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1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1.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media/image69.jpg" ContentType="image/jpg"/>
  <Override PartName="/ppt/media/image70.jpg" ContentType="image/jpg"/>
  <Override PartName="/ppt/media/image71.jpg" ContentType="image/jpg"/>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1" r:id="rId3"/>
    <p:sldMasterId id="2147483697" r:id="rId4"/>
    <p:sldMasterId id="2147483709" r:id="rId5"/>
    <p:sldMasterId id="2147483721" r:id="rId6"/>
  </p:sldMasterIdLst>
  <p:notesMasterIdLst>
    <p:notesMasterId r:id="rId132"/>
  </p:notesMasterIdLst>
  <p:sldIdLst>
    <p:sldId id="269" r:id="rId7"/>
    <p:sldId id="2147474034" r:id="rId8"/>
    <p:sldId id="277" r:id="rId9"/>
    <p:sldId id="258" r:id="rId10"/>
    <p:sldId id="2134958642" r:id="rId11"/>
    <p:sldId id="284" r:id="rId12"/>
    <p:sldId id="2147474039" r:id="rId13"/>
    <p:sldId id="265" r:id="rId14"/>
    <p:sldId id="266" r:id="rId15"/>
    <p:sldId id="271" r:id="rId16"/>
    <p:sldId id="1106" r:id="rId17"/>
    <p:sldId id="1172" r:id="rId18"/>
    <p:sldId id="1165" r:id="rId19"/>
    <p:sldId id="1160" r:id="rId20"/>
    <p:sldId id="272" r:id="rId21"/>
    <p:sldId id="1117" r:id="rId22"/>
    <p:sldId id="1175" r:id="rId23"/>
    <p:sldId id="2147473974" r:id="rId24"/>
    <p:sldId id="1170" r:id="rId25"/>
    <p:sldId id="1171" r:id="rId26"/>
    <p:sldId id="2147473976" r:id="rId27"/>
    <p:sldId id="2147473963" r:id="rId28"/>
    <p:sldId id="2147473977" r:id="rId29"/>
    <p:sldId id="2147473972" r:id="rId30"/>
    <p:sldId id="2134958648" r:id="rId31"/>
    <p:sldId id="2134958649" r:id="rId32"/>
    <p:sldId id="2147469106" r:id="rId33"/>
    <p:sldId id="2134958650" r:id="rId34"/>
    <p:sldId id="2134958652" r:id="rId35"/>
    <p:sldId id="2147469108" r:id="rId36"/>
    <p:sldId id="2147469109" r:id="rId37"/>
    <p:sldId id="2134958654" r:id="rId38"/>
    <p:sldId id="2147469107" r:id="rId39"/>
    <p:sldId id="2134958655" r:id="rId40"/>
    <p:sldId id="2134958656" r:id="rId41"/>
    <p:sldId id="404" r:id="rId42"/>
    <p:sldId id="2147469099" r:id="rId43"/>
    <p:sldId id="2147469100" r:id="rId44"/>
    <p:sldId id="406" r:id="rId45"/>
    <p:sldId id="2147469102" r:id="rId46"/>
    <p:sldId id="423" r:id="rId47"/>
    <p:sldId id="2147469104" r:id="rId48"/>
    <p:sldId id="2147469097" r:id="rId49"/>
    <p:sldId id="2147469103" r:id="rId50"/>
    <p:sldId id="2147469096" r:id="rId51"/>
    <p:sldId id="405" r:id="rId52"/>
    <p:sldId id="256" r:id="rId53"/>
    <p:sldId id="2147474046" r:id="rId54"/>
    <p:sldId id="260" r:id="rId55"/>
    <p:sldId id="261" r:id="rId56"/>
    <p:sldId id="262" r:id="rId57"/>
    <p:sldId id="263" r:id="rId58"/>
    <p:sldId id="264" r:id="rId59"/>
    <p:sldId id="2147474047" r:id="rId60"/>
    <p:sldId id="2147474048" r:id="rId61"/>
    <p:sldId id="267" r:id="rId62"/>
    <p:sldId id="268" r:id="rId63"/>
    <p:sldId id="2147469105" r:id="rId64"/>
    <p:sldId id="270" r:id="rId65"/>
    <p:sldId id="2147474049" r:id="rId66"/>
    <p:sldId id="273" r:id="rId67"/>
    <p:sldId id="2147469110" r:id="rId68"/>
    <p:sldId id="2147474056" r:id="rId69"/>
    <p:sldId id="2134958677" r:id="rId70"/>
    <p:sldId id="2147474057" r:id="rId71"/>
    <p:sldId id="2147474058" r:id="rId72"/>
    <p:sldId id="2147474059" r:id="rId73"/>
    <p:sldId id="2147474060" r:id="rId74"/>
    <p:sldId id="2134958653" r:id="rId75"/>
    <p:sldId id="2147474061" r:id="rId76"/>
    <p:sldId id="2147474062" r:id="rId77"/>
    <p:sldId id="2134958657" r:id="rId78"/>
    <p:sldId id="2134958671" r:id="rId79"/>
    <p:sldId id="2134958669" r:id="rId80"/>
    <p:sldId id="2134958674" r:id="rId81"/>
    <p:sldId id="2134958670" r:id="rId82"/>
    <p:sldId id="743" r:id="rId83"/>
    <p:sldId id="2134958675" r:id="rId84"/>
    <p:sldId id="2134958676" r:id="rId85"/>
    <p:sldId id="2134958663" r:id="rId86"/>
    <p:sldId id="2134958664" r:id="rId87"/>
    <p:sldId id="2134958665" r:id="rId88"/>
    <p:sldId id="2134958673" r:id="rId89"/>
    <p:sldId id="2134958661" r:id="rId90"/>
    <p:sldId id="2134958672" r:id="rId91"/>
    <p:sldId id="370" r:id="rId92"/>
    <p:sldId id="2147474063" r:id="rId93"/>
    <p:sldId id="2147474050" r:id="rId94"/>
    <p:sldId id="2147474051" r:id="rId95"/>
    <p:sldId id="2146847314" r:id="rId96"/>
    <p:sldId id="2134958651" r:id="rId97"/>
    <p:sldId id="2147473320" r:id="rId98"/>
    <p:sldId id="2147473322" r:id="rId99"/>
    <p:sldId id="2147473329" r:id="rId100"/>
    <p:sldId id="2147473330" r:id="rId101"/>
    <p:sldId id="2147473331" r:id="rId102"/>
    <p:sldId id="2147473325" r:id="rId103"/>
    <p:sldId id="2147473332" r:id="rId104"/>
    <p:sldId id="346" r:id="rId105"/>
    <p:sldId id="2147473328" r:id="rId106"/>
    <p:sldId id="2147473333" r:id="rId107"/>
    <p:sldId id="775" r:id="rId108"/>
    <p:sldId id="797" r:id="rId109"/>
    <p:sldId id="2147473335" r:id="rId110"/>
    <p:sldId id="2147474064" r:id="rId111"/>
    <p:sldId id="2147474065" r:id="rId112"/>
    <p:sldId id="2147471395" r:id="rId113"/>
    <p:sldId id="425" r:id="rId114"/>
    <p:sldId id="424" r:id="rId115"/>
    <p:sldId id="2147474066" r:id="rId116"/>
    <p:sldId id="2147471396" r:id="rId117"/>
    <p:sldId id="426" r:id="rId118"/>
    <p:sldId id="2147471401" r:id="rId119"/>
    <p:sldId id="328" r:id="rId120"/>
    <p:sldId id="2145706823" r:id="rId121"/>
    <p:sldId id="2145706824" r:id="rId122"/>
    <p:sldId id="2145706825" r:id="rId123"/>
    <p:sldId id="2147471399" r:id="rId124"/>
    <p:sldId id="2147471400" r:id="rId125"/>
    <p:sldId id="2147474067" r:id="rId126"/>
    <p:sldId id="2147471397" r:id="rId127"/>
    <p:sldId id="2147471398" r:id="rId128"/>
    <p:sldId id="2134958637" r:id="rId129"/>
    <p:sldId id="287" r:id="rId130"/>
    <p:sldId id="2147474040" r:id="rId1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CDA4FF-03D6-4F94-B054-1E81CC4BE047}" v="1" dt="2023-12-19T19:40:34.3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9" autoAdjust="0"/>
    <p:restoredTop sz="94660"/>
  </p:normalViewPr>
  <p:slideViewPr>
    <p:cSldViewPr snapToGrid="0">
      <p:cViewPr varScale="1">
        <p:scale>
          <a:sx n="84" d="100"/>
          <a:sy n="84" d="100"/>
        </p:scale>
        <p:origin x="20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microsoft.com/office/2015/10/relationships/revisionInfo" Target="revisionInfo.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viewProps" Target="viewProps.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theme" Target="theme/theme1.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tableStyles" Target="tableStyle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microsoft.com/office/2016/11/relationships/changesInfo" Target="changesInfos/changesInfo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notesMaster" Target="notesMasters/notesMaster1.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4" Type="http://schemas.openxmlformats.org/officeDocument/2006/relationships/slideMaster" Target="slideMasters/slideMaster4.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a Fountoukidis" userId="3050517d-5e01-4fb9-b3cd-e8ea1fcb5fd8" providerId="ADAL" clId="{40CDA4FF-03D6-4F94-B054-1E81CC4BE047}"/>
    <pc:docChg chg="undo custSel addSld delSld">
      <pc:chgData name="Christina Fountoukidis" userId="3050517d-5e01-4fb9-b3cd-e8ea1fcb5fd8" providerId="ADAL" clId="{40CDA4FF-03D6-4F94-B054-1E81CC4BE047}" dt="2023-12-19T19:40:23.971" v="2" actId="47"/>
      <pc:docMkLst>
        <pc:docMk/>
      </pc:docMkLst>
      <pc:sldChg chg="add del">
        <pc:chgData name="Christina Fountoukidis" userId="3050517d-5e01-4fb9-b3cd-e8ea1fcb5fd8" providerId="ADAL" clId="{40CDA4FF-03D6-4F94-B054-1E81CC4BE047}" dt="2023-12-19T19:40:23.971" v="2" actId="47"/>
        <pc:sldMkLst>
          <pc:docMk/>
          <pc:sldMk cId="2952287161" sldId="328"/>
        </pc:sldMkLst>
      </pc:sldChg>
      <pc:sldChg chg="add del">
        <pc:chgData name="Christina Fountoukidis" userId="3050517d-5e01-4fb9-b3cd-e8ea1fcb5fd8" providerId="ADAL" clId="{40CDA4FF-03D6-4F94-B054-1E81CC4BE047}" dt="2023-12-19T19:40:23.971" v="2" actId="47"/>
        <pc:sldMkLst>
          <pc:docMk/>
          <pc:sldMk cId="1671625283" sldId="424"/>
        </pc:sldMkLst>
      </pc:sldChg>
      <pc:sldChg chg="add del">
        <pc:chgData name="Christina Fountoukidis" userId="3050517d-5e01-4fb9-b3cd-e8ea1fcb5fd8" providerId="ADAL" clId="{40CDA4FF-03D6-4F94-B054-1E81CC4BE047}" dt="2023-12-19T19:40:23.971" v="2" actId="47"/>
        <pc:sldMkLst>
          <pc:docMk/>
          <pc:sldMk cId="2167013386" sldId="425"/>
        </pc:sldMkLst>
      </pc:sldChg>
      <pc:sldChg chg="add del">
        <pc:chgData name="Christina Fountoukidis" userId="3050517d-5e01-4fb9-b3cd-e8ea1fcb5fd8" providerId="ADAL" clId="{40CDA4FF-03D6-4F94-B054-1E81CC4BE047}" dt="2023-12-19T19:40:23.971" v="2" actId="47"/>
        <pc:sldMkLst>
          <pc:docMk/>
          <pc:sldMk cId="1903264725" sldId="426"/>
        </pc:sldMkLst>
      </pc:sldChg>
      <pc:sldChg chg="add del">
        <pc:chgData name="Christina Fountoukidis" userId="3050517d-5e01-4fb9-b3cd-e8ea1fcb5fd8" providerId="ADAL" clId="{40CDA4FF-03D6-4F94-B054-1E81CC4BE047}" dt="2023-12-19T19:40:23.971" v="2" actId="47"/>
        <pc:sldMkLst>
          <pc:docMk/>
          <pc:sldMk cId="1404305895" sldId="2145706823"/>
        </pc:sldMkLst>
      </pc:sldChg>
      <pc:sldChg chg="add del">
        <pc:chgData name="Christina Fountoukidis" userId="3050517d-5e01-4fb9-b3cd-e8ea1fcb5fd8" providerId="ADAL" clId="{40CDA4FF-03D6-4F94-B054-1E81CC4BE047}" dt="2023-12-19T19:40:23.971" v="2" actId="47"/>
        <pc:sldMkLst>
          <pc:docMk/>
          <pc:sldMk cId="902621354" sldId="2145706824"/>
        </pc:sldMkLst>
      </pc:sldChg>
      <pc:sldChg chg="add del">
        <pc:chgData name="Christina Fountoukidis" userId="3050517d-5e01-4fb9-b3cd-e8ea1fcb5fd8" providerId="ADAL" clId="{40CDA4FF-03D6-4F94-B054-1E81CC4BE047}" dt="2023-12-19T19:40:23.971" v="2" actId="47"/>
        <pc:sldMkLst>
          <pc:docMk/>
          <pc:sldMk cId="861083029" sldId="2145706825"/>
        </pc:sldMkLst>
      </pc:sldChg>
      <pc:sldChg chg="add del">
        <pc:chgData name="Christina Fountoukidis" userId="3050517d-5e01-4fb9-b3cd-e8ea1fcb5fd8" providerId="ADAL" clId="{40CDA4FF-03D6-4F94-B054-1E81CC4BE047}" dt="2023-12-19T19:40:23.971" v="2" actId="47"/>
        <pc:sldMkLst>
          <pc:docMk/>
          <pc:sldMk cId="747117325" sldId="2147471395"/>
        </pc:sldMkLst>
      </pc:sldChg>
      <pc:sldChg chg="add del">
        <pc:chgData name="Christina Fountoukidis" userId="3050517d-5e01-4fb9-b3cd-e8ea1fcb5fd8" providerId="ADAL" clId="{40CDA4FF-03D6-4F94-B054-1E81CC4BE047}" dt="2023-12-19T19:40:23.971" v="2" actId="47"/>
        <pc:sldMkLst>
          <pc:docMk/>
          <pc:sldMk cId="2021851542" sldId="2147471396"/>
        </pc:sldMkLst>
      </pc:sldChg>
      <pc:sldChg chg="add del">
        <pc:chgData name="Christina Fountoukidis" userId="3050517d-5e01-4fb9-b3cd-e8ea1fcb5fd8" providerId="ADAL" clId="{40CDA4FF-03D6-4F94-B054-1E81CC4BE047}" dt="2023-12-19T19:40:23.971" v="2" actId="47"/>
        <pc:sldMkLst>
          <pc:docMk/>
          <pc:sldMk cId="1002351155" sldId="2147471397"/>
        </pc:sldMkLst>
      </pc:sldChg>
      <pc:sldChg chg="add del">
        <pc:chgData name="Christina Fountoukidis" userId="3050517d-5e01-4fb9-b3cd-e8ea1fcb5fd8" providerId="ADAL" clId="{40CDA4FF-03D6-4F94-B054-1E81CC4BE047}" dt="2023-12-19T19:40:23.971" v="2" actId="47"/>
        <pc:sldMkLst>
          <pc:docMk/>
          <pc:sldMk cId="2538475803" sldId="2147471398"/>
        </pc:sldMkLst>
      </pc:sldChg>
      <pc:sldChg chg="add del">
        <pc:chgData name="Christina Fountoukidis" userId="3050517d-5e01-4fb9-b3cd-e8ea1fcb5fd8" providerId="ADAL" clId="{40CDA4FF-03D6-4F94-B054-1E81CC4BE047}" dt="2023-12-19T19:40:23.971" v="2" actId="47"/>
        <pc:sldMkLst>
          <pc:docMk/>
          <pc:sldMk cId="1580025114" sldId="2147471399"/>
        </pc:sldMkLst>
      </pc:sldChg>
      <pc:sldChg chg="add del">
        <pc:chgData name="Christina Fountoukidis" userId="3050517d-5e01-4fb9-b3cd-e8ea1fcb5fd8" providerId="ADAL" clId="{40CDA4FF-03D6-4F94-B054-1E81CC4BE047}" dt="2023-12-19T19:40:23.971" v="2" actId="47"/>
        <pc:sldMkLst>
          <pc:docMk/>
          <pc:sldMk cId="2382037009" sldId="2147471400"/>
        </pc:sldMkLst>
      </pc:sldChg>
      <pc:sldChg chg="add del">
        <pc:chgData name="Christina Fountoukidis" userId="3050517d-5e01-4fb9-b3cd-e8ea1fcb5fd8" providerId="ADAL" clId="{40CDA4FF-03D6-4F94-B054-1E81CC4BE047}" dt="2023-12-19T19:40:23.971" v="2" actId="47"/>
        <pc:sldMkLst>
          <pc:docMk/>
          <pc:sldMk cId="1236826166" sldId="2147471401"/>
        </pc:sldMkLst>
      </pc:sldChg>
      <pc:sldChg chg="add del">
        <pc:chgData name="Christina Fountoukidis" userId="3050517d-5e01-4fb9-b3cd-e8ea1fcb5fd8" providerId="ADAL" clId="{40CDA4FF-03D6-4F94-B054-1E81CC4BE047}" dt="2023-12-19T19:40:23.971" v="2" actId="47"/>
        <pc:sldMkLst>
          <pc:docMk/>
          <pc:sldMk cId="727958020" sldId="2147474052"/>
        </pc:sldMkLst>
      </pc:sldChg>
      <pc:sldChg chg="add del">
        <pc:chgData name="Christina Fountoukidis" userId="3050517d-5e01-4fb9-b3cd-e8ea1fcb5fd8" providerId="ADAL" clId="{40CDA4FF-03D6-4F94-B054-1E81CC4BE047}" dt="2023-12-19T19:40:23.971" v="2" actId="47"/>
        <pc:sldMkLst>
          <pc:docMk/>
          <pc:sldMk cId="642324107" sldId="2147474053"/>
        </pc:sldMkLst>
      </pc:sldChg>
      <pc:sldChg chg="add del">
        <pc:chgData name="Christina Fountoukidis" userId="3050517d-5e01-4fb9-b3cd-e8ea1fcb5fd8" providerId="ADAL" clId="{40CDA4FF-03D6-4F94-B054-1E81CC4BE047}" dt="2023-12-19T19:40:23.971" v="2" actId="47"/>
        <pc:sldMkLst>
          <pc:docMk/>
          <pc:sldMk cId="1696490839" sldId="2147474054"/>
        </pc:sldMkLst>
      </pc:sldChg>
      <pc:sldChg chg="add del">
        <pc:chgData name="Christina Fountoukidis" userId="3050517d-5e01-4fb9-b3cd-e8ea1fcb5fd8" providerId="ADAL" clId="{40CDA4FF-03D6-4F94-B054-1E81CC4BE047}" dt="2023-12-19T19:40:23.971" v="2" actId="47"/>
        <pc:sldMkLst>
          <pc:docMk/>
          <pc:sldMk cId="2734204640" sldId="2147474055"/>
        </pc:sldMkLst>
      </pc:sldChg>
      <pc:sldMasterChg chg="addSldLayout delSldLayout">
        <pc:chgData name="Christina Fountoukidis" userId="3050517d-5e01-4fb9-b3cd-e8ea1fcb5fd8" providerId="ADAL" clId="{40CDA4FF-03D6-4F94-B054-1E81CC4BE047}" dt="2023-12-19T19:40:23.971" v="2" actId="47"/>
        <pc:sldMasterMkLst>
          <pc:docMk/>
          <pc:sldMasterMk cId="1569085986" sldId="2147483672"/>
        </pc:sldMasterMkLst>
        <pc:sldLayoutChg chg="add del">
          <pc:chgData name="Christina Fountoukidis" userId="3050517d-5e01-4fb9-b3cd-e8ea1fcb5fd8" providerId="ADAL" clId="{40CDA4FF-03D6-4F94-B054-1E81CC4BE047}" dt="2023-12-19T19:40:23.971" v="2" actId="47"/>
          <pc:sldLayoutMkLst>
            <pc:docMk/>
            <pc:sldMasterMk cId="1569085986" sldId="2147483672"/>
            <pc:sldLayoutMk cId="954600682" sldId="2147483737"/>
          </pc:sldLayoutMkLst>
        </pc:sldLayoutChg>
        <pc:sldLayoutChg chg="add del">
          <pc:chgData name="Christina Fountoukidis" userId="3050517d-5e01-4fb9-b3cd-e8ea1fcb5fd8" providerId="ADAL" clId="{40CDA4FF-03D6-4F94-B054-1E81CC4BE047}" dt="2023-12-19T19:40:23.971" v="2" actId="47"/>
          <pc:sldLayoutMkLst>
            <pc:docMk/>
            <pc:sldMasterMk cId="1569085986" sldId="2147483672"/>
            <pc:sldLayoutMk cId="2570588812" sldId="2147483738"/>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4">
                  <a:lumMod val="75000"/>
                </a:schemeClr>
              </a:solidFill>
              <a:ln w="19050">
                <a:noFill/>
              </a:ln>
              <a:effectLst/>
            </c:spPr>
            <c:extLst>
              <c:ext xmlns:c16="http://schemas.microsoft.com/office/drawing/2014/chart" uri="{C3380CC4-5D6E-409C-BE32-E72D297353CC}">
                <c16:uniqueId val="{00000001-CDF6-2242-B23C-40DC38806F7E}"/>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CDF6-2242-B23C-40DC38806F7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DF6-2242-B23C-40DC38806F7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DF6-2242-B23C-40DC38806F7E}"/>
              </c:ext>
            </c:extLst>
          </c:dPt>
          <c:cat>
            <c:numRef>
              <c:f>Sheet1!$A$2:$A$5</c:f>
              <c:numCache>
                <c:formatCode>General</c:formatCode>
                <c:ptCount val="4"/>
              </c:numCache>
            </c:numRef>
          </c:cat>
          <c:val>
            <c:numRef>
              <c:f>Sheet1!$B$2:$B$5</c:f>
              <c:numCache>
                <c:formatCode>General</c:formatCode>
                <c:ptCount val="4"/>
                <c:pt idx="0">
                  <c:v>4</c:v>
                </c:pt>
                <c:pt idx="1">
                  <c:v>96</c:v>
                </c:pt>
              </c:numCache>
            </c:numRef>
          </c:val>
          <c:extLst>
            <c:ext xmlns:c16="http://schemas.microsoft.com/office/drawing/2014/chart" uri="{C3380CC4-5D6E-409C-BE32-E72D297353CC}">
              <c16:uniqueId val="{00000008-CDF6-2242-B23C-40DC38806F7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solidFill>
      <a:srgbClr val="002060"/>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4">
                  <a:lumMod val="75000"/>
                </a:schemeClr>
              </a:solidFill>
              <a:ln w="19050">
                <a:noFill/>
              </a:ln>
              <a:effectLst/>
            </c:spPr>
            <c:extLst>
              <c:ext xmlns:c16="http://schemas.microsoft.com/office/drawing/2014/chart" uri="{C3380CC4-5D6E-409C-BE32-E72D297353CC}">
                <c16:uniqueId val="{00000001-08F8-4A4B-B501-83C066C2D771}"/>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08F8-4A4B-B501-83C066C2D77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8F8-4A4B-B501-83C066C2D77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8F8-4A4B-B501-83C066C2D771}"/>
              </c:ext>
            </c:extLst>
          </c:dPt>
          <c:cat>
            <c:numRef>
              <c:f>Sheet1!$A$2:$A$5</c:f>
              <c:numCache>
                <c:formatCode>General</c:formatCode>
                <c:ptCount val="4"/>
              </c:numCache>
            </c:numRef>
          </c:cat>
          <c:val>
            <c:numRef>
              <c:f>Sheet1!$B$2:$B$5</c:f>
              <c:numCache>
                <c:formatCode>General</c:formatCode>
                <c:ptCount val="4"/>
                <c:pt idx="0">
                  <c:v>5</c:v>
                </c:pt>
                <c:pt idx="1">
                  <c:v>95</c:v>
                </c:pt>
              </c:numCache>
            </c:numRef>
          </c:val>
          <c:extLst>
            <c:ext xmlns:c16="http://schemas.microsoft.com/office/drawing/2014/chart" uri="{C3380CC4-5D6E-409C-BE32-E72D297353CC}">
              <c16:uniqueId val="{00000008-08F8-4A4B-B501-83C066C2D77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solidFill>
      <a:srgbClr val="002060"/>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4">
                  <a:lumMod val="50000"/>
                </a:schemeClr>
              </a:solidFill>
              <a:ln w="19050">
                <a:noFill/>
              </a:ln>
              <a:effectLst/>
            </c:spPr>
            <c:extLst>
              <c:ext xmlns:c16="http://schemas.microsoft.com/office/drawing/2014/chart" uri="{C3380CC4-5D6E-409C-BE32-E72D297353CC}">
                <c16:uniqueId val="{00000001-094B-1B46-B805-DE0C470EB497}"/>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094B-1B46-B805-DE0C470EB49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94B-1B46-B805-DE0C470EB49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94B-1B46-B805-DE0C470EB497}"/>
              </c:ext>
            </c:extLst>
          </c:dPt>
          <c:cat>
            <c:numRef>
              <c:f>Sheet1!$A$2:$A$5</c:f>
              <c:numCache>
                <c:formatCode>General</c:formatCode>
                <c:ptCount val="4"/>
              </c:numCache>
            </c:numRef>
          </c:cat>
          <c:val>
            <c:numRef>
              <c:f>Sheet1!$B$2:$B$5</c:f>
              <c:numCache>
                <c:formatCode>General</c:formatCode>
                <c:ptCount val="4"/>
                <c:pt idx="0">
                  <c:v>5</c:v>
                </c:pt>
                <c:pt idx="1">
                  <c:v>95</c:v>
                </c:pt>
              </c:numCache>
            </c:numRef>
          </c:val>
          <c:extLst>
            <c:ext xmlns:c16="http://schemas.microsoft.com/office/drawing/2014/chart" uri="{C3380CC4-5D6E-409C-BE32-E72D297353CC}">
              <c16:uniqueId val="{00000008-094B-1B46-B805-DE0C470EB49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solidFill>
      <a:srgbClr val="002060"/>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4">
                  <a:lumMod val="75000"/>
                </a:schemeClr>
              </a:solidFill>
              <a:ln w="19050">
                <a:noFill/>
              </a:ln>
              <a:effectLst/>
            </c:spPr>
            <c:extLst>
              <c:ext xmlns:c16="http://schemas.microsoft.com/office/drawing/2014/chart" uri="{C3380CC4-5D6E-409C-BE32-E72D297353CC}">
                <c16:uniqueId val="{00000001-8FB3-8040-B25D-C8289E7730DF}"/>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8FB3-8040-B25D-C8289E7730D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FB3-8040-B25D-C8289E7730D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FB3-8040-B25D-C8289E7730DF}"/>
              </c:ext>
            </c:extLst>
          </c:dPt>
          <c:cat>
            <c:numRef>
              <c:f>Sheet1!$A$2:$A$5</c:f>
              <c:numCache>
                <c:formatCode>General</c:formatCode>
                <c:ptCount val="4"/>
              </c:numCache>
            </c:numRef>
          </c:cat>
          <c:val>
            <c:numRef>
              <c:f>Sheet1!$B$2:$B$5</c:f>
              <c:numCache>
                <c:formatCode>General</c:formatCode>
                <c:ptCount val="4"/>
                <c:pt idx="0">
                  <c:v>4</c:v>
                </c:pt>
                <c:pt idx="1">
                  <c:v>96</c:v>
                </c:pt>
              </c:numCache>
            </c:numRef>
          </c:val>
          <c:extLst>
            <c:ext xmlns:c16="http://schemas.microsoft.com/office/drawing/2014/chart" uri="{C3380CC4-5D6E-409C-BE32-E72D297353CC}">
              <c16:uniqueId val="{00000008-8FB3-8040-B25D-C8289E7730D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solidFill>
      <a:srgbClr val="002060"/>
    </a:solidFill>
    <a:ln>
      <a:solidFill>
        <a:schemeClr val="tx1">
          <a:lumMod val="95000"/>
          <a:lumOff val="5000"/>
        </a:schemeClr>
      </a:solid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c:v>
                </c:pt>
              </c:strCache>
            </c:strRef>
          </c:tx>
          <c:spPr>
            <a:solidFill>
              <a:srgbClr val="8A2ECC"/>
            </a:solidFill>
            <a:ln>
              <a:noFill/>
            </a:ln>
            <a:effectLst/>
          </c:spPr>
          <c:invertIfNegative val="0"/>
          <c:dPt>
            <c:idx val="1"/>
            <c:invertIfNegative val="0"/>
            <c:bubble3D val="0"/>
            <c:spPr>
              <a:solidFill>
                <a:srgbClr val="4B4C4E"/>
              </a:solidFill>
              <a:ln>
                <a:noFill/>
              </a:ln>
              <a:effectLst/>
            </c:spPr>
            <c:extLst>
              <c:ext xmlns:c16="http://schemas.microsoft.com/office/drawing/2014/chart" uri="{C3380CC4-5D6E-409C-BE32-E72D297353CC}">
                <c16:uniqueId val="{00000001-ABA2-4AFF-89D4-99A50344637D}"/>
              </c:ext>
            </c:extLst>
          </c:dPt>
          <c:dPt>
            <c:idx val="2"/>
            <c:invertIfNegative val="0"/>
            <c:bubble3D val="0"/>
            <c:spPr>
              <a:solidFill>
                <a:srgbClr val="8A2ECC"/>
              </a:solidFill>
              <a:ln>
                <a:noFill/>
              </a:ln>
              <a:effectLst/>
            </c:spPr>
            <c:extLst>
              <c:ext xmlns:c16="http://schemas.microsoft.com/office/drawing/2014/chart" uri="{C3380CC4-5D6E-409C-BE32-E72D297353CC}">
                <c16:uniqueId val="{00000003-ABA2-4AFF-89D4-99A50344637D}"/>
              </c:ext>
            </c:extLst>
          </c:dPt>
          <c:dPt>
            <c:idx val="3"/>
            <c:invertIfNegative val="0"/>
            <c:bubble3D val="0"/>
            <c:spPr>
              <a:solidFill>
                <a:srgbClr val="4B4C4E"/>
              </a:solidFill>
              <a:ln>
                <a:noFill/>
              </a:ln>
              <a:effectLst/>
            </c:spPr>
            <c:extLst>
              <c:ext xmlns:c16="http://schemas.microsoft.com/office/drawing/2014/chart" uri="{C3380CC4-5D6E-409C-BE32-E72D297353CC}">
                <c16:uniqueId val="{00000005-ABA2-4AFF-89D4-99A50344637D}"/>
              </c:ext>
            </c:extLst>
          </c:dPt>
          <c:dLbls>
            <c:delete val="1"/>
          </c:dLbls>
          <c:errBars>
            <c:errBarType val="both"/>
            <c:errValType val="cust"/>
            <c:noEndCap val="0"/>
            <c:plus>
              <c:numRef>
                <c:f>Sheet1!$H$2:$H$5</c:f>
                <c:numCache>
                  <c:formatCode>General</c:formatCode>
                  <c:ptCount val="4"/>
                  <c:pt idx="0">
                    <c:v>14.009999999999998</c:v>
                  </c:pt>
                  <c:pt idx="1">
                    <c:v>5.1400000000000006</c:v>
                  </c:pt>
                  <c:pt idx="2">
                    <c:v>9.7000000000000028</c:v>
                  </c:pt>
                  <c:pt idx="3">
                    <c:v>9.5</c:v>
                  </c:pt>
                </c:numCache>
              </c:numRef>
            </c:plus>
            <c:minus>
              <c:numRef>
                <c:f>Sheet1!$E$2:$E$5</c:f>
                <c:numCache>
                  <c:formatCode>General</c:formatCode>
                  <c:ptCount val="4"/>
                  <c:pt idx="0">
                    <c:v>4.7000000000000028</c:v>
                  </c:pt>
                  <c:pt idx="1">
                    <c:v>13.700000000000003</c:v>
                  </c:pt>
                  <c:pt idx="2">
                    <c:v>9.0999999999999979</c:v>
                  </c:pt>
                  <c:pt idx="3">
                    <c:v>9.1000000000000014</c:v>
                  </c:pt>
                </c:numCache>
              </c:numRef>
            </c:minus>
            <c:spPr>
              <a:noFill/>
              <a:ln w="19050" cap="flat" cmpd="sng" algn="ctr">
                <a:solidFill>
                  <a:srgbClr val="B9B4B4"/>
                </a:solidFill>
                <a:round/>
              </a:ln>
              <a:effectLst/>
            </c:spPr>
          </c:errBars>
          <c:cat>
            <c:strRef>
              <c:f>Sheet1!$A$2:$A$5</c:f>
              <c:strCache>
                <c:ptCount val="4"/>
                <c:pt idx="0">
                  <c:v>NAV + RUX 
(Nc=113)</c:v>
                </c:pt>
                <c:pt idx="1">
                  <c:v>PBO + RUX 
(Nc=117)</c:v>
                </c:pt>
                <c:pt idx="2">
                  <c:v>NAV + RUX 
(Nc=113)</c:v>
                </c:pt>
                <c:pt idx="3">
                  <c:v>PBO + RUX 
(Nc=117)</c:v>
                </c:pt>
              </c:strCache>
            </c:strRef>
          </c:cat>
          <c:val>
            <c:numRef>
              <c:f>Sheet1!$B$2:$B$5</c:f>
              <c:numCache>
                <c:formatCode>General</c:formatCode>
                <c:ptCount val="4"/>
                <c:pt idx="0">
                  <c:v>41.6</c:v>
                </c:pt>
                <c:pt idx="1">
                  <c:v>46.1</c:v>
                </c:pt>
                <c:pt idx="2">
                  <c:v>39.799999999999997</c:v>
                </c:pt>
                <c:pt idx="3">
                  <c:v>42.7</c:v>
                </c:pt>
              </c:numCache>
            </c:numRef>
          </c:val>
          <c:extLst>
            <c:ext xmlns:c16="http://schemas.microsoft.com/office/drawing/2014/chart" uri="{C3380CC4-5D6E-409C-BE32-E72D297353CC}">
              <c16:uniqueId val="{00000007-ABA2-4AFF-89D4-99A50344637D}"/>
            </c:ext>
          </c:extLst>
        </c:ser>
        <c:dLbls>
          <c:dLblPos val="inBase"/>
          <c:showLegendKey val="0"/>
          <c:showVal val="1"/>
          <c:showCatName val="0"/>
          <c:showSerName val="0"/>
          <c:showPercent val="0"/>
          <c:showBubbleSize val="0"/>
        </c:dLbls>
        <c:gapWidth val="80"/>
        <c:overlap val="93"/>
        <c:axId val="1168633056"/>
        <c:axId val="1168633472"/>
      </c:barChart>
      <c:catAx>
        <c:axId val="116863305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168633472"/>
        <c:crosses val="autoZero"/>
        <c:auto val="1"/>
        <c:lblAlgn val="ctr"/>
        <c:lblOffset val="100"/>
        <c:noMultiLvlLbl val="0"/>
      </c:catAx>
      <c:valAx>
        <c:axId val="1168633472"/>
        <c:scaling>
          <c:orientation val="minMax"/>
          <c:min val="0"/>
        </c:scaling>
        <c:delete val="0"/>
        <c:axPos val="l"/>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GB" sz="1200" dirty="0">
                    <a:solidFill>
                      <a:schemeClr val="tx1"/>
                    </a:solidFill>
                  </a:rPr>
                  <a:t>% patients</a:t>
                </a:r>
                <a:r>
                  <a:rPr lang="en-GB" sz="1200" baseline="0" dirty="0">
                    <a:solidFill>
                      <a:schemeClr val="tx1"/>
                    </a:solidFill>
                  </a:rPr>
                  <a:t> with change</a:t>
                </a:r>
                <a:endParaRPr lang="en-GB" sz="1200" dirty="0">
                  <a:solidFill>
                    <a:schemeClr val="tx1"/>
                  </a:solidFill>
                </a:endParaRPr>
              </a:p>
            </c:rich>
          </c:tx>
          <c:layout>
            <c:manualLayout>
              <c:xMode val="edge"/>
              <c:yMode val="edge"/>
              <c:x val="1.7466820490826825E-2"/>
              <c:y val="0.16696936411784538"/>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168633056"/>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3481610522958176E-2"/>
          <c:y val="4.9470938501683034E-2"/>
          <c:w val="0.91762804999429082"/>
          <c:h val="0.89802802801340587"/>
        </c:manualLayout>
      </c:layout>
      <c:barChart>
        <c:barDir val="bar"/>
        <c:grouping val="stacked"/>
        <c:varyColors val="0"/>
        <c:ser>
          <c:idx val="0"/>
          <c:order val="0"/>
          <c:tx>
            <c:strRef>
              <c:f>Sheet1!$B$1</c:f>
              <c:strCache>
                <c:ptCount val="1"/>
                <c:pt idx="0">
                  <c:v>R-CHOP Grade 1</c:v>
                </c:pt>
              </c:strCache>
            </c:strRef>
          </c:tx>
          <c:spPr>
            <a:solidFill>
              <a:srgbClr val="C1D8EF"/>
            </a:solidFill>
            <a:ln>
              <a:noFill/>
            </a:ln>
            <a:effectLst/>
          </c:spPr>
          <c:invertIfNegative val="0"/>
          <c:cat>
            <c:strRef>
              <c:f>Sheet1!$A$2:$A$18</c:f>
              <c:strCache>
                <c:ptCount val="17"/>
                <c:pt idx="0">
                  <c:v>Dysgeusia</c:v>
                </c:pt>
                <c:pt idx="1">
                  <c:v>Asthenia</c:v>
                </c:pt>
                <c:pt idx="2">
                  <c:v>Decreased weight</c:v>
                </c:pt>
                <c:pt idx="3">
                  <c:v>Headache</c:v>
                </c:pt>
                <c:pt idx="4">
                  <c:v>Cough</c:v>
                </c:pt>
                <c:pt idx="5">
                  <c:v>Febrile neutropenia</c:v>
                </c:pt>
                <c:pt idx="6">
                  <c:v>Vomiting</c:v>
                </c:pt>
                <c:pt idx="7">
                  <c:v>Pyrexia</c:v>
                </c:pt>
                <c:pt idx="8">
                  <c:v>Decreased appetite</c:v>
                </c:pt>
                <c:pt idx="9">
                  <c:v>Alopecia</c:v>
                </c:pt>
                <c:pt idx="10">
                  <c:v>Fatigue</c:v>
                </c:pt>
                <c:pt idx="11">
                  <c:v>Constipation</c:v>
                </c:pt>
                <c:pt idx="12">
                  <c:v>Anemia</c:v>
                </c:pt>
                <c:pt idx="13">
                  <c:v>Neutropenia</c:v>
                </c:pt>
                <c:pt idx="14">
                  <c:v>Diarrhea</c:v>
                </c:pt>
                <c:pt idx="15">
                  <c:v>Nausea</c:v>
                </c:pt>
                <c:pt idx="16">
                  <c:v>Peripheral neuropathy†</c:v>
                </c:pt>
              </c:strCache>
            </c:strRef>
          </c:cat>
          <c:val>
            <c:numRef>
              <c:f>Sheet1!$B$2:$B$18</c:f>
              <c:numCache>
                <c:formatCode>General</c:formatCode>
                <c:ptCount val="17"/>
                <c:pt idx="0">
                  <c:v>9.6</c:v>
                </c:pt>
                <c:pt idx="1">
                  <c:v>8.4</c:v>
                </c:pt>
                <c:pt idx="2">
                  <c:v>4.8</c:v>
                </c:pt>
                <c:pt idx="3">
                  <c:v>7.1</c:v>
                </c:pt>
                <c:pt idx="4">
                  <c:v>7.8</c:v>
                </c:pt>
                <c:pt idx="5">
                  <c:v>0</c:v>
                </c:pt>
                <c:pt idx="6">
                  <c:v>7.8</c:v>
                </c:pt>
                <c:pt idx="7">
                  <c:v>8.9</c:v>
                </c:pt>
                <c:pt idx="8">
                  <c:v>6.8</c:v>
                </c:pt>
                <c:pt idx="9">
                  <c:v>11.9</c:v>
                </c:pt>
                <c:pt idx="10">
                  <c:v>14.6</c:v>
                </c:pt>
                <c:pt idx="11">
                  <c:v>17.100000000000001</c:v>
                </c:pt>
                <c:pt idx="12">
                  <c:v>5.7</c:v>
                </c:pt>
                <c:pt idx="13">
                  <c:v>0.7</c:v>
                </c:pt>
                <c:pt idx="14">
                  <c:v>12.8</c:v>
                </c:pt>
                <c:pt idx="15">
                  <c:v>23.7</c:v>
                </c:pt>
                <c:pt idx="16">
                  <c:v>37.200000000000003</c:v>
                </c:pt>
              </c:numCache>
            </c:numRef>
          </c:val>
          <c:extLst>
            <c:ext xmlns:c16="http://schemas.microsoft.com/office/drawing/2014/chart" uri="{C3380CC4-5D6E-409C-BE32-E72D297353CC}">
              <c16:uniqueId val="{00000000-6F27-7549-9B22-454317CBA4C8}"/>
            </c:ext>
          </c:extLst>
        </c:ser>
        <c:ser>
          <c:idx val="1"/>
          <c:order val="1"/>
          <c:tx>
            <c:strRef>
              <c:f>Sheet1!$C$1</c:f>
              <c:strCache>
                <c:ptCount val="1"/>
                <c:pt idx="0">
                  <c:v>R-CHOP Grade 2</c:v>
                </c:pt>
              </c:strCache>
            </c:strRef>
          </c:tx>
          <c:spPr>
            <a:solidFill>
              <a:srgbClr val="0066CC">
                <a:lumMod val="60000"/>
                <a:lumOff val="40000"/>
              </a:srgbClr>
            </a:solidFill>
            <a:ln>
              <a:noFill/>
            </a:ln>
            <a:effectLst/>
          </c:spPr>
          <c:invertIfNegative val="0"/>
          <c:cat>
            <c:strRef>
              <c:f>Sheet1!$A$2:$A$18</c:f>
              <c:strCache>
                <c:ptCount val="17"/>
                <c:pt idx="0">
                  <c:v>Dysgeusia</c:v>
                </c:pt>
                <c:pt idx="1">
                  <c:v>Asthenia</c:v>
                </c:pt>
                <c:pt idx="2">
                  <c:v>Decreased weight</c:v>
                </c:pt>
                <c:pt idx="3">
                  <c:v>Headache</c:v>
                </c:pt>
                <c:pt idx="4">
                  <c:v>Cough</c:v>
                </c:pt>
                <c:pt idx="5">
                  <c:v>Febrile neutropenia</c:v>
                </c:pt>
                <c:pt idx="6">
                  <c:v>Vomiting</c:v>
                </c:pt>
                <c:pt idx="7">
                  <c:v>Pyrexia</c:v>
                </c:pt>
                <c:pt idx="8">
                  <c:v>Decreased appetite</c:v>
                </c:pt>
                <c:pt idx="9">
                  <c:v>Alopecia</c:v>
                </c:pt>
                <c:pt idx="10">
                  <c:v>Fatigue</c:v>
                </c:pt>
                <c:pt idx="11">
                  <c:v>Constipation</c:v>
                </c:pt>
                <c:pt idx="12">
                  <c:v>Anemia</c:v>
                </c:pt>
                <c:pt idx="13">
                  <c:v>Neutropenia</c:v>
                </c:pt>
                <c:pt idx="14">
                  <c:v>Diarrhea</c:v>
                </c:pt>
                <c:pt idx="15">
                  <c:v>Nausea</c:v>
                </c:pt>
                <c:pt idx="16">
                  <c:v>Peripheral neuropathy†</c:v>
                </c:pt>
              </c:strCache>
            </c:strRef>
          </c:cat>
          <c:val>
            <c:numRef>
              <c:f>Sheet1!$C$2:$C$18</c:f>
              <c:numCache>
                <c:formatCode>General</c:formatCode>
                <c:ptCount val="17"/>
                <c:pt idx="0">
                  <c:v>3.4</c:v>
                </c:pt>
                <c:pt idx="1">
                  <c:v>3.2</c:v>
                </c:pt>
                <c:pt idx="2">
                  <c:v>6.8</c:v>
                </c:pt>
                <c:pt idx="3">
                  <c:v>5</c:v>
                </c:pt>
                <c:pt idx="4">
                  <c:v>4.3</c:v>
                </c:pt>
                <c:pt idx="5">
                  <c:v>0</c:v>
                </c:pt>
                <c:pt idx="6">
                  <c:v>5.9</c:v>
                </c:pt>
                <c:pt idx="7">
                  <c:v>3.7</c:v>
                </c:pt>
                <c:pt idx="8">
                  <c:v>6.6</c:v>
                </c:pt>
                <c:pt idx="9">
                  <c:v>11.9</c:v>
                </c:pt>
                <c:pt idx="10">
                  <c:v>9.4</c:v>
                </c:pt>
                <c:pt idx="11">
                  <c:v>11.6</c:v>
                </c:pt>
                <c:pt idx="12">
                  <c:v>11.9</c:v>
                </c:pt>
                <c:pt idx="13">
                  <c:v>1.1000000000000001</c:v>
                </c:pt>
                <c:pt idx="14">
                  <c:v>5.5</c:v>
                </c:pt>
                <c:pt idx="15">
                  <c:v>12.6</c:v>
                </c:pt>
                <c:pt idx="16">
                  <c:v>15.5</c:v>
                </c:pt>
              </c:numCache>
            </c:numRef>
          </c:val>
          <c:extLst>
            <c:ext xmlns:c16="http://schemas.microsoft.com/office/drawing/2014/chart" uri="{C3380CC4-5D6E-409C-BE32-E72D297353CC}">
              <c16:uniqueId val="{00000001-6F27-7549-9B22-454317CBA4C8}"/>
            </c:ext>
          </c:extLst>
        </c:ser>
        <c:ser>
          <c:idx val="2"/>
          <c:order val="2"/>
          <c:tx>
            <c:strRef>
              <c:f>Sheet1!$D$1</c:f>
              <c:strCache>
                <c:ptCount val="1"/>
                <c:pt idx="0">
                  <c:v>R-CHOP Grade 3</c:v>
                </c:pt>
              </c:strCache>
            </c:strRef>
          </c:tx>
          <c:spPr>
            <a:solidFill>
              <a:srgbClr val="0066CC"/>
            </a:solidFill>
            <a:ln>
              <a:noFill/>
            </a:ln>
            <a:effectLst/>
          </c:spPr>
          <c:invertIfNegative val="0"/>
          <c:cat>
            <c:strRef>
              <c:f>Sheet1!$A$2:$A$18</c:f>
              <c:strCache>
                <c:ptCount val="17"/>
                <c:pt idx="0">
                  <c:v>Dysgeusia</c:v>
                </c:pt>
                <c:pt idx="1">
                  <c:v>Asthenia</c:v>
                </c:pt>
                <c:pt idx="2">
                  <c:v>Decreased weight</c:v>
                </c:pt>
                <c:pt idx="3">
                  <c:v>Headache</c:v>
                </c:pt>
                <c:pt idx="4">
                  <c:v>Cough</c:v>
                </c:pt>
                <c:pt idx="5">
                  <c:v>Febrile neutropenia</c:v>
                </c:pt>
                <c:pt idx="6">
                  <c:v>Vomiting</c:v>
                </c:pt>
                <c:pt idx="7">
                  <c:v>Pyrexia</c:v>
                </c:pt>
                <c:pt idx="8">
                  <c:v>Decreased appetite</c:v>
                </c:pt>
                <c:pt idx="9">
                  <c:v>Alopecia</c:v>
                </c:pt>
                <c:pt idx="10">
                  <c:v>Fatigue</c:v>
                </c:pt>
                <c:pt idx="11">
                  <c:v>Constipation</c:v>
                </c:pt>
                <c:pt idx="12">
                  <c:v>Anemia</c:v>
                </c:pt>
                <c:pt idx="13">
                  <c:v>Neutropenia</c:v>
                </c:pt>
                <c:pt idx="14">
                  <c:v>Diarrhea</c:v>
                </c:pt>
                <c:pt idx="15">
                  <c:v>Nausea</c:v>
                </c:pt>
                <c:pt idx="16">
                  <c:v>Peripheral neuropathy†</c:v>
                </c:pt>
              </c:strCache>
            </c:strRef>
          </c:cat>
          <c:val>
            <c:numRef>
              <c:f>Sheet1!$D$2:$D$18</c:f>
              <c:numCache>
                <c:formatCode>General</c:formatCode>
                <c:ptCount val="17"/>
                <c:pt idx="0">
                  <c:v>0</c:v>
                </c:pt>
                <c:pt idx="1">
                  <c:v>0.5</c:v>
                </c:pt>
                <c:pt idx="2">
                  <c:v>0.2</c:v>
                </c:pt>
                <c:pt idx="3">
                  <c:v>0.9</c:v>
                </c:pt>
                <c:pt idx="4">
                  <c:v>0</c:v>
                </c:pt>
                <c:pt idx="5">
                  <c:v>5.7</c:v>
                </c:pt>
                <c:pt idx="6">
                  <c:v>0.7</c:v>
                </c:pt>
                <c:pt idx="7">
                  <c:v>0</c:v>
                </c:pt>
                <c:pt idx="8">
                  <c:v>0.7</c:v>
                </c:pt>
                <c:pt idx="9">
                  <c:v>0.2</c:v>
                </c:pt>
                <c:pt idx="10">
                  <c:v>2.5</c:v>
                </c:pt>
                <c:pt idx="11">
                  <c:v>0.2</c:v>
                </c:pt>
                <c:pt idx="12">
                  <c:v>8.1999999999999993</c:v>
                </c:pt>
                <c:pt idx="13">
                  <c:v>9.8000000000000007</c:v>
                </c:pt>
                <c:pt idx="14">
                  <c:v>1.8</c:v>
                </c:pt>
                <c:pt idx="15">
                  <c:v>0.5</c:v>
                </c:pt>
                <c:pt idx="16">
                  <c:v>1.1000000000000001</c:v>
                </c:pt>
              </c:numCache>
            </c:numRef>
          </c:val>
          <c:extLst>
            <c:ext xmlns:c16="http://schemas.microsoft.com/office/drawing/2014/chart" uri="{C3380CC4-5D6E-409C-BE32-E72D297353CC}">
              <c16:uniqueId val="{00000002-6F27-7549-9B22-454317CBA4C8}"/>
            </c:ext>
          </c:extLst>
        </c:ser>
        <c:ser>
          <c:idx val="3"/>
          <c:order val="3"/>
          <c:tx>
            <c:strRef>
              <c:f>Sheet1!$E$1</c:f>
              <c:strCache>
                <c:ptCount val="1"/>
                <c:pt idx="0">
                  <c:v>R-CHOP Grade 4</c:v>
                </c:pt>
              </c:strCache>
            </c:strRef>
          </c:tx>
          <c:spPr>
            <a:solidFill>
              <a:srgbClr val="004D99"/>
            </a:solidFill>
            <a:ln>
              <a:noFill/>
            </a:ln>
            <a:effectLst/>
          </c:spPr>
          <c:invertIfNegative val="0"/>
          <c:cat>
            <c:strRef>
              <c:f>Sheet1!$A$2:$A$18</c:f>
              <c:strCache>
                <c:ptCount val="17"/>
                <c:pt idx="0">
                  <c:v>Dysgeusia</c:v>
                </c:pt>
                <c:pt idx="1">
                  <c:v>Asthenia</c:v>
                </c:pt>
                <c:pt idx="2">
                  <c:v>Decreased weight</c:v>
                </c:pt>
                <c:pt idx="3">
                  <c:v>Headache</c:v>
                </c:pt>
                <c:pt idx="4">
                  <c:v>Cough</c:v>
                </c:pt>
                <c:pt idx="5">
                  <c:v>Febrile neutropenia</c:v>
                </c:pt>
                <c:pt idx="6">
                  <c:v>Vomiting</c:v>
                </c:pt>
                <c:pt idx="7">
                  <c:v>Pyrexia</c:v>
                </c:pt>
                <c:pt idx="8">
                  <c:v>Decreased appetite</c:v>
                </c:pt>
                <c:pt idx="9">
                  <c:v>Alopecia</c:v>
                </c:pt>
                <c:pt idx="10">
                  <c:v>Fatigue</c:v>
                </c:pt>
                <c:pt idx="11">
                  <c:v>Constipation</c:v>
                </c:pt>
                <c:pt idx="12">
                  <c:v>Anemia</c:v>
                </c:pt>
                <c:pt idx="13">
                  <c:v>Neutropenia</c:v>
                </c:pt>
                <c:pt idx="14">
                  <c:v>Diarrhea</c:v>
                </c:pt>
                <c:pt idx="15">
                  <c:v>Nausea</c:v>
                </c:pt>
                <c:pt idx="16">
                  <c:v>Peripheral neuropathy†</c:v>
                </c:pt>
              </c:strCache>
            </c:strRef>
          </c:cat>
          <c:val>
            <c:numRef>
              <c:f>Sheet1!$E$2:$E$18</c:f>
              <c:numCache>
                <c:formatCode>General</c:formatCode>
                <c:ptCount val="17"/>
                <c:pt idx="0">
                  <c:v>0</c:v>
                </c:pt>
                <c:pt idx="1">
                  <c:v>0</c:v>
                </c:pt>
                <c:pt idx="2">
                  <c:v>0</c:v>
                </c:pt>
                <c:pt idx="3">
                  <c:v>0</c:v>
                </c:pt>
                <c:pt idx="4">
                  <c:v>0</c:v>
                </c:pt>
                <c:pt idx="5">
                  <c:v>2.2999999999999998</c:v>
                </c:pt>
                <c:pt idx="6">
                  <c:v>0</c:v>
                </c:pt>
                <c:pt idx="7">
                  <c:v>0</c:v>
                </c:pt>
                <c:pt idx="8">
                  <c:v>0</c:v>
                </c:pt>
                <c:pt idx="9">
                  <c:v>0</c:v>
                </c:pt>
                <c:pt idx="10">
                  <c:v>0</c:v>
                </c:pt>
                <c:pt idx="11">
                  <c:v>0</c:v>
                </c:pt>
                <c:pt idx="12">
                  <c:v>0.2</c:v>
                </c:pt>
                <c:pt idx="13">
                  <c:v>21</c:v>
                </c:pt>
                <c:pt idx="14">
                  <c:v>0</c:v>
                </c:pt>
                <c:pt idx="15">
                  <c:v>0</c:v>
                </c:pt>
                <c:pt idx="16">
                  <c:v>0</c:v>
                </c:pt>
              </c:numCache>
            </c:numRef>
          </c:val>
          <c:extLst>
            <c:ext xmlns:c16="http://schemas.microsoft.com/office/drawing/2014/chart" uri="{C3380CC4-5D6E-409C-BE32-E72D297353CC}">
              <c16:uniqueId val="{00000003-6F27-7549-9B22-454317CBA4C8}"/>
            </c:ext>
          </c:extLst>
        </c:ser>
        <c:ser>
          <c:idx val="4"/>
          <c:order val="4"/>
          <c:tx>
            <c:strRef>
              <c:f>Sheet1!$F$1</c:f>
              <c:strCache>
                <c:ptCount val="1"/>
                <c:pt idx="0">
                  <c:v>Pola-R-CHP Grade 1</c:v>
                </c:pt>
              </c:strCache>
            </c:strRef>
          </c:tx>
          <c:spPr>
            <a:solidFill>
              <a:srgbClr val="C0F7DE"/>
            </a:solidFill>
            <a:ln>
              <a:noFill/>
            </a:ln>
            <a:effectLst/>
          </c:spPr>
          <c:invertIfNegative val="0"/>
          <c:cat>
            <c:strRef>
              <c:f>Sheet1!$A$2:$A$18</c:f>
              <c:strCache>
                <c:ptCount val="17"/>
                <c:pt idx="0">
                  <c:v>Dysgeusia</c:v>
                </c:pt>
                <c:pt idx="1">
                  <c:v>Asthenia</c:v>
                </c:pt>
                <c:pt idx="2">
                  <c:v>Decreased weight</c:v>
                </c:pt>
                <c:pt idx="3">
                  <c:v>Headache</c:v>
                </c:pt>
                <c:pt idx="4">
                  <c:v>Cough</c:v>
                </c:pt>
                <c:pt idx="5">
                  <c:v>Febrile neutropenia</c:v>
                </c:pt>
                <c:pt idx="6">
                  <c:v>Vomiting</c:v>
                </c:pt>
                <c:pt idx="7">
                  <c:v>Pyrexia</c:v>
                </c:pt>
                <c:pt idx="8">
                  <c:v>Decreased appetite</c:v>
                </c:pt>
                <c:pt idx="9">
                  <c:v>Alopecia</c:v>
                </c:pt>
                <c:pt idx="10">
                  <c:v>Fatigue</c:v>
                </c:pt>
                <c:pt idx="11">
                  <c:v>Constipation</c:v>
                </c:pt>
                <c:pt idx="12">
                  <c:v>Anemia</c:v>
                </c:pt>
                <c:pt idx="13">
                  <c:v>Neutropenia</c:v>
                </c:pt>
                <c:pt idx="14">
                  <c:v>Diarrhea</c:v>
                </c:pt>
                <c:pt idx="15">
                  <c:v>Nausea</c:v>
                </c:pt>
                <c:pt idx="16">
                  <c:v>Peripheral neuropathy†</c:v>
                </c:pt>
              </c:strCache>
            </c:strRef>
          </c:cat>
          <c:val>
            <c:numRef>
              <c:f>Sheet1!$F$2:$F$18</c:f>
              <c:numCache>
                <c:formatCode>General</c:formatCode>
                <c:ptCount val="17"/>
                <c:pt idx="0">
                  <c:v>-8.6999999999999993</c:v>
                </c:pt>
                <c:pt idx="1">
                  <c:v>-7.1</c:v>
                </c:pt>
                <c:pt idx="2">
                  <c:v>-3.9</c:v>
                </c:pt>
                <c:pt idx="3">
                  <c:v>-7.8</c:v>
                </c:pt>
                <c:pt idx="4">
                  <c:v>-9.1999999999999993</c:v>
                </c:pt>
                <c:pt idx="5">
                  <c:v>-0.2</c:v>
                </c:pt>
                <c:pt idx="6">
                  <c:v>-10.6</c:v>
                </c:pt>
                <c:pt idx="7">
                  <c:v>-10.3</c:v>
                </c:pt>
                <c:pt idx="8">
                  <c:v>-10.6</c:v>
                </c:pt>
                <c:pt idx="9">
                  <c:v>-8.6999999999999993</c:v>
                </c:pt>
                <c:pt idx="10">
                  <c:v>-17</c:v>
                </c:pt>
                <c:pt idx="11">
                  <c:v>-18.399999999999999</c:v>
                </c:pt>
                <c:pt idx="12">
                  <c:v>-5.5</c:v>
                </c:pt>
                <c:pt idx="13">
                  <c:v>-0.5</c:v>
                </c:pt>
                <c:pt idx="14">
                  <c:v>-17.5</c:v>
                </c:pt>
                <c:pt idx="15">
                  <c:v>-26</c:v>
                </c:pt>
                <c:pt idx="16">
                  <c:v>-39.1</c:v>
                </c:pt>
              </c:numCache>
            </c:numRef>
          </c:val>
          <c:extLst>
            <c:ext xmlns:c16="http://schemas.microsoft.com/office/drawing/2014/chart" uri="{C3380CC4-5D6E-409C-BE32-E72D297353CC}">
              <c16:uniqueId val="{00000004-6F27-7549-9B22-454317CBA4C8}"/>
            </c:ext>
          </c:extLst>
        </c:ser>
        <c:ser>
          <c:idx val="5"/>
          <c:order val="5"/>
          <c:tx>
            <c:strRef>
              <c:f>Sheet1!$G$1</c:f>
              <c:strCache>
                <c:ptCount val="1"/>
                <c:pt idx="0">
                  <c:v>Pola-R-CHP Grade 2</c:v>
                </c:pt>
              </c:strCache>
            </c:strRef>
          </c:tx>
          <c:spPr>
            <a:solidFill>
              <a:srgbClr val="43E69C"/>
            </a:solidFill>
            <a:ln>
              <a:noFill/>
            </a:ln>
            <a:effectLst/>
          </c:spPr>
          <c:invertIfNegative val="0"/>
          <c:cat>
            <c:strRef>
              <c:f>Sheet1!$A$2:$A$18</c:f>
              <c:strCache>
                <c:ptCount val="17"/>
                <c:pt idx="0">
                  <c:v>Dysgeusia</c:v>
                </c:pt>
                <c:pt idx="1">
                  <c:v>Asthenia</c:v>
                </c:pt>
                <c:pt idx="2">
                  <c:v>Decreased weight</c:v>
                </c:pt>
                <c:pt idx="3">
                  <c:v>Headache</c:v>
                </c:pt>
                <c:pt idx="4">
                  <c:v>Cough</c:v>
                </c:pt>
                <c:pt idx="5">
                  <c:v>Febrile neutropenia</c:v>
                </c:pt>
                <c:pt idx="6">
                  <c:v>Vomiting</c:v>
                </c:pt>
                <c:pt idx="7">
                  <c:v>Pyrexia</c:v>
                </c:pt>
                <c:pt idx="8">
                  <c:v>Decreased appetite</c:v>
                </c:pt>
                <c:pt idx="9">
                  <c:v>Alopecia</c:v>
                </c:pt>
                <c:pt idx="10">
                  <c:v>Fatigue</c:v>
                </c:pt>
                <c:pt idx="11">
                  <c:v>Constipation</c:v>
                </c:pt>
                <c:pt idx="12">
                  <c:v>Anemia</c:v>
                </c:pt>
                <c:pt idx="13">
                  <c:v>Neutropenia</c:v>
                </c:pt>
                <c:pt idx="14">
                  <c:v>Diarrhea</c:v>
                </c:pt>
                <c:pt idx="15">
                  <c:v>Nausea</c:v>
                </c:pt>
                <c:pt idx="16">
                  <c:v>Peripheral neuropathy†</c:v>
                </c:pt>
              </c:strCache>
            </c:strRef>
          </c:cat>
          <c:val>
            <c:numRef>
              <c:f>Sheet1!$G$2:$G$18</c:f>
              <c:numCache>
                <c:formatCode>General</c:formatCode>
                <c:ptCount val="17"/>
                <c:pt idx="0">
                  <c:v>-2.5</c:v>
                </c:pt>
                <c:pt idx="1">
                  <c:v>-3.4</c:v>
                </c:pt>
                <c:pt idx="2">
                  <c:v>-7.8</c:v>
                </c:pt>
                <c:pt idx="3">
                  <c:v>-4.8</c:v>
                </c:pt>
                <c:pt idx="4">
                  <c:v>-3.7</c:v>
                </c:pt>
                <c:pt idx="5">
                  <c:v>-0.2</c:v>
                </c:pt>
                <c:pt idx="6">
                  <c:v>-3.2</c:v>
                </c:pt>
                <c:pt idx="7">
                  <c:v>-3.9</c:v>
                </c:pt>
                <c:pt idx="8">
                  <c:v>-4.5999999999999996</c:v>
                </c:pt>
                <c:pt idx="9">
                  <c:v>-15.6</c:v>
                </c:pt>
                <c:pt idx="10">
                  <c:v>-7.8</c:v>
                </c:pt>
                <c:pt idx="11">
                  <c:v>-9.1999999999999993</c:v>
                </c:pt>
                <c:pt idx="12">
                  <c:v>-11.3</c:v>
                </c:pt>
                <c:pt idx="13">
                  <c:v>-2.1</c:v>
                </c:pt>
                <c:pt idx="14">
                  <c:v>-9.4</c:v>
                </c:pt>
                <c:pt idx="15">
                  <c:v>-14.5</c:v>
                </c:pt>
                <c:pt idx="16">
                  <c:v>-12.2</c:v>
                </c:pt>
              </c:numCache>
            </c:numRef>
          </c:val>
          <c:extLst>
            <c:ext xmlns:c16="http://schemas.microsoft.com/office/drawing/2014/chart" uri="{C3380CC4-5D6E-409C-BE32-E72D297353CC}">
              <c16:uniqueId val="{00000005-6F27-7549-9B22-454317CBA4C8}"/>
            </c:ext>
          </c:extLst>
        </c:ser>
        <c:ser>
          <c:idx val="6"/>
          <c:order val="6"/>
          <c:tx>
            <c:strRef>
              <c:f>Sheet1!$H$1</c:f>
              <c:strCache>
                <c:ptCount val="1"/>
                <c:pt idx="0">
                  <c:v>Pola-R-CHP Grade 3</c:v>
                </c:pt>
              </c:strCache>
            </c:strRef>
          </c:tx>
          <c:spPr>
            <a:solidFill>
              <a:srgbClr val="009964"/>
            </a:solidFill>
            <a:ln>
              <a:noFill/>
            </a:ln>
            <a:effectLst/>
          </c:spPr>
          <c:invertIfNegative val="0"/>
          <c:cat>
            <c:strRef>
              <c:f>Sheet1!$A$2:$A$18</c:f>
              <c:strCache>
                <c:ptCount val="17"/>
                <c:pt idx="0">
                  <c:v>Dysgeusia</c:v>
                </c:pt>
                <c:pt idx="1">
                  <c:v>Asthenia</c:v>
                </c:pt>
                <c:pt idx="2">
                  <c:v>Decreased weight</c:v>
                </c:pt>
                <c:pt idx="3">
                  <c:v>Headache</c:v>
                </c:pt>
                <c:pt idx="4">
                  <c:v>Cough</c:v>
                </c:pt>
                <c:pt idx="5">
                  <c:v>Febrile neutropenia</c:v>
                </c:pt>
                <c:pt idx="6">
                  <c:v>Vomiting</c:v>
                </c:pt>
                <c:pt idx="7">
                  <c:v>Pyrexia</c:v>
                </c:pt>
                <c:pt idx="8">
                  <c:v>Decreased appetite</c:v>
                </c:pt>
                <c:pt idx="9">
                  <c:v>Alopecia</c:v>
                </c:pt>
                <c:pt idx="10">
                  <c:v>Fatigue</c:v>
                </c:pt>
                <c:pt idx="11">
                  <c:v>Constipation</c:v>
                </c:pt>
                <c:pt idx="12">
                  <c:v>Anemia</c:v>
                </c:pt>
                <c:pt idx="13">
                  <c:v>Neutropenia</c:v>
                </c:pt>
                <c:pt idx="14">
                  <c:v>Diarrhea</c:v>
                </c:pt>
                <c:pt idx="15">
                  <c:v>Nausea</c:v>
                </c:pt>
                <c:pt idx="16">
                  <c:v>Peripheral neuropathy†</c:v>
                </c:pt>
              </c:strCache>
            </c:strRef>
          </c:cat>
          <c:val>
            <c:numRef>
              <c:f>Sheet1!$H$2:$H$18</c:f>
              <c:numCache>
                <c:formatCode>General</c:formatCode>
                <c:ptCount val="17"/>
                <c:pt idx="0">
                  <c:v>0</c:v>
                </c:pt>
                <c:pt idx="1">
                  <c:v>-1.6</c:v>
                </c:pt>
                <c:pt idx="2">
                  <c:v>-0.9</c:v>
                </c:pt>
                <c:pt idx="3">
                  <c:v>-0.2</c:v>
                </c:pt>
                <c:pt idx="4">
                  <c:v>0</c:v>
                </c:pt>
                <c:pt idx="5">
                  <c:v>-10.3</c:v>
                </c:pt>
                <c:pt idx="6">
                  <c:v>-1.1000000000000001</c:v>
                </c:pt>
                <c:pt idx="7">
                  <c:v>-1.1000000000000001</c:v>
                </c:pt>
                <c:pt idx="8">
                  <c:v>-1.1000000000000001</c:v>
                </c:pt>
                <c:pt idx="9">
                  <c:v>0</c:v>
                </c:pt>
                <c:pt idx="10">
                  <c:v>-0.9</c:v>
                </c:pt>
                <c:pt idx="11">
                  <c:v>-0.9</c:v>
                </c:pt>
                <c:pt idx="12">
                  <c:v>-11.5</c:v>
                </c:pt>
                <c:pt idx="13">
                  <c:v>-8.6999999999999993</c:v>
                </c:pt>
                <c:pt idx="14">
                  <c:v>-3.9</c:v>
                </c:pt>
                <c:pt idx="15">
                  <c:v>-1.1000000000000001</c:v>
                </c:pt>
                <c:pt idx="16">
                  <c:v>-1.6</c:v>
                </c:pt>
              </c:numCache>
            </c:numRef>
          </c:val>
          <c:extLst>
            <c:ext xmlns:c16="http://schemas.microsoft.com/office/drawing/2014/chart" uri="{C3380CC4-5D6E-409C-BE32-E72D297353CC}">
              <c16:uniqueId val="{00000006-6F27-7549-9B22-454317CBA4C8}"/>
            </c:ext>
          </c:extLst>
        </c:ser>
        <c:ser>
          <c:idx val="7"/>
          <c:order val="7"/>
          <c:tx>
            <c:strRef>
              <c:f>Sheet1!$I$1</c:f>
              <c:strCache>
                <c:ptCount val="1"/>
                <c:pt idx="0">
                  <c:v>Pola-R-CHP Grade 4</c:v>
                </c:pt>
              </c:strCache>
            </c:strRef>
          </c:tx>
          <c:spPr>
            <a:solidFill>
              <a:srgbClr val="00734B"/>
            </a:solidFill>
            <a:ln>
              <a:noFill/>
            </a:ln>
            <a:effectLst/>
          </c:spPr>
          <c:invertIfNegative val="0"/>
          <c:cat>
            <c:strRef>
              <c:f>Sheet1!$A$2:$A$18</c:f>
              <c:strCache>
                <c:ptCount val="17"/>
                <c:pt idx="0">
                  <c:v>Dysgeusia</c:v>
                </c:pt>
                <c:pt idx="1">
                  <c:v>Asthenia</c:v>
                </c:pt>
                <c:pt idx="2">
                  <c:v>Decreased weight</c:v>
                </c:pt>
                <c:pt idx="3">
                  <c:v>Headache</c:v>
                </c:pt>
                <c:pt idx="4">
                  <c:v>Cough</c:v>
                </c:pt>
                <c:pt idx="5">
                  <c:v>Febrile neutropenia</c:v>
                </c:pt>
                <c:pt idx="6">
                  <c:v>Vomiting</c:v>
                </c:pt>
                <c:pt idx="7">
                  <c:v>Pyrexia</c:v>
                </c:pt>
                <c:pt idx="8">
                  <c:v>Decreased appetite</c:v>
                </c:pt>
                <c:pt idx="9">
                  <c:v>Alopecia</c:v>
                </c:pt>
                <c:pt idx="10">
                  <c:v>Fatigue</c:v>
                </c:pt>
                <c:pt idx="11">
                  <c:v>Constipation</c:v>
                </c:pt>
                <c:pt idx="12">
                  <c:v>Anemia</c:v>
                </c:pt>
                <c:pt idx="13">
                  <c:v>Neutropenia</c:v>
                </c:pt>
                <c:pt idx="14">
                  <c:v>Diarrhea</c:v>
                </c:pt>
                <c:pt idx="15">
                  <c:v>Nausea</c:v>
                </c:pt>
                <c:pt idx="16">
                  <c:v>Peripheral neuropathy†</c:v>
                </c:pt>
              </c:strCache>
            </c:strRef>
          </c:cat>
          <c:val>
            <c:numRef>
              <c:f>Sheet1!$I$2:$I$18</c:f>
              <c:numCache>
                <c:formatCode>General</c:formatCode>
                <c:ptCount val="17"/>
                <c:pt idx="0">
                  <c:v>0</c:v>
                </c:pt>
                <c:pt idx="1">
                  <c:v>0</c:v>
                </c:pt>
                <c:pt idx="2">
                  <c:v>0</c:v>
                </c:pt>
                <c:pt idx="4">
                  <c:v>0</c:v>
                </c:pt>
                <c:pt idx="5">
                  <c:v>-3.4</c:v>
                </c:pt>
                <c:pt idx="6">
                  <c:v>0</c:v>
                </c:pt>
                <c:pt idx="7">
                  <c:v>-0.2</c:v>
                </c:pt>
                <c:pt idx="8">
                  <c:v>0</c:v>
                </c:pt>
                <c:pt idx="9">
                  <c:v>0</c:v>
                </c:pt>
                <c:pt idx="10">
                  <c:v>0</c:v>
                </c:pt>
                <c:pt idx="11">
                  <c:v>-0.2</c:v>
                </c:pt>
                <c:pt idx="12">
                  <c:v>-0.5</c:v>
                </c:pt>
                <c:pt idx="13">
                  <c:v>-19.5</c:v>
                </c:pt>
                <c:pt idx="14">
                  <c:v>0</c:v>
                </c:pt>
                <c:pt idx="15">
                  <c:v>0</c:v>
                </c:pt>
                <c:pt idx="16">
                  <c:v>0</c:v>
                </c:pt>
              </c:numCache>
            </c:numRef>
          </c:val>
          <c:extLst>
            <c:ext xmlns:c16="http://schemas.microsoft.com/office/drawing/2014/chart" uri="{C3380CC4-5D6E-409C-BE32-E72D297353CC}">
              <c16:uniqueId val="{00000007-6F27-7549-9B22-454317CBA4C8}"/>
            </c:ext>
          </c:extLst>
        </c:ser>
        <c:dLbls>
          <c:showLegendKey val="0"/>
          <c:showVal val="0"/>
          <c:showCatName val="0"/>
          <c:showSerName val="0"/>
          <c:showPercent val="0"/>
          <c:showBubbleSize val="0"/>
        </c:dLbls>
        <c:gapWidth val="49"/>
        <c:overlap val="100"/>
        <c:axId val="1395801039"/>
        <c:axId val="1395798127"/>
      </c:barChart>
      <c:catAx>
        <c:axId val="1395801039"/>
        <c:scaling>
          <c:orientation val="minMax"/>
        </c:scaling>
        <c:delete val="1"/>
        <c:axPos val="l"/>
        <c:numFmt formatCode="General" sourceLinked="1"/>
        <c:majorTickMark val="none"/>
        <c:minorTickMark val="none"/>
        <c:tickLblPos val="nextTo"/>
        <c:crossAx val="1395798127"/>
        <c:crosses val="autoZero"/>
        <c:auto val="1"/>
        <c:lblAlgn val="ctr"/>
        <c:lblOffset val="100"/>
        <c:noMultiLvlLbl val="0"/>
      </c:catAx>
      <c:valAx>
        <c:axId val="1395798127"/>
        <c:scaling>
          <c:orientation val="minMax"/>
          <c:max val="100"/>
          <c:min val="-100"/>
        </c:scaling>
        <c:delete val="0"/>
        <c:axPos val="b"/>
        <c:numFmt formatCode="General" sourceLinked="1"/>
        <c:majorTickMark val="out"/>
        <c:minorTickMark val="none"/>
        <c:tickLblPos val="nextTo"/>
        <c:spPr>
          <a:noFill/>
          <a:ln w="28575" cap="sq">
            <a:solidFill>
              <a:srgbClr val="000000"/>
            </a:solidFill>
            <a:miter lim="800000"/>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395801039"/>
        <c:crosses val="autoZero"/>
        <c:crossBetween val="between"/>
        <c:majorUnit val="25"/>
      </c:valAx>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1E0F3E-6B89-4452-81C3-74A3CC40BBBF}" type="datetimeFigureOut">
              <a:rPr lang="en-US" smtClean="0"/>
              <a:t>12/19/2023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4DBABB-A305-46B6-9DFD-16F73E11070D}" type="slidenum">
              <a:rPr lang="en-US" smtClean="0"/>
              <a:t>‹#›</a:t>
            </a:fld>
            <a:endParaRPr lang="en-US"/>
          </a:p>
        </p:txBody>
      </p:sp>
    </p:spTree>
    <p:extLst>
      <p:ext uri="{BB962C8B-B14F-4D97-AF65-F5344CB8AC3E}">
        <p14:creationId xmlns:p14="http://schemas.microsoft.com/office/powerpoint/2010/main" val="1560387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682468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B84AA8-5E51-41DE-BB87-3567F7433A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8242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B84AA8-5E51-41DE-BB87-3567F7433A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8740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B84AA8-5E51-41DE-BB87-3567F7433A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9007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B84AA8-5E51-41DE-BB87-3567F7433A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4202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B84AA8-5E51-41DE-BB87-3567F7433A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246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B84AA8-5E51-41DE-BB87-3567F7433A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853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B84AA8-5E51-41DE-BB87-3567F7433A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0175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B84AA8-5E51-41DE-BB87-3567F7433A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787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DBABB-A305-46B6-9DFD-16F73E1107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75544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DBABB-A305-46B6-9DFD-16F73E1107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059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651490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Many attempts to improve R-CHOP have been tried including </a:t>
            </a:r>
            <a:r>
              <a:rPr lang="en-US" dirty="0" err="1"/>
              <a:t>intensivation</a:t>
            </a:r>
            <a:r>
              <a:rPr lang="en-US" dirty="0"/>
              <a:t> of chemoimmunotherapy, addition of maintenance treatment, use of new CD20 antibodies, or incorporation of novel agents. These trials are shown on these slide. Some of these trials such as PHOENIX and ROBUST have attempted the addition of targeted agents such as ibrutinib or lenalidomide to improve the outcomes of ABC subtype DLBCL given it’s worse prognosis. None of these studies however have demonstrated a meaningful improvement in long-term outcomes and RCHOP has remained the standard treatment for over 20 years.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DBABB-A305-46B6-9DFD-16F73E1107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73215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changed however with the recent POLARIX study leading to the approval of Pola-R-CP in the frontline setting for DLBCL in April 2023. Polatuzumab vedotin is an ADC which targets CD79b that is </a:t>
            </a:r>
            <a:r>
              <a:rPr lang="en-US" dirty="0" err="1"/>
              <a:t>ubiliquitously</a:t>
            </a:r>
            <a:r>
              <a:rPr lang="en-US" dirty="0"/>
              <a:t> present on DLBCL cells and is then internalized and leads to microtubule disruption. It demonstrated initial efficacy in combination with BR in a phase II study leading to its approval</a:t>
            </a:r>
          </a:p>
          <a:p>
            <a:endParaRPr lang="en-US" dirty="0"/>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This led to the POLARIX study which is a phase 3 randomized double blinded study comparing Pola-R-CHP vs R-CHOP (replacement of vincristine with polatuzumab </a:t>
            </a:r>
            <a:r>
              <a:rPr lang="en-US" dirty="0" err="1"/>
              <a:t>vedotine</a:t>
            </a:r>
            <a:r>
              <a:rPr lang="en-US" dirty="0"/>
              <a:t>) in treatment naïve DLBCL and evaluating safety and efficacy. This is a randomized international placebo controlled trial  where Polatuzumab vedotin or vincristine are given in double blinded manner. Main inclusion criteria were adults 18-80 , ECOG PS 0-2. IPI of 2-5. Randomization was by IPI score, bulky disease and by geographic region. 6 cycles of combination chemoimmunotherapy were given at 3 week intervals followed by 2 additional doses of rituximab</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At the cut off date after a median follow-up of 28 months, a statistically significant improvement of progression free survival was observed with Pola-R-CHP vs R-CHOP HR 0.73 translating to 27% reduction in the relative risk of disease progression, relapse, or death vs R-CHOP. 24-month PFS, milestone analysis showed an absolute improvement of 6.5% from 76.7% in Pola arm to 70.2 % in control arm. </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Based on these results, Pola-R-CHP was FDA approved for treatment naïve DLBCL in April 2023.</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Response rates did not significantly differ between Pola-R-CHP or R-CHOP. Disease free survival indicated that patients who would achieve complete response with Pola-R-CHP were more likely to maintain remission compared to those who achieve CR with RCHOP</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In this analysis, there was no difference in OS between treatment groups at 2 years with 88% of patients alive at 2 years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DBABB-A305-46B6-9DFD-16F73E1107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75850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An exploratory subgroup analysis was performed though the study was not powered for it and this study showed that there may be benefit in older patients, IPI 3-5, non-bulky, and ABC subtype. There was no clear benefit with pola-R-CHP in patients ≤60 years of age, patients with germinal-center B-cell-like subtype, patients with bulky disease, patients with lower IPI scores, and Patients with double hit or double expressor. This is hypothesis generating and there is no inherent biological explanation for why we see differences in outcomes between ABC and GCB subtype but this warrants additional study.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DBABB-A305-46B6-9DFD-16F73E1107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6268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The toxicity profile in pola-R-CHP vs R-CHOP is very similar including incidence of high grade AEs and serious AEs which speaks to the tolerability of the regimen.</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Most frequent AEs in both arms: neuropathy, nausea, diarrhea, cytopenias, constipation, fatigue, alopecia, decreased appetite, pyrexia, vomiting, febrile neutropenia, cough, headache, decreased weight, asthenia, dysgeusia in that order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DBABB-A305-46B6-9DFD-16F73E1107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822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200" dirty="0">
                <a:latin typeface="Calibri" panose="020F0502020204030204" pitchFamily="34" charset="0"/>
                <a:cs typeface="Calibri" panose="020F0502020204030204" pitchFamily="34" charset="0"/>
              </a:rPr>
              <a:t>How do we select between pola-R-CHP and R-CHOP for treatment naïve DLBCL and what are some pros/cons for both?</a:t>
            </a:r>
          </a:p>
          <a:p>
            <a:pPr>
              <a:lnSpc>
                <a:spcPct val="150000"/>
              </a:lnSpc>
            </a:pPr>
            <a:endParaRPr lang="en-US" sz="1200" dirty="0">
              <a:latin typeface="Calibri" panose="020F0502020204030204" pitchFamily="34" charset="0"/>
              <a:cs typeface="Calibri" panose="020F0502020204030204" pitchFamily="34" charset="0"/>
            </a:endParaRPr>
          </a:p>
          <a:p>
            <a:pPr>
              <a:lnSpc>
                <a:spcPct val="150000"/>
              </a:lnSpc>
            </a:pPr>
            <a:r>
              <a:rPr lang="en-US" sz="1200" dirty="0">
                <a:latin typeface="Calibri" panose="020F0502020204030204" pitchFamily="34" charset="0"/>
                <a:cs typeface="Calibri" panose="020F0502020204030204" pitchFamily="34" charset="0"/>
              </a:rPr>
              <a:t>Strengths: enhanced PFS with median follow-up of more than 2 years, no toxicity difference, higher risk patients appeared to disproportionately benefit, appears to be cost-effective</a:t>
            </a:r>
          </a:p>
          <a:p>
            <a:pPr>
              <a:lnSpc>
                <a:spcPct val="150000"/>
              </a:lnSpc>
            </a:pPr>
            <a:r>
              <a:rPr lang="en-US" sz="1200" dirty="0">
                <a:latin typeface="Calibri" panose="020F0502020204030204" pitchFamily="34" charset="0"/>
                <a:cs typeface="Calibri" panose="020F0502020204030204" pitchFamily="34" charset="0"/>
              </a:rPr>
              <a:t>Cons: relatively small PFS difference at 2-year follow-up, certain subsets (GCB, double hit) appear to not benefit, expensive, uncertain impact on outcome of salvage therapies, lack of OS benefit at 2-year follow-up</a:t>
            </a:r>
          </a:p>
          <a:p>
            <a:endParaRPr lang="en-US" dirty="0"/>
          </a:p>
          <a:p>
            <a:r>
              <a:rPr lang="en-US" dirty="0"/>
              <a:t>At this time standard frontline for DLBCL remains to be R-CHOP, but </a:t>
            </a:r>
            <a:r>
              <a:rPr lang="en-US" dirty="0" err="1"/>
              <a:t>atleast</a:t>
            </a:r>
            <a:r>
              <a:rPr lang="en-US" dirty="0"/>
              <a:t> in my practice I tend to favor use of pola-R-CHP for higher risk patients IPI 3-5 and those with DLBCL non-GCB subtype based on the exploratory subgroup analysis of POLARIX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DBABB-A305-46B6-9DFD-16F73E1107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7270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ZUMA 23 is a global, phase 3, randomized controlled study of </a:t>
            </a:r>
            <a:r>
              <a:rPr lang="en-US" dirty="0" err="1"/>
              <a:t>axicabtagene</a:t>
            </a:r>
            <a:r>
              <a:rPr lang="en-US" dirty="0"/>
              <a:t> ciloleucel versus standard of care as first-line therapy in patients with high-risk large B-cell lymphoma, defined as IPI 4-5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DBABB-A305-46B6-9DFD-16F73E1107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23795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CORAL study evaluated salvage chemo and ASCT in patients with R/R DLBCL. However this study found that patients with early relapse and prior rituximab had poor outcomes with traditional salvage therapy plus ASCT approach with 3-EFS 20% and 3 year OS 39% representing a population that is high risk with need for novel treatment approaches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DBABB-A305-46B6-9DFD-16F73E1107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7772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high rates of efficacy of CAR T in third line or higher setting lead to three pivotal trials studying CAR T role in the second line setting in primary refractory/early relapse DLBCL patients, patients with historically poor prognosis after traditional salvage chemo followed by ASCT</a:t>
            </a:r>
          </a:p>
          <a:p>
            <a:r>
              <a:rPr lang="en-US" dirty="0"/>
              <a:t>All three studies compared CAR T cell therapy vs SOC salvage followed by ASCT in </a:t>
            </a:r>
            <a:r>
              <a:rPr lang="en-US" dirty="0" err="1"/>
              <a:t>chemosensitive</a:t>
            </a:r>
            <a:r>
              <a:rPr lang="en-US" dirty="0"/>
              <a:t> patients for patients with primary refractory or relapse within 12 months of completion of initial chemoimmunotherapy</a:t>
            </a:r>
          </a:p>
          <a:p>
            <a:r>
              <a:rPr lang="en-US" dirty="0"/>
              <a:t>ZUMA-7 evaluating Axi-cel, TRANSFORM evaluating </a:t>
            </a:r>
            <a:r>
              <a:rPr lang="en-US" dirty="0" err="1"/>
              <a:t>liso</a:t>
            </a:r>
            <a:r>
              <a:rPr lang="en-US" dirty="0"/>
              <a:t>--</a:t>
            </a:r>
            <a:r>
              <a:rPr lang="en-US" dirty="0" err="1"/>
              <a:t>cel</a:t>
            </a:r>
            <a:r>
              <a:rPr lang="en-US" dirty="0"/>
              <a:t>, BELINDA evaluating </a:t>
            </a:r>
            <a:r>
              <a:rPr lang="en-US" dirty="0" err="1"/>
              <a:t>tisa-cel</a:t>
            </a:r>
            <a:endParaRPr lang="en-US" dirty="0"/>
          </a:p>
          <a:p>
            <a:r>
              <a:rPr lang="en-US" dirty="0"/>
              <a:t>There were slight differences in study design among all three studies, including no bridging chemotherapy allowed in ZUMA 7 but bridging chemo was allowed for other two</a:t>
            </a:r>
          </a:p>
          <a:p>
            <a:r>
              <a:rPr lang="en-US" dirty="0"/>
              <a:t>ZUMA 7 and TRANSFORM studies were both positive leading to recent FDA approvals  in second line settings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DBABB-A305-46B6-9DFD-16F73E1107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13550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latest follow up of ZUMA 7 study with median FU 47.2 months presented at ASCO 2023 by Dr Westin shows a striking difference between second line Axi-cel vs SOC with 4 year OS in Axi-cel 54.6% vs 46% in SOC, demonstrating a statistical sig OS benefit of Axi-cel vs SOC in second line setting for primary refractory/early relapse DLBCL patients</a:t>
            </a:r>
          </a:p>
          <a:p>
            <a:endParaRPr lang="en-US" dirty="0"/>
          </a:p>
          <a:p>
            <a:r>
              <a:rPr lang="en-US" dirty="0"/>
              <a:t>At a follow up of 17.5 months, TRANSFORM study continue to show a difference in EFS of second line </a:t>
            </a:r>
            <a:r>
              <a:rPr lang="en-US" dirty="0" err="1"/>
              <a:t>liso-cel</a:t>
            </a:r>
            <a:r>
              <a:rPr lang="en-US" dirty="0"/>
              <a:t> vs SOC with median EFS NR in </a:t>
            </a:r>
            <a:r>
              <a:rPr lang="en-US" dirty="0" err="1"/>
              <a:t>Liso-cel</a:t>
            </a:r>
            <a:r>
              <a:rPr lang="en-US" dirty="0"/>
              <a:t> arm compared to 2.4 months in SOC. </a:t>
            </a:r>
          </a:p>
          <a:p>
            <a:endParaRPr lang="en-US" dirty="0"/>
          </a:p>
          <a:p>
            <a:r>
              <a:rPr lang="en-US" dirty="0"/>
              <a:t>BELINDA study at median FU of 10 months did not show any difference between second line Tisa-</a:t>
            </a:r>
            <a:r>
              <a:rPr lang="en-US" dirty="0" err="1"/>
              <a:t>cel</a:t>
            </a:r>
            <a:r>
              <a:rPr lang="en-US" dirty="0"/>
              <a:t> and SOC</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Based on these pivotal randomized study results, in April and June  2022 FDA approved Axi-cel and </a:t>
            </a:r>
            <a:r>
              <a:rPr lang="en-US" dirty="0" err="1"/>
              <a:t>Liso-cel</a:t>
            </a:r>
            <a:r>
              <a:rPr lang="en-US" dirty="0"/>
              <a:t> respectively as second line therapy for primary refractory or early relapsed (within 12 months of first line chemoimmunotherapy) DLBCL in transplant-eligible patients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DBABB-A305-46B6-9DFD-16F73E1107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46471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shows some important characteristics of all three pivotal studies. It is important to note that about 1/3 of patients in each study ultimately proceeded to auto HCT and median EFS in the </a:t>
            </a:r>
            <a:r>
              <a:rPr lang="en-US" dirty="0" err="1"/>
              <a:t>autoHCT</a:t>
            </a:r>
            <a:r>
              <a:rPr lang="en-US" dirty="0"/>
              <a:t> arm in each of the studies was only 2-3 months.</a:t>
            </a:r>
          </a:p>
          <a:p>
            <a:endParaRPr lang="en-US" dirty="0"/>
          </a:p>
          <a:p>
            <a:r>
              <a:rPr lang="en-US" dirty="0"/>
              <a:t>Some key differences in study design are highlighted as are some differences in grade 3 or higher CRS/neurotoxicity are highlighted here</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DBABB-A305-46B6-9DFD-16F73E1107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276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42664193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2 PILOT study evaluated the role of </a:t>
            </a:r>
            <a:r>
              <a:rPr lang="en-US" dirty="0" err="1"/>
              <a:t>liso-cel</a:t>
            </a:r>
            <a:r>
              <a:rPr lang="en-US" dirty="0"/>
              <a:t> in second line setting in transplant ineligible patients with criteria used to determine transplant ineligibility shown on this slide and these included age, poor performance status, renal dysfunction, transaminitis, EF &lt; 50%.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54% were primary refractory, 21% had early relapse, and 25% had late relapse, 33% had double or triple hit </a:t>
            </a:r>
            <a:r>
              <a:rPr lang="en-US" dirty="0" err="1"/>
              <a:t>lmphoma</a:t>
            </a:r>
            <a:endParaRPr lang="en-US" dirty="0"/>
          </a:p>
          <a:p>
            <a:r>
              <a:rPr lang="en-US" dirty="0"/>
              <a:t>ORR 80% and CR 54%. Median age 74, and 26% had ECOG 2</a:t>
            </a:r>
          </a:p>
          <a:p>
            <a:br>
              <a:rPr lang="en-US" dirty="0"/>
            </a:br>
            <a:r>
              <a:rPr lang="en-US" dirty="0"/>
              <a:t>At a median follow-up of 13.0 months, median PFS was 9 months and median DOR was 12 months. Patients who did achieve CR had excellent DOR response at 21.6 months and excellent PFS of 22.6 months</a:t>
            </a:r>
          </a:p>
          <a:p>
            <a:r>
              <a:rPr lang="en-US" dirty="0"/>
              <a:t>OS looks promising at a follow-up of 17.6 months, median OS not reached for entire population and for those in CR</a:t>
            </a:r>
          </a:p>
          <a:p>
            <a:endParaRPr lang="en-US" dirty="0"/>
          </a:p>
          <a:p>
            <a:r>
              <a:rPr lang="en-US" dirty="0"/>
              <a:t>In 2022, the PILOT study lead to approval of </a:t>
            </a:r>
            <a:r>
              <a:rPr lang="en-US" dirty="0" err="1"/>
              <a:t>Liso-cel</a:t>
            </a:r>
            <a:r>
              <a:rPr lang="en-US" dirty="0"/>
              <a:t> in second line setting even for late relapse patients who are transplant ineligible.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DBABB-A305-46B6-9DFD-16F73E1107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09723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Bispecific abs target CD3 on T cells and CD20 on B cells. All have FC modification which leads to prolonged half life, reduced crosslinking, and less ADCC. They can have alternate conformations such as </a:t>
            </a:r>
            <a:r>
              <a:rPr lang="en-US" dirty="0" err="1"/>
              <a:t>glofitamab</a:t>
            </a:r>
            <a:r>
              <a:rPr lang="en-US" dirty="0"/>
              <a:t> which has 2 CD20 binding sites and one CD3 binding site which confers specific structural properties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2 Bispecifics recently FDA approved in R/R DLBCL after </a:t>
            </a:r>
            <a:r>
              <a:rPr lang="en-US" dirty="0" err="1"/>
              <a:t>atleast</a:t>
            </a:r>
            <a:r>
              <a:rPr lang="en-US" dirty="0"/>
              <a:t> 2 prior lines of therapy, </a:t>
            </a:r>
            <a:r>
              <a:rPr lang="en-US" dirty="0" err="1"/>
              <a:t>Glofitamab</a:t>
            </a:r>
            <a:r>
              <a:rPr lang="en-US" dirty="0"/>
              <a:t> and </a:t>
            </a:r>
            <a:r>
              <a:rPr lang="en-US" dirty="0" err="1"/>
              <a:t>Epcoritamab</a:t>
            </a:r>
            <a:r>
              <a:rPr lang="en-US" dirty="0"/>
              <a:t> was approved in June and May 2023 respectively.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DBABB-A305-46B6-9DFD-16F73E1107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85908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a:spLocks noGrp="1" noRot="1" noChangeAspect="1"/>
          </p:cNvSpPr>
          <p:nvPr>
            <p:ph type="sldImg" idx="2"/>
          </p:nvPr>
        </p:nvSpPr>
        <p:spPr>
          <a:xfrm>
            <a:off x="569913" y="1192213"/>
            <a:ext cx="5726112" cy="32210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3:notes"/>
          <p:cNvSpPr txBox="1">
            <a:spLocks noGrp="1"/>
          </p:cNvSpPr>
          <p:nvPr>
            <p:ph type="body" idx="1"/>
          </p:nvPr>
        </p:nvSpPr>
        <p:spPr>
          <a:xfrm>
            <a:off x="686594" y="4591546"/>
            <a:ext cx="5492750" cy="3756720"/>
          </a:xfrm>
          <a:prstGeom prst="rect">
            <a:avLst/>
          </a:prstGeom>
          <a:noFill/>
          <a:ln>
            <a:noFill/>
          </a:ln>
        </p:spPr>
        <p:txBody>
          <a:bodyPr spcFirstLastPara="1" wrap="square" lIns="93725" tIns="46850" rIns="93725" bIns="46850" anchor="t" anchorCtr="0">
            <a:noAutofit/>
          </a:bodyPr>
          <a:lstStyle/>
          <a:p>
            <a:pPr marL="0" lvl="0" indent="0" algn="l" rtl="0">
              <a:spcBef>
                <a:spcPts val="0"/>
              </a:spcBef>
              <a:spcAft>
                <a:spcPts val="0"/>
              </a:spcAft>
              <a:buNone/>
            </a:pPr>
            <a:endParaRPr dirty="0"/>
          </a:p>
        </p:txBody>
      </p:sp>
      <p:sp>
        <p:nvSpPr>
          <p:cNvPr id="112" name="Google Shape;112;p3:notes"/>
          <p:cNvSpPr txBox="1">
            <a:spLocks noGrp="1"/>
          </p:cNvSpPr>
          <p:nvPr>
            <p:ph type="sldNum" idx="12"/>
          </p:nvPr>
        </p:nvSpPr>
        <p:spPr>
          <a:xfrm>
            <a:off x="3889109" y="9062176"/>
            <a:ext cx="2975240" cy="478700"/>
          </a:xfrm>
          <a:prstGeom prst="rect">
            <a:avLst/>
          </a:prstGeom>
          <a:noFill/>
          <a:ln>
            <a:noFill/>
          </a:ln>
        </p:spPr>
        <p:txBody>
          <a:bodyPr spcFirstLastPara="1" wrap="square" lIns="93725" tIns="46850" rIns="93725" bIns="4685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7241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than half (55%)of the patients with CR had 2 years of CR duration, but there are some drop-offs as you can see in the curve to the right</a:t>
            </a:r>
          </a:p>
          <a:p>
            <a:endParaRPr lang="en-US" dirty="0"/>
          </a:p>
          <a:p>
            <a:r>
              <a:rPr lang="en-US" dirty="0"/>
              <a:t>Patients with prior CAR T had similar duration of complete response curves as the general population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DBABB-A305-46B6-9DFD-16F73E1107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07738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can see here, for majority of patients with CR at EOT remained progression-free and alive at 18 months after EOT</a:t>
            </a:r>
          </a:p>
          <a:p>
            <a:endParaRPr lang="en-US" dirty="0"/>
          </a:p>
          <a:p>
            <a:r>
              <a:rPr lang="en-US" dirty="0"/>
              <a:t>Those who had no response or PR of course had a much higher number of relapses with a much lower PFS and OS compared to those in CR</a:t>
            </a:r>
          </a:p>
          <a:p>
            <a:endParaRPr lang="en-US" dirty="0"/>
          </a:p>
          <a:p>
            <a:r>
              <a:rPr lang="en-US" dirty="0"/>
              <a:t>For patients in CR, median PFS was 2 years and median OS was not reached at this follow-up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DBABB-A305-46B6-9DFD-16F73E1107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54982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results from the pivotal EPCORE NHL-1 trial, with single agent </a:t>
            </a:r>
            <a:r>
              <a:rPr lang="en-US" dirty="0" err="1"/>
              <a:t>epcor</a:t>
            </a:r>
            <a:r>
              <a:rPr lang="en-US" dirty="0"/>
              <a:t> in R/R LBCL. </a:t>
            </a:r>
          </a:p>
          <a:p>
            <a:endParaRPr lang="en-US" dirty="0"/>
          </a:p>
          <a:p>
            <a:r>
              <a:rPr lang="en-US" dirty="0"/>
              <a:t>ORR 63% with CR 39%, PR 25% in DLBCL patients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DBABB-A305-46B6-9DFD-16F73E1107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05470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Notably patients who achieved CRs with the agent experienced durable responses. At median follow-up of 20 months, median duration of CR was 20.8 months in patients who achieved CR, and median DOR was 15.5 months in all responders.</a:t>
            </a:r>
          </a:p>
          <a:p>
            <a:endParaRPr lang="en-US" dirty="0"/>
          </a:p>
          <a:p>
            <a:r>
              <a:rPr lang="en-US" dirty="0"/>
              <a:t>Median OS was 18.5 months overall and median OS was not reached in patients who achieved CR. </a:t>
            </a:r>
          </a:p>
          <a:p>
            <a:endParaRPr lang="en-US" dirty="0"/>
          </a:p>
          <a:p>
            <a:r>
              <a:rPr lang="en-US" dirty="0"/>
              <a:t>At 12 months, an estimated 77% and 76% of complete responders, respectively, remained in CR; at 15 months, these rates were 68% and 67%, respectively.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DBABB-A305-46B6-9DFD-16F73E1107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40993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compares some of the characteristics of both bispecifics based on data published from the pivotal phase1/2 studies for both bispecifics </a:t>
            </a:r>
            <a:r>
              <a:rPr lang="en-US" dirty="0" err="1"/>
              <a:t>glofitamab</a:t>
            </a:r>
            <a:r>
              <a:rPr lang="en-US" dirty="0"/>
              <a:t> and </a:t>
            </a:r>
            <a:r>
              <a:rPr lang="en-US" dirty="0" err="1"/>
              <a:t>epcoritamab</a:t>
            </a:r>
            <a:endParaRPr lang="en-US" dirty="0"/>
          </a:p>
          <a:p>
            <a:endParaRPr lang="en-US" dirty="0"/>
          </a:p>
          <a:p>
            <a:r>
              <a:rPr lang="en-US" dirty="0"/>
              <a:t>As you can see baseline characteristics and responses rates are overall comparable with both bispecifics</a:t>
            </a:r>
          </a:p>
          <a:p>
            <a:endParaRPr lang="en-US" dirty="0"/>
          </a:p>
          <a:p>
            <a:r>
              <a:rPr lang="en-US" dirty="0"/>
              <a:t>Important to note that that responses in primary refractory group is sig lower than the refractory group</a:t>
            </a:r>
          </a:p>
          <a:p>
            <a:endParaRPr lang="en-US" dirty="0"/>
          </a:p>
          <a:p>
            <a:r>
              <a:rPr lang="en-US" dirty="0"/>
              <a:t>Durability of these responses remains to be seen with longer follow-up, with median PFS of 4.9 months and 4.4 months at this short follow-up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DBABB-A305-46B6-9DFD-16F73E1107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86057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sequence bispecifics and CAR T remains an important </a:t>
            </a:r>
            <a:r>
              <a:rPr lang="en-US" dirty="0" err="1"/>
              <a:t>questiot</a:t>
            </a:r>
            <a:r>
              <a:rPr lang="en-US" dirty="0"/>
              <a:t>.. This table here highlights some of the key differences of CD19 CAR T cell therapy and CD20 bispecific, highlighting advantages and </a:t>
            </a:r>
            <a:r>
              <a:rPr lang="en-US" dirty="0" err="1"/>
              <a:t>disadvntages</a:t>
            </a:r>
            <a:r>
              <a:rPr lang="en-US" dirty="0"/>
              <a:t> of each. </a:t>
            </a:r>
          </a:p>
          <a:p>
            <a:endParaRPr lang="en-US" dirty="0"/>
          </a:p>
          <a:p>
            <a:r>
              <a:rPr lang="en-US" dirty="0"/>
              <a:t>Some advantage of Car T over </a:t>
            </a:r>
            <a:r>
              <a:rPr lang="en-US" dirty="0" err="1"/>
              <a:t>bsAb</a:t>
            </a:r>
            <a:r>
              <a:rPr lang="en-US" dirty="0"/>
              <a:t> are, approved in second line….</a:t>
            </a:r>
          </a:p>
          <a:p>
            <a:endParaRPr lang="en-US" dirty="0"/>
          </a:p>
          <a:p>
            <a:r>
              <a:rPr lang="en-US" dirty="0"/>
              <a:t>Some advantages of bispecifics over CAR T therapy include that mostly outpatient, no LD therapy though more steroid use as pre-meds, can be given in community settings, off-the shelf,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DBABB-A305-46B6-9DFD-16F73E1107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03497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Here is a table outlining other SOC approved therapies in the third line or later setting for DLBCL all based on phase 2 studies. </a:t>
            </a:r>
            <a:r>
              <a:rPr lang="en-US" dirty="0" err="1"/>
              <a:t>Phaes</a:t>
            </a:r>
            <a:r>
              <a:rPr lang="en-US" dirty="0"/>
              <a:t> 2 LOTIS-2 trial lead to </a:t>
            </a:r>
            <a:r>
              <a:rPr lang="en-US" dirty="0" err="1"/>
              <a:t>Lonca’s</a:t>
            </a:r>
            <a:r>
              <a:rPr lang="en-US" dirty="0"/>
              <a:t> approval in R/R DLBCL in April 2021. In the last 2 years there have been several other novel therapies approved for r/r DLBCL. Selinexor (selective inhibitor of XPO1) was approved in June 2020 for r/ DLBCL after at least 2 prior lines of therapies base on the SADAL study, </a:t>
            </a:r>
            <a:r>
              <a:rPr lang="en-US" dirty="0" err="1"/>
              <a:t>tafasitamab</a:t>
            </a:r>
            <a:r>
              <a:rPr lang="en-US" dirty="0"/>
              <a:t> (CD19-directed monoclonal Ab) + lenalidomide was approved in July 2020 for r/r DLBCL  who are not eligible for auto-HCT based on the phase II L-mind study, Pola-BR was approved in June 2019 for r/r DLBCL after at least two prior therapies based on a phase 1b/II study comparing pola-BR with BR.</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As we can see while these drugs have demonstrate efficacy in heavily pretreated patients, durability of responses are yet to be seen. We also need a better understanding of the outcomes of these therapies in the post CAR T setting, as these patients were heavily under-represented in the pivotal trials leading to their approvals</a:t>
            </a:r>
          </a:p>
          <a:p>
            <a:endParaRPr lang="en-US" dirty="0"/>
          </a:p>
          <a:p>
            <a:r>
              <a:rPr lang="en-US" dirty="0"/>
              <a:t>Other therapies in the third line setting or post CAR T setting include lenalidomide, PD-1 blockade, radiation, among others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DBABB-A305-46B6-9DFD-16F73E1107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0474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E4D560-06A3-417E-832E-68B9FA4E5BC6}"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4944542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Mosun + Pola and </a:t>
            </a:r>
            <a:r>
              <a:rPr lang="en-US" dirty="0" err="1"/>
              <a:t>Glofit</a:t>
            </a:r>
            <a:r>
              <a:rPr lang="en-US" dirty="0"/>
              <a:t> + Pola have demonstrated high efficacy and durable response rates in R/R DLBCL in 2</a:t>
            </a:r>
            <a:r>
              <a:rPr lang="en-US" baseline="30000" dirty="0"/>
              <a:t>nd</a:t>
            </a:r>
            <a:r>
              <a:rPr lang="en-US" dirty="0"/>
              <a:t> line or later setting, responses were also demonstrated in high risk subgroups including patients with prior CAR T</a:t>
            </a:r>
          </a:p>
          <a:p>
            <a:endParaRPr lang="en-US" dirty="0"/>
          </a:p>
          <a:p>
            <a:r>
              <a:rPr lang="en-US" dirty="0"/>
              <a:t>Mosun/Pola </a:t>
            </a:r>
            <a:r>
              <a:rPr lang="en-US" dirty="0" err="1"/>
              <a:t>Glofit</a:t>
            </a:r>
            <a:r>
              <a:rPr lang="en-US" dirty="0"/>
              <a:t>/Pola, and </a:t>
            </a:r>
            <a:r>
              <a:rPr lang="en-US" dirty="0" err="1"/>
              <a:t>Epcor</a:t>
            </a:r>
            <a:r>
              <a:rPr lang="en-US" dirty="0"/>
              <a:t>/Len are all phase 1b/2 study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DBABB-A305-46B6-9DFD-16F73E1107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2504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DBABB-A305-46B6-9DFD-16F73E1107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77916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DBABB-A305-46B6-9DFD-16F73E1107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96515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0EC01F-C707-4841-AFA5-45F6E1F3C2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85335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697669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3370838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Negin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241A02-EDD0-48AF-8164-60FB1A4FEB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5603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E4D560-06A3-417E-832E-68B9FA4E5BC6}"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673775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039453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556A347-51CB-8142-9CF7-4597A45E6B39}" type="slidenum">
              <a:rPr kumimoji="0" lang="en-US" alt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647803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B84AA8-5E51-41DE-BB87-3567F7433A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2188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B84AA8-5E51-41DE-BB87-3567F7433A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999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912"/>
            <a:ext cx="9144000" cy="2387505"/>
          </a:xfrm>
        </p:spPr>
        <p:txBody>
          <a:bodyPr anchor="b"/>
          <a:lstStyle>
            <a:lvl1pPr algn="ctr">
              <a:defRPr sz="7993"/>
            </a:lvl1pPr>
          </a:lstStyle>
          <a:p>
            <a:r>
              <a:rPr lang="en-US"/>
              <a:t>Click to edit Master title style</a:t>
            </a:r>
          </a:p>
        </p:txBody>
      </p:sp>
      <p:sp>
        <p:nvSpPr>
          <p:cNvPr id="3" name="Subtitle 2"/>
          <p:cNvSpPr>
            <a:spLocks noGrp="1"/>
          </p:cNvSpPr>
          <p:nvPr>
            <p:ph type="subTitle" idx="1"/>
          </p:nvPr>
        </p:nvSpPr>
        <p:spPr>
          <a:xfrm>
            <a:off x="1524000" y="3601349"/>
            <a:ext cx="9144000" cy="1655816"/>
          </a:xfrm>
        </p:spPr>
        <p:txBody>
          <a:bodyPr/>
          <a:lstStyle>
            <a:lvl1pPr marL="0" indent="0" algn="ctr">
              <a:buNone/>
              <a:defRPr sz="3197"/>
            </a:lvl1pPr>
            <a:lvl2pPr marL="609036" indent="0" algn="ctr">
              <a:buNone/>
              <a:defRPr sz="2664"/>
            </a:lvl2pPr>
            <a:lvl3pPr marL="1218072" indent="0" algn="ctr">
              <a:buNone/>
              <a:defRPr sz="2398"/>
            </a:lvl3pPr>
            <a:lvl4pPr marL="1827108" indent="0" algn="ctr">
              <a:buNone/>
              <a:defRPr sz="2131"/>
            </a:lvl4pPr>
            <a:lvl5pPr marL="2436144" indent="0" algn="ctr">
              <a:buNone/>
              <a:defRPr sz="2131"/>
            </a:lvl5pPr>
            <a:lvl6pPr marL="3045181" indent="0" algn="ctr">
              <a:buNone/>
              <a:defRPr sz="2131"/>
            </a:lvl6pPr>
            <a:lvl7pPr marL="3654217" indent="0" algn="ctr">
              <a:buNone/>
              <a:defRPr sz="2131"/>
            </a:lvl7pPr>
            <a:lvl8pPr marL="4263253" indent="0" algn="ctr">
              <a:buNone/>
              <a:defRPr sz="2131"/>
            </a:lvl8pPr>
            <a:lvl9pPr marL="4872289" indent="0" algn="ctr">
              <a:buNone/>
              <a:defRPr sz="2131"/>
            </a:lvl9pPr>
          </a:lstStyle>
          <a:p>
            <a:r>
              <a:rPr lang="en-US"/>
              <a:t>Click to edit Master subtitle style</a:t>
            </a:r>
          </a:p>
        </p:txBody>
      </p:sp>
      <p:sp>
        <p:nvSpPr>
          <p:cNvPr id="4" name="Date Placeholder 3"/>
          <p:cNvSpPr>
            <a:spLocks noGrp="1"/>
          </p:cNvSpPr>
          <p:nvPr>
            <p:ph type="dt" sz="half" idx="10"/>
          </p:nvPr>
        </p:nvSpPr>
        <p:spPr/>
        <p:txBody>
          <a:bodyPr/>
          <a:lstStyle/>
          <a:p>
            <a:fld id="{42F41C86-81D1-154C-A238-A794744A1851}" type="datetimeFigureOut">
              <a:rPr lang="en-US" smtClean="0"/>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463497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4220108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845"/>
            <a:ext cx="2628900" cy="581121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845"/>
            <a:ext cx="7683500" cy="581121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3225688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1664700"/>
            <a:ext cx="8534400" cy="3532408"/>
          </a:xfrm>
        </p:spPr>
        <p:txBody>
          <a:bodyPr/>
          <a:lstStyle>
            <a:lvl1pPr marL="0" indent="0" algn="ctr">
              <a:buNone/>
              <a:defRPr/>
            </a:lvl1pPr>
            <a:lvl2pPr marL="609036" indent="0" algn="ctr">
              <a:buNone/>
              <a:defRPr/>
            </a:lvl2pPr>
            <a:lvl3pPr marL="1218072" indent="0" algn="ctr">
              <a:buNone/>
              <a:defRPr/>
            </a:lvl3pPr>
            <a:lvl4pPr marL="1827108" indent="0" algn="ctr">
              <a:buNone/>
              <a:defRPr/>
            </a:lvl4pPr>
            <a:lvl5pPr marL="2436144" indent="0" algn="ctr">
              <a:buNone/>
              <a:defRPr/>
            </a:lvl5pPr>
            <a:lvl6pPr marL="3045181" indent="0" algn="ctr">
              <a:buNone/>
              <a:defRPr/>
            </a:lvl6pPr>
            <a:lvl7pPr marL="3654217" indent="0" algn="ctr">
              <a:buNone/>
              <a:defRPr/>
            </a:lvl7pPr>
            <a:lvl8pPr marL="4263253" indent="0" algn="ctr">
              <a:buNone/>
              <a:defRPr/>
            </a:lvl8pPr>
            <a:lvl9pPr marL="4872289" indent="0" algn="ctr">
              <a:buNone/>
              <a:defRPr/>
            </a:lvl9pPr>
          </a:lstStyle>
          <a:p>
            <a:r>
              <a:rPr lang="en-US" dirty="0"/>
              <a:t>Click to edit Master subtitle style</a:t>
            </a:r>
          </a:p>
        </p:txBody>
      </p:sp>
      <p:sp>
        <p:nvSpPr>
          <p:cNvPr id="6" name="Title 1"/>
          <p:cNvSpPr>
            <a:spLocks noGrp="1"/>
          </p:cNvSpPr>
          <p:nvPr>
            <p:ph type="title"/>
          </p:nvPr>
        </p:nvSpPr>
        <p:spPr>
          <a:xfrm>
            <a:off x="0" y="175944"/>
            <a:ext cx="12192000" cy="1340768"/>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3498691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125025"/>
            <a:ext cx="10363200" cy="4192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2465228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488755"/>
            <a:ext cx="5080000" cy="3911365"/>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88755"/>
            <a:ext cx="5080000" cy="3911365"/>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
        <p:nvSpPr>
          <p:cNvPr id="6" name="Title 1"/>
          <p:cNvSpPr>
            <a:spLocks noGrp="1"/>
          </p:cNvSpPr>
          <p:nvPr>
            <p:ph type="title"/>
          </p:nvPr>
        </p:nvSpPr>
        <p:spPr>
          <a:xfrm>
            <a:off x="0" y="169796"/>
            <a:ext cx="12192000" cy="926470"/>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2970714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69795"/>
            <a:ext cx="12192000" cy="1340768"/>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6482694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501412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664" b="0" i="1"/>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4263"/>
            </a:lvl1pPr>
            <a:lvl2pPr marL="609036" indent="0">
              <a:buNone/>
              <a:defRPr sz="3730"/>
            </a:lvl2pPr>
            <a:lvl3pPr marL="1218072" indent="0">
              <a:buNone/>
              <a:defRPr sz="3197"/>
            </a:lvl3pPr>
            <a:lvl4pPr marL="1827108" indent="0">
              <a:buNone/>
              <a:defRPr sz="2664"/>
            </a:lvl4pPr>
            <a:lvl5pPr marL="2436144" indent="0">
              <a:buNone/>
              <a:defRPr sz="2664"/>
            </a:lvl5pPr>
            <a:lvl6pPr marL="3045181" indent="0">
              <a:buNone/>
              <a:defRPr sz="2664"/>
            </a:lvl6pPr>
            <a:lvl7pPr marL="3654217" indent="0">
              <a:buNone/>
              <a:defRPr sz="2664"/>
            </a:lvl7pPr>
            <a:lvl8pPr marL="4263253" indent="0">
              <a:buNone/>
              <a:defRPr sz="2664"/>
            </a:lvl8pPr>
            <a:lvl9pPr marL="4872289" indent="0">
              <a:buNone/>
              <a:defRPr sz="2664"/>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2389717" y="5367339"/>
            <a:ext cx="7315200" cy="725958"/>
          </a:xfrm>
        </p:spPr>
        <p:txBody>
          <a:bodyPr/>
          <a:lstStyle>
            <a:lvl1pPr marL="0" indent="0">
              <a:buNone/>
              <a:defRPr sz="1865"/>
            </a:lvl1pPr>
            <a:lvl2pPr marL="609036" indent="0">
              <a:buNone/>
              <a:defRPr sz="1599"/>
            </a:lvl2pPr>
            <a:lvl3pPr marL="1218072" indent="0">
              <a:buNone/>
              <a:defRPr sz="1332"/>
            </a:lvl3pPr>
            <a:lvl4pPr marL="1827108" indent="0">
              <a:buNone/>
              <a:defRPr sz="1199"/>
            </a:lvl4pPr>
            <a:lvl5pPr marL="2436144" indent="0">
              <a:buNone/>
              <a:defRPr sz="1199"/>
            </a:lvl5pPr>
            <a:lvl6pPr marL="3045181" indent="0">
              <a:buNone/>
              <a:defRPr sz="1199"/>
            </a:lvl6pPr>
            <a:lvl7pPr marL="3654217" indent="0">
              <a:buNone/>
              <a:defRPr sz="1199"/>
            </a:lvl7pPr>
            <a:lvl8pPr marL="4263253" indent="0">
              <a:buNone/>
              <a:defRPr sz="1199"/>
            </a:lvl8pPr>
            <a:lvl9pPr marL="4872289" indent="0">
              <a:buNone/>
              <a:defRPr sz="1199"/>
            </a:lvl9pPr>
          </a:lstStyle>
          <a:p>
            <a:pPr lvl="0"/>
            <a:r>
              <a:rPr lang="en-US"/>
              <a:t>Click to edit Master text styles</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24280695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340768"/>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285440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846"/>
            <a:ext cx="10515600" cy="1323807"/>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431754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13236397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Unbranded 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4286778"/>
            <a:ext cx="10363200" cy="885121"/>
          </a:xfrm>
        </p:spPr>
        <p:txBody>
          <a:bodyPr>
            <a:normAutofit/>
          </a:bodyPr>
          <a:lstStyle>
            <a:lvl1pPr marL="0" indent="0" algn="ctr">
              <a:buNone/>
              <a:defRPr sz="2000">
                <a:solidFill>
                  <a:srgbClr val="071D49"/>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itle 1"/>
          <p:cNvSpPr>
            <a:spLocks noGrp="1"/>
          </p:cNvSpPr>
          <p:nvPr>
            <p:ph type="ctrTitle"/>
          </p:nvPr>
        </p:nvSpPr>
        <p:spPr>
          <a:xfrm>
            <a:off x="0" y="-1"/>
            <a:ext cx="12192000" cy="3882305"/>
          </a:xfrm>
          <a:solidFill>
            <a:srgbClr val="071D49"/>
          </a:solidFill>
        </p:spPr>
        <p:txBody>
          <a:bodyPr anchor="ctr">
            <a:normAutofit/>
          </a:bodyPr>
          <a:lstStyle>
            <a:lvl1pPr algn="ctr">
              <a:defRPr sz="36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14"/>
          <p:cNvSpPr>
            <a:spLocks noGrp="1"/>
          </p:cNvSpPr>
          <p:nvPr>
            <p:ph type="body" sz="quarter" idx="14"/>
          </p:nvPr>
        </p:nvSpPr>
        <p:spPr>
          <a:xfrm>
            <a:off x="914400" y="5178786"/>
            <a:ext cx="10363200" cy="885118"/>
          </a:xfrm>
        </p:spPr>
        <p:txBody>
          <a:bodyPr>
            <a:normAutofit/>
          </a:bodyPr>
          <a:lstStyle>
            <a:lvl1pPr marL="0" indent="0" algn="ctr">
              <a:buNone/>
              <a:defRPr sz="1600" i="1">
                <a:solidFill>
                  <a:srgbClr val="071D49"/>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2" name="Picture 11" descr="A black and white logo&#10;&#10;Description automatically generated with low confidence">
            <a:extLst>
              <a:ext uri="{FF2B5EF4-FFF2-40B4-BE49-F238E27FC236}">
                <a16:creationId xmlns:a16="http://schemas.microsoft.com/office/drawing/2014/main" id="{54E6146F-0B1F-4060-8180-BA7EB7FDB2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73746" y="6551793"/>
            <a:ext cx="935420" cy="162527"/>
          </a:xfrm>
          <a:prstGeom prst="rect">
            <a:avLst/>
          </a:prstGeom>
        </p:spPr>
      </p:pic>
      <p:cxnSp>
        <p:nvCxnSpPr>
          <p:cNvPr id="6" name="Straight Connector 5">
            <a:extLst>
              <a:ext uri="{FF2B5EF4-FFF2-40B4-BE49-F238E27FC236}">
                <a16:creationId xmlns:a16="http://schemas.microsoft.com/office/drawing/2014/main" id="{D3991C7A-5E7C-44F1-8BCE-3D8A59A10F17}"/>
              </a:ext>
            </a:extLst>
          </p:cNvPr>
          <p:cNvCxnSpPr>
            <a:cxnSpLocks/>
          </p:cNvCxnSpPr>
          <p:nvPr userDrawn="1"/>
        </p:nvCxnSpPr>
        <p:spPr>
          <a:xfrm>
            <a:off x="381000" y="6413502"/>
            <a:ext cx="1143362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74434092"/>
      </p:ext>
    </p:extLst>
  </p:cSld>
  <p:clrMapOvr>
    <a:masterClrMapping/>
  </p:clrMapOvr>
  <p:extLst>
    <p:ext uri="{DCECCB84-F9BA-43D5-87BE-67443E8EF086}">
      <p15:sldGuideLst xmlns:p15="http://schemas.microsoft.com/office/powerpoint/2012/main">
        <p15:guide id="1" orient="horz" pos="216">
          <p15:clr>
            <a:srgbClr val="FBAE40"/>
          </p15:clr>
        </p15:guide>
        <p15:guide id="2" pos="240">
          <p15:clr>
            <a:srgbClr val="FBAE40"/>
          </p15:clr>
        </p15:guide>
        <p15:guide id="3" pos="744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ackground Slide">
    <p:spTree>
      <p:nvGrpSpPr>
        <p:cNvPr id="1" name=""/>
        <p:cNvGrpSpPr/>
        <p:nvPr/>
      </p:nvGrpSpPr>
      <p:grpSpPr>
        <a:xfrm>
          <a:off x="0" y="0"/>
          <a:ext cx="0" cy="0"/>
          <a:chOff x="0" y="0"/>
          <a:chExt cx="0" cy="0"/>
        </a:xfrm>
      </p:grpSpPr>
      <p:sp>
        <p:nvSpPr>
          <p:cNvPr id="12" name="Content Placeholder 2"/>
          <p:cNvSpPr>
            <a:spLocks noGrp="1"/>
          </p:cNvSpPr>
          <p:nvPr>
            <p:ph idx="1"/>
          </p:nvPr>
        </p:nvSpPr>
        <p:spPr>
          <a:xfrm>
            <a:off x="838200" y="292231"/>
            <a:ext cx="10515600" cy="5884732"/>
          </a:xfrm>
        </p:spPr>
        <p:txBody>
          <a:bodyPr>
            <a:normAutofit/>
          </a:bodyPr>
          <a:lstStyle>
            <a:lvl1pPr marL="0" indent="0">
              <a:buNone/>
              <a:defRPr sz="2400" b="1">
                <a:solidFill>
                  <a:srgbClr val="071D49"/>
                </a:solidFill>
                <a:latin typeface="Arial" panose="020B0604020202020204" pitchFamily="34" charset="0"/>
                <a:cs typeface="Arial" panose="020B0604020202020204" pitchFamily="34" charset="0"/>
              </a:defRPr>
            </a:lvl1pPr>
            <a:lvl2pPr marL="168275" indent="-168275">
              <a:buClr>
                <a:srgbClr val="071D49"/>
              </a:buClr>
              <a:defRPr sz="2000">
                <a:latin typeface="Arial" panose="020B0604020202020204" pitchFamily="34" charset="0"/>
                <a:cs typeface="Arial" panose="020B0604020202020204" pitchFamily="34" charset="0"/>
              </a:defRPr>
            </a:lvl2pPr>
            <a:lvl3pPr marL="514350" indent="-168275">
              <a:buClr>
                <a:srgbClr val="081538"/>
              </a:buClr>
              <a:buFont typeface="Arial" panose="020B0604020202020204" pitchFamily="34" charset="0"/>
              <a:buChar char="−"/>
              <a:defRPr sz="2000">
                <a:latin typeface="Arial" panose="020B0604020202020204" pitchFamily="34" charset="0"/>
                <a:cs typeface="Arial" panose="020B0604020202020204" pitchFamily="34" charset="0"/>
              </a:defRPr>
            </a:lvl3pPr>
            <a:lvl4pPr marL="860425" indent="-177800">
              <a:buClr>
                <a:srgbClr val="081538"/>
              </a:buClr>
              <a:buFont typeface="Arial" panose="020B0604020202020204" pitchFamily="34" charset="0"/>
              <a:buChar char="−"/>
              <a:defRPr sz="2000">
                <a:latin typeface="Arial" panose="020B0604020202020204" pitchFamily="34" charset="0"/>
                <a:cs typeface="Arial" panose="020B0604020202020204" pitchFamily="34" charset="0"/>
              </a:defRPr>
            </a:lvl4pPr>
            <a:lvl5pPr marL="1144588" indent="-176213">
              <a:buClr>
                <a:srgbClr val="081538"/>
              </a:buClr>
              <a:buFont typeface="Arial" panose="020B0604020202020204" pitchFamily="34" charset="0"/>
              <a:buChar char="−"/>
              <a:defRPr sz="20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5550389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clusions Slid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F1154B02-468B-4674-B816-EAD71BCC89FF}"/>
              </a:ext>
            </a:extLst>
          </p:cNvPr>
          <p:cNvSpPr>
            <a:spLocks noGrp="1"/>
          </p:cNvSpPr>
          <p:nvPr>
            <p:ph idx="1"/>
          </p:nvPr>
        </p:nvSpPr>
        <p:spPr>
          <a:xfrm>
            <a:off x="838200" y="292231"/>
            <a:ext cx="10515600" cy="5884732"/>
          </a:xfrm>
        </p:spPr>
        <p:txBody>
          <a:bodyPr>
            <a:normAutofit/>
          </a:bodyPr>
          <a:lstStyle>
            <a:lvl1pPr marL="0" indent="0">
              <a:buNone/>
              <a:defRPr sz="2400" b="1">
                <a:solidFill>
                  <a:srgbClr val="071D49"/>
                </a:solidFill>
                <a:latin typeface="Arial" panose="020B0604020202020204" pitchFamily="34" charset="0"/>
                <a:cs typeface="Arial" panose="020B0604020202020204" pitchFamily="34" charset="0"/>
              </a:defRPr>
            </a:lvl1pPr>
            <a:lvl2pPr marL="168275" indent="-168275">
              <a:buClr>
                <a:srgbClr val="071D49"/>
              </a:buClr>
              <a:defRPr sz="2000">
                <a:latin typeface="Arial" panose="020B0604020202020204" pitchFamily="34" charset="0"/>
                <a:cs typeface="Arial" panose="020B0604020202020204" pitchFamily="34" charset="0"/>
              </a:defRPr>
            </a:lvl2pPr>
            <a:lvl3pPr marL="514350" indent="-168275">
              <a:buClr>
                <a:srgbClr val="081538"/>
              </a:buClr>
              <a:buFont typeface="Arial" panose="020B0604020202020204" pitchFamily="34" charset="0"/>
              <a:buChar char="−"/>
              <a:defRPr sz="2000">
                <a:latin typeface="Arial" panose="020B0604020202020204" pitchFamily="34" charset="0"/>
                <a:cs typeface="Arial" panose="020B0604020202020204" pitchFamily="34" charset="0"/>
              </a:defRPr>
            </a:lvl3pPr>
            <a:lvl4pPr marL="860425" indent="-177800">
              <a:buClr>
                <a:srgbClr val="081538"/>
              </a:buClr>
              <a:buFont typeface="Arial" panose="020B0604020202020204" pitchFamily="34" charset="0"/>
              <a:buChar char="−"/>
              <a:defRPr sz="2000">
                <a:latin typeface="Arial" panose="020B0604020202020204" pitchFamily="34" charset="0"/>
                <a:cs typeface="Arial" panose="020B0604020202020204" pitchFamily="34" charset="0"/>
              </a:defRPr>
            </a:lvl4pPr>
            <a:lvl5pPr marL="1144588" indent="-176213">
              <a:buClr>
                <a:srgbClr val="081538"/>
              </a:buClr>
              <a:buFont typeface="Arial" panose="020B0604020202020204" pitchFamily="34" charset="0"/>
              <a:buChar char="−"/>
              <a:defRPr sz="20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5656806"/>
      </p:ext>
    </p:extLst>
  </p:cSld>
  <p:clrMapOvr>
    <a:masterClrMapping/>
  </p:clrMapOvr>
  <p:extLst>
    <p:ext uri="{DCECCB84-F9BA-43D5-87BE-67443E8EF086}">
      <p15:sldGuideLst xmlns:p15="http://schemas.microsoft.com/office/powerpoint/2012/main">
        <p15:guide id="1" orient="horz" pos="192">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91005A"/>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800" b="1" i="0">
                <a:solidFill>
                  <a:schemeClr val="tx1"/>
                </a:solidFill>
                <a:latin typeface="Arial"/>
                <a:cs typeface="Arial"/>
              </a:defRPr>
            </a:lvl1pPr>
          </a:lstStyle>
          <a:p>
            <a:pPr marL="12700" marR="0" lvl="0" indent="0" algn="ctr" defTabSz="914400" rtl="0" eaLnBrk="1" fontAlgn="auto" latinLnBrk="0" hangingPunct="1">
              <a:lnSpc>
                <a:spcPct val="100000"/>
              </a:lnSpc>
              <a:spcBef>
                <a:spcPts val="25"/>
              </a:spcBef>
              <a:spcAft>
                <a:spcPts val="0"/>
              </a:spcAft>
              <a:buClrTx/>
              <a:buSzTx/>
              <a:buFontTx/>
              <a:buNone/>
              <a:tabLst/>
              <a:defRPr/>
            </a:pPr>
            <a:r>
              <a:rPr kumimoji="0" sz="800" b="1" i="0" u="none" strike="noStrike" kern="1200" cap="none" spc="0" normalizeH="0" baseline="0" noProof="0" dirty="0">
                <a:ln>
                  <a:noFill/>
                </a:ln>
                <a:solidFill>
                  <a:srgbClr val="000000"/>
                </a:solidFill>
                <a:effectLst/>
                <a:uLnTx/>
                <a:uFillTx/>
                <a:latin typeface="Arial"/>
                <a:ea typeface="ＭＳ Ｐゴシック"/>
                <a:cs typeface="Arial"/>
              </a:rPr>
              <a:t>Pelabresib</a:t>
            </a:r>
            <a:r>
              <a:rPr kumimoji="0" sz="800" b="1" i="0" u="none" strike="noStrike" kern="1200" cap="none" spc="-20" normalizeH="0" baseline="0" noProof="0" dirty="0">
                <a:ln>
                  <a:noFill/>
                </a:ln>
                <a:solidFill>
                  <a:srgbClr val="000000"/>
                </a:solidFill>
                <a:effectLst/>
                <a:uLnTx/>
                <a:uFillTx/>
                <a:latin typeface="Arial"/>
                <a:ea typeface="ＭＳ Ｐゴシック"/>
                <a:cs typeface="Arial"/>
              </a:rPr>
              <a:t> </a:t>
            </a:r>
            <a:r>
              <a:rPr kumimoji="0" sz="800" b="1" i="0" u="none" strike="noStrike" kern="1200" cap="none" spc="-10" normalizeH="0" baseline="0" noProof="0" dirty="0">
                <a:ln>
                  <a:noFill/>
                </a:ln>
                <a:solidFill>
                  <a:srgbClr val="000000"/>
                </a:solidFill>
                <a:effectLst/>
                <a:uLnTx/>
                <a:uFillTx/>
                <a:latin typeface="Arial"/>
                <a:ea typeface="ＭＳ Ｐゴシック"/>
                <a:cs typeface="Arial"/>
              </a:rPr>
              <a:t>(CPI-</a:t>
            </a:r>
            <a:r>
              <a:rPr kumimoji="0" sz="800" b="1" i="0" u="none" strike="noStrike" kern="1200" cap="none" spc="0" normalizeH="0" baseline="0" noProof="0" dirty="0">
                <a:ln>
                  <a:noFill/>
                </a:ln>
                <a:solidFill>
                  <a:srgbClr val="000000"/>
                </a:solidFill>
                <a:effectLst/>
                <a:uLnTx/>
                <a:uFillTx/>
                <a:latin typeface="Arial"/>
                <a:ea typeface="ＭＳ Ｐゴシック"/>
                <a:cs typeface="Arial"/>
              </a:rPr>
              <a:t>0610) is</a:t>
            </a:r>
            <a:r>
              <a:rPr kumimoji="0" sz="800" b="1" i="0" u="none" strike="noStrike" kern="1200" cap="none" spc="-10" normalizeH="0" baseline="0" noProof="0" dirty="0">
                <a:ln>
                  <a:noFill/>
                </a:ln>
                <a:solidFill>
                  <a:srgbClr val="000000"/>
                </a:solidFill>
                <a:effectLst/>
                <a:uLnTx/>
                <a:uFillTx/>
                <a:latin typeface="Arial"/>
                <a:ea typeface="ＭＳ Ｐゴシック"/>
                <a:cs typeface="Arial"/>
              </a:rPr>
              <a:t> </a:t>
            </a:r>
            <a:r>
              <a:rPr kumimoji="0" sz="800" b="1" i="0" u="none" strike="noStrike" kern="1200" cap="none" spc="0" normalizeH="0" baseline="0" noProof="0" dirty="0">
                <a:ln>
                  <a:noFill/>
                </a:ln>
                <a:solidFill>
                  <a:srgbClr val="000000"/>
                </a:solidFill>
                <a:effectLst/>
                <a:uLnTx/>
                <a:uFillTx/>
                <a:latin typeface="Arial"/>
                <a:ea typeface="ＭＳ Ｐゴシック"/>
                <a:cs typeface="Arial"/>
              </a:rPr>
              <a:t>an</a:t>
            </a:r>
            <a:r>
              <a:rPr kumimoji="0" sz="800" b="1" i="0" u="none" strike="noStrike" kern="1200" cap="none" spc="-5" normalizeH="0" baseline="0" noProof="0" dirty="0">
                <a:ln>
                  <a:noFill/>
                </a:ln>
                <a:solidFill>
                  <a:srgbClr val="000000"/>
                </a:solidFill>
                <a:effectLst/>
                <a:uLnTx/>
                <a:uFillTx/>
                <a:latin typeface="Arial"/>
                <a:ea typeface="ＭＳ Ｐゴシック"/>
                <a:cs typeface="Arial"/>
              </a:rPr>
              <a:t> </a:t>
            </a:r>
            <a:r>
              <a:rPr kumimoji="0" sz="800" b="1" i="0" u="none" strike="noStrike" kern="1200" cap="none" spc="0" normalizeH="0" baseline="0" noProof="0" dirty="0">
                <a:ln>
                  <a:noFill/>
                </a:ln>
                <a:solidFill>
                  <a:srgbClr val="000000"/>
                </a:solidFill>
                <a:effectLst/>
                <a:uLnTx/>
                <a:uFillTx/>
                <a:latin typeface="Arial"/>
                <a:ea typeface="ＭＳ Ｐゴシック"/>
                <a:cs typeface="Arial"/>
              </a:rPr>
              <a:t>investigational</a:t>
            </a:r>
            <a:r>
              <a:rPr kumimoji="0" sz="800" b="1" i="0" u="none" strike="noStrike" kern="1200" cap="none" spc="-10" normalizeH="0" baseline="0" noProof="0" dirty="0">
                <a:ln>
                  <a:noFill/>
                </a:ln>
                <a:solidFill>
                  <a:srgbClr val="000000"/>
                </a:solidFill>
                <a:effectLst/>
                <a:uLnTx/>
                <a:uFillTx/>
                <a:latin typeface="Arial"/>
                <a:ea typeface="ＭＳ Ｐゴシック"/>
                <a:cs typeface="Arial"/>
              </a:rPr>
              <a:t> </a:t>
            </a:r>
            <a:r>
              <a:rPr kumimoji="0" sz="800" b="1" i="0" u="none" strike="noStrike" kern="1200" cap="none" spc="0" normalizeH="0" baseline="0" noProof="0" dirty="0">
                <a:ln>
                  <a:noFill/>
                </a:ln>
                <a:solidFill>
                  <a:srgbClr val="000000"/>
                </a:solidFill>
                <a:effectLst/>
                <a:uLnTx/>
                <a:uFillTx/>
                <a:latin typeface="Arial"/>
                <a:ea typeface="ＭＳ Ｐゴシック"/>
                <a:cs typeface="Arial"/>
              </a:rPr>
              <a:t>new</a:t>
            </a:r>
            <a:r>
              <a:rPr kumimoji="0" sz="800" b="1" i="0" u="none" strike="noStrike" kern="1200" cap="none" spc="-10" normalizeH="0" baseline="0" noProof="0" dirty="0">
                <a:ln>
                  <a:noFill/>
                </a:ln>
                <a:solidFill>
                  <a:srgbClr val="000000"/>
                </a:solidFill>
                <a:effectLst/>
                <a:uLnTx/>
                <a:uFillTx/>
                <a:latin typeface="Arial"/>
                <a:ea typeface="ＭＳ Ｐゴシック"/>
                <a:cs typeface="Arial"/>
              </a:rPr>
              <a:t> </a:t>
            </a:r>
            <a:r>
              <a:rPr kumimoji="0" sz="800" b="1" i="0" u="none" strike="noStrike" kern="1200" cap="none" spc="0" normalizeH="0" baseline="0" noProof="0" dirty="0">
                <a:ln>
                  <a:noFill/>
                </a:ln>
                <a:solidFill>
                  <a:srgbClr val="000000"/>
                </a:solidFill>
                <a:effectLst/>
                <a:uLnTx/>
                <a:uFillTx/>
                <a:latin typeface="Arial"/>
                <a:ea typeface="ＭＳ Ｐゴシック"/>
                <a:cs typeface="Arial"/>
              </a:rPr>
              <a:t>drug</a:t>
            </a:r>
            <a:r>
              <a:rPr kumimoji="0" sz="800" b="1" i="0" u="none" strike="noStrike" kern="1200" cap="none" spc="-30" normalizeH="0" baseline="0" noProof="0" dirty="0">
                <a:ln>
                  <a:noFill/>
                </a:ln>
                <a:solidFill>
                  <a:srgbClr val="000000"/>
                </a:solidFill>
                <a:effectLst/>
                <a:uLnTx/>
                <a:uFillTx/>
                <a:latin typeface="Arial"/>
                <a:ea typeface="ＭＳ Ｐゴシック"/>
                <a:cs typeface="Arial"/>
              </a:rPr>
              <a:t> </a:t>
            </a:r>
            <a:r>
              <a:rPr kumimoji="0" sz="800" b="1" i="0" u="none" strike="noStrike" kern="1200" cap="none" spc="0" normalizeH="0" baseline="0" noProof="0" dirty="0">
                <a:ln>
                  <a:noFill/>
                </a:ln>
                <a:solidFill>
                  <a:srgbClr val="000000"/>
                </a:solidFill>
                <a:effectLst/>
                <a:uLnTx/>
                <a:uFillTx/>
                <a:latin typeface="Arial"/>
                <a:ea typeface="ＭＳ Ｐゴシック"/>
                <a:cs typeface="Arial"/>
              </a:rPr>
              <a:t>and</a:t>
            </a:r>
            <a:r>
              <a:rPr kumimoji="0" sz="800" b="1" i="0" u="none" strike="noStrike" kern="1200" cap="none" spc="-5" normalizeH="0" baseline="0" noProof="0" dirty="0">
                <a:ln>
                  <a:noFill/>
                </a:ln>
                <a:solidFill>
                  <a:srgbClr val="000000"/>
                </a:solidFill>
                <a:effectLst/>
                <a:uLnTx/>
                <a:uFillTx/>
                <a:latin typeface="Arial"/>
                <a:ea typeface="ＭＳ Ｐゴシック"/>
                <a:cs typeface="Arial"/>
              </a:rPr>
              <a:t> </a:t>
            </a:r>
            <a:r>
              <a:rPr kumimoji="0" sz="800" b="1" i="0" u="none" strike="noStrike" kern="1200" cap="none" spc="0" normalizeH="0" baseline="0" noProof="0" dirty="0">
                <a:ln>
                  <a:noFill/>
                </a:ln>
                <a:solidFill>
                  <a:srgbClr val="000000"/>
                </a:solidFill>
                <a:effectLst/>
                <a:uLnTx/>
                <a:uFillTx/>
                <a:latin typeface="Arial"/>
                <a:ea typeface="ＭＳ Ｐゴシック"/>
                <a:cs typeface="Arial"/>
              </a:rPr>
              <a:t>has</a:t>
            </a:r>
            <a:r>
              <a:rPr kumimoji="0" sz="800" b="1" i="0" u="none" strike="noStrike" kern="1200" cap="none" spc="-15" normalizeH="0" baseline="0" noProof="0" dirty="0">
                <a:ln>
                  <a:noFill/>
                </a:ln>
                <a:solidFill>
                  <a:srgbClr val="000000"/>
                </a:solidFill>
                <a:effectLst/>
                <a:uLnTx/>
                <a:uFillTx/>
                <a:latin typeface="Arial"/>
                <a:ea typeface="ＭＳ Ｐゴシック"/>
                <a:cs typeface="Arial"/>
              </a:rPr>
              <a:t> </a:t>
            </a:r>
            <a:r>
              <a:rPr kumimoji="0" sz="800" b="1" i="0" u="none" strike="noStrike" kern="1200" cap="none" spc="0" normalizeH="0" baseline="0" noProof="0" dirty="0">
                <a:ln>
                  <a:noFill/>
                </a:ln>
                <a:solidFill>
                  <a:srgbClr val="000000"/>
                </a:solidFill>
                <a:effectLst/>
                <a:uLnTx/>
                <a:uFillTx/>
                <a:latin typeface="Arial"/>
                <a:ea typeface="ＭＳ Ｐゴシック"/>
                <a:cs typeface="Arial"/>
              </a:rPr>
              <a:t>not</a:t>
            </a:r>
            <a:r>
              <a:rPr kumimoji="0" sz="800" b="1" i="0" u="none" strike="noStrike" kern="1200" cap="none" spc="-20" normalizeH="0" baseline="0" noProof="0" dirty="0">
                <a:ln>
                  <a:noFill/>
                </a:ln>
                <a:solidFill>
                  <a:srgbClr val="000000"/>
                </a:solidFill>
                <a:effectLst/>
                <a:uLnTx/>
                <a:uFillTx/>
                <a:latin typeface="Arial"/>
                <a:ea typeface="ＭＳ Ｐゴシック"/>
                <a:cs typeface="Arial"/>
              </a:rPr>
              <a:t> </a:t>
            </a:r>
            <a:r>
              <a:rPr kumimoji="0" sz="800" b="1" i="0" u="none" strike="noStrike" kern="1200" cap="none" spc="0" normalizeH="0" baseline="0" noProof="0" dirty="0">
                <a:ln>
                  <a:noFill/>
                </a:ln>
                <a:solidFill>
                  <a:srgbClr val="000000"/>
                </a:solidFill>
                <a:effectLst/>
                <a:uLnTx/>
                <a:uFillTx/>
                <a:latin typeface="Arial"/>
                <a:ea typeface="ＭＳ Ｐゴシック"/>
                <a:cs typeface="Arial"/>
              </a:rPr>
              <a:t>been</a:t>
            </a:r>
            <a:r>
              <a:rPr kumimoji="0" sz="800" b="1" i="0" u="none" strike="noStrike" kern="1200" cap="none" spc="-10" normalizeH="0" baseline="0" noProof="0" dirty="0">
                <a:ln>
                  <a:noFill/>
                </a:ln>
                <a:solidFill>
                  <a:srgbClr val="000000"/>
                </a:solidFill>
                <a:effectLst/>
                <a:uLnTx/>
                <a:uFillTx/>
                <a:latin typeface="Arial"/>
                <a:ea typeface="ＭＳ Ｐゴシック"/>
                <a:cs typeface="Arial"/>
              </a:rPr>
              <a:t> </a:t>
            </a:r>
            <a:r>
              <a:rPr kumimoji="0" sz="800" b="1" i="0" u="none" strike="noStrike" kern="1200" cap="none" spc="0" normalizeH="0" baseline="0" noProof="0" dirty="0">
                <a:ln>
                  <a:noFill/>
                </a:ln>
                <a:solidFill>
                  <a:srgbClr val="000000"/>
                </a:solidFill>
                <a:effectLst/>
                <a:uLnTx/>
                <a:uFillTx/>
                <a:latin typeface="Arial"/>
                <a:ea typeface="ＭＳ Ｐゴシック"/>
                <a:cs typeface="Arial"/>
              </a:rPr>
              <a:t>approved</a:t>
            </a:r>
            <a:r>
              <a:rPr kumimoji="0" sz="800" b="1" i="0" u="none" strike="noStrike" kern="1200" cap="none" spc="-5" normalizeH="0" baseline="0" noProof="0" dirty="0">
                <a:ln>
                  <a:noFill/>
                </a:ln>
                <a:solidFill>
                  <a:srgbClr val="000000"/>
                </a:solidFill>
                <a:effectLst/>
                <a:uLnTx/>
                <a:uFillTx/>
                <a:latin typeface="Arial"/>
                <a:ea typeface="ＭＳ Ｐゴシック"/>
                <a:cs typeface="Arial"/>
              </a:rPr>
              <a:t> </a:t>
            </a:r>
            <a:r>
              <a:rPr kumimoji="0" sz="800" b="1" i="0" u="none" strike="noStrike" kern="1200" cap="none" spc="0" normalizeH="0" baseline="0" noProof="0" dirty="0">
                <a:ln>
                  <a:noFill/>
                </a:ln>
                <a:solidFill>
                  <a:srgbClr val="000000"/>
                </a:solidFill>
                <a:effectLst/>
                <a:uLnTx/>
                <a:uFillTx/>
                <a:latin typeface="Arial"/>
                <a:ea typeface="ＭＳ Ｐゴシック"/>
                <a:cs typeface="Arial"/>
              </a:rPr>
              <a:t>by</a:t>
            </a:r>
            <a:r>
              <a:rPr kumimoji="0" sz="800" b="1" i="0" u="none" strike="noStrike" kern="1200" cap="none" spc="-10" normalizeH="0" baseline="0" noProof="0" dirty="0">
                <a:ln>
                  <a:noFill/>
                </a:ln>
                <a:solidFill>
                  <a:srgbClr val="000000"/>
                </a:solidFill>
                <a:effectLst/>
                <a:uLnTx/>
                <a:uFillTx/>
                <a:latin typeface="Arial"/>
                <a:ea typeface="ＭＳ Ｐゴシック"/>
                <a:cs typeface="Arial"/>
              </a:rPr>
              <a:t> </a:t>
            </a:r>
            <a:r>
              <a:rPr kumimoji="0" sz="800" b="1" i="0" u="none" strike="noStrike" kern="1200" cap="none" spc="0" normalizeH="0" baseline="0" noProof="0" dirty="0">
                <a:ln>
                  <a:noFill/>
                </a:ln>
                <a:solidFill>
                  <a:srgbClr val="000000"/>
                </a:solidFill>
                <a:effectLst/>
                <a:uLnTx/>
                <a:uFillTx/>
                <a:latin typeface="Arial"/>
                <a:ea typeface="ＭＳ Ｐゴシック"/>
                <a:cs typeface="Arial"/>
              </a:rPr>
              <a:t>any</a:t>
            </a:r>
            <a:r>
              <a:rPr kumimoji="0" sz="800" b="1" i="0" u="none" strike="noStrike" kern="1200" cap="none" spc="-10" normalizeH="0" baseline="0" noProof="0" dirty="0">
                <a:ln>
                  <a:noFill/>
                </a:ln>
                <a:solidFill>
                  <a:srgbClr val="000000"/>
                </a:solidFill>
                <a:effectLst/>
                <a:uLnTx/>
                <a:uFillTx/>
                <a:latin typeface="Arial"/>
                <a:ea typeface="ＭＳ Ｐゴシック"/>
                <a:cs typeface="Arial"/>
              </a:rPr>
              <a:t> </a:t>
            </a:r>
            <a:r>
              <a:rPr kumimoji="0" sz="800" b="1" i="0" u="none" strike="noStrike" kern="1200" cap="none" spc="0" normalizeH="0" baseline="0" noProof="0" dirty="0">
                <a:ln>
                  <a:noFill/>
                </a:ln>
                <a:solidFill>
                  <a:srgbClr val="000000"/>
                </a:solidFill>
                <a:effectLst/>
                <a:uLnTx/>
                <a:uFillTx/>
                <a:latin typeface="Arial"/>
                <a:ea typeface="ＭＳ Ｐゴシック"/>
                <a:cs typeface="Arial"/>
              </a:rPr>
              <a:t>regulatory</a:t>
            </a:r>
            <a:r>
              <a:rPr kumimoji="0" sz="800" b="1" i="0" u="none" strike="noStrike" kern="1200" cap="none" spc="-10" normalizeH="0" baseline="0" noProof="0" dirty="0">
                <a:ln>
                  <a:noFill/>
                </a:ln>
                <a:solidFill>
                  <a:srgbClr val="000000"/>
                </a:solidFill>
                <a:effectLst/>
                <a:uLnTx/>
                <a:uFillTx/>
                <a:latin typeface="Arial"/>
                <a:ea typeface="ＭＳ Ｐゴシック"/>
                <a:cs typeface="Arial"/>
              </a:rPr>
              <a:t> authority</a:t>
            </a:r>
          </a:p>
        </p:txBody>
      </p:sp>
      <p:sp>
        <p:nvSpPr>
          <p:cNvPr id="5" name="Holder 5"/>
          <p:cNvSpPr>
            <a:spLocks noGrp="1"/>
          </p:cNvSpPr>
          <p:nvPr>
            <p:ph type="dt" sz="half" idx="6"/>
          </p:nvPr>
        </p:nvSpPr>
        <p:spPr/>
        <p:txBody>
          <a:bodyPr lIns="0" tIns="0" rIns="0" bIns="0"/>
          <a:lstStyle>
            <a:lvl1pPr>
              <a:defRPr sz="800" b="0" i="0">
                <a:solidFill>
                  <a:schemeClr val="tx1"/>
                </a:solidFill>
                <a:latin typeface="Arial"/>
                <a:cs typeface="Arial"/>
              </a:defRPr>
            </a:lvl1pPr>
          </a:lstStyle>
          <a:p>
            <a:pPr marL="12700" marR="0" lvl="0" indent="0" algn="l" defTabSz="914400" rtl="0" eaLnBrk="1" fontAlgn="auto" latinLnBrk="0" hangingPunct="1">
              <a:lnSpc>
                <a:spcPct val="100000"/>
              </a:lnSpc>
              <a:spcBef>
                <a:spcPts val="25"/>
              </a:spcBef>
              <a:spcAft>
                <a:spcPts val="0"/>
              </a:spcAft>
              <a:buClrTx/>
              <a:buSzTx/>
              <a:buFontTx/>
              <a:buNone/>
              <a:tabLst/>
              <a:defRPr/>
            </a:pPr>
            <a:r>
              <a:rPr kumimoji="0" sz="800" b="0" i="0" u="none" strike="noStrike" kern="1200" cap="none" spc="0" normalizeH="0" baseline="0" noProof="0" dirty="0">
                <a:ln>
                  <a:noFill/>
                </a:ln>
                <a:solidFill>
                  <a:srgbClr val="000000"/>
                </a:solidFill>
                <a:effectLst/>
                <a:uLnTx/>
                <a:uFillTx/>
                <a:latin typeface="Arial"/>
                <a:ea typeface="ＭＳ Ｐゴシック"/>
                <a:cs typeface="Arial"/>
              </a:rPr>
              <a:t>Rampal</a:t>
            </a:r>
            <a:r>
              <a:rPr kumimoji="0" sz="8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800" b="0" i="0" u="none" strike="noStrike" kern="1200" cap="none" spc="0" normalizeH="0" baseline="0" noProof="0" dirty="0">
                <a:ln>
                  <a:noFill/>
                </a:ln>
                <a:solidFill>
                  <a:srgbClr val="000000"/>
                </a:solidFill>
                <a:effectLst/>
                <a:uLnTx/>
                <a:uFillTx/>
                <a:latin typeface="Arial"/>
                <a:ea typeface="ＭＳ Ｐゴシック"/>
                <a:cs typeface="Arial"/>
              </a:rPr>
              <a:t>R,</a:t>
            </a:r>
            <a:r>
              <a:rPr kumimoji="0" sz="8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800" b="0" i="0" u="none" strike="noStrike" kern="1200" cap="none" spc="0" normalizeH="0" baseline="0" noProof="0" dirty="0">
                <a:ln>
                  <a:noFill/>
                </a:ln>
                <a:solidFill>
                  <a:srgbClr val="000000"/>
                </a:solidFill>
                <a:effectLst/>
                <a:uLnTx/>
                <a:uFillTx/>
                <a:latin typeface="Arial"/>
                <a:ea typeface="ＭＳ Ｐゴシック"/>
                <a:cs typeface="Arial"/>
              </a:rPr>
              <a:t>et</a:t>
            </a:r>
            <a:r>
              <a:rPr kumimoji="0" sz="8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800" b="0" i="0" u="none" strike="noStrike" kern="1200" cap="none" spc="0" normalizeH="0" baseline="0" noProof="0" dirty="0">
                <a:ln>
                  <a:noFill/>
                </a:ln>
                <a:solidFill>
                  <a:srgbClr val="000000"/>
                </a:solidFill>
                <a:effectLst/>
                <a:uLnTx/>
                <a:uFillTx/>
                <a:latin typeface="Arial"/>
                <a:ea typeface="ＭＳ Ｐゴシック"/>
                <a:cs typeface="Arial"/>
              </a:rPr>
              <a:t>al.</a:t>
            </a:r>
            <a:r>
              <a:rPr kumimoji="0" sz="8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800" b="0" i="0" u="none" strike="noStrike" kern="1200" cap="none" spc="0" normalizeH="0" baseline="0" noProof="0" dirty="0">
                <a:ln>
                  <a:noFill/>
                </a:ln>
                <a:solidFill>
                  <a:srgbClr val="000000"/>
                </a:solidFill>
                <a:effectLst/>
                <a:uLnTx/>
                <a:uFillTx/>
                <a:latin typeface="Arial"/>
                <a:ea typeface="ＭＳ Ｐゴシック"/>
                <a:cs typeface="Arial"/>
              </a:rPr>
              <a:t>ASH</a:t>
            </a:r>
            <a:r>
              <a:rPr kumimoji="0" sz="8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800" b="0" i="0" u="none" strike="noStrike" kern="1200" cap="none" spc="0" normalizeH="0" baseline="0" noProof="0" dirty="0">
                <a:ln>
                  <a:noFill/>
                </a:ln>
                <a:solidFill>
                  <a:srgbClr val="000000"/>
                </a:solidFill>
                <a:effectLst/>
                <a:uLnTx/>
                <a:uFillTx/>
                <a:latin typeface="Arial"/>
                <a:ea typeface="ＭＳ Ｐゴシック"/>
                <a:cs typeface="Arial"/>
              </a:rPr>
              <a:t>2023.</a:t>
            </a:r>
            <a:r>
              <a:rPr kumimoji="0" sz="8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800" b="0" i="0" u="none" strike="noStrike" kern="1200" cap="none" spc="0" normalizeH="0" baseline="0" noProof="0" dirty="0">
                <a:ln>
                  <a:noFill/>
                </a:ln>
                <a:solidFill>
                  <a:srgbClr val="000000"/>
                </a:solidFill>
                <a:effectLst/>
                <a:uLnTx/>
                <a:uFillTx/>
                <a:latin typeface="Arial"/>
                <a:ea typeface="ＭＳ Ｐゴシック"/>
                <a:cs typeface="Arial"/>
              </a:rPr>
              <a:t>Oral</a:t>
            </a:r>
            <a:r>
              <a:rPr kumimoji="0" sz="8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800" b="0" i="0" u="none" strike="noStrike" kern="1200" cap="none" spc="-25" normalizeH="0" baseline="0" noProof="0" dirty="0">
                <a:ln>
                  <a:noFill/>
                </a:ln>
                <a:solidFill>
                  <a:srgbClr val="000000"/>
                </a:solidFill>
                <a:effectLst/>
                <a:uLnTx/>
                <a:uFillTx/>
                <a:latin typeface="Arial"/>
                <a:ea typeface="ＭＳ Ｐゴシック"/>
                <a:cs typeface="Arial"/>
              </a:rPr>
              <a:t>628</a:t>
            </a:r>
          </a:p>
        </p:txBody>
      </p:sp>
      <p:sp>
        <p:nvSpPr>
          <p:cNvPr id="6" name="Holder 6"/>
          <p:cNvSpPr>
            <a:spLocks noGrp="1"/>
          </p:cNvSpPr>
          <p:nvPr>
            <p:ph type="sldNum" sz="quarter" idx="7"/>
          </p:nvPr>
        </p:nvSpPr>
        <p:spPr/>
        <p:txBody>
          <a:bodyPr lIns="0" tIns="0" rIns="0" bIns="0"/>
          <a:lstStyle>
            <a:lvl1pPr>
              <a:defRPr sz="900" b="0" i="0">
                <a:solidFill>
                  <a:schemeClr val="tx1"/>
                </a:solidFill>
                <a:latin typeface="Arial"/>
                <a:cs typeface="Arial"/>
              </a:defRPr>
            </a:lvl1pPr>
          </a:lstStyle>
          <a:p>
            <a:pPr marL="101600" marR="0" lvl="0" indent="0" algn="l" defTabSz="914400" rtl="0" eaLnBrk="1" fontAlgn="auto" latinLnBrk="0" hangingPunct="1">
              <a:lnSpc>
                <a:spcPct val="100000"/>
              </a:lnSpc>
              <a:spcBef>
                <a:spcPts val="15"/>
              </a:spcBef>
              <a:spcAft>
                <a:spcPts val="0"/>
              </a:spcAft>
              <a:buClrTx/>
              <a:buSzTx/>
              <a:buFontTx/>
              <a:buNone/>
              <a:tabLst/>
              <a:defRPr/>
            </a:pPr>
            <a:fld id="{81D60167-4931-47E6-BA6A-407CBD079E47}" type="slidenum">
              <a:rPr kumimoji="0" sz="900" b="0" i="0" u="none" strike="noStrike" kern="1200" cap="none" spc="0" normalizeH="0" baseline="0" noProof="0" dirty="0">
                <a:ln>
                  <a:noFill/>
                </a:ln>
                <a:solidFill>
                  <a:srgbClr val="000000"/>
                </a:solidFill>
                <a:effectLst/>
                <a:uLnTx/>
                <a:uFillTx/>
                <a:latin typeface="Arial"/>
                <a:ea typeface="ＭＳ Ｐゴシック"/>
                <a:cs typeface="Arial"/>
              </a:rPr>
              <a:pPr marL="101600" marR="0" lvl="0" indent="0" algn="l" defTabSz="914400" rtl="0" eaLnBrk="1" fontAlgn="auto" latinLnBrk="0" hangingPunct="1">
                <a:lnSpc>
                  <a:spcPct val="100000"/>
                </a:lnSpc>
                <a:spcBef>
                  <a:spcPts val="15"/>
                </a:spcBef>
                <a:spcAft>
                  <a:spcPts val="0"/>
                </a:spcAft>
                <a:buClrTx/>
                <a:buSzTx/>
                <a:buFontTx/>
                <a:buNone/>
                <a:tabLst/>
                <a:defRPr/>
              </a:pPr>
              <a:t>‹#›</a:t>
            </a:fld>
            <a:endParaRPr kumimoji="0" sz="900" b="0" i="0" u="none" strike="noStrike" kern="1200" cap="none" spc="0" normalizeH="0" baseline="0" noProof="0" dirty="0">
              <a:ln>
                <a:noFill/>
              </a:ln>
              <a:solidFill>
                <a:srgbClr val="000000"/>
              </a:solidFill>
              <a:effectLst/>
              <a:uLnTx/>
              <a:uFillTx/>
              <a:latin typeface="Arial"/>
              <a:ea typeface="ＭＳ Ｐゴシック"/>
              <a:cs typeface="Arial"/>
            </a:endParaRPr>
          </a:p>
        </p:txBody>
      </p:sp>
    </p:spTree>
    <p:extLst>
      <p:ext uri="{BB962C8B-B14F-4D97-AF65-F5344CB8AC3E}">
        <p14:creationId xmlns:p14="http://schemas.microsoft.com/office/powerpoint/2010/main" val="5435092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268F3C0F-79BE-57ED-2B56-9578A648BBFB}"/>
              </a:ext>
            </a:extLst>
          </p:cNvPr>
          <p:cNvSpPr>
            <a:spLocks noGrp="1"/>
          </p:cNvSpPr>
          <p:nvPr>
            <p:ph type="body" sz="quarter" idx="12"/>
          </p:nvPr>
        </p:nvSpPr>
        <p:spPr>
          <a:xfrm>
            <a:off x="1524001" y="6320101"/>
            <a:ext cx="8597900" cy="447675"/>
          </a:xfrm>
        </p:spPr>
        <p:txBody>
          <a:bodyPr anchor="b">
            <a:noAutofit/>
          </a:bodyPr>
          <a:lstStyle>
            <a:lvl1pPr marL="0" indent="0">
              <a:buNone/>
              <a:defRPr sz="1000">
                <a:solidFill>
                  <a:schemeClr val="bg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dirty="0"/>
              <a:t>Click to edit Master text styles</a:t>
            </a:r>
          </a:p>
        </p:txBody>
      </p:sp>
    </p:spTree>
    <p:extLst>
      <p:ext uri="{BB962C8B-B14F-4D97-AF65-F5344CB8AC3E}">
        <p14:creationId xmlns:p14="http://schemas.microsoft.com/office/powerpoint/2010/main" val="20363516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11221-AEC8-4F20-A19B-7F1DDF899361}"/>
              </a:ext>
            </a:extLst>
          </p:cNvPr>
          <p:cNvSpPr>
            <a:spLocks noGrp="1"/>
          </p:cNvSpPr>
          <p:nvPr>
            <p:ph type="ctrTitle"/>
          </p:nvPr>
        </p:nvSpPr>
        <p:spPr>
          <a:xfrm>
            <a:off x="763930" y="607061"/>
            <a:ext cx="10683433" cy="2078267"/>
          </a:xfrm>
        </p:spPr>
        <p:txBody>
          <a:bodyPr anchor="ctr">
            <a:normAutofit/>
          </a:bodyPr>
          <a:lstStyle>
            <a:lvl1pPr algn="ctr">
              <a:defRPr sz="3600"/>
            </a:lvl1pPr>
          </a:lstStyle>
          <a:p>
            <a:r>
              <a:rPr lang="en-US"/>
              <a:t>Click to edit Master title style</a:t>
            </a:r>
          </a:p>
        </p:txBody>
      </p:sp>
      <p:sp>
        <p:nvSpPr>
          <p:cNvPr id="3" name="Subtitle 2">
            <a:extLst>
              <a:ext uri="{FF2B5EF4-FFF2-40B4-BE49-F238E27FC236}">
                <a16:creationId xmlns:a16="http://schemas.microsoft.com/office/drawing/2014/main" id="{DBE16377-A904-4475-ACD2-C5EE764AB30C}"/>
              </a:ext>
            </a:extLst>
          </p:cNvPr>
          <p:cNvSpPr>
            <a:spLocks noGrp="1"/>
          </p:cNvSpPr>
          <p:nvPr>
            <p:ph type="subTitle" idx="1"/>
          </p:nvPr>
        </p:nvSpPr>
        <p:spPr>
          <a:xfrm>
            <a:off x="763930" y="3124873"/>
            <a:ext cx="10683433" cy="1655763"/>
          </a:xfrm>
        </p:spPr>
        <p:txBody>
          <a:bodyPr>
            <a:normAutofit/>
          </a:bodyPr>
          <a:lstStyle>
            <a:lvl1pPr marL="0" indent="0" algn="ctr">
              <a:buNone/>
              <a:defRPr sz="18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65874EA-58E4-43D8-83A9-0F00DC593793}"/>
              </a:ext>
            </a:extLst>
          </p:cNvPr>
          <p:cNvSpPr>
            <a:spLocks noGrp="1"/>
          </p:cNvSpPr>
          <p:nvPr>
            <p:ph type="body" sz="quarter" idx="10"/>
          </p:nvPr>
        </p:nvSpPr>
        <p:spPr>
          <a:xfrm>
            <a:off x="763928" y="5220183"/>
            <a:ext cx="10683435" cy="1181100"/>
          </a:xfrm>
        </p:spPr>
        <p:txBody>
          <a:bodyPr>
            <a:normAutofit/>
          </a:bodyPr>
          <a:lstStyle>
            <a:lvl1pPr marL="0" indent="0" algn="ctr">
              <a:buFontTx/>
              <a:buNone/>
              <a:defRPr sz="1200"/>
            </a:lvl1pPr>
            <a:lvl2pPr marL="457189" indent="0" algn="ctr">
              <a:buFontTx/>
              <a:buNone/>
              <a:defRPr/>
            </a:lvl2pPr>
            <a:lvl3pPr marL="914377" indent="0" algn="ctr">
              <a:buFontTx/>
              <a:buNone/>
              <a:defRPr/>
            </a:lvl3pPr>
            <a:lvl4pPr marL="1371566" indent="0" algn="ctr">
              <a:buFontTx/>
              <a:buNone/>
              <a:defRPr/>
            </a:lvl4pPr>
            <a:lvl5pPr marL="1828754" indent="0" algn="ctr">
              <a:buFontTx/>
              <a:buNone/>
              <a:defRPr/>
            </a:lvl5pPr>
          </a:lstStyle>
          <a:p>
            <a:pPr lvl="0"/>
            <a:endParaRPr lang="en-US"/>
          </a:p>
        </p:txBody>
      </p:sp>
    </p:spTree>
    <p:extLst>
      <p:ext uri="{BB962C8B-B14F-4D97-AF65-F5344CB8AC3E}">
        <p14:creationId xmlns:p14="http://schemas.microsoft.com/office/powerpoint/2010/main" val="17949407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BMS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9" name="Footer Placeholder 4">
            <a:extLst>
              <a:ext uri="{FF2B5EF4-FFF2-40B4-BE49-F238E27FC236}">
                <a16:creationId xmlns:a16="http://schemas.microsoft.com/office/drawing/2014/main" id="{064D16B3-23AF-A046-907A-E5B092A31854}"/>
              </a:ext>
            </a:extLst>
          </p:cNvPr>
          <p:cNvSpPr>
            <a:spLocks noGrp="1"/>
          </p:cNvSpPr>
          <p:nvPr>
            <p:ph type="ftr" sz="quarter" idx="3"/>
          </p:nvPr>
        </p:nvSpPr>
        <p:spPr>
          <a:xfrm>
            <a:off x="366587" y="6320254"/>
            <a:ext cx="10690434" cy="365125"/>
          </a:xfrm>
          <a:prstGeom prst="rect">
            <a:avLst/>
          </a:prstGeom>
        </p:spPr>
        <p:txBody>
          <a:bodyPr vert="horz" lIns="0" tIns="45720" rIns="91440" bIns="45720" rtlCol="0" anchor="b"/>
          <a:lstStyle>
            <a:lvl1pPr algn="l">
              <a:defRPr sz="11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a:ea typeface="ＭＳ Ｐゴシック"/>
            </a:endParaRPr>
          </a:p>
        </p:txBody>
      </p:sp>
      <p:sp>
        <p:nvSpPr>
          <p:cNvPr id="5" name="Text Placeholder 4">
            <a:extLst>
              <a:ext uri="{FF2B5EF4-FFF2-40B4-BE49-F238E27FC236}">
                <a16:creationId xmlns:a16="http://schemas.microsoft.com/office/drawing/2014/main" id="{CEA6677E-524A-C241-AF9E-719664205F84}"/>
              </a:ext>
            </a:extLst>
          </p:cNvPr>
          <p:cNvSpPr>
            <a:spLocks noGrp="1"/>
          </p:cNvSpPr>
          <p:nvPr>
            <p:ph type="body" sz="quarter" idx="12" hasCustomPrompt="1"/>
          </p:nvPr>
        </p:nvSpPr>
        <p:spPr>
          <a:xfrm>
            <a:off x="9665818" y="0"/>
            <a:ext cx="2526183" cy="249283"/>
          </a:xfrm>
        </p:spPr>
        <p:txBody>
          <a:bodyPr lIns="72000" tIns="61200" rIns="100800"/>
          <a:lstStyle>
            <a:lvl1pPr algn="r">
              <a:defRPr sz="1100">
                <a:solidFill>
                  <a:schemeClr val="tx1"/>
                </a:solidFill>
              </a:defRPr>
            </a:lvl1pPr>
          </a:lstStyle>
          <a:p>
            <a:pPr lvl="0"/>
            <a:r>
              <a:rPr lang="en-US" dirty="0"/>
              <a:t>Study name</a:t>
            </a:r>
          </a:p>
        </p:txBody>
      </p:sp>
      <p:sp>
        <p:nvSpPr>
          <p:cNvPr id="6" name="Slide Number Placeholder 5">
            <a:extLst>
              <a:ext uri="{FF2B5EF4-FFF2-40B4-BE49-F238E27FC236}">
                <a16:creationId xmlns:a16="http://schemas.microsoft.com/office/drawing/2014/main" id="{84C88E37-0366-5142-BFDB-2FCA2726A166}"/>
              </a:ext>
            </a:extLst>
          </p:cNvPr>
          <p:cNvSpPr>
            <a:spLocks noGrp="1"/>
          </p:cNvSpPr>
          <p:nvPr>
            <p:ph type="sldNum" sz="quarter" idx="4"/>
          </p:nvPr>
        </p:nvSpPr>
        <p:spPr>
          <a:xfrm>
            <a:off x="11157355" y="6320254"/>
            <a:ext cx="662940" cy="365125"/>
          </a:xfrm>
          <a:prstGeom prst="rect">
            <a:avLst/>
          </a:prstGeom>
        </p:spPr>
        <p:txBody>
          <a:bodyPr vert="horz" lIns="0" tIns="0" rIns="0" bIns="0" rtlCol="0" anchor="b"/>
          <a:lstStyle>
            <a:lvl1pPr algn="r">
              <a:defRPr lang="en-US" sz="1100"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F1AFCDA-ABCC-4704-AB71-48FDE4F2FA4C}" type="slidenum">
              <a:rPr kumimoji="0" lang="en-GB" sz="1100" b="0" i="0" u="none" strike="noStrike" kern="1200" cap="none" spc="0" normalizeH="0" baseline="0" noProof="0" smtClean="0">
                <a:ln>
                  <a:noFill/>
                </a:ln>
                <a:solidFill>
                  <a:srgbClr val="000000"/>
                </a:solidFill>
                <a:effectLst/>
                <a:uLnTx/>
                <a:uFillTx/>
                <a:latin typeface="Arial"/>
                <a:ea typeface="ＭＳ Ｐゴシック"/>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100" b="0" i="0" u="none" strike="noStrike" kern="1200" cap="none" spc="0" normalizeH="0" baseline="0" noProof="0" dirty="0">
              <a:ln>
                <a:noFill/>
              </a:ln>
              <a:solidFill>
                <a:srgbClr val="000000"/>
              </a:solidFill>
              <a:effectLst/>
              <a:uLnTx/>
              <a:uFillTx/>
              <a:latin typeface="Arial"/>
              <a:ea typeface="ＭＳ Ｐゴシック"/>
            </a:endParaRPr>
          </a:p>
        </p:txBody>
      </p:sp>
    </p:spTree>
    <p:custDataLst>
      <p:tags r:id="rId1"/>
    </p:custDataLst>
    <p:extLst>
      <p:ext uri="{BB962C8B-B14F-4D97-AF65-F5344CB8AC3E}">
        <p14:creationId xmlns:p14="http://schemas.microsoft.com/office/powerpoint/2010/main" val="41008034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8321" y="241925"/>
            <a:ext cx="8246376" cy="907252"/>
          </a:xfrm>
        </p:spPr>
        <p:txBody>
          <a:bodyPr/>
          <a:lstStyle>
            <a:lvl1pPr>
              <a:lnSpc>
                <a:spcPts val="3839"/>
              </a:lnSpc>
              <a:defRPr sz="3732" b="1">
                <a:solidFill>
                  <a:schemeClr val="tx2"/>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28323" y="1268964"/>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p:cNvSpPr>
            <a:spLocks noGrp="1"/>
          </p:cNvSpPr>
          <p:nvPr>
            <p:ph type="body" sz="quarter" idx="11" hasCustomPrompt="1"/>
          </p:nvPr>
        </p:nvSpPr>
        <p:spPr>
          <a:xfrm>
            <a:off x="527049" y="6259600"/>
            <a:ext cx="4800000" cy="360000"/>
          </a:xfrm>
          <a:prstGeom prst="rect">
            <a:avLst/>
          </a:prstGeom>
        </p:spPr>
        <p:txBody>
          <a:bodyPr lIns="0" tIns="0" rIns="0" bIns="0" anchor="b"/>
          <a:lstStyle>
            <a:lvl1pPr marL="0" indent="0">
              <a:buNone/>
              <a:tabLst/>
              <a:defRPr sz="1080">
                <a:solidFill>
                  <a:schemeClr val="tx1"/>
                </a:solidFill>
                <a:latin typeface="+mn-lt"/>
                <a:cs typeface="Arial" panose="020B0604020202020204" pitchFamily="34" charset="0"/>
              </a:defRPr>
            </a:lvl1pPr>
          </a:lstStyle>
          <a:p>
            <a:pPr lvl="0"/>
            <a:r>
              <a:rPr lang="en-US" dirty="0"/>
              <a:t>Footnotes</a:t>
            </a:r>
          </a:p>
        </p:txBody>
      </p:sp>
      <p:sp>
        <p:nvSpPr>
          <p:cNvPr id="18" name="Text Placeholder 17"/>
          <p:cNvSpPr>
            <a:spLocks noGrp="1"/>
          </p:cNvSpPr>
          <p:nvPr>
            <p:ph type="body" sz="quarter" idx="12" hasCustomPrompt="1"/>
          </p:nvPr>
        </p:nvSpPr>
        <p:spPr>
          <a:xfrm>
            <a:off x="6864951" y="6259600"/>
            <a:ext cx="4800000" cy="360000"/>
          </a:xfrm>
          <a:prstGeom prst="rect">
            <a:avLst/>
          </a:prstGeom>
        </p:spPr>
        <p:txBody>
          <a:bodyPr lIns="0" tIns="0" rIns="0" bIns="0" anchor="b"/>
          <a:lstStyle>
            <a:lvl1pPr marL="212274" indent="-212274" algn="r">
              <a:buNone/>
              <a:defRPr lang="en-GB" sz="1080" dirty="0">
                <a:solidFill>
                  <a:schemeClr val="tx1"/>
                </a:solidFill>
                <a:latin typeface="+mn-lt"/>
              </a:defRPr>
            </a:lvl1pPr>
          </a:lstStyle>
          <a:p>
            <a:pPr marL="0" lvl="0" indent="0"/>
            <a:r>
              <a:rPr lang="en-GB" dirty="0"/>
              <a:t>References</a:t>
            </a:r>
          </a:p>
        </p:txBody>
      </p:sp>
      <p:sp>
        <p:nvSpPr>
          <p:cNvPr id="7" name="Text Placeholder 3">
            <a:extLst>
              <a:ext uri="{FF2B5EF4-FFF2-40B4-BE49-F238E27FC236}">
                <a16:creationId xmlns:a16="http://schemas.microsoft.com/office/drawing/2014/main" id="{CA9898A9-9A13-49ED-AB91-E1277119FA32}"/>
              </a:ext>
            </a:extLst>
          </p:cNvPr>
          <p:cNvSpPr>
            <a:spLocks noGrp="1"/>
          </p:cNvSpPr>
          <p:nvPr>
            <p:ph type="body" sz="quarter" idx="13" hasCustomPrompt="1"/>
          </p:nvPr>
        </p:nvSpPr>
        <p:spPr>
          <a:xfrm>
            <a:off x="9659802" y="104288"/>
            <a:ext cx="2427877" cy="1343043"/>
          </a:xfrm>
          <a:prstGeom prst="rect">
            <a:avLst/>
          </a:prstGeom>
          <a:noFill/>
        </p:spPr>
        <p:txBody>
          <a:bodyPr anchor="ctr"/>
          <a:lstStyle>
            <a:lvl1pPr marL="0" indent="0">
              <a:buNone/>
              <a:defRPr sz="2133">
                <a:latin typeface="+mn-lt"/>
              </a:defRPr>
            </a:lvl1pPr>
          </a:lstStyle>
          <a:p>
            <a:pPr algn="ctr"/>
            <a:r>
              <a:rPr lang="en-GB" sz="2399" i="1" dirty="0">
                <a:solidFill>
                  <a:schemeClr val="tx2"/>
                </a:solidFill>
              </a:rPr>
              <a:t>Video location</a:t>
            </a:r>
          </a:p>
        </p:txBody>
      </p:sp>
      <p:sp>
        <p:nvSpPr>
          <p:cNvPr id="8" name="Text Placeholder 13">
            <a:extLst>
              <a:ext uri="{FF2B5EF4-FFF2-40B4-BE49-F238E27FC236}">
                <a16:creationId xmlns:a16="http://schemas.microsoft.com/office/drawing/2014/main" id="{47745C21-9B99-486C-9373-656E692F4534}"/>
              </a:ext>
            </a:extLst>
          </p:cNvPr>
          <p:cNvSpPr>
            <a:spLocks noGrp="1"/>
          </p:cNvSpPr>
          <p:nvPr>
            <p:ph type="body" sz="quarter" idx="10"/>
          </p:nvPr>
        </p:nvSpPr>
        <p:spPr>
          <a:xfrm>
            <a:off x="527057" y="1735944"/>
            <a:ext cx="11137900" cy="4155314"/>
          </a:xfrm>
          <a:prstGeom prst="rect">
            <a:avLst/>
          </a:prstGeom>
        </p:spPr>
        <p:txBody>
          <a:bodyPr lIns="72000" tIns="0" rIns="72000" bIns="0"/>
          <a:lstStyle>
            <a:lvl1pPr>
              <a:spcAft>
                <a:spcPts val="720"/>
              </a:spcAft>
              <a:buClr>
                <a:schemeClr val="tx2"/>
              </a:buClr>
              <a:defRPr sz="2133">
                <a:solidFill>
                  <a:schemeClr val="tx1"/>
                </a:solidFill>
                <a:latin typeface="+mn-lt"/>
              </a:defRPr>
            </a:lvl1pPr>
            <a:lvl2pPr>
              <a:spcAft>
                <a:spcPts val="720"/>
              </a:spcAft>
              <a:buClr>
                <a:schemeClr val="tx2"/>
              </a:buClr>
              <a:defRPr sz="1866">
                <a:solidFill>
                  <a:schemeClr val="tx1"/>
                </a:solidFill>
                <a:latin typeface="+mn-lt"/>
              </a:defRPr>
            </a:lvl2pPr>
            <a:lvl3pPr>
              <a:spcAft>
                <a:spcPts val="720"/>
              </a:spcAft>
              <a:buClr>
                <a:schemeClr val="tx2"/>
              </a:buClr>
              <a:defRPr sz="1599">
                <a:solidFill>
                  <a:schemeClr val="tx1"/>
                </a:solidFill>
                <a:latin typeface="+mn-lt"/>
              </a:defRPr>
            </a:lvl3pPr>
            <a:lvl4pPr>
              <a:spcAft>
                <a:spcPts val="720"/>
              </a:spcAft>
              <a:buClr>
                <a:schemeClr val="accent6"/>
              </a:buClr>
              <a:defRPr sz="1679">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661649873"/>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27057" y="241934"/>
            <a:ext cx="8247641" cy="907252"/>
          </a:xfrm>
        </p:spPr>
        <p:txBody>
          <a:bodyPr/>
          <a:lstStyle>
            <a:lvl1pPr>
              <a:lnSpc>
                <a:spcPts val="3839"/>
              </a:lnSpc>
              <a:defRPr sz="3732">
                <a:solidFill>
                  <a:schemeClr val="tx2"/>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28323" y="1268964"/>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 Placeholder 15">
            <a:extLst>
              <a:ext uri="{FF2B5EF4-FFF2-40B4-BE49-F238E27FC236}">
                <a16:creationId xmlns:a16="http://schemas.microsoft.com/office/drawing/2014/main" id="{CCA7112D-5416-4F9D-98ED-11F5D963980E}"/>
              </a:ext>
            </a:extLst>
          </p:cNvPr>
          <p:cNvSpPr>
            <a:spLocks noGrp="1"/>
          </p:cNvSpPr>
          <p:nvPr>
            <p:ph type="body" sz="quarter" idx="11" hasCustomPrompt="1"/>
          </p:nvPr>
        </p:nvSpPr>
        <p:spPr>
          <a:xfrm>
            <a:off x="527049" y="6259600"/>
            <a:ext cx="4800000" cy="360000"/>
          </a:xfrm>
          <a:prstGeom prst="rect">
            <a:avLst/>
          </a:prstGeom>
        </p:spPr>
        <p:txBody>
          <a:bodyPr lIns="0" tIns="0" rIns="0" bIns="0" anchor="b"/>
          <a:lstStyle>
            <a:lvl1pPr marL="0" indent="0">
              <a:buNone/>
              <a:defRPr sz="1066">
                <a:solidFill>
                  <a:schemeClr val="tx1"/>
                </a:solidFill>
                <a:latin typeface="+mn-lt"/>
                <a:cs typeface="Arial" panose="020B0604020202020204" pitchFamily="34" charset="0"/>
              </a:defRPr>
            </a:lvl1pPr>
          </a:lstStyle>
          <a:p>
            <a:pPr lvl="0"/>
            <a:r>
              <a:rPr lang="en-US" dirty="0"/>
              <a:t>Footnotes</a:t>
            </a:r>
          </a:p>
        </p:txBody>
      </p:sp>
      <p:sp>
        <p:nvSpPr>
          <p:cNvPr id="7" name="Text Placeholder 17">
            <a:extLst>
              <a:ext uri="{FF2B5EF4-FFF2-40B4-BE49-F238E27FC236}">
                <a16:creationId xmlns:a16="http://schemas.microsoft.com/office/drawing/2014/main" id="{CD206B1E-413B-495E-8F38-977C209B7D33}"/>
              </a:ext>
            </a:extLst>
          </p:cNvPr>
          <p:cNvSpPr>
            <a:spLocks noGrp="1"/>
          </p:cNvSpPr>
          <p:nvPr>
            <p:ph type="body" sz="quarter" idx="12" hasCustomPrompt="1"/>
          </p:nvPr>
        </p:nvSpPr>
        <p:spPr>
          <a:xfrm>
            <a:off x="6864951" y="6259600"/>
            <a:ext cx="4800000" cy="360000"/>
          </a:xfrm>
          <a:prstGeom prst="rect">
            <a:avLst/>
          </a:prstGeom>
        </p:spPr>
        <p:txBody>
          <a:bodyPr lIns="0" tIns="0" rIns="0" bIns="0" anchor="b"/>
          <a:lstStyle>
            <a:lvl1pPr marL="212274" indent="-212274" algn="r">
              <a:buNone/>
              <a:defRPr lang="en-GB" sz="1066" dirty="0">
                <a:solidFill>
                  <a:schemeClr val="tx1"/>
                </a:solidFill>
                <a:latin typeface="+mn-lt"/>
              </a:defRPr>
            </a:lvl1pPr>
          </a:lstStyle>
          <a:p>
            <a:pPr marL="0" lvl="0" indent="0"/>
            <a:r>
              <a:rPr lang="en-GB" dirty="0"/>
              <a:t>References</a:t>
            </a:r>
          </a:p>
        </p:txBody>
      </p:sp>
      <p:sp>
        <p:nvSpPr>
          <p:cNvPr id="8" name="Text Placeholder 3">
            <a:extLst>
              <a:ext uri="{FF2B5EF4-FFF2-40B4-BE49-F238E27FC236}">
                <a16:creationId xmlns:a16="http://schemas.microsoft.com/office/drawing/2014/main" id="{A8D61146-BEBD-4D85-8FF5-0615F15509F8}"/>
              </a:ext>
            </a:extLst>
          </p:cNvPr>
          <p:cNvSpPr>
            <a:spLocks noGrp="1"/>
          </p:cNvSpPr>
          <p:nvPr>
            <p:ph type="body" sz="quarter" idx="13" hasCustomPrompt="1"/>
          </p:nvPr>
        </p:nvSpPr>
        <p:spPr>
          <a:xfrm>
            <a:off x="9659802" y="104288"/>
            <a:ext cx="2427877" cy="1343043"/>
          </a:xfrm>
          <a:prstGeom prst="rect">
            <a:avLst/>
          </a:prstGeom>
          <a:noFill/>
        </p:spPr>
        <p:txBody>
          <a:bodyPr anchor="ctr"/>
          <a:lstStyle>
            <a:lvl1pPr marL="0" indent="0">
              <a:buNone/>
              <a:defRPr sz="2133">
                <a:latin typeface="+mn-lt"/>
              </a:defRPr>
            </a:lvl1pPr>
          </a:lstStyle>
          <a:p>
            <a:pPr algn="ctr"/>
            <a:r>
              <a:rPr lang="en-GB" sz="2399" i="1" dirty="0">
                <a:solidFill>
                  <a:schemeClr val="tx2"/>
                </a:solidFill>
              </a:rPr>
              <a:t>Video location</a:t>
            </a:r>
          </a:p>
        </p:txBody>
      </p:sp>
    </p:spTree>
    <p:extLst>
      <p:ext uri="{BB962C8B-B14F-4D97-AF65-F5344CB8AC3E}">
        <p14:creationId xmlns:p14="http://schemas.microsoft.com/office/powerpoint/2010/main" val="782513070"/>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Body + Copy">
    <p:spTree>
      <p:nvGrpSpPr>
        <p:cNvPr id="1" name=""/>
        <p:cNvGrpSpPr/>
        <p:nvPr/>
      </p:nvGrpSpPr>
      <p:grpSpPr>
        <a:xfrm>
          <a:off x="0" y="0"/>
          <a:ext cx="0" cy="0"/>
          <a:chOff x="0" y="0"/>
          <a:chExt cx="0" cy="0"/>
        </a:xfrm>
      </p:grpSpPr>
      <p:sp>
        <p:nvSpPr>
          <p:cNvPr id="23" name="Straight Connector 32">
            <a:extLst>
              <a:ext uri="{FF2B5EF4-FFF2-40B4-BE49-F238E27FC236}">
                <a16:creationId xmlns:a16="http://schemas.microsoft.com/office/drawing/2014/main" id="{9AC8FF1C-8DEC-3644-B628-AAE917D6DC91}"/>
              </a:ext>
            </a:extLst>
          </p:cNvPr>
          <p:cNvSpPr/>
          <p:nvPr userDrawn="1"/>
        </p:nvSpPr>
        <p:spPr>
          <a:xfrm>
            <a:off x="-2" y="6328334"/>
            <a:ext cx="12192004" cy="1"/>
          </a:xfrm>
          <a:prstGeom prst="line">
            <a:avLst/>
          </a:prstGeom>
          <a:ln w="6350">
            <a:solidFill>
              <a:srgbClr val="8C837B">
                <a:alpha val="47000"/>
              </a:srgbClr>
            </a:solidFill>
            <a:miter/>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1" b="0" i="0" u="none" strike="noStrike" kern="1200" cap="none" spc="0" normalizeH="0" baseline="0" noProof="0">
              <a:ln>
                <a:noFill/>
              </a:ln>
              <a:solidFill>
                <a:srgbClr val="000000"/>
              </a:solidFill>
              <a:effectLst/>
              <a:uLnTx/>
              <a:uFillTx/>
              <a:latin typeface="Arial"/>
              <a:ea typeface="ＭＳ Ｐゴシック"/>
            </a:endParaRPr>
          </a:p>
        </p:txBody>
      </p:sp>
      <p:sp>
        <p:nvSpPr>
          <p:cNvPr id="24" name="Slide Number">
            <a:extLst>
              <a:ext uri="{FF2B5EF4-FFF2-40B4-BE49-F238E27FC236}">
                <a16:creationId xmlns:a16="http://schemas.microsoft.com/office/drawing/2014/main" id="{79B87ADF-FE13-8D46-A006-039EE3A83E4D}"/>
              </a:ext>
            </a:extLst>
          </p:cNvPr>
          <p:cNvSpPr txBox="1">
            <a:spLocks noGrp="1"/>
          </p:cNvSpPr>
          <p:nvPr>
            <p:ph type="sldNum" sz="quarter" idx="4"/>
          </p:nvPr>
        </p:nvSpPr>
        <p:spPr>
          <a:xfrm>
            <a:off x="11460095" y="6472652"/>
            <a:ext cx="517076" cy="231141"/>
          </a:xfrm>
          <a:prstGeom prst="rect">
            <a:avLst/>
          </a:prstGeom>
        </p:spPr>
        <p:txBody>
          <a:bodyPr/>
          <a:lstStyle>
            <a:lvl1pPr>
              <a:defRPr sz="1000" b="0" i="0">
                <a:solidFill>
                  <a:srgbClr val="7F7F7F"/>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000" b="0" i="0" u="none" strike="noStrike" kern="1200" cap="none" spc="0" normalizeH="0" baseline="0" noProof="0" smtClean="0">
                <a:ln>
                  <a:noFill/>
                </a:ln>
                <a:solidFill>
                  <a:srgbClr val="7F7F7F"/>
                </a:solidFill>
                <a:effectLst/>
                <a:uLnTx/>
                <a:uFillTx/>
                <a:latin typeface="Calibri" panose="020F0502020204030204" pitchFamily="34" charset="0"/>
                <a:ea typeface="ＭＳ Ｐゴシック"/>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7F7F7F"/>
              </a:solidFill>
              <a:effectLst/>
              <a:uLnTx/>
              <a:uFillTx/>
              <a:latin typeface="Calibri" panose="020F0502020204030204" pitchFamily="34" charset="0"/>
              <a:ea typeface="ＭＳ Ｐゴシック"/>
              <a:cs typeface="Calibri" panose="020F0502020204030204" pitchFamily="34" charset="0"/>
            </a:endParaRPr>
          </a:p>
        </p:txBody>
      </p:sp>
      <p:sp>
        <p:nvSpPr>
          <p:cNvPr id="25" name="Text Placeholder 2">
            <a:extLst>
              <a:ext uri="{FF2B5EF4-FFF2-40B4-BE49-F238E27FC236}">
                <a16:creationId xmlns:a16="http://schemas.microsoft.com/office/drawing/2014/main" id="{88566DB4-E624-DE46-80EF-585A7824B14A}"/>
              </a:ext>
            </a:extLst>
          </p:cNvPr>
          <p:cNvSpPr>
            <a:spLocks noGrp="1"/>
          </p:cNvSpPr>
          <p:nvPr>
            <p:ph type="body" sz="quarter" idx="25" hasCustomPrompt="1"/>
          </p:nvPr>
        </p:nvSpPr>
        <p:spPr>
          <a:xfrm>
            <a:off x="534998" y="642633"/>
            <a:ext cx="11054039" cy="933571"/>
          </a:xfrm>
        </p:spPr>
        <p:txBody>
          <a:bodyPr>
            <a:normAutofit/>
          </a:bodyPr>
          <a:lstStyle>
            <a:lvl1pPr marL="0" indent="0">
              <a:buNone/>
              <a:defRPr sz="4267" b="0" i="0">
                <a:solidFill>
                  <a:srgbClr val="7F7F7F"/>
                </a:solidFill>
                <a:latin typeface="Tisa Offc Serif Pro Thin" panose="02010404030101010102" pitchFamily="2" charset="0"/>
                <a:cs typeface="Tisa Offc Serif Pro Thin" panose="02010404030101010102" pitchFamily="2" charset="0"/>
              </a:defRPr>
            </a:lvl1pPr>
            <a:lvl2pPr>
              <a:defRPr b="0" i="0">
                <a:latin typeface="Tisa Offc Serif Pro Thin" panose="020F0302020204030204" pitchFamily="34" charset="0"/>
                <a:cs typeface="Tisa Offc Serif Pro Thin" panose="020F0302020204030204" pitchFamily="34" charset="0"/>
              </a:defRPr>
            </a:lvl2pPr>
            <a:lvl3pPr>
              <a:defRPr b="0" i="0">
                <a:latin typeface="Tisa Offc Serif Pro Thin" panose="020F0302020204030204" pitchFamily="34" charset="0"/>
                <a:cs typeface="Tisa Offc Serif Pro Thin" panose="020F0302020204030204" pitchFamily="34" charset="0"/>
              </a:defRPr>
            </a:lvl3pPr>
            <a:lvl4pPr>
              <a:defRPr b="0" i="0">
                <a:latin typeface="Tisa Offc Serif Pro Thin" panose="020F0302020204030204" pitchFamily="34" charset="0"/>
                <a:cs typeface="Tisa Offc Serif Pro Thin" panose="020F0302020204030204" pitchFamily="34" charset="0"/>
              </a:defRPr>
            </a:lvl4pPr>
            <a:lvl5pPr>
              <a:defRPr b="0" i="0">
                <a:latin typeface="Tisa Offc Serif Pro Thin" panose="020F0302020204030204" pitchFamily="34" charset="0"/>
                <a:cs typeface="Tisa Offc Serif Pro Thin" panose="020F0302020204030204" pitchFamily="34" charset="0"/>
              </a:defRPr>
            </a:lvl5pPr>
          </a:lstStyle>
          <a:p>
            <a:pPr lvl="0"/>
            <a:r>
              <a:rPr lang="en-US" dirty="0"/>
              <a:t>Title + body Copy</a:t>
            </a:r>
          </a:p>
        </p:txBody>
      </p:sp>
      <p:sp>
        <p:nvSpPr>
          <p:cNvPr id="26" name="Rectangle 34">
            <a:extLst>
              <a:ext uri="{FF2B5EF4-FFF2-40B4-BE49-F238E27FC236}">
                <a16:creationId xmlns:a16="http://schemas.microsoft.com/office/drawing/2014/main" id="{E6C9E195-5877-4C48-9D94-39CF67C457CE}"/>
              </a:ext>
            </a:extLst>
          </p:cNvPr>
          <p:cNvSpPr txBox="1"/>
          <p:nvPr userDrawn="1"/>
        </p:nvSpPr>
        <p:spPr>
          <a:xfrm>
            <a:off x="572637" y="6459606"/>
            <a:ext cx="813682"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solidFill>
                  <a:srgbClr val="8C837B"/>
                </a:solidFill>
                <a:latin typeface="Whitney-Light"/>
                <a:ea typeface="Whitney-Light"/>
                <a:cs typeface="Whitney-Light"/>
                <a:sym typeface="Whitney-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000" b="0" i="0" u="none" strike="noStrike" kern="1200" cap="none" spc="0" normalizeH="0" baseline="0" noProof="0" dirty="0">
                <a:ln>
                  <a:noFill/>
                </a:ln>
                <a:solidFill>
                  <a:srgbClr val="595959"/>
                </a:solidFill>
                <a:effectLst/>
                <a:uLnTx/>
                <a:uFillTx/>
                <a:latin typeface="Calibri" panose="020F0502020204030204" pitchFamily="34" charset="0"/>
                <a:cs typeface="Calibri" panose="020F0502020204030204" pitchFamily="34" charset="0"/>
                <a:sym typeface="Whitney-Light"/>
              </a:rPr>
              <a:t>CITY OF HOPE</a:t>
            </a:r>
          </a:p>
        </p:txBody>
      </p:sp>
      <p:sp>
        <p:nvSpPr>
          <p:cNvPr id="27" name="Text Placeholder 9">
            <a:extLst>
              <a:ext uri="{FF2B5EF4-FFF2-40B4-BE49-F238E27FC236}">
                <a16:creationId xmlns:a16="http://schemas.microsoft.com/office/drawing/2014/main" id="{C11969B2-3937-2343-A4DB-651D6F9D9373}"/>
              </a:ext>
            </a:extLst>
          </p:cNvPr>
          <p:cNvSpPr>
            <a:spLocks noGrp="1"/>
          </p:cNvSpPr>
          <p:nvPr>
            <p:ph type="body" sz="quarter" idx="30" hasCustomPrompt="1"/>
          </p:nvPr>
        </p:nvSpPr>
        <p:spPr>
          <a:xfrm>
            <a:off x="1666808" y="6478010"/>
            <a:ext cx="9637296" cy="266700"/>
          </a:xfrm>
        </p:spPr>
        <p:txBody>
          <a:bodyPr>
            <a:noAutofit/>
          </a:bodyPr>
          <a:lstStyle>
            <a:lvl1pPr marL="0" indent="0">
              <a:buNone/>
              <a:defRPr sz="1000" b="1" i="0">
                <a:latin typeface="Calibri" panose="020F0502020204030204" pitchFamily="34" charset="0"/>
                <a:cs typeface="Calibri" panose="020F0502020204030204" pitchFamily="34" charset="0"/>
              </a:defRPr>
            </a:lvl1pPr>
          </a:lstStyle>
          <a:p>
            <a:pPr lvl="0"/>
            <a:r>
              <a:rPr lang="en-US" dirty="0"/>
              <a:t>PRESENTATION TILE</a:t>
            </a:r>
          </a:p>
        </p:txBody>
      </p:sp>
      <p:sp>
        <p:nvSpPr>
          <p:cNvPr id="28" name="Text Placeholder 8">
            <a:extLst>
              <a:ext uri="{FF2B5EF4-FFF2-40B4-BE49-F238E27FC236}">
                <a16:creationId xmlns:a16="http://schemas.microsoft.com/office/drawing/2014/main" id="{BD29987D-A9A4-4545-BD17-C7F79002D1D4}"/>
              </a:ext>
            </a:extLst>
          </p:cNvPr>
          <p:cNvSpPr>
            <a:spLocks noGrp="1"/>
          </p:cNvSpPr>
          <p:nvPr>
            <p:ph type="body" sz="quarter" idx="14" hasCustomPrompt="1"/>
          </p:nvPr>
        </p:nvSpPr>
        <p:spPr>
          <a:xfrm>
            <a:off x="534998" y="1891909"/>
            <a:ext cx="11054039" cy="3017555"/>
          </a:xfrm>
          <a:prstGeom prst="rect">
            <a:avLst/>
          </a:prstGeom>
        </p:spPr>
        <p:txBody>
          <a:bodyPr>
            <a:normAutofit/>
          </a:bodyPr>
          <a:lstStyle>
            <a:lvl1pPr marL="228594" marR="0" indent="-228594" algn="l" defTabSz="914377" rtl="0" eaLnBrk="1" fontAlgn="auto" latinLnBrk="0" hangingPunct="1">
              <a:lnSpc>
                <a:spcPct val="100000"/>
              </a:lnSpc>
              <a:spcBef>
                <a:spcPts val="1200"/>
              </a:spcBef>
              <a:spcAft>
                <a:spcPts val="1200"/>
              </a:spcAft>
              <a:buClrTx/>
              <a:buSzTx/>
              <a:buFont typeface="Wingdings" charset="2"/>
              <a:buChar char="§"/>
              <a:tabLst/>
              <a:defRPr sz="1867" b="0" i="0" baseline="0">
                <a:solidFill>
                  <a:srgbClr val="595959"/>
                </a:solidFill>
                <a:latin typeface="Calibri" panose="020F0502020204030204" pitchFamily="34" charset="0"/>
                <a:ea typeface="Calibri" panose="020F0502020204030204" pitchFamily="34" charset="0"/>
                <a:cs typeface="Calibri" panose="020F0502020204030204" pitchFamily="34" charset="0"/>
              </a:defRPr>
            </a:lvl1pPr>
            <a:lvl2pPr marL="914377" indent="-228594">
              <a:lnSpc>
                <a:spcPct val="100000"/>
              </a:lnSpc>
              <a:spcBef>
                <a:spcPts val="0"/>
              </a:spcBef>
              <a:spcAft>
                <a:spcPts val="1200"/>
              </a:spcAft>
              <a:buSzPct val="100000"/>
              <a:buFont typeface="Courier New" panose="02070309020205020404" pitchFamily="49" charset="0"/>
              <a:buChar char="o"/>
              <a:defRPr sz="1867">
                <a:solidFill>
                  <a:srgbClr val="595959"/>
                </a:solidFill>
                <a:latin typeface="Calibri" panose="020F0502020204030204" pitchFamily="34" charset="0"/>
                <a:cs typeface="Calibri" panose="020F0502020204030204" pitchFamily="34" charset="0"/>
              </a:defRPr>
            </a:lvl2pPr>
            <a:lvl3pPr marL="1490435" indent="-173732">
              <a:lnSpc>
                <a:spcPct val="100000"/>
              </a:lnSpc>
              <a:spcBef>
                <a:spcPts val="0"/>
              </a:spcBef>
              <a:spcAft>
                <a:spcPts val="600"/>
              </a:spcAft>
              <a:buFont typeface="Arial" panose="020B0604020202020204" pitchFamily="34" charset="0"/>
              <a:buChar char="•"/>
              <a:defRPr sz="1467" baseline="0">
                <a:solidFill>
                  <a:srgbClr val="595959"/>
                </a:solidFill>
                <a:latin typeface="Calibri" panose="020F0502020204030204" pitchFamily="34" charset="0"/>
                <a:cs typeface="Calibri" panose="020F0502020204030204" pitchFamily="34" charset="0"/>
              </a:defRPr>
            </a:lvl3pPr>
          </a:lstStyle>
          <a:p>
            <a:pPr lvl="0"/>
            <a:r>
              <a:rPr lang="en-US" dirty="0"/>
              <a:t>Text starts here. Maybe a section title or introduction. Press TAB for the next sublevel, to insert a bigger paragraph or further description of your topic. A second TAB will show another sublevel for smaller notes. To go back a hierarchy level (or decrease an indent), select the paragraph or line of text, and press SHIFT+TAB.</a:t>
            </a:r>
          </a:p>
          <a:p>
            <a:pPr lvl="1"/>
            <a:r>
              <a:rPr lang="en-US" dirty="0"/>
              <a:t>Body copy or paragraph</a:t>
            </a:r>
          </a:p>
          <a:p>
            <a:pPr lvl="2"/>
            <a:r>
              <a:rPr lang="en-US" dirty="0"/>
              <a:t>Notations</a:t>
            </a:r>
          </a:p>
        </p:txBody>
      </p:sp>
      <p:sp>
        <p:nvSpPr>
          <p:cNvPr id="8" name="Rectangle 7">
            <a:extLst>
              <a:ext uri="{FF2B5EF4-FFF2-40B4-BE49-F238E27FC236}">
                <a16:creationId xmlns:a16="http://schemas.microsoft.com/office/drawing/2014/main" id="{FB83AF3B-7EDF-B547-AADE-3D4A437FA61F}"/>
              </a:ext>
            </a:extLst>
          </p:cNvPr>
          <p:cNvSpPr/>
          <p:nvPr userDrawn="1"/>
        </p:nvSpPr>
        <p:spPr>
          <a:xfrm>
            <a:off x="-1" y="0"/>
            <a:ext cx="12191999" cy="199556"/>
          </a:xfrm>
          <a:prstGeom prst="rect">
            <a:avLst/>
          </a:prstGeom>
          <a:gradFill>
            <a:gsLst>
              <a:gs pos="0">
                <a:srgbClr val="009BDF"/>
              </a:gs>
              <a:gs pos="100000">
                <a:srgbClr val="F6F7C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ＭＳ Ｐゴシック"/>
            </a:endParaRPr>
          </a:p>
        </p:txBody>
      </p:sp>
    </p:spTree>
    <p:extLst>
      <p:ext uri="{BB962C8B-B14F-4D97-AF65-F5344CB8AC3E}">
        <p14:creationId xmlns:p14="http://schemas.microsoft.com/office/powerpoint/2010/main" val="1109192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8685"/>
            <a:ext cx="10515600" cy="2852742"/>
          </a:xfrm>
        </p:spPr>
        <p:txBody>
          <a:bodyPr anchor="b"/>
          <a:lstStyle>
            <a:lvl1pPr>
              <a:defRPr sz="7993"/>
            </a:lvl1pPr>
          </a:lstStyle>
          <a:p>
            <a:r>
              <a:rPr lang="en-US"/>
              <a:t>Click to edit Master title style</a:t>
            </a:r>
          </a:p>
        </p:txBody>
      </p:sp>
      <p:sp>
        <p:nvSpPr>
          <p:cNvPr id="3" name="Text Placeholder 2"/>
          <p:cNvSpPr>
            <a:spLocks noGrp="1"/>
          </p:cNvSpPr>
          <p:nvPr>
            <p:ph type="body" idx="1"/>
          </p:nvPr>
        </p:nvSpPr>
        <p:spPr>
          <a:xfrm>
            <a:off x="831851" y="4588918"/>
            <a:ext cx="10515600" cy="1501443"/>
          </a:xfrm>
        </p:spPr>
        <p:txBody>
          <a:bodyPr/>
          <a:lstStyle>
            <a:lvl1pPr marL="0" indent="0">
              <a:buNone/>
              <a:defRPr sz="3197">
                <a:solidFill>
                  <a:schemeClr val="tx1">
                    <a:tint val="75000"/>
                  </a:schemeClr>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F41C86-81D1-154C-A238-A794744A1851}" type="datetimeFigureOut">
              <a:rPr lang="en-US" smtClean="0"/>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11220196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Content">
    <p:spTree>
      <p:nvGrpSpPr>
        <p:cNvPr id="1" name=""/>
        <p:cNvGrpSpPr/>
        <p:nvPr/>
      </p:nvGrpSpPr>
      <p:grpSpPr>
        <a:xfrm>
          <a:off x="0" y="0"/>
          <a:ext cx="0" cy="0"/>
          <a:chOff x="0" y="0"/>
          <a:chExt cx="0" cy="0"/>
        </a:xfrm>
      </p:grpSpPr>
      <p:sp>
        <p:nvSpPr>
          <p:cNvPr id="2" name="Title 1"/>
          <p:cNvSpPr>
            <a:spLocks noGrp="1"/>
          </p:cNvSpPr>
          <p:nvPr>
            <p:ph type="title"/>
          </p:nvPr>
        </p:nvSpPr>
        <p:spPr>
          <a:xfrm>
            <a:off x="1965690" y="393361"/>
            <a:ext cx="9147849" cy="500063"/>
          </a:xfrm>
        </p:spPr>
        <p:txBody>
          <a:bodyPr/>
          <a:lstStyle>
            <a:lvl1pPr>
              <a:defRPr>
                <a:latin typeface="Calisto MT" panose="02040603050505030304" pitchFamily="18" charset="0"/>
                <a:cs typeface="Helvetica"/>
              </a:defRPr>
            </a:lvl1pPr>
          </a:lstStyle>
          <a:p>
            <a:r>
              <a:rPr lang="en-US" dirty="0"/>
              <a:t>Click to edit Master title style</a:t>
            </a:r>
          </a:p>
        </p:txBody>
      </p:sp>
      <p:sp>
        <p:nvSpPr>
          <p:cNvPr id="14" name="Content Placeholder 13"/>
          <p:cNvSpPr>
            <a:spLocks noGrp="1"/>
          </p:cNvSpPr>
          <p:nvPr>
            <p:ph sz="quarter" idx="13"/>
          </p:nvPr>
        </p:nvSpPr>
        <p:spPr>
          <a:xfrm>
            <a:off x="1965690" y="1180892"/>
            <a:ext cx="9147849" cy="4923585"/>
          </a:xfrm>
        </p:spPr>
        <p:txBody>
          <a:bodyPr/>
          <a:lstStyle>
            <a:lvl1pPr marL="0" indent="0">
              <a:lnSpc>
                <a:spcPct val="110000"/>
              </a:lnSpc>
              <a:spcAft>
                <a:spcPts val="0"/>
              </a:spcAft>
              <a:defRPr b="1">
                <a:solidFill>
                  <a:schemeClr val="tx2"/>
                </a:solidFill>
                <a:latin typeface="Calisto MT" panose="02040603050505030304" pitchFamily="18" charset="0"/>
                <a:cs typeface="Helvetica"/>
              </a:defRPr>
            </a:lvl1pPr>
            <a:lvl2pPr marL="185587" indent="-185587">
              <a:lnSpc>
                <a:spcPct val="110000"/>
              </a:lnSpc>
              <a:spcAft>
                <a:spcPts val="0"/>
              </a:spcAft>
              <a:buSzPct val="80000"/>
              <a:buFont typeface="Wingdings" pitchFamily="2" charset="2"/>
              <a:buChar char="§"/>
              <a:defRPr>
                <a:solidFill>
                  <a:schemeClr val="tx2"/>
                </a:solidFill>
                <a:latin typeface="Calisto MT" panose="02040603050505030304" pitchFamily="18" charset="0"/>
                <a:cs typeface="Helvetica"/>
              </a:defRPr>
            </a:lvl2pPr>
            <a:lvl3pPr marL="369681" indent="-184842">
              <a:lnSpc>
                <a:spcPct val="110000"/>
              </a:lnSpc>
              <a:spcAft>
                <a:spcPts val="0"/>
              </a:spcAft>
              <a:buSzPct val="80000"/>
              <a:defRPr>
                <a:solidFill>
                  <a:schemeClr val="tx2"/>
                </a:solidFill>
                <a:latin typeface="Calisto MT" panose="02040603050505030304" pitchFamily="18" charset="0"/>
                <a:cs typeface="Helvetica"/>
              </a:defRPr>
            </a:lvl3pPr>
            <a:lvl4pPr marL="552828" indent="-183146">
              <a:lnSpc>
                <a:spcPct val="110000"/>
              </a:lnSpc>
              <a:spcAft>
                <a:spcPts val="0"/>
              </a:spcAft>
              <a:defRPr>
                <a:solidFill>
                  <a:schemeClr val="tx2"/>
                </a:solidFill>
                <a:latin typeface="Calisto MT" panose="02040603050505030304" pitchFamily="18" charset="0"/>
                <a:cs typeface="Helvetica"/>
              </a:defRPr>
            </a:lvl4pPr>
            <a:lvl5pPr marL="737668" indent="-184842">
              <a:lnSpc>
                <a:spcPct val="110000"/>
              </a:lnSpc>
              <a:spcAft>
                <a:spcPts val="0"/>
              </a:spcAft>
              <a:tabLst/>
              <a:defRPr>
                <a:solidFill>
                  <a:schemeClr val="tx2"/>
                </a:solidFill>
                <a:latin typeface="Calisto MT" panose="02040603050505030304" pitchFamily="18" charset="0"/>
                <a:cs typeface="Helvetica"/>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4"/>
          </p:nvPr>
        </p:nvSpPr>
        <p:spPr>
          <a:xfrm>
            <a:off x="11502886" y="6265559"/>
            <a:ext cx="689113" cy="366183"/>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08E7D6D-FA1E-4C69-811B-9A1D90A013CF}" type="slidenum">
              <a:rPr kumimoji="0" lang="en-US" sz="1800" b="0" i="0" u="none" strike="noStrike" kern="1200" cap="none" spc="0" normalizeH="0" baseline="0" noProof="0" smtClean="0">
                <a:ln>
                  <a:noFill/>
                </a:ln>
                <a:solidFill>
                  <a:srgbClr val="000000"/>
                </a:solidFill>
                <a:effectLst/>
                <a:uLnTx/>
                <a:uFillTx/>
                <a:latin typeface="Arial"/>
                <a:ea typeface="ＭＳ Ｐゴシック"/>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00000"/>
              </a:solidFill>
              <a:effectLst/>
              <a:uLnTx/>
              <a:uFillTx/>
              <a:latin typeface="Arial"/>
              <a:ea typeface="ＭＳ Ｐゴシック"/>
            </a:endParaRPr>
          </a:p>
        </p:txBody>
      </p:sp>
    </p:spTree>
    <p:extLst>
      <p:ext uri="{BB962C8B-B14F-4D97-AF65-F5344CB8AC3E}">
        <p14:creationId xmlns:p14="http://schemas.microsoft.com/office/powerpoint/2010/main" val="4184641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9" name="Picture Placeholder 4"/>
          <p:cNvSpPr>
            <a:spLocks noGrp="1"/>
          </p:cNvSpPr>
          <p:nvPr>
            <p:ph type="pic" sz="quarter" idx="15" hasCustomPrompt="1"/>
          </p:nvPr>
        </p:nvSpPr>
        <p:spPr>
          <a:xfrm>
            <a:off x="994840" y="1388707"/>
            <a:ext cx="6314877" cy="4336660"/>
          </a:xfrm>
          <a:prstGeom prst="rect">
            <a:avLst/>
          </a:prstGeom>
          <a:solidFill>
            <a:schemeClr val="bg1">
              <a:lumMod val="50000"/>
            </a:schemeClr>
          </a:solidFill>
        </p:spPr>
        <p:txBody>
          <a:bodyPr anchor="ctr" anchorCtr="0"/>
          <a:lstStyle>
            <a:lvl1pPr marL="0" indent="0" algn="ctr">
              <a:buFontTx/>
              <a:buNone/>
              <a:defRPr sz="2667" b="0" i="0">
                <a:solidFill>
                  <a:schemeClr val="bg1"/>
                </a:solidFill>
                <a:latin typeface="+mn-lt"/>
                <a:ea typeface="Times New Roman" charset="0"/>
                <a:cs typeface="Times New Roman" charset="0"/>
              </a:defRPr>
            </a:lvl1pPr>
          </a:lstStyle>
          <a:p>
            <a:r>
              <a:rPr lang="en-US" dirty="0"/>
              <a:t>Insert picture here</a:t>
            </a:r>
          </a:p>
        </p:txBody>
      </p:sp>
      <p:sp>
        <p:nvSpPr>
          <p:cNvPr id="6" name="Slide Number Placeholder 12">
            <a:extLst>
              <a:ext uri="{FF2B5EF4-FFF2-40B4-BE49-F238E27FC236}">
                <a16:creationId xmlns:a16="http://schemas.microsoft.com/office/drawing/2014/main" id="{B91C6DA8-6A6D-FF4C-A0E3-014C7190D277}"/>
              </a:ext>
            </a:extLst>
          </p:cNvPr>
          <p:cNvSpPr>
            <a:spLocks noGrp="1"/>
          </p:cNvSpPr>
          <p:nvPr>
            <p:ph type="sldNum" sz="quarter" idx="4"/>
          </p:nvPr>
        </p:nvSpPr>
        <p:spPr>
          <a:xfrm>
            <a:off x="4719541" y="6265559"/>
            <a:ext cx="27432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19D32446-EE4E-A04C-B16A-5398FB2B413D}" type="slidenum">
              <a:rPr kumimoji="0" lang="en-US" sz="1600" b="0" i="0" u="none" strike="noStrike" kern="1200" cap="none" spc="0" normalizeH="0" baseline="0" noProof="0" smtClean="0">
                <a:ln>
                  <a:noFill/>
                </a:ln>
                <a:solidFill>
                  <a:srgbClr val="000000">
                    <a:tint val="75000"/>
                  </a:srgbClr>
                </a:solidFill>
                <a:effectLst/>
                <a:uLnTx/>
                <a:uFillTx/>
                <a:latin typeface="Arial"/>
                <a:ea typeface="ＭＳ Ｐゴシック"/>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Arial"/>
              <a:ea typeface="ＭＳ Ｐゴシック"/>
            </a:endParaRPr>
          </a:p>
        </p:txBody>
      </p:sp>
      <p:sp>
        <p:nvSpPr>
          <p:cNvPr id="12" name="Content Placeholder 16">
            <a:extLst>
              <a:ext uri="{FF2B5EF4-FFF2-40B4-BE49-F238E27FC236}">
                <a16:creationId xmlns:a16="http://schemas.microsoft.com/office/drawing/2014/main" id="{4BC5FC00-5E3E-274D-BA61-E77341B2A43A}"/>
              </a:ext>
            </a:extLst>
          </p:cNvPr>
          <p:cNvSpPr>
            <a:spLocks noGrp="1"/>
          </p:cNvSpPr>
          <p:nvPr>
            <p:ph sz="quarter" idx="18" hasCustomPrompt="1"/>
          </p:nvPr>
        </p:nvSpPr>
        <p:spPr>
          <a:xfrm>
            <a:off x="7763761" y="1331385"/>
            <a:ext cx="4148423" cy="4336500"/>
          </a:xfrm>
          <a:prstGeom prst="rect">
            <a:avLst/>
          </a:prstGeom>
        </p:spPr>
        <p:txBody>
          <a:bodyPr/>
          <a:lstStyle>
            <a:lvl1pPr marL="230712" indent="-230712">
              <a:tabLst/>
              <a:defRPr sz="2667">
                <a:solidFill>
                  <a:schemeClr val="tx2"/>
                </a:solidFill>
              </a:defRPr>
            </a:lvl1pPr>
            <a:lvl2pPr marL="461422" indent="-230712">
              <a:buFont typeface="AppleSymbols" panose="02000000000000000000" pitchFamily="2" charset="-79"/>
              <a:buChar char="⎼"/>
              <a:tabLst/>
              <a:defRPr sz="2133">
                <a:solidFill>
                  <a:schemeClr val="tx2"/>
                </a:solidFill>
              </a:defRPr>
            </a:lvl2pPr>
            <a:lvl3pPr marL="914377" indent="-222245">
              <a:buFont typeface="Courier New" panose="02070309020205020404" pitchFamily="49" charset="0"/>
              <a:buChar char="o"/>
              <a:tabLst/>
              <a:defRPr sz="1600">
                <a:solidFill>
                  <a:schemeClr val="tx2"/>
                </a:solidFill>
              </a:defRPr>
            </a:lvl3pPr>
          </a:lstStyle>
          <a:p>
            <a:pPr lvl="0"/>
            <a:r>
              <a:rPr lang="en-US" dirty="0"/>
              <a:t>Bullet copy here</a:t>
            </a:r>
          </a:p>
          <a:p>
            <a:pPr lvl="1"/>
            <a:r>
              <a:rPr lang="en-US" dirty="0"/>
              <a:t>Bullet level two</a:t>
            </a:r>
          </a:p>
          <a:p>
            <a:pPr lvl="2"/>
            <a:r>
              <a:rPr lang="en-US" dirty="0"/>
              <a:t>Bullet level three</a:t>
            </a:r>
          </a:p>
        </p:txBody>
      </p:sp>
      <p:sp>
        <p:nvSpPr>
          <p:cNvPr id="13" name="Text Placeholder 3">
            <a:extLst>
              <a:ext uri="{FF2B5EF4-FFF2-40B4-BE49-F238E27FC236}">
                <a16:creationId xmlns:a16="http://schemas.microsoft.com/office/drawing/2014/main" id="{A3B1DF03-9C6D-DE4B-A42C-C4884DE7F142}"/>
              </a:ext>
            </a:extLst>
          </p:cNvPr>
          <p:cNvSpPr>
            <a:spLocks noGrp="1"/>
          </p:cNvSpPr>
          <p:nvPr>
            <p:ph type="body" sz="quarter" idx="19" hasCustomPrompt="1"/>
          </p:nvPr>
        </p:nvSpPr>
        <p:spPr>
          <a:xfrm>
            <a:off x="809408" y="213413"/>
            <a:ext cx="11112693" cy="801036"/>
          </a:xfrm>
          <a:prstGeom prst="rect">
            <a:avLst/>
          </a:prstGeom>
        </p:spPr>
        <p:txBody>
          <a:bodyPr/>
          <a:lstStyle>
            <a:lvl1pPr marL="0" indent="0">
              <a:buNone/>
              <a:defRPr sz="4800"/>
            </a:lvl1pPr>
          </a:lstStyle>
          <a:p>
            <a:pPr lvl="0"/>
            <a:r>
              <a:rPr lang="en-US" dirty="0"/>
              <a:t>HEADLINE COPY</a:t>
            </a:r>
          </a:p>
        </p:txBody>
      </p:sp>
    </p:spTree>
    <p:extLst>
      <p:ext uri="{BB962C8B-B14F-4D97-AF65-F5344CB8AC3E}">
        <p14:creationId xmlns:p14="http://schemas.microsoft.com/office/powerpoint/2010/main" val="16673431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1664700"/>
            <a:ext cx="8534400" cy="3532408"/>
          </a:xfrm>
        </p:spPr>
        <p:txBody>
          <a:bodyPr/>
          <a:lstStyle>
            <a:lvl1pPr marL="0" indent="0" algn="ctr">
              <a:buNone/>
              <a:defRPr/>
            </a:lvl1pPr>
            <a:lvl2pPr marL="609036" indent="0" algn="ctr">
              <a:buNone/>
              <a:defRPr/>
            </a:lvl2pPr>
            <a:lvl3pPr marL="1218072" indent="0" algn="ctr">
              <a:buNone/>
              <a:defRPr/>
            </a:lvl3pPr>
            <a:lvl4pPr marL="1827108" indent="0" algn="ctr">
              <a:buNone/>
              <a:defRPr/>
            </a:lvl4pPr>
            <a:lvl5pPr marL="2436144" indent="0" algn="ctr">
              <a:buNone/>
              <a:defRPr/>
            </a:lvl5pPr>
            <a:lvl6pPr marL="3045181" indent="0" algn="ctr">
              <a:buNone/>
              <a:defRPr/>
            </a:lvl6pPr>
            <a:lvl7pPr marL="3654217" indent="0" algn="ctr">
              <a:buNone/>
              <a:defRPr/>
            </a:lvl7pPr>
            <a:lvl8pPr marL="4263253" indent="0" algn="ctr">
              <a:buNone/>
              <a:defRPr/>
            </a:lvl8pPr>
            <a:lvl9pPr marL="4872289" indent="0" algn="ctr">
              <a:buNone/>
              <a:defRPr/>
            </a:lvl9pPr>
          </a:lstStyle>
          <a:p>
            <a:r>
              <a:rPr lang="en-US" dirty="0"/>
              <a:t>Click to edit Master subtitle style</a:t>
            </a:r>
          </a:p>
        </p:txBody>
      </p:sp>
      <p:sp>
        <p:nvSpPr>
          <p:cNvPr id="6" name="Title 1"/>
          <p:cNvSpPr>
            <a:spLocks noGrp="1"/>
          </p:cNvSpPr>
          <p:nvPr>
            <p:ph type="title"/>
          </p:nvPr>
        </p:nvSpPr>
        <p:spPr>
          <a:xfrm>
            <a:off x="0" y="175944"/>
            <a:ext cx="12192000" cy="1340768"/>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4814078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125025"/>
            <a:ext cx="10363200" cy="4192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34378964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488755"/>
            <a:ext cx="5080000" cy="3911365"/>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88755"/>
            <a:ext cx="5080000" cy="3911365"/>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
        <p:nvSpPr>
          <p:cNvPr id="6" name="Title 1"/>
          <p:cNvSpPr>
            <a:spLocks noGrp="1"/>
          </p:cNvSpPr>
          <p:nvPr>
            <p:ph type="title"/>
          </p:nvPr>
        </p:nvSpPr>
        <p:spPr>
          <a:xfrm>
            <a:off x="0" y="169796"/>
            <a:ext cx="12192000" cy="926470"/>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2511908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69795"/>
            <a:ext cx="12192000" cy="1340768"/>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1035618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21437546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664" b="0" i="1"/>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4263"/>
            </a:lvl1pPr>
            <a:lvl2pPr marL="609036" indent="0">
              <a:buNone/>
              <a:defRPr sz="3730"/>
            </a:lvl2pPr>
            <a:lvl3pPr marL="1218072" indent="0">
              <a:buNone/>
              <a:defRPr sz="3197"/>
            </a:lvl3pPr>
            <a:lvl4pPr marL="1827108" indent="0">
              <a:buNone/>
              <a:defRPr sz="2664"/>
            </a:lvl4pPr>
            <a:lvl5pPr marL="2436144" indent="0">
              <a:buNone/>
              <a:defRPr sz="2664"/>
            </a:lvl5pPr>
            <a:lvl6pPr marL="3045181" indent="0">
              <a:buNone/>
              <a:defRPr sz="2664"/>
            </a:lvl6pPr>
            <a:lvl7pPr marL="3654217" indent="0">
              <a:buNone/>
              <a:defRPr sz="2664"/>
            </a:lvl7pPr>
            <a:lvl8pPr marL="4263253" indent="0">
              <a:buNone/>
              <a:defRPr sz="2664"/>
            </a:lvl8pPr>
            <a:lvl9pPr marL="4872289" indent="0">
              <a:buNone/>
              <a:defRPr sz="2664"/>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2389717" y="5367339"/>
            <a:ext cx="7315200" cy="725958"/>
          </a:xfrm>
        </p:spPr>
        <p:txBody>
          <a:bodyPr/>
          <a:lstStyle>
            <a:lvl1pPr marL="0" indent="0">
              <a:buNone/>
              <a:defRPr sz="1865"/>
            </a:lvl1pPr>
            <a:lvl2pPr marL="609036" indent="0">
              <a:buNone/>
              <a:defRPr sz="1599"/>
            </a:lvl2pPr>
            <a:lvl3pPr marL="1218072" indent="0">
              <a:buNone/>
              <a:defRPr sz="1332"/>
            </a:lvl3pPr>
            <a:lvl4pPr marL="1827108" indent="0">
              <a:buNone/>
              <a:defRPr sz="1199"/>
            </a:lvl4pPr>
            <a:lvl5pPr marL="2436144" indent="0">
              <a:buNone/>
              <a:defRPr sz="1199"/>
            </a:lvl5pPr>
            <a:lvl6pPr marL="3045181" indent="0">
              <a:buNone/>
              <a:defRPr sz="1199"/>
            </a:lvl6pPr>
            <a:lvl7pPr marL="3654217" indent="0">
              <a:buNone/>
              <a:defRPr sz="1199"/>
            </a:lvl7pPr>
            <a:lvl8pPr marL="4263253" indent="0">
              <a:buNone/>
              <a:defRPr sz="1199"/>
            </a:lvl8pPr>
            <a:lvl9pPr marL="4872289" indent="0">
              <a:buNone/>
              <a:defRPr sz="1199"/>
            </a:lvl9pPr>
          </a:lstStyle>
          <a:p>
            <a:pPr lvl="0"/>
            <a:r>
              <a:rPr lang="en-US"/>
              <a:t>Click to edit Master text styles</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27747093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340768"/>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33081482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846"/>
            <a:ext cx="10515600" cy="1323807"/>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752434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4995"/>
            <a:ext cx="5156200" cy="43520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4995"/>
            <a:ext cx="5156200" cy="43520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F41C86-81D1-154C-A238-A794744A1851}" type="datetimeFigureOut">
              <a:rPr lang="en-US" smtClean="0"/>
              <a:t>12/19/2023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7943887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1_Title and Content">
  <p:cSld name="11_Title and Content">
    <p:spTree>
      <p:nvGrpSpPr>
        <p:cNvPr id="1" name="Shape 239"/>
        <p:cNvGrpSpPr/>
        <p:nvPr/>
      </p:nvGrpSpPr>
      <p:grpSpPr>
        <a:xfrm>
          <a:off x="0" y="0"/>
          <a:ext cx="0" cy="0"/>
          <a:chOff x="0" y="0"/>
          <a:chExt cx="0" cy="0"/>
        </a:xfrm>
      </p:grpSpPr>
      <p:sp>
        <p:nvSpPr>
          <p:cNvPr id="240" name="Google Shape;240;p125"/>
          <p:cNvSpPr txBox="1">
            <a:spLocks noGrp="1"/>
          </p:cNvSpPr>
          <p:nvPr>
            <p:ph type="title"/>
          </p:nvPr>
        </p:nvSpPr>
        <p:spPr>
          <a:xfrm>
            <a:off x="379141" y="365126"/>
            <a:ext cx="11496907" cy="1036954"/>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accent1"/>
              </a:buClr>
              <a:buSzPts val="2933"/>
              <a:buFont typeface="Arial"/>
              <a:buNone/>
              <a:defRPr sz="2931" b="0" i="0" u="none" strike="noStrike" cap="none">
                <a:solidFill>
                  <a:schemeClr val="accent1"/>
                </a:solidFill>
                <a:latin typeface="Arial"/>
                <a:ea typeface="Arial"/>
                <a:cs typeface="Arial"/>
                <a:sym typeface="Arial"/>
              </a:defRPr>
            </a:lvl1pPr>
            <a:lvl2pPr lvl="1">
              <a:spcBef>
                <a:spcPts val="0"/>
              </a:spcBef>
              <a:spcAft>
                <a:spcPts val="0"/>
              </a:spcAft>
              <a:buSzPts val="1400"/>
              <a:buNone/>
              <a:defRPr sz="1798"/>
            </a:lvl2pPr>
            <a:lvl3pPr lvl="2">
              <a:spcBef>
                <a:spcPts val="0"/>
              </a:spcBef>
              <a:spcAft>
                <a:spcPts val="0"/>
              </a:spcAft>
              <a:buSzPts val="1400"/>
              <a:buNone/>
              <a:defRPr sz="1798"/>
            </a:lvl3pPr>
            <a:lvl4pPr lvl="3">
              <a:spcBef>
                <a:spcPts val="0"/>
              </a:spcBef>
              <a:spcAft>
                <a:spcPts val="0"/>
              </a:spcAft>
              <a:buSzPts val="1400"/>
              <a:buNone/>
              <a:defRPr sz="1798"/>
            </a:lvl4pPr>
            <a:lvl5pPr lvl="4">
              <a:spcBef>
                <a:spcPts val="0"/>
              </a:spcBef>
              <a:spcAft>
                <a:spcPts val="0"/>
              </a:spcAft>
              <a:buSzPts val="1400"/>
              <a:buNone/>
              <a:defRPr sz="1798"/>
            </a:lvl5pPr>
            <a:lvl6pPr lvl="5">
              <a:spcBef>
                <a:spcPts val="0"/>
              </a:spcBef>
              <a:spcAft>
                <a:spcPts val="0"/>
              </a:spcAft>
              <a:buSzPts val="1400"/>
              <a:buNone/>
              <a:defRPr sz="1798"/>
            </a:lvl6pPr>
            <a:lvl7pPr lvl="6">
              <a:spcBef>
                <a:spcPts val="0"/>
              </a:spcBef>
              <a:spcAft>
                <a:spcPts val="0"/>
              </a:spcAft>
              <a:buSzPts val="1400"/>
              <a:buNone/>
              <a:defRPr sz="1798"/>
            </a:lvl7pPr>
            <a:lvl8pPr lvl="7">
              <a:spcBef>
                <a:spcPts val="0"/>
              </a:spcBef>
              <a:spcAft>
                <a:spcPts val="0"/>
              </a:spcAft>
              <a:buSzPts val="1400"/>
              <a:buNone/>
              <a:defRPr sz="1798"/>
            </a:lvl8pPr>
            <a:lvl9pPr lvl="8">
              <a:spcBef>
                <a:spcPts val="0"/>
              </a:spcBef>
              <a:spcAft>
                <a:spcPts val="0"/>
              </a:spcAft>
              <a:buSzPts val="1400"/>
              <a:buNone/>
              <a:defRPr sz="1798"/>
            </a:lvl9pPr>
          </a:lstStyle>
          <a:p>
            <a:endParaRPr/>
          </a:p>
        </p:txBody>
      </p:sp>
      <p:sp>
        <p:nvSpPr>
          <p:cNvPr id="241" name="Google Shape;241;p125"/>
          <p:cNvSpPr txBox="1">
            <a:spLocks noGrp="1"/>
          </p:cNvSpPr>
          <p:nvPr>
            <p:ph type="sldNum" idx="12"/>
          </p:nvPr>
        </p:nvSpPr>
        <p:spPr>
          <a:xfrm>
            <a:off x="11248365" y="6328729"/>
            <a:ext cx="750851"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798">
                <a:solidFill>
                  <a:schemeClr val="dk1"/>
                </a:solidFill>
                <a:latin typeface="Arial"/>
                <a:ea typeface="Arial"/>
                <a:cs typeface="Arial"/>
                <a:sym typeface="Arial"/>
              </a:defRPr>
            </a:lvl1pPr>
            <a:lvl2pPr marL="0" marR="0" lvl="1" indent="0" algn="l" rtl="0">
              <a:spcBef>
                <a:spcPts val="0"/>
              </a:spcBef>
              <a:buNone/>
              <a:defRPr sz="1798">
                <a:solidFill>
                  <a:schemeClr val="dk1"/>
                </a:solidFill>
                <a:latin typeface="Arial"/>
                <a:ea typeface="Arial"/>
                <a:cs typeface="Arial"/>
                <a:sym typeface="Arial"/>
              </a:defRPr>
            </a:lvl2pPr>
            <a:lvl3pPr marL="0" marR="0" lvl="2" indent="0" algn="l" rtl="0">
              <a:spcBef>
                <a:spcPts val="0"/>
              </a:spcBef>
              <a:buNone/>
              <a:defRPr sz="1798">
                <a:solidFill>
                  <a:schemeClr val="dk1"/>
                </a:solidFill>
                <a:latin typeface="Arial"/>
                <a:ea typeface="Arial"/>
                <a:cs typeface="Arial"/>
                <a:sym typeface="Arial"/>
              </a:defRPr>
            </a:lvl3pPr>
            <a:lvl4pPr marL="0" marR="0" lvl="3" indent="0" algn="l" rtl="0">
              <a:spcBef>
                <a:spcPts val="0"/>
              </a:spcBef>
              <a:buNone/>
              <a:defRPr sz="1798">
                <a:solidFill>
                  <a:schemeClr val="dk1"/>
                </a:solidFill>
                <a:latin typeface="Arial"/>
                <a:ea typeface="Arial"/>
                <a:cs typeface="Arial"/>
                <a:sym typeface="Arial"/>
              </a:defRPr>
            </a:lvl4pPr>
            <a:lvl5pPr marL="0" marR="0" lvl="4" indent="0" algn="l" rtl="0">
              <a:spcBef>
                <a:spcPts val="0"/>
              </a:spcBef>
              <a:buNone/>
              <a:defRPr sz="1798">
                <a:solidFill>
                  <a:schemeClr val="dk1"/>
                </a:solidFill>
                <a:latin typeface="Arial"/>
                <a:ea typeface="Arial"/>
                <a:cs typeface="Arial"/>
                <a:sym typeface="Arial"/>
              </a:defRPr>
            </a:lvl5pPr>
            <a:lvl6pPr marL="0" marR="0" lvl="5" indent="0" algn="l" rtl="0">
              <a:spcBef>
                <a:spcPts val="0"/>
              </a:spcBef>
              <a:buNone/>
              <a:defRPr sz="1798">
                <a:solidFill>
                  <a:schemeClr val="dk1"/>
                </a:solidFill>
                <a:latin typeface="Arial"/>
                <a:ea typeface="Arial"/>
                <a:cs typeface="Arial"/>
                <a:sym typeface="Arial"/>
              </a:defRPr>
            </a:lvl6pPr>
            <a:lvl7pPr marL="0" marR="0" lvl="6" indent="0" algn="l" rtl="0">
              <a:spcBef>
                <a:spcPts val="0"/>
              </a:spcBef>
              <a:buNone/>
              <a:defRPr sz="1798">
                <a:solidFill>
                  <a:schemeClr val="dk1"/>
                </a:solidFill>
                <a:latin typeface="Arial"/>
                <a:ea typeface="Arial"/>
                <a:cs typeface="Arial"/>
                <a:sym typeface="Arial"/>
              </a:defRPr>
            </a:lvl7pPr>
            <a:lvl8pPr marL="0" marR="0" lvl="7" indent="0" algn="l" rtl="0">
              <a:spcBef>
                <a:spcPts val="0"/>
              </a:spcBef>
              <a:buNone/>
              <a:defRPr sz="1798">
                <a:solidFill>
                  <a:schemeClr val="dk1"/>
                </a:solidFill>
                <a:latin typeface="Arial"/>
                <a:ea typeface="Arial"/>
                <a:cs typeface="Arial"/>
                <a:sym typeface="Arial"/>
              </a:defRPr>
            </a:lvl8pPr>
            <a:lvl9pPr marL="0" marR="0" lvl="8" indent="0" algn="l" rtl="0">
              <a:spcBef>
                <a:spcPts val="0"/>
              </a:spcBef>
              <a:buNone/>
              <a:defRPr sz="1798">
                <a:solidFill>
                  <a:schemeClr val="dk1"/>
                </a:solidFill>
                <a:latin typeface="Arial"/>
                <a:ea typeface="Arial"/>
                <a:cs typeface="Arial"/>
                <a:sym typeface="Arial"/>
              </a:defRPr>
            </a:lvl9pPr>
          </a:lstStyle>
          <a:p>
            <a:pPr defTabSz="1218072" fontAlgn="base"/>
            <a:fld id="{00000000-1234-1234-1234-123412341234}" type="slidenum">
              <a:rPr lang="en-GB" smtClean="0">
                <a:solidFill>
                  <a:srgbClr val="000000"/>
                </a:solidFill>
              </a:rPr>
              <a:pPr defTabSz="1218072" fontAlgn="base"/>
              <a:t>‹#›</a:t>
            </a:fld>
            <a:endParaRPr lang="en-GB">
              <a:solidFill>
                <a:srgbClr val="000000"/>
              </a:solidFill>
            </a:endParaRPr>
          </a:p>
        </p:txBody>
      </p:sp>
      <p:sp>
        <p:nvSpPr>
          <p:cNvPr id="242" name="Google Shape;242;p125"/>
          <p:cNvSpPr txBox="1">
            <a:spLocks noGrp="1"/>
          </p:cNvSpPr>
          <p:nvPr>
            <p:ph type="body" idx="1"/>
          </p:nvPr>
        </p:nvSpPr>
        <p:spPr>
          <a:xfrm>
            <a:off x="379143" y="1402081"/>
            <a:ext cx="11620073" cy="4685149"/>
          </a:xfrm>
          <a:prstGeom prst="rect">
            <a:avLst/>
          </a:prstGeom>
          <a:noFill/>
          <a:ln>
            <a:noFill/>
          </a:ln>
        </p:spPr>
        <p:txBody>
          <a:bodyPr spcFirstLastPara="1" wrap="square" lIns="91425" tIns="45700" rIns="91425" bIns="45700" anchor="t" anchorCtr="0">
            <a:noAutofit/>
          </a:bodyPr>
          <a:lstStyle>
            <a:lvl1pPr marL="456777" marR="0" lvl="0" indent="-228389" algn="l" rtl="0">
              <a:lnSpc>
                <a:spcPct val="90000"/>
              </a:lnSpc>
              <a:spcBef>
                <a:spcPts val="533"/>
              </a:spcBef>
              <a:spcAft>
                <a:spcPts val="0"/>
              </a:spcAft>
              <a:buClr>
                <a:schemeClr val="accent2"/>
              </a:buClr>
              <a:buSzPts val="1867"/>
              <a:buFont typeface="Arial"/>
              <a:buNone/>
              <a:defRPr sz="1865" b="0" i="0" u="none" strike="noStrike" cap="none">
                <a:solidFill>
                  <a:srgbClr val="60219D"/>
                </a:solidFill>
                <a:latin typeface="Arial"/>
                <a:ea typeface="Arial"/>
                <a:cs typeface="Arial"/>
                <a:sym typeface="Arial"/>
              </a:defRPr>
            </a:lvl1pPr>
            <a:lvl2pPr marL="913554" marR="0" lvl="1" indent="-321457" algn="l" rtl="0">
              <a:lnSpc>
                <a:spcPct val="90000"/>
              </a:lnSpc>
              <a:spcBef>
                <a:spcPts val="533"/>
              </a:spcBef>
              <a:spcAft>
                <a:spcPts val="0"/>
              </a:spcAft>
              <a:buClr>
                <a:schemeClr val="accent2"/>
              </a:buClr>
              <a:buSzPts val="1467"/>
              <a:buFont typeface="Arial"/>
              <a:buChar char="•"/>
              <a:defRPr sz="1465" b="0" i="0" u="none" strike="noStrike" cap="none">
                <a:solidFill>
                  <a:srgbClr val="60219D"/>
                </a:solidFill>
                <a:latin typeface="Arial"/>
                <a:ea typeface="Arial"/>
                <a:cs typeface="Arial"/>
                <a:sym typeface="Arial"/>
              </a:defRPr>
            </a:lvl2pPr>
            <a:lvl3pPr marL="1370331" marR="0" lvl="2" indent="-321457" algn="l" rtl="0">
              <a:lnSpc>
                <a:spcPct val="90000"/>
              </a:lnSpc>
              <a:spcBef>
                <a:spcPts val="533"/>
              </a:spcBef>
              <a:spcAft>
                <a:spcPts val="0"/>
              </a:spcAft>
              <a:buClr>
                <a:schemeClr val="accent2"/>
              </a:buClr>
              <a:buSzPts val="1467"/>
              <a:buFont typeface="Arial"/>
              <a:buChar char="−"/>
              <a:defRPr sz="1465" b="0" i="0" u="none" strike="noStrike" cap="none">
                <a:solidFill>
                  <a:srgbClr val="60219D"/>
                </a:solidFill>
                <a:latin typeface="Arial"/>
                <a:ea typeface="Arial"/>
                <a:cs typeface="Arial"/>
                <a:sym typeface="Arial"/>
              </a:defRPr>
            </a:lvl3pPr>
            <a:lvl4pPr marL="1827108" marR="0" lvl="3" indent="-321457" algn="l" rtl="0">
              <a:lnSpc>
                <a:spcPct val="90000"/>
              </a:lnSpc>
              <a:spcBef>
                <a:spcPts val="533"/>
              </a:spcBef>
              <a:spcAft>
                <a:spcPts val="0"/>
              </a:spcAft>
              <a:buClr>
                <a:schemeClr val="accent2"/>
              </a:buClr>
              <a:buSzPts val="1467"/>
              <a:buFont typeface="Noto Sans Symbols"/>
              <a:buChar char="▪"/>
              <a:defRPr sz="1465" b="0" i="0" u="none" strike="noStrike" cap="none">
                <a:solidFill>
                  <a:srgbClr val="60219D"/>
                </a:solidFill>
                <a:latin typeface="Arial"/>
                <a:ea typeface="Arial"/>
                <a:cs typeface="Arial"/>
                <a:sym typeface="Arial"/>
              </a:defRPr>
            </a:lvl4pPr>
            <a:lvl5pPr marL="2283885" marR="0" lvl="4" indent="-321457" algn="l" rtl="0">
              <a:lnSpc>
                <a:spcPct val="90000"/>
              </a:lnSpc>
              <a:spcBef>
                <a:spcPts val="500"/>
              </a:spcBef>
              <a:spcAft>
                <a:spcPts val="0"/>
              </a:spcAft>
              <a:buClr>
                <a:schemeClr val="dk1"/>
              </a:buClr>
              <a:buSzPts val="1467"/>
              <a:buFont typeface="Arial"/>
              <a:buChar char="•"/>
              <a:defRPr sz="1465" b="0" i="0" u="none" strike="noStrike" cap="none">
                <a:solidFill>
                  <a:schemeClr val="dk1"/>
                </a:solidFill>
                <a:latin typeface="Arial"/>
                <a:ea typeface="Arial"/>
                <a:cs typeface="Arial"/>
                <a:sym typeface="Arial"/>
              </a:defRPr>
            </a:lvl5pPr>
            <a:lvl6pPr marL="2740663" marR="0" lvl="5" indent="-342583"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6pPr>
            <a:lvl7pPr marL="3197440" marR="0" lvl="6" indent="-342583"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7pPr>
            <a:lvl8pPr marL="3654217" marR="0" lvl="7" indent="-342583"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8pPr>
            <a:lvl9pPr marL="4110994" marR="0" lvl="8" indent="-342583"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9pPr>
          </a:lstStyle>
          <a:p>
            <a:endParaRPr/>
          </a:p>
        </p:txBody>
      </p:sp>
      <p:sp>
        <p:nvSpPr>
          <p:cNvPr id="243" name="Google Shape;243;p125"/>
          <p:cNvSpPr txBox="1">
            <a:spLocks noGrp="1"/>
          </p:cNvSpPr>
          <p:nvPr>
            <p:ph type="body" idx="2"/>
          </p:nvPr>
        </p:nvSpPr>
        <p:spPr>
          <a:xfrm>
            <a:off x="379142" y="6277512"/>
            <a:ext cx="10655057" cy="467560"/>
          </a:xfrm>
          <a:prstGeom prst="rect">
            <a:avLst/>
          </a:prstGeom>
          <a:noFill/>
          <a:ln>
            <a:noFill/>
          </a:ln>
        </p:spPr>
        <p:txBody>
          <a:bodyPr spcFirstLastPara="1" wrap="square" lIns="91425" tIns="45700" rIns="91425" bIns="45700" anchor="b" anchorCtr="0">
            <a:normAutofit/>
          </a:bodyPr>
          <a:lstStyle>
            <a:lvl1pPr marL="456777" marR="0" lvl="0" indent="-228389" algn="l" rtl="0">
              <a:lnSpc>
                <a:spcPct val="90000"/>
              </a:lnSpc>
              <a:spcBef>
                <a:spcPts val="0"/>
              </a:spcBef>
              <a:spcAft>
                <a:spcPts val="0"/>
              </a:spcAft>
              <a:buClr>
                <a:srgbClr val="7F7F7F"/>
              </a:buClr>
              <a:buSzPts val="800"/>
              <a:buFont typeface="Arial"/>
              <a:buNone/>
              <a:defRPr sz="799" b="0" i="0" u="none" strike="noStrike" cap="none">
                <a:solidFill>
                  <a:srgbClr val="7F7F7F"/>
                </a:solidFill>
                <a:latin typeface="Arial"/>
                <a:ea typeface="Arial"/>
                <a:cs typeface="Arial"/>
                <a:sym typeface="Arial"/>
              </a:defRPr>
            </a:lvl1pPr>
            <a:lvl2pPr marL="913554" marR="0" lvl="1" indent="-380648" algn="l" rtl="0">
              <a:lnSpc>
                <a:spcPct val="90000"/>
              </a:lnSpc>
              <a:spcBef>
                <a:spcPts val="500"/>
              </a:spcBef>
              <a:spcAft>
                <a:spcPts val="0"/>
              </a:spcAft>
              <a:buClr>
                <a:schemeClr val="dk1"/>
              </a:buClr>
              <a:buSzPts val="2400"/>
              <a:buFont typeface="Arial"/>
              <a:buChar char="•"/>
              <a:defRPr sz="2398" b="0" i="0" u="none" strike="noStrike" cap="none">
                <a:solidFill>
                  <a:schemeClr val="dk1"/>
                </a:solidFill>
                <a:latin typeface="Arial"/>
                <a:ea typeface="Arial"/>
                <a:cs typeface="Arial"/>
                <a:sym typeface="Arial"/>
              </a:defRPr>
            </a:lvl2pPr>
            <a:lvl3pPr marL="1370331" marR="0" lvl="2" indent="-355271" algn="l" rtl="0">
              <a:lnSpc>
                <a:spcPct val="90000"/>
              </a:lnSpc>
              <a:spcBef>
                <a:spcPts val="500"/>
              </a:spcBef>
              <a:spcAft>
                <a:spcPts val="0"/>
              </a:spcAft>
              <a:buClr>
                <a:schemeClr val="dk1"/>
              </a:buClr>
              <a:buSzPts val="2000"/>
              <a:buFont typeface="Arial"/>
              <a:buChar char="•"/>
              <a:defRPr sz="1998" b="0" i="0" u="none" strike="noStrike" cap="none">
                <a:solidFill>
                  <a:schemeClr val="dk1"/>
                </a:solidFill>
                <a:latin typeface="Arial"/>
                <a:ea typeface="Arial"/>
                <a:cs typeface="Arial"/>
                <a:sym typeface="Arial"/>
              </a:defRPr>
            </a:lvl3pPr>
            <a:lvl4pPr marL="1827108" marR="0" lvl="3" indent="-342583"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4pPr>
            <a:lvl5pPr marL="2283885" marR="0" lvl="4" indent="-342583"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5pPr>
            <a:lvl6pPr marL="2740663" marR="0" lvl="5" indent="-342583"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6pPr>
            <a:lvl7pPr marL="3197440" marR="0" lvl="6" indent="-342583"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7pPr>
            <a:lvl8pPr marL="3654217" marR="0" lvl="7" indent="-342583"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8pPr>
            <a:lvl9pPr marL="4110994" marR="0" lvl="8" indent="-342583"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6541777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26"/>
        <p:cNvGrpSpPr/>
        <p:nvPr/>
      </p:nvGrpSpPr>
      <p:grpSpPr>
        <a:xfrm>
          <a:off x="0" y="0"/>
          <a:ext cx="0" cy="0"/>
          <a:chOff x="0" y="0"/>
          <a:chExt cx="0" cy="0"/>
        </a:xfrm>
      </p:grpSpPr>
      <p:pic>
        <p:nvPicPr>
          <p:cNvPr id="127" name="Google Shape;127;p115"/>
          <p:cNvPicPr preferRelativeResize="0"/>
          <p:nvPr/>
        </p:nvPicPr>
        <p:blipFill rotWithShape="1">
          <a:blip r:embed="rId2">
            <a:alphaModFix/>
          </a:blip>
          <a:srcRect/>
          <a:stretch/>
        </p:blipFill>
        <p:spPr>
          <a:xfrm>
            <a:off x="0" y="1"/>
            <a:ext cx="12192000" cy="6858000"/>
          </a:xfrm>
          <a:prstGeom prst="rect">
            <a:avLst/>
          </a:prstGeom>
          <a:noFill/>
          <a:ln>
            <a:noFill/>
          </a:ln>
        </p:spPr>
      </p:pic>
      <p:sp>
        <p:nvSpPr>
          <p:cNvPr id="128" name="Google Shape;128;p115"/>
          <p:cNvSpPr/>
          <p:nvPr/>
        </p:nvSpPr>
        <p:spPr>
          <a:xfrm>
            <a:off x="0" y="1"/>
            <a:ext cx="12192000" cy="6858000"/>
          </a:xfrm>
          <a:prstGeom prst="rect">
            <a:avLst/>
          </a:prstGeom>
          <a:solidFill>
            <a:schemeClr val="lt1">
              <a:alpha val="34901"/>
            </a:schemeClr>
          </a:solidFill>
          <a:ln>
            <a:noFill/>
          </a:ln>
        </p:spPr>
        <p:txBody>
          <a:bodyPr spcFirstLastPara="1" wrap="square" lIns="91341" tIns="45658" rIns="91341" bIns="45658" anchor="ctr" anchorCtr="0">
            <a:noAutofit/>
          </a:bodyPr>
          <a:lstStyle/>
          <a:p>
            <a:pPr marL="0" marR="0" lvl="0" indent="0" algn="ctr" defTabSz="1218072" rtl="0" eaLnBrk="1" fontAlgn="base" latinLnBrk="0" hangingPunct="1">
              <a:lnSpc>
                <a:spcPct val="100000"/>
              </a:lnSpc>
              <a:spcBef>
                <a:spcPts val="0"/>
              </a:spcBef>
              <a:spcAft>
                <a:spcPts val="0"/>
              </a:spcAft>
              <a:buClrTx/>
              <a:buSzTx/>
              <a:buFontTx/>
              <a:buNone/>
              <a:tabLst/>
              <a:defRPr/>
            </a:pPr>
            <a:endParaRPr kumimoji="0" sz="1399" b="0" i="0" u="none" strike="noStrike" kern="1200" cap="none" spc="0" normalizeH="0" baseline="0" noProof="0">
              <a:ln>
                <a:noFill/>
              </a:ln>
              <a:solidFill>
                <a:srgbClr val="FFFFFF"/>
              </a:solidFill>
              <a:effectLst/>
              <a:uLnTx/>
              <a:uFillTx/>
              <a:latin typeface="Arial"/>
              <a:ea typeface="Arial"/>
              <a:cs typeface="Arial"/>
              <a:sym typeface="Arial"/>
            </a:endParaRPr>
          </a:p>
        </p:txBody>
      </p:sp>
      <p:pic>
        <p:nvPicPr>
          <p:cNvPr id="129" name="Google Shape;129;p115" descr="Chart, histogram&#10;&#10;Description automatically generated with medium confidence"/>
          <p:cNvPicPr preferRelativeResize="0"/>
          <p:nvPr/>
        </p:nvPicPr>
        <p:blipFill rotWithShape="1">
          <a:blip r:embed="rId3">
            <a:alphaModFix/>
          </a:blip>
          <a:srcRect/>
          <a:stretch/>
        </p:blipFill>
        <p:spPr>
          <a:xfrm>
            <a:off x="10634534" y="6173598"/>
            <a:ext cx="1292631" cy="633643"/>
          </a:xfrm>
          <a:prstGeom prst="rect">
            <a:avLst/>
          </a:prstGeom>
          <a:noFill/>
          <a:ln>
            <a:noFill/>
          </a:ln>
        </p:spPr>
      </p:pic>
      <p:sp>
        <p:nvSpPr>
          <p:cNvPr id="130" name="Google Shape;130;p115"/>
          <p:cNvSpPr txBox="1">
            <a:spLocks noGrp="1"/>
          </p:cNvSpPr>
          <p:nvPr>
            <p:ph type="title"/>
          </p:nvPr>
        </p:nvSpPr>
        <p:spPr>
          <a:xfrm>
            <a:off x="372002" y="320322"/>
            <a:ext cx="9067836" cy="949052"/>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dk1"/>
              </a:buClr>
              <a:buSzPts val="2800"/>
              <a:buFont typeface="Arial"/>
              <a:buNone/>
              <a:defRPr sz="2797" b="0" i="0" u="none" strike="noStrike" cap="none">
                <a:solidFill>
                  <a:schemeClr val="dk1"/>
                </a:solidFill>
                <a:latin typeface="Arial"/>
                <a:ea typeface="Arial"/>
                <a:cs typeface="Arial"/>
                <a:sym typeface="Arial"/>
              </a:defRPr>
            </a:lvl1pPr>
            <a:lvl2pPr lvl="1">
              <a:spcBef>
                <a:spcPts val="0"/>
              </a:spcBef>
              <a:spcAft>
                <a:spcPts val="0"/>
              </a:spcAft>
              <a:buSzPts val="1400"/>
              <a:buNone/>
              <a:defRPr sz="1798"/>
            </a:lvl2pPr>
            <a:lvl3pPr lvl="2">
              <a:spcBef>
                <a:spcPts val="0"/>
              </a:spcBef>
              <a:spcAft>
                <a:spcPts val="0"/>
              </a:spcAft>
              <a:buSzPts val="1400"/>
              <a:buNone/>
              <a:defRPr sz="1798"/>
            </a:lvl3pPr>
            <a:lvl4pPr lvl="3">
              <a:spcBef>
                <a:spcPts val="0"/>
              </a:spcBef>
              <a:spcAft>
                <a:spcPts val="0"/>
              </a:spcAft>
              <a:buSzPts val="1400"/>
              <a:buNone/>
              <a:defRPr sz="1798"/>
            </a:lvl4pPr>
            <a:lvl5pPr lvl="4">
              <a:spcBef>
                <a:spcPts val="0"/>
              </a:spcBef>
              <a:spcAft>
                <a:spcPts val="0"/>
              </a:spcAft>
              <a:buSzPts val="1400"/>
              <a:buNone/>
              <a:defRPr sz="1798"/>
            </a:lvl5pPr>
            <a:lvl6pPr lvl="5">
              <a:spcBef>
                <a:spcPts val="0"/>
              </a:spcBef>
              <a:spcAft>
                <a:spcPts val="0"/>
              </a:spcAft>
              <a:buSzPts val="1400"/>
              <a:buNone/>
              <a:defRPr sz="1798"/>
            </a:lvl6pPr>
            <a:lvl7pPr lvl="6">
              <a:spcBef>
                <a:spcPts val="0"/>
              </a:spcBef>
              <a:spcAft>
                <a:spcPts val="0"/>
              </a:spcAft>
              <a:buSzPts val="1400"/>
              <a:buNone/>
              <a:defRPr sz="1798"/>
            </a:lvl7pPr>
            <a:lvl8pPr lvl="7">
              <a:spcBef>
                <a:spcPts val="0"/>
              </a:spcBef>
              <a:spcAft>
                <a:spcPts val="0"/>
              </a:spcAft>
              <a:buSzPts val="1400"/>
              <a:buNone/>
              <a:defRPr sz="1798"/>
            </a:lvl8pPr>
            <a:lvl9pPr lvl="8">
              <a:spcBef>
                <a:spcPts val="0"/>
              </a:spcBef>
              <a:spcAft>
                <a:spcPts val="0"/>
              </a:spcAft>
              <a:buSzPts val="1400"/>
              <a:buNone/>
              <a:defRPr sz="1798"/>
            </a:lvl9pPr>
          </a:lstStyle>
          <a:p>
            <a:endParaRPr/>
          </a:p>
        </p:txBody>
      </p:sp>
      <p:sp>
        <p:nvSpPr>
          <p:cNvPr id="131" name="Google Shape;131;p115"/>
          <p:cNvSpPr txBox="1">
            <a:spLocks noGrp="1"/>
          </p:cNvSpPr>
          <p:nvPr>
            <p:ph type="body" idx="1"/>
          </p:nvPr>
        </p:nvSpPr>
        <p:spPr>
          <a:xfrm>
            <a:off x="372003" y="6264001"/>
            <a:ext cx="9844663" cy="548976"/>
          </a:xfrm>
          <a:prstGeom prst="rect">
            <a:avLst/>
          </a:prstGeom>
          <a:noFill/>
          <a:ln>
            <a:noFill/>
          </a:ln>
        </p:spPr>
        <p:txBody>
          <a:bodyPr spcFirstLastPara="1" wrap="square" lIns="0" tIns="0" rIns="0" bIns="0" anchor="b" anchorCtr="0">
            <a:noAutofit/>
          </a:bodyPr>
          <a:lstStyle>
            <a:lvl1pPr marL="456777" marR="0" lvl="0" indent="-228389" algn="l" rtl="0">
              <a:lnSpc>
                <a:spcPct val="90000"/>
              </a:lnSpc>
              <a:spcBef>
                <a:spcPts val="0"/>
              </a:spcBef>
              <a:spcAft>
                <a:spcPts val="0"/>
              </a:spcAft>
              <a:buClr>
                <a:srgbClr val="000000"/>
              </a:buClr>
              <a:buSzPts val="1000"/>
              <a:buFont typeface="Arial"/>
              <a:buNone/>
              <a:defRPr sz="999" b="0" i="0" u="none" strike="noStrike" cap="none">
                <a:solidFill>
                  <a:srgbClr val="000000"/>
                </a:solidFill>
                <a:latin typeface="Arial"/>
                <a:ea typeface="Arial"/>
                <a:cs typeface="Arial"/>
                <a:sym typeface="Arial"/>
              </a:defRPr>
            </a:lvl1pPr>
            <a:lvl2pPr marL="913554" marR="0" lvl="1" indent="-380648" algn="l" rtl="0">
              <a:lnSpc>
                <a:spcPct val="90000"/>
              </a:lnSpc>
              <a:spcBef>
                <a:spcPts val="500"/>
              </a:spcBef>
              <a:spcAft>
                <a:spcPts val="0"/>
              </a:spcAft>
              <a:buClr>
                <a:schemeClr val="dk1"/>
              </a:buClr>
              <a:buSzPts val="2400"/>
              <a:buFont typeface="Arial"/>
              <a:buChar char="•"/>
              <a:defRPr sz="2398" b="0" i="0" u="none" strike="noStrike" cap="none">
                <a:solidFill>
                  <a:schemeClr val="dk1"/>
                </a:solidFill>
                <a:latin typeface="Arial"/>
                <a:ea typeface="Arial"/>
                <a:cs typeface="Arial"/>
                <a:sym typeface="Arial"/>
              </a:defRPr>
            </a:lvl2pPr>
            <a:lvl3pPr marL="1370331" marR="0" lvl="2" indent="-355271" algn="l" rtl="0">
              <a:lnSpc>
                <a:spcPct val="90000"/>
              </a:lnSpc>
              <a:spcBef>
                <a:spcPts val="500"/>
              </a:spcBef>
              <a:spcAft>
                <a:spcPts val="0"/>
              </a:spcAft>
              <a:buClr>
                <a:schemeClr val="dk1"/>
              </a:buClr>
              <a:buSzPts val="2000"/>
              <a:buFont typeface="Arial"/>
              <a:buChar char="•"/>
              <a:defRPr sz="1998" b="0" i="0" u="none" strike="noStrike" cap="none">
                <a:solidFill>
                  <a:schemeClr val="dk1"/>
                </a:solidFill>
                <a:latin typeface="Arial"/>
                <a:ea typeface="Arial"/>
                <a:cs typeface="Arial"/>
                <a:sym typeface="Arial"/>
              </a:defRPr>
            </a:lvl3pPr>
            <a:lvl4pPr marL="1827108" marR="0" lvl="3" indent="-342583"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4pPr>
            <a:lvl5pPr marL="2283885" marR="0" lvl="4" indent="-342583"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5pPr>
            <a:lvl6pPr marL="2740663" marR="0" lvl="5" indent="-342583"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6pPr>
            <a:lvl7pPr marL="3197440" marR="0" lvl="6" indent="-342583"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7pPr>
            <a:lvl8pPr marL="3654217" marR="0" lvl="7" indent="-342583"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8pPr>
            <a:lvl9pPr marL="4110994" marR="0" lvl="8" indent="-342583"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878693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3_Title Only">
  <p:cSld name="3_Title Only">
    <p:spTree>
      <p:nvGrpSpPr>
        <p:cNvPr id="1" name="Shape 103"/>
        <p:cNvGrpSpPr/>
        <p:nvPr/>
      </p:nvGrpSpPr>
      <p:grpSpPr>
        <a:xfrm>
          <a:off x="0" y="0"/>
          <a:ext cx="0" cy="0"/>
          <a:chOff x="0" y="0"/>
          <a:chExt cx="0" cy="0"/>
        </a:xfrm>
      </p:grpSpPr>
      <p:sp>
        <p:nvSpPr>
          <p:cNvPr id="107" name="Google Shape;107;p157"/>
          <p:cNvSpPr txBox="1">
            <a:spLocks noGrp="1"/>
          </p:cNvSpPr>
          <p:nvPr>
            <p:ph type="title"/>
          </p:nvPr>
        </p:nvSpPr>
        <p:spPr>
          <a:xfrm>
            <a:off x="372002" y="320322"/>
            <a:ext cx="9067836" cy="94905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800"/>
              <a:buFont typeface="Calibri"/>
              <a:buNone/>
              <a:defRPr sz="2797" b="0" i="0" cap="none">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157"/>
          <p:cNvSpPr txBox="1">
            <a:spLocks noGrp="1"/>
          </p:cNvSpPr>
          <p:nvPr>
            <p:ph type="body" idx="1"/>
          </p:nvPr>
        </p:nvSpPr>
        <p:spPr>
          <a:xfrm>
            <a:off x="372003" y="6264001"/>
            <a:ext cx="9844663" cy="548976"/>
          </a:xfrm>
          <a:prstGeom prst="rect">
            <a:avLst/>
          </a:prstGeom>
          <a:noFill/>
          <a:ln>
            <a:noFill/>
          </a:ln>
        </p:spPr>
        <p:txBody>
          <a:bodyPr spcFirstLastPara="1" wrap="square" lIns="0" tIns="0" rIns="0" bIns="0" anchor="b" anchorCtr="0">
            <a:normAutofit/>
          </a:bodyPr>
          <a:lstStyle>
            <a:lvl1pPr marL="456777" lvl="0" indent="-228389" algn="l">
              <a:lnSpc>
                <a:spcPct val="90000"/>
              </a:lnSpc>
              <a:spcBef>
                <a:spcPts val="0"/>
              </a:spcBef>
              <a:spcAft>
                <a:spcPts val="0"/>
              </a:spcAft>
              <a:buClr>
                <a:srgbClr val="000000"/>
              </a:buClr>
              <a:buSzPts val="1000"/>
              <a:buNone/>
              <a:defRPr sz="999" b="0" i="0">
                <a:solidFill>
                  <a:srgbClr val="000000"/>
                </a:solidFill>
                <a:latin typeface="Arial"/>
                <a:ea typeface="Arial"/>
                <a:cs typeface="Arial"/>
                <a:sym typeface="Arial"/>
              </a:defRPr>
            </a:lvl1pPr>
            <a:lvl2pPr marL="913554" lvl="1" indent="-342583" algn="l">
              <a:lnSpc>
                <a:spcPct val="90000"/>
              </a:lnSpc>
              <a:spcBef>
                <a:spcPts val="500"/>
              </a:spcBef>
              <a:spcAft>
                <a:spcPts val="0"/>
              </a:spcAft>
              <a:buClr>
                <a:schemeClr val="dk1"/>
              </a:buClr>
              <a:buSzPts val="1800"/>
              <a:buChar char="•"/>
              <a:defRPr/>
            </a:lvl2pPr>
            <a:lvl3pPr marL="1370331" lvl="2" indent="-342583" algn="l">
              <a:lnSpc>
                <a:spcPct val="90000"/>
              </a:lnSpc>
              <a:spcBef>
                <a:spcPts val="500"/>
              </a:spcBef>
              <a:spcAft>
                <a:spcPts val="0"/>
              </a:spcAft>
              <a:buClr>
                <a:schemeClr val="dk1"/>
              </a:buClr>
              <a:buSzPts val="1800"/>
              <a:buChar char="•"/>
              <a:defRPr/>
            </a:lvl3pPr>
            <a:lvl4pPr marL="1827108" lvl="3" indent="-342583" algn="l">
              <a:lnSpc>
                <a:spcPct val="90000"/>
              </a:lnSpc>
              <a:spcBef>
                <a:spcPts val="500"/>
              </a:spcBef>
              <a:spcAft>
                <a:spcPts val="0"/>
              </a:spcAft>
              <a:buClr>
                <a:schemeClr val="dk1"/>
              </a:buClr>
              <a:buSzPts val="1800"/>
              <a:buChar char="•"/>
              <a:defRPr/>
            </a:lvl4pPr>
            <a:lvl5pPr marL="2283885" lvl="4" indent="-342583" algn="l">
              <a:lnSpc>
                <a:spcPct val="90000"/>
              </a:lnSpc>
              <a:spcBef>
                <a:spcPts val="500"/>
              </a:spcBef>
              <a:spcAft>
                <a:spcPts val="0"/>
              </a:spcAft>
              <a:buClr>
                <a:schemeClr val="dk1"/>
              </a:buClr>
              <a:buSzPts val="1800"/>
              <a:buChar char="•"/>
              <a:defRPr/>
            </a:lvl5pPr>
            <a:lvl6pPr marL="2740663" lvl="5" indent="-342583" algn="l">
              <a:lnSpc>
                <a:spcPct val="90000"/>
              </a:lnSpc>
              <a:spcBef>
                <a:spcPts val="500"/>
              </a:spcBef>
              <a:spcAft>
                <a:spcPts val="0"/>
              </a:spcAft>
              <a:buClr>
                <a:schemeClr val="dk1"/>
              </a:buClr>
              <a:buSzPts val="1800"/>
              <a:buChar char="•"/>
              <a:defRPr/>
            </a:lvl6pPr>
            <a:lvl7pPr marL="3197440" lvl="6" indent="-342583" algn="l">
              <a:lnSpc>
                <a:spcPct val="90000"/>
              </a:lnSpc>
              <a:spcBef>
                <a:spcPts val="500"/>
              </a:spcBef>
              <a:spcAft>
                <a:spcPts val="0"/>
              </a:spcAft>
              <a:buClr>
                <a:schemeClr val="dk1"/>
              </a:buClr>
              <a:buSzPts val="1800"/>
              <a:buChar char="•"/>
              <a:defRPr/>
            </a:lvl7pPr>
            <a:lvl8pPr marL="3654217" lvl="7" indent="-342583" algn="l">
              <a:lnSpc>
                <a:spcPct val="90000"/>
              </a:lnSpc>
              <a:spcBef>
                <a:spcPts val="500"/>
              </a:spcBef>
              <a:spcAft>
                <a:spcPts val="0"/>
              </a:spcAft>
              <a:buClr>
                <a:schemeClr val="dk1"/>
              </a:buClr>
              <a:buSzPts val="1800"/>
              <a:buChar char="•"/>
              <a:defRPr/>
            </a:lvl8pPr>
            <a:lvl9pPr marL="4110994" lvl="8" indent="-342583"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613046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1_Title Slide White">
  <p:cSld name="1_Title Slide White">
    <p:spTree>
      <p:nvGrpSpPr>
        <p:cNvPr id="1" name="Shape 109"/>
        <p:cNvGrpSpPr/>
        <p:nvPr/>
      </p:nvGrpSpPr>
      <p:grpSpPr>
        <a:xfrm>
          <a:off x="0" y="0"/>
          <a:ext cx="0" cy="0"/>
          <a:chOff x="0" y="0"/>
          <a:chExt cx="0" cy="0"/>
        </a:xfrm>
      </p:grpSpPr>
      <p:sp>
        <p:nvSpPr>
          <p:cNvPr id="110" name="Google Shape;110;p158"/>
          <p:cNvSpPr txBox="1">
            <a:spLocks noGrp="1"/>
          </p:cNvSpPr>
          <p:nvPr>
            <p:ph type="ctrTitle"/>
          </p:nvPr>
        </p:nvSpPr>
        <p:spPr>
          <a:xfrm>
            <a:off x="640080" y="1489130"/>
            <a:ext cx="10972800" cy="222326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2557"/>
              </a:buClr>
              <a:buSzPts val="5400"/>
              <a:buFont typeface="Arial"/>
              <a:buNone/>
              <a:defRPr sz="5395" b="1">
                <a:solidFill>
                  <a:srgbClr val="002557"/>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158"/>
          <p:cNvSpPr txBox="1">
            <a:spLocks noGrp="1"/>
          </p:cNvSpPr>
          <p:nvPr>
            <p:ph type="subTitle" idx="1"/>
          </p:nvPr>
        </p:nvSpPr>
        <p:spPr>
          <a:xfrm>
            <a:off x="640080" y="3797535"/>
            <a:ext cx="10972800" cy="948671"/>
          </a:xfrm>
          <a:prstGeom prst="rect">
            <a:avLst/>
          </a:prstGeom>
          <a:noFill/>
          <a:ln>
            <a:noFill/>
          </a:ln>
        </p:spPr>
        <p:txBody>
          <a:bodyPr spcFirstLastPara="1" wrap="square" lIns="91425" tIns="45700" rIns="91425" bIns="45700" anchor="t" anchorCtr="0">
            <a:normAutofit/>
          </a:bodyPr>
          <a:lstStyle>
            <a:lvl1pPr lvl="0" algn="l">
              <a:lnSpc>
                <a:spcPct val="90000"/>
              </a:lnSpc>
              <a:spcBef>
                <a:spcPts val="999"/>
              </a:spcBef>
              <a:spcAft>
                <a:spcPts val="0"/>
              </a:spcAft>
              <a:buClr>
                <a:srgbClr val="002557"/>
              </a:buClr>
              <a:buSzPts val="2800"/>
              <a:buNone/>
              <a:defRPr sz="2797">
                <a:solidFill>
                  <a:srgbClr val="002557"/>
                </a:solidFill>
              </a:defRPr>
            </a:lvl1pPr>
            <a:lvl2pPr lvl="1" algn="ctr">
              <a:lnSpc>
                <a:spcPct val="90000"/>
              </a:lnSpc>
              <a:spcBef>
                <a:spcPts val="500"/>
              </a:spcBef>
              <a:spcAft>
                <a:spcPts val="0"/>
              </a:spcAft>
              <a:buClr>
                <a:schemeClr val="dk1"/>
              </a:buClr>
              <a:buSzPts val="2000"/>
              <a:buNone/>
              <a:defRPr sz="1998"/>
            </a:lvl2pPr>
            <a:lvl3pPr lvl="2" algn="ctr">
              <a:lnSpc>
                <a:spcPct val="90000"/>
              </a:lnSpc>
              <a:spcBef>
                <a:spcPts val="500"/>
              </a:spcBef>
              <a:spcAft>
                <a:spcPts val="0"/>
              </a:spcAft>
              <a:buClr>
                <a:schemeClr val="dk1"/>
              </a:buClr>
              <a:buSzPts val="1800"/>
              <a:buNone/>
              <a:defRPr sz="1798"/>
            </a:lvl3pPr>
            <a:lvl4pPr lvl="3" algn="ctr">
              <a:lnSpc>
                <a:spcPct val="90000"/>
              </a:lnSpc>
              <a:spcBef>
                <a:spcPts val="500"/>
              </a:spcBef>
              <a:spcAft>
                <a:spcPts val="0"/>
              </a:spcAft>
              <a:buClr>
                <a:schemeClr val="dk1"/>
              </a:buClr>
              <a:buSzPts val="1600"/>
              <a:buNone/>
              <a:defRPr sz="1599"/>
            </a:lvl4pPr>
            <a:lvl5pPr lvl="4" algn="ctr">
              <a:lnSpc>
                <a:spcPct val="90000"/>
              </a:lnSpc>
              <a:spcBef>
                <a:spcPts val="500"/>
              </a:spcBef>
              <a:spcAft>
                <a:spcPts val="0"/>
              </a:spcAft>
              <a:buClr>
                <a:schemeClr val="dk1"/>
              </a:buClr>
              <a:buSzPts val="1600"/>
              <a:buNone/>
              <a:defRPr sz="1599"/>
            </a:lvl5pPr>
            <a:lvl6pPr lvl="5" algn="ctr">
              <a:lnSpc>
                <a:spcPct val="90000"/>
              </a:lnSpc>
              <a:spcBef>
                <a:spcPts val="500"/>
              </a:spcBef>
              <a:spcAft>
                <a:spcPts val="0"/>
              </a:spcAft>
              <a:buClr>
                <a:schemeClr val="dk1"/>
              </a:buClr>
              <a:buSzPts val="1600"/>
              <a:buNone/>
              <a:defRPr sz="1599"/>
            </a:lvl6pPr>
            <a:lvl7pPr lvl="6" algn="ctr">
              <a:lnSpc>
                <a:spcPct val="90000"/>
              </a:lnSpc>
              <a:spcBef>
                <a:spcPts val="500"/>
              </a:spcBef>
              <a:spcAft>
                <a:spcPts val="0"/>
              </a:spcAft>
              <a:buClr>
                <a:schemeClr val="dk1"/>
              </a:buClr>
              <a:buSzPts val="1600"/>
              <a:buNone/>
              <a:defRPr sz="1599"/>
            </a:lvl7pPr>
            <a:lvl8pPr lvl="7" algn="ctr">
              <a:lnSpc>
                <a:spcPct val="90000"/>
              </a:lnSpc>
              <a:spcBef>
                <a:spcPts val="500"/>
              </a:spcBef>
              <a:spcAft>
                <a:spcPts val="0"/>
              </a:spcAft>
              <a:buClr>
                <a:schemeClr val="dk1"/>
              </a:buClr>
              <a:buSzPts val="1600"/>
              <a:buNone/>
              <a:defRPr sz="1599"/>
            </a:lvl8pPr>
            <a:lvl9pPr lvl="8" algn="ctr">
              <a:lnSpc>
                <a:spcPct val="90000"/>
              </a:lnSpc>
              <a:spcBef>
                <a:spcPts val="500"/>
              </a:spcBef>
              <a:spcAft>
                <a:spcPts val="0"/>
              </a:spcAft>
              <a:buClr>
                <a:schemeClr val="dk1"/>
              </a:buClr>
              <a:buSzPts val="1600"/>
              <a:buNone/>
              <a:defRPr sz="1599"/>
            </a:lvl9pPr>
          </a:lstStyle>
          <a:p>
            <a:endParaRPr/>
          </a:p>
        </p:txBody>
      </p:sp>
      <p:sp>
        <p:nvSpPr>
          <p:cNvPr id="112" name="Google Shape;112;p158"/>
          <p:cNvSpPr txBox="1">
            <a:spLocks noGrp="1"/>
          </p:cNvSpPr>
          <p:nvPr>
            <p:ph type="body" idx="2"/>
          </p:nvPr>
        </p:nvSpPr>
        <p:spPr>
          <a:xfrm>
            <a:off x="640080" y="5142188"/>
            <a:ext cx="10972800" cy="594131"/>
          </a:xfrm>
          <a:prstGeom prst="rect">
            <a:avLst/>
          </a:prstGeom>
          <a:noFill/>
          <a:ln>
            <a:noFill/>
          </a:ln>
        </p:spPr>
        <p:txBody>
          <a:bodyPr spcFirstLastPara="1" wrap="square" lIns="91425" tIns="45700" rIns="91425" bIns="45700" anchor="t" anchorCtr="0">
            <a:noAutofit/>
          </a:bodyPr>
          <a:lstStyle>
            <a:lvl1pPr marL="456777" lvl="0" indent="-228389" algn="l">
              <a:lnSpc>
                <a:spcPct val="90000"/>
              </a:lnSpc>
              <a:spcBef>
                <a:spcPts val="999"/>
              </a:spcBef>
              <a:spcAft>
                <a:spcPts val="0"/>
              </a:spcAft>
              <a:buClr>
                <a:srgbClr val="002557"/>
              </a:buClr>
              <a:buSzPts val="2000"/>
              <a:buFont typeface="Calibri"/>
              <a:buNone/>
              <a:defRPr sz="1998">
                <a:solidFill>
                  <a:srgbClr val="002557"/>
                </a:solidFill>
              </a:defRPr>
            </a:lvl1pPr>
            <a:lvl2pPr marL="913554" lvl="1" indent="-228389" algn="l">
              <a:lnSpc>
                <a:spcPct val="90000"/>
              </a:lnSpc>
              <a:spcBef>
                <a:spcPts val="500"/>
              </a:spcBef>
              <a:spcAft>
                <a:spcPts val="0"/>
              </a:spcAft>
              <a:buClr>
                <a:schemeClr val="lt1"/>
              </a:buClr>
              <a:buSzPts val="1400"/>
              <a:buFont typeface="Calibri"/>
              <a:buNone/>
              <a:defRPr sz="1399">
                <a:solidFill>
                  <a:schemeClr val="lt1"/>
                </a:solidFill>
              </a:defRPr>
            </a:lvl2pPr>
            <a:lvl3pPr marL="1370331" lvl="2" indent="-228389" algn="l">
              <a:lnSpc>
                <a:spcPct val="90000"/>
              </a:lnSpc>
              <a:spcBef>
                <a:spcPts val="500"/>
              </a:spcBef>
              <a:spcAft>
                <a:spcPts val="0"/>
              </a:spcAft>
              <a:buClr>
                <a:schemeClr val="lt1"/>
              </a:buClr>
              <a:buSzPts val="1400"/>
              <a:buFont typeface="Calibri"/>
              <a:buNone/>
              <a:defRPr sz="1399">
                <a:solidFill>
                  <a:schemeClr val="lt1"/>
                </a:solidFill>
              </a:defRPr>
            </a:lvl3pPr>
            <a:lvl4pPr marL="1827108" lvl="3" indent="-228389" algn="l">
              <a:lnSpc>
                <a:spcPct val="90000"/>
              </a:lnSpc>
              <a:spcBef>
                <a:spcPts val="500"/>
              </a:spcBef>
              <a:spcAft>
                <a:spcPts val="0"/>
              </a:spcAft>
              <a:buClr>
                <a:schemeClr val="lt1"/>
              </a:buClr>
              <a:buSzPts val="1400"/>
              <a:buFont typeface="Calibri"/>
              <a:buNone/>
              <a:defRPr sz="1399">
                <a:solidFill>
                  <a:schemeClr val="lt1"/>
                </a:solidFill>
              </a:defRPr>
            </a:lvl4pPr>
            <a:lvl5pPr marL="2283885" lvl="4" indent="-228389" algn="l">
              <a:lnSpc>
                <a:spcPct val="90000"/>
              </a:lnSpc>
              <a:spcBef>
                <a:spcPts val="500"/>
              </a:spcBef>
              <a:spcAft>
                <a:spcPts val="0"/>
              </a:spcAft>
              <a:buClr>
                <a:schemeClr val="lt1"/>
              </a:buClr>
              <a:buSzPts val="1400"/>
              <a:buFont typeface="Calibri"/>
              <a:buNone/>
              <a:defRPr sz="1399">
                <a:solidFill>
                  <a:schemeClr val="lt1"/>
                </a:solidFill>
              </a:defRPr>
            </a:lvl5pPr>
            <a:lvl6pPr marL="2740663" lvl="5" indent="-342583" algn="l">
              <a:lnSpc>
                <a:spcPct val="90000"/>
              </a:lnSpc>
              <a:spcBef>
                <a:spcPts val="500"/>
              </a:spcBef>
              <a:spcAft>
                <a:spcPts val="0"/>
              </a:spcAft>
              <a:buClr>
                <a:schemeClr val="dk1"/>
              </a:buClr>
              <a:buSzPts val="1800"/>
              <a:buChar char="•"/>
              <a:defRPr/>
            </a:lvl6pPr>
            <a:lvl7pPr marL="3197440" lvl="6" indent="-342583" algn="l">
              <a:lnSpc>
                <a:spcPct val="90000"/>
              </a:lnSpc>
              <a:spcBef>
                <a:spcPts val="500"/>
              </a:spcBef>
              <a:spcAft>
                <a:spcPts val="0"/>
              </a:spcAft>
              <a:buClr>
                <a:schemeClr val="dk1"/>
              </a:buClr>
              <a:buSzPts val="1800"/>
              <a:buChar char="•"/>
              <a:defRPr/>
            </a:lvl7pPr>
            <a:lvl8pPr marL="3654217" lvl="7" indent="-342583" algn="l">
              <a:lnSpc>
                <a:spcPct val="90000"/>
              </a:lnSpc>
              <a:spcBef>
                <a:spcPts val="500"/>
              </a:spcBef>
              <a:spcAft>
                <a:spcPts val="0"/>
              </a:spcAft>
              <a:buClr>
                <a:schemeClr val="dk1"/>
              </a:buClr>
              <a:buSzPts val="1800"/>
              <a:buChar char="•"/>
              <a:defRPr/>
            </a:lvl8pPr>
            <a:lvl9pPr marL="4110994" lvl="8" indent="-342583" algn="l">
              <a:lnSpc>
                <a:spcPct val="90000"/>
              </a:lnSpc>
              <a:spcBef>
                <a:spcPts val="500"/>
              </a:spcBef>
              <a:spcAft>
                <a:spcPts val="0"/>
              </a:spcAft>
              <a:buClr>
                <a:schemeClr val="dk1"/>
              </a:buClr>
              <a:buSzPts val="1800"/>
              <a:buChar char="•"/>
              <a:defRPr/>
            </a:lvl9pPr>
          </a:lstStyle>
          <a:p>
            <a:endParaRPr/>
          </a:p>
        </p:txBody>
      </p:sp>
      <p:pic>
        <p:nvPicPr>
          <p:cNvPr id="113" name="Google Shape;113;p158"/>
          <p:cNvPicPr preferRelativeResize="0"/>
          <p:nvPr/>
        </p:nvPicPr>
        <p:blipFill rotWithShape="1">
          <a:blip r:embed="rId2">
            <a:alphaModFix/>
          </a:blip>
          <a:srcRect/>
          <a:stretch/>
        </p:blipFill>
        <p:spPr>
          <a:xfrm>
            <a:off x="640082" y="490957"/>
            <a:ext cx="2233783" cy="632905"/>
          </a:xfrm>
          <a:prstGeom prst="rect">
            <a:avLst/>
          </a:prstGeom>
          <a:noFill/>
          <a:ln>
            <a:noFill/>
          </a:ln>
        </p:spPr>
      </p:pic>
      <p:sp>
        <p:nvSpPr>
          <p:cNvPr id="114" name="Google Shape;114;p158"/>
          <p:cNvSpPr txBox="1">
            <a:spLocks noGrp="1"/>
          </p:cNvSpPr>
          <p:nvPr>
            <p:ph type="body" idx="3"/>
          </p:nvPr>
        </p:nvSpPr>
        <p:spPr>
          <a:xfrm>
            <a:off x="3324404" y="6271848"/>
            <a:ext cx="5852160" cy="281354"/>
          </a:xfrm>
          <a:prstGeom prst="rect">
            <a:avLst/>
          </a:prstGeom>
          <a:noFill/>
          <a:ln>
            <a:noFill/>
          </a:ln>
        </p:spPr>
        <p:txBody>
          <a:bodyPr spcFirstLastPara="1" wrap="square" lIns="0" tIns="0" rIns="0" bIns="0" anchor="b" anchorCtr="0">
            <a:noAutofit/>
          </a:bodyPr>
          <a:lstStyle>
            <a:lvl1pPr marL="456777" lvl="0" indent="-228389" algn="l">
              <a:lnSpc>
                <a:spcPct val="90000"/>
              </a:lnSpc>
              <a:spcBef>
                <a:spcPts val="0"/>
              </a:spcBef>
              <a:spcAft>
                <a:spcPts val="0"/>
              </a:spcAft>
              <a:buClr>
                <a:srgbClr val="002557"/>
              </a:buClr>
              <a:buSzPts val="1000"/>
              <a:buFont typeface="Calibri"/>
              <a:buNone/>
              <a:defRPr sz="999">
                <a:solidFill>
                  <a:srgbClr val="002557"/>
                </a:solidFill>
              </a:defRPr>
            </a:lvl1pPr>
            <a:lvl2pPr marL="913554" lvl="1" indent="-285486" algn="l">
              <a:lnSpc>
                <a:spcPct val="90000"/>
              </a:lnSpc>
              <a:spcBef>
                <a:spcPts val="500"/>
              </a:spcBef>
              <a:spcAft>
                <a:spcPts val="0"/>
              </a:spcAft>
              <a:buClr>
                <a:srgbClr val="002557"/>
              </a:buClr>
              <a:buSzPts val="900"/>
              <a:buChar char="•"/>
              <a:defRPr sz="899">
                <a:solidFill>
                  <a:srgbClr val="002557"/>
                </a:solidFill>
              </a:defRPr>
            </a:lvl2pPr>
            <a:lvl3pPr marL="1370331" lvl="2" indent="-285486" algn="l">
              <a:lnSpc>
                <a:spcPct val="90000"/>
              </a:lnSpc>
              <a:spcBef>
                <a:spcPts val="500"/>
              </a:spcBef>
              <a:spcAft>
                <a:spcPts val="0"/>
              </a:spcAft>
              <a:buClr>
                <a:srgbClr val="002557"/>
              </a:buClr>
              <a:buSzPts val="900"/>
              <a:buChar char="•"/>
              <a:defRPr sz="899">
                <a:solidFill>
                  <a:srgbClr val="002557"/>
                </a:solidFill>
              </a:defRPr>
            </a:lvl3pPr>
            <a:lvl4pPr marL="1827108" lvl="3" indent="-285486" algn="l">
              <a:lnSpc>
                <a:spcPct val="90000"/>
              </a:lnSpc>
              <a:spcBef>
                <a:spcPts val="500"/>
              </a:spcBef>
              <a:spcAft>
                <a:spcPts val="0"/>
              </a:spcAft>
              <a:buClr>
                <a:srgbClr val="002557"/>
              </a:buClr>
              <a:buSzPts val="900"/>
              <a:buChar char="•"/>
              <a:defRPr sz="899">
                <a:solidFill>
                  <a:srgbClr val="002557"/>
                </a:solidFill>
              </a:defRPr>
            </a:lvl4pPr>
            <a:lvl5pPr marL="2283885" lvl="4" indent="-285486" algn="l">
              <a:lnSpc>
                <a:spcPct val="90000"/>
              </a:lnSpc>
              <a:spcBef>
                <a:spcPts val="500"/>
              </a:spcBef>
              <a:spcAft>
                <a:spcPts val="0"/>
              </a:spcAft>
              <a:buClr>
                <a:srgbClr val="002557"/>
              </a:buClr>
              <a:buSzPts val="900"/>
              <a:buChar char="•"/>
              <a:defRPr sz="899">
                <a:solidFill>
                  <a:srgbClr val="002557"/>
                </a:solidFill>
              </a:defRPr>
            </a:lvl5pPr>
            <a:lvl6pPr marL="2740663" lvl="5" indent="-342583" algn="l">
              <a:lnSpc>
                <a:spcPct val="90000"/>
              </a:lnSpc>
              <a:spcBef>
                <a:spcPts val="500"/>
              </a:spcBef>
              <a:spcAft>
                <a:spcPts val="0"/>
              </a:spcAft>
              <a:buClr>
                <a:schemeClr val="dk1"/>
              </a:buClr>
              <a:buSzPts val="1800"/>
              <a:buChar char="•"/>
              <a:defRPr/>
            </a:lvl6pPr>
            <a:lvl7pPr marL="3197440" lvl="6" indent="-342583" algn="l">
              <a:lnSpc>
                <a:spcPct val="90000"/>
              </a:lnSpc>
              <a:spcBef>
                <a:spcPts val="500"/>
              </a:spcBef>
              <a:spcAft>
                <a:spcPts val="0"/>
              </a:spcAft>
              <a:buClr>
                <a:schemeClr val="dk1"/>
              </a:buClr>
              <a:buSzPts val="1800"/>
              <a:buChar char="•"/>
              <a:defRPr/>
            </a:lvl7pPr>
            <a:lvl8pPr marL="3654217" lvl="7" indent="-342583" algn="l">
              <a:lnSpc>
                <a:spcPct val="90000"/>
              </a:lnSpc>
              <a:spcBef>
                <a:spcPts val="500"/>
              </a:spcBef>
              <a:spcAft>
                <a:spcPts val="0"/>
              </a:spcAft>
              <a:buClr>
                <a:schemeClr val="dk1"/>
              </a:buClr>
              <a:buSzPts val="1800"/>
              <a:buChar char="•"/>
              <a:defRPr/>
            </a:lvl8pPr>
            <a:lvl9pPr marL="4110994" lvl="8" indent="-342583" algn="l">
              <a:lnSpc>
                <a:spcPct val="90000"/>
              </a:lnSpc>
              <a:spcBef>
                <a:spcPts val="500"/>
              </a:spcBef>
              <a:spcAft>
                <a:spcPts val="0"/>
              </a:spcAft>
              <a:buClr>
                <a:schemeClr val="dk1"/>
              </a:buClr>
              <a:buSzPts val="1800"/>
              <a:buChar char="•"/>
              <a:defRPr/>
            </a:lvl9pPr>
          </a:lstStyle>
          <a:p>
            <a:endParaRPr/>
          </a:p>
        </p:txBody>
      </p:sp>
      <p:sp>
        <p:nvSpPr>
          <p:cNvPr id="115" name="Google Shape;115;p158"/>
          <p:cNvSpPr txBox="1">
            <a:spLocks noGrp="1"/>
          </p:cNvSpPr>
          <p:nvPr>
            <p:ph type="body" idx="4"/>
          </p:nvPr>
        </p:nvSpPr>
        <p:spPr>
          <a:xfrm>
            <a:off x="6656564" y="5813846"/>
            <a:ext cx="5464001" cy="423497"/>
          </a:xfrm>
          <a:prstGeom prst="rect">
            <a:avLst/>
          </a:prstGeom>
          <a:noFill/>
          <a:ln>
            <a:noFill/>
          </a:ln>
        </p:spPr>
        <p:txBody>
          <a:bodyPr spcFirstLastPara="1" wrap="square" lIns="91425" tIns="45700" rIns="91425" bIns="45700" anchor="b" anchorCtr="0">
            <a:noAutofit/>
          </a:bodyPr>
          <a:lstStyle>
            <a:lvl1pPr marL="456777" lvl="0" indent="-228389" algn="r">
              <a:lnSpc>
                <a:spcPct val="90000"/>
              </a:lnSpc>
              <a:spcBef>
                <a:spcPts val="999"/>
              </a:spcBef>
              <a:spcAft>
                <a:spcPts val="0"/>
              </a:spcAft>
              <a:buClr>
                <a:schemeClr val="dk1"/>
              </a:buClr>
              <a:buSzPts val="800"/>
              <a:buNone/>
              <a:defRPr sz="799"/>
            </a:lvl1pPr>
            <a:lvl2pPr marL="913554" lvl="1" indent="-342583" algn="l">
              <a:lnSpc>
                <a:spcPct val="90000"/>
              </a:lnSpc>
              <a:spcBef>
                <a:spcPts val="500"/>
              </a:spcBef>
              <a:spcAft>
                <a:spcPts val="0"/>
              </a:spcAft>
              <a:buClr>
                <a:schemeClr val="dk1"/>
              </a:buClr>
              <a:buSzPts val="1800"/>
              <a:buChar char="•"/>
              <a:defRPr/>
            </a:lvl2pPr>
            <a:lvl3pPr marL="1370331" lvl="2" indent="-342583" algn="l">
              <a:lnSpc>
                <a:spcPct val="90000"/>
              </a:lnSpc>
              <a:spcBef>
                <a:spcPts val="500"/>
              </a:spcBef>
              <a:spcAft>
                <a:spcPts val="0"/>
              </a:spcAft>
              <a:buClr>
                <a:schemeClr val="dk1"/>
              </a:buClr>
              <a:buSzPts val="1800"/>
              <a:buChar char="•"/>
              <a:defRPr/>
            </a:lvl3pPr>
            <a:lvl4pPr marL="1827108" lvl="3" indent="-342583" algn="l">
              <a:lnSpc>
                <a:spcPct val="90000"/>
              </a:lnSpc>
              <a:spcBef>
                <a:spcPts val="500"/>
              </a:spcBef>
              <a:spcAft>
                <a:spcPts val="0"/>
              </a:spcAft>
              <a:buClr>
                <a:schemeClr val="dk1"/>
              </a:buClr>
              <a:buSzPts val="1800"/>
              <a:buChar char="•"/>
              <a:defRPr/>
            </a:lvl4pPr>
            <a:lvl5pPr marL="2283885" lvl="4" indent="-342583" algn="l">
              <a:lnSpc>
                <a:spcPct val="90000"/>
              </a:lnSpc>
              <a:spcBef>
                <a:spcPts val="500"/>
              </a:spcBef>
              <a:spcAft>
                <a:spcPts val="0"/>
              </a:spcAft>
              <a:buClr>
                <a:schemeClr val="dk1"/>
              </a:buClr>
              <a:buSzPts val="1800"/>
              <a:buChar char="•"/>
              <a:defRPr/>
            </a:lvl5pPr>
            <a:lvl6pPr marL="2740663" lvl="5" indent="-342583" algn="l">
              <a:lnSpc>
                <a:spcPct val="90000"/>
              </a:lnSpc>
              <a:spcBef>
                <a:spcPts val="500"/>
              </a:spcBef>
              <a:spcAft>
                <a:spcPts val="0"/>
              </a:spcAft>
              <a:buClr>
                <a:schemeClr val="dk1"/>
              </a:buClr>
              <a:buSzPts val="1800"/>
              <a:buChar char="•"/>
              <a:defRPr/>
            </a:lvl6pPr>
            <a:lvl7pPr marL="3197440" lvl="6" indent="-342583" algn="l">
              <a:lnSpc>
                <a:spcPct val="90000"/>
              </a:lnSpc>
              <a:spcBef>
                <a:spcPts val="500"/>
              </a:spcBef>
              <a:spcAft>
                <a:spcPts val="0"/>
              </a:spcAft>
              <a:buClr>
                <a:schemeClr val="dk1"/>
              </a:buClr>
              <a:buSzPts val="1800"/>
              <a:buChar char="•"/>
              <a:defRPr/>
            </a:lvl7pPr>
            <a:lvl8pPr marL="3654217" lvl="7" indent="-342583" algn="l">
              <a:lnSpc>
                <a:spcPct val="90000"/>
              </a:lnSpc>
              <a:spcBef>
                <a:spcPts val="500"/>
              </a:spcBef>
              <a:spcAft>
                <a:spcPts val="0"/>
              </a:spcAft>
              <a:buClr>
                <a:schemeClr val="dk1"/>
              </a:buClr>
              <a:buSzPts val="1800"/>
              <a:buChar char="•"/>
              <a:defRPr/>
            </a:lvl8pPr>
            <a:lvl9pPr marL="4110994" lvl="8" indent="-342583"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230121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1_Title and Content">
  <p:cSld name="1_Title and Content">
    <p:spTree>
      <p:nvGrpSpPr>
        <p:cNvPr id="1" name="Shape 116"/>
        <p:cNvGrpSpPr/>
        <p:nvPr/>
      </p:nvGrpSpPr>
      <p:grpSpPr>
        <a:xfrm>
          <a:off x="0" y="0"/>
          <a:ext cx="0" cy="0"/>
          <a:chOff x="0" y="0"/>
          <a:chExt cx="0" cy="0"/>
        </a:xfrm>
      </p:grpSpPr>
      <p:sp>
        <p:nvSpPr>
          <p:cNvPr id="117" name="Google Shape;117;p159"/>
          <p:cNvSpPr txBox="1">
            <a:spLocks noGrp="1"/>
          </p:cNvSpPr>
          <p:nvPr>
            <p:ph type="title"/>
          </p:nvPr>
        </p:nvSpPr>
        <p:spPr>
          <a:xfrm>
            <a:off x="110764" y="74831"/>
            <a:ext cx="10972800" cy="137160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15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199">
                <a:solidFill>
                  <a:schemeClr val="lt1"/>
                </a:solidFill>
                <a:latin typeface="Calibri"/>
                <a:ea typeface="Calibri"/>
                <a:cs typeface="Calibri"/>
                <a:sym typeface="Calibri"/>
              </a:defRPr>
            </a:lvl1pPr>
            <a:lvl2pPr marL="0" lvl="1" indent="0" algn="r">
              <a:spcBef>
                <a:spcPts val="0"/>
              </a:spcBef>
              <a:buNone/>
              <a:defRPr sz="1199">
                <a:solidFill>
                  <a:schemeClr val="lt1"/>
                </a:solidFill>
                <a:latin typeface="Calibri"/>
                <a:ea typeface="Calibri"/>
                <a:cs typeface="Calibri"/>
                <a:sym typeface="Calibri"/>
              </a:defRPr>
            </a:lvl2pPr>
            <a:lvl3pPr marL="0" lvl="2" indent="0" algn="r">
              <a:spcBef>
                <a:spcPts val="0"/>
              </a:spcBef>
              <a:buNone/>
              <a:defRPr sz="1199">
                <a:solidFill>
                  <a:schemeClr val="lt1"/>
                </a:solidFill>
                <a:latin typeface="Calibri"/>
                <a:ea typeface="Calibri"/>
                <a:cs typeface="Calibri"/>
                <a:sym typeface="Calibri"/>
              </a:defRPr>
            </a:lvl3pPr>
            <a:lvl4pPr marL="0" lvl="3" indent="0" algn="r">
              <a:spcBef>
                <a:spcPts val="0"/>
              </a:spcBef>
              <a:buNone/>
              <a:defRPr sz="1199">
                <a:solidFill>
                  <a:schemeClr val="lt1"/>
                </a:solidFill>
                <a:latin typeface="Calibri"/>
                <a:ea typeface="Calibri"/>
                <a:cs typeface="Calibri"/>
                <a:sym typeface="Calibri"/>
              </a:defRPr>
            </a:lvl4pPr>
            <a:lvl5pPr marL="0" lvl="4" indent="0" algn="r">
              <a:spcBef>
                <a:spcPts val="0"/>
              </a:spcBef>
              <a:buNone/>
              <a:defRPr sz="1199">
                <a:solidFill>
                  <a:schemeClr val="lt1"/>
                </a:solidFill>
                <a:latin typeface="Calibri"/>
                <a:ea typeface="Calibri"/>
                <a:cs typeface="Calibri"/>
                <a:sym typeface="Calibri"/>
              </a:defRPr>
            </a:lvl5pPr>
            <a:lvl6pPr marL="0" lvl="5" indent="0" algn="r">
              <a:spcBef>
                <a:spcPts val="0"/>
              </a:spcBef>
              <a:buNone/>
              <a:defRPr sz="1199">
                <a:solidFill>
                  <a:schemeClr val="lt1"/>
                </a:solidFill>
                <a:latin typeface="Calibri"/>
                <a:ea typeface="Calibri"/>
                <a:cs typeface="Calibri"/>
                <a:sym typeface="Calibri"/>
              </a:defRPr>
            </a:lvl6pPr>
            <a:lvl7pPr marL="0" lvl="6" indent="0" algn="r">
              <a:spcBef>
                <a:spcPts val="0"/>
              </a:spcBef>
              <a:buNone/>
              <a:defRPr sz="1199">
                <a:solidFill>
                  <a:schemeClr val="lt1"/>
                </a:solidFill>
                <a:latin typeface="Calibri"/>
                <a:ea typeface="Calibri"/>
                <a:cs typeface="Calibri"/>
                <a:sym typeface="Calibri"/>
              </a:defRPr>
            </a:lvl7pPr>
            <a:lvl8pPr marL="0" lvl="7" indent="0" algn="r">
              <a:spcBef>
                <a:spcPts val="0"/>
              </a:spcBef>
              <a:buNone/>
              <a:defRPr sz="1199">
                <a:solidFill>
                  <a:schemeClr val="lt1"/>
                </a:solidFill>
                <a:latin typeface="Calibri"/>
                <a:ea typeface="Calibri"/>
                <a:cs typeface="Calibri"/>
                <a:sym typeface="Calibri"/>
              </a:defRPr>
            </a:lvl8pPr>
            <a:lvl9pPr marL="0" lvl="8" indent="0" algn="r">
              <a:spcBef>
                <a:spcPts val="0"/>
              </a:spcBef>
              <a:buNone/>
              <a:defRPr sz="1199">
                <a:solidFill>
                  <a:schemeClr val="lt1"/>
                </a:solidFill>
                <a:latin typeface="Calibri"/>
                <a:ea typeface="Calibri"/>
                <a:cs typeface="Calibri"/>
                <a:sym typeface="Calibri"/>
              </a:defRPr>
            </a:lvl9pPr>
          </a:lstStyle>
          <a:p>
            <a:pPr defTabSz="1218072" fontAlgn="base"/>
            <a:fld id="{00000000-1234-1234-1234-123412341234}" type="slidenum">
              <a:rPr lang="en-US" smtClean="0">
                <a:solidFill>
                  <a:srgbClr val="FFFFFF"/>
                </a:solidFill>
              </a:rPr>
              <a:pPr defTabSz="1218072" fontAlgn="base"/>
              <a:t>‹#›</a:t>
            </a:fld>
            <a:endParaRPr lang="en-US">
              <a:solidFill>
                <a:srgbClr val="FFFFFF"/>
              </a:solidFill>
            </a:endParaRPr>
          </a:p>
        </p:txBody>
      </p:sp>
      <p:sp>
        <p:nvSpPr>
          <p:cNvPr id="119" name="Google Shape;119;p159"/>
          <p:cNvSpPr txBox="1">
            <a:spLocks noGrp="1"/>
          </p:cNvSpPr>
          <p:nvPr>
            <p:ph type="body" idx="1"/>
          </p:nvPr>
        </p:nvSpPr>
        <p:spPr>
          <a:xfrm>
            <a:off x="640080" y="1828800"/>
            <a:ext cx="10972800" cy="4023360"/>
          </a:xfrm>
          <a:prstGeom prst="rect">
            <a:avLst/>
          </a:prstGeom>
          <a:noFill/>
          <a:ln>
            <a:noFill/>
          </a:ln>
        </p:spPr>
        <p:txBody>
          <a:bodyPr spcFirstLastPara="1" wrap="square" lIns="91425" tIns="45700" rIns="91425" bIns="45700" anchor="t" anchorCtr="0">
            <a:normAutofit/>
          </a:bodyPr>
          <a:lstStyle>
            <a:lvl1pPr marL="456777" lvl="0" indent="-342583" algn="l">
              <a:lnSpc>
                <a:spcPct val="90000"/>
              </a:lnSpc>
              <a:spcBef>
                <a:spcPts val="999"/>
              </a:spcBef>
              <a:spcAft>
                <a:spcPts val="0"/>
              </a:spcAft>
              <a:buClr>
                <a:schemeClr val="dk1"/>
              </a:buClr>
              <a:buSzPts val="1800"/>
              <a:buChar char="•"/>
              <a:defRPr/>
            </a:lvl1pPr>
            <a:lvl2pPr marL="913554" lvl="1" indent="-342583" algn="l">
              <a:lnSpc>
                <a:spcPct val="90000"/>
              </a:lnSpc>
              <a:spcBef>
                <a:spcPts val="500"/>
              </a:spcBef>
              <a:spcAft>
                <a:spcPts val="0"/>
              </a:spcAft>
              <a:buClr>
                <a:schemeClr val="dk1"/>
              </a:buClr>
              <a:buSzPts val="1800"/>
              <a:buChar char="•"/>
              <a:defRPr/>
            </a:lvl2pPr>
            <a:lvl3pPr marL="1370331" lvl="2" indent="-342583" algn="l">
              <a:lnSpc>
                <a:spcPct val="90000"/>
              </a:lnSpc>
              <a:spcBef>
                <a:spcPts val="500"/>
              </a:spcBef>
              <a:spcAft>
                <a:spcPts val="0"/>
              </a:spcAft>
              <a:buClr>
                <a:schemeClr val="dk1"/>
              </a:buClr>
              <a:buSzPts val="1800"/>
              <a:buChar char="•"/>
              <a:defRPr/>
            </a:lvl3pPr>
            <a:lvl4pPr marL="1827108" lvl="3" indent="-342583" algn="l">
              <a:lnSpc>
                <a:spcPct val="90000"/>
              </a:lnSpc>
              <a:spcBef>
                <a:spcPts val="500"/>
              </a:spcBef>
              <a:spcAft>
                <a:spcPts val="0"/>
              </a:spcAft>
              <a:buClr>
                <a:schemeClr val="dk1"/>
              </a:buClr>
              <a:buSzPts val="1800"/>
              <a:buChar char="•"/>
              <a:defRPr/>
            </a:lvl4pPr>
            <a:lvl5pPr marL="2283885" lvl="4" indent="-342583" algn="l">
              <a:lnSpc>
                <a:spcPct val="90000"/>
              </a:lnSpc>
              <a:spcBef>
                <a:spcPts val="500"/>
              </a:spcBef>
              <a:spcAft>
                <a:spcPts val="0"/>
              </a:spcAft>
              <a:buClr>
                <a:schemeClr val="dk1"/>
              </a:buClr>
              <a:buSzPts val="1800"/>
              <a:buChar char="•"/>
              <a:defRPr/>
            </a:lvl5pPr>
            <a:lvl6pPr marL="2740663" lvl="5" indent="-342583" algn="l">
              <a:lnSpc>
                <a:spcPct val="90000"/>
              </a:lnSpc>
              <a:spcBef>
                <a:spcPts val="500"/>
              </a:spcBef>
              <a:spcAft>
                <a:spcPts val="0"/>
              </a:spcAft>
              <a:buClr>
                <a:schemeClr val="dk1"/>
              </a:buClr>
              <a:buSzPts val="1800"/>
              <a:buChar char="•"/>
              <a:defRPr/>
            </a:lvl6pPr>
            <a:lvl7pPr marL="3197440" lvl="6" indent="-342583" algn="l">
              <a:lnSpc>
                <a:spcPct val="90000"/>
              </a:lnSpc>
              <a:spcBef>
                <a:spcPts val="500"/>
              </a:spcBef>
              <a:spcAft>
                <a:spcPts val="0"/>
              </a:spcAft>
              <a:buClr>
                <a:schemeClr val="dk1"/>
              </a:buClr>
              <a:buSzPts val="1800"/>
              <a:buChar char="•"/>
              <a:defRPr/>
            </a:lvl7pPr>
            <a:lvl8pPr marL="3654217" lvl="7" indent="-342583" algn="l">
              <a:lnSpc>
                <a:spcPct val="90000"/>
              </a:lnSpc>
              <a:spcBef>
                <a:spcPts val="500"/>
              </a:spcBef>
              <a:spcAft>
                <a:spcPts val="0"/>
              </a:spcAft>
              <a:buClr>
                <a:schemeClr val="dk1"/>
              </a:buClr>
              <a:buSzPts val="1800"/>
              <a:buChar char="•"/>
              <a:defRPr/>
            </a:lvl8pPr>
            <a:lvl9pPr marL="4110994" lvl="8" indent="-342583" algn="l">
              <a:lnSpc>
                <a:spcPct val="90000"/>
              </a:lnSpc>
              <a:spcBef>
                <a:spcPts val="500"/>
              </a:spcBef>
              <a:spcAft>
                <a:spcPts val="0"/>
              </a:spcAft>
              <a:buClr>
                <a:schemeClr val="dk1"/>
              </a:buClr>
              <a:buSzPts val="1800"/>
              <a:buChar char="•"/>
              <a:defRPr/>
            </a:lvl9pPr>
          </a:lstStyle>
          <a:p>
            <a:endParaRPr/>
          </a:p>
        </p:txBody>
      </p:sp>
      <p:sp>
        <p:nvSpPr>
          <p:cNvPr id="120" name="Google Shape;120;p159"/>
          <p:cNvSpPr txBox="1">
            <a:spLocks noGrp="1"/>
          </p:cNvSpPr>
          <p:nvPr>
            <p:ph type="body" idx="2"/>
          </p:nvPr>
        </p:nvSpPr>
        <p:spPr>
          <a:xfrm>
            <a:off x="3324404" y="6271848"/>
            <a:ext cx="5852160" cy="281354"/>
          </a:xfrm>
          <a:prstGeom prst="rect">
            <a:avLst/>
          </a:prstGeom>
          <a:noFill/>
          <a:ln>
            <a:noFill/>
          </a:ln>
        </p:spPr>
        <p:txBody>
          <a:bodyPr spcFirstLastPara="1" wrap="square" lIns="0" tIns="0" rIns="0" bIns="0" anchor="b" anchorCtr="0">
            <a:noAutofit/>
          </a:bodyPr>
          <a:lstStyle>
            <a:lvl1pPr marL="456777" lvl="0" indent="-228389" algn="l">
              <a:lnSpc>
                <a:spcPct val="90000"/>
              </a:lnSpc>
              <a:spcBef>
                <a:spcPts val="0"/>
              </a:spcBef>
              <a:spcAft>
                <a:spcPts val="0"/>
              </a:spcAft>
              <a:buClr>
                <a:srgbClr val="002557"/>
              </a:buClr>
              <a:buSzPts val="1000"/>
              <a:buFont typeface="Calibri"/>
              <a:buNone/>
              <a:defRPr sz="999">
                <a:solidFill>
                  <a:srgbClr val="002557"/>
                </a:solidFill>
              </a:defRPr>
            </a:lvl1pPr>
            <a:lvl2pPr marL="913554" lvl="1" indent="-285486" algn="l">
              <a:lnSpc>
                <a:spcPct val="90000"/>
              </a:lnSpc>
              <a:spcBef>
                <a:spcPts val="500"/>
              </a:spcBef>
              <a:spcAft>
                <a:spcPts val="0"/>
              </a:spcAft>
              <a:buClr>
                <a:srgbClr val="002557"/>
              </a:buClr>
              <a:buSzPts val="900"/>
              <a:buChar char="•"/>
              <a:defRPr sz="899">
                <a:solidFill>
                  <a:srgbClr val="002557"/>
                </a:solidFill>
              </a:defRPr>
            </a:lvl2pPr>
            <a:lvl3pPr marL="1370331" lvl="2" indent="-285486" algn="l">
              <a:lnSpc>
                <a:spcPct val="90000"/>
              </a:lnSpc>
              <a:spcBef>
                <a:spcPts val="500"/>
              </a:spcBef>
              <a:spcAft>
                <a:spcPts val="0"/>
              </a:spcAft>
              <a:buClr>
                <a:srgbClr val="002557"/>
              </a:buClr>
              <a:buSzPts val="900"/>
              <a:buChar char="•"/>
              <a:defRPr sz="899">
                <a:solidFill>
                  <a:srgbClr val="002557"/>
                </a:solidFill>
              </a:defRPr>
            </a:lvl3pPr>
            <a:lvl4pPr marL="1827108" lvl="3" indent="-285486" algn="l">
              <a:lnSpc>
                <a:spcPct val="90000"/>
              </a:lnSpc>
              <a:spcBef>
                <a:spcPts val="500"/>
              </a:spcBef>
              <a:spcAft>
                <a:spcPts val="0"/>
              </a:spcAft>
              <a:buClr>
                <a:srgbClr val="002557"/>
              </a:buClr>
              <a:buSzPts val="900"/>
              <a:buChar char="•"/>
              <a:defRPr sz="899">
                <a:solidFill>
                  <a:srgbClr val="002557"/>
                </a:solidFill>
              </a:defRPr>
            </a:lvl4pPr>
            <a:lvl5pPr marL="2283885" lvl="4" indent="-285486" algn="l">
              <a:lnSpc>
                <a:spcPct val="90000"/>
              </a:lnSpc>
              <a:spcBef>
                <a:spcPts val="500"/>
              </a:spcBef>
              <a:spcAft>
                <a:spcPts val="0"/>
              </a:spcAft>
              <a:buClr>
                <a:srgbClr val="002557"/>
              </a:buClr>
              <a:buSzPts val="900"/>
              <a:buChar char="•"/>
              <a:defRPr sz="899">
                <a:solidFill>
                  <a:srgbClr val="002557"/>
                </a:solidFill>
              </a:defRPr>
            </a:lvl5pPr>
            <a:lvl6pPr marL="2740663" lvl="5" indent="-342583" algn="l">
              <a:lnSpc>
                <a:spcPct val="90000"/>
              </a:lnSpc>
              <a:spcBef>
                <a:spcPts val="500"/>
              </a:spcBef>
              <a:spcAft>
                <a:spcPts val="0"/>
              </a:spcAft>
              <a:buClr>
                <a:schemeClr val="dk1"/>
              </a:buClr>
              <a:buSzPts val="1800"/>
              <a:buChar char="•"/>
              <a:defRPr/>
            </a:lvl6pPr>
            <a:lvl7pPr marL="3197440" lvl="6" indent="-342583" algn="l">
              <a:lnSpc>
                <a:spcPct val="90000"/>
              </a:lnSpc>
              <a:spcBef>
                <a:spcPts val="500"/>
              </a:spcBef>
              <a:spcAft>
                <a:spcPts val="0"/>
              </a:spcAft>
              <a:buClr>
                <a:schemeClr val="dk1"/>
              </a:buClr>
              <a:buSzPts val="1800"/>
              <a:buChar char="•"/>
              <a:defRPr/>
            </a:lvl7pPr>
            <a:lvl8pPr marL="3654217" lvl="7" indent="-342583" algn="l">
              <a:lnSpc>
                <a:spcPct val="90000"/>
              </a:lnSpc>
              <a:spcBef>
                <a:spcPts val="500"/>
              </a:spcBef>
              <a:spcAft>
                <a:spcPts val="0"/>
              </a:spcAft>
              <a:buClr>
                <a:schemeClr val="dk1"/>
              </a:buClr>
              <a:buSzPts val="1800"/>
              <a:buChar char="•"/>
              <a:defRPr/>
            </a:lvl8pPr>
            <a:lvl9pPr marL="4110994" lvl="8" indent="-342583" algn="l">
              <a:lnSpc>
                <a:spcPct val="90000"/>
              </a:lnSpc>
              <a:spcBef>
                <a:spcPts val="500"/>
              </a:spcBef>
              <a:spcAft>
                <a:spcPts val="0"/>
              </a:spcAft>
              <a:buClr>
                <a:schemeClr val="dk1"/>
              </a:buClr>
              <a:buSzPts val="1800"/>
              <a:buChar char="•"/>
              <a:defRPr/>
            </a:lvl9pPr>
          </a:lstStyle>
          <a:p>
            <a:endParaRPr/>
          </a:p>
        </p:txBody>
      </p:sp>
      <p:sp>
        <p:nvSpPr>
          <p:cNvPr id="121" name="Google Shape;121;p159"/>
          <p:cNvSpPr txBox="1">
            <a:spLocks noGrp="1"/>
          </p:cNvSpPr>
          <p:nvPr>
            <p:ph type="body" idx="3"/>
          </p:nvPr>
        </p:nvSpPr>
        <p:spPr>
          <a:xfrm>
            <a:off x="6656564" y="5813846"/>
            <a:ext cx="5464001" cy="423497"/>
          </a:xfrm>
          <a:prstGeom prst="rect">
            <a:avLst/>
          </a:prstGeom>
          <a:noFill/>
          <a:ln>
            <a:noFill/>
          </a:ln>
        </p:spPr>
        <p:txBody>
          <a:bodyPr spcFirstLastPara="1" wrap="square" lIns="91425" tIns="45700" rIns="91425" bIns="45700" anchor="b" anchorCtr="0">
            <a:noAutofit/>
          </a:bodyPr>
          <a:lstStyle>
            <a:lvl1pPr marL="456777" lvl="0" indent="-228389" algn="r">
              <a:lnSpc>
                <a:spcPct val="90000"/>
              </a:lnSpc>
              <a:spcBef>
                <a:spcPts val="999"/>
              </a:spcBef>
              <a:spcAft>
                <a:spcPts val="0"/>
              </a:spcAft>
              <a:buClr>
                <a:schemeClr val="dk1"/>
              </a:buClr>
              <a:buSzPts val="800"/>
              <a:buNone/>
              <a:defRPr sz="799"/>
            </a:lvl1pPr>
            <a:lvl2pPr marL="913554" lvl="1" indent="-342583" algn="l">
              <a:lnSpc>
                <a:spcPct val="90000"/>
              </a:lnSpc>
              <a:spcBef>
                <a:spcPts val="500"/>
              </a:spcBef>
              <a:spcAft>
                <a:spcPts val="0"/>
              </a:spcAft>
              <a:buClr>
                <a:schemeClr val="dk1"/>
              </a:buClr>
              <a:buSzPts val="1800"/>
              <a:buChar char="•"/>
              <a:defRPr/>
            </a:lvl2pPr>
            <a:lvl3pPr marL="1370331" lvl="2" indent="-342583" algn="l">
              <a:lnSpc>
                <a:spcPct val="90000"/>
              </a:lnSpc>
              <a:spcBef>
                <a:spcPts val="500"/>
              </a:spcBef>
              <a:spcAft>
                <a:spcPts val="0"/>
              </a:spcAft>
              <a:buClr>
                <a:schemeClr val="dk1"/>
              </a:buClr>
              <a:buSzPts val="1800"/>
              <a:buChar char="•"/>
              <a:defRPr/>
            </a:lvl3pPr>
            <a:lvl4pPr marL="1827108" lvl="3" indent="-342583" algn="l">
              <a:lnSpc>
                <a:spcPct val="90000"/>
              </a:lnSpc>
              <a:spcBef>
                <a:spcPts val="500"/>
              </a:spcBef>
              <a:spcAft>
                <a:spcPts val="0"/>
              </a:spcAft>
              <a:buClr>
                <a:schemeClr val="dk1"/>
              </a:buClr>
              <a:buSzPts val="1800"/>
              <a:buChar char="•"/>
              <a:defRPr/>
            </a:lvl4pPr>
            <a:lvl5pPr marL="2283885" lvl="4" indent="-342583" algn="l">
              <a:lnSpc>
                <a:spcPct val="90000"/>
              </a:lnSpc>
              <a:spcBef>
                <a:spcPts val="500"/>
              </a:spcBef>
              <a:spcAft>
                <a:spcPts val="0"/>
              </a:spcAft>
              <a:buClr>
                <a:schemeClr val="dk1"/>
              </a:buClr>
              <a:buSzPts val="1800"/>
              <a:buChar char="•"/>
              <a:defRPr/>
            </a:lvl5pPr>
            <a:lvl6pPr marL="2740663" lvl="5" indent="-342583" algn="l">
              <a:lnSpc>
                <a:spcPct val="90000"/>
              </a:lnSpc>
              <a:spcBef>
                <a:spcPts val="500"/>
              </a:spcBef>
              <a:spcAft>
                <a:spcPts val="0"/>
              </a:spcAft>
              <a:buClr>
                <a:schemeClr val="dk1"/>
              </a:buClr>
              <a:buSzPts val="1800"/>
              <a:buChar char="•"/>
              <a:defRPr/>
            </a:lvl6pPr>
            <a:lvl7pPr marL="3197440" lvl="6" indent="-342583" algn="l">
              <a:lnSpc>
                <a:spcPct val="90000"/>
              </a:lnSpc>
              <a:spcBef>
                <a:spcPts val="500"/>
              </a:spcBef>
              <a:spcAft>
                <a:spcPts val="0"/>
              </a:spcAft>
              <a:buClr>
                <a:schemeClr val="dk1"/>
              </a:buClr>
              <a:buSzPts val="1800"/>
              <a:buChar char="•"/>
              <a:defRPr/>
            </a:lvl7pPr>
            <a:lvl8pPr marL="3654217" lvl="7" indent="-342583" algn="l">
              <a:lnSpc>
                <a:spcPct val="90000"/>
              </a:lnSpc>
              <a:spcBef>
                <a:spcPts val="500"/>
              </a:spcBef>
              <a:spcAft>
                <a:spcPts val="0"/>
              </a:spcAft>
              <a:buClr>
                <a:schemeClr val="dk1"/>
              </a:buClr>
              <a:buSzPts val="1800"/>
              <a:buChar char="•"/>
              <a:defRPr/>
            </a:lvl8pPr>
            <a:lvl9pPr marL="4110994" lvl="8" indent="-342583"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21284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482A9-F211-4407-8B4C-6C635B83EE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473C39-5864-4461-8AAD-896FA98DB93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AF5FF2-C9B4-44EC-BFC6-4693036190A9}"/>
              </a:ext>
            </a:extLst>
          </p:cNvPr>
          <p:cNvSpPr>
            <a:spLocks noGrp="1"/>
          </p:cNvSpPr>
          <p:nvPr>
            <p:ph type="dt" sz="half" idx="10"/>
          </p:nvPr>
        </p:nvSpPr>
        <p:spPr/>
        <p:txBody>
          <a:bodyPr/>
          <a:lstStyle/>
          <a:p>
            <a:pPr defTabSz="1218072" fontAlgn="base">
              <a:spcBef>
                <a:spcPct val="0"/>
              </a:spcBef>
              <a:spcAft>
                <a:spcPct val="0"/>
              </a:spcAft>
            </a:pPr>
            <a:fld id="{AED7669A-7AC6-4AEE-91FF-B64F046CAA25}" type="datetime1">
              <a:rPr lang="en-US" sz="3197" smtClean="0">
                <a:solidFill>
                  <a:srgbClr val="000000"/>
                </a:solidFill>
              </a:rPr>
              <a:pPr defTabSz="1218072" fontAlgn="base">
                <a:spcBef>
                  <a:spcPct val="0"/>
                </a:spcBef>
                <a:spcAft>
                  <a:spcPct val="0"/>
                </a:spcAft>
              </a:pPr>
              <a:t>12/19/2023</a:t>
            </a:fld>
            <a:endParaRPr lang="en-US" sz="3197">
              <a:solidFill>
                <a:srgbClr val="000000"/>
              </a:solidFill>
            </a:endParaRPr>
          </a:p>
        </p:txBody>
      </p:sp>
      <p:sp>
        <p:nvSpPr>
          <p:cNvPr id="5" name="Footer Placeholder 4">
            <a:extLst>
              <a:ext uri="{FF2B5EF4-FFF2-40B4-BE49-F238E27FC236}">
                <a16:creationId xmlns:a16="http://schemas.microsoft.com/office/drawing/2014/main" id="{D23B1764-641C-4459-A727-28ABC3E00C9F}"/>
              </a:ext>
            </a:extLst>
          </p:cNvPr>
          <p:cNvSpPr>
            <a:spLocks noGrp="1"/>
          </p:cNvSpPr>
          <p:nvPr>
            <p:ph type="ftr" sz="quarter" idx="11"/>
          </p:nvPr>
        </p:nvSpPr>
        <p:spPr/>
        <p:txBody>
          <a:bodyPr/>
          <a:lstStyle/>
          <a:p>
            <a:pPr defTabSz="1218072" fontAlgn="base">
              <a:spcBef>
                <a:spcPct val="0"/>
              </a:spcBef>
              <a:spcAft>
                <a:spcPct val="0"/>
              </a:spcAft>
            </a:pPr>
            <a:endParaRPr lang="en-US"/>
          </a:p>
        </p:txBody>
      </p:sp>
      <p:sp>
        <p:nvSpPr>
          <p:cNvPr id="6" name="Slide Number Placeholder 5">
            <a:extLst>
              <a:ext uri="{FF2B5EF4-FFF2-40B4-BE49-F238E27FC236}">
                <a16:creationId xmlns:a16="http://schemas.microsoft.com/office/drawing/2014/main" id="{585D4B72-ACFC-4613-82E1-F0BA1DA39301}"/>
              </a:ext>
            </a:extLst>
          </p:cNvPr>
          <p:cNvSpPr>
            <a:spLocks noGrp="1"/>
          </p:cNvSpPr>
          <p:nvPr>
            <p:ph type="sldNum" sz="quarter" idx="12"/>
          </p:nvPr>
        </p:nvSpPr>
        <p:spPr/>
        <p:txBody>
          <a:bodyPr/>
          <a:lstStyle/>
          <a:p>
            <a:pPr defTabSz="1218072" fontAlgn="base">
              <a:spcBef>
                <a:spcPct val="0"/>
              </a:spcBef>
              <a:spcAft>
                <a:spcPct val="0"/>
              </a:spcAft>
            </a:pPr>
            <a:fld id="{0987003C-2024-4A14-97BA-204A57461C5B}" type="slidenum">
              <a:rPr lang="en-US" sz="3197" smtClean="0">
                <a:solidFill>
                  <a:srgbClr val="000000"/>
                </a:solidFill>
              </a:rPr>
              <a:pPr defTabSz="1218072" fontAlgn="base">
                <a:spcBef>
                  <a:spcPct val="0"/>
                </a:spcBef>
                <a:spcAft>
                  <a:spcPct val="0"/>
                </a:spcAft>
              </a:pPr>
              <a:t>‹#›</a:t>
            </a:fld>
            <a:endParaRPr lang="en-US" sz="3197">
              <a:solidFill>
                <a:srgbClr val="000000"/>
              </a:solidFill>
            </a:endParaRPr>
          </a:p>
        </p:txBody>
      </p:sp>
    </p:spTree>
    <p:extLst>
      <p:ext uri="{BB962C8B-B14F-4D97-AF65-F5344CB8AC3E}">
        <p14:creationId xmlns:p14="http://schemas.microsoft.com/office/powerpoint/2010/main" val="17054117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100" y="150875"/>
            <a:ext cx="11208792" cy="908180"/>
          </a:xfrm>
        </p:spPr>
        <p:txBody>
          <a:bodyPr/>
          <a:lstStyle>
            <a:lvl1pPr>
              <a:defRPr>
                <a:solidFill>
                  <a:srgbClr val="830051"/>
                </a:solidFill>
              </a:defRPr>
            </a:lvl1pPr>
          </a:lstStyle>
          <a:p>
            <a:r>
              <a:rPr lang="en-GB" dirty="0"/>
              <a:t>Click to edit Master title style</a:t>
            </a:r>
          </a:p>
        </p:txBody>
      </p:sp>
      <p:sp>
        <p:nvSpPr>
          <p:cNvPr id="8" name="Text Placeholder 7"/>
          <p:cNvSpPr>
            <a:spLocks noGrp="1"/>
          </p:cNvSpPr>
          <p:nvPr>
            <p:ph type="body" sz="quarter" idx="10"/>
          </p:nvPr>
        </p:nvSpPr>
        <p:spPr>
          <a:xfrm>
            <a:off x="7526" y="6152879"/>
            <a:ext cx="10244668" cy="694266"/>
          </a:xfrm>
          <a:prstGeom prst="rect">
            <a:avLst/>
          </a:prstGeom>
        </p:spPr>
        <p:txBody>
          <a:bodyPr anchor="b">
            <a:normAutofit/>
          </a:bodyPr>
          <a:lstStyle>
            <a:lvl1pPr marL="0" algn="l" defTabSz="913532" rtl="0" eaLnBrk="1" fontAlgn="base" latinLnBrk="0" hangingPunct="1">
              <a:spcBef>
                <a:spcPct val="0"/>
              </a:spcBef>
              <a:spcAft>
                <a:spcPct val="0"/>
              </a:spcAft>
              <a:buClr>
                <a:schemeClr val="tx2"/>
              </a:buClr>
              <a:defRPr lang="en-US" sz="1066" b="0" kern="0" dirty="0" smtClean="0">
                <a:solidFill>
                  <a:srgbClr val="7F7F7F"/>
                </a:solidFill>
                <a:latin typeface="+mn-lt"/>
                <a:ea typeface="+mn-ea"/>
                <a:cs typeface="+mn-cs"/>
              </a:defRPr>
            </a:lvl1pPr>
          </a:lstStyle>
          <a:p>
            <a:pPr lvl="0"/>
            <a:r>
              <a:rPr lang="en-GB"/>
              <a:t>Click to edit Master text styles</a:t>
            </a:r>
          </a:p>
        </p:txBody>
      </p:sp>
      <p:pic>
        <p:nvPicPr>
          <p:cNvPr id="5" name="Picture 4" hidden="1"/>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1212693" y="6180269"/>
            <a:ext cx="385755" cy="462289"/>
          </a:xfrm>
          <a:prstGeom prst="rect">
            <a:avLst/>
          </a:prstGeom>
          <a:noFill/>
          <a:ln w="9525">
            <a:noFill/>
            <a:miter lim="800000"/>
            <a:headEnd/>
            <a:tailEnd/>
          </a:ln>
        </p:spPr>
      </p:pic>
      <p:sp>
        <p:nvSpPr>
          <p:cNvPr id="7" name="Text Placeholder 7"/>
          <p:cNvSpPr>
            <a:spLocks noGrp="1"/>
          </p:cNvSpPr>
          <p:nvPr>
            <p:ph type="body" sz="quarter" idx="12"/>
          </p:nvPr>
        </p:nvSpPr>
        <p:spPr>
          <a:xfrm>
            <a:off x="423106" y="1057822"/>
            <a:ext cx="11204788" cy="701273"/>
          </a:xfrm>
          <a:prstGeom prst="rect">
            <a:avLst/>
          </a:prstGeom>
          <a:noFill/>
          <a:ln>
            <a:noFill/>
          </a:ln>
        </p:spPr>
        <p:txBody>
          <a:bodyPr anchor="t">
            <a:noAutofit/>
          </a:bodyPr>
          <a:lstStyle>
            <a:lvl1pPr marL="0" indent="0">
              <a:lnSpc>
                <a:spcPct val="100000"/>
              </a:lnSpc>
              <a:buNone/>
              <a:defRPr sz="1998" b="0" i="1" baseline="0">
                <a:solidFill>
                  <a:schemeClr val="accent4"/>
                </a:solidFill>
                <a:latin typeface="Arial" pitchFamily="34" charset="0"/>
                <a:cs typeface="Arial" pitchFamily="34" charset="0"/>
              </a:defRPr>
            </a:lvl1pPr>
            <a:lvl2pPr>
              <a:buNone/>
              <a:defRPr/>
            </a:lvl2pPr>
          </a:lstStyle>
          <a:p>
            <a:pPr lvl="0"/>
            <a:r>
              <a:rPr lang="en-GB" dirty="0"/>
              <a:t>Click to edit Master text styles</a:t>
            </a:r>
          </a:p>
        </p:txBody>
      </p:sp>
      <p:sp>
        <p:nvSpPr>
          <p:cNvPr id="9" name="Content Placeholder 8"/>
          <p:cNvSpPr>
            <a:spLocks noGrp="1"/>
          </p:cNvSpPr>
          <p:nvPr>
            <p:ph sz="quarter" idx="13" hasCustomPrompt="1"/>
          </p:nvPr>
        </p:nvSpPr>
        <p:spPr>
          <a:xfrm>
            <a:off x="430604" y="1686985"/>
            <a:ext cx="10443633" cy="4451349"/>
          </a:xfrm>
        </p:spPr>
        <p:txBody>
          <a:bodyPr>
            <a:normAutofit/>
          </a:bodyPr>
          <a:lstStyle>
            <a:lvl1pPr>
              <a:spcAft>
                <a:spcPts val="400"/>
              </a:spcAft>
              <a:defRPr sz="2131" b="0">
                <a:solidFill>
                  <a:srgbClr val="4B306A"/>
                </a:solidFill>
              </a:defRPr>
            </a:lvl1pPr>
            <a:lvl2pPr marL="241071" indent="-238957">
              <a:lnSpc>
                <a:spcPct val="100000"/>
              </a:lnSpc>
              <a:spcAft>
                <a:spcPts val="400"/>
              </a:spcAft>
              <a:defRPr sz="2131" b="0">
                <a:solidFill>
                  <a:schemeClr val="tx1"/>
                </a:solidFill>
              </a:defRPr>
            </a:lvl2pPr>
            <a:lvl3pPr marL="666118" indent="-188204">
              <a:lnSpc>
                <a:spcPct val="100000"/>
              </a:lnSpc>
              <a:spcAft>
                <a:spcPts val="400"/>
              </a:spcAft>
              <a:buSzPct val="80000"/>
              <a:buFont typeface="Arial" panose="020B0604020202020204" pitchFamily="34" charset="0"/>
              <a:buChar char="–"/>
              <a:defRPr sz="1599">
                <a:solidFill>
                  <a:schemeClr val="tx1"/>
                </a:solidFill>
              </a:defRPr>
            </a:lvl3pPr>
            <a:lvl4pPr>
              <a:lnSpc>
                <a:spcPct val="100000"/>
              </a:lnSpc>
              <a:spcAft>
                <a:spcPts val="400"/>
              </a:spcAft>
              <a:defRPr sz="1465">
                <a:solidFill>
                  <a:schemeClr val="tx1"/>
                </a:solidFill>
              </a:defRPr>
            </a:lvl4pPr>
            <a:lvl5pPr>
              <a:lnSpc>
                <a:spcPct val="100000"/>
              </a:lnSpc>
              <a:defRPr/>
            </a:lvl5pPr>
          </a:lstStyle>
          <a:p>
            <a:pPr lvl="1"/>
            <a:r>
              <a:rPr lang="en-GB" dirty="0"/>
              <a:t>Second level</a:t>
            </a:r>
          </a:p>
          <a:p>
            <a:pPr lvl="2"/>
            <a:r>
              <a:rPr lang="en-GB" dirty="0"/>
              <a:t>Third level</a:t>
            </a:r>
          </a:p>
          <a:p>
            <a:pPr lvl="3"/>
            <a:r>
              <a:rPr lang="en-GB" dirty="0"/>
              <a:t>Fourth level</a:t>
            </a:r>
          </a:p>
        </p:txBody>
      </p:sp>
      <p:sp>
        <p:nvSpPr>
          <p:cNvPr id="12" name="Slide Number Placeholder 4"/>
          <p:cNvSpPr>
            <a:spLocks noGrp="1"/>
          </p:cNvSpPr>
          <p:nvPr>
            <p:ph type="sldNum" sz="quarter" idx="4"/>
          </p:nvPr>
        </p:nvSpPr>
        <p:spPr>
          <a:xfrm>
            <a:off x="9347200" y="6491818"/>
            <a:ext cx="2844800" cy="366184"/>
          </a:xfrm>
          <a:prstGeom prst="rect">
            <a:avLst/>
          </a:prstGeom>
        </p:spPr>
        <p:txBody>
          <a:bodyPr vert="horz" lIns="91440" tIns="45720" rIns="91440" bIns="45720" rtlCol="0" anchor="ctr"/>
          <a:lstStyle>
            <a:lvl1pPr algn="r">
              <a:defRPr sz="932">
                <a:solidFill>
                  <a:schemeClr val="tx1">
                    <a:tint val="75000"/>
                  </a:schemeClr>
                </a:solidFill>
              </a:defRPr>
            </a:lvl1pPr>
          </a:lstStyle>
          <a:p>
            <a:pPr defTabSz="1218072" fontAlgn="base">
              <a:spcBef>
                <a:spcPct val="0"/>
              </a:spcBef>
              <a:spcAft>
                <a:spcPct val="0"/>
              </a:spcAft>
            </a:pPr>
            <a:fld id="{4FF61421-0D1F-374C-A6EF-D3B8E531EC5C}" type="slidenum">
              <a:rPr lang="en-US" smtClean="0">
                <a:solidFill>
                  <a:srgbClr val="000000">
                    <a:tint val="75000"/>
                  </a:srgbClr>
                </a:solidFill>
              </a:rPr>
              <a:pPr defTabSz="1218072" fontAlgn="base">
                <a:spcBef>
                  <a:spcPct val="0"/>
                </a:spcBef>
                <a:spcAft>
                  <a:spcPct val="0"/>
                </a:spcAft>
              </a:pPr>
              <a:t>‹#›</a:t>
            </a:fld>
            <a:endParaRPr lang="en-US">
              <a:solidFill>
                <a:srgbClr val="000000">
                  <a:tint val="75000"/>
                </a:srgbClr>
              </a:solidFill>
            </a:endParaRPr>
          </a:p>
        </p:txBody>
      </p:sp>
    </p:spTree>
    <p:extLst>
      <p:ext uri="{BB962C8B-B14F-4D97-AF65-F5344CB8AC3E}">
        <p14:creationId xmlns:p14="http://schemas.microsoft.com/office/powerpoint/2010/main" val="23771341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913"/>
            <a:ext cx="9144000" cy="2387505"/>
          </a:xfrm>
        </p:spPr>
        <p:txBody>
          <a:bodyPr anchor="b"/>
          <a:lstStyle>
            <a:lvl1pPr algn="ctr">
              <a:defRPr sz="7986"/>
            </a:lvl1pPr>
          </a:lstStyle>
          <a:p>
            <a:r>
              <a:rPr lang="en-US"/>
              <a:t>Click to edit Master title style</a:t>
            </a:r>
          </a:p>
        </p:txBody>
      </p:sp>
      <p:sp>
        <p:nvSpPr>
          <p:cNvPr id="3" name="Subtitle 2"/>
          <p:cNvSpPr>
            <a:spLocks noGrp="1"/>
          </p:cNvSpPr>
          <p:nvPr>
            <p:ph type="subTitle" idx="1"/>
          </p:nvPr>
        </p:nvSpPr>
        <p:spPr>
          <a:xfrm>
            <a:off x="1524000" y="3601349"/>
            <a:ext cx="9144000" cy="1655816"/>
          </a:xfrm>
        </p:spPr>
        <p:txBody>
          <a:bodyPr/>
          <a:lstStyle>
            <a:lvl1pPr marL="0" indent="0" algn="ctr">
              <a:buNone/>
              <a:defRPr sz="3194"/>
            </a:lvl1pPr>
            <a:lvl2pPr marL="608473" indent="0" algn="ctr">
              <a:buNone/>
              <a:defRPr sz="2662"/>
            </a:lvl2pPr>
            <a:lvl3pPr marL="1216945" indent="0" algn="ctr">
              <a:buNone/>
              <a:defRPr sz="2396"/>
            </a:lvl3pPr>
            <a:lvl4pPr marL="1825418" indent="0" algn="ctr">
              <a:buNone/>
              <a:defRPr sz="2129"/>
            </a:lvl4pPr>
            <a:lvl5pPr marL="2433891" indent="0" algn="ctr">
              <a:buNone/>
              <a:defRPr sz="2129"/>
            </a:lvl5pPr>
            <a:lvl6pPr marL="3042365" indent="0" algn="ctr">
              <a:buNone/>
              <a:defRPr sz="2129"/>
            </a:lvl6pPr>
            <a:lvl7pPr marL="3650837" indent="0" algn="ctr">
              <a:buNone/>
              <a:defRPr sz="2129"/>
            </a:lvl7pPr>
            <a:lvl8pPr marL="4259310" indent="0" algn="ctr">
              <a:buNone/>
              <a:defRPr sz="2129"/>
            </a:lvl8pPr>
            <a:lvl9pPr marL="4867782" indent="0" algn="ctr">
              <a:buNone/>
              <a:defRPr sz="2129"/>
            </a:lvl9pPr>
          </a:lstStyle>
          <a:p>
            <a:r>
              <a:rPr lang="en-US"/>
              <a:t>Click to edit Master subtitle style</a:t>
            </a:r>
          </a:p>
        </p:txBody>
      </p:sp>
      <p:sp>
        <p:nvSpPr>
          <p:cNvPr id="4" name="Date Placeholder 3"/>
          <p:cNvSpPr>
            <a:spLocks noGrp="1"/>
          </p:cNvSpPr>
          <p:nvPr>
            <p:ph type="dt" sz="half" idx="10"/>
          </p:nvPr>
        </p:nvSpPr>
        <p:spPr/>
        <p:txBody>
          <a:bodyPr/>
          <a:lstStyle/>
          <a:p>
            <a:fld id="{DE3F5D1F-AF3B-4A3F-AD8B-FB98B2F57FF7}"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0EE03-DC55-4973-8133-BFB58CFAB5FE}" type="slidenum">
              <a:rPr lang="en-US" smtClean="0"/>
              <a:t>‹#›</a:t>
            </a:fld>
            <a:endParaRPr lang="en-US"/>
          </a:p>
        </p:txBody>
      </p:sp>
    </p:spTree>
    <p:extLst>
      <p:ext uri="{BB962C8B-B14F-4D97-AF65-F5344CB8AC3E}">
        <p14:creationId xmlns:p14="http://schemas.microsoft.com/office/powerpoint/2010/main" val="16509562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3F5D1F-AF3B-4A3F-AD8B-FB98B2F57FF7}"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0EE03-DC55-4973-8133-BFB58CFAB5FE}" type="slidenum">
              <a:rPr lang="en-US" smtClean="0"/>
              <a:t>‹#›</a:t>
            </a:fld>
            <a:endParaRPr lang="en-US"/>
          </a:p>
        </p:txBody>
      </p:sp>
    </p:spTree>
    <p:extLst>
      <p:ext uri="{BB962C8B-B14F-4D97-AF65-F5344CB8AC3E}">
        <p14:creationId xmlns:p14="http://schemas.microsoft.com/office/powerpoint/2010/main" val="3015394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8685"/>
            <a:ext cx="10515600" cy="2852742"/>
          </a:xfrm>
        </p:spPr>
        <p:txBody>
          <a:bodyPr anchor="b"/>
          <a:lstStyle>
            <a:lvl1pPr>
              <a:defRPr sz="7986"/>
            </a:lvl1pPr>
          </a:lstStyle>
          <a:p>
            <a:r>
              <a:rPr lang="en-US"/>
              <a:t>Click to edit Master title style</a:t>
            </a:r>
          </a:p>
        </p:txBody>
      </p:sp>
      <p:sp>
        <p:nvSpPr>
          <p:cNvPr id="3" name="Text Placeholder 2"/>
          <p:cNvSpPr>
            <a:spLocks noGrp="1"/>
          </p:cNvSpPr>
          <p:nvPr>
            <p:ph type="body" idx="1"/>
          </p:nvPr>
        </p:nvSpPr>
        <p:spPr>
          <a:xfrm>
            <a:off x="831851" y="4588919"/>
            <a:ext cx="10515600" cy="1501443"/>
          </a:xfrm>
        </p:spPr>
        <p:txBody>
          <a:bodyPr/>
          <a:lstStyle>
            <a:lvl1pPr marL="0" indent="0">
              <a:buNone/>
              <a:defRPr sz="3194">
                <a:solidFill>
                  <a:schemeClr val="tx1">
                    <a:tint val="75000"/>
                  </a:schemeClr>
                </a:solidFill>
              </a:defRPr>
            </a:lvl1pPr>
            <a:lvl2pPr marL="608473" indent="0">
              <a:buNone/>
              <a:defRPr sz="2662">
                <a:solidFill>
                  <a:schemeClr val="tx1">
                    <a:tint val="75000"/>
                  </a:schemeClr>
                </a:solidFill>
              </a:defRPr>
            </a:lvl2pPr>
            <a:lvl3pPr marL="1216945" indent="0">
              <a:buNone/>
              <a:defRPr sz="2396">
                <a:solidFill>
                  <a:schemeClr val="tx1">
                    <a:tint val="75000"/>
                  </a:schemeClr>
                </a:solidFill>
              </a:defRPr>
            </a:lvl3pPr>
            <a:lvl4pPr marL="1825418" indent="0">
              <a:buNone/>
              <a:defRPr sz="2129">
                <a:solidFill>
                  <a:schemeClr val="tx1">
                    <a:tint val="75000"/>
                  </a:schemeClr>
                </a:solidFill>
              </a:defRPr>
            </a:lvl4pPr>
            <a:lvl5pPr marL="2433891" indent="0">
              <a:buNone/>
              <a:defRPr sz="2129">
                <a:solidFill>
                  <a:schemeClr val="tx1">
                    <a:tint val="75000"/>
                  </a:schemeClr>
                </a:solidFill>
              </a:defRPr>
            </a:lvl5pPr>
            <a:lvl6pPr marL="3042365" indent="0">
              <a:buNone/>
              <a:defRPr sz="2129">
                <a:solidFill>
                  <a:schemeClr val="tx1">
                    <a:tint val="75000"/>
                  </a:schemeClr>
                </a:solidFill>
              </a:defRPr>
            </a:lvl6pPr>
            <a:lvl7pPr marL="3650837" indent="0">
              <a:buNone/>
              <a:defRPr sz="2129">
                <a:solidFill>
                  <a:schemeClr val="tx1">
                    <a:tint val="75000"/>
                  </a:schemeClr>
                </a:solidFill>
              </a:defRPr>
            </a:lvl7pPr>
            <a:lvl8pPr marL="4259310" indent="0">
              <a:buNone/>
              <a:defRPr sz="2129">
                <a:solidFill>
                  <a:schemeClr val="tx1">
                    <a:tint val="75000"/>
                  </a:schemeClr>
                </a:solidFill>
              </a:defRPr>
            </a:lvl8pPr>
            <a:lvl9pPr marL="4867782" indent="0">
              <a:buNone/>
              <a:defRPr sz="212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3F5D1F-AF3B-4A3F-AD8B-FB98B2F57FF7}"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0EE03-DC55-4973-8133-BFB58CFAB5FE}" type="slidenum">
              <a:rPr lang="en-US" smtClean="0"/>
              <a:t>‹#›</a:t>
            </a:fld>
            <a:endParaRPr lang="en-US"/>
          </a:p>
        </p:txBody>
      </p:sp>
    </p:spTree>
    <p:extLst>
      <p:ext uri="{BB962C8B-B14F-4D97-AF65-F5344CB8AC3E}">
        <p14:creationId xmlns:p14="http://schemas.microsoft.com/office/powerpoint/2010/main" val="2312980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846"/>
            <a:ext cx="10515600" cy="1323807"/>
          </a:xfrm>
        </p:spPr>
        <p:txBody>
          <a:bodyPr/>
          <a:lstStyle/>
          <a:p>
            <a:r>
              <a:rPr lang="en-US"/>
              <a:t>Click to edit Master title style</a:t>
            </a:r>
          </a:p>
        </p:txBody>
      </p:sp>
      <p:sp>
        <p:nvSpPr>
          <p:cNvPr id="3" name="Text Placeholder 2"/>
          <p:cNvSpPr>
            <a:spLocks noGrp="1"/>
          </p:cNvSpPr>
          <p:nvPr>
            <p:ph type="body" idx="1"/>
          </p:nvPr>
        </p:nvSpPr>
        <p:spPr>
          <a:xfrm>
            <a:off x="840318" y="1681195"/>
            <a:ext cx="5158316" cy="824736"/>
          </a:xfrm>
        </p:spPr>
        <p:txBody>
          <a:bodyPr anchor="b"/>
          <a:lstStyle>
            <a:lvl1pPr marL="0" indent="0">
              <a:buNone/>
              <a:defRPr sz="3197" b="1"/>
            </a:lvl1pPr>
            <a:lvl2pPr marL="609036" indent="0">
              <a:buNone/>
              <a:defRPr sz="2664" b="1"/>
            </a:lvl2pPr>
            <a:lvl3pPr marL="1218072" indent="0">
              <a:buNone/>
              <a:defRPr sz="2398" b="1"/>
            </a:lvl3pPr>
            <a:lvl4pPr marL="1827108" indent="0">
              <a:buNone/>
              <a:defRPr sz="2131" b="1"/>
            </a:lvl4pPr>
            <a:lvl5pPr marL="2436144" indent="0">
              <a:buNone/>
              <a:defRPr sz="2131" b="1"/>
            </a:lvl5pPr>
            <a:lvl6pPr marL="3045181" indent="0">
              <a:buNone/>
              <a:defRPr sz="2131" b="1"/>
            </a:lvl6pPr>
            <a:lvl7pPr marL="3654217" indent="0">
              <a:buNone/>
              <a:defRPr sz="2131" b="1"/>
            </a:lvl7pPr>
            <a:lvl8pPr marL="4263253" indent="0">
              <a:buNone/>
              <a:defRPr sz="2131" b="1"/>
            </a:lvl8pPr>
            <a:lvl9pPr marL="4872289" indent="0">
              <a:buNone/>
              <a:defRPr sz="2131" b="1"/>
            </a:lvl9pPr>
          </a:lstStyle>
          <a:p>
            <a:pPr lvl="0"/>
            <a:r>
              <a:rPr lang="en-US"/>
              <a:t>Click to edit Master text styles</a:t>
            </a:r>
          </a:p>
        </p:txBody>
      </p:sp>
      <p:sp>
        <p:nvSpPr>
          <p:cNvPr id="4" name="Content Placeholder 3"/>
          <p:cNvSpPr>
            <a:spLocks noGrp="1"/>
          </p:cNvSpPr>
          <p:nvPr>
            <p:ph sz="half" idx="2"/>
          </p:nvPr>
        </p:nvSpPr>
        <p:spPr>
          <a:xfrm>
            <a:off x="840318" y="2505931"/>
            <a:ext cx="5158316" cy="36838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95"/>
            <a:ext cx="5183717" cy="824736"/>
          </a:xfrm>
        </p:spPr>
        <p:txBody>
          <a:bodyPr anchor="b"/>
          <a:lstStyle>
            <a:lvl1pPr marL="0" indent="0">
              <a:buNone/>
              <a:defRPr sz="3197" b="1"/>
            </a:lvl1pPr>
            <a:lvl2pPr marL="609036" indent="0">
              <a:buNone/>
              <a:defRPr sz="2664" b="1"/>
            </a:lvl2pPr>
            <a:lvl3pPr marL="1218072" indent="0">
              <a:buNone/>
              <a:defRPr sz="2398" b="1"/>
            </a:lvl3pPr>
            <a:lvl4pPr marL="1827108" indent="0">
              <a:buNone/>
              <a:defRPr sz="2131" b="1"/>
            </a:lvl4pPr>
            <a:lvl5pPr marL="2436144" indent="0">
              <a:buNone/>
              <a:defRPr sz="2131" b="1"/>
            </a:lvl5pPr>
            <a:lvl6pPr marL="3045181" indent="0">
              <a:buNone/>
              <a:defRPr sz="2131" b="1"/>
            </a:lvl6pPr>
            <a:lvl7pPr marL="3654217" indent="0">
              <a:buNone/>
              <a:defRPr sz="2131" b="1"/>
            </a:lvl7pPr>
            <a:lvl8pPr marL="4263253" indent="0">
              <a:buNone/>
              <a:defRPr sz="2131" b="1"/>
            </a:lvl8pPr>
            <a:lvl9pPr marL="4872289" indent="0">
              <a:buNone/>
              <a:defRPr sz="2131" b="1"/>
            </a:lvl9pPr>
          </a:lstStyle>
          <a:p>
            <a:pPr lvl="0"/>
            <a:r>
              <a:rPr lang="en-US"/>
              <a:t>Click to edit Master text styles</a:t>
            </a:r>
          </a:p>
        </p:txBody>
      </p:sp>
      <p:sp>
        <p:nvSpPr>
          <p:cNvPr id="6" name="Content Placeholder 5"/>
          <p:cNvSpPr>
            <a:spLocks noGrp="1"/>
          </p:cNvSpPr>
          <p:nvPr>
            <p:ph sz="quarter" idx="4"/>
          </p:nvPr>
        </p:nvSpPr>
        <p:spPr>
          <a:xfrm>
            <a:off x="6172200" y="2505931"/>
            <a:ext cx="5183717" cy="36838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F41C86-81D1-154C-A238-A794744A1851}" type="datetimeFigureOut">
              <a:rPr lang="en-US" smtClean="0"/>
              <a:t>12/19/2023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671265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4996"/>
            <a:ext cx="5156200" cy="43520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4996"/>
            <a:ext cx="5156200" cy="43520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E3F5D1F-AF3B-4A3F-AD8B-FB98B2F57FF7}" type="datetimeFigureOut">
              <a:rPr lang="en-US" smtClean="0"/>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0EE03-DC55-4973-8133-BFB58CFAB5FE}" type="slidenum">
              <a:rPr lang="en-US" smtClean="0"/>
              <a:t>‹#›</a:t>
            </a:fld>
            <a:endParaRPr lang="en-US"/>
          </a:p>
        </p:txBody>
      </p:sp>
    </p:spTree>
    <p:extLst>
      <p:ext uri="{BB962C8B-B14F-4D97-AF65-F5344CB8AC3E}">
        <p14:creationId xmlns:p14="http://schemas.microsoft.com/office/powerpoint/2010/main" val="25185683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847"/>
            <a:ext cx="10515600" cy="1323807"/>
          </a:xfrm>
        </p:spPr>
        <p:txBody>
          <a:bodyPr/>
          <a:lstStyle/>
          <a:p>
            <a:r>
              <a:rPr lang="en-US"/>
              <a:t>Click to edit Master title style</a:t>
            </a:r>
          </a:p>
        </p:txBody>
      </p:sp>
      <p:sp>
        <p:nvSpPr>
          <p:cNvPr id="3" name="Text Placeholder 2"/>
          <p:cNvSpPr>
            <a:spLocks noGrp="1"/>
          </p:cNvSpPr>
          <p:nvPr>
            <p:ph type="body" idx="1"/>
          </p:nvPr>
        </p:nvSpPr>
        <p:spPr>
          <a:xfrm>
            <a:off x="840319" y="1681196"/>
            <a:ext cx="5158316" cy="824736"/>
          </a:xfrm>
        </p:spPr>
        <p:txBody>
          <a:bodyPr anchor="b"/>
          <a:lstStyle>
            <a:lvl1pPr marL="0" indent="0">
              <a:buNone/>
              <a:defRPr sz="3194" b="1"/>
            </a:lvl1pPr>
            <a:lvl2pPr marL="608473" indent="0">
              <a:buNone/>
              <a:defRPr sz="2662" b="1"/>
            </a:lvl2pPr>
            <a:lvl3pPr marL="1216945" indent="0">
              <a:buNone/>
              <a:defRPr sz="2396" b="1"/>
            </a:lvl3pPr>
            <a:lvl4pPr marL="1825418" indent="0">
              <a:buNone/>
              <a:defRPr sz="2129" b="1"/>
            </a:lvl4pPr>
            <a:lvl5pPr marL="2433891" indent="0">
              <a:buNone/>
              <a:defRPr sz="2129" b="1"/>
            </a:lvl5pPr>
            <a:lvl6pPr marL="3042365" indent="0">
              <a:buNone/>
              <a:defRPr sz="2129" b="1"/>
            </a:lvl6pPr>
            <a:lvl7pPr marL="3650837" indent="0">
              <a:buNone/>
              <a:defRPr sz="2129" b="1"/>
            </a:lvl7pPr>
            <a:lvl8pPr marL="4259310" indent="0">
              <a:buNone/>
              <a:defRPr sz="2129" b="1"/>
            </a:lvl8pPr>
            <a:lvl9pPr marL="4867782" indent="0">
              <a:buNone/>
              <a:defRPr sz="2129" b="1"/>
            </a:lvl9pPr>
          </a:lstStyle>
          <a:p>
            <a:pPr lvl="0"/>
            <a:r>
              <a:rPr lang="en-US"/>
              <a:t>Click to edit Master text styles</a:t>
            </a:r>
          </a:p>
        </p:txBody>
      </p:sp>
      <p:sp>
        <p:nvSpPr>
          <p:cNvPr id="4" name="Content Placeholder 3"/>
          <p:cNvSpPr>
            <a:spLocks noGrp="1"/>
          </p:cNvSpPr>
          <p:nvPr>
            <p:ph sz="half" idx="2"/>
          </p:nvPr>
        </p:nvSpPr>
        <p:spPr>
          <a:xfrm>
            <a:off x="840319" y="2505932"/>
            <a:ext cx="5158316" cy="36838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96"/>
            <a:ext cx="5183717" cy="824736"/>
          </a:xfrm>
        </p:spPr>
        <p:txBody>
          <a:bodyPr anchor="b"/>
          <a:lstStyle>
            <a:lvl1pPr marL="0" indent="0">
              <a:buNone/>
              <a:defRPr sz="3194" b="1"/>
            </a:lvl1pPr>
            <a:lvl2pPr marL="608473" indent="0">
              <a:buNone/>
              <a:defRPr sz="2662" b="1"/>
            </a:lvl2pPr>
            <a:lvl3pPr marL="1216945" indent="0">
              <a:buNone/>
              <a:defRPr sz="2396" b="1"/>
            </a:lvl3pPr>
            <a:lvl4pPr marL="1825418" indent="0">
              <a:buNone/>
              <a:defRPr sz="2129" b="1"/>
            </a:lvl4pPr>
            <a:lvl5pPr marL="2433891" indent="0">
              <a:buNone/>
              <a:defRPr sz="2129" b="1"/>
            </a:lvl5pPr>
            <a:lvl6pPr marL="3042365" indent="0">
              <a:buNone/>
              <a:defRPr sz="2129" b="1"/>
            </a:lvl6pPr>
            <a:lvl7pPr marL="3650837" indent="0">
              <a:buNone/>
              <a:defRPr sz="2129" b="1"/>
            </a:lvl7pPr>
            <a:lvl8pPr marL="4259310" indent="0">
              <a:buNone/>
              <a:defRPr sz="2129" b="1"/>
            </a:lvl8pPr>
            <a:lvl9pPr marL="4867782" indent="0">
              <a:buNone/>
              <a:defRPr sz="2129" b="1"/>
            </a:lvl9pPr>
          </a:lstStyle>
          <a:p>
            <a:pPr lvl="0"/>
            <a:r>
              <a:rPr lang="en-US"/>
              <a:t>Click to edit Master text styles</a:t>
            </a:r>
          </a:p>
        </p:txBody>
      </p:sp>
      <p:sp>
        <p:nvSpPr>
          <p:cNvPr id="6" name="Content Placeholder 5"/>
          <p:cNvSpPr>
            <a:spLocks noGrp="1"/>
          </p:cNvSpPr>
          <p:nvPr>
            <p:ph sz="quarter" idx="4"/>
          </p:nvPr>
        </p:nvSpPr>
        <p:spPr>
          <a:xfrm>
            <a:off x="6172200" y="2505932"/>
            <a:ext cx="5183717" cy="36838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E3F5D1F-AF3B-4A3F-AD8B-FB98B2F57FF7}" type="datetimeFigureOut">
              <a:rPr lang="en-US" smtClean="0"/>
              <a:t>12/19/2023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70EE03-DC55-4973-8133-BFB58CFAB5FE}" type="slidenum">
              <a:rPr lang="en-US" smtClean="0"/>
              <a:t>‹#›</a:t>
            </a:fld>
            <a:endParaRPr lang="en-US"/>
          </a:p>
        </p:txBody>
      </p:sp>
    </p:spTree>
    <p:extLst>
      <p:ext uri="{BB962C8B-B14F-4D97-AF65-F5344CB8AC3E}">
        <p14:creationId xmlns:p14="http://schemas.microsoft.com/office/powerpoint/2010/main" val="33517792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3F5D1F-AF3B-4A3F-AD8B-FB98B2F57FF7}" type="datetimeFigureOut">
              <a:rPr lang="en-US" smtClean="0"/>
              <a:t>12/19/2023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70EE03-DC55-4973-8133-BFB58CFAB5FE}" type="slidenum">
              <a:rPr lang="en-US" smtClean="0"/>
              <a:t>‹#›</a:t>
            </a:fld>
            <a:endParaRPr lang="en-US"/>
          </a:p>
        </p:txBody>
      </p:sp>
    </p:spTree>
    <p:extLst>
      <p:ext uri="{BB962C8B-B14F-4D97-AF65-F5344CB8AC3E}">
        <p14:creationId xmlns:p14="http://schemas.microsoft.com/office/powerpoint/2010/main" val="16569487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3F5D1F-AF3B-4A3F-AD8B-FB98B2F57FF7}" type="datetimeFigureOut">
              <a:rPr lang="en-US" smtClean="0"/>
              <a:t>12/19/2023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70EE03-DC55-4973-8133-BFB58CFAB5FE}" type="slidenum">
              <a:rPr lang="en-US" smtClean="0"/>
              <a:t>‹#›</a:t>
            </a:fld>
            <a:endParaRPr lang="en-US"/>
          </a:p>
        </p:txBody>
      </p:sp>
    </p:spTree>
    <p:extLst>
      <p:ext uri="{BB962C8B-B14F-4D97-AF65-F5344CB8AC3E}">
        <p14:creationId xmlns:p14="http://schemas.microsoft.com/office/powerpoint/2010/main" val="13435211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6777"/>
            <a:ext cx="3932767" cy="1600835"/>
          </a:xfrm>
        </p:spPr>
        <p:txBody>
          <a:bodyPr anchor="b"/>
          <a:lstStyle>
            <a:lvl1pPr>
              <a:defRPr sz="4259"/>
            </a:lvl1pPr>
          </a:lstStyle>
          <a:p>
            <a:r>
              <a:rPr lang="en-US"/>
              <a:t>Click to edit Master title style</a:t>
            </a:r>
          </a:p>
        </p:txBody>
      </p:sp>
      <p:sp>
        <p:nvSpPr>
          <p:cNvPr id="3" name="Content Placeholder 2"/>
          <p:cNvSpPr>
            <a:spLocks noGrp="1"/>
          </p:cNvSpPr>
          <p:nvPr>
            <p:ph idx="1"/>
          </p:nvPr>
        </p:nvSpPr>
        <p:spPr>
          <a:xfrm>
            <a:off x="5183717" y="987570"/>
            <a:ext cx="6172200" cy="4874402"/>
          </a:xfrm>
        </p:spPr>
        <p:txBody>
          <a:bodyPr/>
          <a:lstStyle>
            <a:lvl1pPr>
              <a:defRPr sz="4259"/>
            </a:lvl1pPr>
            <a:lvl2pPr>
              <a:defRPr sz="3727"/>
            </a:lvl2pPr>
            <a:lvl3pPr>
              <a:defRPr sz="3194"/>
            </a:lvl3pPr>
            <a:lvl4pPr>
              <a:defRPr sz="2662"/>
            </a:lvl4pPr>
            <a:lvl5pPr>
              <a:defRPr sz="2662"/>
            </a:lvl5pPr>
            <a:lvl6pPr>
              <a:defRPr sz="2662"/>
            </a:lvl6pPr>
            <a:lvl7pPr>
              <a:defRPr sz="2662"/>
            </a:lvl7pPr>
            <a:lvl8pPr>
              <a:defRPr sz="2662"/>
            </a:lvl8pPr>
            <a:lvl9pPr>
              <a:defRPr sz="26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614"/>
            <a:ext cx="3932767" cy="3810705"/>
          </a:xfrm>
        </p:spPr>
        <p:txBody>
          <a:bodyPr/>
          <a:lstStyle>
            <a:lvl1pPr marL="0" indent="0">
              <a:buNone/>
              <a:defRPr sz="2129"/>
            </a:lvl1pPr>
            <a:lvl2pPr marL="608473" indent="0">
              <a:buNone/>
              <a:defRPr sz="1864"/>
            </a:lvl2pPr>
            <a:lvl3pPr marL="1216945" indent="0">
              <a:buNone/>
              <a:defRPr sz="1597"/>
            </a:lvl3pPr>
            <a:lvl4pPr marL="1825418" indent="0">
              <a:buNone/>
              <a:defRPr sz="1331"/>
            </a:lvl4pPr>
            <a:lvl5pPr marL="2433891" indent="0">
              <a:buNone/>
              <a:defRPr sz="1331"/>
            </a:lvl5pPr>
            <a:lvl6pPr marL="3042365" indent="0">
              <a:buNone/>
              <a:defRPr sz="1331"/>
            </a:lvl6pPr>
            <a:lvl7pPr marL="3650837" indent="0">
              <a:buNone/>
              <a:defRPr sz="1331"/>
            </a:lvl7pPr>
            <a:lvl8pPr marL="4259310" indent="0">
              <a:buNone/>
              <a:defRPr sz="1331"/>
            </a:lvl8pPr>
            <a:lvl9pPr marL="4867782" indent="0">
              <a:buNone/>
              <a:defRPr sz="1331"/>
            </a:lvl9pPr>
          </a:lstStyle>
          <a:p>
            <a:pPr lvl="0"/>
            <a:r>
              <a:rPr lang="en-US"/>
              <a:t>Click to edit Master text styles</a:t>
            </a:r>
          </a:p>
        </p:txBody>
      </p:sp>
      <p:sp>
        <p:nvSpPr>
          <p:cNvPr id="5" name="Date Placeholder 4"/>
          <p:cNvSpPr>
            <a:spLocks noGrp="1"/>
          </p:cNvSpPr>
          <p:nvPr>
            <p:ph type="dt" sz="half" idx="10"/>
          </p:nvPr>
        </p:nvSpPr>
        <p:spPr/>
        <p:txBody>
          <a:bodyPr/>
          <a:lstStyle/>
          <a:p>
            <a:fld id="{DE3F5D1F-AF3B-4A3F-AD8B-FB98B2F57FF7}" type="datetimeFigureOut">
              <a:rPr lang="en-US" smtClean="0"/>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0EE03-DC55-4973-8133-BFB58CFAB5FE}" type="slidenum">
              <a:rPr lang="en-US" smtClean="0"/>
              <a:t>‹#›</a:t>
            </a:fld>
            <a:endParaRPr lang="en-US"/>
          </a:p>
        </p:txBody>
      </p:sp>
    </p:spTree>
    <p:extLst>
      <p:ext uri="{BB962C8B-B14F-4D97-AF65-F5344CB8AC3E}">
        <p14:creationId xmlns:p14="http://schemas.microsoft.com/office/powerpoint/2010/main" val="12539195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6777"/>
            <a:ext cx="3932767" cy="1600835"/>
          </a:xfrm>
        </p:spPr>
        <p:txBody>
          <a:bodyPr anchor="b"/>
          <a:lstStyle>
            <a:lvl1pPr>
              <a:defRPr sz="4259"/>
            </a:lvl1pPr>
          </a:lstStyle>
          <a:p>
            <a:r>
              <a:rPr lang="en-US"/>
              <a:t>Click to edit Master title style</a:t>
            </a:r>
          </a:p>
        </p:txBody>
      </p:sp>
      <p:sp>
        <p:nvSpPr>
          <p:cNvPr id="3" name="Picture Placeholder 2"/>
          <p:cNvSpPr>
            <a:spLocks noGrp="1"/>
          </p:cNvSpPr>
          <p:nvPr>
            <p:ph type="pic" idx="1"/>
          </p:nvPr>
        </p:nvSpPr>
        <p:spPr>
          <a:xfrm>
            <a:off x="5183717" y="987570"/>
            <a:ext cx="6172200" cy="4874402"/>
          </a:xfrm>
        </p:spPr>
        <p:txBody>
          <a:bodyPr/>
          <a:lstStyle>
            <a:lvl1pPr marL="0" indent="0">
              <a:buNone/>
              <a:defRPr sz="4259"/>
            </a:lvl1pPr>
            <a:lvl2pPr marL="608473" indent="0">
              <a:buNone/>
              <a:defRPr sz="3727"/>
            </a:lvl2pPr>
            <a:lvl3pPr marL="1216945" indent="0">
              <a:buNone/>
              <a:defRPr sz="3194"/>
            </a:lvl3pPr>
            <a:lvl4pPr marL="1825418" indent="0">
              <a:buNone/>
              <a:defRPr sz="2662"/>
            </a:lvl4pPr>
            <a:lvl5pPr marL="2433891" indent="0">
              <a:buNone/>
              <a:defRPr sz="2662"/>
            </a:lvl5pPr>
            <a:lvl6pPr marL="3042365" indent="0">
              <a:buNone/>
              <a:defRPr sz="2662"/>
            </a:lvl6pPr>
            <a:lvl7pPr marL="3650837" indent="0">
              <a:buNone/>
              <a:defRPr sz="2662"/>
            </a:lvl7pPr>
            <a:lvl8pPr marL="4259310" indent="0">
              <a:buNone/>
              <a:defRPr sz="2662"/>
            </a:lvl8pPr>
            <a:lvl9pPr marL="4867782" indent="0">
              <a:buNone/>
              <a:defRPr sz="2662"/>
            </a:lvl9pPr>
          </a:lstStyle>
          <a:p>
            <a:r>
              <a:rPr lang="en-US"/>
              <a:t>Click icon to add picture</a:t>
            </a:r>
            <a:endParaRPr lang="en-US" dirty="0"/>
          </a:p>
        </p:txBody>
      </p:sp>
      <p:sp>
        <p:nvSpPr>
          <p:cNvPr id="4" name="Text Placeholder 3"/>
          <p:cNvSpPr>
            <a:spLocks noGrp="1"/>
          </p:cNvSpPr>
          <p:nvPr>
            <p:ph type="body" sz="half" idx="2"/>
          </p:nvPr>
        </p:nvSpPr>
        <p:spPr>
          <a:xfrm>
            <a:off x="840319" y="2057614"/>
            <a:ext cx="3932767" cy="3810705"/>
          </a:xfrm>
        </p:spPr>
        <p:txBody>
          <a:bodyPr/>
          <a:lstStyle>
            <a:lvl1pPr marL="0" indent="0">
              <a:buNone/>
              <a:defRPr sz="2129"/>
            </a:lvl1pPr>
            <a:lvl2pPr marL="608473" indent="0">
              <a:buNone/>
              <a:defRPr sz="1864"/>
            </a:lvl2pPr>
            <a:lvl3pPr marL="1216945" indent="0">
              <a:buNone/>
              <a:defRPr sz="1597"/>
            </a:lvl3pPr>
            <a:lvl4pPr marL="1825418" indent="0">
              <a:buNone/>
              <a:defRPr sz="1331"/>
            </a:lvl4pPr>
            <a:lvl5pPr marL="2433891" indent="0">
              <a:buNone/>
              <a:defRPr sz="1331"/>
            </a:lvl5pPr>
            <a:lvl6pPr marL="3042365" indent="0">
              <a:buNone/>
              <a:defRPr sz="1331"/>
            </a:lvl6pPr>
            <a:lvl7pPr marL="3650837" indent="0">
              <a:buNone/>
              <a:defRPr sz="1331"/>
            </a:lvl7pPr>
            <a:lvl8pPr marL="4259310" indent="0">
              <a:buNone/>
              <a:defRPr sz="1331"/>
            </a:lvl8pPr>
            <a:lvl9pPr marL="4867782" indent="0">
              <a:buNone/>
              <a:defRPr sz="1331"/>
            </a:lvl9pPr>
          </a:lstStyle>
          <a:p>
            <a:pPr lvl="0"/>
            <a:r>
              <a:rPr lang="en-US"/>
              <a:t>Click to edit Master text styles</a:t>
            </a:r>
          </a:p>
        </p:txBody>
      </p:sp>
      <p:sp>
        <p:nvSpPr>
          <p:cNvPr id="5" name="Date Placeholder 4"/>
          <p:cNvSpPr>
            <a:spLocks noGrp="1"/>
          </p:cNvSpPr>
          <p:nvPr>
            <p:ph type="dt" sz="half" idx="10"/>
          </p:nvPr>
        </p:nvSpPr>
        <p:spPr/>
        <p:txBody>
          <a:bodyPr/>
          <a:lstStyle/>
          <a:p>
            <a:fld id="{DE3F5D1F-AF3B-4A3F-AD8B-FB98B2F57FF7}" type="datetimeFigureOut">
              <a:rPr lang="en-US" smtClean="0"/>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0EE03-DC55-4973-8133-BFB58CFAB5FE}" type="slidenum">
              <a:rPr lang="en-US" smtClean="0"/>
              <a:t>‹#›</a:t>
            </a:fld>
            <a:endParaRPr lang="en-US"/>
          </a:p>
        </p:txBody>
      </p:sp>
    </p:spTree>
    <p:extLst>
      <p:ext uri="{BB962C8B-B14F-4D97-AF65-F5344CB8AC3E}">
        <p14:creationId xmlns:p14="http://schemas.microsoft.com/office/powerpoint/2010/main" val="19502841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3F5D1F-AF3B-4A3F-AD8B-FB98B2F57FF7}"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0EE03-DC55-4973-8133-BFB58CFAB5FE}" type="slidenum">
              <a:rPr lang="en-US" smtClean="0"/>
              <a:t>‹#›</a:t>
            </a:fld>
            <a:endParaRPr lang="en-US"/>
          </a:p>
        </p:txBody>
      </p:sp>
    </p:spTree>
    <p:extLst>
      <p:ext uri="{BB962C8B-B14F-4D97-AF65-F5344CB8AC3E}">
        <p14:creationId xmlns:p14="http://schemas.microsoft.com/office/powerpoint/2010/main" val="17795954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845"/>
            <a:ext cx="2628900" cy="581121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845"/>
            <a:ext cx="7683500" cy="581121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3F5D1F-AF3B-4A3F-AD8B-FB98B2F57FF7}"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0EE03-DC55-4973-8133-BFB58CFAB5FE}" type="slidenum">
              <a:rPr lang="en-US" smtClean="0"/>
              <a:t>‹#›</a:t>
            </a:fld>
            <a:endParaRPr lang="en-US"/>
          </a:p>
        </p:txBody>
      </p:sp>
    </p:spTree>
    <p:extLst>
      <p:ext uri="{BB962C8B-B14F-4D97-AF65-F5344CB8AC3E}">
        <p14:creationId xmlns:p14="http://schemas.microsoft.com/office/powerpoint/2010/main" val="2867866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8510E-5A84-C951-4F50-192368A0F5E0}"/>
              </a:ext>
            </a:extLst>
          </p:cNvPr>
          <p:cNvSpPr>
            <a:spLocks noGrp="1"/>
          </p:cNvSpPr>
          <p:nvPr>
            <p:ph type="ctrTitle"/>
          </p:nvPr>
        </p:nvSpPr>
        <p:spPr>
          <a:xfrm>
            <a:off x="1524000" y="1122363"/>
            <a:ext cx="9144000" cy="2387600"/>
          </a:xfrm>
        </p:spPr>
        <p:txBody>
          <a:bodyPr anchor="b"/>
          <a:lstStyle>
            <a:lvl1pPr algn="ctr">
              <a:defRPr sz="5994"/>
            </a:lvl1pPr>
          </a:lstStyle>
          <a:p>
            <a:r>
              <a:rPr lang="en-US"/>
              <a:t>Click to edit Master title style</a:t>
            </a:r>
          </a:p>
        </p:txBody>
      </p:sp>
      <p:sp>
        <p:nvSpPr>
          <p:cNvPr id="3" name="Subtitle 2">
            <a:extLst>
              <a:ext uri="{FF2B5EF4-FFF2-40B4-BE49-F238E27FC236}">
                <a16:creationId xmlns:a16="http://schemas.microsoft.com/office/drawing/2014/main" id="{B431A630-9F85-D9EC-D952-E8CF4C8934E9}"/>
              </a:ext>
            </a:extLst>
          </p:cNvPr>
          <p:cNvSpPr>
            <a:spLocks noGrp="1"/>
          </p:cNvSpPr>
          <p:nvPr>
            <p:ph type="subTitle" idx="1"/>
          </p:nvPr>
        </p:nvSpPr>
        <p:spPr>
          <a:xfrm>
            <a:off x="1524000" y="3602039"/>
            <a:ext cx="9144000" cy="1655761"/>
          </a:xfrm>
        </p:spPr>
        <p:txBody>
          <a:bodyPr/>
          <a:lstStyle>
            <a:lvl1pPr marL="0" indent="0" algn="ctr">
              <a:buNone/>
              <a:defRPr sz="2398"/>
            </a:lvl1pPr>
            <a:lvl2pPr marL="456777" indent="0" algn="ctr">
              <a:buNone/>
              <a:defRPr sz="1998"/>
            </a:lvl2pPr>
            <a:lvl3pPr marL="913554" indent="0" algn="ctr">
              <a:buNone/>
              <a:defRPr sz="1798"/>
            </a:lvl3pPr>
            <a:lvl4pPr marL="1370331" indent="0" algn="ctr">
              <a:buNone/>
              <a:defRPr sz="1599"/>
            </a:lvl4pPr>
            <a:lvl5pPr marL="1827108" indent="0" algn="ctr">
              <a:buNone/>
              <a:defRPr sz="1599"/>
            </a:lvl5pPr>
            <a:lvl6pPr marL="2283885" indent="0" algn="ctr">
              <a:buNone/>
              <a:defRPr sz="1599"/>
            </a:lvl6pPr>
            <a:lvl7pPr marL="2740663" indent="0" algn="ctr">
              <a:buNone/>
              <a:defRPr sz="1599"/>
            </a:lvl7pPr>
            <a:lvl8pPr marL="3197440" indent="0" algn="ctr">
              <a:buNone/>
              <a:defRPr sz="1599"/>
            </a:lvl8pPr>
            <a:lvl9pPr marL="3654217" indent="0" algn="ctr">
              <a:buNone/>
              <a:defRPr sz="1599"/>
            </a:lvl9pPr>
          </a:lstStyle>
          <a:p>
            <a:r>
              <a:rPr lang="en-US"/>
              <a:t>Click to edit Master subtitle style</a:t>
            </a:r>
          </a:p>
        </p:txBody>
      </p:sp>
      <p:sp>
        <p:nvSpPr>
          <p:cNvPr id="4" name="Date Placeholder 3">
            <a:extLst>
              <a:ext uri="{FF2B5EF4-FFF2-40B4-BE49-F238E27FC236}">
                <a16:creationId xmlns:a16="http://schemas.microsoft.com/office/drawing/2014/main" id="{413442FB-82D7-AED9-2236-9E549B50AB25}"/>
              </a:ext>
            </a:extLst>
          </p:cNvPr>
          <p:cNvSpPr>
            <a:spLocks noGrp="1"/>
          </p:cNvSpPr>
          <p:nvPr>
            <p:ph type="dt" sz="half" idx="10"/>
          </p:nvPr>
        </p:nvSpPr>
        <p:spPr/>
        <p:txBody>
          <a:bodyPr/>
          <a:lstStyle/>
          <a:p>
            <a:fld id="{4DF9BD04-AC8F-C749-915B-B556DB5A4514}" type="datetimeFigureOut">
              <a:rPr lang="en-US" smtClean="0"/>
              <a:t>12/19/2023</a:t>
            </a:fld>
            <a:endParaRPr lang="en-US"/>
          </a:p>
        </p:txBody>
      </p:sp>
      <p:sp>
        <p:nvSpPr>
          <p:cNvPr id="5" name="Footer Placeholder 4">
            <a:extLst>
              <a:ext uri="{FF2B5EF4-FFF2-40B4-BE49-F238E27FC236}">
                <a16:creationId xmlns:a16="http://schemas.microsoft.com/office/drawing/2014/main" id="{F5B526D1-D75A-1BF9-EDEC-44B36BB1A9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0EF066-2F1D-E709-6819-686B859A012D}"/>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8958678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E7E44-E226-E7E0-B481-CB8BD4950B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BD17E1-030F-D645-B30F-E28BA754A3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21BCA2-29FA-30C5-E804-D8C163721BDE}"/>
              </a:ext>
            </a:extLst>
          </p:cNvPr>
          <p:cNvSpPr>
            <a:spLocks noGrp="1"/>
          </p:cNvSpPr>
          <p:nvPr>
            <p:ph type="dt" sz="half" idx="10"/>
          </p:nvPr>
        </p:nvSpPr>
        <p:spPr/>
        <p:txBody>
          <a:bodyPr/>
          <a:lstStyle/>
          <a:p>
            <a:fld id="{4DF9BD04-AC8F-C749-915B-B556DB5A4514}" type="datetimeFigureOut">
              <a:rPr lang="en-US" smtClean="0"/>
              <a:t>12/19/2023</a:t>
            </a:fld>
            <a:endParaRPr lang="en-US"/>
          </a:p>
        </p:txBody>
      </p:sp>
      <p:sp>
        <p:nvSpPr>
          <p:cNvPr id="5" name="Footer Placeholder 4">
            <a:extLst>
              <a:ext uri="{FF2B5EF4-FFF2-40B4-BE49-F238E27FC236}">
                <a16:creationId xmlns:a16="http://schemas.microsoft.com/office/drawing/2014/main" id="{9827A0F3-9CBF-E72D-4AEC-36D9C630A5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B68455-034C-FC18-6EA1-AB4EC2030AA7}"/>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2089781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F41C86-81D1-154C-A238-A794744A1851}" type="datetimeFigureOut">
              <a:rPr lang="en-US" smtClean="0"/>
              <a:t>12/19/2023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39272458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3924D-047C-E463-49AD-52F05370337D}"/>
              </a:ext>
            </a:extLst>
          </p:cNvPr>
          <p:cNvSpPr>
            <a:spLocks noGrp="1"/>
          </p:cNvSpPr>
          <p:nvPr>
            <p:ph type="title"/>
          </p:nvPr>
        </p:nvSpPr>
        <p:spPr>
          <a:xfrm>
            <a:off x="831851" y="1709738"/>
            <a:ext cx="10515600" cy="2852737"/>
          </a:xfrm>
        </p:spPr>
        <p:txBody>
          <a:bodyPr anchor="b"/>
          <a:lstStyle>
            <a:lvl1pPr>
              <a:defRPr sz="5994"/>
            </a:lvl1pPr>
          </a:lstStyle>
          <a:p>
            <a:r>
              <a:rPr lang="en-US"/>
              <a:t>Click to edit Master title style</a:t>
            </a:r>
          </a:p>
        </p:txBody>
      </p:sp>
      <p:sp>
        <p:nvSpPr>
          <p:cNvPr id="3" name="Text Placeholder 2">
            <a:extLst>
              <a:ext uri="{FF2B5EF4-FFF2-40B4-BE49-F238E27FC236}">
                <a16:creationId xmlns:a16="http://schemas.microsoft.com/office/drawing/2014/main" id="{8DC03561-D62A-CD3A-A9A2-A519B527B963}"/>
              </a:ext>
            </a:extLst>
          </p:cNvPr>
          <p:cNvSpPr>
            <a:spLocks noGrp="1"/>
          </p:cNvSpPr>
          <p:nvPr>
            <p:ph type="body" idx="1"/>
          </p:nvPr>
        </p:nvSpPr>
        <p:spPr>
          <a:xfrm>
            <a:off x="831851" y="4589463"/>
            <a:ext cx="10515600" cy="1500187"/>
          </a:xfrm>
        </p:spPr>
        <p:txBody>
          <a:bodyPr/>
          <a:lstStyle>
            <a:lvl1pPr marL="0" indent="0">
              <a:buNone/>
              <a:defRPr sz="2398">
                <a:solidFill>
                  <a:schemeClr val="tx1">
                    <a:tint val="75000"/>
                  </a:schemeClr>
                </a:solidFill>
              </a:defRPr>
            </a:lvl1pPr>
            <a:lvl2pPr marL="456777" indent="0">
              <a:buNone/>
              <a:defRPr sz="1998">
                <a:solidFill>
                  <a:schemeClr val="tx1">
                    <a:tint val="75000"/>
                  </a:schemeClr>
                </a:solidFill>
              </a:defRPr>
            </a:lvl2pPr>
            <a:lvl3pPr marL="913554" indent="0">
              <a:buNone/>
              <a:defRPr sz="1798">
                <a:solidFill>
                  <a:schemeClr val="tx1">
                    <a:tint val="75000"/>
                  </a:schemeClr>
                </a:solidFill>
              </a:defRPr>
            </a:lvl3pPr>
            <a:lvl4pPr marL="1370331" indent="0">
              <a:buNone/>
              <a:defRPr sz="1599">
                <a:solidFill>
                  <a:schemeClr val="tx1">
                    <a:tint val="75000"/>
                  </a:schemeClr>
                </a:solidFill>
              </a:defRPr>
            </a:lvl4pPr>
            <a:lvl5pPr marL="1827108" indent="0">
              <a:buNone/>
              <a:defRPr sz="1599">
                <a:solidFill>
                  <a:schemeClr val="tx1">
                    <a:tint val="75000"/>
                  </a:schemeClr>
                </a:solidFill>
              </a:defRPr>
            </a:lvl5pPr>
            <a:lvl6pPr marL="2283885" indent="0">
              <a:buNone/>
              <a:defRPr sz="1599">
                <a:solidFill>
                  <a:schemeClr val="tx1">
                    <a:tint val="75000"/>
                  </a:schemeClr>
                </a:solidFill>
              </a:defRPr>
            </a:lvl6pPr>
            <a:lvl7pPr marL="2740663" indent="0">
              <a:buNone/>
              <a:defRPr sz="1599">
                <a:solidFill>
                  <a:schemeClr val="tx1">
                    <a:tint val="75000"/>
                  </a:schemeClr>
                </a:solidFill>
              </a:defRPr>
            </a:lvl7pPr>
            <a:lvl8pPr marL="3197440" indent="0">
              <a:buNone/>
              <a:defRPr sz="1599">
                <a:solidFill>
                  <a:schemeClr val="tx1">
                    <a:tint val="75000"/>
                  </a:schemeClr>
                </a:solidFill>
              </a:defRPr>
            </a:lvl8pPr>
            <a:lvl9pPr marL="3654217" indent="0">
              <a:buNone/>
              <a:defRPr sz="1599">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7EDD7D-AFA6-E37C-579B-B39B664408D2}"/>
              </a:ext>
            </a:extLst>
          </p:cNvPr>
          <p:cNvSpPr>
            <a:spLocks noGrp="1"/>
          </p:cNvSpPr>
          <p:nvPr>
            <p:ph type="dt" sz="half" idx="10"/>
          </p:nvPr>
        </p:nvSpPr>
        <p:spPr/>
        <p:txBody>
          <a:bodyPr/>
          <a:lstStyle/>
          <a:p>
            <a:fld id="{4DF9BD04-AC8F-C749-915B-B556DB5A4514}" type="datetimeFigureOut">
              <a:rPr lang="en-US" smtClean="0"/>
              <a:t>12/19/2023</a:t>
            </a:fld>
            <a:endParaRPr lang="en-US"/>
          </a:p>
        </p:txBody>
      </p:sp>
      <p:sp>
        <p:nvSpPr>
          <p:cNvPr id="5" name="Footer Placeholder 4">
            <a:extLst>
              <a:ext uri="{FF2B5EF4-FFF2-40B4-BE49-F238E27FC236}">
                <a16:creationId xmlns:a16="http://schemas.microsoft.com/office/drawing/2014/main" id="{1F6269ED-84B8-B9AA-4E58-E117E5F6B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D1551-1D8B-2D96-E397-70B1000E4E10}"/>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12556813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6134B-04EF-AE48-89C1-C190B4E7B0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8A50EE-FEEA-BA77-462F-0CCCDB2D7907}"/>
              </a:ext>
            </a:extLst>
          </p:cNvPr>
          <p:cNvSpPr>
            <a:spLocks noGrp="1"/>
          </p:cNvSpPr>
          <p:nvPr>
            <p:ph sz="half" idx="1"/>
          </p:nvPr>
        </p:nvSpPr>
        <p:spPr>
          <a:xfrm>
            <a:off x="838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4E3DC2-DDA2-992B-07A2-9A256EBBA5B5}"/>
              </a:ext>
            </a:extLst>
          </p:cNvPr>
          <p:cNvSpPr>
            <a:spLocks noGrp="1"/>
          </p:cNvSpPr>
          <p:nvPr>
            <p:ph sz="half" idx="2"/>
          </p:nvPr>
        </p:nvSpPr>
        <p:spPr>
          <a:xfrm>
            <a:off x="6172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2D8B5F-D3F1-E9C0-7F28-71BB3572B581}"/>
              </a:ext>
            </a:extLst>
          </p:cNvPr>
          <p:cNvSpPr>
            <a:spLocks noGrp="1"/>
          </p:cNvSpPr>
          <p:nvPr>
            <p:ph type="dt" sz="half" idx="10"/>
          </p:nvPr>
        </p:nvSpPr>
        <p:spPr/>
        <p:txBody>
          <a:bodyPr/>
          <a:lstStyle/>
          <a:p>
            <a:fld id="{4DF9BD04-AC8F-C749-915B-B556DB5A4514}" type="datetimeFigureOut">
              <a:rPr lang="en-US" smtClean="0"/>
              <a:t>12/19/2023</a:t>
            </a:fld>
            <a:endParaRPr lang="en-US"/>
          </a:p>
        </p:txBody>
      </p:sp>
      <p:sp>
        <p:nvSpPr>
          <p:cNvPr id="6" name="Footer Placeholder 5">
            <a:extLst>
              <a:ext uri="{FF2B5EF4-FFF2-40B4-BE49-F238E27FC236}">
                <a16:creationId xmlns:a16="http://schemas.microsoft.com/office/drawing/2014/main" id="{5391BB21-39D4-B2F4-8DF2-D570C48989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DC5FFF-93E5-BD86-417F-40DEE5A0E7D7}"/>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23154439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C222E-1214-2521-3A45-8EEBFF4BB9B8}"/>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74198C-EF6A-8093-7599-12935CC85844}"/>
              </a:ext>
            </a:extLst>
          </p:cNvPr>
          <p:cNvSpPr>
            <a:spLocks noGrp="1"/>
          </p:cNvSpPr>
          <p:nvPr>
            <p:ph type="body" idx="1"/>
          </p:nvPr>
        </p:nvSpPr>
        <p:spPr>
          <a:xfrm>
            <a:off x="839789" y="1681163"/>
            <a:ext cx="5157787" cy="823912"/>
          </a:xfrm>
        </p:spPr>
        <p:txBody>
          <a:bodyPr anchor="b"/>
          <a:lstStyle>
            <a:lvl1pPr marL="0" indent="0">
              <a:buNone/>
              <a:defRPr sz="2398" b="1"/>
            </a:lvl1pPr>
            <a:lvl2pPr marL="456777" indent="0">
              <a:buNone/>
              <a:defRPr sz="1998" b="1"/>
            </a:lvl2pPr>
            <a:lvl3pPr marL="913554" indent="0">
              <a:buNone/>
              <a:defRPr sz="1798" b="1"/>
            </a:lvl3pPr>
            <a:lvl4pPr marL="1370331" indent="0">
              <a:buNone/>
              <a:defRPr sz="1599" b="1"/>
            </a:lvl4pPr>
            <a:lvl5pPr marL="1827108" indent="0">
              <a:buNone/>
              <a:defRPr sz="1599" b="1"/>
            </a:lvl5pPr>
            <a:lvl6pPr marL="2283885" indent="0">
              <a:buNone/>
              <a:defRPr sz="1599" b="1"/>
            </a:lvl6pPr>
            <a:lvl7pPr marL="2740663" indent="0">
              <a:buNone/>
              <a:defRPr sz="1599" b="1"/>
            </a:lvl7pPr>
            <a:lvl8pPr marL="3197440" indent="0">
              <a:buNone/>
              <a:defRPr sz="1599" b="1"/>
            </a:lvl8pPr>
            <a:lvl9pPr marL="3654217" indent="0">
              <a:buNone/>
              <a:defRPr sz="1599" b="1"/>
            </a:lvl9pPr>
          </a:lstStyle>
          <a:p>
            <a:pPr lvl="0"/>
            <a:r>
              <a:rPr lang="en-US"/>
              <a:t>Click to edit Master text styles</a:t>
            </a:r>
          </a:p>
        </p:txBody>
      </p:sp>
      <p:sp>
        <p:nvSpPr>
          <p:cNvPr id="4" name="Content Placeholder 3">
            <a:extLst>
              <a:ext uri="{FF2B5EF4-FFF2-40B4-BE49-F238E27FC236}">
                <a16:creationId xmlns:a16="http://schemas.microsoft.com/office/drawing/2014/main" id="{0C98D475-C8D7-800B-C73C-802416212C6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D4FB2B-89FA-FB14-3847-363FF9FBDF10}"/>
              </a:ext>
            </a:extLst>
          </p:cNvPr>
          <p:cNvSpPr>
            <a:spLocks noGrp="1"/>
          </p:cNvSpPr>
          <p:nvPr>
            <p:ph type="body" sz="quarter" idx="3"/>
          </p:nvPr>
        </p:nvSpPr>
        <p:spPr>
          <a:xfrm>
            <a:off x="6172201" y="1681163"/>
            <a:ext cx="5183188" cy="823912"/>
          </a:xfrm>
        </p:spPr>
        <p:txBody>
          <a:bodyPr anchor="b"/>
          <a:lstStyle>
            <a:lvl1pPr marL="0" indent="0">
              <a:buNone/>
              <a:defRPr sz="2398" b="1"/>
            </a:lvl1pPr>
            <a:lvl2pPr marL="456777" indent="0">
              <a:buNone/>
              <a:defRPr sz="1998" b="1"/>
            </a:lvl2pPr>
            <a:lvl3pPr marL="913554" indent="0">
              <a:buNone/>
              <a:defRPr sz="1798" b="1"/>
            </a:lvl3pPr>
            <a:lvl4pPr marL="1370331" indent="0">
              <a:buNone/>
              <a:defRPr sz="1599" b="1"/>
            </a:lvl4pPr>
            <a:lvl5pPr marL="1827108" indent="0">
              <a:buNone/>
              <a:defRPr sz="1599" b="1"/>
            </a:lvl5pPr>
            <a:lvl6pPr marL="2283885" indent="0">
              <a:buNone/>
              <a:defRPr sz="1599" b="1"/>
            </a:lvl6pPr>
            <a:lvl7pPr marL="2740663" indent="0">
              <a:buNone/>
              <a:defRPr sz="1599" b="1"/>
            </a:lvl7pPr>
            <a:lvl8pPr marL="3197440" indent="0">
              <a:buNone/>
              <a:defRPr sz="1599" b="1"/>
            </a:lvl8pPr>
            <a:lvl9pPr marL="3654217" indent="0">
              <a:buNone/>
              <a:defRPr sz="1599" b="1"/>
            </a:lvl9pPr>
          </a:lstStyle>
          <a:p>
            <a:pPr lvl="0"/>
            <a:r>
              <a:rPr lang="en-US"/>
              <a:t>Click to edit Master text styles</a:t>
            </a:r>
          </a:p>
        </p:txBody>
      </p:sp>
      <p:sp>
        <p:nvSpPr>
          <p:cNvPr id="6" name="Content Placeholder 5">
            <a:extLst>
              <a:ext uri="{FF2B5EF4-FFF2-40B4-BE49-F238E27FC236}">
                <a16:creationId xmlns:a16="http://schemas.microsoft.com/office/drawing/2014/main" id="{C3673424-0A50-A187-4A1D-5604A47B61DA}"/>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395349-3B8E-ECE4-9104-C48439770BFA}"/>
              </a:ext>
            </a:extLst>
          </p:cNvPr>
          <p:cNvSpPr>
            <a:spLocks noGrp="1"/>
          </p:cNvSpPr>
          <p:nvPr>
            <p:ph type="dt" sz="half" idx="10"/>
          </p:nvPr>
        </p:nvSpPr>
        <p:spPr/>
        <p:txBody>
          <a:bodyPr/>
          <a:lstStyle/>
          <a:p>
            <a:fld id="{4DF9BD04-AC8F-C749-915B-B556DB5A4514}" type="datetimeFigureOut">
              <a:rPr lang="en-US" smtClean="0"/>
              <a:t>12/19/2023</a:t>
            </a:fld>
            <a:endParaRPr lang="en-US"/>
          </a:p>
        </p:txBody>
      </p:sp>
      <p:sp>
        <p:nvSpPr>
          <p:cNvPr id="8" name="Footer Placeholder 7">
            <a:extLst>
              <a:ext uri="{FF2B5EF4-FFF2-40B4-BE49-F238E27FC236}">
                <a16:creationId xmlns:a16="http://schemas.microsoft.com/office/drawing/2014/main" id="{EC18CD1C-331F-6E30-F3B7-C44626C4A0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DAE133-FF72-37BE-1FE9-0CF118F43A01}"/>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20299373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A0D3E-F717-95A9-406B-B87FC5BBEC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8DD731-DBD3-A77D-2513-6BA374672E0E}"/>
              </a:ext>
            </a:extLst>
          </p:cNvPr>
          <p:cNvSpPr>
            <a:spLocks noGrp="1"/>
          </p:cNvSpPr>
          <p:nvPr>
            <p:ph type="dt" sz="half" idx="10"/>
          </p:nvPr>
        </p:nvSpPr>
        <p:spPr/>
        <p:txBody>
          <a:bodyPr/>
          <a:lstStyle/>
          <a:p>
            <a:fld id="{4DF9BD04-AC8F-C749-915B-B556DB5A4514}" type="datetimeFigureOut">
              <a:rPr lang="en-US" smtClean="0"/>
              <a:t>12/19/2023</a:t>
            </a:fld>
            <a:endParaRPr lang="en-US"/>
          </a:p>
        </p:txBody>
      </p:sp>
      <p:sp>
        <p:nvSpPr>
          <p:cNvPr id="4" name="Footer Placeholder 3">
            <a:extLst>
              <a:ext uri="{FF2B5EF4-FFF2-40B4-BE49-F238E27FC236}">
                <a16:creationId xmlns:a16="http://schemas.microsoft.com/office/drawing/2014/main" id="{1365685C-3ADE-C3EC-99F2-46AFC130D5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5878D6-BEAE-656D-9343-7EE081426336}"/>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18982196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6FB842-F39C-1F83-5AA4-5C49E5D317F5}"/>
              </a:ext>
            </a:extLst>
          </p:cNvPr>
          <p:cNvSpPr>
            <a:spLocks noGrp="1"/>
          </p:cNvSpPr>
          <p:nvPr>
            <p:ph type="dt" sz="half" idx="10"/>
          </p:nvPr>
        </p:nvSpPr>
        <p:spPr/>
        <p:txBody>
          <a:bodyPr/>
          <a:lstStyle/>
          <a:p>
            <a:fld id="{4DF9BD04-AC8F-C749-915B-B556DB5A4514}" type="datetimeFigureOut">
              <a:rPr lang="en-US" smtClean="0"/>
              <a:t>12/19/2023</a:t>
            </a:fld>
            <a:endParaRPr lang="en-US"/>
          </a:p>
        </p:txBody>
      </p:sp>
      <p:sp>
        <p:nvSpPr>
          <p:cNvPr id="3" name="Footer Placeholder 2">
            <a:extLst>
              <a:ext uri="{FF2B5EF4-FFF2-40B4-BE49-F238E27FC236}">
                <a16:creationId xmlns:a16="http://schemas.microsoft.com/office/drawing/2014/main" id="{A6FBF7D3-7EDE-D4A4-CD48-2B1507D929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585A54-2B8E-06AF-07CC-65F17C36E08B}"/>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29901895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0E533-A7B4-5BDF-1A13-43E22B755258}"/>
              </a:ext>
            </a:extLst>
          </p:cNvPr>
          <p:cNvSpPr>
            <a:spLocks noGrp="1"/>
          </p:cNvSpPr>
          <p:nvPr>
            <p:ph type="title"/>
          </p:nvPr>
        </p:nvSpPr>
        <p:spPr>
          <a:xfrm>
            <a:off x="839788" y="457201"/>
            <a:ext cx="3932237" cy="1600200"/>
          </a:xfrm>
        </p:spPr>
        <p:txBody>
          <a:bodyPr anchor="b"/>
          <a:lstStyle>
            <a:lvl1pPr>
              <a:defRPr sz="3197"/>
            </a:lvl1pPr>
          </a:lstStyle>
          <a:p>
            <a:r>
              <a:rPr lang="en-US"/>
              <a:t>Click to edit Master title style</a:t>
            </a:r>
          </a:p>
        </p:txBody>
      </p:sp>
      <p:sp>
        <p:nvSpPr>
          <p:cNvPr id="3" name="Content Placeholder 2">
            <a:extLst>
              <a:ext uri="{FF2B5EF4-FFF2-40B4-BE49-F238E27FC236}">
                <a16:creationId xmlns:a16="http://schemas.microsoft.com/office/drawing/2014/main" id="{BFFF43EC-9DF5-A72A-464E-8A4C3AB2ABB4}"/>
              </a:ext>
            </a:extLst>
          </p:cNvPr>
          <p:cNvSpPr>
            <a:spLocks noGrp="1"/>
          </p:cNvSpPr>
          <p:nvPr>
            <p:ph idx="1"/>
          </p:nvPr>
        </p:nvSpPr>
        <p:spPr>
          <a:xfrm>
            <a:off x="5183188" y="987425"/>
            <a:ext cx="6172200" cy="4873626"/>
          </a:xfrm>
        </p:spPr>
        <p:txBody>
          <a:bodyPr/>
          <a:lstStyle>
            <a:lvl1pPr>
              <a:defRPr sz="3197"/>
            </a:lvl1pPr>
            <a:lvl2pPr>
              <a:defRPr sz="2797"/>
            </a:lvl2pPr>
            <a:lvl3pPr>
              <a:defRPr sz="2398"/>
            </a:lvl3pPr>
            <a:lvl4pPr>
              <a:defRPr sz="1998"/>
            </a:lvl4pPr>
            <a:lvl5pPr>
              <a:defRPr sz="1998"/>
            </a:lvl5pPr>
            <a:lvl6pPr>
              <a:defRPr sz="1998"/>
            </a:lvl6pPr>
            <a:lvl7pPr>
              <a:defRPr sz="1998"/>
            </a:lvl7pPr>
            <a:lvl8pPr>
              <a:defRPr sz="1998"/>
            </a:lvl8pPr>
            <a:lvl9pPr>
              <a:defRPr sz="19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71E1D4-A0F6-51C5-E1B0-6CBC89C03FBA}"/>
              </a:ext>
            </a:extLst>
          </p:cNvPr>
          <p:cNvSpPr>
            <a:spLocks noGrp="1"/>
          </p:cNvSpPr>
          <p:nvPr>
            <p:ph type="body" sz="half" idx="2"/>
          </p:nvPr>
        </p:nvSpPr>
        <p:spPr>
          <a:xfrm>
            <a:off x="839788" y="2057400"/>
            <a:ext cx="3932237" cy="3811588"/>
          </a:xfrm>
        </p:spPr>
        <p:txBody>
          <a:bodyPr/>
          <a:lstStyle>
            <a:lvl1pPr marL="0" indent="0">
              <a:buNone/>
              <a:defRPr sz="1599"/>
            </a:lvl1pPr>
            <a:lvl2pPr marL="456777" indent="0">
              <a:buNone/>
              <a:defRPr sz="1399"/>
            </a:lvl2pPr>
            <a:lvl3pPr marL="913554" indent="0">
              <a:buNone/>
              <a:defRPr sz="1199"/>
            </a:lvl3pPr>
            <a:lvl4pPr marL="1370331" indent="0">
              <a:buNone/>
              <a:defRPr sz="999"/>
            </a:lvl4pPr>
            <a:lvl5pPr marL="1827108" indent="0">
              <a:buNone/>
              <a:defRPr sz="999"/>
            </a:lvl5pPr>
            <a:lvl6pPr marL="2283885" indent="0">
              <a:buNone/>
              <a:defRPr sz="999"/>
            </a:lvl6pPr>
            <a:lvl7pPr marL="2740663" indent="0">
              <a:buNone/>
              <a:defRPr sz="999"/>
            </a:lvl7pPr>
            <a:lvl8pPr marL="3197440" indent="0">
              <a:buNone/>
              <a:defRPr sz="999"/>
            </a:lvl8pPr>
            <a:lvl9pPr marL="3654217" indent="0">
              <a:buNone/>
              <a:defRPr sz="999"/>
            </a:lvl9pPr>
          </a:lstStyle>
          <a:p>
            <a:pPr lvl="0"/>
            <a:r>
              <a:rPr lang="en-US"/>
              <a:t>Click to edit Master text styles</a:t>
            </a:r>
          </a:p>
        </p:txBody>
      </p:sp>
      <p:sp>
        <p:nvSpPr>
          <p:cNvPr id="5" name="Date Placeholder 4">
            <a:extLst>
              <a:ext uri="{FF2B5EF4-FFF2-40B4-BE49-F238E27FC236}">
                <a16:creationId xmlns:a16="http://schemas.microsoft.com/office/drawing/2014/main" id="{23761531-2DBF-B4C4-C903-72535BF92773}"/>
              </a:ext>
            </a:extLst>
          </p:cNvPr>
          <p:cNvSpPr>
            <a:spLocks noGrp="1"/>
          </p:cNvSpPr>
          <p:nvPr>
            <p:ph type="dt" sz="half" idx="10"/>
          </p:nvPr>
        </p:nvSpPr>
        <p:spPr/>
        <p:txBody>
          <a:bodyPr/>
          <a:lstStyle/>
          <a:p>
            <a:fld id="{4DF9BD04-AC8F-C749-915B-B556DB5A4514}" type="datetimeFigureOut">
              <a:rPr lang="en-US" smtClean="0"/>
              <a:t>12/19/2023</a:t>
            </a:fld>
            <a:endParaRPr lang="en-US"/>
          </a:p>
        </p:txBody>
      </p:sp>
      <p:sp>
        <p:nvSpPr>
          <p:cNvPr id="6" name="Footer Placeholder 5">
            <a:extLst>
              <a:ext uri="{FF2B5EF4-FFF2-40B4-BE49-F238E27FC236}">
                <a16:creationId xmlns:a16="http://schemas.microsoft.com/office/drawing/2014/main" id="{E9104103-7CB4-2D3B-8A06-DE79412EDD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36C2DB-149C-AD6D-2022-887D8076C1EA}"/>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1525827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6872D-E5F7-B3B7-E2C7-C8D84CE0F82A}"/>
              </a:ext>
            </a:extLst>
          </p:cNvPr>
          <p:cNvSpPr>
            <a:spLocks noGrp="1"/>
          </p:cNvSpPr>
          <p:nvPr>
            <p:ph type="title"/>
          </p:nvPr>
        </p:nvSpPr>
        <p:spPr>
          <a:xfrm>
            <a:off x="839788" y="457201"/>
            <a:ext cx="3932237" cy="1600200"/>
          </a:xfrm>
        </p:spPr>
        <p:txBody>
          <a:bodyPr anchor="b"/>
          <a:lstStyle>
            <a:lvl1pPr>
              <a:defRPr sz="3197"/>
            </a:lvl1pPr>
          </a:lstStyle>
          <a:p>
            <a:r>
              <a:rPr lang="en-US"/>
              <a:t>Click to edit Master title style</a:t>
            </a:r>
          </a:p>
        </p:txBody>
      </p:sp>
      <p:sp>
        <p:nvSpPr>
          <p:cNvPr id="3" name="Picture Placeholder 2">
            <a:extLst>
              <a:ext uri="{FF2B5EF4-FFF2-40B4-BE49-F238E27FC236}">
                <a16:creationId xmlns:a16="http://schemas.microsoft.com/office/drawing/2014/main" id="{DEAEF418-3C23-760C-2B47-C4B7D79FD7C0}"/>
              </a:ext>
            </a:extLst>
          </p:cNvPr>
          <p:cNvSpPr>
            <a:spLocks noGrp="1"/>
          </p:cNvSpPr>
          <p:nvPr>
            <p:ph type="pic" idx="1"/>
          </p:nvPr>
        </p:nvSpPr>
        <p:spPr>
          <a:xfrm>
            <a:off x="5183188" y="987425"/>
            <a:ext cx="6172200" cy="4873626"/>
          </a:xfrm>
        </p:spPr>
        <p:txBody>
          <a:bodyPr/>
          <a:lstStyle>
            <a:lvl1pPr marL="0" indent="0">
              <a:buNone/>
              <a:defRPr sz="3197"/>
            </a:lvl1pPr>
            <a:lvl2pPr marL="456777" indent="0">
              <a:buNone/>
              <a:defRPr sz="2797"/>
            </a:lvl2pPr>
            <a:lvl3pPr marL="913554" indent="0">
              <a:buNone/>
              <a:defRPr sz="2398"/>
            </a:lvl3pPr>
            <a:lvl4pPr marL="1370331" indent="0">
              <a:buNone/>
              <a:defRPr sz="1998"/>
            </a:lvl4pPr>
            <a:lvl5pPr marL="1827108" indent="0">
              <a:buNone/>
              <a:defRPr sz="1998"/>
            </a:lvl5pPr>
            <a:lvl6pPr marL="2283885" indent="0">
              <a:buNone/>
              <a:defRPr sz="1998"/>
            </a:lvl6pPr>
            <a:lvl7pPr marL="2740663" indent="0">
              <a:buNone/>
              <a:defRPr sz="1998"/>
            </a:lvl7pPr>
            <a:lvl8pPr marL="3197440" indent="0">
              <a:buNone/>
              <a:defRPr sz="1998"/>
            </a:lvl8pPr>
            <a:lvl9pPr marL="3654217" indent="0">
              <a:buNone/>
              <a:defRPr sz="1998"/>
            </a:lvl9pPr>
          </a:lstStyle>
          <a:p>
            <a:endParaRPr lang="en-US"/>
          </a:p>
        </p:txBody>
      </p:sp>
      <p:sp>
        <p:nvSpPr>
          <p:cNvPr id="4" name="Text Placeholder 3">
            <a:extLst>
              <a:ext uri="{FF2B5EF4-FFF2-40B4-BE49-F238E27FC236}">
                <a16:creationId xmlns:a16="http://schemas.microsoft.com/office/drawing/2014/main" id="{A9A0B111-8E31-7ED7-23D8-4D3554DAE936}"/>
              </a:ext>
            </a:extLst>
          </p:cNvPr>
          <p:cNvSpPr>
            <a:spLocks noGrp="1"/>
          </p:cNvSpPr>
          <p:nvPr>
            <p:ph type="body" sz="half" idx="2"/>
          </p:nvPr>
        </p:nvSpPr>
        <p:spPr>
          <a:xfrm>
            <a:off x="839788" y="2057400"/>
            <a:ext cx="3932237" cy="3811588"/>
          </a:xfrm>
        </p:spPr>
        <p:txBody>
          <a:bodyPr/>
          <a:lstStyle>
            <a:lvl1pPr marL="0" indent="0">
              <a:buNone/>
              <a:defRPr sz="1599"/>
            </a:lvl1pPr>
            <a:lvl2pPr marL="456777" indent="0">
              <a:buNone/>
              <a:defRPr sz="1399"/>
            </a:lvl2pPr>
            <a:lvl3pPr marL="913554" indent="0">
              <a:buNone/>
              <a:defRPr sz="1199"/>
            </a:lvl3pPr>
            <a:lvl4pPr marL="1370331" indent="0">
              <a:buNone/>
              <a:defRPr sz="999"/>
            </a:lvl4pPr>
            <a:lvl5pPr marL="1827108" indent="0">
              <a:buNone/>
              <a:defRPr sz="999"/>
            </a:lvl5pPr>
            <a:lvl6pPr marL="2283885" indent="0">
              <a:buNone/>
              <a:defRPr sz="999"/>
            </a:lvl6pPr>
            <a:lvl7pPr marL="2740663" indent="0">
              <a:buNone/>
              <a:defRPr sz="999"/>
            </a:lvl7pPr>
            <a:lvl8pPr marL="3197440" indent="0">
              <a:buNone/>
              <a:defRPr sz="999"/>
            </a:lvl8pPr>
            <a:lvl9pPr marL="3654217" indent="0">
              <a:buNone/>
              <a:defRPr sz="999"/>
            </a:lvl9pPr>
          </a:lstStyle>
          <a:p>
            <a:pPr lvl="0"/>
            <a:r>
              <a:rPr lang="en-US"/>
              <a:t>Click to edit Master text styles</a:t>
            </a:r>
          </a:p>
        </p:txBody>
      </p:sp>
      <p:sp>
        <p:nvSpPr>
          <p:cNvPr id="5" name="Date Placeholder 4">
            <a:extLst>
              <a:ext uri="{FF2B5EF4-FFF2-40B4-BE49-F238E27FC236}">
                <a16:creationId xmlns:a16="http://schemas.microsoft.com/office/drawing/2014/main" id="{CDDB22C9-5865-2F4C-E053-C9EDFD5024E0}"/>
              </a:ext>
            </a:extLst>
          </p:cNvPr>
          <p:cNvSpPr>
            <a:spLocks noGrp="1"/>
          </p:cNvSpPr>
          <p:nvPr>
            <p:ph type="dt" sz="half" idx="10"/>
          </p:nvPr>
        </p:nvSpPr>
        <p:spPr/>
        <p:txBody>
          <a:bodyPr/>
          <a:lstStyle/>
          <a:p>
            <a:fld id="{4DF9BD04-AC8F-C749-915B-B556DB5A4514}" type="datetimeFigureOut">
              <a:rPr lang="en-US" smtClean="0"/>
              <a:t>12/19/2023</a:t>
            </a:fld>
            <a:endParaRPr lang="en-US"/>
          </a:p>
        </p:txBody>
      </p:sp>
      <p:sp>
        <p:nvSpPr>
          <p:cNvPr id="6" name="Footer Placeholder 5">
            <a:extLst>
              <a:ext uri="{FF2B5EF4-FFF2-40B4-BE49-F238E27FC236}">
                <a16:creationId xmlns:a16="http://schemas.microsoft.com/office/drawing/2014/main" id="{BF66E4F0-C11D-E296-6593-F39B638834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4AAC20-7050-72AE-7F80-23117B2EE107}"/>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0626073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7A9D1-8453-691B-2B4C-D5FE736583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7A77F7-2F27-6F87-190E-1B0BAE5835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26B932-8DD0-B015-EF9A-027FFEF0038D}"/>
              </a:ext>
            </a:extLst>
          </p:cNvPr>
          <p:cNvSpPr>
            <a:spLocks noGrp="1"/>
          </p:cNvSpPr>
          <p:nvPr>
            <p:ph type="dt" sz="half" idx="10"/>
          </p:nvPr>
        </p:nvSpPr>
        <p:spPr/>
        <p:txBody>
          <a:bodyPr/>
          <a:lstStyle/>
          <a:p>
            <a:fld id="{4DF9BD04-AC8F-C749-915B-B556DB5A4514}" type="datetimeFigureOut">
              <a:rPr lang="en-US" smtClean="0"/>
              <a:t>12/19/2023</a:t>
            </a:fld>
            <a:endParaRPr lang="en-US"/>
          </a:p>
        </p:txBody>
      </p:sp>
      <p:sp>
        <p:nvSpPr>
          <p:cNvPr id="5" name="Footer Placeholder 4">
            <a:extLst>
              <a:ext uri="{FF2B5EF4-FFF2-40B4-BE49-F238E27FC236}">
                <a16:creationId xmlns:a16="http://schemas.microsoft.com/office/drawing/2014/main" id="{DCCCE6C2-1791-98E0-53BD-FE75ECA76B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8172F3-7B56-AA78-E80E-FE7454E4E001}"/>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1867006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E2C164-6A2B-568B-8998-08B6D66490F8}"/>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393B59-437F-F44B-8CF8-8B1BD4D8BE90}"/>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A3FADE-E511-BCC2-B898-8D718509D8AC}"/>
              </a:ext>
            </a:extLst>
          </p:cNvPr>
          <p:cNvSpPr>
            <a:spLocks noGrp="1"/>
          </p:cNvSpPr>
          <p:nvPr>
            <p:ph type="dt" sz="half" idx="10"/>
          </p:nvPr>
        </p:nvSpPr>
        <p:spPr/>
        <p:txBody>
          <a:bodyPr/>
          <a:lstStyle/>
          <a:p>
            <a:fld id="{4DF9BD04-AC8F-C749-915B-B556DB5A4514}" type="datetimeFigureOut">
              <a:rPr lang="en-US" smtClean="0"/>
              <a:t>12/19/2023</a:t>
            </a:fld>
            <a:endParaRPr lang="en-US"/>
          </a:p>
        </p:txBody>
      </p:sp>
      <p:sp>
        <p:nvSpPr>
          <p:cNvPr id="5" name="Footer Placeholder 4">
            <a:extLst>
              <a:ext uri="{FF2B5EF4-FFF2-40B4-BE49-F238E27FC236}">
                <a16:creationId xmlns:a16="http://schemas.microsoft.com/office/drawing/2014/main" id="{4120FB9A-DA1B-4F18-7AFB-D32B746A57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07C1E1-7D12-4553-7B4B-C8C3EC0E2E21}"/>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5441142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1664700"/>
            <a:ext cx="8534400" cy="3532408"/>
          </a:xfrm>
        </p:spPr>
        <p:txBody>
          <a:bodyPr/>
          <a:lstStyle>
            <a:lvl1pPr marL="0" indent="0" algn="ctr">
              <a:buNone/>
              <a:defRPr/>
            </a:lvl1pPr>
            <a:lvl2pPr marL="609036" indent="0" algn="ctr">
              <a:buNone/>
              <a:defRPr/>
            </a:lvl2pPr>
            <a:lvl3pPr marL="1218072" indent="0" algn="ctr">
              <a:buNone/>
              <a:defRPr/>
            </a:lvl3pPr>
            <a:lvl4pPr marL="1827108" indent="0" algn="ctr">
              <a:buNone/>
              <a:defRPr/>
            </a:lvl4pPr>
            <a:lvl5pPr marL="2436144" indent="0" algn="ctr">
              <a:buNone/>
              <a:defRPr/>
            </a:lvl5pPr>
            <a:lvl6pPr marL="3045181" indent="0" algn="ctr">
              <a:buNone/>
              <a:defRPr/>
            </a:lvl6pPr>
            <a:lvl7pPr marL="3654217" indent="0" algn="ctr">
              <a:buNone/>
              <a:defRPr/>
            </a:lvl7pPr>
            <a:lvl8pPr marL="4263253" indent="0" algn="ctr">
              <a:buNone/>
              <a:defRPr/>
            </a:lvl8pPr>
            <a:lvl9pPr marL="4872289" indent="0" algn="ctr">
              <a:buNone/>
              <a:defRPr/>
            </a:lvl9pPr>
          </a:lstStyle>
          <a:p>
            <a:r>
              <a:rPr lang="en-US" dirty="0"/>
              <a:t>Click to edit Master subtitle style</a:t>
            </a:r>
          </a:p>
        </p:txBody>
      </p:sp>
      <p:sp>
        <p:nvSpPr>
          <p:cNvPr id="6" name="Title 1"/>
          <p:cNvSpPr>
            <a:spLocks noGrp="1"/>
          </p:cNvSpPr>
          <p:nvPr>
            <p:ph type="title"/>
          </p:nvPr>
        </p:nvSpPr>
        <p:spPr>
          <a:xfrm>
            <a:off x="0" y="175944"/>
            <a:ext cx="12192000" cy="1340768"/>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1578611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F41C86-81D1-154C-A238-A794744A1851}" type="datetimeFigureOut">
              <a:rPr lang="en-US" smtClean="0"/>
              <a:t>12/19/2023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13070644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125025"/>
            <a:ext cx="10363200" cy="4192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124187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488755"/>
            <a:ext cx="5080000" cy="3911365"/>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88755"/>
            <a:ext cx="5080000" cy="3911365"/>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
        <p:nvSpPr>
          <p:cNvPr id="6" name="Title 1"/>
          <p:cNvSpPr>
            <a:spLocks noGrp="1"/>
          </p:cNvSpPr>
          <p:nvPr>
            <p:ph type="title"/>
          </p:nvPr>
        </p:nvSpPr>
        <p:spPr>
          <a:xfrm>
            <a:off x="0" y="169796"/>
            <a:ext cx="12192000" cy="926470"/>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30965648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69795"/>
            <a:ext cx="12192000" cy="1340768"/>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33298557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653858"/>
      </p:ext>
    </p:extLst>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664" b="0" i="1"/>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4263"/>
            </a:lvl1pPr>
            <a:lvl2pPr marL="609036" indent="0">
              <a:buNone/>
              <a:defRPr sz="3730"/>
            </a:lvl2pPr>
            <a:lvl3pPr marL="1218072" indent="0">
              <a:buNone/>
              <a:defRPr sz="3197"/>
            </a:lvl3pPr>
            <a:lvl4pPr marL="1827108" indent="0">
              <a:buNone/>
              <a:defRPr sz="2664"/>
            </a:lvl4pPr>
            <a:lvl5pPr marL="2436144" indent="0">
              <a:buNone/>
              <a:defRPr sz="2664"/>
            </a:lvl5pPr>
            <a:lvl6pPr marL="3045181" indent="0">
              <a:buNone/>
              <a:defRPr sz="2664"/>
            </a:lvl6pPr>
            <a:lvl7pPr marL="3654217" indent="0">
              <a:buNone/>
              <a:defRPr sz="2664"/>
            </a:lvl7pPr>
            <a:lvl8pPr marL="4263253" indent="0">
              <a:buNone/>
              <a:defRPr sz="2664"/>
            </a:lvl8pPr>
            <a:lvl9pPr marL="4872289" indent="0">
              <a:buNone/>
              <a:defRPr sz="2664"/>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2389717" y="5367339"/>
            <a:ext cx="7315200" cy="725958"/>
          </a:xfrm>
        </p:spPr>
        <p:txBody>
          <a:bodyPr/>
          <a:lstStyle>
            <a:lvl1pPr marL="0" indent="0">
              <a:buNone/>
              <a:defRPr sz="1865"/>
            </a:lvl1pPr>
            <a:lvl2pPr marL="609036" indent="0">
              <a:buNone/>
              <a:defRPr sz="1599"/>
            </a:lvl2pPr>
            <a:lvl3pPr marL="1218072" indent="0">
              <a:buNone/>
              <a:defRPr sz="1332"/>
            </a:lvl3pPr>
            <a:lvl4pPr marL="1827108" indent="0">
              <a:buNone/>
              <a:defRPr sz="1199"/>
            </a:lvl4pPr>
            <a:lvl5pPr marL="2436144" indent="0">
              <a:buNone/>
              <a:defRPr sz="1199"/>
            </a:lvl5pPr>
            <a:lvl6pPr marL="3045181" indent="0">
              <a:buNone/>
              <a:defRPr sz="1199"/>
            </a:lvl6pPr>
            <a:lvl7pPr marL="3654217" indent="0">
              <a:buNone/>
              <a:defRPr sz="1199"/>
            </a:lvl7pPr>
            <a:lvl8pPr marL="4263253" indent="0">
              <a:buNone/>
              <a:defRPr sz="1199"/>
            </a:lvl8pPr>
            <a:lvl9pPr marL="4872289" indent="0">
              <a:buNone/>
              <a:defRPr sz="1199"/>
            </a:lvl9pPr>
          </a:lstStyle>
          <a:p>
            <a:pPr lvl="0"/>
            <a:r>
              <a:rPr lang="en-US"/>
              <a:t>Click to edit Master text styles</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5698064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340768"/>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32748570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846"/>
            <a:ext cx="10515600" cy="1323807"/>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3863510" y="6119510"/>
            <a:ext cx="5204949" cy="556172"/>
          </a:xfrm>
          <a:prstGeom prst="rect">
            <a:avLst/>
          </a:prstGeom>
        </p:spPr>
        <p:txBody>
          <a:bodyPr/>
          <a:lstStyle/>
          <a:p>
            <a:endParaRPr lang="en-US" dirty="0"/>
          </a:p>
        </p:txBody>
      </p:sp>
    </p:spTree>
    <p:extLst>
      <p:ext uri="{BB962C8B-B14F-4D97-AF65-F5344CB8AC3E}">
        <p14:creationId xmlns:p14="http://schemas.microsoft.com/office/powerpoint/2010/main" val="38243026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F79F10CC-8ED3-471E-95B5-6FFC5C0511D7}" type="slidenum">
              <a:rPr lang="en-US" altLang="en-US" smtClean="0"/>
              <a:pPr>
                <a:defRPr/>
              </a:pPr>
              <a:t>‹#›</a:t>
            </a:fld>
            <a:endParaRPr lang="en-US" altLang="en-US"/>
          </a:p>
        </p:txBody>
      </p:sp>
      <p:cxnSp>
        <p:nvCxnSpPr>
          <p:cNvPr id="7" name="Straight Connector 9">
            <a:extLst>
              <a:ext uri="{FF2B5EF4-FFF2-40B4-BE49-F238E27FC236}">
                <a16:creationId xmlns:a16="http://schemas.microsoft.com/office/drawing/2014/main" id="{20EC7F39-976A-45A9-AFEF-C4F3B6A981F9}"/>
              </a:ext>
            </a:extLst>
          </p:cNvPr>
          <p:cNvCxnSpPr>
            <a:cxnSpLocks noChangeShapeType="1"/>
          </p:cNvCxnSpPr>
          <p:nvPr userDrawn="1"/>
        </p:nvCxnSpPr>
        <p:spPr bwMode="auto">
          <a:xfrm>
            <a:off x="0" y="1143000"/>
            <a:ext cx="12192000" cy="0"/>
          </a:xfrm>
          <a:prstGeom prst="line">
            <a:avLst/>
          </a:prstGeom>
          <a:noFill/>
          <a:ln w="25400" algn="ctr">
            <a:solidFill>
              <a:srgbClr val="66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650013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6777"/>
            <a:ext cx="3932767" cy="1600835"/>
          </a:xfrm>
        </p:spPr>
        <p:txBody>
          <a:bodyPr anchor="b"/>
          <a:lstStyle>
            <a:lvl1pPr>
              <a:defRPr sz="4263"/>
            </a:lvl1pPr>
          </a:lstStyle>
          <a:p>
            <a:r>
              <a:rPr lang="en-US"/>
              <a:t>Click to edit Master title style</a:t>
            </a:r>
          </a:p>
        </p:txBody>
      </p:sp>
      <p:sp>
        <p:nvSpPr>
          <p:cNvPr id="3" name="Content Placeholder 2"/>
          <p:cNvSpPr>
            <a:spLocks noGrp="1"/>
          </p:cNvSpPr>
          <p:nvPr>
            <p:ph idx="1"/>
          </p:nvPr>
        </p:nvSpPr>
        <p:spPr>
          <a:xfrm>
            <a:off x="5183717" y="987570"/>
            <a:ext cx="6172200" cy="4874402"/>
          </a:xfrm>
        </p:spPr>
        <p:txBody>
          <a:bodyPr/>
          <a:lstStyle>
            <a:lvl1pPr>
              <a:defRPr sz="4263"/>
            </a:lvl1pPr>
            <a:lvl2pPr>
              <a:defRPr sz="3730"/>
            </a:lvl2pPr>
            <a:lvl3pPr>
              <a:defRPr sz="3197"/>
            </a:lvl3pPr>
            <a:lvl4pPr>
              <a:defRPr sz="2664"/>
            </a:lvl4pPr>
            <a:lvl5pPr>
              <a:defRPr sz="2664"/>
            </a:lvl5pPr>
            <a:lvl6pPr>
              <a:defRPr sz="2664"/>
            </a:lvl6pPr>
            <a:lvl7pPr>
              <a:defRPr sz="2664"/>
            </a:lvl7pPr>
            <a:lvl8pPr>
              <a:defRPr sz="2664"/>
            </a:lvl8pPr>
            <a:lvl9pPr>
              <a:defRPr sz="26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612"/>
            <a:ext cx="3932767" cy="3810705"/>
          </a:xfrm>
        </p:spPr>
        <p:txBody>
          <a:bodyPr/>
          <a:lstStyle>
            <a:lvl1pPr marL="0" indent="0">
              <a:buNone/>
              <a:defRPr sz="2131"/>
            </a:lvl1pPr>
            <a:lvl2pPr marL="609036" indent="0">
              <a:buNone/>
              <a:defRPr sz="1865"/>
            </a:lvl2pPr>
            <a:lvl3pPr marL="1218072" indent="0">
              <a:buNone/>
              <a:defRPr sz="1599"/>
            </a:lvl3pPr>
            <a:lvl4pPr marL="1827108" indent="0">
              <a:buNone/>
              <a:defRPr sz="1332"/>
            </a:lvl4pPr>
            <a:lvl5pPr marL="2436144" indent="0">
              <a:buNone/>
              <a:defRPr sz="1332"/>
            </a:lvl5pPr>
            <a:lvl6pPr marL="3045181" indent="0">
              <a:buNone/>
              <a:defRPr sz="1332"/>
            </a:lvl6pPr>
            <a:lvl7pPr marL="3654217" indent="0">
              <a:buNone/>
              <a:defRPr sz="1332"/>
            </a:lvl7pPr>
            <a:lvl8pPr marL="4263253" indent="0">
              <a:buNone/>
              <a:defRPr sz="1332"/>
            </a:lvl8pPr>
            <a:lvl9pPr marL="4872289" indent="0">
              <a:buNone/>
              <a:defRPr sz="1332"/>
            </a:lvl9pPr>
          </a:lstStyle>
          <a:p>
            <a:pPr lvl="0"/>
            <a:r>
              <a:rPr lang="en-US"/>
              <a:t>Click to edit Master text styles</a:t>
            </a:r>
          </a:p>
        </p:txBody>
      </p:sp>
      <p:sp>
        <p:nvSpPr>
          <p:cNvPr id="5" name="Date Placeholder 4"/>
          <p:cNvSpPr>
            <a:spLocks noGrp="1"/>
          </p:cNvSpPr>
          <p:nvPr>
            <p:ph type="dt" sz="half" idx="10"/>
          </p:nvPr>
        </p:nvSpPr>
        <p:spPr/>
        <p:txBody>
          <a:bodyPr/>
          <a:lstStyle/>
          <a:p>
            <a:fld id="{42F41C86-81D1-154C-A238-A794744A1851}" type="datetimeFigureOut">
              <a:rPr lang="en-US" smtClean="0"/>
              <a:t>12/19/2023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729054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6777"/>
            <a:ext cx="3932767" cy="1600835"/>
          </a:xfrm>
        </p:spPr>
        <p:txBody>
          <a:bodyPr anchor="b"/>
          <a:lstStyle>
            <a:lvl1pPr>
              <a:defRPr sz="4263"/>
            </a:lvl1pPr>
          </a:lstStyle>
          <a:p>
            <a:r>
              <a:rPr lang="en-US"/>
              <a:t>Click to edit Master title style</a:t>
            </a:r>
          </a:p>
        </p:txBody>
      </p:sp>
      <p:sp>
        <p:nvSpPr>
          <p:cNvPr id="3" name="Picture Placeholder 2"/>
          <p:cNvSpPr>
            <a:spLocks noGrp="1"/>
          </p:cNvSpPr>
          <p:nvPr>
            <p:ph type="pic" idx="1"/>
          </p:nvPr>
        </p:nvSpPr>
        <p:spPr>
          <a:xfrm>
            <a:off x="5183717" y="987570"/>
            <a:ext cx="6172200" cy="4874402"/>
          </a:xfrm>
        </p:spPr>
        <p:txBody>
          <a:bodyPr/>
          <a:lstStyle>
            <a:lvl1pPr marL="0" indent="0">
              <a:buNone/>
              <a:defRPr sz="4263"/>
            </a:lvl1pPr>
            <a:lvl2pPr marL="609036" indent="0">
              <a:buNone/>
              <a:defRPr sz="3730"/>
            </a:lvl2pPr>
            <a:lvl3pPr marL="1218072" indent="0">
              <a:buNone/>
              <a:defRPr sz="3197"/>
            </a:lvl3pPr>
            <a:lvl4pPr marL="1827108" indent="0">
              <a:buNone/>
              <a:defRPr sz="2664"/>
            </a:lvl4pPr>
            <a:lvl5pPr marL="2436144" indent="0">
              <a:buNone/>
              <a:defRPr sz="2664"/>
            </a:lvl5pPr>
            <a:lvl6pPr marL="3045181" indent="0">
              <a:buNone/>
              <a:defRPr sz="2664"/>
            </a:lvl6pPr>
            <a:lvl7pPr marL="3654217" indent="0">
              <a:buNone/>
              <a:defRPr sz="2664"/>
            </a:lvl7pPr>
            <a:lvl8pPr marL="4263253" indent="0">
              <a:buNone/>
              <a:defRPr sz="2664"/>
            </a:lvl8pPr>
            <a:lvl9pPr marL="4872289" indent="0">
              <a:buNone/>
              <a:defRPr sz="2664"/>
            </a:lvl9pPr>
          </a:lstStyle>
          <a:p>
            <a:endParaRPr lang="en-US" dirty="0"/>
          </a:p>
        </p:txBody>
      </p:sp>
      <p:sp>
        <p:nvSpPr>
          <p:cNvPr id="4" name="Text Placeholder 3"/>
          <p:cNvSpPr>
            <a:spLocks noGrp="1"/>
          </p:cNvSpPr>
          <p:nvPr>
            <p:ph type="body" sz="half" idx="2"/>
          </p:nvPr>
        </p:nvSpPr>
        <p:spPr>
          <a:xfrm>
            <a:off x="840318" y="2057612"/>
            <a:ext cx="3932767" cy="3810705"/>
          </a:xfrm>
        </p:spPr>
        <p:txBody>
          <a:bodyPr/>
          <a:lstStyle>
            <a:lvl1pPr marL="0" indent="0">
              <a:buNone/>
              <a:defRPr sz="2131"/>
            </a:lvl1pPr>
            <a:lvl2pPr marL="609036" indent="0">
              <a:buNone/>
              <a:defRPr sz="1865"/>
            </a:lvl2pPr>
            <a:lvl3pPr marL="1218072" indent="0">
              <a:buNone/>
              <a:defRPr sz="1599"/>
            </a:lvl3pPr>
            <a:lvl4pPr marL="1827108" indent="0">
              <a:buNone/>
              <a:defRPr sz="1332"/>
            </a:lvl4pPr>
            <a:lvl5pPr marL="2436144" indent="0">
              <a:buNone/>
              <a:defRPr sz="1332"/>
            </a:lvl5pPr>
            <a:lvl6pPr marL="3045181" indent="0">
              <a:buNone/>
              <a:defRPr sz="1332"/>
            </a:lvl6pPr>
            <a:lvl7pPr marL="3654217" indent="0">
              <a:buNone/>
              <a:defRPr sz="1332"/>
            </a:lvl7pPr>
            <a:lvl8pPr marL="4263253" indent="0">
              <a:buNone/>
              <a:defRPr sz="1332"/>
            </a:lvl8pPr>
            <a:lvl9pPr marL="4872289" indent="0">
              <a:buNone/>
              <a:defRPr sz="1332"/>
            </a:lvl9pPr>
          </a:lstStyle>
          <a:p>
            <a:pPr lvl="0"/>
            <a:r>
              <a:rPr lang="en-US"/>
              <a:t>Click to edit Master text styles</a:t>
            </a:r>
          </a:p>
        </p:txBody>
      </p:sp>
      <p:sp>
        <p:nvSpPr>
          <p:cNvPr id="5" name="Date Placeholder 4"/>
          <p:cNvSpPr>
            <a:spLocks noGrp="1"/>
          </p:cNvSpPr>
          <p:nvPr>
            <p:ph type="dt" sz="half" idx="10"/>
          </p:nvPr>
        </p:nvSpPr>
        <p:spPr/>
        <p:txBody>
          <a:bodyPr/>
          <a:lstStyle/>
          <a:p>
            <a:fld id="{42F41C86-81D1-154C-A238-A794744A1851}" type="datetimeFigureOut">
              <a:rPr lang="en-US" smtClean="0"/>
              <a:t>12/19/2023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265848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2.emf"/><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image" Target="../media/image2.emf"/><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image" Target="../media/image1.png"/><Relationship Id="rId2" Type="http://schemas.openxmlformats.org/officeDocument/2006/relationships/slideLayout" Target="../slideLayouts/slideLayout33.xml"/><Relationship Id="rId16" Type="http://schemas.openxmlformats.org/officeDocument/2006/relationships/theme" Target="../theme/theme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4.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8.jp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5.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image" Target="../media/image10.png"/><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image" Target="../media/image9.jpg"/><Relationship Id="rId5" Type="http://schemas.openxmlformats.org/officeDocument/2006/relationships/slideLayout" Target="../slideLayouts/slideLayout73.xml"/><Relationship Id="rId10" Type="http://schemas.openxmlformats.org/officeDocument/2006/relationships/theme" Target="../theme/theme6.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846"/>
            <a:ext cx="10515600" cy="132380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4995"/>
            <a:ext cx="10515600" cy="43520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813"/>
            <a:ext cx="2743200" cy="363730"/>
          </a:xfrm>
          <a:prstGeom prst="rect">
            <a:avLst/>
          </a:prstGeom>
        </p:spPr>
        <p:txBody>
          <a:bodyPr vert="horz" lIns="91440" tIns="45720" rIns="91440" bIns="45720" rtlCol="0" anchor="ctr"/>
          <a:lstStyle>
            <a:lvl1pPr algn="l">
              <a:defRPr sz="1599">
                <a:solidFill>
                  <a:schemeClr val="tx1">
                    <a:tint val="75000"/>
                  </a:schemeClr>
                </a:solidFill>
              </a:defRPr>
            </a:lvl1pPr>
          </a:lstStyle>
          <a:p>
            <a:fld id="{42F41C86-81D1-154C-A238-A794744A1851}" type="datetimeFigureOut">
              <a:rPr lang="en-US" smtClean="0"/>
              <a:t>12/19/2023</a:t>
            </a:fld>
            <a:endParaRPr lang="en-US" dirty="0"/>
          </a:p>
        </p:txBody>
      </p:sp>
      <p:sp>
        <p:nvSpPr>
          <p:cNvPr id="5" name="Footer Placeholder 4"/>
          <p:cNvSpPr>
            <a:spLocks noGrp="1"/>
          </p:cNvSpPr>
          <p:nvPr>
            <p:ph type="ftr" sz="quarter" idx="3"/>
          </p:nvPr>
        </p:nvSpPr>
        <p:spPr>
          <a:xfrm>
            <a:off x="4038600" y="6356813"/>
            <a:ext cx="4114800" cy="363730"/>
          </a:xfrm>
          <a:prstGeom prst="rect">
            <a:avLst/>
          </a:prstGeom>
        </p:spPr>
        <p:txBody>
          <a:bodyPr vert="horz" lIns="91440" tIns="45720" rIns="91440" bIns="45720" rtlCol="0" anchor="ctr"/>
          <a:lstStyle>
            <a:lvl1pPr algn="ctr">
              <a:defRPr sz="1599">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813"/>
            <a:ext cx="2743200" cy="363730"/>
          </a:xfrm>
          <a:prstGeom prst="rect">
            <a:avLst/>
          </a:prstGeom>
        </p:spPr>
        <p:txBody>
          <a:bodyPr vert="horz" lIns="91440" tIns="45720" rIns="91440" bIns="45720" rtlCol="0" anchor="ctr"/>
          <a:lstStyle>
            <a:lvl1pPr algn="r">
              <a:defRPr sz="1599">
                <a:solidFill>
                  <a:schemeClr val="tx1">
                    <a:tint val="75000"/>
                  </a:schemeClr>
                </a:solidFill>
              </a:defRPr>
            </a:lvl1pPr>
          </a:lstStyle>
          <a:p>
            <a:fld id="{C0618FE0-1B40-C740-86BA-BF2D640F8EB0}" type="slidenum">
              <a:rPr lang="en-US" smtClean="0"/>
              <a:t>‹#›</a:t>
            </a:fld>
            <a:endParaRPr lang="en-US" dirty="0"/>
          </a:p>
        </p:txBody>
      </p:sp>
    </p:spTree>
    <p:extLst>
      <p:ext uri="{BB962C8B-B14F-4D97-AF65-F5344CB8AC3E}">
        <p14:creationId xmlns:p14="http://schemas.microsoft.com/office/powerpoint/2010/main" val="13522057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218072" rtl="0" eaLnBrk="1" latinLnBrk="0" hangingPunct="1">
        <a:lnSpc>
          <a:spcPct val="90000"/>
        </a:lnSpc>
        <a:spcBef>
          <a:spcPct val="0"/>
        </a:spcBef>
        <a:buNone/>
        <a:defRPr sz="5861" kern="1200">
          <a:solidFill>
            <a:schemeClr val="tx1"/>
          </a:solidFill>
          <a:latin typeface="+mj-lt"/>
          <a:ea typeface="+mj-ea"/>
          <a:cs typeface="+mj-cs"/>
        </a:defRPr>
      </a:lvl1pPr>
    </p:titleStyle>
    <p:bodyStyle>
      <a:lvl1pPr marL="304518" indent="-304518" algn="l" defTabSz="1218072" rtl="0" eaLnBrk="1" latinLnBrk="0" hangingPunct="1">
        <a:lnSpc>
          <a:spcPct val="90000"/>
        </a:lnSpc>
        <a:spcBef>
          <a:spcPts val="1332"/>
        </a:spcBef>
        <a:buFont typeface="Arial"/>
        <a:buChar char="•"/>
        <a:defRPr sz="3730" kern="1200">
          <a:solidFill>
            <a:schemeClr val="tx1"/>
          </a:solidFill>
          <a:latin typeface="+mn-lt"/>
          <a:ea typeface="+mn-ea"/>
          <a:cs typeface="+mn-cs"/>
        </a:defRPr>
      </a:lvl1pPr>
      <a:lvl2pPr marL="913554" indent="-304518" algn="l" defTabSz="1218072" rtl="0" eaLnBrk="1" latinLnBrk="0" hangingPunct="1">
        <a:lnSpc>
          <a:spcPct val="90000"/>
        </a:lnSpc>
        <a:spcBef>
          <a:spcPts val="666"/>
        </a:spcBef>
        <a:buFont typeface="Arial"/>
        <a:buChar char="•"/>
        <a:defRPr sz="3197" kern="1200">
          <a:solidFill>
            <a:schemeClr val="tx1"/>
          </a:solidFill>
          <a:latin typeface="+mn-lt"/>
          <a:ea typeface="+mn-ea"/>
          <a:cs typeface="+mn-cs"/>
        </a:defRPr>
      </a:lvl2pPr>
      <a:lvl3pPr marL="1522590" indent="-304518" algn="l" defTabSz="1218072" rtl="0" eaLnBrk="1" latinLnBrk="0" hangingPunct="1">
        <a:lnSpc>
          <a:spcPct val="90000"/>
        </a:lnSpc>
        <a:spcBef>
          <a:spcPts val="666"/>
        </a:spcBef>
        <a:buFont typeface="Arial"/>
        <a:buChar char="•"/>
        <a:defRPr sz="2664" kern="1200">
          <a:solidFill>
            <a:schemeClr val="tx1"/>
          </a:solidFill>
          <a:latin typeface="+mn-lt"/>
          <a:ea typeface="+mn-ea"/>
          <a:cs typeface="+mn-cs"/>
        </a:defRPr>
      </a:lvl3pPr>
      <a:lvl4pPr marL="2131626" indent="-304518" algn="l" defTabSz="1218072" rtl="0" eaLnBrk="1" latinLnBrk="0" hangingPunct="1">
        <a:lnSpc>
          <a:spcPct val="90000"/>
        </a:lnSpc>
        <a:spcBef>
          <a:spcPts val="666"/>
        </a:spcBef>
        <a:buFont typeface="Arial"/>
        <a:buChar char="•"/>
        <a:defRPr sz="2398" kern="1200">
          <a:solidFill>
            <a:schemeClr val="tx1"/>
          </a:solidFill>
          <a:latin typeface="+mn-lt"/>
          <a:ea typeface="+mn-ea"/>
          <a:cs typeface="+mn-cs"/>
        </a:defRPr>
      </a:lvl4pPr>
      <a:lvl5pPr marL="2740663" indent="-304518" algn="l" defTabSz="1218072" rtl="0" eaLnBrk="1" latinLnBrk="0" hangingPunct="1">
        <a:lnSpc>
          <a:spcPct val="90000"/>
        </a:lnSpc>
        <a:spcBef>
          <a:spcPts val="666"/>
        </a:spcBef>
        <a:buFont typeface="Arial"/>
        <a:buChar char="•"/>
        <a:defRPr sz="2398" kern="1200">
          <a:solidFill>
            <a:schemeClr val="tx1"/>
          </a:solidFill>
          <a:latin typeface="+mn-lt"/>
          <a:ea typeface="+mn-ea"/>
          <a:cs typeface="+mn-cs"/>
        </a:defRPr>
      </a:lvl5pPr>
      <a:lvl6pPr marL="3349699" indent="-304518" algn="l" defTabSz="1218072" rtl="0" eaLnBrk="1" latinLnBrk="0" hangingPunct="1">
        <a:lnSpc>
          <a:spcPct val="90000"/>
        </a:lnSpc>
        <a:spcBef>
          <a:spcPts val="666"/>
        </a:spcBef>
        <a:buFont typeface="Arial"/>
        <a:buChar char="•"/>
        <a:defRPr sz="2398" kern="1200">
          <a:solidFill>
            <a:schemeClr val="tx1"/>
          </a:solidFill>
          <a:latin typeface="+mn-lt"/>
          <a:ea typeface="+mn-ea"/>
          <a:cs typeface="+mn-cs"/>
        </a:defRPr>
      </a:lvl6pPr>
      <a:lvl7pPr marL="3958735" indent="-304518" algn="l" defTabSz="1218072" rtl="0" eaLnBrk="1" latinLnBrk="0" hangingPunct="1">
        <a:lnSpc>
          <a:spcPct val="90000"/>
        </a:lnSpc>
        <a:spcBef>
          <a:spcPts val="666"/>
        </a:spcBef>
        <a:buFont typeface="Arial"/>
        <a:buChar char="•"/>
        <a:defRPr sz="2398" kern="1200">
          <a:solidFill>
            <a:schemeClr val="tx1"/>
          </a:solidFill>
          <a:latin typeface="+mn-lt"/>
          <a:ea typeface="+mn-ea"/>
          <a:cs typeface="+mn-cs"/>
        </a:defRPr>
      </a:lvl7pPr>
      <a:lvl8pPr marL="4567771" indent="-304518" algn="l" defTabSz="1218072" rtl="0" eaLnBrk="1" latinLnBrk="0" hangingPunct="1">
        <a:lnSpc>
          <a:spcPct val="90000"/>
        </a:lnSpc>
        <a:spcBef>
          <a:spcPts val="666"/>
        </a:spcBef>
        <a:buFont typeface="Arial"/>
        <a:buChar char="•"/>
        <a:defRPr sz="2398" kern="1200">
          <a:solidFill>
            <a:schemeClr val="tx1"/>
          </a:solidFill>
          <a:latin typeface="+mn-lt"/>
          <a:ea typeface="+mn-ea"/>
          <a:cs typeface="+mn-cs"/>
        </a:defRPr>
      </a:lvl8pPr>
      <a:lvl9pPr marL="5176807" indent="-304518" algn="l" defTabSz="1218072" rtl="0" eaLnBrk="1" latinLnBrk="0" hangingPunct="1">
        <a:lnSpc>
          <a:spcPct val="90000"/>
        </a:lnSpc>
        <a:spcBef>
          <a:spcPts val="666"/>
        </a:spcBef>
        <a:buFont typeface="Arial"/>
        <a:buChar char="•"/>
        <a:defRPr sz="2398" kern="1200">
          <a:solidFill>
            <a:schemeClr val="tx1"/>
          </a:solidFill>
          <a:latin typeface="+mn-lt"/>
          <a:ea typeface="+mn-ea"/>
          <a:cs typeface="+mn-cs"/>
        </a:defRPr>
      </a:lvl9pPr>
    </p:bodyStyle>
    <p:otherStyle>
      <a:defPPr>
        <a:defRPr lang="en-US"/>
      </a:defPPr>
      <a:lvl1pPr marL="0" algn="l" defTabSz="1218072" rtl="0" eaLnBrk="1" latinLnBrk="0" hangingPunct="1">
        <a:defRPr sz="2398" kern="1200">
          <a:solidFill>
            <a:schemeClr val="tx1"/>
          </a:solidFill>
          <a:latin typeface="+mn-lt"/>
          <a:ea typeface="+mn-ea"/>
          <a:cs typeface="+mn-cs"/>
        </a:defRPr>
      </a:lvl1pPr>
      <a:lvl2pPr marL="609036" algn="l" defTabSz="1218072" rtl="0" eaLnBrk="1" latinLnBrk="0" hangingPunct="1">
        <a:defRPr sz="2398" kern="1200">
          <a:solidFill>
            <a:schemeClr val="tx1"/>
          </a:solidFill>
          <a:latin typeface="+mn-lt"/>
          <a:ea typeface="+mn-ea"/>
          <a:cs typeface="+mn-cs"/>
        </a:defRPr>
      </a:lvl2pPr>
      <a:lvl3pPr marL="1218072" algn="l" defTabSz="1218072" rtl="0" eaLnBrk="1" latinLnBrk="0" hangingPunct="1">
        <a:defRPr sz="2398" kern="1200">
          <a:solidFill>
            <a:schemeClr val="tx1"/>
          </a:solidFill>
          <a:latin typeface="+mn-lt"/>
          <a:ea typeface="+mn-ea"/>
          <a:cs typeface="+mn-cs"/>
        </a:defRPr>
      </a:lvl3pPr>
      <a:lvl4pPr marL="1827108" algn="l" defTabSz="1218072" rtl="0" eaLnBrk="1" latinLnBrk="0" hangingPunct="1">
        <a:defRPr sz="2398" kern="1200">
          <a:solidFill>
            <a:schemeClr val="tx1"/>
          </a:solidFill>
          <a:latin typeface="+mn-lt"/>
          <a:ea typeface="+mn-ea"/>
          <a:cs typeface="+mn-cs"/>
        </a:defRPr>
      </a:lvl4pPr>
      <a:lvl5pPr marL="2436144" algn="l" defTabSz="1218072" rtl="0" eaLnBrk="1" latinLnBrk="0" hangingPunct="1">
        <a:defRPr sz="2398" kern="1200">
          <a:solidFill>
            <a:schemeClr val="tx1"/>
          </a:solidFill>
          <a:latin typeface="+mn-lt"/>
          <a:ea typeface="+mn-ea"/>
          <a:cs typeface="+mn-cs"/>
        </a:defRPr>
      </a:lvl5pPr>
      <a:lvl6pPr marL="3045181" algn="l" defTabSz="1218072" rtl="0" eaLnBrk="1" latinLnBrk="0" hangingPunct="1">
        <a:defRPr sz="2398" kern="1200">
          <a:solidFill>
            <a:schemeClr val="tx1"/>
          </a:solidFill>
          <a:latin typeface="+mn-lt"/>
          <a:ea typeface="+mn-ea"/>
          <a:cs typeface="+mn-cs"/>
        </a:defRPr>
      </a:lvl6pPr>
      <a:lvl7pPr marL="3654217" algn="l" defTabSz="1218072" rtl="0" eaLnBrk="1" latinLnBrk="0" hangingPunct="1">
        <a:defRPr sz="2398" kern="1200">
          <a:solidFill>
            <a:schemeClr val="tx1"/>
          </a:solidFill>
          <a:latin typeface="+mn-lt"/>
          <a:ea typeface="+mn-ea"/>
          <a:cs typeface="+mn-cs"/>
        </a:defRPr>
      </a:lvl7pPr>
      <a:lvl8pPr marL="4263253" algn="l" defTabSz="1218072" rtl="0" eaLnBrk="1" latinLnBrk="0" hangingPunct="1">
        <a:defRPr sz="2398" kern="1200">
          <a:solidFill>
            <a:schemeClr val="tx1"/>
          </a:solidFill>
          <a:latin typeface="+mn-lt"/>
          <a:ea typeface="+mn-ea"/>
          <a:cs typeface="+mn-cs"/>
        </a:defRPr>
      </a:lvl8pPr>
      <a:lvl9pPr marL="4872289" algn="l" defTabSz="1218072" rtl="0" eaLnBrk="1" latinLnBrk="0" hangingPunct="1">
        <a:defRPr sz="239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73C5563-7704-2745-9658-B3F5CE1770D7}"/>
              </a:ext>
            </a:extLst>
          </p:cNvPr>
          <p:cNvPicPr>
            <a:picLocks noChangeAspect="1"/>
          </p:cNvPicPr>
          <p:nvPr userDrawn="1"/>
        </p:nvPicPr>
        <p:blipFill>
          <a:blip r:embed="rId22"/>
          <a:srcRect/>
          <a:stretch/>
        </p:blipFill>
        <p:spPr>
          <a:xfrm>
            <a:off x="1" y="-10380"/>
            <a:ext cx="12213903" cy="6863964"/>
          </a:xfrm>
          <a:prstGeom prst="rect">
            <a:avLst/>
          </a:prstGeom>
        </p:spPr>
      </p:pic>
      <p:sp>
        <p:nvSpPr>
          <p:cNvPr id="1028" name="Rectangle 3"/>
          <p:cNvSpPr>
            <a:spLocks noGrp="1" noChangeArrowheads="1"/>
          </p:cNvSpPr>
          <p:nvPr>
            <p:ph type="body" idx="1"/>
          </p:nvPr>
        </p:nvSpPr>
        <p:spPr bwMode="auto">
          <a:xfrm>
            <a:off x="914400" y="1828800"/>
            <a:ext cx="10363200" cy="3653134"/>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3"/>
          </p:nvPr>
        </p:nvSpPr>
        <p:spPr>
          <a:xfrm>
            <a:off x="3863510" y="6119510"/>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
        <p:nvSpPr>
          <p:cNvPr id="5" name="TextBox 4"/>
          <p:cNvSpPr txBox="1"/>
          <p:nvPr userDrawn="1"/>
        </p:nvSpPr>
        <p:spPr>
          <a:xfrm>
            <a:off x="9163051" y="7917469"/>
            <a:ext cx="269626" cy="461345"/>
          </a:xfrm>
          <a:prstGeom prst="rect">
            <a:avLst/>
          </a:prstGeom>
          <a:noFill/>
        </p:spPr>
        <p:txBody>
          <a:bodyPr wrap="none" rtlCol="0">
            <a:spAutoFit/>
          </a:bodyPr>
          <a:lstStyle/>
          <a:p>
            <a:r>
              <a:rPr lang="en-US" sz="2398" dirty="0"/>
              <a:t> </a:t>
            </a:r>
          </a:p>
        </p:txBody>
      </p:sp>
      <p:pic>
        <p:nvPicPr>
          <p:cNvPr id="6" name="Picture 5">
            <a:extLst>
              <a:ext uri="{FF2B5EF4-FFF2-40B4-BE49-F238E27FC236}">
                <a16:creationId xmlns:a16="http://schemas.microsoft.com/office/drawing/2014/main" id="{953D009E-6153-234E-A3F7-30E2F33789AD}"/>
              </a:ext>
            </a:extLst>
          </p:cNvPr>
          <p:cNvPicPr>
            <a:picLocks noChangeAspect="1"/>
          </p:cNvPicPr>
          <p:nvPr userDrawn="1"/>
        </p:nvPicPr>
        <p:blipFill>
          <a:blip r:embed="rId23"/>
          <a:srcRect/>
          <a:stretch/>
        </p:blipFill>
        <p:spPr>
          <a:xfrm>
            <a:off x="426377" y="5814441"/>
            <a:ext cx="2417684" cy="924512"/>
          </a:xfrm>
          <a:prstGeom prst="rect">
            <a:avLst/>
          </a:prstGeom>
        </p:spPr>
      </p:pic>
      <p:cxnSp>
        <p:nvCxnSpPr>
          <p:cNvPr id="8" name="Straight Connector 7">
            <a:extLst>
              <a:ext uri="{FF2B5EF4-FFF2-40B4-BE49-F238E27FC236}">
                <a16:creationId xmlns:a16="http://schemas.microsoft.com/office/drawing/2014/main" id="{5F391403-AA08-384C-BF6A-9AE5185F6540}"/>
              </a:ext>
            </a:extLst>
          </p:cNvPr>
          <p:cNvCxnSpPr/>
          <p:nvPr userDrawn="1"/>
        </p:nvCxnSpPr>
        <p:spPr>
          <a:xfrm>
            <a:off x="0" y="5740827"/>
            <a:ext cx="12192000" cy="0"/>
          </a:xfrm>
          <a:prstGeom prst="line">
            <a:avLst/>
          </a:prstGeom>
          <a:ln w="28575">
            <a:solidFill>
              <a:srgbClr val="00376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90859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731" r:id="rId9"/>
    <p:sldLayoutId id="2147483732" r:id="rId10"/>
    <p:sldLayoutId id="2147483733" r:id="rId11"/>
    <p:sldLayoutId id="2147483734" r:id="rId12"/>
    <p:sldLayoutId id="2147483735" r:id="rId13"/>
    <p:sldLayoutId id="2147483736" r:id="rId14"/>
    <p:sldLayoutId id="2147483739" r:id="rId15"/>
    <p:sldLayoutId id="2147483740" r:id="rId16"/>
    <p:sldLayoutId id="2147483741" r:id="rId17"/>
    <p:sldLayoutId id="2147483742" r:id="rId18"/>
    <p:sldLayoutId id="2147483743" r:id="rId19"/>
    <p:sldLayoutId id="2147483744" r:id="rId20"/>
  </p:sldLayoutIdLst>
  <p:hf sldNum="0" hdr="0" dt="0"/>
  <p:txStyles>
    <p:titleStyle>
      <a:lvl1pPr algn="ctr" rtl="0" eaLnBrk="1" fontAlgn="base" hangingPunct="1">
        <a:spcBef>
          <a:spcPct val="0"/>
        </a:spcBef>
        <a:spcAft>
          <a:spcPct val="0"/>
        </a:spcAft>
        <a:defRPr sz="4796" i="0">
          <a:solidFill>
            <a:schemeClr val="bg1"/>
          </a:solidFill>
          <a:latin typeface="+mn-lt"/>
          <a:ea typeface="+mj-ea"/>
          <a:cs typeface="+mj-cs"/>
        </a:defRPr>
      </a:lvl1pPr>
      <a:lvl2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5pPr>
      <a:lvl6pPr marL="609036"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72"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108"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144"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p:titleStyle>
    <p:bodyStyle>
      <a:lvl1pPr marL="456777" indent="-456777" algn="l" rtl="0" eaLnBrk="1" fontAlgn="base" hangingPunct="1">
        <a:spcBef>
          <a:spcPct val="20000"/>
        </a:spcBef>
        <a:spcAft>
          <a:spcPct val="0"/>
        </a:spcAft>
        <a:buChar char="•"/>
        <a:defRPr sz="3197">
          <a:solidFill>
            <a:schemeClr val="tx1"/>
          </a:solidFill>
          <a:latin typeface="+mn-lt"/>
          <a:ea typeface="+mn-ea"/>
          <a:cs typeface="+mn-cs"/>
        </a:defRPr>
      </a:lvl1pPr>
      <a:lvl2pPr marL="989684" indent="-380648" algn="l" rtl="0" eaLnBrk="1" fontAlgn="base" hangingPunct="1">
        <a:spcBef>
          <a:spcPct val="20000"/>
        </a:spcBef>
        <a:spcAft>
          <a:spcPct val="0"/>
        </a:spcAft>
        <a:buChar char="–"/>
        <a:defRPr sz="2664">
          <a:solidFill>
            <a:schemeClr val="tx1"/>
          </a:solidFill>
          <a:latin typeface="+mn-lt"/>
          <a:ea typeface="+mn-ea"/>
        </a:defRPr>
      </a:lvl2pPr>
      <a:lvl3pPr marL="1522590" indent="-304518" algn="l" rtl="0" eaLnBrk="1" fontAlgn="base" hangingPunct="1">
        <a:spcBef>
          <a:spcPct val="20000"/>
        </a:spcBef>
        <a:spcAft>
          <a:spcPct val="0"/>
        </a:spcAft>
        <a:buChar char="•"/>
        <a:defRPr>
          <a:solidFill>
            <a:schemeClr val="tx1"/>
          </a:solidFill>
          <a:latin typeface="+mn-lt"/>
          <a:ea typeface="+mn-ea"/>
        </a:defRPr>
      </a:lvl3pPr>
      <a:lvl4pPr marL="2131626" indent="-304518" algn="l" rtl="0" eaLnBrk="1" fontAlgn="base" hangingPunct="1">
        <a:spcBef>
          <a:spcPct val="20000"/>
        </a:spcBef>
        <a:spcAft>
          <a:spcPct val="0"/>
        </a:spcAft>
        <a:defRPr sz="2664">
          <a:solidFill>
            <a:schemeClr val="tx1"/>
          </a:solidFill>
          <a:latin typeface="+mn-lt"/>
          <a:ea typeface="+mn-ea"/>
        </a:defRPr>
      </a:lvl4pPr>
      <a:lvl5pPr marL="2740663" indent="-304518" algn="l" rtl="0" eaLnBrk="1" fontAlgn="base" hangingPunct="1">
        <a:spcBef>
          <a:spcPct val="20000"/>
        </a:spcBef>
        <a:spcAft>
          <a:spcPct val="0"/>
        </a:spcAft>
        <a:buChar char="»"/>
        <a:defRPr sz="2664">
          <a:solidFill>
            <a:schemeClr val="tx1"/>
          </a:solidFill>
          <a:latin typeface="+mn-lt"/>
          <a:ea typeface="+mn-ea"/>
        </a:defRPr>
      </a:lvl5pPr>
      <a:lvl6pPr marL="3349699" indent="-304518" algn="l" rtl="0" eaLnBrk="1" fontAlgn="base" hangingPunct="1">
        <a:spcBef>
          <a:spcPct val="20000"/>
        </a:spcBef>
        <a:spcAft>
          <a:spcPct val="0"/>
        </a:spcAft>
        <a:buChar char="»"/>
        <a:defRPr sz="2664">
          <a:solidFill>
            <a:schemeClr val="tx1"/>
          </a:solidFill>
          <a:latin typeface="+mn-lt"/>
          <a:ea typeface="+mn-ea"/>
        </a:defRPr>
      </a:lvl6pPr>
      <a:lvl7pPr marL="3958735" indent="-304518" algn="l" rtl="0" eaLnBrk="1" fontAlgn="base" hangingPunct="1">
        <a:spcBef>
          <a:spcPct val="20000"/>
        </a:spcBef>
        <a:spcAft>
          <a:spcPct val="0"/>
        </a:spcAft>
        <a:buChar char="»"/>
        <a:defRPr sz="2664">
          <a:solidFill>
            <a:schemeClr val="tx1"/>
          </a:solidFill>
          <a:latin typeface="+mn-lt"/>
          <a:ea typeface="+mn-ea"/>
        </a:defRPr>
      </a:lvl7pPr>
      <a:lvl8pPr marL="4567771" indent="-304518" algn="l" rtl="0" eaLnBrk="1" fontAlgn="base" hangingPunct="1">
        <a:spcBef>
          <a:spcPct val="20000"/>
        </a:spcBef>
        <a:spcAft>
          <a:spcPct val="0"/>
        </a:spcAft>
        <a:buChar char="»"/>
        <a:defRPr sz="2664">
          <a:solidFill>
            <a:schemeClr val="tx1"/>
          </a:solidFill>
          <a:latin typeface="+mn-lt"/>
          <a:ea typeface="+mn-ea"/>
        </a:defRPr>
      </a:lvl8pPr>
      <a:lvl9pPr marL="5176807" indent="-304518" algn="l" rtl="0" eaLnBrk="1" fontAlgn="base" hangingPunct="1">
        <a:spcBef>
          <a:spcPct val="20000"/>
        </a:spcBef>
        <a:spcAft>
          <a:spcPct val="0"/>
        </a:spcAft>
        <a:buChar char="»"/>
        <a:defRPr sz="2664">
          <a:solidFill>
            <a:schemeClr val="tx1"/>
          </a:solidFill>
          <a:latin typeface="+mn-lt"/>
          <a:ea typeface="+mn-ea"/>
        </a:defRPr>
      </a:lvl9pPr>
    </p:bodyStyle>
    <p:otherStyle>
      <a:defPPr>
        <a:defRPr lang="en-US"/>
      </a:defPPr>
      <a:lvl1pPr marL="0" algn="l" defTabSz="609036" rtl="0" eaLnBrk="1" latinLnBrk="0" hangingPunct="1">
        <a:defRPr sz="2398" kern="1200">
          <a:solidFill>
            <a:schemeClr val="tx1"/>
          </a:solidFill>
          <a:latin typeface="+mn-lt"/>
          <a:ea typeface="+mn-ea"/>
          <a:cs typeface="+mn-cs"/>
        </a:defRPr>
      </a:lvl1pPr>
      <a:lvl2pPr marL="609036" algn="l" defTabSz="609036" rtl="0" eaLnBrk="1" latinLnBrk="0" hangingPunct="1">
        <a:defRPr sz="2398" kern="1200">
          <a:solidFill>
            <a:schemeClr val="tx1"/>
          </a:solidFill>
          <a:latin typeface="+mn-lt"/>
          <a:ea typeface="+mn-ea"/>
          <a:cs typeface="+mn-cs"/>
        </a:defRPr>
      </a:lvl2pPr>
      <a:lvl3pPr marL="1218072" algn="l" defTabSz="609036" rtl="0" eaLnBrk="1" latinLnBrk="0" hangingPunct="1">
        <a:defRPr sz="2398" kern="1200">
          <a:solidFill>
            <a:schemeClr val="tx1"/>
          </a:solidFill>
          <a:latin typeface="+mn-lt"/>
          <a:ea typeface="+mn-ea"/>
          <a:cs typeface="+mn-cs"/>
        </a:defRPr>
      </a:lvl3pPr>
      <a:lvl4pPr marL="1827108" algn="l" defTabSz="609036" rtl="0" eaLnBrk="1" latinLnBrk="0" hangingPunct="1">
        <a:defRPr sz="2398" kern="1200">
          <a:solidFill>
            <a:schemeClr val="tx1"/>
          </a:solidFill>
          <a:latin typeface="+mn-lt"/>
          <a:ea typeface="+mn-ea"/>
          <a:cs typeface="+mn-cs"/>
        </a:defRPr>
      </a:lvl4pPr>
      <a:lvl5pPr marL="2436144" algn="l" defTabSz="609036" rtl="0" eaLnBrk="1" latinLnBrk="0" hangingPunct="1">
        <a:defRPr sz="2398" kern="1200">
          <a:solidFill>
            <a:schemeClr val="tx1"/>
          </a:solidFill>
          <a:latin typeface="+mn-lt"/>
          <a:ea typeface="+mn-ea"/>
          <a:cs typeface="+mn-cs"/>
        </a:defRPr>
      </a:lvl5pPr>
      <a:lvl6pPr marL="3045181" algn="l" defTabSz="609036" rtl="0" eaLnBrk="1" latinLnBrk="0" hangingPunct="1">
        <a:defRPr sz="2398" kern="1200">
          <a:solidFill>
            <a:schemeClr val="tx1"/>
          </a:solidFill>
          <a:latin typeface="+mn-lt"/>
          <a:ea typeface="+mn-ea"/>
          <a:cs typeface="+mn-cs"/>
        </a:defRPr>
      </a:lvl6pPr>
      <a:lvl7pPr marL="3654217" algn="l" defTabSz="609036" rtl="0" eaLnBrk="1" latinLnBrk="0" hangingPunct="1">
        <a:defRPr sz="2398" kern="1200">
          <a:solidFill>
            <a:schemeClr val="tx1"/>
          </a:solidFill>
          <a:latin typeface="+mn-lt"/>
          <a:ea typeface="+mn-ea"/>
          <a:cs typeface="+mn-cs"/>
        </a:defRPr>
      </a:lvl7pPr>
      <a:lvl8pPr marL="4263253" algn="l" defTabSz="609036" rtl="0" eaLnBrk="1" latinLnBrk="0" hangingPunct="1">
        <a:defRPr sz="2398" kern="1200">
          <a:solidFill>
            <a:schemeClr val="tx1"/>
          </a:solidFill>
          <a:latin typeface="+mn-lt"/>
          <a:ea typeface="+mn-ea"/>
          <a:cs typeface="+mn-cs"/>
        </a:defRPr>
      </a:lvl8pPr>
      <a:lvl9pPr marL="4872289" algn="l" defTabSz="609036" rtl="0" eaLnBrk="1" latinLnBrk="0" hangingPunct="1">
        <a:defRPr sz="239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73C5563-7704-2745-9658-B3F5CE1770D7}"/>
              </a:ext>
            </a:extLst>
          </p:cNvPr>
          <p:cNvPicPr>
            <a:picLocks noChangeAspect="1"/>
          </p:cNvPicPr>
          <p:nvPr userDrawn="1"/>
        </p:nvPicPr>
        <p:blipFill>
          <a:blip r:embed="rId17"/>
          <a:srcRect/>
          <a:stretch/>
        </p:blipFill>
        <p:spPr>
          <a:xfrm>
            <a:off x="1" y="-10380"/>
            <a:ext cx="12213903" cy="6863964"/>
          </a:xfrm>
          <a:prstGeom prst="rect">
            <a:avLst/>
          </a:prstGeom>
        </p:spPr>
      </p:pic>
      <p:sp>
        <p:nvSpPr>
          <p:cNvPr id="1028" name="Rectangle 3"/>
          <p:cNvSpPr>
            <a:spLocks noGrp="1" noChangeArrowheads="1"/>
          </p:cNvSpPr>
          <p:nvPr>
            <p:ph type="body" idx="1"/>
          </p:nvPr>
        </p:nvSpPr>
        <p:spPr bwMode="auto">
          <a:xfrm>
            <a:off x="914400" y="1828800"/>
            <a:ext cx="10363200" cy="365313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3"/>
          </p:nvPr>
        </p:nvSpPr>
        <p:spPr>
          <a:xfrm>
            <a:off x="3863510" y="6119510"/>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
        <p:nvSpPr>
          <p:cNvPr id="5" name="TextBox 4"/>
          <p:cNvSpPr txBox="1"/>
          <p:nvPr userDrawn="1"/>
        </p:nvSpPr>
        <p:spPr>
          <a:xfrm>
            <a:off x="9163051" y="7917469"/>
            <a:ext cx="269626" cy="461345"/>
          </a:xfrm>
          <a:prstGeom prst="rect">
            <a:avLst/>
          </a:prstGeom>
          <a:noFill/>
        </p:spPr>
        <p:txBody>
          <a:bodyPr wrap="none" rtlCol="0">
            <a:spAutoFit/>
          </a:bodyPr>
          <a:lstStyle/>
          <a:p>
            <a:r>
              <a:rPr lang="en-US" sz="2398" dirty="0"/>
              <a:t> </a:t>
            </a:r>
          </a:p>
        </p:txBody>
      </p:sp>
      <p:pic>
        <p:nvPicPr>
          <p:cNvPr id="6" name="Picture 5">
            <a:extLst>
              <a:ext uri="{FF2B5EF4-FFF2-40B4-BE49-F238E27FC236}">
                <a16:creationId xmlns:a16="http://schemas.microsoft.com/office/drawing/2014/main" id="{953D009E-6153-234E-A3F7-30E2F33789AD}"/>
              </a:ext>
            </a:extLst>
          </p:cNvPr>
          <p:cNvPicPr>
            <a:picLocks noChangeAspect="1"/>
          </p:cNvPicPr>
          <p:nvPr userDrawn="1"/>
        </p:nvPicPr>
        <p:blipFill>
          <a:blip r:embed="rId18"/>
          <a:srcRect/>
          <a:stretch/>
        </p:blipFill>
        <p:spPr>
          <a:xfrm>
            <a:off x="426377" y="5814441"/>
            <a:ext cx="2417684" cy="924512"/>
          </a:xfrm>
          <a:prstGeom prst="rect">
            <a:avLst/>
          </a:prstGeom>
        </p:spPr>
      </p:pic>
      <p:cxnSp>
        <p:nvCxnSpPr>
          <p:cNvPr id="8" name="Straight Connector 7">
            <a:extLst>
              <a:ext uri="{FF2B5EF4-FFF2-40B4-BE49-F238E27FC236}">
                <a16:creationId xmlns:a16="http://schemas.microsoft.com/office/drawing/2014/main" id="{5F391403-AA08-384C-BF6A-9AE5185F6540}"/>
              </a:ext>
            </a:extLst>
          </p:cNvPr>
          <p:cNvCxnSpPr/>
          <p:nvPr userDrawn="1"/>
        </p:nvCxnSpPr>
        <p:spPr>
          <a:xfrm>
            <a:off x="0" y="5740827"/>
            <a:ext cx="12192000" cy="0"/>
          </a:xfrm>
          <a:prstGeom prst="line">
            <a:avLst/>
          </a:prstGeom>
          <a:ln w="28575">
            <a:solidFill>
              <a:srgbClr val="00376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091753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Lst>
  <p:txStyles>
    <p:titleStyle>
      <a:lvl1pPr algn="ctr" rtl="0" eaLnBrk="1" fontAlgn="base" hangingPunct="1">
        <a:spcBef>
          <a:spcPct val="0"/>
        </a:spcBef>
        <a:spcAft>
          <a:spcPct val="0"/>
        </a:spcAft>
        <a:defRPr sz="4796" i="0">
          <a:solidFill>
            <a:schemeClr val="bg1"/>
          </a:solidFill>
          <a:latin typeface="+mn-lt"/>
          <a:ea typeface="+mj-ea"/>
          <a:cs typeface="+mj-cs"/>
        </a:defRPr>
      </a:lvl1pPr>
      <a:lvl2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5pPr>
      <a:lvl6pPr marL="609036"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72"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108"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144"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p:titleStyle>
    <p:bodyStyle>
      <a:lvl1pPr marL="456777" indent="-456777" algn="l" rtl="0" eaLnBrk="1" fontAlgn="base" hangingPunct="1">
        <a:spcBef>
          <a:spcPct val="20000"/>
        </a:spcBef>
        <a:spcAft>
          <a:spcPct val="0"/>
        </a:spcAft>
        <a:buChar char="•"/>
        <a:defRPr sz="3197">
          <a:solidFill>
            <a:schemeClr val="tx1"/>
          </a:solidFill>
          <a:latin typeface="+mn-lt"/>
          <a:ea typeface="+mn-ea"/>
          <a:cs typeface="+mn-cs"/>
        </a:defRPr>
      </a:lvl1pPr>
      <a:lvl2pPr marL="989684" indent="-380648" algn="l" rtl="0" eaLnBrk="1" fontAlgn="base" hangingPunct="1">
        <a:spcBef>
          <a:spcPct val="20000"/>
        </a:spcBef>
        <a:spcAft>
          <a:spcPct val="0"/>
        </a:spcAft>
        <a:buChar char="–"/>
        <a:defRPr sz="2664">
          <a:solidFill>
            <a:schemeClr val="tx1"/>
          </a:solidFill>
          <a:latin typeface="+mn-lt"/>
          <a:ea typeface="+mn-ea"/>
        </a:defRPr>
      </a:lvl2pPr>
      <a:lvl3pPr marL="1522590" indent="-304518" algn="l" rtl="0" eaLnBrk="1" fontAlgn="base" hangingPunct="1">
        <a:spcBef>
          <a:spcPct val="20000"/>
        </a:spcBef>
        <a:spcAft>
          <a:spcPct val="0"/>
        </a:spcAft>
        <a:buChar char="•"/>
        <a:defRPr>
          <a:solidFill>
            <a:schemeClr val="tx1"/>
          </a:solidFill>
          <a:latin typeface="+mn-lt"/>
          <a:ea typeface="+mn-ea"/>
        </a:defRPr>
      </a:lvl3pPr>
      <a:lvl4pPr marL="2131626" indent="-304518" algn="l" rtl="0" eaLnBrk="1" fontAlgn="base" hangingPunct="1">
        <a:spcBef>
          <a:spcPct val="20000"/>
        </a:spcBef>
        <a:spcAft>
          <a:spcPct val="0"/>
        </a:spcAft>
        <a:defRPr sz="2664">
          <a:solidFill>
            <a:schemeClr val="tx1"/>
          </a:solidFill>
          <a:latin typeface="+mn-lt"/>
          <a:ea typeface="+mn-ea"/>
        </a:defRPr>
      </a:lvl4pPr>
      <a:lvl5pPr marL="2740663" indent="-304518" algn="l" rtl="0" eaLnBrk="1" fontAlgn="base" hangingPunct="1">
        <a:spcBef>
          <a:spcPct val="20000"/>
        </a:spcBef>
        <a:spcAft>
          <a:spcPct val="0"/>
        </a:spcAft>
        <a:buChar char="»"/>
        <a:defRPr sz="2664">
          <a:solidFill>
            <a:schemeClr val="tx1"/>
          </a:solidFill>
          <a:latin typeface="+mn-lt"/>
          <a:ea typeface="+mn-ea"/>
        </a:defRPr>
      </a:lvl5pPr>
      <a:lvl6pPr marL="3349699" indent="-304518" algn="l" rtl="0" eaLnBrk="1" fontAlgn="base" hangingPunct="1">
        <a:spcBef>
          <a:spcPct val="20000"/>
        </a:spcBef>
        <a:spcAft>
          <a:spcPct val="0"/>
        </a:spcAft>
        <a:buChar char="»"/>
        <a:defRPr sz="2664">
          <a:solidFill>
            <a:schemeClr val="tx1"/>
          </a:solidFill>
          <a:latin typeface="+mn-lt"/>
          <a:ea typeface="+mn-ea"/>
        </a:defRPr>
      </a:lvl6pPr>
      <a:lvl7pPr marL="3958735" indent="-304518" algn="l" rtl="0" eaLnBrk="1" fontAlgn="base" hangingPunct="1">
        <a:spcBef>
          <a:spcPct val="20000"/>
        </a:spcBef>
        <a:spcAft>
          <a:spcPct val="0"/>
        </a:spcAft>
        <a:buChar char="»"/>
        <a:defRPr sz="2664">
          <a:solidFill>
            <a:schemeClr val="tx1"/>
          </a:solidFill>
          <a:latin typeface="+mn-lt"/>
          <a:ea typeface="+mn-ea"/>
        </a:defRPr>
      </a:lvl7pPr>
      <a:lvl8pPr marL="4567771" indent="-304518" algn="l" rtl="0" eaLnBrk="1" fontAlgn="base" hangingPunct="1">
        <a:spcBef>
          <a:spcPct val="20000"/>
        </a:spcBef>
        <a:spcAft>
          <a:spcPct val="0"/>
        </a:spcAft>
        <a:buChar char="»"/>
        <a:defRPr sz="2664">
          <a:solidFill>
            <a:schemeClr val="tx1"/>
          </a:solidFill>
          <a:latin typeface="+mn-lt"/>
          <a:ea typeface="+mn-ea"/>
        </a:defRPr>
      </a:lvl8pPr>
      <a:lvl9pPr marL="5176807" indent="-304518" algn="l" rtl="0" eaLnBrk="1" fontAlgn="base" hangingPunct="1">
        <a:spcBef>
          <a:spcPct val="20000"/>
        </a:spcBef>
        <a:spcAft>
          <a:spcPct val="0"/>
        </a:spcAft>
        <a:buChar char="»"/>
        <a:defRPr sz="2664">
          <a:solidFill>
            <a:schemeClr val="tx1"/>
          </a:solidFill>
          <a:latin typeface="+mn-lt"/>
          <a:ea typeface="+mn-ea"/>
        </a:defRPr>
      </a:lvl9pPr>
    </p:bodyStyle>
    <p:otherStyle>
      <a:defPPr>
        <a:defRPr lang="en-US"/>
      </a:defPPr>
      <a:lvl1pPr marL="0" algn="l" defTabSz="609036" rtl="0" eaLnBrk="1" latinLnBrk="0" hangingPunct="1">
        <a:defRPr sz="2398" kern="1200">
          <a:solidFill>
            <a:schemeClr val="tx1"/>
          </a:solidFill>
          <a:latin typeface="+mn-lt"/>
          <a:ea typeface="+mn-ea"/>
          <a:cs typeface="+mn-cs"/>
        </a:defRPr>
      </a:lvl1pPr>
      <a:lvl2pPr marL="609036" algn="l" defTabSz="609036" rtl="0" eaLnBrk="1" latinLnBrk="0" hangingPunct="1">
        <a:defRPr sz="2398" kern="1200">
          <a:solidFill>
            <a:schemeClr val="tx1"/>
          </a:solidFill>
          <a:latin typeface="+mn-lt"/>
          <a:ea typeface="+mn-ea"/>
          <a:cs typeface="+mn-cs"/>
        </a:defRPr>
      </a:lvl2pPr>
      <a:lvl3pPr marL="1218072" algn="l" defTabSz="609036" rtl="0" eaLnBrk="1" latinLnBrk="0" hangingPunct="1">
        <a:defRPr sz="2398" kern="1200">
          <a:solidFill>
            <a:schemeClr val="tx1"/>
          </a:solidFill>
          <a:latin typeface="+mn-lt"/>
          <a:ea typeface="+mn-ea"/>
          <a:cs typeface="+mn-cs"/>
        </a:defRPr>
      </a:lvl3pPr>
      <a:lvl4pPr marL="1827108" algn="l" defTabSz="609036" rtl="0" eaLnBrk="1" latinLnBrk="0" hangingPunct="1">
        <a:defRPr sz="2398" kern="1200">
          <a:solidFill>
            <a:schemeClr val="tx1"/>
          </a:solidFill>
          <a:latin typeface="+mn-lt"/>
          <a:ea typeface="+mn-ea"/>
          <a:cs typeface="+mn-cs"/>
        </a:defRPr>
      </a:lvl4pPr>
      <a:lvl5pPr marL="2436144" algn="l" defTabSz="609036" rtl="0" eaLnBrk="1" latinLnBrk="0" hangingPunct="1">
        <a:defRPr sz="2398" kern="1200">
          <a:solidFill>
            <a:schemeClr val="tx1"/>
          </a:solidFill>
          <a:latin typeface="+mn-lt"/>
          <a:ea typeface="+mn-ea"/>
          <a:cs typeface="+mn-cs"/>
        </a:defRPr>
      </a:lvl5pPr>
      <a:lvl6pPr marL="3045181" algn="l" defTabSz="609036" rtl="0" eaLnBrk="1" latinLnBrk="0" hangingPunct="1">
        <a:defRPr sz="2398" kern="1200">
          <a:solidFill>
            <a:schemeClr val="tx1"/>
          </a:solidFill>
          <a:latin typeface="+mn-lt"/>
          <a:ea typeface="+mn-ea"/>
          <a:cs typeface="+mn-cs"/>
        </a:defRPr>
      </a:lvl6pPr>
      <a:lvl7pPr marL="3654217" algn="l" defTabSz="609036" rtl="0" eaLnBrk="1" latinLnBrk="0" hangingPunct="1">
        <a:defRPr sz="2398" kern="1200">
          <a:solidFill>
            <a:schemeClr val="tx1"/>
          </a:solidFill>
          <a:latin typeface="+mn-lt"/>
          <a:ea typeface="+mn-ea"/>
          <a:cs typeface="+mn-cs"/>
        </a:defRPr>
      </a:lvl7pPr>
      <a:lvl8pPr marL="4263253" algn="l" defTabSz="609036" rtl="0" eaLnBrk="1" latinLnBrk="0" hangingPunct="1">
        <a:defRPr sz="2398" kern="1200">
          <a:solidFill>
            <a:schemeClr val="tx1"/>
          </a:solidFill>
          <a:latin typeface="+mn-lt"/>
          <a:ea typeface="+mn-ea"/>
          <a:cs typeface="+mn-cs"/>
        </a:defRPr>
      </a:lvl8pPr>
      <a:lvl9pPr marL="4872289" algn="l" defTabSz="609036" rtl="0" eaLnBrk="1" latinLnBrk="0" hangingPunct="1">
        <a:defRPr sz="239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847"/>
            <a:ext cx="10515600" cy="132380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4996"/>
            <a:ext cx="10515600" cy="43520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813"/>
            <a:ext cx="2743200" cy="363730"/>
          </a:xfrm>
          <a:prstGeom prst="rect">
            <a:avLst/>
          </a:prstGeom>
        </p:spPr>
        <p:txBody>
          <a:bodyPr vert="horz" lIns="91440" tIns="45720" rIns="91440" bIns="45720" rtlCol="0" anchor="ctr"/>
          <a:lstStyle>
            <a:lvl1pPr algn="l">
              <a:defRPr sz="1597">
                <a:solidFill>
                  <a:schemeClr val="tx1">
                    <a:tint val="75000"/>
                  </a:schemeClr>
                </a:solidFill>
              </a:defRPr>
            </a:lvl1pPr>
          </a:lstStyle>
          <a:p>
            <a:fld id="{42F41C86-81D1-154C-A238-A794744A1851}" type="datetimeFigureOut">
              <a:rPr lang="en-US" smtClean="0"/>
              <a:t>12/19/2023</a:t>
            </a:fld>
            <a:endParaRPr lang="en-US" dirty="0"/>
          </a:p>
        </p:txBody>
      </p:sp>
      <p:sp>
        <p:nvSpPr>
          <p:cNvPr id="5" name="Footer Placeholder 4"/>
          <p:cNvSpPr>
            <a:spLocks noGrp="1"/>
          </p:cNvSpPr>
          <p:nvPr>
            <p:ph type="ftr" sz="quarter" idx="3"/>
          </p:nvPr>
        </p:nvSpPr>
        <p:spPr>
          <a:xfrm>
            <a:off x="4038600" y="6356813"/>
            <a:ext cx="4114800" cy="363730"/>
          </a:xfrm>
          <a:prstGeom prst="rect">
            <a:avLst/>
          </a:prstGeom>
        </p:spPr>
        <p:txBody>
          <a:bodyPr vert="horz" lIns="91440" tIns="45720" rIns="91440" bIns="45720" rtlCol="0" anchor="ctr"/>
          <a:lstStyle>
            <a:lvl1pPr algn="ctr">
              <a:defRPr sz="1597">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813"/>
            <a:ext cx="2743200" cy="363730"/>
          </a:xfrm>
          <a:prstGeom prst="rect">
            <a:avLst/>
          </a:prstGeom>
        </p:spPr>
        <p:txBody>
          <a:bodyPr vert="horz" lIns="91440" tIns="45720" rIns="91440" bIns="45720" rtlCol="0" anchor="ctr"/>
          <a:lstStyle>
            <a:lvl1pPr algn="r">
              <a:defRPr sz="1597">
                <a:solidFill>
                  <a:schemeClr val="tx1">
                    <a:tint val="75000"/>
                  </a:schemeClr>
                </a:solidFill>
              </a:defRPr>
            </a:lvl1pPr>
          </a:lstStyle>
          <a:p>
            <a:fld id="{C0618FE0-1B40-C740-86BA-BF2D640F8EB0}" type="slidenum">
              <a:rPr lang="en-US" smtClean="0"/>
              <a:t>‹#›</a:t>
            </a:fld>
            <a:endParaRPr lang="en-US" dirty="0"/>
          </a:p>
        </p:txBody>
      </p:sp>
    </p:spTree>
    <p:extLst>
      <p:ext uri="{BB962C8B-B14F-4D97-AF65-F5344CB8AC3E}">
        <p14:creationId xmlns:p14="http://schemas.microsoft.com/office/powerpoint/2010/main" val="84098957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1216945" rtl="0" eaLnBrk="1" latinLnBrk="0" hangingPunct="1">
        <a:lnSpc>
          <a:spcPct val="90000"/>
        </a:lnSpc>
        <a:spcBef>
          <a:spcPct val="0"/>
        </a:spcBef>
        <a:buNone/>
        <a:defRPr sz="5856" kern="1200">
          <a:solidFill>
            <a:schemeClr val="tx1"/>
          </a:solidFill>
          <a:latin typeface="+mj-lt"/>
          <a:ea typeface="+mj-ea"/>
          <a:cs typeface="+mj-cs"/>
        </a:defRPr>
      </a:lvl1pPr>
    </p:titleStyle>
    <p:bodyStyle>
      <a:lvl1pPr marL="304237" indent="-304237" algn="l" defTabSz="1216945" rtl="0" eaLnBrk="1" latinLnBrk="0" hangingPunct="1">
        <a:lnSpc>
          <a:spcPct val="90000"/>
        </a:lnSpc>
        <a:spcBef>
          <a:spcPts val="1331"/>
        </a:spcBef>
        <a:buFont typeface="Arial"/>
        <a:buChar char="•"/>
        <a:defRPr sz="3727" kern="1200">
          <a:solidFill>
            <a:schemeClr val="tx1"/>
          </a:solidFill>
          <a:latin typeface="+mn-lt"/>
          <a:ea typeface="+mn-ea"/>
          <a:cs typeface="+mn-cs"/>
        </a:defRPr>
      </a:lvl1pPr>
      <a:lvl2pPr marL="912710" indent="-304237" algn="l" defTabSz="1216945" rtl="0" eaLnBrk="1" latinLnBrk="0" hangingPunct="1">
        <a:lnSpc>
          <a:spcPct val="90000"/>
        </a:lnSpc>
        <a:spcBef>
          <a:spcPts val="666"/>
        </a:spcBef>
        <a:buFont typeface="Arial"/>
        <a:buChar char="•"/>
        <a:defRPr sz="3194" kern="1200">
          <a:solidFill>
            <a:schemeClr val="tx1"/>
          </a:solidFill>
          <a:latin typeface="+mn-lt"/>
          <a:ea typeface="+mn-ea"/>
          <a:cs typeface="+mn-cs"/>
        </a:defRPr>
      </a:lvl2pPr>
      <a:lvl3pPr marL="1521182" indent="-304237" algn="l" defTabSz="1216945" rtl="0" eaLnBrk="1" latinLnBrk="0" hangingPunct="1">
        <a:lnSpc>
          <a:spcPct val="90000"/>
        </a:lnSpc>
        <a:spcBef>
          <a:spcPts val="666"/>
        </a:spcBef>
        <a:buFont typeface="Arial"/>
        <a:buChar char="•"/>
        <a:defRPr sz="2662" kern="1200">
          <a:solidFill>
            <a:schemeClr val="tx1"/>
          </a:solidFill>
          <a:latin typeface="+mn-lt"/>
          <a:ea typeface="+mn-ea"/>
          <a:cs typeface="+mn-cs"/>
        </a:defRPr>
      </a:lvl3pPr>
      <a:lvl4pPr marL="2129655" indent="-304237" algn="l" defTabSz="1216945" rtl="0" eaLnBrk="1" latinLnBrk="0" hangingPunct="1">
        <a:lnSpc>
          <a:spcPct val="90000"/>
        </a:lnSpc>
        <a:spcBef>
          <a:spcPts val="666"/>
        </a:spcBef>
        <a:buFont typeface="Arial"/>
        <a:buChar char="•"/>
        <a:defRPr sz="2396" kern="1200">
          <a:solidFill>
            <a:schemeClr val="tx1"/>
          </a:solidFill>
          <a:latin typeface="+mn-lt"/>
          <a:ea typeface="+mn-ea"/>
          <a:cs typeface="+mn-cs"/>
        </a:defRPr>
      </a:lvl4pPr>
      <a:lvl5pPr marL="2738128" indent="-304237" algn="l" defTabSz="1216945" rtl="0" eaLnBrk="1" latinLnBrk="0" hangingPunct="1">
        <a:lnSpc>
          <a:spcPct val="90000"/>
        </a:lnSpc>
        <a:spcBef>
          <a:spcPts val="666"/>
        </a:spcBef>
        <a:buFont typeface="Arial"/>
        <a:buChar char="•"/>
        <a:defRPr sz="2396" kern="1200">
          <a:solidFill>
            <a:schemeClr val="tx1"/>
          </a:solidFill>
          <a:latin typeface="+mn-lt"/>
          <a:ea typeface="+mn-ea"/>
          <a:cs typeface="+mn-cs"/>
        </a:defRPr>
      </a:lvl5pPr>
      <a:lvl6pPr marL="3346600" indent="-304237" algn="l" defTabSz="1216945" rtl="0" eaLnBrk="1" latinLnBrk="0" hangingPunct="1">
        <a:lnSpc>
          <a:spcPct val="90000"/>
        </a:lnSpc>
        <a:spcBef>
          <a:spcPts val="666"/>
        </a:spcBef>
        <a:buFont typeface="Arial"/>
        <a:buChar char="•"/>
        <a:defRPr sz="2396" kern="1200">
          <a:solidFill>
            <a:schemeClr val="tx1"/>
          </a:solidFill>
          <a:latin typeface="+mn-lt"/>
          <a:ea typeface="+mn-ea"/>
          <a:cs typeface="+mn-cs"/>
        </a:defRPr>
      </a:lvl6pPr>
      <a:lvl7pPr marL="3955073" indent="-304237" algn="l" defTabSz="1216945" rtl="0" eaLnBrk="1" latinLnBrk="0" hangingPunct="1">
        <a:lnSpc>
          <a:spcPct val="90000"/>
        </a:lnSpc>
        <a:spcBef>
          <a:spcPts val="666"/>
        </a:spcBef>
        <a:buFont typeface="Arial"/>
        <a:buChar char="•"/>
        <a:defRPr sz="2396" kern="1200">
          <a:solidFill>
            <a:schemeClr val="tx1"/>
          </a:solidFill>
          <a:latin typeface="+mn-lt"/>
          <a:ea typeface="+mn-ea"/>
          <a:cs typeface="+mn-cs"/>
        </a:defRPr>
      </a:lvl7pPr>
      <a:lvl8pPr marL="4563545" indent="-304237" algn="l" defTabSz="1216945" rtl="0" eaLnBrk="1" latinLnBrk="0" hangingPunct="1">
        <a:lnSpc>
          <a:spcPct val="90000"/>
        </a:lnSpc>
        <a:spcBef>
          <a:spcPts val="666"/>
        </a:spcBef>
        <a:buFont typeface="Arial"/>
        <a:buChar char="•"/>
        <a:defRPr sz="2396" kern="1200">
          <a:solidFill>
            <a:schemeClr val="tx1"/>
          </a:solidFill>
          <a:latin typeface="+mn-lt"/>
          <a:ea typeface="+mn-ea"/>
          <a:cs typeface="+mn-cs"/>
        </a:defRPr>
      </a:lvl8pPr>
      <a:lvl9pPr marL="5172018" indent="-304237" algn="l" defTabSz="1216945" rtl="0" eaLnBrk="1" latinLnBrk="0" hangingPunct="1">
        <a:lnSpc>
          <a:spcPct val="90000"/>
        </a:lnSpc>
        <a:spcBef>
          <a:spcPts val="666"/>
        </a:spcBef>
        <a:buFont typeface="Arial"/>
        <a:buChar char="•"/>
        <a:defRPr sz="2396" kern="1200">
          <a:solidFill>
            <a:schemeClr val="tx1"/>
          </a:solidFill>
          <a:latin typeface="+mn-lt"/>
          <a:ea typeface="+mn-ea"/>
          <a:cs typeface="+mn-cs"/>
        </a:defRPr>
      </a:lvl9pPr>
    </p:bodyStyle>
    <p:otherStyle>
      <a:defPPr>
        <a:defRPr lang="en-US"/>
      </a:defPPr>
      <a:lvl1pPr marL="0" algn="l" defTabSz="1216945" rtl="0" eaLnBrk="1" latinLnBrk="0" hangingPunct="1">
        <a:defRPr sz="2396" kern="1200">
          <a:solidFill>
            <a:schemeClr val="tx1"/>
          </a:solidFill>
          <a:latin typeface="+mn-lt"/>
          <a:ea typeface="+mn-ea"/>
          <a:cs typeface="+mn-cs"/>
        </a:defRPr>
      </a:lvl1pPr>
      <a:lvl2pPr marL="608473" algn="l" defTabSz="1216945" rtl="0" eaLnBrk="1" latinLnBrk="0" hangingPunct="1">
        <a:defRPr sz="2396" kern="1200">
          <a:solidFill>
            <a:schemeClr val="tx1"/>
          </a:solidFill>
          <a:latin typeface="+mn-lt"/>
          <a:ea typeface="+mn-ea"/>
          <a:cs typeface="+mn-cs"/>
        </a:defRPr>
      </a:lvl2pPr>
      <a:lvl3pPr marL="1216945" algn="l" defTabSz="1216945" rtl="0" eaLnBrk="1" latinLnBrk="0" hangingPunct="1">
        <a:defRPr sz="2396" kern="1200">
          <a:solidFill>
            <a:schemeClr val="tx1"/>
          </a:solidFill>
          <a:latin typeface="+mn-lt"/>
          <a:ea typeface="+mn-ea"/>
          <a:cs typeface="+mn-cs"/>
        </a:defRPr>
      </a:lvl3pPr>
      <a:lvl4pPr marL="1825418" algn="l" defTabSz="1216945" rtl="0" eaLnBrk="1" latinLnBrk="0" hangingPunct="1">
        <a:defRPr sz="2396" kern="1200">
          <a:solidFill>
            <a:schemeClr val="tx1"/>
          </a:solidFill>
          <a:latin typeface="+mn-lt"/>
          <a:ea typeface="+mn-ea"/>
          <a:cs typeface="+mn-cs"/>
        </a:defRPr>
      </a:lvl4pPr>
      <a:lvl5pPr marL="2433891" algn="l" defTabSz="1216945" rtl="0" eaLnBrk="1" latinLnBrk="0" hangingPunct="1">
        <a:defRPr sz="2396" kern="1200">
          <a:solidFill>
            <a:schemeClr val="tx1"/>
          </a:solidFill>
          <a:latin typeface="+mn-lt"/>
          <a:ea typeface="+mn-ea"/>
          <a:cs typeface="+mn-cs"/>
        </a:defRPr>
      </a:lvl5pPr>
      <a:lvl6pPr marL="3042365" algn="l" defTabSz="1216945" rtl="0" eaLnBrk="1" latinLnBrk="0" hangingPunct="1">
        <a:defRPr sz="2396" kern="1200">
          <a:solidFill>
            <a:schemeClr val="tx1"/>
          </a:solidFill>
          <a:latin typeface="+mn-lt"/>
          <a:ea typeface="+mn-ea"/>
          <a:cs typeface="+mn-cs"/>
        </a:defRPr>
      </a:lvl6pPr>
      <a:lvl7pPr marL="3650837" algn="l" defTabSz="1216945" rtl="0" eaLnBrk="1" latinLnBrk="0" hangingPunct="1">
        <a:defRPr sz="2396" kern="1200">
          <a:solidFill>
            <a:schemeClr val="tx1"/>
          </a:solidFill>
          <a:latin typeface="+mn-lt"/>
          <a:ea typeface="+mn-ea"/>
          <a:cs typeface="+mn-cs"/>
        </a:defRPr>
      </a:lvl7pPr>
      <a:lvl8pPr marL="4259310" algn="l" defTabSz="1216945" rtl="0" eaLnBrk="1" latinLnBrk="0" hangingPunct="1">
        <a:defRPr sz="2396" kern="1200">
          <a:solidFill>
            <a:schemeClr val="tx1"/>
          </a:solidFill>
          <a:latin typeface="+mn-lt"/>
          <a:ea typeface="+mn-ea"/>
          <a:cs typeface="+mn-cs"/>
        </a:defRPr>
      </a:lvl8pPr>
      <a:lvl9pPr marL="4867782" algn="l" defTabSz="1216945" rtl="0" eaLnBrk="1" latinLnBrk="0" hangingPunct="1">
        <a:defRPr sz="239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80F6AA-0C77-248E-BC01-C872668947E5}"/>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2030B1-97C4-E322-6C19-148E937B7E6F}"/>
              </a:ext>
            </a:extLst>
          </p:cNvPr>
          <p:cNvSpPr>
            <a:spLocks noGrp="1"/>
          </p:cNvSpPr>
          <p:nvPr>
            <p:ph type="body" idx="1"/>
          </p:nvPr>
        </p:nvSpPr>
        <p:spPr>
          <a:xfrm>
            <a:off x="838200" y="1825624"/>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24295F-725D-1ECC-A471-FD9E2FC18FC9}"/>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99">
                <a:solidFill>
                  <a:schemeClr val="tx1">
                    <a:tint val="75000"/>
                  </a:schemeClr>
                </a:solidFill>
              </a:defRPr>
            </a:lvl1pPr>
          </a:lstStyle>
          <a:p>
            <a:fld id="{4DF9BD04-AC8F-C749-915B-B556DB5A4514}" type="datetimeFigureOut">
              <a:rPr lang="en-US" smtClean="0"/>
              <a:t>12/19/2023</a:t>
            </a:fld>
            <a:endParaRPr lang="en-US"/>
          </a:p>
        </p:txBody>
      </p:sp>
      <p:sp>
        <p:nvSpPr>
          <p:cNvPr id="5" name="Footer Placeholder 4">
            <a:extLst>
              <a:ext uri="{FF2B5EF4-FFF2-40B4-BE49-F238E27FC236}">
                <a16:creationId xmlns:a16="http://schemas.microsoft.com/office/drawing/2014/main" id="{83045624-CB77-3A7D-BD2B-A0963EAFBABF}"/>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199">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FDCCE28-89A4-23E5-B1EC-21BA7D44AB22}"/>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199">
                <a:solidFill>
                  <a:schemeClr val="tx1">
                    <a:tint val="75000"/>
                  </a:schemeClr>
                </a:solidFill>
              </a:defRPr>
            </a:lvl1pPr>
          </a:lstStyle>
          <a:p>
            <a:fld id="{4284F903-39F6-7F40-986E-5F33C4BECFE0}" type="slidenum">
              <a:rPr lang="en-US" smtClean="0"/>
              <a:t>‹#›</a:t>
            </a:fld>
            <a:endParaRPr lang="en-US"/>
          </a:p>
        </p:txBody>
      </p:sp>
    </p:spTree>
    <p:extLst>
      <p:ext uri="{BB962C8B-B14F-4D97-AF65-F5344CB8AC3E}">
        <p14:creationId xmlns:p14="http://schemas.microsoft.com/office/powerpoint/2010/main" val="227087735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3554"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89" indent="-228389" algn="l" defTabSz="913554"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66" indent="-228389" algn="l" defTabSz="913554"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943" indent="-228389" algn="l" defTabSz="913554"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720"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4pPr>
      <a:lvl5pPr marL="2055497"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554" rtl="0" eaLnBrk="1" latinLnBrk="0" hangingPunct="1">
        <a:defRPr sz="1798" kern="1200">
          <a:solidFill>
            <a:schemeClr val="tx1"/>
          </a:solidFill>
          <a:latin typeface="+mn-lt"/>
          <a:ea typeface="+mn-ea"/>
          <a:cs typeface="+mn-cs"/>
        </a:defRPr>
      </a:lvl1pPr>
      <a:lvl2pPr marL="456777" algn="l" defTabSz="913554" rtl="0" eaLnBrk="1" latinLnBrk="0" hangingPunct="1">
        <a:defRPr sz="1798" kern="1200">
          <a:solidFill>
            <a:schemeClr val="tx1"/>
          </a:solidFill>
          <a:latin typeface="+mn-lt"/>
          <a:ea typeface="+mn-ea"/>
          <a:cs typeface="+mn-cs"/>
        </a:defRPr>
      </a:lvl2pPr>
      <a:lvl3pPr marL="913554" algn="l" defTabSz="913554" rtl="0" eaLnBrk="1" latinLnBrk="0" hangingPunct="1">
        <a:defRPr sz="1798" kern="1200">
          <a:solidFill>
            <a:schemeClr val="tx1"/>
          </a:solidFill>
          <a:latin typeface="+mn-lt"/>
          <a:ea typeface="+mn-ea"/>
          <a:cs typeface="+mn-cs"/>
        </a:defRPr>
      </a:lvl3pPr>
      <a:lvl4pPr marL="1370331" algn="l" defTabSz="913554" rtl="0" eaLnBrk="1" latinLnBrk="0" hangingPunct="1">
        <a:defRPr sz="1798" kern="1200">
          <a:solidFill>
            <a:schemeClr val="tx1"/>
          </a:solidFill>
          <a:latin typeface="+mn-lt"/>
          <a:ea typeface="+mn-ea"/>
          <a:cs typeface="+mn-cs"/>
        </a:defRPr>
      </a:lvl4pPr>
      <a:lvl5pPr marL="1827108" algn="l" defTabSz="913554" rtl="0" eaLnBrk="1" latinLnBrk="0" hangingPunct="1">
        <a:defRPr sz="1798" kern="1200">
          <a:solidFill>
            <a:schemeClr val="tx1"/>
          </a:solidFill>
          <a:latin typeface="+mn-lt"/>
          <a:ea typeface="+mn-ea"/>
          <a:cs typeface="+mn-cs"/>
        </a:defRPr>
      </a:lvl5pPr>
      <a:lvl6pPr marL="2283885" algn="l" defTabSz="913554" rtl="0" eaLnBrk="1" latinLnBrk="0" hangingPunct="1">
        <a:defRPr sz="1798" kern="1200">
          <a:solidFill>
            <a:schemeClr val="tx1"/>
          </a:solidFill>
          <a:latin typeface="+mn-lt"/>
          <a:ea typeface="+mn-ea"/>
          <a:cs typeface="+mn-cs"/>
        </a:defRPr>
      </a:lvl6pPr>
      <a:lvl7pPr marL="2740663" algn="l" defTabSz="913554" rtl="0" eaLnBrk="1" latinLnBrk="0" hangingPunct="1">
        <a:defRPr sz="1798" kern="1200">
          <a:solidFill>
            <a:schemeClr val="tx1"/>
          </a:solidFill>
          <a:latin typeface="+mn-lt"/>
          <a:ea typeface="+mn-ea"/>
          <a:cs typeface="+mn-cs"/>
        </a:defRPr>
      </a:lvl7pPr>
      <a:lvl8pPr marL="3197440" algn="l" defTabSz="913554" rtl="0" eaLnBrk="1" latinLnBrk="0" hangingPunct="1">
        <a:defRPr sz="1798" kern="1200">
          <a:solidFill>
            <a:schemeClr val="tx1"/>
          </a:solidFill>
          <a:latin typeface="+mn-lt"/>
          <a:ea typeface="+mn-ea"/>
          <a:cs typeface="+mn-cs"/>
        </a:defRPr>
      </a:lvl8pPr>
      <a:lvl9pPr marL="3654217" algn="l" defTabSz="913554" rtl="0" eaLnBrk="1" latinLnBrk="0" hangingPunct="1">
        <a:defRPr sz="1798"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1"/>
          <a:stretch>
            <a:fillRect/>
          </a:stretch>
        </p:blipFill>
        <p:spPr>
          <a:xfrm>
            <a:off x="-95589" y="0"/>
            <a:ext cx="12287589" cy="6922424"/>
          </a:xfrm>
          <a:prstGeom prst="rect">
            <a:avLst/>
          </a:prstGeom>
        </p:spPr>
      </p:pic>
      <p:sp>
        <p:nvSpPr>
          <p:cNvPr id="1028" name="Rectangle 3"/>
          <p:cNvSpPr>
            <a:spLocks noGrp="1" noChangeArrowheads="1"/>
          </p:cNvSpPr>
          <p:nvPr>
            <p:ph type="body" idx="1"/>
          </p:nvPr>
        </p:nvSpPr>
        <p:spPr bwMode="auto">
          <a:xfrm>
            <a:off x="914400" y="1828800"/>
            <a:ext cx="10363200" cy="365313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9163051" y="7917469"/>
            <a:ext cx="269626" cy="461345"/>
          </a:xfrm>
          <a:prstGeom prst="rect">
            <a:avLst/>
          </a:prstGeom>
          <a:noFill/>
        </p:spPr>
        <p:txBody>
          <a:bodyPr wrap="none" rtlCol="0">
            <a:spAutoFit/>
          </a:bodyPr>
          <a:lstStyle/>
          <a:p>
            <a:r>
              <a:rPr lang="en-US" sz="2398" dirty="0"/>
              <a:t> </a:t>
            </a:r>
          </a:p>
        </p:txBody>
      </p:sp>
      <p:pic>
        <p:nvPicPr>
          <p:cNvPr id="2" name="Picture 1" descr="Blue text on a black background&#10;&#10;Description automatically generated">
            <a:extLst>
              <a:ext uri="{FF2B5EF4-FFF2-40B4-BE49-F238E27FC236}">
                <a16:creationId xmlns:a16="http://schemas.microsoft.com/office/drawing/2014/main" id="{9F3E36A3-74DF-DAA7-89E4-1F407521D555}"/>
              </a:ext>
            </a:extLst>
          </p:cNvPr>
          <p:cNvPicPr>
            <a:picLocks noChangeAspect="1"/>
          </p:cNvPicPr>
          <p:nvPr userDrawn="1"/>
        </p:nvPicPr>
        <p:blipFill>
          <a:blip r:embed="rId12"/>
          <a:stretch>
            <a:fillRect/>
          </a:stretch>
        </p:blipFill>
        <p:spPr>
          <a:xfrm>
            <a:off x="9042400" y="6248611"/>
            <a:ext cx="2683933" cy="304518"/>
          </a:xfrm>
          <a:prstGeom prst="rect">
            <a:avLst/>
          </a:prstGeom>
        </p:spPr>
      </p:pic>
    </p:spTree>
    <p:extLst>
      <p:ext uri="{BB962C8B-B14F-4D97-AF65-F5344CB8AC3E}">
        <p14:creationId xmlns:p14="http://schemas.microsoft.com/office/powerpoint/2010/main" val="4129576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Lst>
  <p:txStyles>
    <p:titleStyle>
      <a:lvl1pPr algn="ctr" rtl="0" eaLnBrk="1" fontAlgn="base" hangingPunct="1">
        <a:spcBef>
          <a:spcPct val="0"/>
        </a:spcBef>
        <a:spcAft>
          <a:spcPct val="0"/>
        </a:spcAft>
        <a:defRPr sz="4796" i="0">
          <a:solidFill>
            <a:schemeClr val="bg1"/>
          </a:solidFill>
          <a:latin typeface="+mn-lt"/>
          <a:ea typeface="+mj-ea"/>
          <a:cs typeface="+mj-cs"/>
        </a:defRPr>
      </a:lvl1pPr>
      <a:lvl2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5pPr>
      <a:lvl6pPr marL="609036"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72"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108"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144"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p:titleStyle>
    <p:bodyStyle>
      <a:lvl1pPr marL="456777" indent="-456777" algn="l" rtl="0" eaLnBrk="1" fontAlgn="base" hangingPunct="1">
        <a:spcBef>
          <a:spcPct val="20000"/>
        </a:spcBef>
        <a:spcAft>
          <a:spcPct val="0"/>
        </a:spcAft>
        <a:buChar char="•"/>
        <a:defRPr sz="3197">
          <a:solidFill>
            <a:schemeClr val="tx1"/>
          </a:solidFill>
          <a:latin typeface="+mn-lt"/>
          <a:ea typeface="+mn-ea"/>
          <a:cs typeface="+mn-cs"/>
        </a:defRPr>
      </a:lvl1pPr>
      <a:lvl2pPr marL="989684" indent="-380648" algn="l" rtl="0" eaLnBrk="1" fontAlgn="base" hangingPunct="1">
        <a:spcBef>
          <a:spcPct val="20000"/>
        </a:spcBef>
        <a:spcAft>
          <a:spcPct val="0"/>
        </a:spcAft>
        <a:buChar char="–"/>
        <a:defRPr sz="2664">
          <a:solidFill>
            <a:schemeClr val="tx1"/>
          </a:solidFill>
          <a:latin typeface="+mn-lt"/>
          <a:ea typeface="+mn-ea"/>
        </a:defRPr>
      </a:lvl2pPr>
      <a:lvl3pPr marL="1522590" indent="-304518" algn="l" rtl="0" eaLnBrk="1" fontAlgn="base" hangingPunct="1">
        <a:spcBef>
          <a:spcPct val="20000"/>
        </a:spcBef>
        <a:spcAft>
          <a:spcPct val="0"/>
        </a:spcAft>
        <a:buChar char="•"/>
        <a:defRPr>
          <a:solidFill>
            <a:schemeClr val="tx1"/>
          </a:solidFill>
          <a:latin typeface="+mn-lt"/>
          <a:ea typeface="+mn-ea"/>
        </a:defRPr>
      </a:lvl3pPr>
      <a:lvl4pPr marL="2131626" indent="-304518" algn="l" rtl="0" eaLnBrk="1" fontAlgn="base" hangingPunct="1">
        <a:spcBef>
          <a:spcPct val="20000"/>
        </a:spcBef>
        <a:spcAft>
          <a:spcPct val="0"/>
        </a:spcAft>
        <a:defRPr sz="2664">
          <a:solidFill>
            <a:schemeClr val="tx1"/>
          </a:solidFill>
          <a:latin typeface="+mn-lt"/>
          <a:ea typeface="+mn-ea"/>
        </a:defRPr>
      </a:lvl4pPr>
      <a:lvl5pPr marL="2740663" indent="-304518" algn="l" rtl="0" eaLnBrk="1" fontAlgn="base" hangingPunct="1">
        <a:spcBef>
          <a:spcPct val="20000"/>
        </a:spcBef>
        <a:spcAft>
          <a:spcPct val="0"/>
        </a:spcAft>
        <a:buChar char="»"/>
        <a:defRPr sz="2664">
          <a:solidFill>
            <a:schemeClr val="tx1"/>
          </a:solidFill>
          <a:latin typeface="+mn-lt"/>
          <a:ea typeface="+mn-ea"/>
        </a:defRPr>
      </a:lvl5pPr>
      <a:lvl6pPr marL="3349699" indent="-304518" algn="l" rtl="0" eaLnBrk="1" fontAlgn="base" hangingPunct="1">
        <a:spcBef>
          <a:spcPct val="20000"/>
        </a:spcBef>
        <a:spcAft>
          <a:spcPct val="0"/>
        </a:spcAft>
        <a:buChar char="»"/>
        <a:defRPr sz="2664">
          <a:solidFill>
            <a:schemeClr val="tx1"/>
          </a:solidFill>
          <a:latin typeface="+mn-lt"/>
          <a:ea typeface="+mn-ea"/>
        </a:defRPr>
      </a:lvl6pPr>
      <a:lvl7pPr marL="3958735" indent="-304518" algn="l" rtl="0" eaLnBrk="1" fontAlgn="base" hangingPunct="1">
        <a:spcBef>
          <a:spcPct val="20000"/>
        </a:spcBef>
        <a:spcAft>
          <a:spcPct val="0"/>
        </a:spcAft>
        <a:buChar char="»"/>
        <a:defRPr sz="2664">
          <a:solidFill>
            <a:schemeClr val="tx1"/>
          </a:solidFill>
          <a:latin typeface="+mn-lt"/>
          <a:ea typeface="+mn-ea"/>
        </a:defRPr>
      </a:lvl7pPr>
      <a:lvl8pPr marL="4567771" indent="-304518" algn="l" rtl="0" eaLnBrk="1" fontAlgn="base" hangingPunct="1">
        <a:spcBef>
          <a:spcPct val="20000"/>
        </a:spcBef>
        <a:spcAft>
          <a:spcPct val="0"/>
        </a:spcAft>
        <a:buChar char="»"/>
        <a:defRPr sz="2664">
          <a:solidFill>
            <a:schemeClr val="tx1"/>
          </a:solidFill>
          <a:latin typeface="+mn-lt"/>
          <a:ea typeface="+mn-ea"/>
        </a:defRPr>
      </a:lvl8pPr>
      <a:lvl9pPr marL="5176807" indent="-304518" algn="l" rtl="0" eaLnBrk="1" fontAlgn="base" hangingPunct="1">
        <a:spcBef>
          <a:spcPct val="20000"/>
        </a:spcBef>
        <a:spcAft>
          <a:spcPct val="0"/>
        </a:spcAft>
        <a:buChar char="»"/>
        <a:defRPr sz="2664">
          <a:solidFill>
            <a:schemeClr val="tx1"/>
          </a:solidFill>
          <a:latin typeface="+mn-lt"/>
          <a:ea typeface="+mn-ea"/>
        </a:defRPr>
      </a:lvl9pPr>
    </p:bodyStyle>
    <p:otherStyle>
      <a:defPPr>
        <a:defRPr lang="en-US"/>
      </a:defPPr>
      <a:lvl1pPr marL="0" algn="l" defTabSz="609036" rtl="0" eaLnBrk="1" latinLnBrk="0" hangingPunct="1">
        <a:defRPr sz="2398" kern="1200">
          <a:solidFill>
            <a:schemeClr val="tx1"/>
          </a:solidFill>
          <a:latin typeface="+mn-lt"/>
          <a:ea typeface="+mn-ea"/>
          <a:cs typeface="+mn-cs"/>
        </a:defRPr>
      </a:lvl1pPr>
      <a:lvl2pPr marL="609036" algn="l" defTabSz="609036" rtl="0" eaLnBrk="1" latinLnBrk="0" hangingPunct="1">
        <a:defRPr sz="2398" kern="1200">
          <a:solidFill>
            <a:schemeClr val="tx1"/>
          </a:solidFill>
          <a:latin typeface="+mn-lt"/>
          <a:ea typeface="+mn-ea"/>
          <a:cs typeface="+mn-cs"/>
        </a:defRPr>
      </a:lvl2pPr>
      <a:lvl3pPr marL="1218072" algn="l" defTabSz="609036" rtl="0" eaLnBrk="1" latinLnBrk="0" hangingPunct="1">
        <a:defRPr sz="2398" kern="1200">
          <a:solidFill>
            <a:schemeClr val="tx1"/>
          </a:solidFill>
          <a:latin typeface="+mn-lt"/>
          <a:ea typeface="+mn-ea"/>
          <a:cs typeface="+mn-cs"/>
        </a:defRPr>
      </a:lvl3pPr>
      <a:lvl4pPr marL="1827108" algn="l" defTabSz="609036" rtl="0" eaLnBrk="1" latinLnBrk="0" hangingPunct="1">
        <a:defRPr sz="2398" kern="1200">
          <a:solidFill>
            <a:schemeClr val="tx1"/>
          </a:solidFill>
          <a:latin typeface="+mn-lt"/>
          <a:ea typeface="+mn-ea"/>
          <a:cs typeface="+mn-cs"/>
        </a:defRPr>
      </a:lvl4pPr>
      <a:lvl5pPr marL="2436144" algn="l" defTabSz="609036" rtl="0" eaLnBrk="1" latinLnBrk="0" hangingPunct="1">
        <a:defRPr sz="2398" kern="1200">
          <a:solidFill>
            <a:schemeClr val="tx1"/>
          </a:solidFill>
          <a:latin typeface="+mn-lt"/>
          <a:ea typeface="+mn-ea"/>
          <a:cs typeface="+mn-cs"/>
        </a:defRPr>
      </a:lvl5pPr>
      <a:lvl6pPr marL="3045181" algn="l" defTabSz="609036" rtl="0" eaLnBrk="1" latinLnBrk="0" hangingPunct="1">
        <a:defRPr sz="2398" kern="1200">
          <a:solidFill>
            <a:schemeClr val="tx1"/>
          </a:solidFill>
          <a:latin typeface="+mn-lt"/>
          <a:ea typeface="+mn-ea"/>
          <a:cs typeface="+mn-cs"/>
        </a:defRPr>
      </a:lvl6pPr>
      <a:lvl7pPr marL="3654217" algn="l" defTabSz="609036" rtl="0" eaLnBrk="1" latinLnBrk="0" hangingPunct="1">
        <a:defRPr sz="2398" kern="1200">
          <a:solidFill>
            <a:schemeClr val="tx1"/>
          </a:solidFill>
          <a:latin typeface="+mn-lt"/>
          <a:ea typeface="+mn-ea"/>
          <a:cs typeface="+mn-cs"/>
        </a:defRPr>
      </a:lvl7pPr>
      <a:lvl8pPr marL="4263253" algn="l" defTabSz="609036" rtl="0" eaLnBrk="1" latinLnBrk="0" hangingPunct="1">
        <a:defRPr sz="2398" kern="1200">
          <a:solidFill>
            <a:schemeClr val="tx1"/>
          </a:solidFill>
          <a:latin typeface="+mn-lt"/>
          <a:ea typeface="+mn-ea"/>
          <a:cs typeface="+mn-cs"/>
        </a:defRPr>
      </a:lvl8pPr>
      <a:lvl9pPr marL="4872289" algn="l" defTabSz="609036" rtl="0" eaLnBrk="1" latinLnBrk="0" hangingPunct="1">
        <a:defRPr sz="23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xml"/><Relationship Id="rId1" Type="http://schemas.openxmlformats.org/officeDocument/2006/relationships/slideLayout" Target="../slideLayouts/slideLayout69.xml"/><Relationship Id="rId4" Type="http://schemas.openxmlformats.org/officeDocument/2006/relationships/image" Target="../media/image17.jpg"/></Relationships>
</file>

<file path=ppt/slides/_rels/slide100.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10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10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3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4.xml"/><Relationship Id="rId1" Type="http://schemas.openxmlformats.org/officeDocument/2006/relationships/slideLayout" Target="../slideLayouts/slideLayout77.xml"/></Relationships>
</file>

<file path=ppt/slides/_rels/slide11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3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6.xml"/><Relationship Id="rId1" Type="http://schemas.openxmlformats.org/officeDocument/2006/relationships/slideLayout" Target="../slideLayouts/slideLayout16.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11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31.xml"/></Relationships>
</file>

<file path=ppt/slides/_rels/slide11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31.xml"/></Relationships>
</file>

<file path=ppt/slides/_rels/slide11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31.xml"/></Relationships>
</file>

<file path=ppt/slides/_rels/slide11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7.xml"/></Relationships>
</file>

<file path=ppt/slides/_rels/slide12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7.xml"/></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77.xml"/></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6.xml"/><Relationship Id="rId1" Type="http://schemas.openxmlformats.org/officeDocument/2006/relationships/slideLayout" Target="../slideLayouts/slideLayout69.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77.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emf"/><Relationship Id="rId2" Type="http://schemas.openxmlformats.org/officeDocument/2006/relationships/image" Target="../media/image27.png"/><Relationship Id="rId1" Type="http://schemas.openxmlformats.org/officeDocument/2006/relationships/slideLayout" Target="../slideLayouts/slideLayout7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jpeg"/><Relationship Id="rId1" Type="http://schemas.openxmlformats.org/officeDocument/2006/relationships/slideLayout" Target="../slideLayouts/slideLayout77.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0.xml"/><Relationship Id="rId1" Type="http://schemas.openxmlformats.org/officeDocument/2006/relationships/tags" Target="../tags/tag4.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1.xml"/><Relationship Id="rId1" Type="http://schemas.openxmlformats.org/officeDocument/2006/relationships/tags" Target="../tags/tag5.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1.xml"/><Relationship Id="rId1" Type="http://schemas.openxmlformats.org/officeDocument/2006/relationships/tags" Target="../tags/tag6.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1.xml"/><Relationship Id="rId1" Type="http://schemas.openxmlformats.org/officeDocument/2006/relationships/tags" Target="../tags/tag7.xml"/></Relationships>
</file>

<file path=ppt/slides/_rels/slide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1.xml"/><Relationship Id="rId1" Type="http://schemas.openxmlformats.org/officeDocument/2006/relationships/tags" Target="../tags/tag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slideLayout" Target="../slideLayouts/slideLayout21.xml"/><Relationship Id="rId1" Type="http://schemas.openxmlformats.org/officeDocument/2006/relationships/tags" Target="../tags/tag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1.xml"/><Relationship Id="rId1" Type="http://schemas.openxmlformats.org/officeDocument/2006/relationships/tags" Target="../tags/tag10.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1.xml"/><Relationship Id="rId1" Type="http://schemas.openxmlformats.org/officeDocument/2006/relationships/tags" Target="../tags/tag11.xml"/><Relationship Id="rId5" Type="http://schemas.openxmlformats.org/officeDocument/2006/relationships/chart" Target="../charts/chart5.xml"/><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2.xml"/><Relationship Id="rId1" Type="http://schemas.openxmlformats.org/officeDocument/2006/relationships/tags" Target="../tags/tag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png"/><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66.png"/><Relationship Id="rId4" Type="http://schemas.openxmlformats.org/officeDocument/2006/relationships/image" Target="../media/image65.svg"/></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7.xml"/><Relationship Id="rId1" Type="http://schemas.openxmlformats.org/officeDocument/2006/relationships/slideLayout" Target="../slideLayouts/slideLayout14.xml"/><Relationship Id="rId5" Type="http://schemas.openxmlformats.org/officeDocument/2006/relationships/image" Target="../media/image71.jpg"/><Relationship Id="rId4" Type="http://schemas.openxmlformats.org/officeDocument/2006/relationships/image" Target="../media/image70.jpg"/></Relationships>
</file>

<file path=ppt/slides/_rels/slide7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74.png"/><Relationship Id="rId4" Type="http://schemas.openxmlformats.org/officeDocument/2006/relationships/image" Target="../media/image73.png"/></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26.xml"/><Relationship Id="rId5" Type="http://schemas.openxmlformats.org/officeDocument/2006/relationships/image" Target="../media/image78.png"/><Relationship Id="rId4" Type="http://schemas.openxmlformats.org/officeDocument/2006/relationships/image" Target="../media/image77.png"/></Relationships>
</file>

<file path=ppt/slides/_rels/slide7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1.xml"/><Relationship Id="rId1" Type="http://schemas.openxmlformats.org/officeDocument/2006/relationships/slideLayout" Target="../slideLayouts/slideLayout26.xml"/><Relationship Id="rId5" Type="http://schemas.openxmlformats.org/officeDocument/2006/relationships/image" Target="../media/image81.png"/><Relationship Id="rId4" Type="http://schemas.openxmlformats.org/officeDocument/2006/relationships/image" Target="../media/image80.png"/></Relationships>
</file>

<file path=ppt/slides/_rels/slide7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7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7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9.xml"/></Relationships>
</file>

<file path=ppt/slides/_rels/slide8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15.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97.png"/></Relationships>
</file>

<file path=ppt/slides/_rels/slide9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9.xml.rels><?xml version="1.0" encoding="UTF-8" standalone="yes"?>
<Relationships xmlns="http://schemas.openxmlformats.org/package/2006/relationships"><Relationship Id="rId2" Type="http://schemas.openxmlformats.org/officeDocument/2006/relationships/image" Target="../media/image107.gif"/><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609EF38-BAFB-C845-B226-4643FA68B0BB}"/>
              </a:ext>
            </a:extLst>
          </p:cNvPr>
          <p:cNvPicPr>
            <a:picLocks noChangeAspect="1"/>
          </p:cNvPicPr>
          <p:nvPr/>
        </p:nvPicPr>
        <p:blipFill>
          <a:blip r:embed="rId3"/>
          <a:srcRect/>
          <a:stretch/>
        </p:blipFill>
        <p:spPr>
          <a:xfrm>
            <a:off x="5639" y="-14791"/>
            <a:ext cx="12202603" cy="6863963"/>
          </a:xfrm>
          <a:prstGeom prst="rect">
            <a:avLst/>
          </a:prstGeom>
        </p:spPr>
      </p:pic>
      <p:sp>
        <p:nvSpPr>
          <p:cNvPr id="10" name="TextBox 9"/>
          <p:cNvSpPr txBox="1">
            <a:spLocks noChangeArrowheads="1"/>
          </p:cNvSpPr>
          <p:nvPr/>
        </p:nvSpPr>
        <p:spPr bwMode="auto">
          <a:xfrm>
            <a:off x="1234719" y="3055583"/>
            <a:ext cx="10973523" cy="584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1218072" fontAlgn="base">
              <a:spcBef>
                <a:spcPct val="0"/>
              </a:spcBef>
              <a:spcAft>
                <a:spcPct val="0"/>
              </a:spcAft>
            </a:pPr>
            <a:r>
              <a:rPr lang="en-US" sz="3197" b="1" dirty="0">
                <a:solidFill>
                  <a:srgbClr val="FFC82C"/>
                </a:solidFill>
              </a:rPr>
              <a:t>Leukemia/Lymphoma </a:t>
            </a:r>
            <a:r>
              <a:rPr lang="en-US" sz="2131" dirty="0">
                <a:solidFill>
                  <a:prstClr val="white"/>
                </a:solidFill>
              </a:rPr>
              <a:t>•   Tuesday</a:t>
            </a:r>
            <a:r>
              <a:rPr lang="en-US" sz="2131">
                <a:solidFill>
                  <a:prstClr val="white"/>
                </a:solidFill>
              </a:rPr>
              <a:t>, December </a:t>
            </a:r>
            <a:r>
              <a:rPr lang="en-US" sz="2131" dirty="0">
                <a:solidFill>
                  <a:prstClr val="white"/>
                </a:solidFill>
              </a:rPr>
              <a:t>1</a:t>
            </a:r>
            <a:r>
              <a:rPr lang="en-US" sz="2131">
                <a:solidFill>
                  <a:prstClr val="white"/>
                </a:solidFill>
              </a:rPr>
              <a:t>9</a:t>
            </a:r>
            <a:r>
              <a:rPr lang="en-US" sz="2131" dirty="0">
                <a:solidFill>
                  <a:prstClr val="white"/>
                </a:solidFill>
              </a:rPr>
              <a:t>, 2023</a:t>
            </a:r>
          </a:p>
        </p:txBody>
      </p:sp>
      <p:pic>
        <p:nvPicPr>
          <p:cNvPr id="9" name="Picture 8"/>
          <p:cNvPicPr>
            <a:picLocks noChangeAspect="1"/>
          </p:cNvPicPr>
          <p:nvPr/>
        </p:nvPicPr>
        <p:blipFill>
          <a:blip r:embed="rId4"/>
          <a:srcRect/>
          <a:stretch/>
        </p:blipFill>
        <p:spPr>
          <a:xfrm>
            <a:off x="310468" y="168061"/>
            <a:ext cx="4956877" cy="1897242"/>
          </a:xfrm>
          <a:prstGeom prst="rect">
            <a:avLst/>
          </a:prstGeom>
        </p:spPr>
      </p:pic>
      <p:cxnSp>
        <p:nvCxnSpPr>
          <p:cNvPr id="13" name="Straight Connector 12">
            <a:extLst>
              <a:ext uri="{FF2B5EF4-FFF2-40B4-BE49-F238E27FC236}">
                <a16:creationId xmlns:a16="http://schemas.microsoft.com/office/drawing/2014/main" id="{8E6D9072-7666-6F42-B806-C08CBF71778B}"/>
              </a:ext>
            </a:extLst>
          </p:cNvPr>
          <p:cNvCxnSpPr>
            <a:cxnSpLocks/>
          </p:cNvCxnSpPr>
          <p:nvPr/>
        </p:nvCxnSpPr>
        <p:spPr>
          <a:xfrm>
            <a:off x="5640" y="6849174"/>
            <a:ext cx="12202604" cy="8828"/>
          </a:xfrm>
          <a:prstGeom prst="line">
            <a:avLst/>
          </a:prstGeom>
          <a:ln w="28575">
            <a:solidFill>
              <a:srgbClr val="003767"/>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E4F9A8C-095C-F04B-A3EB-446E1D9E0EE8}"/>
              </a:ext>
            </a:extLst>
          </p:cNvPr>
          <p:cNvSpPr/>
          <p:nvPr/>
        </p:nvSpPr>
        <p:spPr>
          <a:xfrm>
            <a:off x="8106819" y="1827108"/>
            <a:ext cx="4101425" cy="450687"/>
          </a:xfrm>
          <a:prstGeom prst="rect">
            <a:avLst/>
          </a:prstGeom>
          <a:solidFill>
            <a:srgbClr val="003767"/>
          </a:solidFill>
          <a:ln>
            <a:solidFill>
              <a:schemeClr val="accent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3197" dirty="0">
              <a:solidFill>
                <a:prstClr val="white"/>
              </a:solidFill>
              <a:latin typeface="Calibri" panose="020F0502020204030204"/>
            </a:endParaRPr>
          </a:p>
        </p:txBody>
      </p:sp>
      <p:sp>
        <p:nvSpPr>
          <p:cNvPr id="18" name="TextBox 17">
            <a:extLst>
              <a:ext uri="{FF2B5EF4-FFF2-40B4-BE49-F238E27FC236}">
                <a16:creationId xmlns:a16="http://schemas.microsoft.com/office/drawing/2014/main" id="{5D0D8983-A53D-BF42-9231-4EDE428BABCF}"/>
              </a:ext>
            </a:extLst>
          </p:cNvPr>
          <p:cNvSpPr txBox="1"/>
          <p:nvPr/>
        </p:nvSpPr>
        <p:spPr>
          <a:xfrm>
            <a:off x="8084936" y="1896182"/>
            <a:ext cx="4101425" cy="297325"/>
          </a:xfrm>
          <a:prstGeom prst="rect">
            <a:avLst/>
          </a:prstGeom>
          <a:noFill/>
        </p:spPr>
        <p:txBody>
          <a:bodyPr wrap="square" rtlCol="0">
            <a:spAutoFit/>
          </a:bodyPr>
          <a:lstStyle/>
          <a:p>
            <a:pPr algn="ctr" defTabSz="1218072" fontAlgn="base">
              <a:spcBef>
                <a:spcPct val="0"/>
              </a:spcBef>
              <a:spcAft>
                <a:spcPct val="0"/>
              </a:spcAft>
            </a:pPr>
            <a:r>
              <a:rPr lang="en-US" sz="1332" dirty="0">
                <a:solidFill>
                  <a:prstClr val="white"/>
                </a:solidFill>
                <a:latin typeface="Arial" panose="020B0604020202020204" pitchFamily="34" charset="0"/>
                <a:ea typeface="Bodoni Ornaments" pitchFamily="2" charset="0"/>
                <a:cs typeface="Arial" panose="020B0604020202020204" pitchFamily="34" charset="0"/>
              </a:rPr>
              <a:t>@OncLiveSOSS    •   #OncLiveIPC</a:t>
            </a:r>
          </a:p>
        </p:txBody>
      </p:sp>
    </p:spTree>
    <p:extLst>
      <p:ext uri="{BB962C8B-B14F-4D97-AF65-F5344CB8AC3E}">
        <p14:creationId xmlns:p14="http://schemas.microsoft.com/office/powerpoint/2010/main" val="1770905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48235" y="1245142"/>
            <a:ext cx="10907282" cy="1819774"/>
          </a:xfrm>
        </p:spPr>
        <p:txBody>
          <a:bodyPr/>
          <a:lstStyle/>
          <a:p>
            <a:pPr marL="456777" indent="-456777" algn="l">
              <a:buFont typeface="Arial" panose="020B0604020202020204" pitchFamily="34" charset="0"/>
              <a:buChar char="•"/>
            </a:pPr>
            <a:r>
              <a:rPr lang="en-US" sz="2398" dirty="0">
                <a:solidFill>
                  <a:srgbClr val="002E51"/>
                </a:solidFill>
              </a:rPr>
              <a:t>AML traditionally defined as </a:t>
            </a:r>
            <a:r>
              <a:rPr lang="en-US" sz="2398" u="sng" dirty="0">
                <a:solidFill>
                  <a:srgbClr val="002E51"/>
                </a:solidFill>
              </a:rPr>
              <a:t>&gt;</a:t>
            </a:r>
            <a:r>
              <a:rPr lang="en-US" sz="2398" dirty="0">
                <a:solidFill>
                  <a:srgbClr val="002E51"/>
                </a:solidFill>
              </a:rPr>
              <a:t>20% myeloblasts in PB or BM</a:t>
            </a:r>
          </a:p>
          <a:p>
            <a:pPr marL="456777" indent="-456777" algn="l">
              <a:buFont typeface="Arial" panose="020B0604020202020204" pitchFamily="34" charset="0"/>
              <a:buChar char="•"/>
            </a:pPr>
            <a:r>
              <a:rPr lang="en-US" sz="2398" dirty="0">
                <a:solidFill>
                  <a:srgbClr val="002E51"/>
                </a:solidFill>
              </a:rPr>
              <a:t>Evolution of Dx classification-&gt; increasingly incorporating genomic factors</a:t>
            </a:r>
          </a:p>
          <a:p>
            <a:pPr marL="456777" indent="-456777" algn="l">
              <a:buFont typeface="Arial" panose="020B0604020202020204" pitchFamily="34" charset="0"/>
              <a:buChar char="•"/>
            </a:pPr>
            <a:r>
              <a:rPr lang="en-US" sz="2398" dirty="0">
                <a:solidFill>
                  <a:srgbClr val="002E51"/>
                </a:solidFill>
              </a:rPr>
              <a:t>2022 WHO and ICC recognize the subjectivity of blast %</a:t>
            </a:r>
          </a:p>
          <a:p>
            <a:pPr marL="1065813" lvl="1" indent="-456777" algn="l">
              <a:buFont typeface="Arial" panose="020B0604020202020204" pitchFamily="34" charset="0"/>
              <a:buChar char="•"/>
            </a:pPr>
            <a:r>
              <a:rPr lang="en-US" sz="1865" dirty="0">
                <a:solidFill>
                  <a:srgbClr val="002E51"/>
                </a:solidFill>
              </a:rPr>
              <a:t>MDS/AML- 10-19% blasts in ICC</a:t>
            </a:r>
          </a:p>
          <a:p>
            <a:pPr marL="456777" indent="-456777" algn="l">
              <a:buFont typeface="Arial" panose="020B0604020202020204" pitchFamily="34" charset="0"/>
              <a:buChar char="•"/>
            </a:pPr>
            <a:endParaRPr lang="en-US" sz="2398" dirty="0">
              <a:solidFill>
                <a:srgbClr val="002E51"/>
              </a:solidFill>
            </a:endParaRPr>
          </a:p>
        </p:txBody>
      </p:sp>
      <p:sp>
        <p:nvSpPr>
          <p:cNvPr id="4" name="Title 3"/>
          <p:cNvSpPr>
            <a:spLocks noGrp="1"/>
          </p:cNvSpPr>
          <p:nvPr>
            <p:ph type="title"/>
          </p:nvPr>
        </p:nvSpPr>
        <p:spPr>
          <a:xfrm>
            <a:off x="5639" y="169796"/>
            <a:ext cx="12180722" cy="1075346"/>
          </a:xfrm>
        </p:spPr>
        <p:txBody>
          <a:bodyPr/>
          <a:lstStyle/>
          <a:p>
            <a:r>
              <a:rPr lang="en-US" b="1" dirty="0"/>
              <a:t>Diagnostic Classification of AML in 2023</a:t>
            </a:r>
          </a:p>
        </p:txBody>
      </p:sp>
      <p:pic>
        <p:nvPicPr>
          <p:cNvPr id="3" name="Picture 2">
            <a:extLst>
              <a:ext uri="{FF2B5EF4-FFF2-40B4-BE49-F238E27FC236}">
                <a16:creationId xmlns:a16="http://schemas.microsoft.com/office/drawing/2014/main" id="{5D0BA401-0833-82A9-9257-C775EA562225}"/>
              </a:ext>
            </a:extLst>
          </p:cNvPr>
          <p:cNvPicPr>
            <a:picLocks noChangeAspect="1"/>
          </p:cNvPicPr>
          <p:nvPr/>
        </p:nvPicPr>
        <p:blipFill>
          <a:blip r:embed="rId3"/>
          <a:stretch>
            <a:fillRect/>
          </a:stretch>
        </p:blipFill>
        <p:spPr>
          <a:xfrm>
            <a:off x="5870073" y="3462021"/>
            <a:ext cx="5773691" cy="2280762"/>
          </a:xfrm>
          <a:prstGeom prst="rect">
            <a:avLst/>
          </a:prstGeom>
        </p:spPr>
      </p:pic>
      <p:pic>
        <p:nvPicPr>
          <p:cNvPr id="5" name="Picture 4" descr="Table&#10;&#10;Description automatically generated">
            <a:extLst>
              <a:ext uri="{FF2B5EF4-FFF2-40B4-BE49-F238E27FC236}">
                <a16:creationId xmlns:a16="http://schemas.microsoft.com/office/drawing/2014/main" id="{0D1CF2BF-8196-9E71-2953-31CF5098FC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236" y="3441745"/>
            <a:ext cx="3807661" cy="2313515"/>
          </a:xfrm>
          <a:prstGeom prst="rect">
            <a:avLst/>
          </a:prstGeom>
        </p:spPr>
      </p:pic>
      <p:sp>
        <p:nvSpPr>
          <p:cNvPr id="7" name="TextBox 6">
            <a:extLst>
              <a:ext uri="{FF2B5EF4-FFF2-40B4-BE49-F238E27FC236}">
                <a16:creationId xmlns:a16="http://schemas.microsoft.com/office/drawing/2014/main" id="{6333EB92-C82E-C361-AA17-02DFDF94BCE1}"/>
              </a:ext>
            </a:extLst>
          </p:cNvPr>
          <p:cNvSpPr txBox="1"/>
          <p:nvPr/>
        </p:nvSpPr>
        <p:spPr>
          <a:xfrm>
            <a:off x="203343" y="2924269"/>
            <a:ext cx="10630072" cy="461345"/>
          </a:xfrm>
          <a:prstGeom prst="rect">
            <a:avLst/>
          </a:prstGeom>
          <a:noFill/>
        </p:spPr>
        <p:txBody>
          <a:bodyPr wrap="square" rtlCol="0">
            <a:spAutoFit/>
          </a:bodyPr>
          <a:lstStyle/>
          <a:p>
            <a:pPr defTabSz="1218072" fontAlgn="base">
              <a:spcBef>
                <a:spcPct val="0"/>
              </a:spcBef>
              <a:spcAft>
                <a:spcPct val="0"/>
              </a:spcAft>
            </a:pPr>
            <a:r>
              <a:rPr lang="en-US" sz="2131" b="1" dirty="0">
                <a:solidFill>
                  <a:srgbClr val="000000"/>
                </a:solidFill>
                <a:latin typeface="Arial" charset="0"/>
                <a:ea typeface="ＭＳ Ｐゴシック" charset="0"/>
              </a:rPr>
              <a:t> </a:t>
            </a:r>
            <a:r>
              <a:rPr lang="en-US" sz="2398" b="1" dirty="0">
                <a:solidFill>
                  <a:srgbClr val="000000"/>
                </a:solidFill>
                <a:latin typeface="Arial" charset="0"/>
                <a:ea typeface="ＭＳ Ｐゴシック" charset="0"/>
              </a:rPr>
              <a:t>WHO Classification </a:t>
            </a:r>
            <a:r>
              <a:rPr lang="en-US" sz="1599" dirty="0">
                <a:solidFill>
                  <a:srgbClr val="000000"/>
                </a:solidFill>
                <a:latin typeface="Arial" charset="0"/>
                <a:ea typeface="ＭＳ Ｐゴシック" charset="0"/>
              </a:rPr>
              <a:t>(irrespective of blast %)                           </a:t>
            </a:r>
            <a:r>
              <a:rPr lang="en-US" sz="2398" b="1" dirty="0">
                <a:solidFill>
                  <a:srgbClr val="000000"/>
                </a:solidFill>
                <a:latin typeface="Arial" charset="0"/>
                <a:ea typeface="ＭＳ Ｐゴシック" charset="0"/>
              </a:rPr>
              <a:t>ICC/ELN Criteria- </a:t>
            </a:r>
            <a:r>
              <a:rPr lang="en-US" sz="1599" u="sng" dirty="0">
                <a:solidFill>
                  <a:srgbClr val="000000"/>
                </a:solidFill>
                <a:latin typeface="Arial" charset="0"/>
                <a:ea typeface="ＭＳ Ｐゴシック" charset="0"/>
              </a:rPr>
              <a:t>&gt;</a:t>
            </a:r>
            <a:r>
              <a:rPr lang="en-US" sz="1599" dirty="0">
                <a:solidFill>
                  <a:srgbClr val="000000"/>
                </a:solidFill>
                <a:latin typeface="Arial" charset="0"/>
                <a:ea typeface="ＭＳ Ｐゴシック" charset="0"/>
              </a:rPr>
              <a:t>10% blasts  </a:t>
            </a:r>
            <a:endParaRPr lang="en-US" sz="2131" dirty="0">
              <a:solidFill>
                <a:srgbClr val="000000"/>
              </a:solidFill>
              <a:latin typeface="Arial" charset="0"/>
              <a:ea typeface="ＭＳ Ｐゴシック" charset="0"/>
            </a:endParaRPr>
          </a:p>
        </p:txBody>
      </p:sp>
      <p:sp>
        <p:nvSpPr>
          <p:cNvPr id="9" name="TextBox 8">
            <a:extLst>
              <a:ext uri="{FF2B5EF4-FFF2-40B4-BE49-F238E27FC236}">
                <a16:creationId xmlns:a16="http://schemas.microsoft.com/office/drawing/2014/main" id="{578F1E4F-8A1D-0C0F-9FC5-0CF568BDDF17}"/>
              </a:ext>
            </a:extLst>
          </p:cNvPr>
          <p:cNvSpPr txBox="1"/>
          <p:nvPr/>
        </p:nvSpPr>
        <p:spPr>
          <a:xfrm>
            <a:off x="4548224" y="6073221"/>
            <a:ext cx="4405209" cy="584519"/>
          </a:xfrm>
          <a:prstGeom prst="rect">
            <a:avLst/>
          </a:prstGeom>
          <a:noFill/>
        </p:spPr>
        <p:txBody>
          <a:bodyPr wrap="square" rtlCol="0">
            <a:spAutoFit/>
          </a:bodyPr>
          <a:lstStyle/>
          <a:p>
            <a:pPr defTabSz="1218072" fontAlgn="base">
              <a:spcBef>
                <a:spcPct val="0"/>
              </a:spcBef>
              <a:spcAft>
                <a:spcPct val="0"/>
              </a:spcAft>
            </a:pPr>
            <a:r>
              <a:rPr lang="en-US" sz="1599" dirty="0">
                <a:solidFill>
                  <a:srgbClr val="000000"/>
                </a:solidFill>
                <a:latin typeface="Arial" charset="0"/>
                <a:ea typeface="ＭＳ Ｐゴシック" charset="0"/>
              </a:rPr>
              <a:t>Khoury, Leukemia 2022; Arber, Blood 2022; </a:t>
            </a:r>
            <a:r>
              <a:rPr lang="en-US" sz="1599" dirty="0" err="1">
                <a:solidFill>
                  <a:srgbClr val="000000"/>
                </a:solidFill>
                <a:latin typeface="Arial" charset="0"/>
                <a:ea typeface="ＭＳ Ｐゴシック" charset="0"/>
              </a:rPr>
              <a:t>Dohner</a:t>
            </a:r>
            <a:r>
              <a:rPr lang="en-US" sz="1599" dirty="0">
                <a:solidFill>
                  <a:srgbClr val="000000"/>
                </a:solidFill>
                <a:latin typeface="Arial" charset="0"/>
                <a:ea typeface="ＭＳ Ｐゴシック" charset="0"/>
              </a:rPr>
              <a:t>, Blood 2022</a:t>
            </a:r>
          </a:p>
        </p:txBody>
      </p:sp>
    </p:spTree>
    <p:extLst>
      <p:ext uri="{BB962C8B-B14F-4D97-AF65-F5344CB8AC3E}">
        <p14:creationId xmlns:p14="http://schemas.microsoft.com/office/powerpoint/2010/main" val="271210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8FF24D-BC47-BA3F-F75C-EA0F72082ABE}"/>
              </a:ext>
            </a:extLst>
          </p:cNvPr>
          <p:cNvSpPr>
            <a:spLocks noGrp="1"/>
          </p:cNvSpPr>
          <p:nvPr>
            <p:ph sz="half" idx="1"/>
          </p:nvPr>
        </p:nvSpPr>
        <p:spPr>
          <a:xfrm>
            <a:off x="914400" y="1488755"/>
            <a:ext cx="5810986" cy="3911365"/>
          </a:xfrm>
        </p:spPr>
        <p:txBody>
          <a:bodyPr/>
          <a:lstStyle/>
          <a:p>
            <a:r>
              <a:rPr lang="en-US" sz="2200" dirty="0" err="1">
                <a:latin typeface="Arial" panose="020B0604020202020204" pitchFamily="34" charset="0"/>
                <a:ea typeface="Calibri" panose="020F0502020204030204" pitchFamily="34" charset="0"/>
                <a:cs typeface="Arial" panose="020B0604020202020204" pitchFamily="34" charset="0"/>
              </a:rPr>
              <a:t>S</a:t>
            </a:r>
            <a:r>
              <a:rPr lang="en-US" sz="2200" dirty="0" err="1">
                <a:effectLst/>
                <a:latin typeface="Arial" panose="020B0604020202020204" pitchFamily="34" charset="0"/>
                <a:ea typeface="Calibri" panose="020F0502020204030204" pitchFamily="34" charset="0"/>
                <a:cs typeface="Arial" panose="020B0604020202020204" pitchFamily="34" charset="0"/>
              </a:rPr>
              <a:t>onrotoclax</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b="0" i="0" dirty="0">
                <a:solidFill>
                  <a:srgbClr val="000000"/>
                </a:solidFill>
                <a:effectLst/>
                <a:latin typeface="Arial" panose="020B0604020202020204" pitchFamily="34" charset="0"/>
                <a:cs typeface="Arial" panose="020B0604020202020204" pitchFamily="34" charset="0"/>
              </a:rPr>
              <a:t>BGB-11417) is a BH3 mimetic that binds and inhibits BCL2 with potency &gt;10x that of </a:t>
            </a:r>
            <a:r>
              <a:rPr lang="en-US" sz="2200" b="0" i="0" dirty="0" err="1">
                <a:solidFill>
                  <a:srgbClr val="000000"/>
                </a:solidFill>
                <a:effectLst/>
                <a:latin typeface="Arial" panose="020B0604020202020204" pitchFamily="34" charset="0"/>
                <a:cs typeface="Arial" panose="020B0604020202020204" pitchFamily="34" charset="0"/>
              </a:rPr>
              <a:t>venetoclax</a:t>
            </a:r>
            <a:r>
              <a:rPr lang="en-US" sz="2200" b="0" i="0" dirty="0">
                <a:solidFill>
                  <a:srgbClr val="000000"/>
                </a:solidFill>
                <a:effectLst/>
                <a:latin typeface="Arial" panose="020B0604020202020204" pitchFamily="34" charset="0"/>
                <a:cs typeface="Arial" panose="020B0604020202020204" pitchFamily="34" charset="0"/>
              </a:rPr>
              <a:t> in biochemical assays</a:t>
            </a:r>
          </a:p>
          <a:p>
            <a:r>
              <a:rPr lang="en-US" sz="2200" b="0" i="0" dirty="0">
                <a:solidFill>
                  <a:srgbClr val="000000"/>
                </a:solidFill>
                <a:effectLst/>
                <a:latin typeface="Arial" panose="020B0604020202020204" pitchFamily="34" charset="0"/>
                <a:cs typeface="Arial" panose="020B0604020202020204" pitchFamily="34" charset="0"/>
              </a:rPr>
              <a:t>Zanubrutinib and </a:t>
            </a:r>
            <a:r>
              <a:rPr lang="en-US" sz="2200" b="0" i="0" dirty="0" err="1">
                <a:solidFill>
                  <a:srgbClr val="000000"/>
                </a:solidFill>
                <a:effectLst/>
                <a:latin typeface="Arial" panose="020B0604020202020204" pitchFamily="34" charset="0"/>
                <a:cs typeface="Arial" panose="020B0604020202020204" pitchFamily="34" charset="0"/>
              </a:rPr>
              <a:t>sonrotoclax</a:t>
            </a:r>
            <a:r>
              <a:rPr lang="en-US" sz="2200" b="0" i="0" dirty="0">
                <a:solidFill>
                  <a:srgbClr val="000000"/>
                </a:solidFill>
                <a:effectLst/>
                <a:latin typeface="Arial" panose="020B0604020202020204" pitchFamily="34" charset="0"/>
                <a:cs typeface="Arial" panose="020B0604020202020204" pitchFamily="34" charset="0"/>
              </a:rPr>
              <a:t> </a:t>
            </a:r>
            <a:r>
              <a:rPr lang="en-US" sz="2200" dirty="0">
                <a:effectLst/>
                <a:latin typeface="Arial" panose="020B0604020202020204" pitchFamily="34" charset="0"/>
                <a:ea typeface="Calibri" panose="020F0502020204030204" pitchFamily="34" charset="0"/>
                <a:cs typeface="Arial" panose="020B0604020202020204" pitchFamily="34" charset="0"/>
              </a:rPr>
              <a:t>demonstrates high ORR (100%) </a:t>
            </a:r>
            <a:r>
              <a:rPr lang="en-US" sz="2200" dirty="0">
                <a:latin typeface="Arial" panose="020B0604020202020204" pitchFamily="34" charset="0"/>
                <a:ea typeface="Calibri" panose="020F0502020204030204" pitchFamily="34" charset="0"/>
                <a:cs typeface="Arial" panose="020B0604020202020204" pitchFamily="34" charset="0"/>
              </a:rPr>
              <a:t>though with limited follow up</a:t>
            </a:r>
          </a:p>
          <a:p>
            <a:r>
              <a:rPr lang="en-US" sz="2200" dirty="0">
                <a:effectLst/>
                <a:latin typeface="Arial" panose="020B0604020202020204" pitchFamily="34" charset="0"/>
                <a:ea typeface="Calibri" panose="020F0502020204030204" pitchFamily="34" charset="0"/>
                <a:cs typeface="Arial" panose="020B0604020202020204" pitchFamily="34" charset="0"/>
              </a:rPr>
              <a:t>Zanubrutinib and </a:t>
            </a:r>
            <a:r>
              <a:rPr lang="en-US" sz="2200" dirty="0" err="1">
                <a:effectLst/>
                <a:latin typeface="Arial" panose="020B0604020202020204" pitchFamily="34" charset="0"/>
                <a:ea typeface="Calibri" panose="020F0502020204030204" pitchFamily="34" charset="0"/>
                <a:cs typeface="Arial" panose="020B0604020202020204" pitchFamily="34" charset="0"/>
              </a:rPr>
              <a:t>sonrotoclax</a:t>
            </a:r>
            <a:r>
              <a:rPr lang="en-US" sz="2200" dirty="0">
                <a:effectLst/>
                <a:latin typeface="Arial" panose="020B0604020202020204" pitchFamily="34" charset="0"/>
                <a:ea typeface="Calibri" panose="020F0502020204030204" pitchFamily="34" charset="0"/>
                <a:cs typeface="Arial" panose="020B0604020202020204" pitchFamily="34" charset="0"/>
              </a:rPr>
              <a:t> will be compared to </a:t>
            </a:r>
            <a:r>
              <a:rPr lang="en-US" sz="2200" dirty="0" err="1">
                <a:effectLst/>
                <a:latin typeface="Arial" panose="020B0604020202020204" pitchFamily="34" charset="0"/>
                <a:ea typeface="Calibri" panose="020F0502020204030204" pitchFamily="34" charset="0"/>
                <a:cs typeface="Arial" panose="020B0604020202020204" pitchFamily="34" charset="0"/>
              </a:rPr>
              <a:t>venetoclax</a:t>
            </a:r>
            <a:r>
              <a:rPr lang="en-US" sz="2200" dirty="0">
                <a:effectLst/>
                <a:latin typeface="Arial" panose="020B0604020202020204" pitchFamily="34" charset="0"/>
                <a:ea typeface="Calibri" panose="020F0502020204030204" pitchFamily="34" charset="0"/>
                <a:cs typeface="Arial" panose="020B0604020202020204" pitchFamily="34" charset="0"/>
              </a:rPr>
              <a:t> and </a:t>
            </a:r>
            <a:r>
              <a:rPr lang="en-US" sz="2200" dirty="0" err="1">
                <a:effectLst/>
                <a:latin typeface="Arial" panose="020B0604020202020204" pitchFamily="34" charset="0"/>
                <a:ea typeface="Calibri" panose="020F0502020204030204" pitchFamily="34" charset="0"/>
                <a:cs typeface="Arial" panose="020B0604020202020204" pitchFamily="34" charset="0"/>
              </a:rPr>
              <a:t>obinutuzumab</a:t>
            </a:r>
            <a:r>
              <a:rPr lang="en-US" sz="2200" dirty="0">
                <a:effectLst/>
                <a:latin typeface="Arial" panose="020B0604020202020204" pitchFamily="34" charset="0"/>
                <a:ea typeface="Calibri" panose="020F0502020204030204" pitchFamily="34" charset="0"/>
                <a:cs typeface="Arial" panose="020B0604020202020204" pitchFamily="34" charset="0"/>
              </a:rPr>
              <a:t> in a phase 3 trial (NCT06073821)</a:t>
            </a:r>
          </a:p>
        </p:txBody>
      </p:sp>
      <p:sp>
        <p:nvSpPr>
          <p:cNvPr id="5" name="Title 4">
            <a:extLst>
              <a:ext uri="{FF2B5EF4-FFF2-40B4-BE49-F238E27FC236}">
                <a16:creationId xmlns:a16="http://schemas.microsoft.com/office/drawing/2014/main" id="{ACE46EEC-B2C0-C0F8-ECAA-C800DCF9A864}"/>
              </a:ext>
            </a:extLst>
          </p:cNvPr>
          <p:cNvSpPr>
            <a:spLocks noGrp="1"/>
          </p:cNvSpPr>
          <p:nvPr>
            <p:ph type="title"/>
          </p:nvPr>
        </p:nvSpPr>
        <p:spPr/>
        <p:txBody>
          <a:bodyPr/>
          <a:lstStyle/>
          <a:p>
            <a:r>
              <a:rPr lang="en-US" dirty="0"/>
              <a:t>Zanubrutinib and </a:t>
            </a:r>
            <a:r>
              <a:rPr lang="en-US" dirty="0" err="1"/>
              <a:t>sonrotoclax</a:t>
            </a:r>
            <a:endParaRPr lang="en-US" dirty="0"/>
          </a:p>
        </p:txBody>
      </p:sp>
      <p:pic>
        <p:nvPicPr>
          <p:cNvPr id="1026" name="Picture 2">
            <a:extLst>
              <a:ext uri="{FF2B5EF4-FFF2-40B4-BE49-F238E27FC236}">
                <a16:creationId xmlns:a16="http://schemas.microsoft.com/office/drawing/2014/main" id="{3D8DF08F-68AF-1A0D-4C17-C1E696A7AF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8444" b="10889"/>
          <a:stretch/>
        </p:blipFill>
        <p:spPr bwMode="auto">
          <a:xfrm>
            <a:off x="6705917" y="1691640"/>
            <a:ext cx="4849813" cy="347472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3">
            <a:extLst>
              <a:ext uri="{FF2B5EF4-FFF2-40B4-BE49-F238E27FC236}">
                <a16:creationId xmlns:a16="http://schemas.microsoft.com/office/drawing/2014/main" id="{5835649B-31DA-88BF-89B1-0360155A9852}"/>
              </a:ext>
            </a:extLst>
          </p:cNvPr>
          <p:cNvSpPr>
            <a:spLocks noGrp="1"/>
          </p:cNvSpPr>
          <p:nvPr>
            <p:ph type="ftr" sz="quarter" idx="3"/>
          </p:nvPr>
        </p:nvSpPr>
        <p:spPr>
          <a:xfrm>
            <a:off x="6725386" y="5754096"/>
            <a:ext cx="5204949" cy="55617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9" b="0" i="0" u="none" strike="noStrike" kern="1200" cap="none" spc="0" normalizeH="0" baseline="0" noProof="0" dirty="0">
                <a:ln>
                  <a:noFill/>
                </a:ln>
                <a:solidFill>
                  <a:srgbClr val="800000"/>
                </a:solidFill>
                <a:effectLst/>
                <a:uLnTx/>
                <a:uFillTx/>
                <a:latin typeface="Arial"/>
                <a:ea typeface="ＭＳ Ｐゴシック"/>
              </a:rPr>
              <a:t>Tam et al. ASH 2023 abstract 327</a:t>
            </a:r>
          </a:p>
        </p:txBody>
      </p:sp>
    </p:spTree>
    <p:extLst>
      <p:ext uri="{BB962C8B-B14F-4D97-AF65-F5344CB8AC3E}">
        <p14:creationId xmlns:p14="http://schemas.microsoft.com/office/powerpoint/2010/main" val="5494235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1F9F46F-39FA-657B-E8FF-22D652F570F5}"/>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9" b="0" i="0" u="none" strike="noStrike" kern="1200" cap="none" spc="0" normalizeH="0" baseline="0" noProof="0" dirty="0">
                <a:ln>
                  <a:noFill/>
                </a:ln>
                <a:solidFill>
                  <a:srgbClr val="800000"/>
                </a:solidFill>
                <a:effectLst/>
                <a:uLnTx/>
                <a:uFillTx/>
                <a:latin typeface="Arial"/>
                <a:ea typeface="ＭＳ Ｐゴシック"/>
              </a:rPr>
              <a:t>Tam et al. ASH 2023</a:t>
            </a:r>
          </a:p>
        </p:txBody>
      </p:sp>
      <p:sp>
        <p:nvSpPr>
          <p:cNvPr id="5" name="Title 4">
            <a:extLst>
              <a:ext uri="{FF2B5EF4-FFF2-40B4-BE49-F238E27FC236}">
                <a16:creationId xmlns:a16="http://schemas.microsoft.com/office/drawing/2014/main" id="{E4037CAF-520A-00F4-AE3A-CE87342464FF}"/>
              </a:ext>
            </a:extLst>
          </p:cNvPr>
          <p:cNvSpPr>
            <a:spLocks noGrp="1"/>
          </p:cNvSpPr>
          <p:nvPr>
            <p:ph type="title"/>
          </p:nvPr>
        </p:nvSpPr>
        <p:spPr/>
        <p:txBody>
          <a:bodyPr/>
          <a:lstStyle/>
          <a:p>
            <a:r>
              <a:rPr lang="en-US" dirty="0"/>
              <a:t>Zanubrutinib + </a:t>
            </a:r>
            <a:r>
              <a:rPr lang="en-US" dirty="0" err="1"/>
              <a:t>sonrotoclax</a:t>
            </a:r>
            <a:r>
              <a:rPr lang="en-US" dirty="0"/>
              <a:t>: ASH ’23</a:t>
            </a:r>
          </a:p>
        </p:txBody>
      </p:sp>
      <p:pic>
        <p:nvPicPr>
          <p:cNvPr id="6" name="Picture 5">
            <a:extLst>
              <a:ext uri="{FF2B5EF4-FFF2-40B4-BE49-F238E27FC236}">
                <a16:creationId xmlns:a16="http://schemas.microsoft.com/office/drawing/2014/main" id="{E5F5326B-1990-BBB9-B373-9730E81A10DB}"/>
              </a:ext>
            </a:extLst>
          </p:cNvPr>
          <p:cNvPicPr>
            <a:picLocks noChangeAspect="1"/>
          </p:cNvPicPr>
          <p:nvPr/>
        </p:nvPicPr>
        <p:blipFill>
          <a:blip r:embed="rId2"/>
          <a:stretch>
            <a:fillRect/>
          </a:stretch>
        </p:blipFill>
        <p:spPr>
          <a:xfrm>
            <a:off x="154940" y="1273810"/>
            <a:ext cx="5765800" cy="3233802"/>
          </a:xfrm>
          <a:prstGeom prst="rect">
            <a:avLst/>
          </a:prstGeom>
        </p:spPr>
      </p:pic>
      <p:pic>
        <p:nvPicPr>
          <p:cNvPr id="7" name="Picture 6">
            <a:extLst>
              <a:ext uri="{FF2B5EF4-FFF2-40B4-BE49-F238E27FC236}">
                <a16:creationId xmlns:a16="http://schemas.microsoft.com/office/drawing/2014/main" id="{C6EC047E-3E08-56C0-7A45-1E0E70F42687}"/>
              </a:ext>
            </a:extLst>
          </p:cNvPr>
          <p:cNvPicPr>
            <a:picLocks noChangeAspect="1"/>
          </p:cNvPicPr>
          <p:nvPr/>
        </p:nvPicPr>
        <p:blipFill>
          <a:blip r:embed="rId3"/>
          <a:stretch>
            <a:fillRect/>
          </a:stretch>
        </p:blipFill>
        <p:spPr>
          <a:xfrm>
            <a:off x="6058437" y="2204719"/>
            <a:ext cx="5978623" cy="3359417"/>
          </a:xfrm>
          <a:prstGeom prst="rect">
            <a:avLst/>
          </a:prstGeom>
        </p:spPr>
      </p:pic>
    </p:spTree>
    <p:extLst>
      <p:ext uri="{BB962C8B-B14F-4D97-AF65-F5344CB8AC3E}">
        <p14:creationId xmlns:p14="http://schemas.microsoft.com/office/powerpoint/2010/main" val="232404725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B9B2-AC07-70BB-6474-4BCFAC0BCC58}"/>
              </a:ext>
            </a:extLst>
          </p:cNvPr>
          <p:cNvSpPr>
            <a:spLocks noGrp="1"/>
          </p:cNvSpPr>
          <p:nvPr>
            <p:ph type="ctrTitle"/>
          </p:nvPr>
        </p:nvSpPr>
        <p:spPr>
          <a:xfrm>
            <a:off x="0" y="231900"/>
            <a:ext cx="11480021" cy="740291"/>
          </a:xfrm>
        </p:spPr>
        <p:txBody>
          <a:bodyPr>
            <a:noAutofit/>
          </a:bodyPr>
          <a:lstStyle/>
          <a:p>
            <a:pPr marL="230400" algn="l"/>
            <a:r>
              <a:rPr lang="en-US" sz="2400" b="1">
                <a:solidFill>
                  <a:srgbClr val="203F6C"/>
                </a:solidFill>
                <a:latin typeface="Arial" panose="020B0604020202020204" pitchFamily="34" charset="0"/>
                <a:cs typeface="Arial" panose="020B0604020202020204" pitchFamily="34" charset="0"/>
              </a:rPr>
              <a:t>Pirtobrutinib Efficacy in All Patients with CLL/SLL who Received Prior cBTKi </a:t>
            </a:r>
            <a:endParaRPr lang="en-IE" sz="2400" b="1">
              <a:solidFill>
                <a:srgbClr val="203F6C"/>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C1DA73C7-B4D9-7882-F4B0-69209288B572}"/>
              </a:ext>
            </a:extLst>
          </p:cNvPr>
          <p:cNvGrpSpPr/>
          <p:nvPr/>
        </p:nvGrpSpPr>
        <p:grpSpPr>
          <a:xfrm>
            <a:off x="711981" y="1280494"/>
            <a:ext cx="10093551" cy="4806176"/>
            <a:chOff x="1011044" y="1204331"/>
            <a:chExt cx="9981404" cy="5179991"/>
          </a:xfrm>
        </p:grpSpPr>
        <p:grpSp>
          <p:nvGrpSpPr>
            <p:cNvPr id="5" name="Group 4">
              <a:extLst>
                <a:ext uri="{FF2B5EF4-FFF2-40B4-BE49-F238E27FC236}">
                  <a16:creationId xmlns:a16="http://schemas.microsoft.com/office/drawing/2014/main" id="{B168283E-BCAC-FC8F-4B71-8EC1DB5747F3}"/>
                </a:ext>
              </a:extLst>
            </p:cNvPr>
            <p:cNvGrpSpPr/>
            <p:nvPr/>
          </p:nvGrpSpPr>
          <p:grpSpPr>
            <a:xfrm>
              <a:off x="1011044" y="1204331"/>
              <a:ext cx="9981404" cy="5179991"/>
              <a:chOff x="1011044" y="1204331"/>
              <a:chExt cx="9981404" cy="5179991"/>
            </a:xfrm>
          </p:grpSpPr>
          <p:pic>
            <p:nvPicPr>
              <p:cNvPr id="30" name="Picture 29" descr="A blue and black background with a black background&#10;&#10;Description automatically generated with medium confidence">
                <a:extLst>
                  <a:ext uri="{FF2B5EF4-FFF2-40B4-BE49-F238E27FC236}">
                    <a16:creationId xmlns:a16="http://schemas.microsoft.com/office/drawing/2014/main" id="{C527F76B-10D0-04D5-3760-F77161810631}"/>
                  </a:ext>
                </a:extLst>
              </p:cNvPr>
              <p:cNvPicPr>
                <a:picLocks noChangeAspect="1"/>
              </p:cNvPicPr>
              <p:nvPr/>
            </p:nvPicPr>
            <p:blipFill rotWithShape="1">
              <a:blip r:embed="rId3">
                <a:extLst>
                  <a:ext uri="{28A0092B-C50C-407E-A947-70E740481C1C}">
                    <a14:useLocalDpi xmlns:a14="http://schemas.microsoft.com/office/drawing/2010/main" val="0"/>
                  </a:ext>
                </a:extLst>
              </a:blip>
              <a:srcRect l="18943" t="14811" r="3968" b="21413"/>
              <a:stretch/>
            </p:blipFill>
            <p:spPr>
              <a:xfrm>
                <a:off x="1011044" y="1204331"/>
                <a:ext cx="9981404" cy="5179991"/>
              </a:xfrm>
              <a:prstGeom prst="rect">
                <a:avLst/>
              </a:prstGeom>
            </p:spPr>
          </p:pic>
          <p:sp>
            <p:nvSpPr>
              <p:cNvPr id="4" name="TextBox 3">
                <a:extLst>
                  <a:ext uri="{FF2B5EF4-FFF2-40B4-BE49-F238E27FC236}">
                    <a16:creationId xmlns:a16="http://schemas.microsoft.com/office/drawing/2014/main" id="{B38EBBF5-DCC5-96FB-5EE6-88FEE95B006E}"/>
                  </a:ext>
                </a:extLst>
              </p:cNvPr>
              <p:cNvSpPr txBox="1"/>
              <p:nvPr/>
            </p:nvSpPr>
            <p:spPr>
              <a:xfrm>
                <a:off x="2798955" y="1817478"/>
                <a:ext cx="2642839" cy="58003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6" name="TextBox 5">
              <a:extLst>
                <a:ext uri="{FF2B5EF4-FFF2-40B4-BE49-F238E27FC236}">
                  <a16:creationId xmlns:a16="http://schemas.microsoft.com/office/drawing/2014/main" id="{0A1D82F4-363F-2191-EB75-65E53A327318}"/>
                </a:ext>
              </a:extLst>
            </p:cNvPr>
            <p:cNvSpPr txBox="1"/>
            <p:nvPr/>
          </p:nvSpPr>
          <p:spPr>
            <a:xfrm>
              <a:off x="4810373" y="5997135"/>
              <a:ext cx="2725895" cy="36488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Arial"/>
                  <a:cs typeface="Arial"/>
                  <a:sym typeface="Arial"/>
                </a:rPr>
                <a:t>Number of Patients (n=252)</a:t>
              </a:r>
              <a:endParaRPr kumimoji="0" lang="en-IE" sz="1600" b="1" i="0" u="none" strike="noStrike" kern="1200" cap="none" spc="0" normalizeH="0" baseline="0" noProof="0">
                <a:ln>
                  <a:noFill/>
                </a:ln>
                <a:solidFill>
                  <a:srgbClr val="000000"/>
                </a:solidFill>
                <a:effectLst/>
                <a:uLnTx/>
                <a:uFillTx/>
                <a:latin typeface="Arial"/>
                <a:ea typeface="Arial"/>
                <a:cs typeface="Arial"/>
                <a:sym typeface="Arial"/>
              </a:endParaRPr>
            </a:p>
          </p:txBody>
        </p:sp>
      </p:grpSp>
      <p:graphicFrame>
        <p:nvGraphicFramePr>
          <p:cNvPr id="3" name="Table 2">
            <a:extLst>
              <a:ext uri="{FF2B5EF4-FFF2-40B4-BE49-F238E27FC236}">
                <a16:creationId xmlns:a16="http://schemas.microsoft.com/office/drawing/2014/main" id="{6D8D15C2-7A0F-60A1-A1BC-89F99541EF94}"/>
              </a:ext>
            </a:extLst>
          </p:cNvPr>
          <p:cNvGraphicFramePr>
            <a:graphicFrameLocks noGrp="1"/>
          </p:cNvGraphicFramePr>
          <p:nvPr/>
        </p:nvGraphicFramePr>
        <p:xfrm>
          <a:off x="6400799" y="1234009"/>
          <a:ext cx="4298635" cy="2018326"/>
        </p:xfrm>
        <a:graphic>
          <a:graphicData uri="http://schemas.openxmlformats.org/drawingml/2006/table">
            <a:tbl>
              <a:tblPr firstRow="1" firstCol="1" bandRow="1">
                <a:tableStyleId>{5940675A-B579-460E-94D1-54222C63F5DA}</a:tableStyleId>
              </a:tblPr>
              <a:tblGrid>
                <a:gridCol w="3056635">
                  <a:extLst>
                    <a:ext uri="{9D8B030D-6E8A-4147-A177-3AD203B41FA5}">
                      <a16:colId xmlns:a16="http://schemas.microsoft.com/office/drawing/2014/main" val="1394307089"/>
                    </a:ext>
                  </a:extLst>
                </a:gridCol>
                <a:gridCol w="1242000">
                  <a:extLst>
                    <a:ext uri="{9D8B030D-6E8A-4147-A177-3AD203B41FA5}">
                      <a16:colId xmlns:a16="http://schemas.microsoft.com/office/drawing/2014/main" val="4009286419"/>
                    </a:ext>
                  </a:extLst>
                </a:gridCol>
              </a:tblGrid>
              <a:tr h="380788">
                <a:tc>
                  <a:txBody>
                    <a:bodyPr/>
                    <a:lstStyle/>
                    <a:p>
                      <a:pPr algn="l">
                        <a:lnSpc>
                          <a:spcPct val="107000"/>
                        </a:lnSpc>
                        <a:spcAft>
                          <a:spcPts val="800"/>
                        </a:spcAft>
                      </a:pPr>
                      <a:r>
                        <a:rPr lang="en-US" sz="1200" b="1" kern="1200">
                          <a:solidFill>
                            <a:schemeClr val="bg1"/>
                          </a:solidFill>
                          <a:effectLst/>
                          <a:latin typeface="Arial"/>
                        </a:rPr>
                        <a:t>Prior cBTKi</a:t>
                      </a:r>
                      <a:endParaRPr lang="en-IE" sz="1200" kern="100">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rgbClr val="D9D9D9"/>
                      </a:solidFill>
                      <a:prstDash val="solid"/>
                      <a:round/>
                      <a:headEnd type="none" w="med" len="med"/>
                      <a:tailEnd type="none" w="med" len="med"/>
                    </a:lnL>
                    <a:lnR w="12700" cap="flat" cmpd="sng" algn="ctr">
                      <a:solidFill>
                        <a:srgbClr val="203F6C"/>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263F6A"/>
                    </a:solidFill>
                  </a:tcPr>
                </a:tc>
                <a:tc>
                  <a:txBody>
                    <a:bodyPr/>
                    <a:lstStyle/>
                    <a:p>
                      <a:pPr algn="ctr">
                        <a:lnSpc>
                          <a:spcPct val="100000"/>
                        </a:lnSpc>
                        <a:spcAft>
                          <a:spcPts val="0"/>
                        </a:spcAft>
                      </a:pPr>
                      <a:r>
                        <a:rPr lang="en-IE" sz="1200" b="1" kern="100" dirty="0">
                          <a:solidFill>
                            <a:schemeClr val="bg1"/>
                          </a:solidFill>
                          <a:effectLst/>
                          <a:latin typeface="Arial" panose="020B0604020202020204" pitchFamily="34" charset="0"/>
                          <a:cs typeface="Arial" panose="020B0604020202020204" pitchFamily="34" charset="0"/>
                        </a:rPr>
                        <a:t>n=282</a:t>
                      </a:r>
                      <a:r>
                        <a:rPr lang="en-IE" sz="1200" b="1" kern="100" baseline="30000" dirty="0">
                          <a:solidFill>
                            <a:schemeClr val="bg1"/>
                          </a:solidFill>
                          <a:effectLst/>
                          <a:latin typeface="Arial" panose="020B0604020202020204" pitchFamily="34" charset="0"/>
                          <a:cs typeface="Arial" panose="020B0604020202020204" pitchFamily="34" charset="0"/>
                        </a:rPr>
                        <a:t>b</a:t>
                      </a:r>
                      <a:endParaRPr lang="en-IE" sz="12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rgbClr val="203F6C"/>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63F6A"/>
                    </a:solidFill>
                  </a:tcPr>
                </a:tc>
                <a:extLst>
                  <a:ext uri="{0D108BD9-81ED-4DB2-BD59-A6C34878D82A}">
                    <a16:rowId xmlns:a16="http://schemas.microsoft.com/office/drawing/2014/main" val="804036066"/>
                  </a:ext>
                </a:extLst>
              </a:tr>
              <a:tr h="263118">
                <a:tc>
                  <a:txBody>
                    <a:bodyPr/>
                    <a:lstStyle/>
                    <a:p>
                      <a:pPr algn="l">
                        <a:lnSpc>
                          <a:spcPct val="107000"/>
                        </a:lnSpc>
                        <a:spcAft>
                          <a:spcPts val="300"/>
                        </a:spcAft>
                      </a:pPr>
                      <a:r>
                        <a:rPr lang="en-US" sz="1200" b="1" kern="100">
                          <a:effectLst/>
                          <a:latin typeface="Arial" panose="020B0604020202020204" pitchFamily="34" charset="0"/>
                          <a:ea typeface="Calibri" panose="020F0502020204030204" pitchFamily="34" charset="0"/>
                          <a:cs typeface="Arial" panose="020B0604020202020204" pitchFamily="34" charset="0"/>
                        </a:rPr>
                        <a:t>ORR</a:t>
                      </a:r>
                      <a:r>
                        <a:rPr lang="en-US" sz="1200" b="1" kern="100" baseline="30000">
                          <a:effectLst/>
                          <a:latin typeface="Arial" panose="020B0604020202020204" pitchFamily="34" charset="0"/>
                          <a:ea typeface="Calibri" panose="020F0502020204030204" pitchFamily="34" charset="0"/>
                          <a:cs typeface="Arial" panose="020B0604020202020204" pitchFamily="34" charset="0"/>
                        </a:rPr>
                        <a:t>a</a:t>
                      </a:r>
                      <a:r>
                        <a:rPr lang="en-US" sz="1200" b="1" kern="100">
                          <a:effectLst/>
                          <a:latin typeface="Arial" panose="020B0604020202020204" pitchFamily="34" charset="0"/>
                          <a:ea typeface="Calibri" panose="020F0502020204030204" pitchFamily="34" charset="0"/>
                          <a:cs typeface="Arial" panose="020B0604020202020204" pitchFamily="34" charset="0"/>
                        </a:rPr>
                        <a:t> incl. PR-L, </a:t>
                      </a:r>
                      <a:r>
                        <a:rPr lang="en-US" sz="1200" b="0" kern="100">
                          <a:effectLst/>
                          <a:latin typeface="Arial" panose="020B0604020202020204" pitchFamily="34" charset="0"/>
                          <a:ea typeface="Calibri" panose="020F0502020204030204" pitchFamily="34" charset="0"/>
                          <a:cs typeface="Arial" panose="020B0604020202020204" pitchFamily="34" charset="0"/>
                        </a:rPr>
                        <a:t>%  (95% CI)</a:t>
                      </a:r>
                      <a:endParaRPr lang="en-IE" sz="1200" b="0" kern="100">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rgbClr val="D5D2CA"/>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bg1"/>
                    </a:solidFill>
                  </a:tcPr>
                </a:tc>
                <a:tc>
                  <a:txBody>
                    <a:bodyPr/>
                    <a:lstStyle/>
                    <a:p>
                      <a:pPr algn="ctr">
                        <a:lnSpc>
                          <a:spcPct val="107000"/>
                        </a:lnSpc>
                        <a:spcAft>
                          <a:spcPts val="200"/>
                        </a:spcAft>
                      </a:pPr>
                      <a:r>
                        <a:rPr lang="en-US" sz="1200" kern="100">
                          <a:effectLst/>
                          <a:latin typeface="Arial" panose="020B0604020202020204" pitchFamily="34" charset="0"/>
                          <a:ea typeface="Calibri" panose="020F0502020204030204" pitchFamily="34" charset="0"/>
                          <a:cs typeface="Arial" panose="020B0604020202020204" pitchFamily="34" charset="0"/>
                        </a:rPr>
                        <a:t>81.6  (76.5-85.9)</a:t>
                      </a:r>
                      <a:endParaRPr lang="en-IE" sz="1200" kern="100">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bg1"/>
                    </a:solidFill>
                  </a:tcPr>
                </a:tc>
                <a:extLst>
                  <a:ext uri="{0D108BD9-81ED-4DB2-BD59-A6C34878D82A}">
                    <a16:rowId xmlns:a16="http://schemas.microsoft.com/office/drawing/2014/main" val="4293680772"/>
                  </a:ext>
                </a:extLst>
              </a:tr>
              <a:tr h="263118">
                <a:tc>
                  <a:txBody>
                    <a:bodyPr/>
                    <a:lstStyle/>
                    <a:p>
                      <a:pPr algn="l">
                        <a:lnSpc>
                          <a:spcPct val="107000"/>
                        </a:lnSpc>
                        <a:spcAft>
                          <a:spcPts val="800"/>
                        </a:spcAft>
                      </a:pPr>
                      <a:r>
                        <a:rPr lang="en-IE" sz="1200" b="1" kern="100">
                          <a:effectLst/>
                          <a:latin typeface="Arial" panose="020B0604020202020204" pitchFamily="34" charset="0"/>
                          <a:cs typeface="Arial" panose="020B0604020202020204" pitchFamily="34" charset="0"/>
                        </a:rPr>
                        <a:t>Best Response, </a:t>
                      </a:r>
                      <a:r>
                        <a:rPr lang="en-IE" sz="1200" b="0" kern="100">
                          <a:effectLst/>
                          <a:latin typeface="Arial" panose="020B0604020202020204" pitchFamily="34" charset="0"/>
                          <a:cs typeface="Arial" panose="020B0604020202020204" pitchFamily="34" charset="0"/>
                        </a:rPr>
                        <a:t>n (%)</a:t>
                      </a:r>
                      <a:endParaRPr lang="en-IE" sz="1200" b="0" kern="100">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rgbClr val="D5D2CA"/>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D9D9D9"/>
                    </a:solidFill>
                  </a:tcPr>
                </a:tc>
                <a:tc>
                  <a:txBody>
                    <a:bodyPr/>
                    <a:lstStyle/>
                    <a:p>
                      <a:pPr algn="ctr">
                        <a:lnSpc>
                          <a:spcPct val="107000"/>
                        </a:lnSpc>
                        <a:spcAft>
                          <a:spcPts val="800"/>
                        </a:spcAft>
                      </a:pPr>
                      <a:endParaRPr lang="en-IE" sz="1200" kern="100">
                        <a:effectLst/>
                        <a:latin typeface="Arial" panose="020B0604020202020204" pitchFamily="34" charset="0"/>
                        <a:cs typeface="Arial" panose="020B0604020202020204" pitchFamily="34" charset="0"/>
                      </a:endParaRPr>
                    </a:p>
                  </a:txBody>
                  <a:tcPr marL="45720" marR="4572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D9D9D9"/>
                    </a:solidFill>
                  </a:tcPr>
                </a:tc>
                <a:extLst>
                  <a:ext uri="{0D108BD9-81ED-4DB2-BD59-A6C34878D82A}">
                    <a16:rowId xmlns:a16="http://schemas.microsoft.com/office/drawing/2014/main" val="2756360277"/>
                  </a:ext>
                </a:extLst>
              </a:tr>
              <a:tr h="263118">
                <a:tc>
                  <a:txBody>
                    <a:bodyPr/>
                    <a:lstStyle/>
                    <a:p>
                      <a:pPr marL="268288" indent="0" algn="l">
                        <a:lnSpc>
                          <a:spcPct val="107000"/>
                        </a:lnSpc>
                        <a:spcAft>
                          <a:spcPts val="800"/>
                        </a:spcAft>
                      </a:pPr>
                      <a:r>
                        <a:rPr lang="en-IE" sz="1200" b="1" kern="100">
                          <a:effectLst/>
                          <a:latin typeface="Arial" panose="020B0604020202020204" pitchFamily="34" charset="0"/>
                          <a:cs typeface="Arial" panose="020B0604020202020204" pitchFamily="34" charset="0"/>
                        </a:rPr>
                        <a:t>CR</a:t>
                      </a:r>
                      <a:endParaRPr lang="en-IE" sz="1200" b="1" kern="100">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rgbClr val="D5D2CA"/>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IE" sz="1200" kern="100">
                          <a:effectLst/>
                          <a:latin typeface="Arial" panose="020B0604020202020204" pitchFamily="34" charset="0"/>
                          <a:cs typeface="Arial" panose="020B0604020202020204" pitchFamily="34" charset="0"/>
                        </a:rPr>
                        <a:t>5 (1.8)</a:t>
                      </a:r>
                    </a:p>
                  </a:txBody>
                  <a:tcPr marL="45720" marR="45720" anchor="ctr">
                    <a:lnL w="12700" cap="flat" cmpd="sng" algn="ctr">
                      <a:solidFill>
                        <a:schemeClr val="bg1"/>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bg1"/>
                    </a:solidFill>
                  </a:tcPr>
                </a:tc>
                <a:extLst>
                  <a:ext uri="{0D108BD9-81ED-4DB2-BD59-A6C34878D82A}">
                    <a16:rowId xmlns:a16="http://schemas.microsoft.com/office/drawing/2014/main" val="1205954502"/>
                  </a:ext>
                </a:extLst>
              </a:tr>
              <a:tr h="263118">
                <a:tc>
                  <a:txBody>
                    <a:bodyPr/>
                    <a:lstStyle/>
                    <a:p>
                      <a:pPr marL="268288" indent="0" algn="l">
                        <a:lnSpc>
                          <a:spcPct val="107000"/>
                        </a:lnSpc>
                        <a:spcAft>
                          <a:spcPts val="800"/>
                        </a:spcAft>
                      </a:pPr>
                      <a:r>
                        <a:rPr lang="en-IE" sz="1200" b="1" kern="100">
                          <a:effectLst/>
                          <a:latin typeface="Arial" panose="020B0604020202020204" pitchFamily="34" charset="0"/>
                          <a:cs typeface="Arial" panose="020B0604020202020204" pitchFamily="34" charset="0"/>
                        </a:rPr>
                        <a:t>nPR</a:t>
                      </a:r>
                      <a:endParaRPr lang="en-IE" sz="1200" b="1" kern="100">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rgbClr val="D5D2CA"/>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D9D9D9"/>
                    </a:solidFill>
                  </a:tcPr>
                </a:tc>
                <a:tc>
                  <a:txBody>
                    <a:bodyPr/>
                    <a:lstStyle/>
                    <a:p>
                      <a:pPr algn="ctr">
                        <a:lnSpc>
                          <a:spcPct val="107000"/>
                        </a:lnSpc>
                        <a:spcAft>
                          <a:spcPts val="800"/>
                        </a:spcAft>
                      </a:pPr>
                      <a:r>
                        <a:rPr lang="en-IE" sz="1200" kern="100">
                          <a:effectLst/>
                          <a:latin typeface="Arial" panose="020B0604020202020204" pitchFamily="34" charset="0"/>
                          <a:cs typeface="Arial" panose="020B0604020202020204" pitchFamily="34" charset="0"/>
                        </a:rPr>
                        <a:t>2 (0.7)</a:t>
                      </a:r>
                    </a:p>
                  </a:txBody>
                  <a:tcPr marL="45720" marR="4572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D9D9D9"/>
                    </a:solidFill>
                  </a:tcPr>
                </a:tc>
                <a:extLst>
                  <a:ext uri="{0D108BD9-81ED-4DB2-BD59-A6C34878D82A}">
                    <a16:rowId xmlns:a16="http://schemas.microsoft.com/office/drawing/2014/main" val="2278714662"/>
                  </a:ext>
                </a:extLst>
              </a:tr>
              <a:tr h="232341">
                <a:tc>
                  <a:txBody>
                    <a:bodyPr/>
                    <a:lstStyle/>
                    <a:p>
                      <a:pPr marL="268288" indent="0" algn="l">
                        <a:lnSpc>
                          <a:spcPct val="107000"/>
                        </a:lnSpc>
                        <a:spcAft>
                          <a:spcPts val="800"/>
                        </a:spcAft>
                      </a:pPr>
                      <a:r>
                        <a:rPr lang="en-IE" sz="1200" b="1" kern="100" dirty="0">
                          <a:effectLst/>
                          <a:latin typeface="Arial" panose="020B0604020202020204" pitchFamily="34" charset="0"/>
                          <a:cs typeface="Arial" panose="020B0604020202020204" pitchFamily="34" charset="0"/>
                        </a:rPr>
                        <a:t>PR</a:t>
                      </a:r>
                      <a:endParaRPr lang="en-IE" sz="1200" b="1" kern="100" dirty="0">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rgbClr val="D5D2CA"/>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IE" sz="1200" kern="100">
                          <a:effectLst/>
                          <a:latin typeface="Arial" panose="020B0604020202020204" pitchFamily="34" charset="0"/>
                          <a:cs typeface="Arial" panose="020B0604020202020204" pitchFamily="34" charset="0"/>
                        </a:rPr>
                        <a:t>196 (69.5)</a:t>
                      </a:r>
                    </a:p>
                  </a:txBody>
                  <a:tcPr marL="45720" marR="45720" anchor="ctr">
                    <a:lnL w="12700" cap="flat" cmpd="sng" algn="ctr">
                      <a:solidFill>
                        <a:schemeClr val="bg1"/>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bg1"/>
                    </a:solidFill>
                  </a:tcPr>
                </a:tc>
                <a:extLst>
                  <a:ext uri="{0D108BD9-81ED-4DB2-BD59-A6C34878D82A}">
                    <a16:rowId xmlns:a16="http://schemas.microsoft.com/office/drawing/2014/main" val="1611736683"/>
                  </a:ext>
                </a:extLst>
              </a:tr>
              <a:tr h="263118">
                <a:tc>
                  <a:txBody>
                    <a:bodyPr/>
                    <a:lstStyle/>
                    <a:p>
                      <a:pPr marL="268288" indent="0" algn="l">
                        <a:lnSpc>
                          <a:spcPct val="107000"/>
                        </a:lnSpc>
                        <a:spcAft>
                          <a:spcPts val="800"/>
                        </a:spcAft>
                      </a:pPr>
                      <a:r>
                        <a:rPr lang="en-IE" sz="1200" b="1" kern="100">
                          <a:effectLst/>
                          <a:latin typeface="Arial" panose="020B0604020202020204" pitchFamily="34" charset="0"/>
                          <a:cs typeface="Arial" panose="020B0604020202020204" pitchFamily="34" charset="0"/>
                        </a:rPr>
                        <a:t>PR-L</a:t>
                      </a:r>
                      <a:endParaRPr lang="en-IE" sz="1200" b="1" kern="100">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rgbClr val="D5D2CA"/>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5D2CA"/>
                      </a:solidFill>
                      <a:prstDash val="solid"/>
                      <a:round/>
                      <a:headEnd type="none" w="med" len="med"/>
                      <a:tailEnd type="none" w="med" len="med"/>
                    </a:lnB>
                    <a:solidFill>
                      <a:srgbClr val="D9D9D9"/>
                    </a:solidFill>
                  </a:tcPr>
                </a:tc>
                <a:tc>
                  <a:txBody>
                    <a:bodyPr/>
                    <a:lstStyle/>
                    <a:p>
                      <a:pPr algn="ctr">
                        <a:lnSpc>
                          <a:spcPct val="107000"/>
                        </a:lnSpc>
                        <a:spcAft>
                          <a:spcPts val="800"/>
                        </a:spcAft>
                      </a:pPr>
                      <a:r>
                        <a:rPr lang="en-IE" sz="1200" kern="100" dirty="0">
                          <a:effectLst/>
                          <a:latin typeface="Arial" panose="020B0604020202020204" pitchFamily="34" charset="0"/>
                          <a:cs typeface="Arial" panose="020B0604020202020204" pitchFamily="34" charset="0"/>
                        </a:rPr>
                        <a:t>27 (9.6)</a:t>
                      </a:r>
                    </a:p>
                  </a:txBody>
                  <a:tcPr marL="45720" marR="4572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D9D9D9"/>
                    </a:solidFill>
                  </a:tcPr>
                </a:tc>
                <a:extLst>
                  <a:ext uri="{0D108BD9-81ED-4DB2-BD59-A6C34878D82A}">
                    <a16:rowId xmlns:a16="http://schemas.microsoft.com/office/drawing/2014/main" val="1902834269"/>
                  </a:ext>
                </a:extLst>
              </a:tr>
            </a:tbl>
          </a:graphicData>
        </a:graphic>
      </p:graphicFrame>
      <p:sp>
        <p:nvSpPr>
          <p:cNvPr id="8" name="TextBox 7">
            <a:extLst>
              <a:ext uri="{FF2B5EF4-FFF2-40B4-BE49-F238E27FC236}">
                <a16:creationId xmlns:a16="http://schemas.microsoft.com/office/drawing/2014/main" id="{E6B74CEE-B6ED-44FB-4489-401E55AEACDA}"/>
              </a:ext>
            </a:extLst>
          </p:cNvPr>
          <p:cNvSpPr txBox="1"/>
          <p:nvPr/>
        </p:nvSpPr>
        <p:spPr>
          <a:xfrm>
            <a:off x="291365" y="6326667"/>
            <a:ext cx="11609270" cy="5078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Narrow" panose="020B0606020202030204" pitchFamily="34" charset="0"/>
                <a:ea typeface="Arial"/>
                <a:cs typeface="Arial"/>
                <a:sym typeface="Arial"/>
              </a:rPr>
              <a:t>Data of patients with baseline and at least one evaluable post baseline tumor measurement. Data for 30 patients are not shown in the waterfall plot due to no measurable target lesions identified by CT at baseline, discontinuation prior to first response assessment, or lack of adequate imaging in follow-up. </a:t>
            </a:r>
            <a:r>
              <a:rPr kumimoji="0" lang="en-US" sz="900" b="0" i="0" u="none" strike="noStrike" kern="1200" cap="none" spc="0" normalizeH="0" baseline="30000" noProof="0" dirty="0" err="1">
                <a:ln>
                  <a:noFill/>
                </a:ln>
                <a:solidFill>
                  <a:srgbClr val="000000"/>
                </a:solidFill>
                <a:effectLst/>
                <a:uLnTx/>
                <a:uFillTx/>
                <a:latin typeface="Arial Narrow" panose="020B0606020202030204" pitchFamily="34" charset="0"/>
                <a:ea typeface="Arial"/>
                <a:cs typeface="Arial"/>
                <a:sym typeface="Arial"/>
              </a:rPr>
              <a:t>a</a:t>
            </a:r>
            <a:r>
              <a:rPr kumimoji="0" lang="en-US" sz="900" b="0" i="0" u="none" strike="noStrike" kern="1200" cap="none" spc="0" normalizeH="0" baseline="0" noProof="0" dirty="0" err="1">
                <a:ln>
                  <a:noFill/>
                </a:ln>
                <a:solidFill>
                  <a:srgbClr val="000000"/>
                </a:solidFill>
                <a:effectLst/>
                <a:uLnTx/>
                <a:uFillTx/>
                <a:latin typeface="Arial Narrow" panose="020B0606020202030204" pitchFamily="34" charset="0"/>
                <a:ea typeface="Arial"/>
                <a:cs typeface="Arial"/>
                <a:sym typeface="Arial"/>
              </a:rPr>
              <a:t>ORR</a:t>
            </a:r>
            <a:r>
              <a:rPr kumimoji="0" lang="en-US" sz="900" b="0" i="0" u="none" strike="noStrike" kern="1200" cap="none" spc="0" normalizeH="0" baseline="0" noProof="0" dirty="0">
                <a:ln>
                  <a:noFill/>
                </a:ln>
                <a:solidFill>
                  <a:srgbClr val="000000"/>
                </a:solidFill>
                <a:effectLst/>
                <a:uLnTx/>
                <a:uFillTx/>
                <a:latin typeface="Arial Narrow" panose="020B0606020202030204" pitchFamily="34" charset="0"/>
                <a:ea typeface="Arial"/>
                <a:cs typeface="Arial"/>
                <a:sym typeface="Arial"/>
              </a:rPr>
              <a:t> including PR-L is the number of patients with best response of PR-L or better divided by the total number of patients; 14 patients with a best response of not evaluable (NE) are included in the </a:t>
            </a:r>
            <a:r>
              <a:rPr kumimoji="0" lang="en-US" sz="900" b="0" i="0" u="none" strike="noStrike" kern="1200" cap="none" spc="0" normalizeH="0" baseline="0" noProof="0" dirty="0" err="1">
                <a:ln>
                  <a:noFill/>
                </a:ln>
                <a:solidFill>
                  <a:srgbClr val="000000"/>
                </a:solidFill>
                <a:effectLst/>
                <a:uLnTx/>
                <a:uFillTx/>
                <a:latin typeface="Arial Narrow" panose="020B0606020202030204" pitchFamily="34" charset="0"/>
                <a:ea typeface="Arial"/>
                <a:cs typeface="Arial"/>
                <a:sym typeface="Arial"/>
              </a:rPr>
              <a:t>denominator.</a:t>
            </a:r>
            <a:r>
              <a:rPr kumimoji="0" lang="en-US" sz="900" b="0" i="0" u="none" strike="noStrike" kern="1200" cap="none" spc="0" normalizeH="0" baseline="30000" noProof="0" dirty="0" err="1">
                <a:ln>
                  <a:noFill/>
                </a:ln>
                <a:solidFill>
                  <a:srgbClr val="000000"/>
                </a:solidFill>
                <a:effectLst/>
                <a:uLnTx/>
                <a:uFillTx/>
                <a:latin typeface="Arial Narrow" panose="020B0606020202030204" pitchFamily="34" charset="0"/>
                <a:ea typeface="Arial"/>
                <a:cs typeface="Arial"/>
                <a:sym typeface="Arial"/>
              </a:rPr>
              <a:t>b</a:t>
            </a:r>
            <a:r>
              <a:rPr kumimoji="0" lang="en-US" sz="900" b="0" i="0" u="none" strike="noStrike" kern="1200" cap="none" spc="0" normalizeH="0" baseline="0" noProof="0" dirty="0" err="1">
                <a:ln>
                  <a:noFill/>
                </a:ln>
                <a:solidFill>
                  <a:srgbClr val="000000"/>
                </a:solidFill>
                <a:effectLst/>
                <a:uLnTx/>
                <a:uFillTx/>
                <a:latin typeface="Arial Narrow" panose="020B0606020202030204" pitchFamily="34" charset="0"/>
                <a:ea typeface="Arial"/>
                <a:cs typeface="Arial"/>
                <a:sym typeface="Arial"/>
              </a:rPr>
              <a:t>Post-cBTKi</a:t>
            </a:r>
            <a:r>
              <a:rPr kumimoji="0" lang="en-US" sz="900" b="0" i="0" u="none" strike="noStrike" kern="1200" cap="none" spc="0" normalizeH="0" baseline="0" noProof="0" dirty="0">
                <a:ln>
                  <a:noFill/>
                </a:ln>
                <a:solidFill>
                  <a:srgbClr val="000000"/>
                </a:solidFill>
                <a:effectLst/>
                <a:uLnTx/>
                <a:uFillTx/>
                <a:latin typeface="Arial Narrow" panose="020B0606020202030204" pitchFamily="34" charset="0"/>
                <a:ea typeface="Arial"/>
                <a:cs typeface="Arial"/>
                <a:sym typeface="Arial"/>
              </a:rPr>
              <a:t> patients included a subgroup of 19 patients with one prior line of </a:t>
            </a:r>
            <a:r>
              <a:rPr kumimoji="0" lang="en-US" sz="900" b="0" i="0" u="none" strike="noStrike" kern="1200" cap="none" spc="0" normalizeH="0" baseline="0" noProof="0" dirty="0" err="1">
                <a:ln>
                  <a:noFill/>
                </a:ln>
                <a:solidFill>
                  <a:srgbClr val="000000"/>
                </a:solidFill>
                <a:effectLst/>
                <a:uLnTx/>
                <a:uFillTx/>
                <a:latin typeface="Arial Narrow" panose="020B0606020202030204" pitchFamily="34" charset="0"/>
                <a:ea typeface="Arial"/>
                <a:cs typeface="Arial"/>
                <a:sym typeface="Arial"/>
              </a:rPr>
              <a:t>cBTKi</a:t>
            </a:r>
            <a:r>
              <a:rPr kumimoji="0" lang="en-US" sz="900" b="0" i="0" u="none" strike="noStrike" kern="1200" cap="none" spc="0" normalizeH="0" baseline="0" noProof="0" dirty="0">
                <a:ln>
                  <a:noFill/>
                </a:ln>
                <a:solidFill>
                  <a:srgbClr val="000000"/>
                </a:solidFill>
                <a:effectLst/>
                <a:uLnTx/>
                <a:uFillTx/>
                <a:latin typeface="Arial Narrow" panose="020B0606020202030204" pitchFamily="34" charset="0"/>
                <a:ea typeface="Arial"/>
                <a:cs typeface="Arial"/>
                <a:sym typeface="Arial"/>
              </a:rPr>
              <a:t>-containing therapy and second line therapy of pirtobrutinib, who had an ORR including PR-L of 89.5% (95% CI: 66.9-98.7). </a:t>
            </a:r>
            <a:r>
              <a:rPr kumimoji="0" lang="en-US" sz="9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rPr>
              <a:t>Response status per </a:t>
            </a:r>
            <a:r>
              <a:rPr kumimoji="0" lang="en-US" sz="900" b="0" i="0" u="none" strike="noStrike" kern="1200" cap="none" spc="0" normalizeH="0" baseline="0" noProof="0" dirty="0" err="1">
                <a:ln>
                  <a:noFill/>
                </a:ln>
                <a:solidFill>
                  <a:srgbClr val="000000"/>
                </a:solidFill>
                <a:effectLst/>
                <a:uLnTx/>
                <a:uFillTx/>
                <a:latin typeface="Arial Narrow" panose="020B0606020202030204" pitchFamily="34" charset="0"/>
                <a:ea typeface="Calibri" panose="020F0502020204030204" pitchFamily="34" charset="0"/>
              </a:rPr>
              <a:t>iwCLL</a:t>
            </a:r>
            <a:r>
              <a:rPr kumimoji="0" lang="en-US" sz="9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rPr>
              <a:t> 2018 according to independent review committee assessment.</a:t>
            </a:r>
            <a:endParaRPr kumimoji="0" lang="en-IE" sz="900" b="0" i="0" u="none" strike="noStrike" kern="1200" cap="none" spc="0" normalizeH="0" baseline="0" noProof="0" dirty="0">
              <a:ln>
                <a:noFill/>
              </a:ln>
              <a:solidFill>
                <a:srgbClr val="000000"/>
              </a:solidFill>
              <a:effectLst/>
              <a:uLnTx/>
              <a:uFillTx/>
              <a:latin typeface="Arial"/>
              <a:ea typeface="ＭＳ Ｐゴシック"/>
            </a:endParaRPr>
          </a:p>
        </p:txBody>
      </p:sp>
    </p:spTree>
    <p:extLst>
      <p:ext uri="{BB962C8B-B14F-4D97-AF65-F5344CB8AC3E}">
        <p14:creationId xmlns:p14="http://schemas.microsoft.com/office/powerpoint/2010/main" val="365003679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graph on a black background&#10;&#10;Description automatically generated">
            <a:extLst>
              <a:ext uri="{FF2B5EF4-FFF2-40B4-BE49-F238E27FC236}">
                <a16:creationId xmlns:a16="http://schemas.microsoft.com/office/drawing/2014/main" id="{32C67859-DAD1-102F-7F04-D3896F2B17A5}"/>
              </a:ext>
            </a:extLst>
          </p:cNvPr>
          <p:cNvPicPr>
            <a:picLocks noChangeAspect="1"/>
          </p:cNvPicPr>
          <p:nvPr/>
        </p:nvPicPr>
        <p:blipFill rotWithShape="1">
          <a:blip r:embed="rId3">
            <a:extLst>
              <a:ext uri="{28A0092B-C50C-407E-A947-70E740481C1C}">
                <a14:useLocalDpi xmlns:a14="http://schemas.microsoft.com/office/drawing/2010/main" val="0"/>
              </a:ext>
            </a:extLst>
          </a:blip>
          <a:srcRect l="63293" t="15788" r="6525" b="11600"/>
          <a:stretch/>
        </p:blipFill>
        <p:spPr>
          <a:xfrm>
            <a:off x="6015893" y="708030"/>
            <a:ext cx="5049113" cy="3130478"/>
          </a:xfrm>
          <a:prstGeom prst="rect">
            <a:avLst/>
          </a:prstGeom>
        </p:spPr>
      </p:pic>
      <p:pic>
        <p:nvPicPr>
          <p:cNvPr id="19" name="Picture 18" descr="A graph on a black background&#10;&#10;Description automatically generated">
            <a:extLst>
              <a:ext uri="{FF2B5EF4-FFF2-40B4-BE49-F238E27FC236}">
                <a16:creationId xmlns:a16="http://schemas.microsoft.com/office/drawing/2014/main" id="{C6045424-317E-DA3A-B140-DED4822E3C8F}"/>
              </a:ext>
            </a:extLst>
          </p:cNvPr>
          <p:cNvPicPr>
            <a:picLocks noChangeAspect="1"/>
          </p:cNvPicPr>
          <p:nvPr/>
        </p:nvPicPr>
        <p:blipFill rotWithShape="1">
          <a:blip r:embed="rId3">
            <a:extLst>
              <a:ext uri="{28A0092B-C50C-407E-A947-70E740481C1C}">
                <a14:useLocalDpi xmlns:a14="http://schemas.microsoft.com/office/drawing/2010/main" val="0"/>
              </a:ext>
            </a:extLst>
          </a:blip>
          <a:srcRect l="32012" t="17243" r="37805" b="11600"/>
          <a:stretch/>
        </p:blipFill>
        <p:spPr>
          <a:xfrm>
            <a:off x="5900225" y="3807426"/>
            <a:ext cx="5049113" cy="3076139"/>
          </a:xfrm>
          <a:prstGeom prst="rect">
            <a:avLst/>
          </a:prstGeom>
        </p:spPr>
      </p:pic>
      <p:pic>
        <p:nvPicPr>
          <p:cNvPr id="10" name="Picture 9" descr="A graph on a black background&#10;&#10;Description automatically generated">
            <a:extLst>
              <a:ext uri="{FF2B5EF4-FFF2-40B4-BE49-F238E27FC236}">
                <a16:creationId xmlns:a16="http://schemas.microsoft.com/office/drawing/2014/main" id="{2C4C5FB2-0C47-2274-D485-89110DB36759}"/>
              </a:ext>
            </a:extLst>
          </p:cNvPr>
          <p:cNvPicPr>
            <a:picLocks noChangeAspect="1"/>
          </p:cNvPicPr>
          <p:nvPr/>
        </p:nvPicPr>
        <p:blipFill rotWithShape="1">
          <a:blip r:embed="rId3">
            <a:extLst>
              <a:ext uri="{28A0092B-C50C-407E-A947-70E740481C1C}">
                <a14:useLocalDpi xmlns:a14="http://schemas.microsoft.com/office/drawing/2010/main" val="0"/>
              </a:ext>
            </a:extLst>
          </a:blip>
          <a:srcRect l="1830" t="16072" r="67988" b="11317"/>
          <a:stretch/>
        </p:blipFill>
        <p:spPr>
          <a:xfrm>
            <a:off x="185322" y="2018337"/>
            <a:ext cx="5206944" cy="3009384"/>
          </a:xfrm>
          <a:prstGeom prst="rect">
            <a:avLst/>
          </a:prstGeom>
        </p:spPr>
      </p:pic>
      <p:sp>
        <p:nvSpPr>
          <p:cNvPr id="7" name="Title 1">
            <a:extLst>
              <a:ext uri="{FF2B5EF4-FFF2-40B4-BE49-F238E27FC236}">
                <a16:creationId xmlns:a16="http://schemas.microsoft.com/office/drawing/2014/main" id="{CE4BFDEB-996D-DA93-9266-8185A93996F4}"/>
              </a:ext>
            </a:extLst>
          </p:cNvPr>
          <p:cNvSpPr>
            <a:spLocks noGrp="1"/>
          </p:cNvSpPr>
          <p:nvPr>
            <p:ph type="ctrTitle"/>
          </p:nvPr>
        </p:nvSpPr>
        <p:spPr>
          <a:xfrm>
            <a:off x="-118069" y="195233"/>
            <a:ext cx="12299795" cy="708151"/>
          </a:xfrm>
        </p:spPr>
        <p:txBody>
          <a:bodyPr lIns="0" rIns="0">
            <a:noAutofit/>
          </a:bodyPr>
          <a:lstStyle/>
          <a:p>
            <a:pPr marL="230400" algn="l"/>
            <a:r>
              <a:rPr lang="en-US" sz="2400" b="1">
                <a:solidFill>
                  <a:srgbClr val="203F6C"/>
                </a:solidFill>
                <a:latin typeface="Arial" panose="020B0604020202020204" pitchFamily="34" charset="0"/>
                <a:cs typeface="Arial" panose="020B0604020202020204" pitchFamily="34" charset="0"/>
              </a:rPr>
              <a:t>Pirtobrutinib Progression</a:t>
            </a:r>
            <a:r>
              <a:rPr lang="en-US" sz="2000" b="1">
                <a:solidFill>
                  <a:srgbClr val="203F6C"/>
                </a:solidFill>
                <a:latin typeface="Arial" panose="020B0604020202020204" pitchFamily="34" charset="0"/>
                <a:cs typeface="Arial" panose="020B0604020202020204" pitchFamily="34" charset="0"/>
              </a:rPr>
              <a:t>-</a:t>
            </a:r>
            <a:r>
              <a:rPr lang="en-US" sz="2400" b="1">
                <a:solidFill>
                  <a:srgbClr val="203F6C"/>
                </a:solidFill>
                <a:latin typeface="Arial" panose="020B0604020202020204" pitchFamily="34" charset="0"/>
                <a:cs typeface="Arial" panose="020B0604020202020204" pitchFamily="34" charset="0"/>
              </a:rPr>
              <a:t>Free</a:t>
            </a:r>
            <a:r>
              <a:rPr lang="en-US" sz="2000" b="1">
                <a:solidFill>
                  <a:srgbClr val="203F6C"/>
                </a:solidFill>
                <a:latin typeface="Arial" panose="020B0604020202020204" pitchFamily="34" charset="0"/>
                <a:cs typeface="Arial" panose="020B0604020202020204" pitchFamily="34" charset="0"/>
              </a:rPr>
              <a:t> </a:t>
            </a:r>
            <a:r>
              <a:rPr lang="en-US" sz="2400" b="1">
                <a:solidFill>
                  <a:srgbClr val="203F6C"/>
                </a:solidFill>
                <a:latin typeface="Arial" panose="020B0604020202020204" pitchFamily="34" charset="0"/>
                <a:cs typeface="Arial" panose="020B0604020202020204" pitchFamily="34" charset="0"/>
              </a:rPr>
              <a:t>Survival</a:t>
            </a:r>
            <a:r>
              <a:rPr lang="en-US" sz="2000" b="1">
                <a:solidFill>
                  <a:srgbClr val="203F6C"/>
                </a:solidFill>
                <a:latin typeface="Arial" panose="020B0604020202020204" pitchFamily="34" charset="0"/>
                <a:cs typeface="Arial" panose="020B0604020202020204" pitchFamily="34" charset="0"/>
              </a:rPr>
              <a:t> </a:t>
            </a:r>
            <a:r>
              <a:rPr lang="en-US" sz="2400" b="1">
                <a:solidFill>
                  <a:srgbClr val="203F6C"/>
                </a:solidFill>
                <a:latin typeface="Arial" panose="020B0604020202020204" pitchFamily="34" charset="0"/>
                <a:cs typeface="Arial" panose="020B0604020202020204" pitchFamily="34" charset="0"/>
              </a:rPr>
              <a:t>with</a:t>
            </a:r>
            <a:r>
              <a:rPr lang="en-US" sz="2000" b="1">
                <a:solidFill>
                  <a:srgbClr val="203F6C"/>
                </a:solidFill>
                <a:latin typeface="Arial" panose="020B0604020202020204" pitchFamily="34" charset="0"/>
                <a:cs typeface="Arial" panose="020B0604020202020204" pitchFamily="34" charset="0"/>
              </a:rPr>
              <a:t> </a:t>
            </a:r>
            <a:r>
              <a:rPr lang="en-US" sz="2400" b="1">
                <a:solidFill>
                  <a:srgbClr val="203F6C"/>
                </a:solidFill>
                <a:latin typeface="Arial" panose="020B0604020202020204" pitchFamily="34" charset="0"/>
                <a:cs typeface="Arial" panose="020B0604020202020204" pitchFamily="34" charset="0"/>
              </a:rPr>
              <a:t>Prior</a:t>
            </a:r>
            <a:r>
              <a:rPr lang="en-US" sz="2000" b="1">
                <a:solidFill>
                  <a:srgbClr val="203F6C"/>
                </a:solidFill>
                <a:latin typeface="Arial" panose="020B0604020202020204" pitchFamily="34" charset="0"/>
                <a:cs typeface="Arial" panose="020B0604020202020204" pitchFamily="34" charset="0"/>
              </a:rPr>
              <a:t> </a:t>
            </a:r>
            <a:r>
              <a:rPr lang="en-US" sz="2400" b="1">
                <a:solidFill>
                  <a:srgbClr val="203F6C"/>
                </a:solidFill>
                <a:latin typeface="Arial" panose="020B0604020202020204" pitchFamily="34" charset="0"/>
                <a:cs typeface="Arial" panose="020B0604020202020204" pitchFamily="34" charset="0"/>
              </a:rPr>
              <a:t>cBTKi</a:t>
            </a:r>
            <a:r>
              <a:rPr lang="en-US" sz="2000" b="1">
                <a:solidFill>
                  <a:srgbClr val="203F6C"/>
                </a:solidFill>
                <a:latin typeface="Arial" panose="020B0604020202020204" pitchFamily="34" charset="0"/>
                <a:cs typeface="Arial" panose="020B0604020202020204" pitchFamily="34" charset="0"/>
              </a:rPr>
              <a:t> </a:t>
            </a:r>
            <a:r>
              <a:rPr lang="en-US" sz="2400" b="1">
                <a:solidFill>
                  <a:srgbClr val="203F6C"/>
                </a:solidFill>
                <a:latin typeface="Arial" panose="020B0604020202020204" pitchFamily="34" charset="0"/>
                <a:cs typeface="Arial" panose="020B0604020202020204" pitchFamily="34" charset="0"/>
              </a:rPr>
              <a:t>with</a:t>
            </a:r>
            <a:r>
              <a:rPr lang="en-US" sz="2000" b="1">
                <a:solidFill>
                  <a:srgbClr val="203F6C"/>
                </a:solidFill>
                <a:latin typeface="Arial" panose="020B0604020202020204" pitchFamily="34" charset="0"/>
                <a:cs typeface="Arial" panose="020B0604020202020204" pitchFamily="34" charset="0"/>
              </a:rPr>
              <a:t> </a:t>
            </a:r>
            <a:r>
              <a:rPr lang="en-US" sz="2400" b="1">
                <a:solidFill>
                  <a:srgbClr val="203F6C"/>
                </a:solidFill>
                <a:latin typeface="Arial" panose="020B0604020202020204" pitchFamily="34" charset="0"/>
                <a:cs typeface="Arial" panose="020B0604020202020204" pitchFamily="34" charset="0"/>
              </a:rPr>
              <a:t>or</a:t>
            </a:r>
            <a:r>
              <a:rPr lang="en-US" sz="2000" b="1">
                <a:solidFill>
                  <a:srgbClr val="203F6C"/>
                </a:solidFill>
                <a:latin typeface="Arial" panose="020B0604020202020204" pitchFamily="34" charset="0"/>
                <a:cs typeface="Arial" panose="020B0604020202020204" pitchFamily="34" charset="0"/>
              </a:rPr>
              <a:t> </a:t>
            </a:r>
            <a:r>
              <a:rPr lang="en-US" sz="2400" b="1">
                <a:solidFill>
                  <a:srgbClr val="203F6C"/>
                </a:solidFill>
                <a:latin typeface="Arial" panose="020B0604020202020204" pitchFamily="34" charset="0"/>
                <a:cs typeface="Arial" panose="020B0604020202020204" pitchFamily="34" charset="0"/>
              </a:rPr>
              <a:t>without</a:t>
            </a:r>
            <a:r>
              <a:rPr lang="en-US" sz="2000" b="1">
                <a:solidFill>
                  <a:srgbClr val="203F6C"/>
                </a:solidFill>
                <a:latin typeface="Arial" panose="020B0604020202020204" pitchFamily="34" charset="0"/>
                <a:cs typeface="Arial" panose="020B0604020202020204" pitchFamily="34" charset="0"/>
              </a:rPr>
              <a:t> </a:t>
            </a:r>
            <a:r>
              <a:rPr lang="en-US" sz="2400" b="1">
                <a:solidFill>
                  <a:srgbClr val="203F6C"/>
                </a:solidFill>
                <a:latin typeface="Arial" panose="020B0604020202020204" pitchFamily="34" charset="0"/>
                <a:cs typeface="Arial" panose="020B0604020202020204" pitchFamily="34" charset="0"/>
              </a:rPr>
              <a:t>Prior</a:t>
            </a:r>
            <a:r>
              <a:rPr lang="en-US" sz="2000" b="1">
                <a:solidFill>
                  <a:srgbClr val="203F6C"/>
                </a:solidFill>
                <a:latin typeface="Arial" panose="020B0604020202020204" pitchFamily="34" charset="0"/>
                <a:cs typeface="Arial" panose="020B0604020202020204" pitchFamily="34" charset="0"/>
              </a:rPr>
              <a:t> </a:t>
            </a:r>
            <a:r>
              <a:rPr lang="en-US" sz="2400" b="1">
                <a:solidFill>
                  <a:srgbClr val="203F6C"/>
                </a:solidFill>
                <a:latin typeface="Arial" panose="020B0604020202020204" pitchFamily="34" charset="0"/>
                <a:cs typeface="Arial" panose="020B0604020202020204" pitchFamily="34" charset="0"/>
              </a:rPr>
              <a:t>BCL2i</a:t>
            </a:r>
            <a:endParaRPr lang="en-IE" sz="2400" b="1">
              <a:solidFill>
                <a:srgbClr val="203F6C"/>
              </a:solidFill>
              <a:latin typeface="Arial" panose="020B0604020202020204" pitchFamily="34" charset="0"/>
              <a:cs typeface="Arial" panose="020B0604020202020204" pitchFamily="34" charset="0"/>
            </a:endParaRPr>
          </a:p>
        </p:txBody>
      </p:sp>
      <p:graphicFrame>
        <p:nvGraphicFramePr>
          <p:cNvPr id="2" name="Table 2">
            <a:extLst>
              <a:ext uri="{FF2B5EF4-FFF2-40B4-BE49-F238E27FC236}">
                <a16:creationId xmlns:a16="http://schemas.microsoft.com/office/drawing/2014/main" id="{57D6B912-BA70-D3F2-EEC5-AB132EFDC13C}"/>
              </a:ext>
            </a:extLst>
          </p:cNvPr>
          <p:cNvGraphicFramePr>
            <a:graphicFrameLocks noGrp="1"/>
          </p:cNvGraphicFramePr>
          <p:nvPr/>
        </p:nvGraphicFramePr>
        <p:xfrm>
          <a:off x="3461530" y="2620525"/>
          <a:ext cx="2580040" cy="670560"/>
        </p:xfrm>
        <a:graphic>
          <a:graphicData uri="http://schemas.openxmlformats.org/drawingml/2006/table">
            <a:tbl>
              <a:tblPr firstRow="1" bandRow="1">
                <a:tableStyleId>{5940675A-B579-460E-94D1-54222C63F5DA}</a:tableStyleId>
              </a:tblPr>
              <a:tblGrid>
                <a:gridCol w="1290020">
                  <a:extLst>
                    <a:ext uri="{9D8B030D-6E8A-4147-A177-3AD203B41FA5}">
                      <a16:colId xmlns:a16="http://schemas.microsoft.com/office/drawing/2014/main" val="2255015087"/>
                    </a:ext>
                  </a:extLst>
                </a:gridCol>
                <a:gridCol w="1290020">
                  <a:extLst>
                    <a:ext uri="{9D8B030D-6E8A-4147-A177-3AD203B41FA5}">
                      <a16:colId xmlns:a16="http://schemas.microsoft.com/office/drawing/2014/main" val="3103279504"/>
                    </a:ext>
                  </a:extLst>
                </a:gridCol>
              </a:tblGrid>
              <a:tr h="0">
                <a:tc>
                  <a:txBody>
                    <a:bodyPr/>
                    <a:lstStyle/>
                    <a:p>
                      <a:pPr marL="0" marR="0" indent="0" algn="l" defTabSz="457200" rtl="0" fontAlgn="auto" latinLnBrk="0" hangingPunct="0">
                        <a:lnSpc>
                          <a:spcPct val="100000"/>
                        </a:lnSpc>
                        <a:spcBef>
                          <a:spcPts val="0"/>
                        </a:spcBef>
                        <a:spcAft>
                          <a:spcPts val="0"/>
                        </a:spcAft>
                        <a:buClrTx/>
                        <a:buSzTx/>
                        <a:buFontTx/>
                        <a:buNone/>
                        <a:tabLst>
                          <a:tab pos="1260475" algn="l"/>
                        </a:tabLst>
                      </a:pPr>
                      <a:r>
                        <a:rPr kumimoji="0" lang="en-US" sz="1100" b="1" i="0" u="none" strike="noStrike" cap="none" spc="0" normalizeH="0" baseline="0">
                          <a:ln>
                            <a:noFill/>
                          </a:ln>
                          <a:solidFill>
                            <a:srgbClr val="000000"/>
                          </a:solidFill>
                          <a:effectLst/>
                          <a:uFillTx/>
                          <a:latin typeface="Arial"/>
                          <a:ea typeface="Arial"/>
                          <a:cs typeface="Arial"/>
                          <a:sym typeface="Arial"/>
                        </a:rPr>
                        <a:t>Median:</a:t>
                      </a:r>
                    </a:p>
                    <a:p>
                      <a:pPr marL="0" marR="0" indent="0" algn="l" defTabSz="420688" rtl="0" fontAlgn="auto" latinLnBrk="0" hangingPunct="0">
                        <a:lnSpc>
                          <a:spcPct val="100000"/>
                        </a:lnSpc>
                        <a:spcBef>
                          <a:spcPts val="0"/>
                        </a:spcBef>
                        <a:spcAft>
                          <a:spcPts val="0"/>
                        </a:spcAft>
                        <a:buClrTx/>
                        <a:buSzTx/>
                        <a:buFontTx/>
                        <a:buNone/>
                        <a:tabLst>
                          <a:tab pos="1260475" algn="l"/>
                        </a:tabLst>
                      </a:pPr>
                      <a:r>
                        <a:rPr lang="en-US" sz="1100" b="1">
                          <a:latin typeface="Arial"/>
                          <a:ea typeface="Arial"/>
                          <a:cs typeface="Arial"/>
                          <a:sym typeface="Arial"/>
                        </a:rPr>
                        <a:t>95% CI:                  	</a:t>
                      </a:r>
                    </a:p>
                    <a:p>
                      <a:pPr marL="0" marR="0" indent="0" algn="l" defTabSz="420688" rtl="0" fontAlgn="auto" latinLnBrk="0" hangingPunct="0">
                        <a:lnSpc>
                          <a:spcPct val="100000"/>
                        </a:lnSpc>
                        <a:spcBef>
                          <a:spcPts val="0"/>
                        </a:spcBef>
                        <a:spcAft>
                          <a:spcPts val="0"/>
                        </a:spcAft>
                        <a:buClrTx/>
                        <a:buSzTx/>
                        <a:buFontTx/>
                        <a:buNone/>
                        <a:tabLst>
                          <a:tab pos="1260475" algn="l"/>
                        </a:tabLst>
                      </a:pPr>
                      <a:r>
                        <a:rPr lang="en-US" sz="1100" b="1">
                          <a:latin typeface="Arial"/>
                          <a:ea typeface="Arial"/>
                          <a:cs typeface="Arial"/>
                          <a:sym typeface="Arial"/>
                        </a:rPr>
                        <a:t>Median Follow-up:		 </a:t>
                      </a:r>
                    </a:p>
                    <a:p>
                      <a:pPr marL="0" marR="0" indent="0" algn="l" defTabSz="420688" rtl="0" fontAlgn="auto" latinLnBrk="0" hangingPunct="0">
                        <a:lnSpc>
                          <a:spcPct val="100000"/>
                        </a:lnSpc>
                        <a:spcBef>
                          <a:spcPts val="0"/>
                        </a:spcBef>
                        <a:spcAft>
                          <a:spcPts val="0"/>
                        </a:spcAft>
                        <a:buClrTx/>
                        <a:buSzTx/>
                        <a:buFontTx/>
                        <a:buNone/>
                        <a:tabLst>
                          <a:tab pos="1260475" algn="l"/>
                        </a:tabLst>
                      </a:pPr>
                      <a:r>
                        <a:rPr kumimoji="0" lang="en-US" sz="1100" b="1" i="0" u="none" strike="noStrike" cap="none" spc="0" normalizeH="0" baseline="0">
                          <a:ln>
                            <a:noFill/>
                          </a:ln>
                          <a:solidFill>
                            <a:srgbClr val="000000"/>
                          </a:solidFill>
                          <a:effectLst/>
                          <a:uFillTx/>
                          <a:latin typeface="Arial"/>
                          <a:ea typeface="Arial"/>
                          <a:cs typeface="Arial"/>
                          <a:sym typeface="Arial"/>
                        </a:rPr>
                        <a:t>Events/Total:	</a:t>
                      </a:r>
                      <a:endParaRPr kumimoji="0" lang="en-IE" sz="1100" b="1" i="0" u="none" strike="noStrike" cap="none" spc="0" normalizeH="0" baseline="0">
                        <a:ln>
                          <a:noFill/>
                        </a:ln>
                        <a:solidFill>
                          <a:srgbClr val="000000"/>
                        </a:solidFill>
                        <a:effectLst/>
                        <a:uFillTx/>
                        <a:latin typeface="Arial"/>
                        <a:ea typeface="Arial"/>
                        <a:cs typeface="Arial"/>
                        <a:sym typeface="Aria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r>
                        <a:rPr kumimoji="0" lang="en-US" sz="1100" b="1" i="0" u="none" strike="noStrike" cap="none" spc="0" normalizeH="0" baseline="0">
                          <a:ln>
                            <a:noFill/>
                          </a:ln>
                          <a:solidFill>
                            <a:srgbClr val="000000"/>
                          </a:solidFill>
                          <a:effectLst/>
                          <a:uFillTx/>
                          <a:latin typeface="Arial"/>
                          <a:ea typeface="Arial"/>
                          <a:cs typeface="Arial"/>
                          <a:sym typeface="Arial"/>
                        </a:rPr>
                        <a:t>19.4 months</a:t>
                      </a:r>
                    </a:p>
                    <a:p>
                      <a:pPr algn="l"/>
                      <a:r>
                        <a:rPr lang="en-US" sz="1100" b="1">
                          <a:latin typeface="Arial"/>
                          <a:ea typeface="Arial"/>
                          <a:cs typeface="Arial"/>
                          <a:sym typeface="Arial"/>
                        </a:rPr>
                        <a:t>16.6-22.1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a:latin typeface="Arial"/>
                          <a:ea typeface="Arial"/>
                          <a:cs typeface="Arial"/>
                          <a:sym typeface="Arial"/>
                        </a:rPr>
                        <a:t>27.5 months</a:t>
                      </a:r>
                    </a:p>
                    <a:p>
                      <a:pPr algn="l"/>
                      <a:r>
                        <a:rPr kumimoji="0" lang="en-US" sz="1100" b="1" i="0" u="none" strike="noStrike" cap="none" spc="0" normalizeH="0" baseline="0">
                          <a:ln>
                            <a:noFill/>
                          </a:ln>
                          <a:solidFill>
                            <a:srgbClr val="000000"/>
                          </a:solidFill>
                          <a:effectLst/>
                          <a:uFillTx/>
                          <a:latin typeface="Arial"/>
                          <a:ea typeface="Arial"/>
                          <a:cs typeface="Arial"/>
                          <a:sym typeface="Arial"/>
                        </a:rPr>
                        <a:t>160/282</a:t>
                      </a:r>
                      <a:endParaRPr lang="en-IE" sz="11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413221204"/>
                  </a:ext>
                </a:extLst>
              </a:tr>
            </a:tbl>
          </a:graphicData>
        </a:graphic>
      </p:graphicFrame>
      <p:graphicFrame>
        <p:nvGraphicFramePr>
          <p:cNvPr id="3" name="Table 2">
            <a:extLst>
              <a:ext uri="{FF2B5EF4-FFF2-40B4-BE49-F238E27FC236}">
                <a16:creationId xmlns:a16="http://schemas.microsoft.com/office/drawing/2014/main" id="{7E29089D-0903-701B-BE1E-2D1165D02A04}"/>
              </a:ext>
            </a:extLst>
          </p:cNvPr>
          <p:cNvGraphicFramePr>
            <a:graphicFrameLocks noGrp="1"/>
          </p:cNvGraphicFramePr>
          <p:nvPr/>
        </p:nvGraphicFramePr>
        <p:xfrm>
          <a:off x="9454811" y="1347777"/>
          <a:ext cx="2580040" cy="670560"/>
        </p:xfrm>
        <a:graphic>
          <a:graphicData uri="http://schemas.openxmlformats.org/drawingml/2006/table">
            <a:tbl>
              <a:tblPr firstRow="1" bandRow="1">
                <a:tableStyleId>{5940675A-B579-460E-94D1-54222C63F5DA}</a:tableStyleId>
              </a:tblPr>
              <a:tblGrid>
                <a:gridCol w="1290020">
                  <a:extLst>
                    <a:ext uri="{9D8B030D-6E8A-4147-A177-3AD203B41FA5}">
                      <a16:colId xmlns:a16="http://schemas.microsoft.com/office/drawing/2014/main" val="2255015087"/>
                    </a:ext>
                  </a:extLst>
                </a:gridCol>
                <a:gridCol w="1290020">
                  <a:extLst>
                    <a:ext uri="{9D8B030D-6E8A-4147-A177-3AD203B41FA5}">
                      <a16:colId xmlns:a16="http://schemas.microsoft.com/office/drawing/2014/main" val="3103279504"/>
                    </a:ext>
                  </a:extLst>
                </a:gridCol>
              </a:tblGrid>
              <a:tr h="0">
                <a:tc>
                  <a:txBody>
                    <a:bodyPr/>
                    <a:lstStyle/>
                    <a:p>
                      <a:pPr marL="0" marR="0" indent="0" algn="l" defTabSz="457200" rtl="0" fontAlgn="auto" latinLnBrk="0" hangingPunct="0">
                        <a:lnSpc>
                          <a:spcPct val="100000"/>
                        </a:lnSpc>
                        <a:spcBef>
                          <a:spcPts val="0"/>
                        </a:spcBef>
                        <a:spcAft>
                          <a:spcPts val="0"/>
                        </a:spcAft>
                        <a:buClrTx/>
                        <a:buSzTx/>
                        <a:buFontTx/>
                        <a:buNone/>
                        <a:tabLst>
                          <a:tab pos="1260475" algn="l"/>
                        </a:tabLst>
                      </a:pPr>
                      <a:r>
                        <a:rPr kumimoji="0" lang="en-US" sz="1100" b="1" i="0" u="none" strike="noStrike" cap="none" spc="0" normalizeH="0" baseline="0">
                          <a:ln>
                            <a:noFill/>
                          </a:ln>
                          <a:solidFill>
                            <a:srgbClr val="000000"/>
                          </a:solidFill>
                          <a:effectLst/>
                          <a:uFillTx/>
                          <a:latin typeface="Arial"/>
                          <a:ea typeface="Arial"/>
                          <a:cs typeface="Arial"/>
                          <a:sym typeface="Arial"/>
                        </a:rPr>
                        <a:t>Median:</a:t>
                      </a:r>
                    </a:p>
                    <a:p>
                      <a:pPr marL="0" marR="0" indent="0" algn="l" defTabSz="420688" rtl="0" fontAlgn="auto" latinLnBrk="0" hangingPunct="0">
                        <a:lnSpc>
                          <a:spcPct val="100000"/>
                        </a:lnSpc>
                        <a:spcBef>
                          <a:spcPts val="0"/>
                        </a:spcBef>
                        <a:spcAft>
                          <a:spcPts val="0"/>
                        </a:spcAft>
                        <a:buClrTx/>
                        <a:buSzTx/>
                        <a:buFontTx/>
                        <a:buNone/>
                        <a:tabLst>
                          <a:tab pos="1260475" algn="l"/>
                        </a:tabLst>
                      </a:pPr>
                      <a:r>
                        <a:rPr lang="en-US" sz="1100" b="1">
                          <a:latin typeface="Arial"/>
                          <a:ea typeface="Arial"/>
                          <a:cs typeface="Arial"/>
                          <a:sym typeface="Arial"/>
                        </a:rPr>
                        <a:t>95% CI:                  	</a:t>
                      </a:r>
                    </a:p>
                    <a:p>
                      <a:pPr marL="0" marR="0" indent="0" algn="l" defTabSz="420688" rtl="0" fontAlgn="auto" latinLnBrk="0" hangingPunct="0">
                        <a:lnSpc>
                          <a:spcPct val="100000"/>
                        </a:lnSpc>
                        <a:spcBef>
                          <a:spcPts val="0"/>
                        </a:spcBef>
                        <a:spcAft>
                          <a:spcPts val="0"/>
                        </a:spcAft>
                        <a:buClrTx/>
                        <a:buSzTx/>
                        <a:buFontTx/>
                        <a:buNone/>
                        <a:tabLst>
                          <a:tab pos="1260475" algn="l"/>
                        </a:tabLst>
                      </a:pPr>
                      <a:r>
                        <a:rPr lang="en-US" sz="1100" b="1">
                          <a:latin typeface="Arial"/>
                          <a:ea typeface="Arial"/>
                          <a:cs typeface="Arial"/>
                          <a:sym typeface="Arial"/>
                        </a:rPr>
                        <a:t>Median Follow-up:		 </a:t>
                      </a:r>
                    </a:p>
                    <a:p>
                      <a:pPr marL="0" marR="0" indent="0" algn="l" defTabSz="420688" rtl="0" fontAlgn="auto" latinLnBrk="0" hangingPunct="0">
                        <a:lnSpc>
                          <a:spcPct val="100000"/>
                        </a:lnSpc>
                        <a:spcBef>
                          <a:spcPts val="0"/>
                        </a:spcBef>
                        <a:spcAft>
                          <a:spcPts val="0"/>
                        </a:spcAft>
                        <a:buClrTx/>
                        <a:buSzTx/>
                        <a:buFontTx/>
                        <a:buNone/>
                        <a:tabLst>
                          <a:tab pos="1260475" algn="l"/>
                        </a:tabLst>
                      </a:pPr>
                      <a:r>
                        <a:rPr kumimoji="0" lang="en-US" sz="1100" b="1" i="0" u="none" strike="noStrike" cap="none" spc="0" normalizeH="0" baseline="0">
                          <a:ln>
                            <a:noFill/>
                          </a:ln>
                          <a:solidFill>
                            <a:srgbClr val="000000"/>
                          </a:solidFill>
                          <a:effectLst/>
                          <a:uFillTx/>
                          <a:latin typeface="Arial"/>
                          <a:ea typeface="Arial"/>
                          <a:cs typeface="Arial"/>
                          <a:sym typeface="Arial"/>
                        </a:rPr>
                        <a:t>Events/Total:</a:t>
                      </a:r>
                      <a:endParaRPr kumimoji="0" lang="en-IE" sz="1100" b="1" i="0" u="none" strike="noStrike" cap="none" spc="0" normalizeH="0" baseline="0">
                        <a:ln>
                          <a:noFill/>
                        </a:ln>
                        <a:solidFill>
                          <a:srgbClr val="000000"/>
                        </a:solidFill>
                        <a:effectLst/>
                        <a:uFillTx/>
                        <a:latin typeface="Arial"/>
                        <a:ea typeface="Arial"/>
                        <a:cs typeface="Arial"/>
                        <a:sym typeface="Aria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kumimoji="0" lang="en-US" sz="1100" b="1" i="0" u="none" strike="noStrike" cap="none" spc="0" normalizeH="0" baseline="0" dirty="0">
                          <a:ln>
                            <a:noFill/>
                          </a:ln>
                          <a:solidFill>
                            <a:srgbClr val="000000"/>
                          </a:solidFill>
                          <a:effectLst/>
                          <a:uFillTx/>
                          <a:latin typeface="Arial"/>
                          <a:ea typeface="Arial"/>
                          <a:cs typeface="Arial"/>
                          <a:sym typeface="Arial"/>
                        </a:rPr>
                        <a:t>23.0 months</a:t>
                      </a:r>
                    </a:p>
                    <a:p>
                      <a:pPr algn="l"/>
                      <a:r>
                        <a:rPr lang="en-US" sz="1100" b="1" dirty="0">
                          <a:latin typeface="Arial"/>
                          <a:ea typeface="Arial"/>
                          <a:cs typeface="Arial"/>
                          <a:sym typeface="Arial"/>
                        </a:rPr>
                        <a:t>19.6-28.4</a:t>
                      </a:r>
                    </a:p>
                    <a:p>
                      <a:pPr algn="l"/>
                      <a:r>
                        <a:rPr lang="en-US" sz="1100" b="1" dirty="0">
                          <a:latin typeface="Arial"/>
                          <a:ea typeface="Arial"/>
                          <a:cs typeface="Arial"/>
                          <a:sym typeface="Arial"/>
                        </a:rPr>
                        <a:t>27.6 months</a:t>
                      </a:r>
                    </a:p>
                    <a:p>
                      <a:pPr algn="l"/>
                      <a:r>
                        <a:rPr kumimoji="0" lang="en-US" sz="1100" b="1" i="0" u="none" strike="noStrike" cap="none" spc="0" normalizeH="0" baseline="0" dirty="0">
                          <a:ln>
                            <a:noFill/>
                          </a:ln>
                          <a:solidFill>
                            <a:srgbClr val="000000"/>
                          </a:solidFill>
                          <a:effectLst/>
                          <a:uFillTx/>
                          <a:latin typeface="Arial"/>
                          <a:ea typeface="Arial"/>
                          <a:cs typeface="Arial"/>
                          <a:sym typeface="Arial"/>
                        </a:rPr>
                        <a:t>79/154</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13221204"/>
                  </a:ext>
                </a:extLst>
              </a:tr>
            </a:tbl>
          </a:graphicData>
        </a:graphic>
      </p:graphicFrame>
      <p:graphicFrame>
        <p:nvGraphicFramePr>
          <p:cNvPr id="5" name="Table 2">
            <a:extLst>
              <a:ext uri="{FF2B5EF4-FFF2-40B4-BE49-F238E27FC236}">
                <a16:creationId xmlns:a16="http://schemas.microsoft.com/office/drawing/2014/main" id="{FF62E72F-D2C9-E951-B390-8B14A4E887B4}"/>
              </a:ext>
            </a:extLst>
          </p:cNvPr>
          <p:cNvGraphicFramePr>
            <a:graphicFrameLocks noGrp="1"/>
          </p:cNvGraphicFramePr>
          <p:nvPr/>
        </p:nvGraphicFramePr>
        <p:xfrm>
          <a:off x="9454811" y="4587099"/>
          <a:ext cx="2580040" cy="670560"/>
        </p:xfrm>
        <a:graphic>
          <a:graphicData uri="http://schemas.openxmlformats.org/drawingml/2006/table">
            <a:tbl>
              <a:tblPr firstRow="1" bandRow="1">
                <a:tableStyleId>{5940675A-B579-460E-94D1-54222C63F5DA}</a:tableStyleId>
              </a:tblPr>
              <a:tblGrid>
                <a:gridCol w="1290020">
                  <a:extLst>
                    <a:ext uri="{9D8B030D-6E8A-4147-A177-3AD203B41FA5}">
                      <a16:colId xmlns:a16="http://schemas.microsoft.com/office/drawing/2014/main" val="2255015087"/>
                    </a:ext>
                  </a:extLst>
                </a:gridCol>
                <a:gridCol w="1290020">
                  <a:extLst>
                    <a:ext uri="{9D8B030D-6E8A-4147-A177-3AD203B41FA5}">
                      <a16:colId xmlns:a16="http://schemas.microsoft.com/office/drawing/2014/main" val="3103279504"/>
                    </a:ext>
                  </a:extLst>
                </a:gridCol>
              </a:tblGrid>
              <a:tr h="0">
                <a:tc>
                  <a:txBody>
                    <a:bodyPr/>
                    <a:lstStyle/>
                    <a:p>
                      <a:pPr marL="0" marR="0" indent="0" algn="l" defTabSz="457200" rtl="0" fontAlgn="auto" latinLnBrk="0" hangingPunct="0">
                        <a:lnSpc>
                          <a:spcPct val="100000"/>
                        </a:lnSpc>
                        <a:spcBef>
                          <a:spcPts val="0"/>
                        </a:spcBef>
                        <a:spcAft>
                          <a:spcPts val="0"/>
                        </a:spcAft>
                        <a:buClrTx/>
                        <a:buSzTx/>
                        <a:buFontTx/>
                        <a:buNone/>
                        <a:tabLst>
                          <a:tab pos="1260475" algn="l"/>
                        </a:tabLst>
                      </a:pPr>
                      <a:r>
                        <a:rPr kumimoji="0" lang="en-US" sz="1100" b="1" i="0" u="none" strike="noStrike" cap="none" spc="0" normalizeH="0" baseline="0" dirty="0">
                          <a:ln>
                            <a:noFill/>
                          </a:ln>
                          <a:solidFill>
                            <a:srgbClr val="000000"/>
                          </a:solidFill>
                          <a:effectLst/>
                          <a:uFillTx/>
                          <a:latin typeface="Arial"/>
                          <a:ea typeface="Arial"/>
                          <a:cs typeface="Arial"/>
                          <a:sym typeface="Arial"/>
                        </a:rPr>
                        <a:t>Median:</a:t>
                      </a:r>
                    </a:p>
                    <a:p>
                      <a:pPr marL="0" marR="0" indent="0" algn="l" defTabSz="420688" rtl="0" fontAlgn="auto" latinLnBrk="0" hangingPunct="0">
                        <a:lnSpc>
                          <a:spcPct val="100000"/>
                        </a:lnSpc>
                        <a:spcBef>
                          <a:spcPts val="0"/>
                        </a:spcBef>
                        <a:spcAft>
                          <a:spcPts val="0"/>
                        </a:spcAft>
                        <a:buClrTx/>
                        <a:buSzTx/>
                        <a:buFontTx/>
                        <a:buNone/>
                        <a:tabLst>
                          <a:tab pos="1260475" algn="l"/>
                        </a:tabLst>
                      </a:pPr>
                      <a:r>
                        <a:rPr lang="en-US" sz="1100" b="1" dirty="0">
                          <a:latin typeface="Arial"/>
                          <a:ea typeface="Arial"/>
                          <a:cs typeface="Arial"/>
                          <a:sym typeface="Arial"/>
                        </a:rPr>
                        <a:t>95% CI:	</a:t>
                      </a:r>
                    </a:p>
                    <a:p>
                      <a:pPr marL="0" marR="0" indent="0" algn="l" defTabSz="420688" rtl="0" fontAlgn="auto" latinLnBrk="0" hangingPunct="0">
                        <a:lnSpc>
                          <a:spcPct val="100000"/>
                        </a:lnSpc>
                        <a:spcBef>
                          <a:spcPts val="0"/>
                        </a:spcBef>
                        <a:spcAft>
                          <a:spcPts val="0"/>
                        </a:spcAft>
                        <a:buClrTx/>
                        <a:buSzTx/>
                        <a:buFontTx/>
                        <a:buNone/>
                        <a:tabLst>
                          <a:tab pos="1260475" algn="l"/>
                        </a:tabLst>
                      </a:pPr>
                      <a:r>
                        <a:rPr lang="en-US" sz="1100" b="1" dirty="0">
                          <a:latin typeface="Arial"/>
                          <a:ea typeface="Arial"/>
                          <a:cs typeface="Arial"/>
                          <a:sym typeface="Arial"/>
                        </a:rPr>
                        <a:t>Median Follow-up:	 </a:t>
                      </a:r>
                    </a:p>
                    <a:p>
                      <a:pPr marL="0" marR="0" indent="0" algn="l" defTabSz="420688" rtl="0" fontAlgn="auto" latinLnBrk="0" hangingPunct="0">
                        <a:lnSpc>
                          <a:spcPct val="100000"/>
                        </a:lnSpc>
                        <a:spcBef>
                          <a:spcPts val="0"/>
                        </a:spcBef>
                        <a:spcAft>
                          <a:spcPts val="0"/>
                        </a:spcAft>
                        <a:buClrTx/>
                        <a:buSzTx/>
                        <a:buFontTx/>
                        <a:buNone/>
                        <a:tabLst>
                          <a:tab pos="1260475" algn="l"/>
                        </a:tabLst>
                      </a:pPr>
                      <a:r>
                        <a:rPr kumimoji="0" lang="en-US" sz="1100" b="1" i="0" u="none" strike="noStrike" cap="none" spc="0" normalizeH="0" baseline="0" dirty="0">
                          <a:ln>
                            <a:noFill/>
                          </a:ln>
                          <a:solidFill>
                            <a:srgbClr val="000000"/>
                          </a:solidFill>
                          <a:effectLst/>
                          <a:uFillTx/>
                          <a:latin typeface="Arial"/>
                          <a:ea typeface="Arial"/>
                          <a:cs typeface="Arial"/>
                          <a:sym typeface="Arial"/>
                        </a:rPr>
                        <a:t>Events/Total:         	</a:t>
                      </a:r>
                      <a:endParaRPr kumimoji="0" lang="en-IE" sz="1100" b="1" i="0" u="none" strike="noStrike" cap="none" spc="0" normalizeH="0" baseline="0" dirty="0">
                        <a:ln>
                          <a:noFill/>
                        </a:ln>
                        <a:solidFill>
                          <a:srgbClr val="000000"/>
                        </a:solidFill>
                        <a:effectLst/>
                        <a:uFillTx/>
                        <a:latin typeface="Arial"/>
                        <a:ea typeface="Arial"/>
                        <a:cs typeface="Arial"/>
                        <a:sym typeface="Aria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kumimoji="0" lang="en-US" sz="1100" b="1" i="0" u="none" strike="noStrike" cap="none" spc="0" normalizeH="0" baseline="0" dirty="0">
                          <a:ln>
                            <a:noFill/>
                          </a:ln>
                          <a:solidFill>
                            <a:srgbClr val="000000"/>
                          </a:solidFill>
                          <a:effectLst/>
                          <a:uFillTx/>
                          <a:latin typeface="Arial"/>
                          <a:ea typeface="Arial"/>
                          <a:cs typeface="Arial"/>
                          <a:sym typeface="Arial"/>
                        </a:rPr>
                        <a:t>15.9 months</a:t>
                      </a:r>
                    </a:p>
                    <a:p>
                      <a:pPr algn="l"/>
                      <a:r>
                        <a:rPr lang="en-US" sz="1100" b="1" dirty="0">
                          <a:latin typeface="Arial"/>
                          <a:ea typeface="Arial"/>
                          <a:cs typeface="Arial"/>
                          <a:sym typeface="Arial"/>
                        </a:rPr>
                        <a:t>13.6-17.5</a:t>
                      </a:r>
                    </a:p>
                    <a:p>
                      <a:pPr algn="l"/>
                      <a:r>
                        <a:rPr lang="en-US" sz="1100" b="1" dirty="0">
                          <a:latin typeface="Arial"/>
                          <a:ea typeface="Arial"/>
                          <a:cs typeface="Arial"/>
                          <a:sym typeface="Arial"/>
                        </a:rPr>
                        <a:t>22.2 months</a:t>
                      </a:r>
                    </a:p>
                    <a:p>
                      <a:pPr algn="l"/>
                      <a:r>
                        <a:rPr kumimoji="0" lang="en-US" sz="1100" b="1" i="0" u="none" strike="noStrike" cap="none" spc="0" normalizeH="0" baseline="0" dirty="0">
                          <a:ln>
                            <a:noFill/>
                          </a:ln>
                          <a:solidFill>
                            <a:srgbClr val="000000"/>
                          </a:solidFill>
                          <a:effectLst/>
                          <a:uFillTx/>
                          <a:latin typeface="Arial"/>
                          <a:ea typeface="Arial"/>
                          <a:cs typeface="Arial"/>
                          <a:sym typeface="Arial"/>
                        </a:rPr>
                        <a:t>81/128</a:t>
                      </a:r>
                      <a:endParaRPr lang="en-IE" sz="1100" dirty="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13221204"/>
                  </a:ext>
                </a:extLst>
              </a:tr>
            </a:tbl>
          </a:graphicData>
        </a:graphic>
      </p:graphicFrame>
      <p:sp>
        <p:nvSpPr>
          <p:cNvPr id="13" name="TextBox 12">
            <a:extLst>
              <a:ext uri="{FF2B5EF4-FFF2-40B4-BE49-F238E27FC236}">
                <a16:creationId xmlns:a16="http://schemas.microsoft.com/office/drawing/2014/main" id="{F42D94F2-8F49-C3FE-A1DA-84FCB8A51E0C}"/>
              </a:ext>
            </a:extLst>
          </p:cNvPr>
          <p:cNvSpPr txBox="1"/>
          <p:nvPr/>
        </p:nvSpPr>
        <p:spPr>
          <a:xfrm>
            <a:off x="2376959" y="1909127"/>
            <a:ext cx="1408397"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Arial"/>
                <a:cs typeface="Arial"/>
                <a:sym typeface="Arial"/>
              </a:rPr>
              <a:t>All</a:t>
            </a:r>
            <a:r>
              <a:rPr kumimoji="0" lang="en-US" sz="1400" b="1" i="0" u="none" strike="noStrike" kern="1200" cap="none" spc="0" normalizeH="0" baseline="0" noProof="0" dirty="0">
                <a:ln>
                  <a:noFill/>
                </a:ln>
                <a:solidFill>
                  <a:srgbClr val="000000"/>
                </a:solidFill>
                <a:effectLst/>
                <a:uLnTx/>
                <a:uFillTx/>
                <a:latin typeface="Arial"/>
                <a:ea typeface="Arial"/>
                <a:cs typeface="Arial" panose="020B0604020202020204" pitchFamily="34" charset="0"/>
                <a:sym typeface="Arial"/>
              </a:rPr>
              <a:t> Prior </a:t>
            </a:r>
            <a:r>
              <a:rPr kumimoji="0" lang="en-US" sz="1400" b="1" i="0" u="none" strike="noStrike" kern="1200" cap="none" spc="0" normalizeH="0" baseline="0" noProof="0" dirty="0" err="1">
                <a:ln>
                  <a:noFill/>
                </a:ln>
                <a:solidFill>
                  <a:srgbClr val="000000"/>
                </a:solidFill>
                <a:effectLst/>
                <a:uLnTx/>
                <a:uFillTx/>
                <a:latin typeface="Arial"/>
                <a:ea typeface="Arial"/>
                <a:cs typeface="Arial" panose="020B0604020202020204" pitchFamily="34" charset="0"/>
                <a:sym typeface="Arial"/>
              </a:rPr>
              <a:t>cBTKi</a:t>
            </a:r>
            <a:endParaRPr kumimoji="0" lang="en-IE" sz="1400" b="1"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14" name="TextBox 13">
            <a:extLst>
              <a:ext uri="{FF2B5EF4-FFF2-40B4-BE49-F238E27FC236}">
                <a16:creationId xmlns:a16="http://schemas.microsoft.com/office/drawing/2014/main" id="{6FFE566E-5923-1EA1-E0B8-6471F4AD1335}"/>
              </a:ext>
            </a:extLst>
          </p:cNvPr>
          <p:cNvSpPr txBox="1"/>
          <p:nvPr/>
        </p:nvSpPr>
        <p:spPr>
          <a:xfrm>
            <a:off x="8144607" y="3970106"/>
            <a:ext cx="1310205"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BCL2i-E</a:t>
            </a:r>
          </a:p>
        </p:txBody>
      </p:sp>
      <p:sp>
        <p:nvSpPr>
          <p:cNvPr id="15" name="TextBox 14">
            <a:extLst>
              <a:ext uri="{FF2B5EF4-FFF2-40B4-BE49-F238E27FC236}">
                <a16:creationId xmlns:a16="http://schemas.microsoft.com/office/drawing/2014/main" id="{4CC7AE28-BC43-56A0-C4D8-5099D07A0AE8}"/>
              </a:ext>
            </a:extLst>
          </p:cNvPr>
          <p:cNvSpPr txBox="1"/>
          <p:nvPr/>
        </p:nvSpPr>
        <p:spPr>
          <a:xfrm>
            <a:off x="8144606" y="881093"/>
            <a:ext cx="1310205"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Arial"/>
                <a:cs typeface="Arial"/>
                <a:sym typeface="Arial"/>
              </a:rPr>
              <a:t>BCL2i-N</a:t>
            </a:r>
          </a:p>
        </p:txBody>
      </p:sp>
    </p:spTree>
    <p:extLst>
      <p:ext uri="{BB962C8B-B14F-4D97-AF65-F5344CB8AC3E}">
        <p14:creationId xmlns:p14="http://schemas.microsoft.com/office/powerpoint/2010/main" val="32840103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5B1A97-87F9-061D-4C9C-310DCE1033E6}"/>
              </a:ext>
            </a:extLst>
          </p:cNvPr>
          <p:cNvSpPr>
            <a:spLocks noGrp="1"/>
          </p:cNvSpPr>
          <p:nvPr>
            <p:ph sz="half" idx="2"/>
          </p:nvPr>
        </p:nvSpPr>
        <p:spPr/>
        <p:txBody>
          <a:bodyPr/>
          <a:lstStyle/>
          <a:p>
            <a:endParaRPr lang="en-US"/>
          </a:p>
        </p:txBody>
      </p:sp>
      <p:sp>
        <p:nvSpPr>
          <p:cNvPr id="4" name="Footer Placeholder 3">
            <a:extLst>
              <a:ext uri="{FF2B5EF4-FFF2-40B4-BE49-F238E27FC236}">
                <a16:creationId xmlns:a16="http://schemas.microsoft.com/office/drawing/2014/main" id="{44D679E0-6C49-478D-3891-914324124FC6}"/>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9" b="0" i="0" u="none" strike="noStrike" kern="1200" cap="none" spc="0" normalizeH="0" baseline="0" noProof="0" dirty="0">
                <a:ln>
                  <a:noFill/>
                </a:ln>
                <a:solidFill>
                  <a:srgbClr val="800000"/>
                </a:solidFill>
                <a:effectLst/>
                <a:uLnTx/>
                <a:uFillTx/>
                <a:latin typeface="Arial"/>
                <a:ea typeface="ＭＳ Ｐゴシック"/>
              </a:rPr>
              <a:t>Brown et al. ASH 2023</a:t>
            </a:r>
          </a:p>
        </p:txBody>
      </p:sp>
      <p:sp>
        <p:nvSpPr>
          <p:cNvPr id="5" name="Title 4">
            <a:extLst>
              <a:ext uri="{FF2B5EF4-FFF2-40B4-BE49-F238E27FC236}">
                <a16:creationId xmlns:a16="http://schemas.microsoft.com/office/drawing/2014/main" id="{F17C1461-22E6-AD23-59C3-23EC23029DBD}"/>
              </a:ext>
            </a:extLst>
          </p:cNvPr>
          <p:cNvSpPr>
            <a:spLocks noGrp="1"/>
          </p:cNvSpPr>
          <p:nvPr>
            <p:ph type="title"/>
          </p:nvPr>
        </p:nvSpPr>
        <p:spPr/>
        <p:txBody>
          <a:bodyPr/>
          <a:lstStyle/>
          <a:p>
            <a:r>
              <a:rPr lang="en-US" dirty="0" err="1"/>
              <a:t>Pirtobrutinib</a:t>
            </a:r>
            <a:r>
              <a:rPr lang="en-US" dirty="0"/>
              <a:t> resistance</a:t>
            </a:r>
          </a:p>
        </p:txBody>
      </p:sp>
      <p:pic>
        <p:nvPicPr>
          <p:cNvPr id="6" name="Picture 5">
            <a:extLst>
              <a:ext uri="{FF2B5EF4-FFF2-40B4-BE49-F238E27FC236}">
                <a16:creationId xmlns:a16="http://schemas.microsoft.com/office/drawing/2014/main" id="{05D3BFD3-A791-E7F6-5683-672C1029960C}"/>
              </a:ext>
            </a:extLst>
          </p:cNvPr>
          <p:cNvPicPr>
            <a:picLocks noChangeAspect="1"/>
          </p:cNvPicPr>
          <p:nvPr/>
        </p:nvPicPr>
        <p:blipFill>
          <a:blip r:embed="rId2"/>
          <a:stretch>
            <a:fillRect/>
          </a:stretch>
        </p:blipFill>
        <p:spPr>
          <a:xfrm>
            <a:off x="101600" y="1004570"/>
            <a:ext cx="5892800" cy="3295500"/>
          </a:xfrm>
          <a:prstGeom prst="rect">
            <a:avLst/>
          </a:prstGeom>
        </p:spPr>
      </p:pic>
      <p:pic>
        <p:nvPicPr>
          <p:cNvPr id="7" name="Picture 6">
            <a:extLst>
              <a:ext uri="{FF2B5EF4-FFF2-40B4-BE49-F238E27FC236}">
                <a16:creationId xmlns:a16="http://schemas.microsoft.com/office/drawing/2014/main" id="{975EA609-2CFF-9607-065A-6FF9F87DBF53}"/>
              </a:ext>
            </a:extLst>
          </p:cNvPr>
          <p:cNvPicPr>
            <a:picLocks noChangeAspect="1"/>
          </p:cNvPicPr>
          <p:nvPr/>
        </p:nvPicPr>
        <p:blipFill>
          <a:blip r:embed="rId3"/>
          <a:stretch>
            <a:fillRect/>
          </a:stretch>
        </p:blipFill>
        <p:spPr>
          <a:xfrm>
            <a:off x="6046947" y="2220157"/>
            <a:ext cx="6092506" cy="3423408"/>
          </a:xfrm>
          <a:prstGeom prst="rect">
            <a:avLst/>
          </a:prstGeom>
        </p:spPr>
      </p:pic>
    </p:spTree>
    <p:extLst>
      <p:ext uri="{BB962C8B-B14F-4D97-AF65-F5344CB8AC3E}">
        <p14:creationId xmlns:p14="http://schemas.microsoft.com/office/powerpoint/2010/main" val="29040330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74834" y="639291"/>
            <a:ext cx="7443387" cy="926470"/>
          </a:xfrm>
        </p:spPr>
        <p:txBody>
          <a:bodyPr>
            <a:noAutofit/>
          </a:bodyPr>
          <a:lstStyle/>
          <a:p>
            <a:r>
              <a:rPr lang="en-US" sz="4000" b="1" kern="0" dirty="0">
                <a:solidFill>
                  <a:srgbClr val="002060"/>
                </a:solidFill>
                <a:effectLst/>
                <a:latin typeface="Calibri" panose="020F0502020204030204" pitchFamily="34" charset="0"/>
                <a:ea typeface="Times New Roman" panose="02020603050405020304" pitchFamily="18" charset="0"/>
              </a:rPr>
              <a:t>Treatment Crossroads: Sequencing BTK Inhibitors in MCL</a:t>
            </a:r>
            <a:endParaRPr lang="en-US" sz="8000" dirty="0">
              <a:solidFill>
                <a:srgbClr val="002060"/>
              </a:solidFill>
            </a:endParaRPr>
          </a:p>
        </p:txBody>
      </p:sp>
      <p:sp>
        <p:nvSpPr>
          <p:cNvPr id="5" name="TextBox 4">
            <a:extLst>
              <a:ext uri="{FF2B5EF4-FFF2-40B4-BE49-F238E27FC236}">
                <a16:creationId xmlns:a16="http://schemas.microsoft.com/office/drawing/2014/main" id="{A49D37E7-3AC3-405B-ABC0-97E99955D42D}"/>
              </a:ext>
            </a:extLst>
          </p:cNvPr>
          <p:cNvSpPr txBox="1"/>
          <p:nvPr/>
        </p:nvSpPr>
        <p:spPr>
          <a:xfrm>
            <a:off x="5639" y="2463659"/>
            <a:ext cx="12180722" cy="2552302"/>
          </a:xfrm>
          <a:prstGeom prst="rect">
            <a:avLst/>
          </a:prstGeom>
          <a:noFill/>
        </p:spPr>
        <p:txBody>
          <a:bodyPr wrap="square" rtlCol="0">
            <a:spAutoFit/>
          </a:bodyPr>
          <a:lstStyle/>
          <a:p>
            <a:pPr marL="0" marR="0" lvl="0" indent="0" algn="ctr" defTabSz="2157461" rtl="0" eaLnBrk="1" fontAlgn="base" latinLnBrk="0" hangingPunct="1">
              <a:lnSpc>
                <a:spcPct val="100000"/>
              </a:lnSpc>
              <a:spcBef>
                <a:spcPts val="0"/>
              </a:spcBef>
              <a:spcAft>
                <a:spcPct val="0"/>
              </a:spcAft>
              <a:buClrTx/>
              <a:buSzTx/>
              <a:buFontTx/>
              <a:buNone/>
              <a:tabLst/>
              <a:defRPr/>
            </a:pPr>
            <a:endParaRPr kumimoji="0" lang="en-US" sz="3197" b="1" i="0" u="none" strike="noStrike" kern="1200" cap="none" spc="0" normalizeH="0" baseline="0" noProof="0" dirty="0">
              <a:ln>
                <a:noFill/>
              </a:ln>
              <a:solidFill>
                <a:srgbClr val="FF0000"/>
              </a:solidFill>
              <a:effectLst/>
              <a:uLnTx/>
              <a:uFillTx/>
              <a:latin typeface="Arial" panose="020B0604020202020204" pitchFamily="34" charset="0"/>
              <a:ea typeface="ＭＳ Ｐゴシック"/>
              <a:cs typeface="Arial" panose="020B0604020202020204" pitchFamily="34" charset="0"/>
            </a:endParaRPr>
          </a:p>
          <a:p>
            <a:pPr marL="0" marR="0" lvl="0" indent="0" algn="ctr" defTabSz="2157461" rtl="0" eaLnBrk="1" fontAlgn="base" latinLnBrk="0" hangingPunct="1">
              <a:lnSpc>
                <a:spcPct val="100000"/>
              </a:lnSpc>
              <a:spcBef>
                <a:spcPts val="0"/>
              </a:spcBef>
              <a:spcAft>
                <a:spcPct val="0"/>
              </a:spcAft>
              <a:buClrTx/>
              <a:buSzTx/>
              <a:buFontTx/>
              <a:buNone/>
              <a:tabLst/>
              <a:defRPr/>
            </a:pPr>
            <a:r>
              <a:rPr kumimoji="0" lang="en-US" sz="3197" b="1"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Nirav Shah, MD MS</a:t>
            </a:r>
            <a:endParaRPr kumimoji="0" lang="en-US" sz="3197" b="0" i="0" u="none" strike="noStrike" kern="1200" cap="none" spc="0" normalizeH="0" baseline="0" noProof="0" dirty="0">
              <a:ln>
                <a:noFill/>
              </a:ln>
              <a:solidFill>
                <a:srgbClr val="003767"/>
              </a:solidFill>
              <a:effectLst/>
              <a:uLnTx/>
              <a:uFillTx/>
              <a:latin typeface="Arial" panose="020B0604020202020204" pitchFamily="34" charset="0"/>
              <a:ea typeface="ＭＳ Ｐゴシック"/>
              <a:cs typeface="Arial" panose="020B0604020202020204" pitchFamily="34" charset="0"/>
            </a:endParaRPr>
          </a:p>
          <a:p>
            <a:pPr marL="0" marR="0" lvl="0" indent="0" algn="ctr" defTabSz="2157461" rtl="0" eaLnBrk="1" fontAlgn="base" latinLnBrk="0" hangingPunct="1">
              <a:lnSpc>
                <a:spcPct val="100000"/>
              </a:lnSpc>
              <a:spcBef>
                <a:spcPts val="0"/>
              </a:spcBef>
              <a:spcAft>
                <a:spcPct val="0"/>
              </a:spcAft>
              <a:buClrTx/>
              <a:buSzTx/>
              <a:buFontTx/>
              <a:buNone/>
              <a:tabLst/>
              <a:defRPr/>
            </a:pPr>
            <a:r>
              <a:rPr kumimoji="0" lang="en-US" sz="3197" b="0" i="0" u="none" strike="noStrike" kern="1200" cap="none" spc="0" normalizeH="0" baseline="0" noProof="0" dirty="0">
                <a:ln>
                  <a:noFill/>
                </a:ln>
                <a:solidFill>
                  <a:srgbClr val="003767"/>
                </a:solidFill>
                <a:effectLst/>
                <a:uLnTx/>
                <a:uFillTx/>
                <a:latin typeface="Arial" panose="020B0604020202020204" pitchFamily="34" charset="0"/>
                <a:ea typeface="ＭＳ Ｐゴシック"/>
                <a:cs typeface="Arial" panose="020B0604020202020204" pitchFamily="34" charset="0"/>
              </a:rPr>
              <a:t>Associate Professor of Medicine</a:t>
            </a:r>
          </a:p>
          <a:p>
            <a:pPr marL="0" marR="0" lvl="0" indent="0" algn="ctr" defTabSz="2157461" rtl="0" eaLnBrk="1" fontAlgn="base" latinLnBrk="0" hangingPunct="1">
              <a:lnSpc>
                <a:spcPct val="100000"/>
              </a:lnSpc>
              <a:spcBef>
                <a:spcPts val="0"/>
              </a:spcBef>
              <a:spcAft>
                <a:spcPct val="0"/>
              </a:spcAft>
              <a:buClrTx/>
              <a:buSzTx/>
              <a:buFontTx/>
              <a:buNone/>
              <a:tabLst/>
              <a:defRPr/>
            </a:pPr>
            <a:r>
              <a:rPr kumimoji="0" lang="en-US" sz="3197" b="0" i="0" u="none" strike="noStrike" kern="1200" cap="none" spc="0" normalizeH="0" baseline="0" noProof="0" dirty="0">
                <a:ln>
                  <a:noFill/>
                </a:ln>
                <a:solidFill>
                  <a:srgbClr val="003767"/>
                </a:solidFill>
                <a:effectLst/>
                <a:uLnTx/>
                <a:uFillTx/>
                <a:latin typeface="Arial" panose="020B0604020202020204" pitchFamily="34" charset="0"/>
                <a:ea typeface="ＭＳ Ｐゴシック"/>
                <a:cs typeface="Arial" panose="020B0604020202020204" pitchFamily="34" charset="0"/>
              </a:rPr>
              <a:t>Medical College of Wisconsin</a:t>
            </a:r>
          </a:p>
          <a:p>
            <a:pPr marL="0" marR="0" lvl="0" indent="0" algn="ctr" defTabSz="2157461" rtl="0" eaLnBrk="1" fontAlgn="base" latinLnBrk="0" hangingPunct="1">
              <a:lnSpc>
                <a:spcPct val="100000"/>
              </a:lnSpc>
              <a:spcBef>
                <a:spcPts val="0"/>
              </a:spcBef>
              <a:spcAft>
                <a:spcPct val="0"/>
              </a:spcAft>
              <a:buClrTx/>
              <a:buSzTx/>
              <a:buFontTx/>
              <a:buNone/>
              <a:tabLst/>
              <a:defRPr/>
            </a:pPr>
            <a:r>
              <a:rPr kumimoji="0" lang="en-US" sz="3197" b="0" i="0" u="none" strike="noStrike" kern="1200" cap="none" spc="0" normalizeH="0" baseline="0" noProof="0" dirty="0">
                <a:ln>
                  <a:noFill/>
                </a:ln>
                <a:solidFill>
                  <a:srgbClr val="003767"/>
                </a:solidFill>
                <a:effectLst/>
                <a:uLnTx/>
                <a:uFillTx/>
                <a:latin typeface="Arial" panose="020B0604020202020204" pitchFamily="34" charset="0"/>
                <a:ea typeface="ＭＳ Ｐゴシック"/>
                <a:cs typeface="Arial" panose="020B0604020202020204" pitchFamily="34" charset="0"/>
              </a:rPr>
              <a:t>Milwaukee, WI</a:t>
            </a:r>
          </a:p>
        </p:txBody>
      </p:sp>
    </p:spTree>
    <p:extLst>
      <p:ext uri="{BB962C8B-B14F-4D97-AF65-F5344CB8AC3E}">
        <p14:creationId xmlns:p14="http://schemas.microsoft.com/office/powerpoint/2010/main" val="104625805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2060"/>
                </a:solidFill>
                <a:latin typeface="+mn-lt"/>
              </a:rPr>
              <a:t>Mantle cell lymphoma (MCL)</a:t>
            </a:r>
            <a:endParaRPr lang="en-US" b="1" dirty="0">
              <a:solidFill>
                <a:srgbClr val="002060"/>
              </a:solidFill>
              <a:latin typeface="+mn-lt"/>
            </a:endParaRPr>
          </a:p>
        </p:txBody>
      </p:sp>
      <p:sp>
        <p:nvSpPr>
          <p:cNvPr id="3" name="Content Placeholder 2"/>
          <p:cNvSpPr>
            <a:spLocks noGrp="1"/>
          </p:cNvSpPr>
          <p:nvPr>
            <p:ph sz="quarter" idx="13"/>
          </p:nvPr>
        </p:nvSpPr>
        <p:spPr>
          <a:xfrm>
            <a:off x="389138" y="1470291"/>
            <a:ext cx="11671483" cy="4923585"/>
          </a:xfrm>
        </p:spPr>
        <p:txBody>
          <a:bodyPr/>
          <a:lstStyle/>
          <a:p>
            <a:pPr marL="642776" lvl="1" indent="-457189">
              <a:buFontTx/>
              <a:buChar char="-"/>
            </a:pPr>
            <a:r>
              <a:rPr lang="en-US" dirty="0">
                <a:latin typeface="+mn-lt"/>
              </a:rPr>
              <a:t>Accounts for 6% of all cases of lymphoma</a:t>
            </a:r>
          </a:p>
          <a:p>
            <a:pPr marL="642776" lvl="1" indent="-457189">
              <a:buFontTx/>
              <a:buChar char="-"/>
            </a:pPr>
            <a:r>
              <a:rPr lang="en-US" dirty="0">
                <a:latin typeface="+mn-lt"/>
              </a:rPr>
              <a:t>Median age of presentation 60-70 years</a:t>
            </a:r>
          </a:p>
          <a:p>
            <a:pPr marL="642776" lvl="1" indent="-457189">
              <a:buFontTx/>
              <a:buChar char="-"/>
            </a:pPr>
            <a:r>
              <a:rPr lang="en-US" dirty="0">
                <a:latin typeface="+mn-lt"/>
              </a:rPr>
              <a:t>Male predominance (75-80%)</a:t>
            </a:r>
          </a:p>
          <a:p>
            <a:pPr marL="642776" lvl="1" indent="-457189">
              <a:buFontTx/>
              <a:buChar char="-"/>
            </a:pPr>
            <a:r>
              <a:rPr lang="en-US" dirty="0">
                <a:latin typeface="+mn-lt"/>
              </a:rPr>
              <a:t>Generally, presents with advanced disease (Stage III-IV)</a:t>
            </a:r>
          </a:p>
          <a:p>
            <a:pPr marL="642776" lvl="1" indent="-457189">
              <a:buFontTx/>
              <a:buChar char="-"/>
            </a:pPr>
            <a:r>
              <a:rPr lang="en-US" dirty="0">
                <a:latin typeface="+mn-lt"/>
              </a:rPr>
              <a:t>Follows a relapsing/remitting course</a:t>
            </a:r>
          </a:p>
          <a:p>
            <a:pPr marL="642776" lvl="1" indent="-457189">
              <a:buFontTx/>
              <a:buChar char="-"/>
            </a:pPr>
            <a:r>
              <a:rPr lang="en-US" dirty="0">
                <a:latin typeface="+mn-lt"/>
              </a:rPr>
              <a:t>Frontline regimens incorporate chemotherapy +/- autologous transplant followed by Rituximab maintenance</a:t>
            </a:r>
          </a:p>
        </p:txBody>
      </p:sp>
      <p:sp>
        <p:nvSpPr>
          <p:cNvPr id="4" name="Slide Number Placeholder 3"/>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8E7D6D-FA1E-4C69-811B-9A1D90A013CF}" type="slidenum">
              <a:rPr kumimoji="0" lang="en-US" sz="1800" b="0" i="0" u="none" strike="noStrike" kern="1200" cap="none" spc="0" normalizeH="0" baseline="0" noProof="0" smtClean="0">
                <a:ln>
                  <a:noFill/>
                </a:ln>
                <a:solidFill>
                  <a:srgbClr val="000000"/>
                </a:solidFill>
                <a:effectLst/>
                <a:uLnTx/>
                <a:uFillTx/>
                <a:latin typeface="Arial"/>
                <a:ea typeface="ＭＳ Ｐゴシック"/>
              </a:rPr>
              <a:pPr marL="0" marR="0" lvl="0" indent="0" algn="l" defTabSz="914400" rtl="0" eaLnBrk="1" fontAlgn="auto" latinLnBrk="0" hangingPunct="1">
                <a:lnSpc>
                  <a:spcPct val="100000"/>
                </a:lnSpc>
                <a:spcBef>
                  <a:spcPts val="0"/>
                </a:spcBef>
                <a:spcAft>
                  <a:spcPts val="0"/>
                </a:spcAft>
                <a:buClrTx/>
                <a:buSzTx/>
                <a:buFontTx/>
                <a:buNone/>
                <a:tabLst/>
                <a:defRPr/>
              </a:pPr>
              <a:t>106</a:t>
            </a:fld>
            <a:endParaRPr kumimoji="0" lang="en-US" sz="1800" b="0" i="0" u="none" strike="noStrike" kern="1200" cap="none" spc="0" normalizeH="0" baseline="0" noProof="0" dirty="0">
              <a:ln>
                <a:noFill/>
              </a:ln>
              <a:solidFill>
                <a:srgbClr val="000000"/>
              </a:solidFill>
              <a:effectLst/>
              <a:uLnTx/>
              <a:uFillTx/>
              <a:latin typeface="Arial"/>
              <a:ea typeface="ＭＳ Ｐゴシック"/>
            </a:endParaRPr>
          </a:p>
        </p:txBody>
      </p:sp>
      <p:sp>
        <p:nvSpPr>
          <p:cNvPr id="5" name="Rectangle 4"/>
          <p:cNvSpPr/>
          <p:nvPr/>
        </p:nvSpPr>
        <p:spPr>
          <a:xfrm>
            <a:off x="2340888" y="5968105"/>
            <a:ext cx="9719733" cy="29745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err="1">
                <a:ln>
                  <a:noFill/>
                </a:ln>
                <a:solidFill>
                  <a:srgbClr val="000000"/>
                </a:solidFill>
                <a:effectLst/>
                <a:uLnTx/>
                <a:uFillTx/>
                <a:latin typeface="Arial"/>
                <a:ea typeface="ＭＳ Ｐゴシック"/>
              </a:rPr>
              <a:t>Skarbnik</a:t>
            </a:r>
            <a:r>
              <a:rPr kumimoji="0" lang="en-US" sz="1333" b="0" i="0" u="none" strike="noStrike" kern="1200" cap="none" spc="0" normalizeH="0" baseline="0" noProof="0" dirty="0">
                <a:ln>
                  <a:noFill/>
                </a:ln>
                <a:solidFill>
                  <a:srgbClr val="000000"/>
                </a:solidFill>
                <a:effectLst/>
                <a:uLnTx/>
                <a:uFillTx/>
                <a:latin typeface="Arial"/>
                <a:ea typeface="ＭＳ Ｐゴシック"/>
              </a:rPr>
              <a:t> A, G.A., </a:t>
            </a:r>
            <a:r>
              <a:rPr kumimoji="0" lang="en-US" sz="1333" b="0" i="1" u="none" strike="noStrike" kern="1200" cap="none" spc="0" normalizeH="0" baseline="0" noProof="0" dirty="0">
                <a:ln>
                  <a:noFill/>
                </a:ln>
                <a:solidFill>
                  <a:srgbClr val="000000"/>
                </a:solidFill>
                <a:effectLst/>
                <a:uLnTx/>
                <a:uFillTx/>
                <a:latin typeface="Arial"/>
                <a:ea typeface="ＭＳ Ｐゴシック"/>
              </a:rPr>
              <a:t>Mantle Cell Lymphoma: State of Art. Clinical Advances in Hematology &amp; Oncology, 2015. 13(1): p. 44.</a:t>
            </a:r>
          </a:p>
        </p:txBody>
      </p:sp>
    </p:spTree>
    <p:extLst>
      <p:ext uri="{BB962C8B-B14F-4D97-AF65-F5344CB8AC3E}">
        <p14:creationId xmlns:p14="http://schemas.microsoft.com/office/powerpoint/2010/main" val="64232410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B8B4C3-9857-6F82-413B-A3D74EC8EEE9}"/>
              </a:ext>
            </a:extLst>
          </p:cNvPr>
          <p:cNvSpPr>
            <a:spLocks noGrp="1"/>
          </p:cNvSpPr>
          <p:nvPr>
            <p:ph sz="half" idx="1"/>
          </p:nvPr>
        </p:nvSpPr>
        <p:spPr>
          <a:xfrm>
            <a:off x="1170773" y="1249472"/>
            <a:ext cx="9391828" cy="3911365"/>
          </a:xfrm>
        </p:spPr>
        <p:txBody>
          <a:bodyPr/>
          <a:lstStyle/>
          <a:p>
            <a:r>
              <a:rPr lang="en-US" sz="2800" dirty="0"/>
              <a:t>BTK inhibitors are standard of care in patients without prior BTK exposure</a:t>
            </a:r>
          </a:p>
          <a:p>
            <a:r>
              <a:rPr lang="en-US" sz="2800" dirty="0"/>
              <a:t>Other options include CAR-T cell therapy, lenalidomide, Venetoclax based treatments</a:t>
            </a:r>
          </a:p>
          <a:p>
            <a:r>
              <a:rPr lang="en-US" sz="2800" dirty="0"/>
              <a:t>Question in 2023: Is there a best BTK inhibitor option? </a:t>
            </a:r>
          </a:p>
        </p:txBody>
      </p:sp>
      <p:sp>
        <p:nvSpPr>
          <p:cNvPr id="4" name="Footer Placeholder 3">
            <a:extLst>
              <a:ext uri="{FF2B5EF4-FFF2-40B4-BE49-F238E27FC236}">
                <a16:creationId xmlns:a16="http://schemas.microsoft.com/office/drawing/2014/main" id="{6F875AF9-5880-779A-F486-2AE848051B49}"/>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99" b="0" i="0" u="none" strike="noStrike" kern="1200" cap="none" spc="0" normalizeH="0" baseline="0" noProof="0" dirty="0">
              <a:ln>
                <a:noFill/>
              </a:ln>
              <a:solidFill>
                <a:srgbClr val="800000"/>
              </a:solidFill>
              <a:effectLst/>
              <a:uLnTx/>
              <a:uFillTx/>
              <a:latin typeface="Arial"/>
              <a:ea typeface="ＭＳ Ｐゴシック"/>
            </a:endParaRPr>
          </a:p>
        </p:txBody>
      </p:sp>
      <p:sp>
        <p:nvSpPr>
          <p:cNvPr id="5" name="Title 4">
            <a:extLst>
              <a:ext uri="{FF2B5EF4-FFF2-40B4-BE49-F238E27FC236}">
                <a16:creationId xmlns:a16="http://schemas.microsoft.com/office/drawing/2014/main" id="{F80F632E-7613-E2D6-0781-612B946F9129}"/>
              </a:ext>
            </a:extLst>
          </p:cNvPr>
          <p:cNvSpPr>
            <a:spLocks noGrp="1"/>
          </p:cNvSpPr>
          <p:nvPr>
            <p:ph type="title"/>
          </p:nvPr>
        </p:nvSpPr>
        <p:spPr/>
        <p:txBody>
          <a:bodyPr/>
          <a:lstStyle/>
          <a:p>
            <a:r>
              <a:rPr lang="en-US" dirty="0"/>
              <a:t>Relapsed MCL</a:t>
            </a:r>
          </a:p>
        </p:txBody>
      </p:sp>
    </p:spTree>
    <p:extLst>
      <p:ext uri="{BB962C8B-B14F-4D97-AF65-F5344CB8AC3E}">
        <p14:creationId xmlns:p14="http://schemas.microsoft.com/office/powerpoint/2010/main" val="74711732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8778" y="130522"/>
            <a:ext cx="9147849" cy="500063"/>
          </a:xfrm>
        </p:spPr>
        <p:txBody>
          <a:bodyPr/>
          <a:lstStyle/>
          <a:p>
            <a:pPr algn="ctr"/>
            <a:r>
              <a:rPr lang="en-US" b="1" dirty="0">
                <a:solidFill>
                  <a:srgbClr val="002060"/>
                </a:solidFill>
                <a:latin typeface="+mn-lt"/>
              </a:rPr>
              <a:t>Covalent BTK inhibitors</a:t>
            </a:r>
          </a:p>
        </p:txBody>
      </p:sp>
      <p:sp>
        <p:nvSpPr>
          <p:cNvPr id="4" name="Slide Number Placeholder 3"/>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8E7D6D-FA1E-4C69-811B-9A1D90A013CF}" type="slidenum">
              <a:rPr kumimoji="0" lang="en-US" sz="1800" b="0" i="0" u="none" strike="noStrike" kern="1200" cap="none" spc="0" normalizeH="0" baseline="0" noProof="0" smtClean="0">
                <a:ln>
                  <a:noFill/>
                </a:ln>
                <a:solidFill>
                  <a:srgbClr val="000000"/>
                </a:solidFill>
                <a:effectLst/>
                <a:uLnTx/>
                <a:uFillTx/>
                <a:latin typeface="Arial"/>
                <a:ea typeface="ＭＳ Ｐゴシック"/>
              </a:rPr>
              <a:pPr marL="0" marR="0" lvl="0" indent="0" algn="l" defTabSz="914400" rtl="0" eaLnBrk="1" fontAlgn="auto" latinLnBrk="0" hangingPunct="1">
                <a:lnSpc>
                  <a:spcPct val="100000"/>
                </a:lnSpc>
                <a:spcBef>
                  <a:spcPts val="0"/>
                </a:spcBef>
                <a:spcAft>
                  <a:spcPts val="0"/>
                </a:spcAft>
                <a:buClrTx/>
                <a:buSzTx/>
                <a:buFontTx/>
                <a:buNone/>
                <a:tabLst/>
                <a:defRPr/>
              </a:pPr>
              <a:t>108</a:t>
            </a:fld>
            <a:endParaRPr kumimoji="0" lang="en-US" sz="1800" b="0" i="0" u="none" strike="noStrike" kern="1200" cap="none" spc="0" normalizeH="0" baseline="0" noProof="0">
              <a:ln>
                <a:noFill/>
              </a:ln>
              <a:solidFill>
                <a:srgbClr val="000000"/>
              </a:solidFill>
              <a:effectLst/>
              <a:uLnTx/>
              <a:uFillTx/>
              <a:latin typeface="Arial"/>
              <a:ea typeface="ＭＳ Ｐゴシック"/>
            </a:endParaRPr>
          </a:p>
        </p:txBody>
      </p:sp>
      <p:sp>
        <p:nvSpPr>
          <p:cNvPr id="5" name="Rectangle 4"/>
          <p:cNvSpPr/>
          <p:nvPr/>
        </p:nvSpPr>
        <p:spPr>
          <a:xfrm>
            <a:off x="3651566" y="6171651"/>
            <a:ext cx="8195876" cy="502573"/>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a:ea typeface="ＭＳ Ｐゴシック"/>
              </a:rPr>
              <a:t>Owen, C., N.L et al</a:t>
            </a:r>
            <a:r>
              <a:rPr kumimoji="0" lang="en-US" sz="1333" b="0" i="1" u="none" strike="noStrike" kern="1200" cap="none" spc="0" normalizeH="0" baseline="0" noProof="0" dirty="0">
                <a:ln>
                  <a:noFill/>
                </a:ln>
                <a:solidFill>
                  <a:srgbClr val="000000"/>
                </a:solidFill>
                <a:effectLst/>
                <a:uLnTx/>
                <a:uFillTx/>
                <a:latin typeface="Arial"/>
                <a:ea typeface="ＭＳ Ｐゴシック"/>
              </a:rPr>
              <a:t>. Current oncology (Toronto, Ont.), 2019. 26(2): p. e233-e240.</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err="1">
                <a:ln>
                  <a:noFill/>
                </a:ln>
                <a:solidFill>
                  <a:srgbClr val="000000"/>
                </a:solidFill>
                <a:effectLst/>
                <a:uLnTx/>
                <a:uFillTx/>
                <a:latin typeface="Arial"/>
                <a:ea typeface="ＭＳ Ｐゴシック"/>
              </a:rPr>
              <a:t>Kaptein</a:t>
            </a:r>
            <a:r>
              <a:rPr kumimoji="0" lang="en-US" sz="1333" b="0" i="0" u="none" strike="noStrike" kern="1200" cap="none" spc="0" normalizeH="0" baseline="0" noProof="0" dirty="0">
                <a:ln>
                  <a:noFill/>
                </a:ln>
                <a:solidFill>
                  <a:srgbClr val="000000"/>
                </a:solidFill>
                <a:effectLst/>
                <a:uLnTx/>
                <a:uFillTx/>
                <a:latin typeface="Arial"/>
                <a:ea typeface="ＭＳ Ｐゴシック"/>
              </a:rPr>
              <a:t> A et al. 60th American Society of Hematology Meeting and Exposition (ASH 2018). Abstract 1871.</a:t>
            </a:r>
            <a:endParaRPr kumimoji="0" lang="en-US" sz="1333" b="0" i="1" u="none" strike="noStrike" kern="1200" cap="none" spc="0" normalizeH="0" baseline="0" noProof="0" dirty="0">
              <a:ln>
                <a:noFill/>
              </a:ln>
              <a:solidFill>
                <a:srgbClr val="000000"/>
              </a:solidFill>
              <a:effectLst/>
              <a:uLnTx/>
              <a:uFillTx/>
              <a:latin typeface="Arial"/>
              <a:ea typeface="ＭＳ Ｐゴシック"/>
            </a:endParaRPr>
          </a:p>
        </p:txBody>
      </p:sp>
      <p:pic>
        <p:nvPicPr>
          <p:cNvPr id="7" name="Picture 6"/>
          <p:cNvPicPr>
            <a:picLocks noChangeAspect="1"/>
          </p:cNvPicPr>
          <p:nvPr/>
        </p:nvPicPr>
        <p:blipFill>
          <a:blip r:embed="rId2"/>
          <a:stretch>
            <a:fillRect/>
          </a:stretch>
        </p:blipFill>
        <p:spPr>
          <a:xfrm>
            <a:off x="529690" y="1156940"/>
            <a:ext cx="6243751" cy="4066875"/>
          </a:xfrm>
          <a:prstGeom prst="rect">
            <a:avLst/>
          </a:prstGeom>
        </p:spPr>
      </p:pic>
      <p:pic>
        <p:nvPicPr>
          <p:cNvPr id="8" name="Picture 7"/>
          <p:cNvPicPr>
            <a:picLocks noChangeAspect="1"/>
          </p:cNvPicPr>
          <p:nvPr/>
        </p:nvPicPr>
        <p:blipFill>
          <a:blip r:embed="rId3"/>
          <a:stretch>
            <a:fillRect/>
          </a:stretch>
        </p:blipFill>
        <p:spPr>
          <a:xfrm>
            <a:off x="4622651" y="3417321"/>
            <a:ext cx="6729557" cy="1977944"/>
          </a:xfrm>
          <a:prstGeom prst="rect">
            <a:avLst/>
          </a:prstGeom>
        </p:spPr>
      </p:pic>
      <p:sp>
        <p:nvSpPr>
          <p:cNvPr id="9" name="TextBox 8"/>
          <p:cNvSpPr txBox="1"/>
          <p:nvPr/>
        </p:nvSpPr>
        <p:spPr>
          <a:xfrm>
            <a:off x="7558515" y="1333876"/>
            <a:ext cx="3606291" cy="183935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Arial"/>
                <a:ea typeface="ＭＳ Ｐゴシック"/>
              </a:rPr>
              <a:t>All irreversibly bind CYS481 in the BTK active site, inactivating the enzyme. Second generation BTKs more selective for BTK with potentially less off toxicity. Ibrutinib first BTK approved in Nov 2013</a:t>
            </a:r>
          </a:p>
        </p:txBody>
      </p:sp>
    </p:spTree>
    <p:extLst>
      <p:ext uri="{BB962C8B-B14F-4D97-AF65-F5344CB8AC3E}">
        <p14:creationId xmlns:p14="http://schemas.microsoft.com/office/powerpoint/2010/main" val="216701338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076" y="1"/>
            <a:ext cx="9147849" cy="500063"/>
          </a:xfrm>
        </p:spPr>
        <p:txBody>
          <a:bodyPr/>
          <a:lstStyle/>
          <a:p>
            <a:pPr algn="ctr"/>
            <a:r>
              <a:rPr lang="en-US" sz="4267" b="1" dirty="0">
                <a:solidFill>
                  <a:srgbClr val="002060"/>
                </a:solidFill>
                <a:latin typeface="+mn-lt"/>
              </a:rPr>
              <a:t>Comparing BTK inhibitors in MCL</a:t>
            </a:r>
          </a:p>
        </p:txBody>
      </p:sp>
      <p:graphicFrame>
        <p:nvGraphicFramePr>
          <p:cNvPr id="5" name="Content Placeholder 4"/>
          <p:cNvGraphicFramePr>
            <a:graphicFrameLocks noGrp="1"/>
          </p:cNvGraphicFramePr>
          <p:nvPr>
            <p:ph sz="quarter" idx="13"/>
          </p:nvPr>
        </p:nvGraphicFramePr>
        <p:xfrm>
          <a:off x="917324" y="741588"/>
          <a:ext cx="9889333" cy="4958442"/>
        </p:xfrm>
        <a:graphic>
          <a:graphicData uri="http://schemas.openxmlformats.org/drawingml/2006/table">
            <a:tbl>
              <a:tblPr firstRow="1" bandRow="1">
                <a:tableStyleId>{5DA37D80-6434-44D0-A028-1B22A696006F}</a:tableStyleId>
              </a:tblPr>
              <a:tblGrid>
                <a:gridCol w="3052669">
                  <a:extLst>
                    <a:ext uri="{9D8B030D-6E8A-4147-A177-3AD203B41FA5}">
                      <a16:colId xmlns:a16="http://schemas.microsoft.com/office/drawing/2014/main" val="3210530091"/>
                    </a:ext>
                  </a:extLst>
                </a:gridCol>
                <a:gridCol w="2188441">
                  <a:extLst>
                    <a:ext uri="{9D8B030D-6E8A-4147-A177-3AD203B41FA5}">
                      <a16:colId xmlns:a16="http://schemas.microsoft.com/office/drawing/2014/main" val="1141148589"/>
                    </a:ext>
                  </a:extLst>
                </a:gridCol>
                <a:gridCol w="2510329">
                  <a:extLst>
                    <a:ext uri="{9D8B030D-6E8A-4147-A177-3AD203B41FA5}">
                      <a16:colId xmlns:a16="http://schemas.microsoft.com/office/drawing/2014/main" val="3101280008"/>
                    </a:ext>
                  </a:extLst>
                </a:gridCol>
                <a:gridCol w="2137894">
                  <a:extLst>
                    <a:ext uri="{9D8B030D-6E8A-4147-A177-3AD203B41FA5}">
                      <a16:colId xmlns:a16="http://schemas.microsoft.com/office/drawing/2014/main" val="2073985148"/>
                    </a:ext>
                  </a:extLst>
                </a:gridCol>
              </a:tblGrid>
              <a:tr h="808877">
                <a:tc>
                  <a:txBody>
                    <a:bodyPr/>
                    <a:lstStyle/>
                    <a:p>
                      <a:pPr algn="ctr"/>
                      <a:endParaRPr lang="en-US" sz="1900" dirty="0">
                        <a:solidFill>
                          <a:srgbClr val="002060"/>
                        </a:solidFill>
                      </a:endParaRPr>
                    </a:p>
                  </a:txBody>
                  <a:tcPr marL="115353" marR="115353" marT="60960" marB="60960"/>
                </a:tc>
                <a:tc>
                  <a:txBody>
                    <a:bodyPr/>
                    <a:lstStyle/>
                    <a:p>
                      <a:pPr algn="ctr"/>
                      <a:r>
                        <a:rPr lang="en-US" sz="1900" dirty="0">
                          <a:solidFill>
                            <a:srgbClr val="002060"/>
                          </a:solidFill>
                        </a:rPr>
                        <a:t>Ibrutinib</a:t>
                      </a:r>
                    </a:p>
                    <a:p>
                      <a:pPr algn="ctr"/>
                      <a:r>
                        <a:rPr lang="en-US" sz="1500" dirty="0">
                          <a:solidFill>
                            <a:srgbClr val="002060"/>
                          </a:solidFill>
                        </a:rPr>
                        <a:t>Wang NEJM 2013</a:t>
                      </a:r>
                    </a:p>
                    <a:p>
                      <a:pPr algn="ctr"/>
                      <a:r>
                        <a:rPr lang="en-US" sz="1500" dirty="0">
                          <a:solidFill>
                            <a:srgbClr val="002060"/>
                          </a:solidFill>
                        </a:rPr>
                        <a:t>N=111</a:t>
                      </a:r>
                      <a:r>
                        <a:rPr lang="en-US" sz="1500" baseline="30000" dirty="0">
                          <a:solidFill>
                            <a:srgbClr val="002060"/>
                          </a:solidFill>
                        </a:rPr>
                        <a:t>1</a:t>
                      </a:r>
                    </a:p>
                  </a:txBody>
                  <a:tcPr marL="115353" marR="115353" marT="60960" marB="60960"/>
                </a:tc>
                <a:tc>
                  <a:txBody>
                    <a:bodyPr/>
                    <a:lstStyle/>
                    <a:p>
                      <a:pPr algn="ctr"/>
                      <a:r>
                        <a:rPr lang="en-US" sz="1900" dirty="0">
                          <a:solidFill>
                            <a:srgbClr val="002060"/>
                          </a:solidFill>
                        </a:rPr>
                        <a:t>Acalabrutinib</a:t>
                      </a:r>
                    </a:p>
                    <a:p>
                      <a:pPr algn="ctr"/>
                      <a:r>
                        <a:rPr lang="en-US" sz="1500" dirty="0">
                          <a:solidFill>
                            <a:srgbClr val="002060"/>
                          </a:solidFill>
                        </a:rPr>
                        <a:t>Wang Lancet 2018</a:t>
                      </a:r>
                    </a:p>
                    <a:p>
                      <a:pPr algn="ctr"/>
                      <a:r>
                        <a:rPr lang="en-US" sz="1500" dirty="0">
                          <a:solidFill>
                            <a:srgbClr val="002060"/>
                          </a:solidFill>
                        </a:rPr>
                        <a:t>N=124</a:t>
                      </a:r>
                    </a:p>
                  </a:txBody>
                  <a:tcPr marL="115353" marR="115353" marT="60960" marB="60960"/>
                </a:tc>
                <a:tc>
                  <a:txBody>
                    <a:bodyPr/>
                    <a:lstStyle/>
                    <a:p>
                      <a:pPr algn="ctr"/>
                      <a:r>
                        <a:rPr lang="en-US" sz="1900" dirty="0">
                          <a:solidFill>
                            <a:srgbClr val="002060"/>
                          </a:solidFill>
                        </a:rPr>
                        <a:t>Zanabrutinib</a:t>
                      </a:r>
                    </a:p>
                    <a:p>
                      <a:pPr algn="ctr"/>
                      <a:r>
                        <a:rPr lang="en-US" sz="1500" dirty="0">
                          <a:solidFill>
                            <a:srgbClr val="002060"/>
                          </a:solidFill>
                        </a:rPr>
                        <a:t>Song CCR 2020</a:t>
                      </a:r>
                      <a:endParaRPr lang="en-US" sz="1500" baseline="0" dirty="0">
                        <a:solidFill>
                          <a:srgbClr val="002060"/>
                        </a:solidFill>
                      </a:endParaRPr>
                    </a:p>
                    <a:p>
                      <a:pPr algn="ctr"/>
                      <a:r>
                        <a:rPr lang="en-US" sz="1500" baseline="0" dirty="0">
                          <a:solidFill>
                            <a:srgbClr val="002060"/>
                          </a:solidFill>
                        </a:rPr>
                        <a:t>N=86</a:t>
                      </a:r>
                      <a:endParaRPr lang="en-US" sz="1500" dirty="0">
                        <a:solidFill>
                          <a:srgbClr val="002060"/>
                        </a:solidFill>
                      </a:endParaRPr>
                    </a:p>
                  </a:txBody>
                  <a:tcPr marL="115353" marR="115353" marT="60960" marB="60960"/>
                </a:tc>
                <a:extLst>
                  <a:ext uri="{0D108BD9-81ED-4DB2-BD59-A6C34878D82A}">
                    <a16:rowId xmlns:a16="http://schemas.microsoft.com/office/drawing/2014/main" val="3911951623"/>
                  </a:ext>
                </a:extLst>
              </a:tr>
              <a:tr h="369312">
                <a:tc>
                  <a:txBody>
                    <a:bodyPr/>
                    <a:lstStyle/>
                    <a:p>
                      <a:r>
                        <a:rPr lang="en-US" sz="1600" b="1" dirty="0">
                          <a:solidFill>
                            <a:schemeClr val="tx2"/>
                          </a:solidFill>
                        </a:rPr>
                        <a:t>FDA approval</a:t>
                      </a:r>
                    </a:p>
                  </a:txBody>
                  <a:tcPr marL="115353" marR="115353" marT="60960" marB="60960"/>
                </a:tc>
                <a:tc>
                  <a:txBody>
                    <a:bodyPr/>
                    <a:lstStyle/>
                    <a:p>
                      <a:pPr algn="ctr"/>
                      <a:r>
                        <a:rPr lang="en-US" sz="1600" b="0" baseline="0" dirty="0">
                          <a:solidFill>
                            <a:schemeClr val="tx2"/>
                          </a:solidFill>
                        </a:rPr>
                        <a:t>Nov 2013 </a:t>
                      </a:r>
                    </a:p>
                  </a:txBody>
                  <a:tcPr marL="115353" marR="115353" marT="60960" marB="60960"/>
                </a:tc>
                <a:tc>
                  <a:txBody>
                    <a:bodyPr/>
                    <a:lstStyle/>
                    <a:p>
                      <a:pPr algn="ctr"/>
                      <a:r>
                        <a:rPr lang="en-US" sz="1600" b="0" dirty="0">
                          <a:solidFill>
                            <a:schemeClr val="tx2"/>
                          </a:solidFill>
                        </a:rPr>
                        <a:t>Oct</a:t>
                      </a:r>
                      <a:r>
                        <a:rPr lang="en-US" sz="1600" b="0" baseline="0" dirty="0">
                          <a:solidFill>
                            <a:schemeClr val="tx2"/>
                          </a:solidFill>
                        </a:rPr>
                        <a:t> 2017</a:t>
                      </a:r>
                      <a:endParaRPr lang="en-US" sz="1600" b="0" dirty="0">
                        <a:solidFill>
                          <a:schemeClr val="tx2"/>
                        </a:solidFill>
                      </a:endParaRPr>
                    </a:p>
                  </a:txBody>
                  <a:tcPr marL="115353" marR="115353" marT="60960" marB="60960"/>
                </a:tc>
                <a:tc>
                  <a:txBody>
                    <a:bodyPr/>
                    <a:lstStyle/>
                    <a:p>
                      <a:pPr marL="0" marR="0" lvl="0" indent="0" algn="ctr" defTabSz="408035" rtl="0" eaLnBrk="1" fontAlgn="auto" latinLnBrk="0" hangingPunct="1">
                        <a:lnSpc>
                          <a:spcPct val="100000"/>
                        </a:lnSpc>
                        <a:spcBef>
                          <a:spcPts val="0"/>
                        </a:spcBef>
                        <a:spcAft>
                          <a:spcPts val="0"/>
                        </a:spcAft>
                        <a:buClrTx/>
                        <a:buSzTx/>
                        <a:buFontTx/>
                        <a:buNone/>
                        <a:tabLst/>
                        <a:defRPr/>
                      </a:pPr>
                      <a:r>
                        <a:rPr lang="en-US" sz="1600" b="0" dirty="0">
                          <a:solidFill>
                            <a:schemeClr val="tx2"/>
                          </a:solidFill>
                        </a:rPr>
                        <a:t>Nov 2019</a:t>
                      </a:r>
                    </a:p>
                  </a:txBody>
                  <a:tcPr marL="115353" marR="115353" marT="60960" marB="60960"/>
                </a:tc>
                <a:extLst>
                  <a:ext uri="{0D108BD9-81ED-4DB2-BD59-A6C34878D82A}">
                    <a16:rowId xmlns:a16="http://schemas.microsoft.com/office/drawing/2014/main" val="3637472475"/>
                  </a:ext>
                </a:extLst>
              </a:tr>
              <a:tr h="369312">
                <a:tc>
                  <a:txBody>
                    <a:bodyPr/>
                    <a:lstStyle/>
                    <a:p>
                      <a:r>
                        <a:rPr lang="en-US" sz="1600" b="1" dirty="0">
                          <a:solidFill>
                            <a:schemeClr val="tx2"/>
                          </a:solidFill>
                        </a:rPr>
                        <a:t>Median Prior Lines of</a:t>
                      </a:r>
                      <a:r>
                        <a:rPr lang="en-US" sz="1600" b="1" baseline="0" dirty="0">
                          <a:solidFill>
                            <a:schemeClr val="tx2"/>
                          </a:solidFill>
                        </a:rPr>
                        <a:t> </a:t>
                      </a:r>
                      <a:r>
                        <a:rPr lang="en-US" sz="1600" b="1" baseline="0" dirty="0" err="1">
                          <a:solidFill>
                            <a:schemeClr val="tx2"/>
                          </a:solidFill>
                        </a:rPr>
                        <a:t>Tx</a:t>
                      </a:r>
                      <a:endParaRPr lang="en-US" sz="1600" b="1" dirty="0">
                        <a:solidFill>
                          <a:schemeClr val="tx2"/>
                        </a:solidFill>
                      </a:endParaRPr>
                    </a:p>
                  </a:txBody>
                  <a:tcPr marL="115353" marR="115353" marT="60960" marB="60960"/>
                </a:tc>
                <a:tc>
                  <a:txBody>
                    <a:bodyPr/>
                    <a:lstStyle/>
                    <a:p>
                      <a:pPr algn="ctr"/>
                      <a:r>
                        <a:rPr lang="en-US" sz="1600" b="0" dirty="0">
                          <a:solidFill>
                            <a:schemeClr val="tx2"/>
                          </a:solidFill>
                        </a:rPr>
                        <a:t>3</a:t>
                      </a:r>
                      <a:endParaRPr lang="en-US" sz="1600" b="0" baseline="0" dirty="0">
                        <a:solidFill>
                          <a:schemeClr val="tx2"/>
                        </a:solidFill>
                      </a:endParaRPr>
                    </a:p>
                  </a:txBody>
                  <a:tcPr marL="115353" marR="115353" marT="60960" marB="60960"/>
                </a:tc>
                <a:tc>
                  <a:txBody>
                    <a:bodyPr/>
                    <a:lstStyle/>
                    <a:p>
                      <a:pPr algn="ctr"/>
                      <a:r>
                        <a:rPr lang="en-US" sz="1600" b="0" dirty="0">
                          <a:solidFill>
                            <a:schemeClr val="tx2"/>
                          </a:solidFill>
                        </a:rPr>
                        <a:t>2</a:t>
                      </a:r>
                    </a:p>
                  </a:txBody>
                  <a:tcPr marL="115353" marR="115353" marT="60960" marB="60960"/>
                </a:tc>
                <a:tc>
                  <a:txBody>
                    <a:bodyPr/>
                    <a:lstStyle/>
                    <a:p>
                      <a:pPr marL="0" marR="0" lvl="0" indent="0" algn="ctr" defTabSz="408035" rtl="0" eaLnBrk="1" fontAlgn="auto" latinLnBrk="0" hangingPunct="1">
                        <a:lnSpc>
                          <a:spcPct val="100000"/>
                        </a:lnSpc>
                        <a:spcBef>
                          <a:spcPts val="0"/>
                        </a:spcBef>
                        <a:spcAft>
                          <a:spcPts val="0"/>
                        </a:spcAft>
                        <a:buClrTx/>
                        <a:buSzTx/>
                        <a:buFontTx/>
                        <a:buNone/>
                        <a:tabLst/>
                        <a:defRPr/>
                      </a:pPr>
                      <a:r>
                        <a:rPr lang="en-US" sz="1600" b="0" dirty="0">
                          <a:solidFill>
                            <a:schemeClr val="tx2"/>
                          </a:solidFill>
                        </a:rPr>
                        <a:t>2</a:t>
                      </a:r>
                    </a:p>
                  </a:txBody>
                  <a:tcPr marL="115353" marR="115353" marT="60960" marB="60960"/>
                </a:tc>
                <a:extLst>
                  <a:ext uri="{0D108BD9-81ED-4DB2-BD59-A6C34878D82A}">
                    <a16:rowId xmlns:a16="http://schemas.microsoft.com/office/drawing/2014/main" val="2823071742"/>
                  </a:ext>
                </a:extLst>
              </a:tr>
              <a:tr h="369312">
                <a:tc>
                  <a:txBody>
                    <a:bodyPr/>
                    <a:lstStyle/>
                    <a:p>
                      <a:r>
                        <a:rPr lang="en-US" sz="1600" b="1" dirty="0">
                          <a:solidFill>
                            <a:schemeClr val="tx2"/>
                          </a:solidFill>
                        </a:rPr>
                        <a:t>Median Age</a:t>
                      </a:r>
                    </a:p>
                  </a:txBody>
                  <a:tcPr marL="115353" marR="115353" marT="60960" marB="60960"/>
                </a:tc>
                <a:tc>
                  <a:txBody>
                    <a:bodyPr/>
                    <a:lstStyle/>
                    <a:p>
                      <a:pPr algn="ctr"/>
                      <a:r>
                        <a:rPr lang="en-US" sz="1600" b="0" dirty="0">
                          <a:solidFill>
                            <a:schemeClr val="tx2"/>
                          </a:solidFill>
                        </a:rPr>
                        <a:t>68 years </a:t>
                      </a:r>
                    </a:p>
                  </a:txBody>
                  <a:tcPr marL="115353" marR="115353" marT="60960" marB="60960"/>
                </a:tc>
                <a:tc>
                  <a:txBody>
                    <a:bodyPr/>
                    <a:lstStyle/>
                    <a:p>
                      <a:pPr algn="ctr"/>
                      <a:r>
                        <a:rPr lang="en-US" sz="1600" b="0" dirty="0">
                          <a:solidFill>
                            <a:schemeClr val="tx2"/>
                          </a:solidFill>
                        </a:rPr>
                        <a:t>68 years</a:t>
                      </a:r>
                    </a:p>
                  </a:txBody>
                  <a:tcPr marL="115353" marR="115353" marT="60960" marB="60960"/>
                </a:tc>
                <a:tc>
                  <a:txBody>
                    <a:bodyPr/>
                    <a:lstStyle/>
                    <a:p>
                      <a:pPr algn="ctr"/>
                      <a:r>
                        <a:rPr lang="en-US" sz="1600" b="0" dirty="0">
                          <a:solidFill>
                            <a:schemeClr val="tx2"/>
                          </a:solidFill>
                        </a:rPr>
                        <a:t>60.5 years</a:t>
                      </a:r>
                    </a:p>
                  </a:txBody>
                  <a:tcPr marL="115353" marR="115353" marT="60960" marB="60960"/>
                </a:tc>
                <a:extLst>
                  <a:ext uri="{0D108BD9-81ED-4DB2-BD59-A6C34878D82A}">
                    <a16:rowId xmlns:a16="http://schemas.microsoft.com/office/drawing/2014/main" val="184498219"/>
                  </a:ext>
                </a:extLst>
              </a:tr>
              <a:tr h="369312">
                <a:tc>
                  <a:txBody>
                    <a:bodyPr/>
                    <a:lstStyle/>
                    <a:p>
                      <a:r>
                        <a:rPr lang="en-US" sz="1600" b="1" dirty="0">
                          <a:solidFill>
                            <a:schemeClr val="tx2"/>
                          </a:solidFill>
                        </a:rPr>
                        <a:t>ORR%</a:t>
                      </a:r>
                    </a:p>
                  </a:txBody>
                  <a:tcPr marL="115353" marR="115353" marT="60960" marB="60960"/>
                </a:tc>
                <a:tc>
                  <a:txBody>
                    <a:bodyPr/>
                    <a:lstStyle/>
                    <a:p>
                      <a:pPr algn="ctr"/>
                      <a:r>
                        <a:rPr lang="en-US" sz="1600" b="0" dirty="0">
                          <a:solidFill>
                            <a:schemeClr val="tx2"/>
                          </a:solidFill>
                        </a:rPr>
                        <a:t>68%</a:t>
                      </a:r>
                    </a:p>
                  </a:txBody>
                  <a:tcPr marL="115353" marR="115353" marT="60960" marB="60960"/>
                </a:tc>
                <a:tc>
                  <a:txBody>
                    <a:bodyPr/>
                    <a:lstStyle/>
                    <a:p>
                      <a:pPr algn="ctr"/>
                      <a:r>
                        <a:rPr lang="en-US" sz="1600" b="0" dirty="0">
                          <a:solidFill>
                            <a:schemeClr val="tx2"/>
                          </a:solidFill>
                        </a:rPr>
                        <a:t>81%</a:t>
                      </a:r>
                    </a:p>
                  </a:txBody>
                  <a:tcPr marL="115353" marR="115353" marT="60960" marB="60960"/>
                </a:tc>
                <a:tc>
                  <a:txBody>
                    <a:bodyPr/>
                    <a:lstStyle/>
                    <a:p>
                      <a:pPr algn="ctr"/>
                      <a:r>
                        <a:rPr lang="en-US" sz="1600" b="0" dirty="0">
                          <a:solidFill>
                            <a:schemeClr val="tx2"/>
                          </a:solidFill>
                        </a:rPr>
                        <a:t>84 %</a:t>
                      </a:r>
                    </a:p>
                  </a:txBody>
                  <a:tcPr marL="115353" marR="115353" marT="60960" marB="60960"/>
                </a:tc>
                <a:extLst>
                  <a:ext uri="{0D108BD9-81ED-4DB2-BD59-A6C34878D82A}">
                    <a16:rowId xmlns:a16="http://schemas.microsoft.com/office/drawing/2014/main" val="874681922"/>
                  </a:ext>
                </a:extLst>
              </a:tr>
              <a:tr h="369312">
                <a:tc>
                  <a:txBody>
                    <a:bodyPr/>
                    <a:lstStyle/>
                    <a:p>
                      <a:r>
                        <a:rPr lang="en-US" sz="1600" b="1" dirty="0">
                          <a:solidFill>
                            <a:schemeClr val="tx2"/>
                          </a:solidFill>
                        </a:rPr>
                        <a:t>CR%</a:t>
                      </a:r>
                    </a:p>
                  </a:txBody>
                  <a:tcPr marL="115353" marR="115353" marT="60960" marB="60960"/>
                </a:tc>
                <a:tc>
                  <a:txBody>
                    <a:bodyPr/>
                    <a:lstStyle/>
                    <a:p>
                      <a:pPr algn="ctr"/>
                      <a:r>
                        <a:rPr lang="en-US" sz="1600" b="0" dirty="0">
                          <a:solidFill>
                            <a:schemeClr val="tx2"/>
                          </a:solidFill>
                        </a:rPr>
                        <a:t>21%</a:t>
                      </a:r>
                    </a:p>
                  </a:txBody>
                  <a:tcPr marL="115353" marR="115353" marT="60960" marB="60960"/>
                </a:tc>
                <a:tc>
                  <a:txBody>
                    <a:bodyPr/>
                    <a:lstStyle/>
                    <a:p>
                      <a:pPr algn="ctr"/>
                      <a:r>
                        <a:rPr lang="en-US" sz="1600" b="0" dirty="0">
                          <a:solidFill>
                            <a:schemeClr val="tx2"/>
                          </a:solidFill>
                        </a:rPr>
                        <a:t>40%</a:t>
                      </a:r>
                    </a:p>
                  </a:txBody>
                  <a:tcPr marL="115353" marR="115353" marT="60960" marB="60960"/>
                </a:tc>
                <a:tc>
                  <a:txBody>
                    <a:bodyPr/>
                    <a:lstStyle/>
                    <a:p>
                      <a:pPr algn="ctr"/>
                      <a:r>
                        <a:rPr lang="en-US" sz="1600" b="0" dirty="0">
                          <a:solidFill>
                            <a:schemeClr val="tx2"/>
                          </a:solidFill>
                        </a:rPr>
                        <a:t>68.6%</a:t>
                      </a:r>
                    </a:p>
                  </a:txBody>
                  <a:tcPr marL="115353" marR="115353" marT="60960" marB="60960"/>
                </a:tc>
                <a:extLst>
                  <a:ext uri="{0D108BD9-81ED-4DB2-BD59-A6C34878D82A}">
                    <a16:rowId xmlns:a16="http://schemas.microsoft.com/office/drawing/2014/main" val="749834880"/>
                  </a:ext>
                </a:extLst>
              </a:tr>
              <a:tr h="369312">
                <a:tc>
                  <a:txBody>
                    <a:bodyPr/>
                    <a:lstStyle/>
                    <a:p>
                      <a:r>
                        <a:rPr lang="en-US" sz="1600" b="1" dirty="0">
                          <a:solidFill>
                            <a:schemeClr val="tx2"/>
                          </a:solidFill>
                        </a:rPr>
                        <a:t>Median DOR</a:t>
                      </a:r>
                    </a:p>
                  </a:txBody>
                  <a:tcPr marL="115353" marR="115353" marT="60960" marB="60960"/>
                </a:tc>
                <a:tc>
                  <a:txBody>
                    <a:bodyPr/>
                    <a:lstStyle/>
                    <a:p>
                      <a:pPr algn="ctr"/>
                      <a:r>
                        <a:rPr lang="en-US" sz="1600" b="0" dirty="0">
                          <a:solidFill>
                            <a:schemeClr val="tx2"/>
                          </a:solidFill>
                        </a:rPr>
                        <a:t>17.5 months</a:t>
                      </a:r>
                    </a:p>
                  </a:txBody>
                  <a:tcPr marL="115353" marR="115353" marT="60960" marB="60960"/>
                </a:tc>
                <a:tc>
                  <a:txBody>
                    <a:bodyPr/>
                    <a:lstStyle/>
                    <a:p>
                      <a:pPr algn="ctr"/>
                      <a:r>
                        <a:rPr lang="en-US" sz="1600" b="0" dirty="0">
                          <a:solidFill>
                            <a:schemeClr val="tx2"/>
                          </a:solidFill>
                        </a:rPr>
                        <a:t>13.8 months</a:t>
                      </a:r>
                    </a:p>
                  </a:txBody>
                  <a:tcPr marL="115353" marR="115353" marT="60960" marB="60960"/>
                </a:tc>
                <a:tc>
                  <a:txBody>
                    <a:bodyPr/>
                    <a:lstStyle/>
                    <a:p>
                      <a:pPr algn="ctr"/>
                      <a:r>
                        <a:rPr lang="en-US" sz="1600" b="0" dirty="0">
                          <a:solidFill>
                            <a:schemeClr val="tx2"/>
                          </a:solidFill>
                        </a:rPr>
                        <a:t>19.5 months</a:t>
                      </a:r>
                    </a:p>
                  </a:txBody>
                  <a:tcPr marL="115353" marR="115353" marT="60960" marB="60960"/>
                </a:tc>
                <a:extLst>
                  <a:ext uri="{0D108BD9-81ED-4DB2-BD59-A6C34878D82A}">
                    <a16:rowId xmlns:a16="http://schemas.microsoft.com/office/drawing/2014/main" val="3488839701"/>
                  </a:ext>
                </a:extLst>
              </a:tr>
              <a:tr h="369312">
                <a:tc>
                  <a:txBody>
                    <a:bodyPr/>
                    <a:lstStyle/>
                    <a:p>
                      <a:r>
                        <a:rPr lang="en-US" sz="1600" b="1" dirty="0">
                          <a:solidFill>
                            <a:schemeClr val="tx2"/>
                          </a:solidFill>
                        </a:rPr>
                        <a:t>Median PFS</a:t>
                      </a:r>
                    </a:p>
                  </a:txBody>
                  <a:tcPr marL="115353" marR="115353" marT="60960" marB="60960"/>
                </a:tc>
                <a:tc>
                  <a:txBody>
                    <a:bodyPr/>
                    <a:lstStyle/>
                    <a:p>
                      <a:pPr algn="ctr"/>
                      <a:r>
                        <a:rPr lang="en-US" sz="1600" b="0" dirty="0">
                          <a:solidFill>
                            <a:schemeClr val="tx2"/>
                          </a:solidFill>
                        </a:rPr>
                        <a:t>13.9</a:t>
                      </a:r>
                      <a:r>
                        <a:rPr lang="en-US" sz="1600" b="0" baseline="0" dirty="0">
                          <a:solidFill>
                            <a:schemeClr val="tx2"/>
                          </a:solidFill>
                        </a:rPr>
                        <a:t> months</a:t>
                      </a:r>
                      <a:endParaRPr lang="en-US" sz="1600" b="0" dirty="0">
                        <a:solidFill>
                          <a:schemeClr val="tx2"/>
                        </a:solidFill>
                      </a:endParaRPr>
                    </a:p>
                  </a:txBody>
                  <a:tcPr marL="115353" marR="115353" marT="60960" marB="60960"/>
                </a:tc>
                <a:tc>
                  <a:txBody>
                    <a:bodyPr/>
                    <a:lstStyle/>
                    <a:p>
                      <a:pPr algn="ctr"/>
                      <a:r>
                        <a:rPr lang="en-US" sz="1600" b="0" dirty="0">
                          <a:solidFill>
                            <a:schemeClr val="tx2"/>
                          </a:solidFill>
                        </a:rPr>
                        <a:t>12 mon rate: 67%</a:t>
                      </a:r>
                    </a:p>
                  </a:txBody>
                  <a:tcPr marL="115353" marR="115353" marT="60960" marB="60960"/>
                </a:tc>
                <a:tc>
                  <a:txBody>
                    <a:bodyPr/>
                    <a:lstStyle/>
                    <a:p>
                      <a:pPr algn="ctr"/>
                      <a:r>
                        <a:rPr lang="en-US" sz="1600" b="0" dirty="0">
                          <a:solidFill>
                            <a:schemeClr val="tx2"/>
                          </a:solidFill>
                        </a:rPr>
                        <a:t>22.1 months</a:t>
                      </a:r>
                    </a:p>
                  </a:txBody>
                  <a:tcPr marL="115353" marR="115353" marT="60960" marB="60960"/>
                </a:tc>
                <a:extLst>
                  <a:ext uri="{0D108BD9-81ED-4DB2-BD59-A6C34878D82A}">
                    <a16:rowId xmlns:a16="http://schemas.microsoft.com/office/drawing/2014/main" val="1400712100"/>
                  </a:ext>
                </a:extLst>
              </a:tr>
              <a:tr h="369312">
                <a:tc>
                  <a:txBody>
                    <a:bodyPr/>
                    <a:lstStyle/>
                    <a:p>
                      <a:r>
                        <a:rPr lang="en-US" sz="1600" b="1" dirty="0">
                          <a:solidFill>
                            <a:schemeClr val="tx2"/>
                          </a:solidFill>
                        </a:rPr>
                        <a:t>Discontinued due to AE</a:t>
                      </a:r>
                    </a:p>
                  </a:txBody>
                  <a:tcPr marL="115353" marR="115353" marT="60960" marB="60960"/>
                </a:tc>
                <a:tc>
                  <a:txBody>
                    <a:bodyPr/>
                    <a:lstStyle/>
                    <a:p>
                      <a:pPr algn="ctr"/>
                      <a:r>
                        <a:rPr lang="en-US" sz="1600" b="0" dirty="0">
                          <a:solidFill>
                            <a:schemeClr val="tx2"/>
                          </a:solidFill>
                        </a:rPr>
                        <a:t>7% (n=8)</a:t>
                      </a:r>
                    </a:p>
                  </a:txBody>
                  <a:tcPr marL="115353" marR="115353" marT="60960" marB="60960"/>
                </a:tc>
                <a:tc>
                  <a:txBody>
                    <a:bodyPr/>
                    <a:lstStyle/>
                    <a:p>
                      <a:pPr algn="ctr"/>
                      <a:r>
                        <a:rPr lang="en-US" sz="1600" b="0" dirty="0">
                          <a:solidFill>
                            <a:schemeClr val="tx2"/>
                          </a:solidFill>
                        </a:rPr>
                        <a:t>6% (n=7)</a:t>
                      </a:r>
                    </a:p>
                  </a:txBody>
                  <a:tcPr marL="115353" marR="115353" marT="60960" marB="60960"/>
                </a:tc>
                <a:tc>
                  <a:txBody>
                    <a:bodyPr/>
                    <a:lstStyle/>
                    <a:p>
                      <a:pPr algn="ctr"/>
                      <a:r>
                        <a:rPr lang="en-US" sz="1600" b="0" dirty="0">
                          <a:solidFill>
                            <a:schemeClr val="tx2"/>
                          </a:solidFill>
                        </a:rPr>
                        <a:t>9.3% (n=8)</a:t>
                      </a:r>
                    </a:p>
                  </a:txBody>
                  <a:tcPr marL="115353" marR="115353" marT="60960" marB="60960"/>
                </a:tc>
                <a:extLst>
                  <a:ext uri="{0D108BD9-81ED-4DB2-BD59-A6C34878D82A}">
                    <a16:rowId xmlns:a16="http://schemas.microsoft.com/office/drawing/2014/main" val="2096902846"/>
                  </a:ext>
                </a:extLst>
              </a:tr>
              <a:tr h="1135266">
                <a:tc>
                  <a:txBody>
                    <a:bodyPr/>
                    <a:lstStyle/>
                    <a:p>
                      <a:r>
                        <a:rPr lang="en-US" sz="1600" b="1" dirty="0">
                          <a:solidFill>
                            <a:schemeClr val="tx2"/>
                          </a:solidFill>
                        </a:rPr>
                        <a:t>Grade≥3 AEs</a:t>
                      </a:r>
                    </a:p>
                    <a:p>
                      <a:r>
                        <a:rPr lang="en-US" sz="1600" b="1" baseline="0" dirty="0">
                          <a:solidFill>
                            <a:schemeClr val="tx2"/>
                          </a:solidFill>
                        </a:rPr>
                        <a:t>      Neutropenia</a:t>
                      </a:r>
                    </a:p>
                    <a:p>
                      <a:r>
                        <a:rPr lang="en-US" sz="1600" b="1" baseline="0" dirty="0">
                          <a:solidFill>
                            <a:schemeClr val="tx2"/>
                          </a:solidFill>
                        </a:rPr>
                        <a:t>      major hemorrhage</a:t>
                      </a:r>
                    </a:p>
                    <a:p>
                      <a:r>
                        <a:rPr lang="en-US" sz="1600" b="1" baseline="0" dirty="0">
                          <a:solidFill>
                            <a:schemeClr val="tx2"/>
                          </a:solidFill>
                        </a:rPr>
                        <a:t>      atrial fibrillation</a:t>
                      </a:r>
                      <a:endParaRPr lang="en-US" sz="1600" b="1" dirty="0">
                        <a:solidFill>
                          <a:schemeClr val="tx2"/>
                        </a:solidFill>
                      </a:endParaRPr>
                    </a:p>
                  </a:txBody>
                  <a:tcPr marL="115353" marR="115353" marT="60960" marB="60960"/>
                </a:tc>
                <a:tc>
                  <a:txBody>
                    <a:bodyPr/>
                    <a:lstStyle/>
                    <a:p>
                      <a:pPr algn="ctr"/>
                      <a:endParaRPr lang="en-US" sz="1600" b="0" dirty="0">
                        <a:solidFill>
                          <a:schemeClr val="tx2"/>
                        </a:solidFill>
                      </a:endParaRPr>
                    </a:p>
                    <a:p>
                      <a:pPr algn="ctr"/>
                      <a:r>
                        <a:rPr lang="en-US" sz="1600" b="0" dirty="0">
                          <a:solidFill>
                            <a:schemeClr val="tx2"/>
                          </a:solidFill>
                        </a:rPr>
                        <a:t>16%</a:t>
                      </a:r>
                    </a:p>
                    <a:p>
                      <a:pPr algn="ctr"/>
                      <a:r>
                        <a:rPr lang="en-US" sz="1600" b="0" dirty="0">
                          <a:solidFill>
                            <a:schemeClr val="tx2"/>
                          </a:solidFill>
                        </a:rPr>
                        <a:t>4.5%</a:t>
                      </a:r>
                    </a:p>
                    <a:p>
                      <a:pPr algn="ctr"/>
                      <a:r>
                        <a:rPr lang="en-US" sz="1600" b="0" dirty="0">
                          <a:solidFill>
                            <a:schemeClr val="tx2"/>
                          </a:solidFill>
                        </a:rPr>
                        <a:t>4.5%</a:t>
                      </a:r>
                    </a:p>
                  </a:txBody>
                  <a:tcPr marL="115353" marR="115353" marT="60960" marB="60960"/>
                </a:tc>
                <a:tc>
                  <a:txBody>
                    <a:bodyPr/>
                    <a:lstStyle/>
                    <a:p>
                      <a:pPr algn="ctr"/>
                      <a:endParaRPr lang="en-US" sz="1600" b="0" dirty="0">
                        <a:solidFill>
                          <a:schemeClr val="tx2"/>
                        </a:solidFill>
                      </a:endParaRPr>
                    </a:p>
                    <a:p>
                      <a:pPr algn="ctr"/>
                      <a:r>
                        <a:rPr lang="en-US" sz="1600" b="0" dirty="0">
                          <a:solidFill>
                            <a:schemeClr val="tx2"/>
                          </a:solidFill>
                        </a:rPr>
                        <a:t>10%</a:t>
                      </a:r>
                    </a:p>
                    <a:p>
                      <a:pPr algn="ctr"/>
                      <a:r>
                        <a:rPr lang="en-US" sz="1600" b="0" dirty="0">
                          <a:solidFill>
                            <a:schemeClr val="tx2"/>
                          </a:solidFill>
                        </a:rPr>
                        <a:t>0.8%</a:t>
                      </a:r>
                    </a:p>
                    <a:p>
                      <a:pPr algn="ctr"/>
                      <a:r>
                        <a:rPr lang="en-US" sz="1600" b="0" dirty="0">
                          <a:solidFill>
                            <a:schemeClr val="tx2"/>
                          </a:solidFill>
                        </a:rPr>
                        <a:t>0</a:t>
                      </a:r>
                    </a:p>
                  </a:txBody>
                  <a:tcPr marL="115353" marR="115353" marT="60960" marB="60960"/>
                </a:tc>
                <a:tc>
                  <a:txBody>
                    <a:bodyPr/>
                    <a:lstStyle/>
                    <a:p>
                      <a:pPr algn="ctr"/>
                      <a:endParaRPr lang="en-US" sz="1600" b="0" dirty="0">
                        <a:solidFill>
                          <a:schemeClr val="tx2"/>
                        </a:solidFill>
                      </a:endParaRPr>
                    </a:p>
                    <a:p>
                      <a:pPr algn="ctr"/>
                      <a:r>
                        <a:rPr lang="en-US" sz="1600" b="0" dirty="0">
                          <a:solidFill>
                            <a:schemeClr val="tx2"/>
                          </a:solidFill>
                        </a:rPr>
                        <a:t>19.8%</a:t>
                      </a:r>
                    </a:p>
                    <a:p>
                      <a:pPr algn="ctr"/>
                      <a:r>
                        <a:rPr lang="en-US" sz="1600" b="0" dirty="0">
                          <a:solidFill>
                            <a:schemeClr val="tx2"/>
                          </a:solidFill>
                        </a:rPr>
                        <a:t>3.5%</a:t>
                      </a:r>
                    </a:p>
                    <a:p>
                      <a:pPr algn="ctr"/>
                      <a:r>
                        <a:rPr lang="en-US" sz="1600" b="0" dirty="0">
                          <a:solidFill>
                            <a:schemeClr val="tx2"/>
                          </a:solidFill>
                        </a:rPr>
                        <a:t>0</a:t>
                      </a:r>
                    </a:p>
                  </a:txBody>
                  <a:tcPr marL="115353" marR="115353" marT="60960" marB="60960"/>
                </a:tc>
                <a:extLst>
                  <a:ext uri="{0D108BD9-81ED-4DB2-BD59-A6C34878D82A}">
                    <a16:rowId xmlns:a16="http://schemas.microsoft.com/office/drawing/2014/main" val="4235145186"/>
                  </a:ext>
                </a:extLst>
              </a:tr>
            </a:tbl>
          </a:graphicData>
        </a:graphic>
      </p:graphicFrame>
      <p:sp>
        <p:nvSpPr>
          <p:cNvPr id="4" name="Slide Number Placeholder 3"/>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8E7D6D-FA1E-4C69-811B-9A1D90A013CF}" type="slidenum">
              <a:rPr kumimoji="0" lang="en-US" sz="1800" b="0" i="0" u="none" strike="noStrike" kern="1200" cap="none" spc="0" normalizeH="0" baseline="0" noProof="0" smtClean="0">
                <a:ln>
                  <a:noFill/>
                </a:ln>
                <a:solidFill>
                  <a:srgbClr val="000000"/>
                </a:solidFill>
                <a:effectLst/>
                <a:uLnTx/>
                <a:uFillTx/>
                <a:latin typeface="Arial"/>
                <a:ea typeface="ＭＳ Ｐゴシック"/>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US" sz="1800" b="0" i="0" u="none" strike="noStrike" kern="1200" cap="none" spc="0" normalizeH="0" baseline="0" noProof="0">
              <a:ln>
                <a:noFill/>
              </a:ln>
              <a:solidFill>
                <a:srgbClr val="000000"/>
              </a:solidFill>
              <a:effectLst/>
              <a:uLnTx/>
              <a:uFillTx/>
              <a:latin typeface="Arial"/>
              <a:ea typeface="ＭＳ Ｐゴシック"/>
            </a:endParaRPr>
          </a:p>
        </p:txBody>
      </p:sp>
      <p:sp>
        <p:nvSpPr>
          <p:cNvPr id="3" name="TextBox 2">
            <a:extLst>
              <a:ext uri="{FF2B5EF4-FFF2-40B4-BE49-F238E27FC236}">
                <a16:creationId xmlns:a16="http://schemas.microsoft.com/office/drawing/2014/main" id="{22C8F2B8-D3CB-4F25-D02C-3F0C01028911}"/>
              </a:ext>
            </a:extLst>
          </p:cNvPr>
          <p:cNvSpPr txBox="1"/>
          <p:nvPr/>
        </p:nvSpPr>
        <p:spPr>
          <a:xfrm>
            <a:off x="3093578" y="6084606"/>
            <a:ext cx="806722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rPr>
              <a:t>1- Ibrutinib approval in MCL was voluntarily withdrawn in US market in April 2023</a:t>
            </a:r>
          </a:p>
        </p:txBody>
      </p:sp>
    </p:spTree>
    <p:extLst>
      <p:ext uri="{BB962C8B-B14F-4D97-AF65-F5344CB8AC3E}">
        <p14:creationId xmlns:p14="http://schemas.microsoft.com/office/powerpoint/2010/main" val="1671625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F112BB7-F26B-434D-975E-40DB2A021C33}"/>
              </a:ext>
            </a:extLst>
          </p:cNvPr>
          <p:cNvSpPr txBox="1">
            <a:spLocks noChangeArrowheads="1"/>
          </p:cNvSpPr>
          <p:nvPr/>
        </p:nvSpPr>
        <p:spPr>
          <a:xfrm>
            <a:off x="1337906" y="132753"/>
            <a:ext cx="9516189" cy="1062641"/>
          </a:xfrm>
          <a:prstGeom prst="rect">
            <a:avLst/>
          </a:prstGeom>
        </p:spPr>
        <p:txBody>
          <a:bodyPr vert="horz" lIns="91355" tIns="45678" rIns="91355" bIns="45678"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218072" fontAlgn="base">
              <a:spcAft>
                <a:spcPct val="0"/>
              </a:spcAft>
            </a:pPr>
            <a:r>
              <a:rPr lang="en-US" altLang="en-US" sz="4263" b="1" dirty="0">
                <a:solidFill>
                  <a:srgbClr val="274577"/>
                </a:solidFill>
                <a:latin typeface="Arial" panose="020B0604020202020204" pitchFamily="34" charset="0"/>
                <a:ea typeface="ＭＳ Ｐゴシック"/>
                <a:cs typeface="Arial" panose="020B0604020202020204" pitchFamily="34" charset="0"/>
              </a:rPr>
              <a:t>Evolving Criteria of AML with Myelodysplasia</a:t>
            </a:r>
          </a:p>
        </p:txBody>
      </p:sp>
      <p:sp>
        <p:nvSpPr>
          <p:cNvPr id="10" name="Content Placeholder 2">
            <a:extLst>
              <a:ext uri="{FF2B5EF4-FFF2-40B4-BE49-F238E27FC236}">
                <a16:creationId xmlns:a16="http://schemas.microsoft.com/office/drawing/2014/main" id="{69FBFFBD-F00E-2BD8-C2BC-1397D84CCF35}"/>
              </a:ext>
            </a:extLst>
          </p:cNvPr>
          <p:cNvSpPr>
            <a:spLocks noGrp="1" noChangeArrowheads="1"/>
          </p:cNvSpPr>
          <p:nvPr>
            <p:ph idx="1"/>
          </p:nvPr>
        </p:nvSpPr>
        <p:spPr>
          <a:xfrm>
            <a:off x="349103" y="1373505"/>
            <a:ext cx="11493795" cy="4222302"/>
          </a:xfrm>
        </p:spPr>
        <p:txBody>
          <a:bodyPr>
            <a:normAutofit fontScale="92500" lnSpcReduction="20000"/>
          </a:bodyPr>
          <a:lstStyle/>
          <a:p>
            <a:pPr>
              <a:defRPr/>
            </a:pPr>
            <a:r>
              <a:rPr lang="en-US" altLang="en-US" sz="2531" b="1" dirty="0">
                <a:solidFill>
                  <a:srgbClr val="003366"/>
                </a:solidFill>
                <a:latin typeface="Arial" panose="020B0604020202020204" pitchFamily="34" charset="0"/>
                <a:cs typeface="Arial" panose="020B0604020202020204" pitchFamily="34" charset="0"/>
              </a:rPr>
              <a:t>Secondary AML: </a:t>
            </a:r>
            <a:r>
              <a:rPr lang="en-US" altLang="en-US" sz="2531" dirty="0">
                <a:solidFill>
                  <a:srgbClr val="003366"/>
                </a:solidFill>
                <a:latin typeface="Arial" panose="020B0604020202020204" pitchFamily="34" charset="0"/>
                <a:cs typeface="Arial" panose="020B0604020202020204" pitchFamily="34" charset="0"/>
              </a:rPr>
              <a:t>therapy-related AML (t-AML) or AML from preexisting myeloid neoplasm</a:t>
            </a:r>
          </a:p>
          <a:p>
            <a:pPr>
              <a:defRPr/>
            </a:pPr>
            <a:endParaRPr lang="en-US" altLang="en-US" sz="1998" b="1" dirty="0">
              <a:solidFill>
                <a:srgbClr val="003366"/>
              </a:solidFill>
              <a:latin typeface="Arial" panose="020B0604020202020204" pitchFamily="34" charset="0"/>
              <a:cs typeface="Arial" panose="020B0604020202020204" pitchFamily="34" charset="0"/>
            </a:endParaRPr>
          </a:p>
          <a:p>
            <a:pPr>
              <a:defRPr/>
            </a:pPr>
            <a:r>
              <a:rPr lang="en-US" altLang="en-US" sz="2531" b="1" dirty="0">
                <a:solidFill>
                  <a:srgbClr val="003366"/>
                </a:solidFill>
                <a:latin typeface="Arial" panose="020B0604020202020204" pitchFamily="34" charset="0"/>
                <a:cs typeface="Arial" panose="020B0604020202020204" pitchFamily="34" charset="0"/>
              </a:rPr>
              <a:t>AML-MRC: </a:t>
            </a:r>
            <a:r>
              <a:rPr lang="en-US" altLang="en-US" sz="2531" dirty="0">
                <a:solidFill>
                  <a:srgbClr val="003366"/>
                </a:solidFill>
                <a:latin typeface="Arial" panose="020B0604020202020204" pitchFamily="34" charset="0"/>
                <a:cs typeface="Arial" panose="020B0604020202020204" pitchFamily="34" charset="0"/>
              </a:rPr>
              <a:t>WHO-defined subgroup in 2008 &amp; refined in 2016</a:t>
            </a:r>
          </a:p>
          <a:p>
            <a:pPr lvl="1">
              <a:defRPr/>
            </a:pPr>
            <a:r>
              <a:rPr lang="en-US" altLang="en-US" sz="2131" dirty="0">
                <a:solidFill>
                  <a:srgbClr val="003366"/>
                </a:solidFill>
                <a:latin typeface="Arial" panose="020B0604020202020204" pitchFamily="34" charset="0"/>
                <a:cs typeface="Arial" panose="020B0604020202020204" pitchFamily="34" charset="0"/>
              </a:rPr>
              <a:t>AML from preexisting MDS/CMML</a:t>
            </a:r>
          </a:p>
          <a:p>
            <a:pPr lvl="1">
              <a:defRPr/>
            </a:pPr>
            <a:r>
              <a:rPr lang="en-US" altLang="en-US" sz="2131" dirty="0">
                <a:solidFill>
                  <a:srgbClr val="003366"/>
                </a:solidFill>
                <a:latin typeface="Arial" panose="020B0604020202020204" pitchFamily="34" charset="0"/>
                <a:cs typeface="Arial" panose="020B0604020202020204" pitchFamily="34" charset="0"/>
              </a:rPr>
              <a:t>AML with specific MDS-related cytogenetic abnormalities</a:t>
            </a:r>
          </a:p>
          <a:p>
            <a:pPr lvl="1">
              <a:defRPr/>
            </a:pPr>
            <a:r>
              <a:rPr lang="en-US" altLang="en-US" sz="2131" dirty="0">
                <a:solidFill>
                  <a:schemeClr val="tx2">
                    <a:lumMod val="40000"/>
                    <a:lumOff val="60000"/>
                  </a:schemeClr>
                </a:solidFill>
                <a:latin typeface="Arial" panose="020B0604020202020204" pitchFamily="34" charset="0"/>
                <a:cs typeface="Arial" panose="020B0604020202020204" pitchFamily="34" charset="0"/>
              </a:rPr>
              <a:t>AML with multilineage dysplasia</a:t>
            </a:r>
          </a:p>
          <a:p>
            <a:pPr lvl="2">
              <a:defRPr/>
            </a:pPr>
            <a:r>
              <a:rPr lang="en-US" altLang="en-US" sz="2131" u="sng" dirty="0">
                <a:solidFill>
                  <a:schemeClr val="tx2">
                    <a:lumMod val="40000"/>
                    <a:lumOff val="60000"/>
                  </a:schemeClr>
                </a:solidFill>
                <a:latin typeface="Arial" panose="020B0604020202020204" pitchFamily="34" charset="0"/>
                <a:cs typeface="Arial" panose="020B0604020202020204" pitchFamily="34" charset="0"/>
              </a:rPr>
              <a:t>&gt;</a:t>
            </a:r>
            <a:r>
              <a:rPr lang="en-US" altLang="en-US" sz="2131" dirty="0">
                <a:solidFill>
                  <a:schemeClr val="tx2">
                    <a:lumMod val="40000"/>
                    <a:lumOff val="60000"/>
                  </a:schemeClr>
                </a:solidFill>
                <a:latin typeface="Arial" panose="020B0604020202020204" pitchFamily="34" charset="0"/>
                <a:cs typeface="Arial" panose="020B0604020202020204" pitchFamily="34" charset="0"/>
              </a:rPr>
              <a:t>50% dysplasia in </a:t>
            </a:r>
            <a:r>
              <a:rPr lang="en-US" altLang="en-US" sz="2131" u="sng" dirty="0">
                <a:solidFill>
                  <a:schemeClr val="tx2">
                    <a:lumMod val="40000"/>
                    <a:lumOff val="60000"/>
                  </a:schemeClr>
                </a:solidFill>
                <a:latin typeface="Arial" panose="020B0604020202020204" pitchFamily="34" charset="0"/>
                <a:cs typeface="Arial" panose="020B0604020202020204" pitchFamily="34" charset="0"/>
              </a:rPr>
              <a:t>&gt;</a:t>
            </a:r>
            <a:r>
              <a:rPr lang="en-US" altLang="en-US" sz="2131" dirty="0">
                <a:solidFill>
                  <a:schemeClr val="tx2">
                    <a:lumMod val="40000"/>
                    <a:lumOff val="60000"/>
                  </a:schemeClr>
                </a:solidFill>
                <a:latin typeface="Arial" panose="020B0604020202020204" pitchFamily="34" charset="0"/>
                <a:cs typeface="Arial" panose="020B0604020202020204" pitchFamily="34" charset="0"/>
              </a:rPr>
              <a:t>2 lineages in diagnostic BM Bx</a:t>
            </a:r>
          </a:p>
          <a:p>
            <a:pPr lvl="2">
              <a:defRPr/>
            </a:pPr>
            <a:r>
              <a:rPr lang="en-US" altLang="en-US" sz="2131" dirty="0">
                <a:solidFill>
                  <a:schemeClr val="tx2">
                    <a:lumMod val="40000"/>
                    <a:lumOff val="60000"/>
                  </a:schemeClr>
                </a:solidFill>
                <a:latin typeface="Arial" panose="020B0604020202020204" pitchFamily="34" charset="0"/>
                <a:cs typeface="Arial" panose="020B0604020202020204" pitchFamily="34" charset="0"/>
              </a:rPr>
              <a:t>No </a:t>
            </a:r>
            <a:r>
              <a:rPr lang="en-US" altLang="en-US" sz="2131" i="1" dirty="0">
                <a:solidFill>
                  <a:schemeClr val="tx2">
                    <a:lumMod val="40000"/>
                    <a:lumOff val="60000"/>
                  </a:schemeClr>
                </a:solidFill>
                <a:latin typeface="Arial" panose="020B0604020202020204" pitchFamily="34" charset="0"/>
                <a:cs typeface="Arial" panose="020B0604020202020204" pitchFamily="34" charset="0"/>
              </a:rPr>
              <a:t>NPM1</a:t>
            </a:r>
            <a:r>
              <a:rPr lang="en-US" altLang="en-US" sz="2131" dirty="0">
                <a:solidFill>
                  <a:schemeClr val="tx2">
                    <a:lumMod val="40000"/>
                    <a:lumOff val="60000"/>
                  </a:schemeClr>
                </a:solidFill>
                <a:latin typeface="Arial" panose="020B0604020202020204" pitchFamily="34" charset="0"/>
                <a:cs typeface="Arial" panose="020B0604020202020204" pitchFamily="34" charset="0"/>
              </a:rPr>
              <a:t> or biallelic </a:t>
            </a:r>
            <a:r>
              <a:rPr lang="en-US" altLang="en-US" sz="2131" i="1" dirty="0">
                <a:solidFill>
                  <a:schemeClr val="tx2">
                    <a:lumMod val="40000"/>
                    <a:lumOff val="60000"/>
                  </a:schemeClr>
                </a:solidFill>
                <a:latin typeface="Arial" panose="020B0604020202020204" pitchFamily="34" charset="0"/>
                <a:cs typeface="Arial" panose="020B0604020202020204" pitchFamily="34" charset="0"/>
              </a:rPr>
              <a:t>CEBPA</a:t>
            </a:r>
            <a:r>
              <a:rPr lang="en-US" altLang="en-US" sz="2131" dirty="0">
                <a:solidFill>
                  <a:schemeClr val="tx2">
                    <a:lumMod val="40000"/>
                    <a:lumOff val="60000"/>
                  </a:schemeClr>
                </a:solidFill>
                <a:latin typeface="Arial" panose="020B0604020202020204" pitchFamily="34" charset="0"/>
                <a:cs typeface="Arial" panose="020B0604020202020204" pitchFamily="34" charset="0"/>
              </a:rPr>
              <a:t> mutation</a:t>
            </a:r>
          </a:p>
          <a:p>
            <a:pPr>
              <a:defRPr/>
            </a:pPr>
            <a:endParaRPr lang="en-US" altLang="en-US" sz="2198" dirty="0">
              <a:solidFill>
                <a:srgbClr val="003366"/>
              </a:solidFill>
              <a:latin typeface="Arial" panose="020B0604020202020204" pitchFamily="34" charset="0"/>
              <a:cs typeface="Arial" panose="020B0604020202020204" pitchFamily="34" charset="0"/>
            </a:endParaRPr>
          </a:p>
          <a:p>
            <a:pPr>
              <a:defRPr/>
            </a:pPr>
            <a:r>
              <a:rPr lang="en-US" altLang="en-US" sz="2531" dirty="0">
                <a:solidFill>
                  <a:srgbClr val="003366"/>
                </a:solidFill>
                <a:latin typeface="Arial" panose="020B0604020202020204" pitchFamily="34" charset="0"/>
                <a:cs typeface="Arial" panose="020B0604020202020204" pitchFamily="34" charset="0"/>
              </a:rPr>
              <a:t>25-30% of newly dx AML pts classified as AML-MRC</a:t>
            </a:r>
          </a:p>
          <a:p>
            <a:pPr>
              <a:defRPr/>
            </a:pPr>
            <a:endParaRPr lang="en-US" altLang="en-US" sz="1998" dirty="0">
              <a:solidFill>
                <a:srgbClr val="003366"/>
              </a:solidFill>
              <a:latin typeface="Arial" panose="020B0604020202020204" pitchFamily="34" charset="0"/>
              <a:cs typeface="Arial" panose="020B0604020202020204" pitchFamily="34" charset="0"/>
            </a:endParaRPr>
          </a:p>
          <a:p>
            <a:pPr>
              <a:defRPr/>
            </a:pPr>
            <a:r>
              <a:rPr lang="en-US" altLang="en-US" sz="2531" dirty="0">
                <a:solidFill>
                  <a:srgbClr val="003366"/>
                </a:solidFill>
                <a:latin typeface="Arial" panose="020B0604020202020204" pitchFamily="34" charset="0"/>
                <a:cs typeface="Arial" panose="020B0604020202020204" pitchFamily="34" charset="0"/>
              </a:rPr>
              <a:t>Poor outcomes with conventional therapy</a:t>
            </a:r>
            <a:endParaRPr lang="en-US" altLang="en-US" sz="1998" dirty="0">
              <a:latin typeface="Arial" panose="020B0604020202020204" pitchFamily="34" charset="0"/>
              <a:cs typeface="Arial" panose="020B0604020202020204" pitchFamily="34" charset="0"/>
            </a:endParaRPr>
          </a:p>
          <a:p>
            <a:pPr marL="0" indent="0">
              <a:buNone/>
              <a:defRPr/>
            </a:pPr>
            <a:endParaRPr lang="en-US" altLang="en-US" sz="1998" dirty="0">
              <a:latin typeface="Arial" panose="020B0604020202020204" pitchFamily="34" charset="0"/>
              <a:cs typeface="Arial" panose="020B0604020202020204" pitchFamily="34" charset="0"/>
            </a:endParaRPr>
          </a:p>
          <a:p>
            <a:pPr>
              <a:defRPr/>
            </a:pPr>
            <a:endParaRPr lang="en-US" altLang="en-US" sz="1998" dirty="0">
              <a:latin typeface="Arial" panose="020B0604020202020204" pitchFamily="34" charset="0"/>
              <a:cs typeface="Arial" panose="020B0604020202020204" pitchFamily="34" charset="0"/>
            </a:endParaRPr>
          </a:p>
          <a:p>
            <a:pPr>
              <a:defRPr/>
            </a:pPr>
            <a:endParaRPr lang="en-US" altLang="en-US" sz="1998" dirty="0">
              <a:latin typeface="Arial" panose="020B0604020202020204" pitchFamily="34" charset="0"/>
              <a:cs typeface="Arial" panose="020B0604020202020204" pitchFamily="34" charset="0"/>
            </a:endParaRPr>
          </a:p>
          <a:p>
            <a:pPr>
              <a:defRPr/>
            </a:pPr>
            <a:endParaRPr lang="en-US" altLang="en-US" sz="1998" dirty="0">
              <a:latin typeface="Arial" panose="020B0604020202020204" pitchFamily="34" charset="0"/>
              <a:cs typeface="Arial" panose="020B0604020202020204" pitchFamily="34" charset="0"/>
            </a:endParaRPr>
          </a:p>
          <a:p>
            <a:pPr>
              <a:defRPr/>
            </a:pPr>
            <a:endParaRPr lang="en-US" altLang="en-US" sz="1998" dirty="0">
              <a:latin typeface="Arial" panose="020B0604020202020204" pitchFamily="34" charset="0"/>
              <a:cs typeface="Arial" panose="020B0604020202020204" pitchFamily="34" charset="0"/>
            </a:endParaRPr>
          </a:p>
          <a:p>
            <a:pPr>
              <a:defRPr/>
            </a:pPr>
            <a:endParaRPr lang="en-US" altLang="en-US" sz="1998" dirty="0">
              <a:latin typeface="Arial" panose="020B0604020202020204" pitchFamily="34" charset="0"/>
              <a:cs typeface="Arial" panose="020B0604020202020204" pitchFamily="34" charset="0"/>
            </a:endParaRPr>
          </a:p>
          <a:p>
            <a:pPr marL="0" indent="0">
              <a:buNone/>
              <a:defRPr/>
            </a:pPr>
            <a:endParaRPr lang="en-US" altLang="en-US" sz="1998" dirty="0">
              <a:latin typeface="Arial" panose="020B0604020202020204" pitchFamily="34" charset="0"/>
              <a:cs typeface="Arial" panose="020B0604020202020204" pitchFamily="34" charset="0"/>
            </a:endParaRPr>
          </a:p>
          <a:p>
            <a:pPr>
              <a:defRPr/>
            </a:pPr>
            <a:endParaRPr lang="en-US" altLang="en-US" sz="1998" dirty="0">
              <a:latin typeface="Arial" panose="020B0604020202020204" pitchFamily="34" charset="0"/>
              <a:cs typeface="Arial" panose="020B0604020202020204" pitchFamily="34" charset="0"/>
            </a:endParaRPr>
          </a:p>
          <a:p>
            <a:pPr>
              <a:defRPr/>
            </a:pPr>
            <a:endParaRPr lang="en-US" altLang="en-US" sz="1998" dirty="0">
              <a:latin typeface="Arial" panose="020B0604020202020204" pitchFamily="34" charset="0"/>
              <a:cs typeface="Arial" panose="020B0604020202020204" pitchFamily="34" charset="0"/>
            </a:endParaRPr>
          </a:p>
          <a:p>
            <a:pPr>
              <a:defRPr/>
            </a:pPr>
            <a:endParaRPr lang="en-US" altLang="en-US" sz="1998" dirty="0">
              <a:latin typeface="Arial" panose="020B0604020202020204" pitchFamily="34" charset="0"/>
              <a:cs typeface="Arial" panose="020B0604020202020204" pitchFamily="34" charset="0"/>
            </a:endParaRPr>
          </a:p>
          <a:p>
            <a:pPr>
              <a:defRPr/>
            </a:pPr>
            <a:endParaRPr lang="en-US" altLang="en-US" sz="1998" dirty="0">
              <a:latin typeface="Arial" panose="020B0604020202020204" pitchFamily="34" charset="0"/>
              <a:cs typeface="Arial" panose="020B0604020202020204" pitchFamily="34" charset="0"/>
            </a:endParaRPr>
          </a:p>
          <a:p>
            <a:pPr lvl="1">
              <a:defRPr/>
            </a:pPr>
            <a:endParaRPr lang="en-US" altLang="en-US" sz="1998"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846C906D-F784-BB5F-2166-0FFD4C30A4F6}"/>
              </a:ext>
            </a:extLst>
          </p:cNvPr>
          <p:cNvPicPr>
            <a:picLocks noChangeAspect="1"/>
          </p:cNvPicPr>
          <p:nvPr/>
        </p:nvPicPr>
        <p:blipFill>
          <a:blip r:embed="rId3"/>
          <a:stretch>
            <a:fillRect/>
          </a:stretch>
        </p:blipFill>
        <p:spPr>
          <a:xfrm>
            <a:off x="9445699" y="1948025"/>
            <a:ext cx="2136746" cy="3647782"/>
          </a:xfrm>
          <a:prstGeom prst="rect">
            <a:avLst/>
          </a:prstGeom>
        </p:spPr>
      </p:pic>
      <p:sp>
        <p:nvSpPr>
          <p:cNvPr id="2" name="TextBox 1">
            <a:extLst>
              <a:ext uri="{FF2B5EF4-FFF2-40B4-BE49-F238E27FC236}">
                <a16:creationId xmlns:a16="http://schemas.microsoft.com/office/drawing/2014/main" id="{7F6AC699-001F-77C9-5EB9-B6993C8BD8C2}"/>
              </a:ext>
            </a:extLst>
          </p:cNvPr>
          <p:cNvSpPr txBox="1"/>
          <p:nvPr/>
        </p:nvSpPr>
        <p:spPr>
          <a:xfrm>
            <a:off x="5784612" y="6158977"/>
            <a:ext cx="1962207" cy="338426"/>
          </a:xfrm>
          <a:prstGeom prst="rect">
            <a:avLst/>
          </a:prstGeom>
          <a:noFill/>
        </p:spPr>
        <p:txBody>
          <a:bodyPr wrap="square" rtlCol="0">
            <a:spAutoFit/>
          </a:bodyPr>
          <a:lstStyle/>
          <a:p>
            <a:pPr defTabSz="1218072" fontAlgn="base">
              <a:spcBef>
                <a:spcPct val="0"/>
              </a:spcBef>
              <a:spcAft>
                <a:spcPct val="0"/>
              </a:spcAft>
            </a:pPr>
            <a:r>
              <a:rPr lang="en-US" sz="1599" dirty="0">
                <a:solidFill>
                  <a:srgbClr val="000000"/>
                </a:solidFill>
                <a:latin typeface="Arial" panose="020B0604020202020204" pitchFamily="34" charset="0"/>
                <a:ea typeface="ＭＳ Ｐゴシック" charset="0"/>
                <a:cs typeface="Arial" panose="020B0604020202020204" pitchFamily="34" charset="0"/>
              </a:rPr>
              <a:t>Arber, </a:t>
            </a:r>
            <a:r>
              <a:rPr lang="en-US" sz="1599" i="1" dirty="0">
                <a:solidFill>
                  <a:srgbClr val="000000"/>
                </a:solidFill>
                <a:latin typeface="Arial" panose="020B0604020202020204" pitchFamily="34" charset="0"/>
                <a:ea typeface="ＭＳ Ｐゴシック" charset="0"/>
                <a:cs typeface="Arial" panose="020B0604020202020204" pitchFamily="34" charset="0"/>
              </a:rPr>
              <a:t>Blood</a:t>
            </a:r>
            <a:r>
              <a:rPr lang="en-US" sz="1599" dirty="0">
                <a:solidFill>
                  <a:srgbClr val="000000"/>
                </a:solidFill>
                <a:latin typeface="Arial" panose="020B0604020202020204" pitchFamily="34" charset="0"/>
                <a:ea typeface="ＭＳ Ｐゴシック" charset="0"/>
                <a:cs typeface="Arial" panose="020B0604020202020204" pitchFamily="34" charset="0"/>
              </a:rPr>
              <a:t> 2016</a:t>
            </a:r>
          </a:p>
        </p:txBody>
      </p:sp>
    </p:spTree>
    <p:extLst>
      <p:ext uri="{BB962C8B-B14F-4D97-AF65-F5344CB8AC3E}">
        <p14:creationId xmlns:p14="http://schemas.microsoft.com/office/powerpoint/2010/main" val="417101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8FF24D-BC47-BA3F-F75C-EA0F72082ABE}"/>
              </a:ext>
            </a:extLst>
          </p:cNvPr>
          <p:cNvSpPr>
            <a:spLocks noGrp="1"/>
          </p:cNvSpPr>
          <p:nvPr>
            <p:ph sz="half" idx="1"/>
          </p:nvPr>
        </p:nvSpPr>
        <p:spPr>
          <a:xfrm>
            <a:off x="6893456" y="1355010"/>
            <a:ext cx="5080000" cy="3071210"/>
          </a:xfrm>
        </p:spPr>
        <p:txBody>
          <a:bodyPr/>
          <a:lstStyle/>
          <a:p>
            <a:pPr marL="0" indent="0">
              <a:buNone/>
            </a:pPr>
            <a:r>
              <a:rPr lang="en-US" sz="2400" dirty="0"/>
              <a:t>ORR=81%, CR rate=43%</a:t>
            </a:r>
          </a:p>
          <a:p>
            <a:pPr marL="0" indent="0">
              <a:buNone/>
            </a:pPr>
            <a:endParaRPr lang="en-US" sz="2400" dirty="0"/>
          </a:p>
          <a:p>
            <a:pPr marL="0" indent="0">
              <a:buNone/>
            </a:pPr>
            <a:r>
              <a:rPr lang="en-US" sz="2400" dirty="0"/>
              <a:t>Median PFS was 20 months</a:t>
            </a:r>
          </a:p>
          <a:p>
            <a:pPr marL="0" indent="0">
              <a:buNone/>
            </a:pPr>
            <a:r>
              <a:rPr lang="en-US" sz="2400" dirty="0"/>
              <a:t>24-month PFS=49% in updated analysis</a:t>
            </a:r>
          </a:p>
          <a:p>
            <a:pPr marL="0" indent="0">
              <a:buNone/>
            </a:pPr>
            <a:endParaRPr lang="en-US" sz="2400" dirty="0"/>
          </a:p>
          <a:p>
            <a:pPr marL="0" indent="0">
              <a:buNone/>
            </a:pPr>
            <a:r>
              <a:rPr lang="en-US" sz="2400" dirty="0"/>
              <a:t>Safety: No cases of atrial fibrillation, most common AE were Grade 1-2 headache, diarrhea, fatigue, and myalgia.</a:t>
            </a:r>
          </a:p>
          <a:p>
            <a:pPr marL="0" indent="0">
              <a:buNone/>
            </a:pPr>
            <a:endParaRPr lang="en-US" sz="2400" dirty="0"/>
          </a:p>
        </p:txBody>
      </p:sp>
      <p:sp>
        <p:nvSpPr>
          <p:cNvPr id="5" name="Title 4">
            <a:extLst>
              <a:ext uri="{FF2B5EF4-FFF2-40B4-BE49-F238E27FC236}">
                <a16:creationId xmlns:a16="http://schemas.microsoft.com/office/drawing/2014/main" id="{ACE46EEC-B2C0-C0F8-ECAA-C800DCF9A864}"/>
              </a:ext>
            </a:extLst>
          </p:cNvPr>
          <p:cNvSpPr>
            <a:spLocks noGrp="1"/>
          </p:cNvSpPr>
          <p:nvPr>
            <p:ph type="title"/>
          </p:nvPr>
        </p:nvSpPr>
        <p:spPr/>
        <p:txBody>
          <a:bodyPr/>
          <a:lstStyle/>
          <a:p>
            <a:r>
              <a:rPr lang="en-US" dirty="0"/>
              <a:t>Acalabrutinib: ACE-LY-004 Trial</a:t>
            </a:r>
          </a:p>
        </p:txBody>
      </p:sp>
      <p:pic>
        <p:nvPicPr>
          <p:cNvPr id="6" name="Picture 5">
            <a:extLst>
              <a:ext uri="{FF2B5EF4-FFF2-40B4-BE49-F238E27FC236}">
                <a16:creationId xmlns:a16="http://schemas.microsoft.com/office/drawing/2014/main" id="{D31A7893-5E75-4628-9A9A-053DA83FA327}"/>
              </a:ext>
            </a:extLst>
          </p:cNvPr>
          <p:cNvPicPr>
            <a:picLocks noChangeAspect="1"/>
          </p:cNvPicPr>
          <p:nvPr/>
        </p:nvPicPr>
        <p:blipFill>
          <a:blip r:embed="rId2"/>
          <a:stretch>
            <a:fillRect/>
          </a:stretch>
        </p:blipFill>
        <p:spPr>
          <a:xfrm>
            <a:off x="360037" y="1095180"/>
            <a:ext cx="5819066" cy="2218446"/>
          </a:xfrm>
          <a:prstGeom prst="rect">
            <a:avLst/>
          </a:prstGeom>
        </p:spPr>
      </p:pic>
      <p:pic>
        <p:nvPicPr>
          <p:cNvPr id="8" name="Picture 7">
            <a:extLst>
              <a:ext uri="{FF2B5EF4-FFF2-40B4-BE49-F238E27FC236}">
                <a16:creationId xmlns:a16="http://schemas.microsoft.com/office/drawing/2014/main" id="{B69626E9-8F90-8A4A-B78B-72100A38FFD5}"/>
              </a:ext>
            </a:extLst>
          </p:cNvPr>
          <p:cNvPicPr>
            <a:picLocks noChangeAspect="1"/>
          </p:cNvPicPr>
          <p:nvPr/>
        </p:nvPicPr>
        <p:blipFill>
          <a:blip r:embed="rId3"/>
          <a:stretch>
            <a:fillRect/>
          </a:stretch>
        </p:blipFill>
        <p:spPr>
          <a:xfrm>
            <a:off x="553869" y="3313626"/>
            <a:ext cx="5819066" cy="2403528"/>
          </a:xfrm>
          <a:prstGeom prst="rect">
            <a:avLst/>
          </a:prstGeom>
        </p:spPr>
      </p:pic>
      <p:sp>
        <p:nvSpPr>
          <p:cNvPr id="9" name="TextBox 8">
            <a:extLst>
              <a:ext uri="{FF2B5EF4-FFF2-40B4-BE49-F238E27FC236}">
                <a16:creationId xmlns:a16="http://schemas.microsoft.com/office/drawing/2014/main" id="{2451C51C-C0A5-ECCE-BB4D-E512E3589B5E}"/>
              </a:ext>
            </a:extLst>
          </p:cNvPr>
          <p:cNvSpPr txBox="1"/>
          <p:nvPr/>
        </p:nvSpPr>
        <p:spPr>
          <a:xfrm>
            <a:off x="3990886" y="6084607"/>
            <a:ext cx="8067229"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rPr>
              <a:t>Wang et al. Lancet 2018</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rPr>
              <a:t>Wang et al. Leukemia 2019</a:t>
            </a:r>
          </a:p>
        </p:txBody>
      </p:sp>
    </p:spTree>
    <p:extLst>
      <p:ext uri="{BB962C8B-B14F-4D97-AF65-F5344CB8AC3E}">
        <p14:creationId xmlns:p14="http://schemas.microsoft.com/office/powerpoint/2010/main" val="321980257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F8D91B0A-E6C7-FCF1-4623-1BAF6DA0BB3B}"/>
              </a:ext>
            </a:extLst>
          </p:cNvPr>
          <p:cNvPicPr>
            <a:picLocks noGrp="1" noChangeAspect="1"/>
          </p:cNvPicPr>
          <p:nvPr>
            <p:ph sz="half" idx="2"/>
          </p:nvPr>
        </p:nvPicPr>
        <p:blipFill>
          <a:blip r:embed="rId2"/>
          <a:stretch>
            <a:fillRect/>
          </a:stretch>
        </p:blipFill>
        <p:spPr>
          <a:xfrm>
            <a:off x="6283794" y="1502973"/>
            <a:ext cx="5470994" cy="3390040"/>
          </a:xfrm>
        </p:spPr>
      </p:pic>
      <p:sp>
        <p:nvSpPr>
          <p:cNvPr id="4" name="Footer Placeholder 3">
            <a:extLst>
              <a:ext uri="{FF2B5EF4-FFF2-40B4-BE49-F238E27FC236}">
                <a16:creationId xmlns:a16="http://schemas.microsoft.com/office/drawing/2014/main" id="{7910F1BF-F6CF-43BB-4440-B3E4975A4454}"/>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99" b="0" i="0" u="none" strike="noStrike" kern="1200" cap="none" spc="0" normalizeH="0" baseline="0" noProof="0" dirty="0">
                <a:ln>
                  <a:noFill/>
                </a:ln>
                <a:solidFill>
                  <a:srgbClr val="000000"/>
                </a:solidFill>
                <a:effectLst/>
                <a:uLnTx/>
                <a:uFillTx/>
                <a:latin typeface="Arial"/>
                <a:ea typeface="ＭＳ Ｐゴシック"/>
              </a:rPr>
              <a:t>Song et al. Blood 2022</a:t>
            </a:r>
          </a:p>
        </p:txBody>
      </p:sp>
      <p:sp>
        <p:nvSpPr>
          <p:cNvPr id="5" name="Title 4">
            <a:extLst>
              <a:ext uri="{FF2B5EF4-FFF2-40B4-BE49-F238E27FC236}">
                <a16:creationId xmlns:a16="http://schemas.microsoft.com/office/drawing/2014/main" id="{3558C856-F471-41F9-243F-93CCB6EC9577}"/>
              </a:ext>
            </a:extLst>
          </p:cNvPr>
          <p:cNvSpPr>
            <a:spLocks noGrp="1"/>
          </p:cNvSpPr>
          <p:nvPr>
            <p:ph type="title"/>
          </p:nvPr>
        </p:nvSpPr>
        <p:spPr/>
        <p:txBody>
          <a:bodyPr/>
          <a:lstStyle/>
          <a:p>
            <a:r>
              <a:rPr lang="en-US" dirty="0"/>
              <a:t>Zanubrutinib</a:t>
            </a:r>
          </a:p>
        </p:txBody>
      </p:sp>
      <p:sp>
        <p:nvSpPr>
          <p:cNvPr id="10" name="TextBox 9">
            <a:extLst>
              <a:ext uri="{FF2B5EF4-FFF2-40B4-BE49-F238E27FC236}">
                <a16:creationId xmlns:a16="http://schemas.microsoft.com/office/drawing/2014/main" id="{9788B946-78E1-6F13-A9F9-B3C040E4B4F4}"/>
              </a:ext>
            </a:extLst>
          </p:cNvPr>
          <p:cNvSpPr txBox="1"/>
          <p:nvPr/>
        </p:nvSpPr>
        <p:spPr>
          <a:xfrm>
            <a:off x="560962" y="1286250"/>
            <a:ext cx="5535038" cy="43088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ＭＳ Ｐゴシック"/>
              </a:rPr>
              <a:t>Zanubrutinib in R/R MCL, long-term outcomes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ＭＳ Ｐゴシック"/>
              </a:rPr>
              <a:t>N=86 patients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ＭＳ Ｐゴシック"/>
              </a:rPr>
              <a:t>ORR 84%, CR 78%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ＭＳ Ｐゴシック"/>
              </a:rPr>
              <a:t>2-year PFS=58%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ＭＳ Ｐゴシック"/>
              </a:rPr>
              <a:t>3-year PFS 48%</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000" b="0" i="0" u="none" strike="noStrike" kern="1200" cap="none" spc="0" normalizeH="0" baseline="0" noProof="0" dirty="0">
                <a:ln>
                  <a:noFill/>
                </a:ln>
                <a:solidFill>
                  <a:srgbClr val="000000"/>
                </a:solidFill>
                <a:effectLst/>
                <a:uLnTx/>
                <a:uFillTx/>
                <a:latin typeface="Arial"/>
                <a:ea typeface="ＭＳ Ｐゴシック"/>
              </a:rPr>
            </a:br>
            <a:r>
              <a:rPr kumimoji="0" lang="en-US" sz="2000" b="0" i="0" u="none" strike="noStrike" kern="1200" cap="none" spc="0" normalizeH="0" baseline="0" noProof="0" dirty="0">
                <a:ln>
                  <a:noFill/>
                </a:ln>
                <a:solidFill>
                  <a:srgbClr val="000000"/>
                </a:solidFill>
                <a:effectLst/>
                <a:uLnTx/>
                <a:uFillTx/>
                <a:latin typeface="Arial"/>
                <a:ea typeface="ＭＳ Ｐゴシック"/>
              </a:rPr>
              <a:t>Median DOR not-reached with median follow-up of 35.3 months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ＭＳ Ｐゴシック"/>
              </a:rPr>
              <a:t>9.3% of patients discontinued due to AEs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ＭＳ Ｐゴシック"/>
              </a:rPr>
              <a:t>No atrial fibrillation or flutter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a:endParaRPr>
          </a:p>
        </p:txBody>
      </p:sp>
    </p:spTree>
    <p:extLst>
      <p:ext uri="{BB962C8B-B14F-4D97-AF65-F5344CB8AC3E}">
        <p14:creationId xmlns:p14="http://schemas.microsoft.com/office/powerpoint/2010/main" val="202185154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5933" y="334377"/>
            <a:ext cx="9147849" cy="500063"/>
          </a:xfrm>
        </p:spPr>
        <p:txBody>
          <a:bodyPr/>
          <a:lstStyle/>
          <a:p>
            <a:pPr algn="ctr"/>
            <a:r>
              <a:rPr lang="en-US" b="1" dirty="0">
                <a:latin typeface="+mn-lt"/>
              </a:rPr>
              <a:t>Post-BTK Failure</a:t>
            </a:r>
          </a:p>
        </p:txBody>
      </p:sp>
      <p:sp>
        <p:nvSpPr>
          <p:cNvPr id="4" name="Slide Number Placeholder 3"/>
          <p:cNvSpPr>
            <a:spLocks noGrp="1"/>
          </p:cNvSpPr>
          <p:nvPr>
            <p:ph type="sldNum" sz="quarter" idx="14"/>
          </p:nvPr>
        </p:nvSpPr>
        <p:spPr>
          <a:xfrm>
            <a:off x="11353685" y="6402611"/>
            <a:ext cx="402167" cy="23532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8E7D6D-FA1E-4C69-811B-9A1D90A013CF}" type="slidenum">
              <a:rPr kumimoji="0" lang="en-US" sz="1800" b="0" i="0" u="none" strike="noStrike" kern="1200" cap="none" spc="0" normalizeH="0" baseline="0" noProof="0" smtClean="0">
                <a:ln>
                  <a:noFill/>
                </a:ln>
                <a:solidFill>
                  <a:srgbClr val="000000"/>
                </a:solidFill>
                <a:effectLst/>
                <a:uLnTx/>
                <a:uFillTx/>
                <a:latin typeface="Arial"/>
                <a:ea typeface="ＭＳ Ｐゴシック"/>
              </a:rPr>
              <a:pPr marL="0" marR="0" lvl="0" indent="0" algn="l" defTabSz="914400" rtl="0" eaLnBrk="1" fontAlgn="auto" latinLnBrk="0" hangingPunct="1">
                <a:lnSpc>
                  <a:spcPct val="100000"/>
                </a:lnSpc>
                <a:spcBef>
                  <a:spcPts val="0"/>
                </a:spcBef>
                <a:spcAft>
                  <a:spcPts val="0"/>
                </a:spcAft>
                <a:buClrTx/>
                <a:buSzTx/>
                <a:buFontTx/>
                <a:buNone/>
                <a:tabLst/>
                <a:defRPr/>
              </a:pPr>
              <a:t>112</a:t>
            </a:fld>
            <a:endParaRPr kumimoji="0" lang="en-US" sz="1800" b="0" i="0" u="none" strike="noStrike" kern="1200" cap="none" spc="0" normalizeH="0" baseline="0" noProof="0">
              <a:ln>
                <a:noFill/>
              </a:ln>
              <a:solidFill>
                <a:srgbClr val="000000"/>
              </a:solidFill>
              <a:effectLst/>
              <a:uLnTx/>
              <a:uFillTx/>
              <a:latin typeface="Arial"/>
              <a:ea typeface="ＭＳ Ｐゴシック"/>
            </a:endParaRPr>
          </a:p>
        </p:txBody>
      </p:sp>
      <p:graphicFrame>
        <p:nvGraphicFramePr>
          <p:cNvPr id="6" name="Table 5"/>
          <p:cNvGraphicFramePr>
            <a:graphicFrameLocks noGrp="1"/>
          </p:cNvGraphicFramePr>
          <p:nvPr/>
        </p:nvGraphicFramePr>
        <p:xfrm>
          <a:off x="361772" y="1126117"/>
          <a:ext cx="11468455" cy="4605765"/>
        </p:xfrm>
        <a:graphic>
          <a:graphicData uri="http://schemas.openxmlformats.org/drawingml/2006/table">
            <a:tbl>
              <a:tblPr firstRow="1" bandRow="1">
                <a:tableStyleId>{5DA37D80-6434-44D0-A028-1B22A696006F}</a:tableStyleId>
              </a:tblPr>
              <a:tblGrid>
                <a:gridCol w="1615539">
                  <a:extLst>
                    <a:ext uri="{9D8B030D-6E8A-4147-A177-3AD203B41FA5}">
                      <a16:colId xmlns:a16="http://schemas.microsoft.com/office/drawing/2014/main" val="1640383628"/>
                    </a:ext>
                  </a:extLst>
                </a:gridCol>
                <a:gridCol w="969321">
                  <a:extLst>
                    <a:ext uri="{9D8B030D-6E8A-4147-A177-3AD203B41FA5}">
                      <a16:colId xmlns:a16="http://schemas.microsoft.com/office/drawing/2014/main" val="2334963504"/>
                    </a:ext>
                  </a:extLst>
                </a:gridCol>
                <a:gridCol w="1555702">
                  <a:extLst>
                    <a:ext uri="{9D8B030D-6E8A-4147-A177-3AD203B41FA5}">
                      <a16:colId xmlns:a16="http://schemas.microsoft.com/office/drawing/2014/main" val="2173180928"/>
                    </a:ext>
                  </a:extLst>
                </a:gridCol>
                <a:gridCol w="1630280">
                  <a:extLst>
                    <a:ext uri="{9D8B030D-6E8A-4147-A177-3AD203B41FA5}">
                      <a16:colId xmlns:a16="http://schemas.microsoft.com/office/drawing/2014/main" val="2006864953"/>
                    </a:ext>
                  </a:extLst>
                </a:gridCol>
                <a:gridCol w="1574554">
                  <a:extLst>
                    <a:ext uri="{9D8B030D-6E8A-4147-A177-3AD203B41FA5}">
                      <a16:colId xmlns:a16="http://schemas.microsoft.com/office/drawing/2014/main" val="913164827"/>
                    </a:ext>
                  </a:extLst>
                </a:gridCol>
                <a:gridCol w="1395997">
                  <a:extLst>
                    <a:ext uri="{9D8B030D-6E8A-4147-A177-3AD203B41FA5}">
                      <a16:colId xmlns:a16="http://schemas.microsoft.com/office/drawing/2014/main" val="1130946322"/>
                    </a:ext>
                  </a:extLst>
                </a:gridCol>
                <a:gridCol w="2727062">
                  <a:extLst>
                    <a:ext uri="{9D8B030D-6E8A-4147-A177-3AD203B41FA5}">
                      <a16:colId xmlns:a16="http://schemas.microsoft.com/office/drawing/2014/main" val="660218488"/>
                    </a:ext>
                  </a:extLst>
                </a:gridCol>
              </a:tblGrid>
              <a:tr h="1047839">
                <a:tc>
                  <a:txBody>
                    <a:bodyPr/>
                    <a:lstStyle/>
                    <a:p>
                      <a:r>
                        <a:rPr lang="en-US" sz="1900" dirty="0">
                          <a:solidFill>
                            <a:schemeClr val="accent6"/>
                          </a:solidFill>
                        </a:rPr>
                        <a:t>Author</a:t>
                      </a:r>
                    </a:p>
                  </a:txBody>
                  <a:tcPr marL="121920" marR="121920" marT="60960" marB="60960"/>
                </a:tc>
                <a:tc>
                  <a:txBody>
                    <a:bodyPr/>
                    <a:lstStyle/>
                    <a:p>
                      <a:r>
                        <a:rPr lang="en-US" sz="1900" dirty="0">
                          <a:solidFill>
                            <a:schemeClr val="accent6"/>
                          </a:solidFill>
                        </a:rPr>
                        <a:t>N</a:t>
                      </a:r>
                    </a:p>
                  </a:txBody>
                  <a:tcPr marL="121920" marR="121920" marT="60960" marB="60960"/>
                </a:tc>
                <a:tc>
                  <a:txBody>
                    <a:bodyPr/>
                    <a:lstStyle/>
                    <a:p>
                      <a:r>
                        <a:rPr lang="en-US" sz="1900" dirty="0">
                          <a:solidFill>
                            <a:schemeClr val="accent6"/>
                          </a:solidFill>
                        </a:rPr>
                        <a:t>Median prior lines of Rx</a:t>
                      </a:r>
                    </a:p>
                  </a:txBody>
                  <a:tcPr marL="121920" marR="121920" marT="60960" marB="60960"/>
                </a:tc>
                <a:tc>
                  <a:txBody>
                    <a:bodyPr/>
                    <a:lstStyle/>
                    <a:p>
                      <a:r>
                        <a:rPr lang="en-US" sz="1900" dirty="0">
                          <a:solidFill>
                            <a:schemeClr val="accent6"/>
                          </a:solidFill>
                        </a:rPr>
                        <a:t>ORR to next Rx</a:t>
                      </a:r>
                    </a:p>
                  </a:txBody>
                  <a:tcPr marL="121920" marR="121920" marT="60960" marB="60960"/>
                </a:tc>
                <a:tc>
                  <a:txBody>
                    <a:bodyPr/>
                    <a:lstStyle/>
                    <a:p>
                      <a:r>
                        <a:rPr lang="en-US" sz="1900" dirty="0">
                          <a:solidFill>
                            <a:schemeClr val="accent6"/>
                          </a:solidFill>
                        </a:rPr>
                        <a:t>Median PFS/DOR to next Rx</a:t>
                      </a:r>
                    </a:p>
                  </a:txBody>
                  <a:tcPr marL="121920" marR="121920" marT="60960" marB="60960"/>
                </a:tc>
                <a:tc>
                  <a:txBody>
                    <a:bodyPr/>
                    <a:lstStyle/>
                    <a:p>
                      <a:r>
                        <a:rPr lang="en-US" sz="1900" dirty="0">
                          <a:solidFill>
                            <a:schemeClr val="accent6"/>
                          </a:solidFill>
                        </a:rPr>
                        <a:t>Median OS after next Rx</a:t>
                      </a:r>
                    </a:p>
                  </a:txBody>
                  <a:tcPr marL="121920" marR="121920" marT="60960" marB="60960"/>
                </a:tc>
                <a:tc>
                  <a:txBody>
                    <a:bodyPr/>
                    <a:lstStyle/>
                    <a:p>
                      <a:r>
                        <a:rPr lang="en-US" sz="1900" dirty="0">
                          <a:solidFill>
                            <a:schemeClr val="accent6"/>
                          </a:solidFill>
                        </a:rPr>
                        <a:t>Comments</a:t>
                      </a:r>
                    </a:p>
                  </a:txBody>
                  <a:tcPr marL="121920" marR="121920" marT="60960" marB="60960"/>
                </a:tc>
                <a:extLst>
                  <a:ext uri="{0D108BD9-81ED-4DB2-BD59-A6C34878D82A}">
                    <a16:rowId xmlns:a16="http://schemas.microsoft.com/office/drawing/2014/main" val="2012725866"/>
                  </a:ext>
                </a:extLst>
              </a:tr>
              <a:tr h="971243">
                <a:tc>
                  <a:txBody>
                    <a:bodyPr/>
                    <a:lstStyle/>
                    <a:p>
                      <a:r>
                        <a:rPr lang="en-US" sz="1500" baseline="0" dirty="0">
                          <a:solidFill>
                            <a:schemeClr val="tx2"/>
                          </a:solidFill>
                        </a:rPr>
                        <a:t>Cheah et al. Ann </a:t>
                      </a:r>
                      <a:r>
                        <a:rPr lang="en-US" sz="1500" baseline="0" dirty="0" err="1">
                          <a:solidFill>
                            <a:schemeClr val="tx2"/>
                          </a:solidFill>
                        </a:rPr>
                        <a:t>Oncol</a:t>
                      </a:r>
                      <a:r>
                        <a:rPr lang="en-US" sz="1500" baseline="0" dirty="0">
                          <a:solidFill>
                            <a:schemeClr val="tx2"/>
                          </a:solidFill>
                        </a:rPr>
                        <a:t>, 2017.</a:t>
                      </a:r>
                      <a:endParaRPr lang="en-US" sz="1500" baseline="30000" dirty="0">
                        <a:solidFill>
                          <a:schemeClr val="tx2"/>
                        </a:solidFill>
                      </a:endParaRP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solidFill>
                            <a:schemeClr val="tx2"/>
                          </a:solidFill>
                        </a:rPr>
                        <a:t>42</a:t>
                      </a:r>
                    </a:p>
                  </a:txBody>
                  <a:tcPr marL="121920" marR="121920" marT="60960" marB="60960"/>
                </a:tc>
                <a:tc>
                  <a:txBody>
                    <a:bodyPr/>
                    <a:lstStyle/>
                    <a:p>
                      <a:r>
                        <a:rPr lang="en-US" sz="1500" dirty="0">
                          <a:solidFill>
                            <a:schemeClr val="tx2"/>
                          </a:solidFill>
                        </a:rPr>
                        <a:t>2</a:t>
                      </a:r>
                    </a:p>
                    <a:p>
                      <a:r>
                        <a:rPr lang="en-US" sz="1500" dirty="0">
                          <a:solidFill>
                            <a:schemeClr val="tx2"/>
                          </a:solidFill>
                        </a:rPr>
                        <a:t>26% &gt;3</a:t>
                      </a:r>
                    </a:p>
                  </a:txBody>
                  <a:tcPr marL="121920" marR="121920" marT="60960" marB="60960"/>
                </a:tc>
                <a:tc>
                  <a:txBody>
                    <a:bodyPr/>
                    <a:lstStyle/>
                    <a:p>
                      <a:r>
                        <a:rPr lang="en-US" sz="1500" dirty="0">
                          <a:solidFill>
                            <a:schemeClr val="tx2"/>
                          </a:solidFill>
                        </a:rPr>
                        <a:t>32%</a:t>
                      </a:r>
                    </a:p>
                  </a:txBody>
                  <a:tcPr marL="121920" marR="121920" marT="60960" marB="60960"/>
                </a:tc>
                <a:tc>
                  <a:txBody>
                    <a:bodyPr/>
                    <a:lstStyle/>
                    <a:p>
                      <a:r>
                        <a:rPr lang="en-US" sz="1500" dirty="0">
                          <a:solidFill>
                            <a:schemeClr val="tx2"/>
                          </a:solidFill>
                        </a:rPr>
                        <a:t>5.8 </a:t>
                      </a:r>
                      <a:r>
                        <a:rPr lang="en-US" sz="1500" dirty="0" err="1">
                          <a:solidFill>
                            <a:schemeClr val="tx2"/>
                          </a:solidFill>
                        </a:rPr>
                        <a:t>mo</a:t>
                      </a:r>
                      <a:r>
                        <a:rPr lang="en-US" sz="1500" dirty="0">
                          <a:solidFill>
                            <a:schemeClr val="tx2"/>
                          </a:solidFill>
                        </a:rPr>
                        <a:t> (DOR)</a:t>
                      </a:r>
                    </a:p>
                  </a:txBody>
                  <a:tcPr marL="121920" marR="121920" marT="60960" marB="60960"/>
                </a:tc>
                <a:tc>
                  <a:txBody>
                    <a:bodyPr/>
                    <a:lstStyle/>
                    <a:p>
                      <a:r>
                        <a:rPr lang="en-US" sz="1500" dirty="0">
                          <a:solidFill>
                            <a:schemeClr val="tx2"/>
                          </a:solidFill>
                        </a:rPr>
                        <a:t>8.4 </a:t>
                      </a:r>
                      <a:r>
                        <a:rPr lang="en-US" sz="1500" dirty="0" err="1">
                          <a:solidFill>
                            <a:schemeClr val="tx2"/>
                          </a:solidFill>
                        </a:rPr>
                        <a:t>mo</a:t>
                      </a:r>
                      <a:endParaRPr lang="en-US" sz="1500" dirty="0">
                        <a:solidFill>
                          <a:schemeClr val="tx2"/>
                        </a:solidFill>
                      </a:endParaRPr>
                    </a:p>
                    <a:p>
                      <a:r>
                        <a:rPr lang="en-US" sz="1500" dirty="0">
                          <a:solidFill>
                            <a:schemeClr val="tx2"/>
                          </a:solidFill>
                        </a:rPr>
                        <a:t>(treated)</a:t>
                      </a:r>
                    </a:p>
                  </a:txBody>
                  <a:tcPr marL="121920" marR="121920" marT="60960" marB="60960"/>
                </a:tc>
                <a:tc>
                  <a:txBody>
                    <a:bodyPr/>
                    <a:lstStyle/>
                    <a:p>
                      <a:r>
                        <a:rPr lang="en-US" sz="1500" dirty="0">
                          <a:solidFill>
                            <a:schemeClr val="tx2"/>
                          </a:solidFill>
                        </a:rPr>
                        <a:t>10% prior HCT</a:t>
                      </a:r>
                    </a:p>
                    <a:p>
                      <a:r>
                        <a:rPr lang="en-US" sz="1500" dirty="0">
                          <a:solidFill>
                            <a:schemeClr val="tx2"/>
                          </a:solidFill>
                        </a:rPr>
                        <a:t>52% Ki67&gt;50%</a:t>
                      </a:r>
                    </a:p>
                    <a:p>
                      <a:r>
                        <a:rPr lang="en-US" sz="1500" dirty="0">
                          <a:solidFill>
                            <a:schemeClr val="tx2"/>
                          </a:solidFill>
                        </a:rPr>
                        <a:t>32% pleomorphic/</a:t>
                      </a:r>
                      <a:r>
                        <a:rPr lang="en-US" sz="1500" dirty="0" err="1">
                          <a:solidFill>
                            <a:schemeClr val="tx2"/>
                          </a:solidFill>
                        </a:rPr>
                        <a:t>blastoid</a:t>
                      </a:r>
                      <a:endParaRPr lang="en-US" sz="1500" dirty="0">
                        <a:solidFill>
                          <a:schemeClr val="tx2"/>
                        </a:solidFill>
                      </a:endParaRPr>
                    </a:p>
                  </a:txBody>
                  <a:tcPr marL="121920" marR="121920" marT="60960" marB="60960"/>
                </a:tc>
                <a:extLst>
                  <a:ext uri="{0D108BD9-81ED-4DB2-BD59-A6C34878D82A}">
                    <a16:rowId xmlns:a16="http://schemas.microsoft.com/office/drawing/2014/main" val="1581241346"/>
                  </a:ext>
                </a:extLst>
              </a:tr>
              <a:tr h="756998">
                <a:tc>
                  <a:txBody>
                    <a:bodyPr/>
                    <a:lstStyle/>
                    <a:p>
                      <a:r>
                        <a:rPr lang="en-US" sz="1500" dirty="0">
                          <a:solidFill>
                            <a:schemeClr val="tx2"/>
                          </a:solidFill>
                        </a:rPr>
                        <a:t>Martin</a:t>
                      </a:r>
                      <a:r>
                        <a:rPr lang="en-US" sz="1500" baseline="0" dirty="0">
                          <a:solidFill>
                            <a:schemeClr val="tx2"/>
                          </a:solidFill>
                        </a:rPr>
                        <a:t> et al. Blood 2016</a:t>
                      </a:r>
                      <a:endParaRPr lang="en-US" sz="1500" baseline="30000" dirty="0">
                        <a:solidFill>
                          <a:schemeClr val="tx2"/>
                        </a:solidFill>
                      </a:endParaRP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solidFill>
                            <a:schemeClr val="tx2"/>
                          </a:solidFill>
                        </a:rPr>
                        <a:t>114</a:t>
                      </a:r>
                    </a:p>
                  </a:txBody>
                  <a:tcPr marL="121920" marR="121920" marT="60960" marB="60960"/>
                </a:tc>
                <a:tc>
                  <a:txBody>
                    <a:bodyPr/>
                    <a:lstStyle/>
                    <a:p>
                      <a:r>
                        <a:rPr lang="en-US" sz="1500" dirty="0">
                          <a:solidFill>
                            <a:schemeClr val="tx2"/>
                          </a:solidFill>
                        </a:rPr>
                        <a:t>3</a:t>
                      </a:r>
                    </a:p>
                  </a:txBody>
                  <a:tcPr marL="121920" marR="121920" marT="60960" marB="60960"/>
                </a:tc>
                <a:tc>
                  <a:txBody>
                    <a:bodyPr/>
                    <a:lstStyle/>
                    <a:p>
                      <a:r>
                        <a:rPr lang="en-US" sz="1500" dirty="0">
                          <a:solidFill>
                            <a:schemeClr val="tx2"/>
                          </a:solidFill>
                        </a:rPr>
                        <a:t>26%</a:t>
                      </a:r>
                    </a:p>
                  </a:txBody>
                  <a:tcPr marL="121920" marR="121920" marT="60960" marB="60960"/>
                </a:tc>
                <a:tc>
                  <a:txBody>
                    <a:bodyPr/>
                    <a:lstStyle/>
                    <a:p>
                      <a:r>
                        <a:rPr lang="en-US" sz="1500" dirty="0">
                          <a:solidFill>
                            <a:schemeClr val="tx2"/>
                          </a:solidFill>
                        </a:rPr>
                        <a:t>1.9 </a:t>
                      </a:r>
                      <a:r>
                        <a:rPr lang="en-US" sz="1500" dirty="0" err="1">
                          <a:solidFill>
                            <a:schemeClr val="tx2"/>
                          </a:solidFill>
                        </a:rPr>
                        <a:t>mo</a:t>
                      </a:r>
                      <a:r>
                        <a:rPr lang="en-US" sz="1500" dirty="0">
                          <a:solidFill>
                            <a:schemeClr val="tx2"/>
                          </a:solidFill>
                        </a:rPr>
                        <a:t> (PFS)</a:t>
                      </a:r>
                    </a:p>
                  </a:txBody>
                  <a:tcPr marL="121920" marR="121920" marT="60960" marB="60960"/>
                </a:tc>
                <a:tc>
                  <a:txBody>
                    <a:bodyPr/>
                    <a:lstStyle/>
                    <a:p>
                      <a:r>
                        <a:rPr lang="en-US" sz="1500" dirty="0">
                          <a:solidFill>
                            <a:schemeClr val="tx2"/>
                          </a:solidFill>
                        </a:rPr>
                        <a:t>5.8 </a:t>
                      </a:r>
                      <a:r>
                        <a:rPr lang="en-US" sz="1500" dirty="0" err="1">
                          <a:solidFill>
                            <a:schemeClr val="tx2"/>
                          </a:solidFill>
                        </a:rPr>
                        <a:t>mo</a:t>
                      </a:r>
                      <a:r>
                        <a:rPr lang="en-US" sz="1500" dirty="0">
                          <a:solidFill>
                            <a:schemeClr val="tx2"/>
                          </a:solidFill>
                        </a:rPr>
                        <a:t> (treated)</a:t>
                      </a:r>
                    </a:p>
                  </a:txBody>
                  <a:tcPr marL="121920" marR="121920" marT="60960" marB="60960"/>
                </a:tc>
                <a:tc>
                  <a:txBody>
                    <a:bodyPr/>
                    <a:lstStyle/>
                    <a:p>
                      <a:r>
                        <a:rPr lang="en-US" sz="1500" dirty="0">
                          <a:solidFill>
                            <a:schemeClr val="tx2"/>
                          </a:solidFill>
                        </a:rPr>
                        <a:t>21% prior HCT; </a:t>
                      </a:r>
                    </a:p>
                    <a:p>
                      <a:r>
                        <a:rPr lang="en-US" sz="1500" dirty="0">
                          <a:solidFill>
                            <a:schemeClr val="tx2"/>
                          </a:solidFill>
                        </a:rPr>
                        <a:t>72% Ki67&gt;30%</a:t>
                      </a:r>
                    </a:p>
                    <a:p>
                      <a:r>
                        <a:rPr lang="en-US" sz="1500" dirty="0">
                          <a:solidFill>
                            <a:schemeClr val="tx2"/>
                          </a:solidFill>
                        </a:rPr>
                        <a:t>16% </a:t>
                      </a:r>
                      <a:r>
                        <a:rPr lang="en-US" sz="1500" dirty="0" err="1">
                          <a:solidFill>
                            <a:schemeClr val="tx2"/>
                          </a:solidFill>
                        </a:rPr>
                        <a:t>blastoid</a:t>
                      </a:r>
                      <a:endParaRPr lang="en-US" sz="1500" dirty="0">
                        <a:solidFill>
                          <a:schemeClr val="tx2"/>
                        </a:solidFill>
                      </a:endParaRPr>
                    </a:p>
                  </a:txBody>
                  <a:tcPr marL="121920" marR="121920" marT="60960" marB="60960"/>
                </a:tc>
                <a:extLst>
                  <a:ext uri="{0D108BD9-81ED-4DB2-BD59-A6C34878D82A}">
                    <a16:rowId xmlns:a16="http://schemas.microsoft.com/office/drawing/2014/main" val="600842622"/>
                  </a:ext>
                </a:extLst>
              </a:tr>
              <a:tr h="756998">
                <a:tc>
                  <a:txBody>
                    <a:bodyPr/>
                    <a:lstStyle/>
                    <a:p>
                      <a:r>
                        <a:rPr lang="en-US" sz="1500" dirty="0" err="1">
                          <a:solidFill>
                            <a:schemeClr val="tx2"/>
                          </a:solidFill>
                        </a:rPr>
                        <a:t>Epperla</a:t>
                      </a:r>
                      <a:r>
                        <a:rPr lang="en-US" sz="1500" baseline="0" dirty="0">
                          <a:solidFill>
                            <a:schemeClr val="tx2"/>
                          </a:solidFill>
                        </a:rPr>
                        <a:t> et al. </a:t>
                      </a:r>
                      <a:r>
                        <a:rPr lang="en-US" sz="1500" baseline="0" dirty="0" err="1">
                          <a:solidFill>
                            <a:schemeClr val="tx2"/>
                          </a:solidFill>
                        </a:rPr>
                        <a:t>Hematol</a:t>
                      </a:r>
                      <a:r>
                        <a:rPr lang="en-US" sz="1500" baseline="0" dirty="0">
                          <a:solidFill>
                            <a:schemeClr val="tx2"/>
                          </a:solidFill>
                        </a:rPr>
                        <a:t> </a:t>
                      </a:r>
                      <a:r>
                        <a:rPr lang="en-US" sz="1500" baseline="0" dirty="0" err="1">
                          <a:solidFill>
                            <a:schemeClr val="tx2"/>
                          </a:solidFill>
                        </a:rPr>
                        <a:t>Oncol</a:t>
                      </a:r>
                      <a:r>
                        <a:rPr lang="en-US" sz="1500" baseline="0" dirty="0">
                          <a:solidFill>
                            <a:schemeClr val="tx2"/>
                          </a:solidFill>
                        </a:rPr>
                        <a:t> 2017</a:t>
                      </a:r>
                      <a:endParaRPr lang="en-US" sz="1500" baseline="30000" dirty="0">
                        <a:solidFill>
                          <a:schemeClr val="tx2"/>
                        </a:solidFill>
                      </a:endParaRP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solidFill>
                            <a:schemeClr val="tx2"/>
                          </a:solidFill>
                        </a:rPr>
                        <a:t>97</a:t>
                      </a: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solidFill>
                            <a:schemeClr val="tx2"/>
                          </a:solidFill>
                        </a:rPr>
                        <a:t>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solidFill>
                            <a:schemeClr val="tx2"/>
                          </a:solidFill>
                        </a:rPr>
                        <a:t>28% &gt;3</a:t>
                      </a: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solidFill>
                            <a:schemeClr val="tx2"/>
                          </a:solidFill>
                        </a:rPr>
                        <a:t>42%</a:t>
                      </a: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solidFill>
                            <a:schemeClr val="tx2"/>
                          </a:solidFill>
                        </a:rPr>
                        <a:t>3.0 </a:t>
                      </a:r>
                      <a:r>
                        <a:rPr lang="en-US" sz="1500" dirty="0" err="1">
                          <a:solidFill>
                            <a:schemeClr val="tx2"/>
                          </a:solidFill>
                        </a:rPr>
                        <a:t>mo</a:t>
                      </a:r>
                      <a:r>
                        <a:rPr lang="en-US" sz="1500" dirty="0">
                          <a:solidFill>
                            <a:schemeClr val="tx2"/>
                          </a:solidFill>
                        </a:rPr>
                        <a:t> (DOR)</a:t>
                      </a: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solidFill>
                            <a:schemeClr val="tx2"/>
                          </a:solidFill>
                        </a:rPr>
                        <a:t>5.0 </a:t>
                      </a:r>
                      <a:r>
                        <a:rPr lang="en-US" sz="1500" dirty="0" err="1">
                          <a:solidFill>
                            <a:schemeClr val="tx2"/>
                          </a:solidFill>
                        </a:rPr>
                        <a:t>mo</a:t>
                      </a:r>
                      <a:r>
                        <a:rPr lang="en-US" sz="1500" dirty="0">
                          <a:solidFill>
                            <a:schemeClr val="tx2"/>
                          </a:solidFill>
                        </a:rPr>
                        <a:t> (treated)</a:t>
                      </a: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solidFill>
                            <a:schemeClr val="tx2"/>
                          </a:solidFill>
                        </a:rPr>
                        <a:t>50% prior HCT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solidFill>
                            <a:schemeClr val="tx2"/>
                          </a:solidFill>
                        </a:rPr>
                        <a:t>38% Ki67&gt;30%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solidFill>
                            <a:schemeClr val="tx2"/>
                          </a:solidFill>
                        </a:rPr>
                        <a:t>16% </a:t>
                      </a:r>
                      <a:r>
                        <a:rPr lang="en-US" sz="1500" dirty="0" err="1">
                          <a:solidFill>
                            <a:schemeClr val="tx2"/>
                          </a:solidFill>
                        </a:rPr>
                        <a:t>blastoid</a:t>
                      </a:r>
                      <a:endParaRPr lang="en-US" sz="1500" dirty="0">
                        <a:solidFill>
                          <a:schemeClr val="tx2"/>
                        </a:solidFill>
                      </a:endParaRPr>
                    </a:p>
                  </a:txBody>
                  <a:tcPr marL="121920" marR="121920" marT="60960" marB="60960"/>
                </a:tc>
                <a:extLst>
                  <a:ext uri="{0D108BD9-81ED-4DB2-BD59-A6C34878D82A}">
                    <a16:rowId xmlns:a16="http://schemas.microsoft.com/office/drawing/2014/main" val="4096096212"/>
                  </a:ext>
                </a:extLst>
              </a:tr>
              <a:tr h="971243">
                <a:tc>
                  <a:txBody>
                    <a:bodyPr/>
                    <a:lstStyle/>
                    <a:p>
                      <a:r>
                        <a:rPr lang="en-US" sz="1500" dirty="0">
                          <a:solidFill>
                            <a:schemeClr val="tx2"/>
                          </a:solidFill>
                        </a:rPr>
                        <a:t>Wang</a:t>
                      </a:r>
                      <a:r>
                        <a:rPr lang="en-US" sz="1500" baseline="0" dirty="0">
                          <a:solidFill>
                            <a:schemeClr val="tx2"/>
                          </a:solidFill>
                        </a:rPr>
                        <a:t> et al. J </a:t>
                      </a:r>
                      <a:r>
                        <a:rPr lang="en-US" sz="1500" baseline="0" dirty="0" err="1">
                          <a:solidFill>
                            <a:schemeClr val="tx2"/>
                          </a:solidFill>
                        </a:rPr>
                        <a:t>Hematol</a:t>
                      </a:r>
                      <a:r>
                        <a:rPr lang="en-US" sz="1500" baseline="0" dirty="0">
                          <a:solidFill>
                            <a:schemeClr val="tx2"/>
                          </a:solidFill>
                        </a:rPr>
                        <a:t> </a:t>
                      </a:r>
                      <a:r>
                        <a:rPr lang="en-US" sz="1500" baseline="0" dirty="0" err="1">
                          <a:solidFill>
                            <a:schemeClr val="tx2"/>
                          </a:solidFill>
                        </a:rPr>
                        <a:t>Oncol</a:t>
                      </a:r>
                      <a:r>
                        <a:rPr lang="en-US" sz="1500" baseline="0" dirty="0">
                          <a:solidFill>
                            <a:schemeClr val="tx2"/>
                          </a:solidFill>
                        </a:rPr>
                        <a:t> 2017</a:t>
                      </a:r>
                      <a:endParaRPr lang="en-US" sz="1500" baseline="30000" dirty="0">
                        <a:solidFill>
                          <a:schemeClr val="tx2"/>
                        </a:solidFill>
                      </a:endParaRP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solidFill>
                            <a:schemeClr val="tx2"/>
                          </a:solidFill>
                        </a:rPr>
                        <a:t>58</a:t>
                      </a:r>
                    </a:p>
                  </a:txBody>
                  <a:tcPr marL="121920" marR="121920" marT="60960" marB="60960"/>
                </a:tc>
                <a:tc>
                  <a:txBody>
                    <a:bodyPr/>
                    <a:lstStyle/>
                    <a:p>
                      <a:r>
                        <a:rPr lang="en-US" sz="1500" dirty="0">
                          <a:solidFill>
                            <a:schemeClr val="tx2"/>
                          </a:solidFill>
                        </a:rPr>
                        <a:t>4;</a:t>
                      </a:r>
                    </a:p>
                    <a:p>
                      <a:r>
                        <a:rPr lang="en-US" sz="1500" dirty="0">
                          <a:solidFill>
                            <a:schemeClr val="tx2"/>
                          </a:solidFill>
                        </a:rPr>
                        <a:t>57% &gt;3</a:t>
                      </a:r>
                    </a:p>
                    <a:p>
                      <a:endParaRPr lang="en-US" sz="1500" dirty="0">
                        <a:solidFill>
                          <a:schemeClr val="tx2"/>
                        </a:solidFill>
                      </a:endParaRPr>
                    </a:p>
                  </a:txBody>
                  <a:tcPr marL="121920" marR="121920" marT="60960" marB="60960"/>
                </a:tc>
                <a:tc>
                  <a:txBody>
                    <a:bodyPr/>
                    <a:lstStyle/>
                    <a:p>
                      <a:r>
                        <a:rPr lang="en-US" sz="1500" dirty="0">
                          <a:solidFill>
                            <a:schemeClr val="tx2"/>
                          </a:solidFill>
                        </a:rPr>
                        <a:t>29%</a:t>
                      </a:r>
                    </a:p>
                    <a:p>
                      <a:r>
                        <a:rPr lang="en-US" sz="1500" dirty="0">
                          <a:solidFill>
                            <a:schemeClr val="tx2"/>
                          </a:solidFill>
                        </a:rPr>
                        <a:t>15%L; 27%LR; 35%L+other</a:t>
                      </a:r>
                    </a:p>
                  </a:txBody>
                  <a:tcPr marL="121920" marR="121920" marT="60960" marB="60960"/>
                </a:tc>
                <a:tc>
                  <a:txBody>
                    <a:bodyPr/>
                    <a:lstStyle/>
                    <a:p>
                      <a:r>
                        <a:rPr lang="en-US" sz="1500" dirty="0">
                          <a:solidFill>
                            <a:schemeClr val="tx2"/>
                          </a:solidFill>
                        </a:rPr>
                        <a:t>4.6 </a:t>
                      </a:r>
                      <a:r>
                        <a:rPr lang="en-US" sz="1500" dirty="0" err="1">
                          <a:solidFill>
                            <a:schemeClr val="tx2"/>
                          </a:solidFill>
                        </a:rPr>
                        <a:t>mo</a:t>
                      </a:r>
                      <a:r>
                        <a:rPr lang="en-US" sz="1500" dirty="0">
                          <a:solidFill>
                            <a:schemeClr val="tx2"/>
                          </a:solidFill>
                        </a:rPr>
                        <a:t> (DOR)</a:t>
                      </a:r>
                    </a:p>
                  </a:txBody>
                  <a:tcPr marL="121920" marR="121920" marT="60960" marB="60960"/>
                </a:tc>
                <a:tc>
                  <a:txBody>
                    <a:bodyPr/>
                    <a:lstStyle/>
                    <a:p>
                      <a:r>
                        <a:rPr lang="en-US" sz="1500" dirty="0">
                          <a:solidFill>
                            <a:schemeClr val="tx2"/>
                          </a:solidFill>
                        </a:rPr>
                        <a:t>NR</a:t>
                      </a:r>
                    </a:p>
                  </a:txBody>
                  <a:tcPr marL="121920" marR="121920" marT="60960" marB="60960"/>
                </a:tc>
                <a:tc>
                  <a:txBody>
                    <a:bodyPr/>
                    <a:lstStyle/>
                    <a:p>
                      <a:r>
                        <a:rPr lang="en-US" sz="1500" dirty="0">
                          <a:solidFill>
                            <a:schemeClr val="tx2"/>
                          </a:solidFill>
                        </a:rPr>
                        <a:t>Study of Len +/- other.  Results better with </a:t>
                      </a:r>
                      <a:r>
                        <a:rPr lang="en-US" sz="1500" dirty="0" err="1">
                          <a:solidFill>
                            <a:schemeClr val="tx2"/>
                          </a:solidFill>
                        </a:rPr>
                        <a:t>Len+R</a:t>
                      </a:r>
                      <a:r>
                        <a:rPr lang="en-US" sz="1500" dirty="0">
                          <a:solidFill>
                            <a:schemeClr val="tx2"/>
                          </a:solidFill>
                        </a:rPr>
                        <a:t> or </a:t>
                      </a:r>
                      <a:r>
                        <a:rPr lang="en-US" sz="1500" dirty="0" err="1">
                          <a:solidFill>
                            <a:schemeClr val="tx2"/>
                          </a:solidFill>
                        </a:rPr>
                        <a:t>Len+other</a:t>
                      </a:r>
                      <a:endParaRPr lang="en-US" sz="1500" dirty="0">
                        <a:solidFill>
                          <a:schemeClr val="tx2"/>
                        </a:solidFill>
                      </a:endParaRPr>
                    </a:p>
                  </a:txBody>
                  <a:tcPr marL="121920" marR="121920" marT="60960" marB="60960"/>
                </a:tc>
                <a:extLst>
                  <a:ext uri="{0D108BD9-81ED-4DB2-BD59-A6C34878D82A}">
                    <a16:rowId xmlns:a16="http://schemas.microsoft.com/office/drawing/2014/main" val="3621662621"/>
                  </a:ext>
                </a:extLst>
              </a:tr>
            </a:tbl>
          </a:graphicData>
        </a:graphic>
      </p:graphicFrame>
      <p:pic>
        <p:nvPicPr>
          <p:cNvPr id="3" name="Picture 2">
            <a:extLst>
              <a:ext uri="{FF2B5EF4-FFF2-40B4-BE49-F238E27FC236}">
                <a16:creationId xmlns:a16="http://schemas.microsoft.com/office/drawing/2014/main" id="{4755CBFC-ECF4-4909-00B6-9303F76C6FA3}"/>
              </a:ext>
            </a:extLst>
          </p:cNvPr>
          <p:cNvPicPr>
            <a:picLocks noChangeAspect="1"/>
          </p:cNvPicPr>
          <p:nvPr/>
        </p:nvPicPr>
        <p:blipFill>
          <a:blip r:embed="rId2"/>
          <a:stretch>
            <a:fillRect/>
          </a:stretch>
        </p:blipFill>
        <p:spPr>
          <a:xfrm>
            <a:off x="3404161" y="1260847"/>
            <a:ext cx="4936534" cy="4284538"/>
          </a:xfrm>
          <a:prstGeom prst="rect">
            <a:avLst/>
          </a:prstGeom>
        </p:spPr>
      </p:pic>
      <p:sp>
        <p:nvSpPr>
          <p:cNvPr id="7" name="Title 4">
            <a:extLst>
              <a:ext uri="{FF2B5EF4-FFF2-40B4-BE49-F238E27FC236}">
                <a16:creationId xmlns:a16="http://schemas.microsoft.com/office/drawing/2014/main" id="{CAD76B40-86D2-755E-E3FE-EBD5625F84EE}"/>
              </a:ext>
            </a:extLst>
          </p:cNvPr>
          <p:cNvSpPr txBox="1">
            <a:spLocks/>
          </p:cNvSpPr>
          <p:nvPr/>
        </p:nvSpPr>
        <p:spPr>
          <a:xfrm>
            <a:off x="0" y="169796"/>
            <a:ext cx="12192000" cy="926470"/>
          </a:xfrm>
        </p:spPr>
        <p:txBody>
          <a:bodyPr/>
          <a:lstStyle>
            <a:lvl1pPr algn="ctr" rtl="0" eaLnBrk="1" fontAlgn="base" hangingPunct="1">
              <a:spcBef>
                <a:spcPct val="0"/>
              </a:spcBef>
              <a:spcAft>
                <a:spcPct val="0"/>
              </a:spcAft>
              <a:defRPr sz="4796" i="0">
                <a:solidFill>
                  <a:schemeClr val="bg1"/>
                </a:solidFill>
                <a:latin typeface="Calisto MT" panose="02040603050505030304" pitchFamily="18" charset="0"/>
                <a:ea typeface="+mj-ea"/>
                <a:cs typeface="Helvetica"/>
              </a:defRPr>
            </a:lvl1pPr>
            <a:lvl2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5pPr>
            <a:lvl6pPr marL="609036"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72"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108"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144"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2D2D8A"/>
                </a:solidFill>
                <a:effectLst/>
                <a:uLnTx/>
                <a:uFillTx/>
                <a:latin typeface="Calisto MT" panose="02040603050505030304" pitchFamily="18" charset="0"/>
                <a:ea typeface="ＭＳ Ｐゴシック"/>
                <a:cs typeface="Helvetica"/>
              </a:rPr>
              <a:t>Outcomes post covalent BTK progression</a:t>
            </a:r>
          </a:p>
        </p:txBody>
      </p:sp>
    </p:spTree>
    <p:extLst>
      <p:ext uri="{BB962C8B-B14F-4D97-AF65-F5344CB8AC3E}">
        <p14:creationId xmlns:p14="http://schemas.microsoft.com/office/powerpoint/2010/main" val="190326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99188" y="2000424"/>
            <a:ext cx="8965963" cy="926470"/>
          </a:xfrm>
        </p:spPr>
        <p:txBody>
          <a:bodyPr>
            <a:noAutofit/>
          </a:bodyPr>
          <a:lstStyle/>
          <a:p>
            <a:r>
              <a:rPr lang="en-US" sz="4000" b="1" kern="0" dirty="0">
                <a:solidFill>
                  <a:srgbClr val="002060"/>
                </a:solidFill>
                <a:effectLst/>
                <a:latin typeface="Calibri" panose="020F0502020204030204" pitchFamily="34" charset="0"/>
                <a:ea typeface="Times New Roman" panose="02020603050405020304" pitchFamily="18" charset="0"/>
              </a:rPr>
              <a:t>NEXT GENERATION BTK INHIBITORS</a:t>
            </a:r>
            <a:endParaRPr lang="en-US" sz="8000" dirty="0">
              <a:solidFill>
                <a:srgbClr val="002060"/>
              </a:solidFill>
            </a:endParaRPr>
          </a:p>
        </p:txBody>
      </p:sp>
    </p:spTree>
    <p:extLst>
      <p:ext uri="{BB962C8B-B14F-4D97-AF65-F5344CB8AC3E}">
        <p14:creationId xmlns:p14="http://schemas.microsoft.com/office/powerpoint/2010/main" val="123682616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587E867-4344-E1DE-0094-47E83716284A}"/>
              </a:ext>
            </a:extLst>
          </p:cNvPr>
          <p:cNvGrpSpPr/>
          <p:nvPr/>
        </p:nvGrpSpPr>
        <p:grpSpPr>
          <a:xfrm>
            <a:off x="4160664" y="916060"/>
            <a:ext cx="3796629" cy="3266908"/>
            <a:chOff x="11518057" y="2340385"/>
            <a:chExt cx="11896103" cy="10236307"/>
          </a:xfrm>
        </p:grpSpPr>
        <p:sp>
          <p:nvSpPr>
            <p:cNvPr id="10" name="TextBox 12">
              <a:extLst>
                <a:ext uri="{FF2B5EF4-FFF2-40B4-BE49-F238E27FC236}">
                  <a16:creationId xmlns:a16="http://schemas.microsoft.com/office/drawing/2014/main" id="{BBBFAD95-F93C-D1C1-CAE8-77EC8C84B360}"/>
                </a:ext>
              </a:extLst>
            </p:cNvPr>
            <p:cNvSpPr txBox="1"/>
            <p:nvPr/>
          </p:nvSpPr>
          <p:spPr>
            <a:xfrm>
              <a:off x="11663516" y="2340385"/>
              <a:ext cx="11750644" cy="1768512"/>
            </a:xfrm>
            <a:prstGeom prst="rect">
              <a:avLst/>
            </a:prstGeom>
            <a:solidFill>
              <a:schemeClr val="bg1"/>
            </a:solidFill>
            <a:ln>
              <a:noFill/>
            </a:ln>
            <a:effectLst/>
          </p:spPr>
          <p:txBody>
            <a:bodyPr wrap="square" lIns="0" r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45890" rtl="0" eaLnBrk="1" fontAlgn="base" latinLnBrk="0" hangingPunct="1">
                <a:lnSpc>
                  <a:spcPct val="100000"/>
                </a:lnSpc>
                <a:spcBef>
                  <a:spcPct val="0"/>
                </a:spcBef>
                <a:spcAft>
                  <a:spcPct val="0"/>
                </a:spcAft>
                <a:buClrTx/>
                <a:buSzTx/>
                <a:buFontTx/>
                <a:buNone/>
                <a:tabLst/>
                <a:defRPr/>
              </a:pPr>
              <a:r>
                <a:rPr kumimoji="0" lang="en-US" sz="1404" b="1" i="0" u="none" strike="noStrike" kern="1200" cap="none" spc="0" normalizeH="0" baseline="0" noProof="0" dirty="0">
                  <a:ln>
                    <a:noFill/>
                  </a:ln>
                  <a:solidFill>
                    <a:srgbClr val="000000"/>
                  </a:solidFill>
                  <a:effectLst/>
                  <a:uLnTx/>
                  <a:uFillTx/>
                  <a:latin typeface="Arial" panose="020B0604020202020204" pitchFamily="34" charset="0"/>
                  <a:ea typeface="Tahoma"/>
                  <a:cs typeface="Arial" panose="020B0604020202020204" pitchFamily="34" charset="0"/>
                  <a:sym typeface="Arial" panose="020B0604020202020204" pitchFamily="34" charset="0"/>
                </a:rPr>
                <a:t>Plasma exposures exceeded BTK </a:t>
              </a:r>
              <a:r>
                <a:rPr kumimoji="0" lang="de-DE" sz="1404" b="1" i="0" u="none" strike="noStrike" kern="1200" cap="none" spc="0" normalizeH="0" baseline="0" noProof="0" dirty="0">
                  <a:ln>
                    <a:noFill/>
                  </a:ln>
                  <a:solidFill>
                    <a:srgbClr val="202B37"/>
                  </a:solidFill>
                  <a:effectLst/>
                  <a:uLnTx/>
                  <a:uFillTx/>
                  <a:latin typeface="Arial" panose="020B0604020202020204" pitchFamily="34" charset="0"/>
                  <a:ea typeface="Tahoma"/>
                  <a:cs typeface="Arial" panose="020B0604020202020204" pitchFamily="34" charset="0"/>
                  <a:sym typeface="Arial" panose="020B0604020202020204" pitchFamily="34" charset="0"/>
                </a:rPr>
                <a:t>IC</a:t>
              </a:r>
              <a:r>
                <a:rPr kumimoji="0" lang="de-DE" sz="1404" b="1" i="0" u="none" strike="noStrike" kern="1200" cap="none" spc="0" normalizeH="0" baseline="-25000" noProof="0" dirty="0">
                  <a:ln>
                    <a:noFill/>
                  </a:ln>
                  <a:solidFill>
                    <a:srgbClr val="202B37"/>
                  </a:solidFill>
                  <a:effectLst/>
                  <a:uLnTx/>
                  <a:uFillTx/>
                  <a:latin typeface="Arial" panose="020B0604020202020204" pitchFamily="34" charset="0"/>
                  <a:ea typeface="Tahoma"/>
                  <a:cs typeface="Arial" panose="020B0604020202020204" pitchFamily="34" charset="0"/>
                  <a:sym typeface="Arial" panose="020B0604020202020204" pitchFamily="34" charset="0"/>
                </a:rPr>
                <a:t>90</a:t>
              </a:r>
              <a:r>
                <a:rPr kumimoji="0" lang="en-US" sz="1404" b="1" i="0" u="none" strike="noStrike" kern="1200" cap="none" spc="0" normalizeH="0" baseline="0" noProof="0" dirty="0">
                  <a:ln>
                    <a:noFill/>
                  </a:ln>
                  <a:solidFill>
                    <a:srgbClr val="000000"/>
                  </a:solidFill>
                  <a:effectLst/>
                  <a:uLnTx/>
                  <a:uFillTx/>
                  <a:latin typeface="Arial" panose="020B0604020202020204" pitchFamily="34" charset="0"/>
                  <a:ea typeface="Tahoma"/>
                  <a:cs typeface="Arial" panose="020B0604020202020204" pitchFamily="34" charset="0"/>
                  <a:sym typeface="Arial" panose="020B0604020202020204" pitchFamily="34" charset="0"/>
                </a:rPr>
                <a:t> </a:t>
              </a:r>
            </a:p>
            <a:p>
              <a:pPr marL="0" marR="0" lvl="0" indent="0" algn="ctr" defTabSz="145890" rtl="0" eaLnBrk="1" fontAlgn="base" latinLnBrk="0" hangingPunct="1">
                <a:lnSpc>
                  <a:spcPct val="100000"/>
                </a:lnSpc>
                <a:spcBef>
                  <a:spcPct val="0"/>
                </a:spcBef>
                <a:spcAft>
                  <a:spcPct val="0"/>
                </a:spcAft>
                <a:buClrTx/>
                <a:buSzTx/>
                <a:buFontTx/>
                <a:buNone/>
                <a:tabLst/>
                <a:defRPr/>
              </a:pPr>
              <a:r>
                <a:rPr kumimoji="0" lang="en-US" sz="1404" b="1" i="0" u="none" strike="noStrike" kern="1200" cap="none" spc="0" normalizeH="0" baseline="0" noProof="0" dirty="0">
                  <a:ln>
                    <a:noFill/>
                  </a:ln>
                  <a:solidFill>
                    <a:srgbClr val="000000"/>
                  </a:solidFill>
                  <a:effectLst/>
                  <a:uLnTx/>
                  <a:uFillTx/>
                  <a:latin typeface="Arial" panose="020B0604020202020204" pitchFamily="34" charset="0"/>
                  <a:ea typeface="Tahoma"/>
                  <a:cs typeface="Arial" panose="020B0604020202020204" pitchFamily="34" charset="0"/>
                  <a:sym typeface="Arial" panose="020B0604020202020204" pitchFamily="34" charset="0"/>
                </a:rPr>
                <a:t>throughout dosing interval</a:t>
              </a:r>
            </a:p>
          </p:txBody>
        </p:sp>
        <p:pic>
          <p:nvPicPr>
            <p:cNvPr id="12" name="Picture 11" descr="A picture containing indoor, dark&#10;&#10;Description automatically generated">
              <a:extLst>
                <a:ext uri="{FF2B5EF4-FFF2-40B4-BE49-F238E27FC236}">
                  <a16:creationId xmlns:a16="http://schemas.microsoft.com/office/drawing/2014/main" id="{DCE7686C-34A7-9863-AF6B-020EB351A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8057" y="5179520"/>
              <a:ext cx="11635130" cy="7397172"/>
            </a:xfrm>
            <a:prstGeom prst="rect">
              <a:avLst/>
            </a:prstGeom>
          </p:spPr>
        </p:pic>
      </p:grpSp>
      <p:sp>
        <p:nvSpPr>
          <p:cNvPr id="11" name="TextBox 12">
            <a:extLst>
              <a:ext uri="{FF2B5EF4-FFF2-40B4-BE49-F238E27FC236}">
                <a16:creationId xmlns:a16="http://schemas.microsoft.com/office/drawing/2014/main" id="{D1903E0D-FFA0-1F8A-0046-B8293CDC1B8F}"/>
              </a:ext>
            </a:extLst>
          </p:cNvPr>
          <p:cNvSpPr txBox="1"/>
          <p:nvPr/>
        </p:nvSpPr>
        <p:spPr>
          <a:xfrm>
            <a:off x="80485" y="859120"/>
            <a:ext cx="3919401" cy="502409"/>
          </a:xfrm>
          <a:prstGeom prst="rect">
            <a:avLst/>
          </a:prstGeom>
          <a:noFill/>
          <a:ln>
            <a:noFill/>
          </a:ln>
          <a:effectLst/>
        </p:spPr>
        <p:txBody>
          <a:bodyPr wrap="square" lIns="0" r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45890" rtl="0" eaLnBrk="1" fontAlgn="base" latinLnBrk="0" hangingPunct="1">
              <a:lnSpc>
                <a:spcPct val="100000"/>
              </a:lnSpc>
              <a:spcBef>
                <a:spcPct val="0"/>
              </a:spcBef>
              <a:spcAft>
                <a:spcPct val="0"/>
              </a:spcAft>
              <a:buClrTx/>
              <a:buSzTx/>
              <a:buFontTx/>
              <a:buNone/>
              <a:tabLst/>
              <a:defRPr/>
            </a:pPr>
            <a:r>
              <a:rPr kumimoji="0" lang="en-US" sz="1404" b="1" i="0" u="none" strike="noStrike" kern="1200" cap="none" spc="0" normalizeH="0" baseline="0" noProof="0" dirty="0">
                <a:ln>
                  <a:noFill/>
                </a:ln>
                <a:solidFill>
                  <a:srgbClr val="000000"/>
                </a:solidFill>
                <a:effectLst/>
                <a:uLnTx/>
                <a:uFillTx/>
                <a:latin typeface="Arial" panose="020B0604020202020204" pitchFamily="34" charset="0"/>
                <a:ea typeface="Tahoma"/>
                <a:cs typeface="Arial" panose="020B0604020202020204" pitchFamily="34" charset="0"/>
                <a:sym typeface="Arial" panose="020B0604020202020204" pitchFamily="34" charset="0"/>
              </a:rPr>
              <a:t>Highly selective for BTK</a:t>
            </a:r>
            <a:r>
              <a:rPr kumimoji="0" lang="en-US" sz="1404" b="1" i="0" u="none" strike="noStrike" kern="1200" cap="none" spc="0" normalizeH="0" baseline="30000" noProof="0" dirty="0">
                <a:ln>
                  <a:noFill/>
                </a:ln>
                <a:solidFill>
                  <a:srgbClr val="000000"/>
                </a:solidFill>
                <a:effectLst/>
                <a:uLnTx/>
                <a:uFillTx/>
                <a:latin typeface="Arial" panose="020B0604020202020204" pitchFamily="34" charset="0"/>
                <a:ea typeface="Tahoma"/>
                <a:cs typeface="Arial" panose="020B0604020202020204" pitchFamily="34" charset="0"/>
                <a:sym typeface="Arial" panose="020B0604020202020204" pitchFamily="34" charset="0"/>
              </a:rPr>
              <a:t>1-2</a:t>
            </a:r>
            <a:endParaRPr kumimoji="0" lang="en-US" sz="1404" b="0" i="0" u="none" strike="noStrike" kern="1200" cap="none" spc="0" normalizeH="0" baseline="0" noProof="0" dirty="0">
              <a:ln>
                <a:noFill/>
              </a:ln>
              <a:solidFill>
                <a:srgbClr val="000000"/>
              </a:solidFill>
              <a:effectLst/>
              <a:uLnTx/>
              <a:uFillTx/>
              <a:latin typeface="Arial" panose="020B0604020202020204" pitchFamily="34" charset="0"/>
              <a:ea typeface="Tahoma"/>
              <a:cs typeface="Arial" panose="020B0604020202020204" pitchFamily="34" charset="0"/>
              <a:sym typeface="Arial" panose="020B0604020202020204" pitchFamily="34" charset="0"/>
            </a:endParaRPr>
          </a:p>
        </p:txBody>
      </p:sp>
      <p:sp>
        <p:nvSpPr>
          <p:cNvPr id="14" name="Title 1">
            <a:extLst>
              <a:ext uri="{FF2B5EF4-FFF2-40B4-BE49-F238E27FC236}">
                <a16:creationId xmlns:a16="http://schemas.microsoft.com/office/drawing/2014/main" id="{31661D9C-AE20-60A4-82A8-E61B6A4E2EB1}"/>
              </a:ext>
            </a:extLst>
          </p:cNvPr>
          <p:cNvSpPr txBox="1">
            <a:spLocks/>
          </p:cNvSpPr>
          <p:nvPr/>
        </p:nvSpPr>
        <p:spPr bwMode="auto">
          <a:xfrm>
            <a:off x="8312722" y="772553"/>
            <a:ext cx="3442152" cy="659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14591" tIns="14591" rIns="14591" bIns="14591" numCol="1" anchor="ctr" anchorCtr="0" compatLnSpc="1">
            <a:prstTxWarp prst="textNoShape">
              <a:avLst/>
            </a:prstTxWarp>
          </a:bodyPr>
          <a:lstStyle>
            <a:lvl1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1pPr>
            <a:lvl2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2pPr>
            <a:lvl3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3pPr>
            <a:lvl4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4pPr>
            <a:lvl5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5pPr>
            <a:lvl6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6pPr>
            <a:lvl7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7pPr>
            <a:lvl8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8pPr>
            <a:lvl9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9p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1404" b="1" i="0" u="none" strike="noStrike" kern="1200" cap="none" spc="0" normalizeH="0" baseline="0" noProof="0" dirty="0">
                <a:ln>
                  <a:noFill/>
                </a:ln>
                <a:solidFill>
                  <a:srgbClr val="000000"/>
                </a:solidFill>
                <a:effectLst/>
                <a:uLnTx/>
                <a:uFillTx/>
                <a:latin typeface="Arial" panose="020B0604020202020204" pitchFamily="34" charset="0"/>
                <a:ea typeface="Tahoma"/>
                <a:cs typeface="Arial" panose="020B0604020202020204" pitchFamily="34" charset="0"/>
                <a:sym typeface="Roboto Regular" pitchFamily="2" charset="0"/>
              </a:rPr>
              <a:t>Pirtobrutinib may stabilize/maintain BTK in a closed inactive conformation</a:t>
            </a:r>
            <a:r>
              <a:rPr kumimoji="0" lang="en-US" sz="1404" b="0" i="0" u="none" strike="noStrike" kern="1200" cap="none" spc="0" normalizeH="0" baseline="30000" noProof="0" dirty="0">
                <a:ln>
                  <a:noFill/>
                </a:ln>
                <a:solidFill>
                  <a:srgbClr val="000000"/>
                </a:solidFill>
                <a:effectLst/>
                <a:uLnTx/>
                <a:uFillTx/>
                <a:latin typeface="Arial" panose="020B0604020202020204" pitchFamily="34" charset="0"/>
                <a:ea typeface="Tahoma"/>
                <a:cs typeface="Arial" panose="020B0604020202020204" pitchFamily="34" charset="0"/>
                <a:sym typeface="Roboto Regular" pitchFamily="2" charset="0"/>
              </a:rPr>
              <a:t>11</a:t>
            </a:r>
          </a:p>
        </p:txBody>
      </p:sp>
      <p:sp>
        <p:nvSpPr>
          <p:cNvPr id="19" name="Rectangle 18">
            <a:extLst>
              <a:ext uri="{FF2B5EF4-FFF2-40B4-BE49-F238E27FC236}">
                <a16:creationId xmlns:a16="http://schemas.microsoft.com/office/drawing/2014/main" id="{ACCF1A17-00DF-A045-2692-534AB884E8F6}"/>
              </a:ext>
            </a:extLst>
          </p:cNvPr>
          <p:cNvSpPr/>
          <p:nvPr/>
        </p:nvSpPr>
        <p:spPr>
          <a:xfrm>
            <a:off x="36490" y="4671222"/>
            <a:ext cx="7531103" cy="608677"/>
          </a:xfrm>
          <a:prstGeom prst="rect">
            <a:avLst/>
          </a:prstGeom>
        </p:spPr>
        <p:txBody>
          <a:bodyPr wrap="square" lIns="38911" tIns="19455" rIns="38911" bIns="19455"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5885" marR="0" lvl="0" indent="-115885" algn="l" defTabSz="291771"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a:ea typeface="Tahoma"/>
                <a:cs typeface="Arial"/>
                <a:sym typeface="Arial" panose="020B0604020202020204" pitchFamily="34" charset="0"/>
              </a:rPr>
              <a:t>Steady state plasma exposure corresponding to 96% BTK target inhibition</a:t>
            </a:r>
          </a:p>
          <a:p>
            <a:pPr marL="115885" marR="0" lvl="0" indent="-115885" algn="l" defTabSz="291771"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a:ea typeface="Tahoma"/>
                <a:cs typeface="Arial"/>
                <a:sym typeface="Arial" panose="020B0604020202020204" pitchFamily="34" charset="0"/>
              </a:rPr>
              <a:t>Different mechanism of action than covalent inhibitors</a:t>
            </a:r>
          </a:p>
        </p:txBody>
      </p:sp>
      <p:sp>
        <p:nvSpPr>
          <p:cNvPr id="5" name="TextBox 4">
            <a:extLst>
              <a:ext uri="{FF2B5EF4-FFF2-40B4-BE49-F238E27FC236}">
                <a16:creationId xmlns:a16="http://schemas.microsoft.com/office/drawing/2014/main" id="{4E4D8872-E539-FA82-2AF5-A963DA94E45B}"/>
              </a:ext>
            </a:extLst>
          </p:cNvPr>
          <p:cNvSpPr txBox="1"/>
          <p:nvPr/>
        </p:nvSpPr>
        <p:spPr>
          <a:xfrm>
            <a:off x="685934" y="153649"/>
            <a:ext cx="12192000"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33357" marR="0" lvl="0" indent="0" algn="l" defTabSz="457189" rtl="0" eaLnBrk="0" fontAlgn="auto" latinLnBrk="0" hangingPunct="0">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B3D67"/>
                </a:solidFill>
                <a:effectLst/>
                <a:uLnTx/>
                <a:uFillTx/>
                <a:latin typeface="Arial" panose="020B0604020202020204" pitchFamily="34" charset="0"/>
                <a:ea typeface="Arial"/>
                <a:cs typeface="Arial" panose="020B0604020202020204" pitchFamily="34" charset="0"/>
                <a:sym typeface="Arial"/>
              </a:rPr>
              <a:t>Non-Covalent (Reversible) BTK Inhibitor: Pirtobrutinib</a:t>
            </a:r>
          </a:p>
        </p:txBody>
      </p:sp>
      <p:sp>
        <p:nvSpPr>
          <p:cNvPr id="21" name="TextBox 20">
            <a:extLst>
              <a:ext uri="{FF2B5EF4-FFF2-40B4-BE49-F238E27FC236}">
                <a16:creationId xmlns:a16="http://schemas.microsoft.com/office/drawing/2014/main" id="{B72B4FD3-D078-62D2-4E40-40B13AC2AE23}"/>
              </a:ext>
            </a:extLst>
          </p:cNvPr>
          <p:cNvSpPr txBox="1"/>
          <p:nvPr/>
        </p:nvSpPr>
        <p:spPr>
          <a:xfrm>
            <a:off x="7874004" y="6249738"/>
            <a:ext cx="4150235" cy="454612"/>
          </a:xfrm>
          <a:prstGeom prst="rect">
            <a:avLst/>
          </a:prstGeom>
          <a:noFill/>
        </p:spPr>
        <p:txBody>
          <a:bodyPr wrap="square" rtlCol="0" anchor="b">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783" rtl="0" eaLnBrk="1" fontAlgn="t" latinLnBrk="0" hangingPunct="1">
              <a:lnSpc>
                <a:spcPct val="107000"/>
              </a:lnSpc>
              <a:spcBef>
                <a:spcPts val="0"/>
              </a:spcBef>
              <a:spcAft>
                <a:spcPts val="800"/>
              </a:spcAft>
              <a:buClrTx/>
              <a:buSzTx/>
              <a:buFontTx/>
              <a:buNone/>
              <a:tabLst/>
              <a:defRPr/>
            </a:pPr>
            <a:r>
              <a:rPr kumimoji="0" lang="en-US" sz="1100" b="0" i="0" u="none" strike="noStrike" kern="1200" cap="none" spc="0" normalizeH="0" baseline="30000" noProof="0" dirty="0">
                <a:ln>
                  <a:noFill/>
                </a:ln>
                <a:solidFill>
                  <a:srgbClr val="000000"/>
                </a:solidFill>
                <a:effectLst/>
                <a:uLnTx/>
                <a:uFillTx/>
                <a:latin typeface="Arial Narrow" panose="020B0606020202030204" pitchFamily="34" charset="0"/>
                <a:ea typeface="Tahoma"/>
                <a:cs typeface="Arial" panose="020B0604020202020204" pitchFamily="34" charset="0"/>
                <a:sym typeface="Arial" panose="020B0604020202020204" pitchFamily="34" charset="0"/>
              </a:rPr>
              <a:t>1</a:t>
            </a:r>
            <a:r>
              <a:rPr kumimoji="0" lang="en-US" sz="1100" b="0" i="0" u="none" strike="noStrike" kern="1200" cap="none" spc="0" normalizeH="0" baseline="0" noProof="0" dirty="0">
                <a:ln>
                  <a:noFill/>
                </a:ln>
                <a:solidFill>
                  <a:srgbClr val="000000"/>
                </a:solidFill>
                <a:effectLst/>
                <a:uLnTx/>
                <a:uFillTx/>
                <a:latin typeface="Arial Narrow" panose="020B0606020202030204" pitchFamily="34" charset="0"/>
                <a:ea typeface="Tahoma"/>
                <a:cs typeface="Arial" panose="020B0604020202020204" pitchFamily="34" charset="0"/>
                <a:sym typeface="Arial" panose="020B0604020202020204" pitchFamily="34" charset="0"/>
              </a:rPr>
              <a:t>Mato et al, </a:t>
            </a:r>
            <a:r>
              <a:rPr kumimoji="0" lang="en-US" sz="1100" b="0" i="1" u="none" strike="noStrike" kern="1200" cap="none" spc="0" normalizeH="0" baseline="0" noProof="0" dirty="0">
                <a:ln>
                  <a:noFill/>
                </a:ln>
                <a:solidFill>
                  <a:srgbClr val="000000"/>
                </a:solidFill>
                <a:effectLst/>
                <a:uLnTx/>
                <a:uFillTx/>
                <a:latin typeface="Arial Narrow" panose="020B0606020202030204" pitchFamily="34" charset="0"/>
                <a:ea typeface="Tahoma"/>
                <a:cs typeface="Arial" panose="020B0604020202020204" pitchFamily="34" charset="0"/>
                <a:sym typeface="Arial" panose="020B0604020202020204" pitchFamily="34" charset="0"/>
              </a:rPr>
              <a:t>Lancet</a:t>
            </a:r>
            <a:r>
              <a:rPr kumimoji="0" lang="en-US" sz="1100" b="0" i="0" u="none" strike="noStrike" kern="1200" cap="none" spc="0" normalizeH="0" baseline="0" noProof="0" dirty="0">
                <a:ln>
                  <a:noFill/>
                </a:ln>
                <a:solidFill>
                  <a:srgbClr val="000000"/>
                </a:solidFill>
                <a:effectLst/>
                <a:uLnTx/>
                <a:uFillTx/>
                <a:latin typeface="Arial Narrow" panose="020B0606020202030204" pitchFamily="34" charset="0"/>
                <a:ea typeface="Tahoma"/>
                <a:cs typeface="Arial" panose="020B0604020202020204" pitchFamily="34" charset="0"/>
                <a:sym typeface="Arial" panose="020B0604020202020204" pitchFamily="34" charset="0"/>
              </a:rPr>
              <a:t> 2021</a:t>
            </a:r>
            <a:r>
              <a:rPr kumimoji="0" lang="en-US" sz="1100" b="0" i="0" u="none" strike="noStrike" kern="1200" cap="none" spc="0" normalizeH="0" baseline="0" noProof="0" dirty="0">
                <a:ln>
                  <a:noFill/>
                </a:ln>
                <a:solidFill>
                  <a:srgbClr val="000000"/>
                </a:solidFill>
                <a:effectLst/>
                <a:uLnTx/>
                <a:uFillTx/>
                <a:latin typeface="Arial Narrow" panose="020B0606020202030204" pitchFamily="34" charset="0"/>
                <a:ea typeface="Tahoma"/>
                <a:cs typeface="Tahoma"/>
                <a:sym typeface="Arial" panose="020B0604020202020204" pitchFamily="34" charset="0"/>
              </a:rPr>
              <a:t>. </a:t>
            </a:r>
            <a:r>
              <a:rPr kumimoji="0" lang="en-US" sz="1100" b="0" i="0" u="none" strike="noStrike" kern="1200" cap="none" spc="0" normalizeH="0" baseline="30000" noProof="0" dirty="0">
                <a:ln>
                  <a:noFill/>
                </a:ln>
                <a:solidFill>
                  <a:srgbClr val="000000"/>
                </a:solidFill>
                <a:effectLst/>
                <a:uLnTx/>
                <a:uFillTx/>
                <a:latin typeface="Arial Narrow" panose="020B0606020202030204" pitchFamily="34" charset="0"/>
                <a:ea typeface="Tahoma"/>
                <a:cs typeface="Tahoma"/>
                <a:sym typeface="Arial" panose="020B0604020202020204" pitchFamily="34" charset="0"/>
              </a:rPr>
              <a:t>2</a:t>
            </a:r>
            <a:r>
              <a:rPr kumimoji="0" lang="en-US" sz="1100" b="0" i="0" u="none" strike="noStrike" kern="1200" cap="none" spc="0" normalizeH="0" baseline="0" noProof="0" dirty="0">
                <a:ln>
                  <a:noFill/>
                </a:ln>
                <a:solidFill>
                  <a:srgbClr val="000000"/>
                </a:solidFill>
                <a:effectLst/>
                <a:uLnTx/>
                <a:uFillTx/>
                <a:latin typeface="Arial Narrow" panose="020B0606020202030204" pitchFamily="34" charset="0"/>
                <a:ea typeface="Tahoma"/>
                <a:cs typeface="Arial" panose="020B0604020202020204" pitchFamily="34" charset="0"/>
                <a:sym typeface="Arial" panose="020B0604020202020204" pitchFamily="34" charset="0"/>
              </a:rPr>
              <a:t>Brandhuber et al. </a:t>
            </a:r>
            <a:r>
              <a:rPr kumimoji="0" lang="en-US" sz="1100" b="0" i="1" u="none" strike="noStrike" kern="1200" cap="none" spc="0" normalizeH="0" baseline="0" noProof="0" dirty="0">
                <a:ln>
                  <a:noFill/>
                </a:ln>
                <a:solidFill>
                  <a:srgbClr val="000000"/>
                </a:solidFill>
                <a:effectLst/>
                <a:uLnTx/>
                <a:uFillTx/>
                <a:latin typeface="Arial Narrow" panose="020B0606020202030204" pitchFamily="34" charset="0"/>
                <a:ea typeface="Tahoma"/>
                <a:cs typeface="Arial" panose="020B0604020202020204" pitchFamily="34" charset="0"/>
                <a:sym typeface="Arial" panose="020B0604020202020204" pitchFamily="34" charset="0"/>
              </a:rPr>
              <a:t>Clin Lymphoma Myeloma Leuk</a:t>
            </a:r>
            <a:r>
              <a:rPr kumimoji="0" lang="en-US" sz="1100" b="0" i="0" u="none" strike="noStrike" kern="1200" cap="none" spc="0" normalizeH="0" baseline="0" noProof="0" dirty="0">
                <a:ln>
                  <a:noFill/>
                </a:ln>
                <a:solidFill>
                  <a:srgbClr val="000000"/>
                </a:solidFill>
                <a:effectLst/>
                <a:uLnTx/>
                <a:uFillTx/>
                <a:latin typeface="Arial Narrow" panose="020B0606020202030204" pitchFamily="34" charset="0"/>
                <a:ea typeface="Tahoma"/>
                <a:cs typeface="Arial" panose="020B0604020202020204" pitchFamily="34" charset="0"/>
                <a:sym typeface="Arial" panose="020B0604020202020204" pitchFamily="34" charset="0"/>
              </a:rPr>
              <a:t> 2018. </a:t>
            </a:r>
            <a:r>
              <a:rPr kumimoji="0" lang="en-US" sz="1100" b="0" i="0" u="none" strike="noStrike" kern="1200" cap="none" spc="0" normalizeH="0" baseline="30000" noProof="0" dirty="0">
                <a:ln>
                  <a:noFill/>
                </a:ln>
                <a:solidFill>
                  <a:srgbClr val="000000"/>
                </a:solidFill>
                <a:effectLst/>
                <a:uLnTx/>
                <a:uFillTx/>
                <a:latin typeface="Arial Narrow" panose="020B0606020202030204" pitchFamily="34" charset="0"/>
                <a:ea typeface="Tahoma"/>
                <a:cs typeface="Arial" panose="020B0604020202020204" pitchFamily="34" charset="0"/>
                <a:sym typeface="Arial" panose="020B0604020202020204" pitchFamily="34" charset="0"/>
              </a:rPr>
              <a:t>3</a:t>
            </a:r>
            <a:r>
              <a:rPr kumimoji="0" lang="en-US" sz="1100" b="0" i="0" u="none" strike="noStrike" kern="1200" cap="none" spc="0" normalizeH="0" baseline="0" noProof="0" dirty="0">
                <a:ln>
                  <a:noFill/>
                </a:ln>
                <a:solidFill>
                  <a:srgbClr val="000000"/>
                </a:solidFill>
                <a:effectLst/>
                <a:uLnTx/>
                <a:uFillTx/>
                <a:latin typeface="Arial Narrow" panose="020B0606020202030204" pitchFamily="34" charset="0"/>
                <a:ea typeface="Tahoma"/>
                <a:cs typeface="Arial" panose="020B0604020202020204" pitchFamily="34" charset="0"/>
                <a:sym typeface="Arial" panose="020B0604020202020204" pitchFamily="34" charset="0"/>
              </a:rPr>
              <a:t>Gomez et al. Blood.2023. </a:t>
            </a:r>
            <a:endParaRPr kumimoji="0" lang="en-US" sz="1050" b="0" i="0" u="none" strike="noStrike" kern="1200" cap="none" spc="0" normalizeH="0" baseline="0" noProof="0" dirty="0">
              <a:ln>
                <a:noFill/>
              </a:ln>
              <a:solidFill>
                <a:srgbClr val="000000"/>
              </a:solidFill>
              <a:effectLst/>
              <a:uLnTx/>
              <a:uFillTx/>
              <a:latin typeface="Arial Narrow" panose="020B0606020202030204" pitchFamily="34" charset="0"/>
              <a:ea typeface="Tahoma"/>
              <a:cs typeface="Tahoma"/>
              <a:sym typeface="Arial" panose="020B0604020202020204" pitchFamily="34" charset="0"/>
            </a:endParaRPr>
          </a:p>
        </p:txBody>
      </p:sp>
      <p:sp>
        <p:nvSpPr>
          <p:cNvPr id="6" name="TextBox 5">
            <a:extLst>
              <a:ext uri="{FF2B5EF4-FFF2-40B4-BE49-F238E27FC236}">
                <a16:creationId xmlns:a16="http://schemas.microsoft.com/office/drawing/2014/main" id="{CDA27491-6939-7CAF-3C50-E6A2030A09E1}"/>
              </a:ext>
            </a:extLst>
          </p:cNvPr>
          <p:cNvSpPr txBox="1"/>
          <p:nvPr/>
        </p:nvSpPr>
        <p:spPr>
          <a:xfrm>
            <a:off x="7520203" y="4185807"/>
            <a:ext cx="4781828"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15885" marR="0" lvl="0" indent="-115885" algn="l" defTabSz="457189"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Arial" panose="020B0604020202020204" pitchFamily="34" charset="0"/>
              </a:rPr>
              <a:t>In contrast to cBTKi (A), pirtobrutinib (B) appears to stabilize BTK in a closed, inactive conformation, blocking access to upstream kinases and phosphorylation of Y551,​ thus inhibiting scaffolding interactions that support kinase-independent BTK signaling</a:t>
            </a:r>
            <a:r>
              <a:rPr kumimoji="0" lang="en-US" sz="1600" b="1" i="0" u="none" strike="noStrike" kern="1200" cap="none" spc="0" normalizeH="0" baseline="30000" noProof="0" dirty="0">
                <a:ln>
                  <a:noFill/>
                </a:ln>
                <a:solidFill>
                  <a:srgbClr val="000000"/>
                </a:solidFill>
                <a:effectLst/>
                <a:uLnTx/>
                <a:uFillTx/>
                <a:latin typeface="Arial" panose="020B0604020202020204" pitchFamily="34" charset="0"/>
                <a:ea typeface="Roboto"/>
                <a:cs typeface="Arial" panose="020B0604020202020204" pitchFamily="34" charset="0"/>
                <a:sym typeface="Arial" panose="020B0604020202020204" pitchFamily="34" charset="0"/>
              </a:rPr>
              <a:t>3</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Arial" panose="020B0604020202020204" pitchFamily="34" charset="0"/>
              </a:rPr>
              <a:t> </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Tahoma"/>
              <a:cs typeface="Tahoma" panose="020B0604030504040204" pitchFamily="34" charset="0"/>
              <a:sym typeface="Arial" panose="020B0604020202020204" pitchFamily="34" charset="0"/>
            </a:endParaRPr>
          </a:p>
        </p:txBody>
      </p:sp>
      <p:grpSp>
        <p:nvGrpSpPr>
          <p:cNvPr id="27" name="Group 26">
            <a:extLst>
              <a:ext uri="{FF2B5EF4-FFF2-40B4-BE49-F238E27FC236}">
                <a16:creationId xmlns:a16="http://schemas.microsoft.com/office/drawing/2014/main" id="{55BF7E01-D2D1-4BF8-A53D-9B3B7079CF8B}"/>
              </a:ext>
            </a:extLst>
          </p:cNvPr>
          <p:cNvGrpSpPr/>
          <p:nvPr/>
        </p:nvGrpSpPr>
        <p:grpSpPr>
          <a:xfrm>
            <a:off x="516185" y="1570646"/>
            <a:ext cx="2475279" cy="2814047"/>
            <a:chOff x="1694648" y="1535975"/>
            <a:chExt cx="2304960" cy="2613869"/>
          </a:xfrm>
        </p:grpSpPr>
        <p:pic>
          <p:nvPicPr>
            <p:cNvPr id="28" name="Picture 27">
              <a:extLst>
                <a:ext uri="{FF2B5EF4-FFF2-40B4-BE49-F238E27FC236}">
                  <a16:creationId xmlns:a16="http://schemas.microsoft.com/office/drawing/2014/main" id="{E8330BC5-5D46-40FF-9230-F4C72B2DEEAE}"/>
                </a:ext>
              </a:extLst>
            </p:cNvPr>
            <p:cNvPicPr>
              <a:picLocks noChangeAspect="1"/>
            </p:cNvPicPr>
            <p:nvPr/>
          </p:nvPicPr>
          <p:blipFill rotWithShape="1">
            <a:blip r:embed="rId4"/>
            <a:srcRect r="7420"/>
            <a:stretch/>
          </p:blipFill>
          <p:spPr>
            <a:xfrm>
              <a:off x="1852717" y="1535975"/>
              <a:ext cx="2146891" cy="2613869"/>
            </a:xfrm>
            <a:prstGeom prst="rect">
              <a:avLst/>
            </a:prstGeom>
          </p:spPr>
        </p:pic>
        <p:sp>
          <p:nvSpPr>
            <p:cNvPr id="29" name="TextBox 31">
              <a:extLst>
                <a:ext uri="{FF2B5EF4-FFF2-40B4-BE49-F238E27FC236}">
                  <a16:creationId xmlns:a16="http://schemas.microsoft.com/office/drawing/2014/main" id="{89912469-F701-4F22-8E2E-5D5E37CF150F}"/>
                </a:ext>
              </a:extLst>
            </p:cNvPr>
            <p:cNvSpPr txBox="1"/>
            <p:nvPr/>
          </p:nvSpPr>
          <p:spPr>
            <a:xfrm>
              <a:off x="1694648" y="2214797"/>
              <a:ext cx="468027" cy="22870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Arial" panose="020B0604020202020204" pitchFamily="34" charset="0"/>
                  <a:ea typeface="Tahoma"/>
                  <a:cs typeface="Arial" panose="020B0604020202020204" pitchFamily="34" charset="0"/>
                  <a:sym typeface="Arial" panose="020B0604020202020204" pitchFamily="34" charset="0"/>
                </a:rPr>
                <a:t>BTK</a:t>
              </a:r>
            </a:p>
          </p:txBody>
        </p:sp>
        <p:cxnSp>
          <p:nvCxnSpPr>
            <p:cNvPr id="30" name="Straight Arrow Connector 29">
              <a:extLst>
                <a:ext uri="{FF2B5EF4-FFF2-40B4-BE49-F238E27FC236}">
                  <a16:creationId xmlns:a16="http://schemas.microsoft.com/office/drawing/2014/main" id="{560B1DE7-304D-4E06-8E80-8816392A0BA3}"/>
                </a:ext>
              </a:extLst>
            </p:cNvPr>
            <p:cNvCxnSpPr>
              <a:cxnSpLocks/>
            </p:cNvCxnSpPr>
            <p:nvPr/>
          </p:nvCxnSpPr>
          <p:spPr>
            <a:xfrm flipV="1">
              <a:off x="2046448" y="2169060"/>
              <a:ext cx="137696" cy="9966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pic>
        <p:nvPicPr>
          <p:cNvPr id="47" name="Picture 46" descr="A picture containing text, screenshot, graphics&#10;&#10;Description automatically generated">
            <a:extLst>
              <a:ext uri="{FF2B5EF4-FFF2-40B4-BE49-F238E27FC236}">
                <a16:creationId xmlns:a16="http://schemas.microsoft.com/office/drawing/2014/main" id="{5F6CD40C-9C25-4E15-F393-16A1241D3F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4716" y="1350797"/>
            <a:ext cx="2901099" cy="2787043"/>
          </a:xfrm>
          <a:prstGeom prst="rect">
            <a:avLst/>
          </a:prstGeom>
        </p:spPr>
      </p:pic>
      <p:grpSp>
        <p:nvGrpSpPr>
          <p:cNvPr id="25" name="Group 24">
            <a:extLst>
              <a:ext uri="{FF2B5EF4-FFF2-40B4-BE49-F238E27FC236}">
                <a16:creationId xmlns:a16="http://schemas.microsoft.com/office/drawing/2014/main" id="{D070C3D8-7CDF-0563-BCFB-8AB669CE7426}"/>
              </a:ext>
            </a:extLst>
          </p:cNvPr>
          <p:cNvGrpSpPr/>
          <p:nvPr/>
        </p:nvGrpSpPr>
        <p:grpSpPr>
          <a:xfrm>
            <a:off x="2952065" y="1638614"/>
            <a:ext cx="1047821" cy="678210"/>
            <a:chOff x="2937824" y="3099013"/>
            <a:chExt cx="1047822" cy="678210"/>
          </a:xfrm>
        </p:grpSpPr>
        <p:grpSp>
          <p:nvGrpSpPr>
            <p:cNvPr id="15" name="Group 14">
              <a:extLst>
                <a:ext uri="{FF2B5EF4-FFF2-40B4-BE49-F238E27FC236}">
                  <a16:creationId xmlns:a16="http://schemas.microsoft.com/office/drawing/2014/main" id="{E50EDA20-6940-F33F-DE06-1534C0D793F9}"/>
                </a:ext>
              </a:extLst>
            </p:cNvPr>
            <p:cNvGrpSpPr/>
            <p:nvPr/>
          </p:nvGrpSpPr>
          <p:grpSpPr>
            <a:xfrm>
              <a:off x="2991462" y="3099013"/>
              <a:ext cx="994184" cy="678210"/>
              <a:chOff x="609600" y="4059113"/>
              <a:chExt cx="2059575" cy="1233946"/>
            </a:xfrm>
          </p:grpSpPr>
          <p:sp>
            <p:nvSpPr>
              <p:cNvPr id="16" name="TextBox 15">
                <a:extLst>
                  <a:ext uri="{FF2B5EF4-FFF2-40B4-BE49-F238E27FC236}">
                    <a16:creationId xmlns:a16="http://schemas.microsoft.com/office/drawing/2014/main" id="{874D494E-E988-DF00-57FB-048B5BE1A0AA}"/>
                  </a:ext>
                </a:extLst>
              </p:cNvPr>
              <p:cNvSpPr txBox="1"/>
              <p:nvPr/>
            </p:nvSpPr>
            <p:spPr>
              <a:xfrm>
                <a:off x="609600" y="4059113"/>
                <a:ext cx="1249294" cy="33598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black"/>
                    </a:solidFill>
                    <a:effectLst/>
                    <a:uLnTx/>
                    <a:uFillTx/>
                    <a:latin typeface="Arial" panose="020B0604020202020204" pitchFamily="34" charset="0"/>
                    <a:ea typeface="Tahoma"/>
                    <a:cs typeface="Arial" panose="020B0604020202020204" pitchFamily="34" charset="0"/>
                    <a:sym typeface="Arial" panose="020B0604020202020204" pitchFamily="34" charset="0"/>
                  </a:rPr>
                  <a:t>IC</a:t>
                </a:r>
                <a:r>
                  <a:rPr kumimoji="0" lang="en-US" sz="600" b="1" i="0" u="none" strike="noStrike" kern="1200" cap="none" spc="0" normalizeH="0" baseline="-25000" noProof="0" dirty="0">
                    <a:ln>
                      <a:noFill/>
                    </a:ln>
                    <a:solidFill>
                      <a:prstClr val="black"/>
                    </a:solidFill>
                    <a:effectLst/>
                    <a:uLnTx/>
                    <a:uFillTx/>
                    <a:latin typeface="Arial" panose="020B0604020202020204" pitchFamily="34" charset="0"/>
                    <a:ea typeface="Tahoma"/>
                    <a:cs typeface="Arial" panose="020B0604020202020204" pitchFamily="34" charset="0"/>
                    <a:sym typeface="Arial" panose="020B0604020202020204" pitchFamily="34" charset="0"/>
                  </a:rPr>
                  <a:t>50</a:t>
                </a:r>
                <a:r>
                  <a:rPr kumimoji="0" lang="en-US" sz="600" b="1" i="0" u="none" strike="noStrike" kern="1200" cap="none" spc="0" normalizeH="0" baseline="0" noProof="0" dirty="0">
                    <a:ln>
                      <a:noFill/>
                    </a:ln>
                    <a:solidFill>
                      <a:prstClr val="black"/>
                    </a:solidFill>
                    <a:effectLst/>
                    <a:uLnTx/>
                    <a:uFillTx/>
                    <a:latin typeface="Arial" panose="020B0604020202020204" pitchFamily="34" charset="0"/>
                    <a:ea typeface="Tahoma"/>
                    <a:cs typeface="Arial" panose="020B0604020202020204" pitchFamily="34" charset="0"/>
                    <a:sym typeface="Arial" panose="020B0604020202020204" pitchFamily="34" charset="0"/>
                  </a:rPr>
                  <a:t> &lt;10 nM</a:t>
                </a:r>
                <a:endParaRPr kumimoji="0" lang="en-US" sz="600" b="1" i="0" u="none" strike="noStrike" kern="1200" cap="none" spc="0" normalizeH="0" baseline="-25000" noProof="0" dirty="0">
                  <a:ln>
                    <a:noFill/>
                  </a:ln>
                  <a:solidFill>
                    <a:prstClr val="black"/>
                  </a:solidFill>
                  <a:effectLst/>
                  <a:uLnTx/>
                  <a:uFillTx/>
                  <a:latin typeface="Arial" panose="020B0604020202020204" pitchFamily="34" charset="0"/>
                  <a:ea typeface="Tahoma"/>
                  <a:cs typeface="Arial" panose="020B0604020202020204" pitchFamily="34" charset="0"/>
                  <a:sym typeface="Arial" panose="020B0604020202020204" pitchFamily="34" charset="0"/>
                </a:endParaRPr>
              </a:p>
            </p:txBody>
          </p:sp>
          <p:sp>
            <p:nvSpPr>
              <p:cNvPr id="17" name="TextBox 16">
                <a:extLst>
                  <a:ext uri="{FF2B5EF4-FFF2-40B4-BE49-F238E27FC236}">
                    <a16:creationId xmlns:a16="http://schemas.microsoft.com/office/drawing/2014/main" id="{88226849-2432-A090-AF18-8860AF52B309}"/>
                  </a:ext>
                </a:extLst>
              </p:cNvPr>
              <p:cNvSpPr txBox="1"/>
              <p:nvPr/>
            </p:nvSpPr>
            <p:spPr>
              <a:xfrm>
                <a:off x="609600" y="4318587"/>
                <a:ext cx="1880251" cy="33598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black"/>
                    </a:solidFill>
                    <a:effectLst/>
                    <a:uLnTx/>
                    <a:uFillTx/>
                    <a:latin typeface="Arial" panose="020B0604020202020204" pitchFamily="34" charset="0"/>
                    <a:ea typeface="Tahoma"/>
                    <a:cs typeface="Arial" panose="020B0604020202020204" pitchFamily="34" charset="0"/>
                    <a:sym typeface="Arial" panose="020B0604020202020204" pitchFamily="34" charset="0"/>
                  </a:rPr>
                  <a:t>10 nM &lt; IC</a:t>
                </a:r>
                <a:r>
                  <a:rPr kumimoji="0" lang="en-US" sz="600" b="1" i="0" u="none" strike="noStrike" kern="1200" cap="none" spc="0" normalizeH="0" baseline="-25000" noProof="0" dirty="0">
                    <a:ln>
                      <a:noFill/>
                    </a:ln>
                    <a:solidFill>
                      <a:prstClr val="black"/>
                    </a:solidFill>
                    <a:effectLst/>
                    <a:uLnTx/>
                    <a:uFillTx/>
                    <a:latin typeface="Arial" panose="020B0604020202020204" pitchFamily="34" charset="0"/>
                    <a:ea typeface="Tahoma"/>
                    <a:cs typeface="Arial" panose="020B0604020202020204" pitchFamily="34" charset="0"/>
                    <a:sym typeface="Arial" panose="020B0604020202020204" pitchFamily="34" charset="0"/>
                  </a:rPr>
                  <a:t>50</a:t>
                </a:r>
                <a:r>
                  <a:rPr kumimoji="0" lang="en-US" sz="600" b="1" i="0" u="none" strike="noStrike" kern="1200" cap="none" spc="0" normalizeH="0" baseline="0" noProof="0" dirty="0">
                    <a:ln>
                      <a:noFill/>
                    </a:ln>
                    <a:solidFill>
                      <a:prstClr val="black"/>
                    </a:solidFill>
                    <a:effectLst/>
                    <a:uLnTx/>
                    <a:uFillTx/>
                    <a:latin typeface="Arial" panose="020B0604020202020204" pitchFamily="34" charset="0"/>
                    <a:ea typeface="Tahoma"/>
                    <a:cs typeface="Arial" panose="020B0604020202020204" pitchFamily="34" charset="0"/>
                    <a:sym typeface="Arial" panose="020B0604020202020204" pitchFamily="34" charset="0"/>
                  </a:rPr>
                  <a:t> &lt;50 nM</a:t>
                </a:r>
                <a:endParaRPr kumimoji="0" lang="en-US" sz="600" b="1" i="0" u="none" strike="noStrike" kern="1200" cap="none" spc="0" normalizeH="0" baseline="-25000" noProof="0" dirty="0">
                  <a:ln>
                    <a:noFill/>
                  </a:ln>
                  <a:solidFill>
                    <a:prstClr val="black"/>
                  </a:solidFill>
                  <a:effectLst/>
                  <a:uLnTx/>
                  <a:uFillTx/>
                  <a:latin typeface="Arial" panose="020B0604020202020204" pitchFamily="34" charset="0"/>
                  <a:ea typeface="Tahoma"/>
                  <a:cs typeface="Arial" panose="020B0604020202020204" pitchFamily="34" charset="0"/>
                  <a:sym typeface="Arial" panose="020B0604020202020204" pitchFamily="34" charset="0"/>
                </a:endParaRPr>
              </a:p>
            </p:txBody>
          </p:sp>
          <p:sp>
            <p:nvSpPr>
              <p:cNvPr id="18" name="TextBox 17">
                <a:extLst>
                  <a:ext uri="{FF2B5EF4-FFF2-40B4-BE49-F238E27FC236}">
                    <a16:creationId xmlns:a16="http://schemas.microsoft.com/office/drawing/2014/main" id="{8C6EC6A5-9A09-C7FE-8C66-28CC18DAA479}"/>
                  </a:ext>
                </a:extLst>
              </p:cNvPr>
              <p:cNvSpPr txBox="1"/>
              <p:nvPr/>
            </p:nvSpPr>
            <p:spPr>
              <a:xfrm>
                <a:off x="609600" y="4551165"/>
                <a:ext cx="1969911" cy="33598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black"/>
                    </a:solidFill>
                    <a:effectLst/>
                    <a:uLnTx/>
                    <a:uFillTx/>
                    <a:latin typeface="Arial" panose="020B0604020202020204" pitchFamily="34" charset="0"/>
                    <a:ea typeface="Tahoma"/>
                    <a:cs typeface="Arial" panose="020B0604020202020204" pitchFamily="34" charset="0"/>
                    <a:sym typeface="Arial" panose="020B0604020202020204" pitchFamily="34" charset="0"/>
                  </a:rPr>
                  <a:t>50 nM &lt; IC</a:t>
                </a:r>
                <a:r>
                  <a:rPr kumimoji="0" lang="en-US" sz="600" b="1" i="0" u="none" strike="noStrike" kern="1200" cap="none" spc="0" normalizeH="0" baseline="-25000" noProof="0" dirty="0">
                    <a:ln>
                      <a:noFill/>
                    </a:ln>
                    <a:solidFill>
                      <a:prstClr val="black"/>
                    </a:solidFill>
                    <a:effectLst/>
                    <a:uLnTx/>
                    <a:uFillTx/>
                    <a:latin typeface="Arial" panose="020B0604020202020204" pitchFamily="34" charset="0"/>
                    <a:ea typeface="Tahoma"/>
                    <a:cs typeface="Arial" panose="020B0604020202020204" pitchFamily="34" charset="0"/>
                    <a:sym typeface="Arial" panose="020B0604020202020204" pitchFamily="34" charset="0"/>
                  </a:rPr>
                  <a:t>50</a:t>
                </a:r>
                <a:r>
                  <a:rPr kumimoji="0" lang="en-US" sz="600" b="1" i="0" u="none" strike="noStrike" kern="1200" cap="none" spc="0" normalizeH="0" baseline="0" noProof="0" dirty="0">
                    <a:ln>
                      <a:noFill/>
                    </a:ln>
                    <a:solidFill>
                      <a:prstClr val="black"/>
                    </a:solidFill>
                    <a:effectLst/>
                    <a:uLnTx/>
                    <a:uFillTx/>
                    <a:latin typeface="Arial" panose="020B0604020202020204" pitchFamily="34" charset="0"/>
                    <a:ea typeface="Tahoma"/>
                    <a:cs typeface="Arial" panose="020B0604020202020204" pitchFamily="34" charset="0"/>
                    <a:sym typeface="Arial" panose="020B0604020202020204" pitchFamily="34" charset="0"/>
                  </a:rPr>
                  <a:t> &lt;100 nM</a:t>
                </a:r>
                <a:endParaRPr kumimoji="0" lang="en-US" sz="600" b="1" i="0" u="none" strike="noStrike" kern="1200" cap="none" spc="0" normalizeH="0" baseline="-25000" noProof="0" dirty="0">
                  <a:ln>
                    <a:noFill/>
                  </a:ln>
                  <a:solidFill>
                    <a:prstClr val="black"/>
                  </a:solidFill>
                  <a:effectLst/>
                  <a:uLnTx/>
                  <a:uFillTx/>
                  <a:latin typeface="Arial" panose="020B0604020202020204" pitchFamily="34" charset="0"/>
                  <a:ea typeface="Tahoma"/>
                  <a:cs typeface="Arial" panose="020B0604020202020204" pitchFamily="34" charset="0"/>
                  <a:sym typeface="Arial" panose="020B0604020202020204" pitchFamily="34" charset="0"/>
                </a:endParaRPr>
              </a:p>
            </p:txBody>
          </p:sp>
          <p:sp>
            <p:nvSpPr>
              <p:cNvPr id="20" name="TextBox 19">
                <a:extLst>
                  <a:ext uri="{FF2B5EF4-FFF2-40B4-BE49-F238E27FC236}">
                    <a16:creationId xmlns:a16="http://schemas.microsoft.com/office/drawing/2014/main" id="{C1F6283E-F306-3665-3CB8-D8A4198CBF7F}"/>
                  </a:ext>
                </a:extLst>
              </p:cNvPr>
              <p:cNvSpPr txBox="1"/>
              <p:nvPr/>
            </p:nvSpPr>
            <p:spPr>
              <a:xfrm>
                <a:off x="609600" y="4751672"/>
                <a:ext cx="2059575" cy="33598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black"/>
                    </a:solidFill>
                    <a:effectLst/>
                    <a:uLnTx/>
                    <a:uFillTx/>
                    <a:latin typeface="Arial" panose="020B0604020202020204" pitchFamily="34" charset="0"/>
                    <a:ea typeface="Tahoma"/>
                    <a:cs typeface="Arial" panose="020B0604020202020204" pitchFamily="34" charset="0"/>
                    <a:sym typeface="Arial" panose="020B0604020202020204" pitchFamily="34" charset="0"/>
                  </a:rPr>
                  <a:t>100 nM &lt; IC</a:t>
                </a:r>
                <a:r>
                  <a:rPr kumimoji="0" lang="en-US" sz="600" b="1" i="0" u="none" strike="noStrike" kern="1200" cap="none" spc="0" normalizeH="0" baseline="-25000" noProof="0" dirty="0">
                    <a:ln>
                      <a:noFill/>
                    </a:ln>
                    <a:solidFill>
                      <a:prstClr val="black"/>
                    </a:solidFill>
                    <a:effectLst/>
                    <a:uLnTx/>
                    <a:uFillTx/>
                    <a:latin typeface="Arial" panose="020B0604020202020204" pitchFamily="34" charset="0"/>
                    <a:ea typeface="Tahoma"/>
                    <a:cs typeface="Arial" panose="020B0604020202020204" pitchFamily="34" charset="0"/>
                    <a:sym typeface="Arial" panose="020B0604020202020204" pitchFamily="34" charset="0"/>
                  </a:rPr>
                  <a:t>50</a:t>
                </a:r>
                <a:r>
                  <a:rPr kumimoji="0" lang="en-US" sz="600" b="1" i="0" u="none" strike="noStrike" kern="1200" cap="none" spc="0" normalizeH="0" baseline="0" noProof="0" dirty="0">
                    <a:ln>
                      <a:noFill/>
                    </a:ln>
                    <a:solidFill>
                      <a:prstClr val="black"/>
                    </a:solidFill>
                    <a:effectLst/>
                    <a:uLnTx/>
                    <a:uFillTx/>
                    <a:latin typeface="Arial" panose="020B0604020202020204" pitchFamily="34" charset="0"/>
                    <a:ea typeface="Tahoma"/>
                    <a:cs typeface="Arial" panose="020B0604020202020204" pitchFamily="34" charset="0"/>
                    <a:sym typeface="Arial" panose="020B0604020202020204" pitchFamily="34" charset="0"/>
                  </a:rPr>
                  <a:t> &lt;200 nM</a:t>
                </a:r>
                <a:endParaRPr kumimoji="0" lang="en-US" sz="600" b="1" i="0" u="none" strike="noStrike" kern="1200" cap="none" spc="0" normalizeH="0" baseline="-25000" noProof="0" dirty="0">
                  <a:ln>
                    <a:noFill/>
                  </a:ln>
                  <a:solidFill>
                    <a:prstClr val="black"/>
                  </a:solidFill>
                  <a:effectLst/>
                  <a:uLnTx/>
                  <a:uFillTx/>
                  <a:latin typeface="Arial" panose="020B0604020202020204" pitchFamily="34" charset="0"/>
                  <a:ea typeface="Tahoma"/>
                  <a:cs typeface="Arial" panose="020B0604020202020204" pitchFamily="34" charset="0"/>
                  <a:sym typeface="Arial" panose="020B0604020202020204" pitchFamily="34" charset="0"/>
                </a:endParaRPr>
              </a:p>
            </p:txBody>
          </p:sp>
          <p:sp>
            <p:nvSpPr>
              <p:cNvPr id="22" name="TextBox 21">
                <a:extLst>
                  <a:ext uri="{FF2B5EF4-FFF2-40B4-BE49-F238E27FC236}">
                    <a16:creationId xmlns:a16="http://schemas.microsoft.com/office/drawing/2014/main" id="{E79E05A3-F18D-EB8E-E800-6281C675AFDE}"/>
                  </a:ext>
                </a:extLst>
              </p:cNvPr>
              <p:cNvSpPr txBox="1"/>
              <p:nvPr/>
            </p:nvSpPr>
            <p:spPr>
              <a:xfrm>
                <a:off x="609600" y="4957075"/>
                <a:ext cx="2059575" cy="33598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black"/>
                    </a:solidFill>
                    <a:effectLst/>
                    <a:uLnTx/>
                    <a:uFillTx/>
                    <a:latin typeface="Arial" panose="020B0604020202020204" pitchFamily="34" charset="0"/>
                    <a:ea typeface="Tahoma"/>
                    <a:cs typeface="Arial" panose="020B0604020202020204" pitchFamily="34" charset="0"/>
                    <a:sym typeface="Arial" panose="020B0604020202020204" pitchFamily="34" charset="0"/>
                  </a:rPr>
                  <a:t>200 nM &lt; IC</a:t>
                </a:r>
                <a:r>
                  <a:rPr kumimoji="0" lang="en-US" sz="600" b="1" i="0" u="none" strike="noStrike" kern="1200" cap="none" spc="0" normalizeH="0" baseline="-25000" noProof="0" dirty="0">
                    <a:ln>
                      <a:noFill/>
                    </a:ln>
                    <a:solidFill>
                      <a:prstClr val="black"/>
                    </a:solidFill>
                    <a:effectLst/>
                    <a:uLnTx/>
                    <a:uFillTx/>
                    <a:latin typeface="Arial" panose="020B0604020202020204" pitchFamily="34" charset="0"/>
                    <a:ea typeface="Tahoma"/>
                    <a:cs typeface="Arial" panose="020B0604020202020204" pitchFamily="34" charset="0"/>
                    <a:sym typeface="Arial" panose="020B0604020202020204" pitchFamily="34" charset="0"/>
                  </a:rPr>
                  <a:t>50</a:t>
                </a:r>
                <a:r>
                  <a:rPr kumimoji="0" lang="en-US" sz="600" b="1" i="0" u="none" strike="noStrike" kern="1200" cap="none" spc="0" normalizeH="0" baseline="0" noProof="0" dirty="0">
                    <a:ln>
                      <a:noFill/>
                    </a:ln>
                    <a:solidFill>
                      <a:prstClr val="black"/>
                    </a:solidFill>
                    <a:effectLst/>
                    <a:uLnTx/>
                    <a:uFillTx/>
                    <a:latin typeface="Arial" panose="020B0604020202020204" pitchFamily="34" charset="0"/>
                    <a:ea typeface="Tahoma"/>
                    <a:cs typeface="Arial" panose="020B0604020202020204" pitchFamily="34" charset="0"/>
                    <a:sym typeface="Arial" panose="020B0604020202020204" pitchFamily="34" charset="0"/>
                  </a:rPr>
                  <a:t> &lt;500 nM</a:t>
                </a:r>
                <a:endParaRPr kumimoji="0" lang="en-US" sz="600" b="1" i="0" u="none" strike="noStrike" kern="1200" cap="none" spc="0" normalizeH="0" baseline="-25000" noProof="0" dirty="0">
                  <a:ln>
                    <a:noFill/>
                  </a:ln>
                  <a:solidFill>
                    <a:prstClr val="black"/>
                  </a:solidFill>
                  <a:effectLst/>
                  <a:uLnTx/>
                  <a:uFillTx/>
                  <a:latin typeface="Arial" panose="020B0604020202020204" pitchFamily="34" charset="0"/>
                  <a:ea typeface="Tahoma"/>
                  <a:cs typeface="Arial" panose="020B0604020202020204" pitchFamily="34" charset="0"/>
                  <a:sym typeface="Arial" panose="020B0604020202020204" pitchFamily="34" charset="0"/>
                </a:endParaRPr>
              </a:p>
            </p:txBody>
          </p:sp>
        </p:grpSp>
        <p:pic>
          <p:nvPicPr>
            <p:cNvPr id="24" name="Picture 23">
              <a:extLst>
                <a:ext uri="{FF2B5EF4-FFF2-40B4-BE49-F238E27FC236}">
                  <a16:creationId xmlns:a16="http://schemas.microsoft.com/office/drawing/2014/main" id="{3EFCE51A-F450-CDAF-0A07-619E163C91BD}"/>
                </a:ext>
              </a:extLst>
            </p:cNvPr>
            <p:cNvPicPr>
              <a:picLocks noChangeAspect="1"/>
            </p:cNvPicPr>
            <p:nvPr/>
          </p:nvPicPr>
          <p:blipFill rotWithShape="1">
            <a:blip r:embed="rId6">
              <a:duotone>
                <a:schemeClr val="bg2">
                  <a:shade val="45000"/>
                  <a:satMod val="135000"/>
                </a:schemeClr>
                <a:prstClr val="white"/>
              </a:duotone>
            </a:blip>
            <a:srcRect r="83546"/>
            <a:stretch/>
          </p:blipFill>
          <p:spPr>
            <a:xfrm>
              <a:off x="2937824" y="3123999"/>
              <a:ext cx="133175" cy="630936"/>
            </a:xfrm>
            <a:prstGeom prst="rect">
              <a:avLst/>
            </a:prstGeom>
          </p:spPr>
        </p:pic>
      </p:grpSp>
    </p:spTree>
    <p:extLst>
      <p:ext uri="{BB962C8B-B14F-4D97-AF65-F5344CB8AC3E}">
        <p14:creationId xmlns:p14="http://schemas.microsoft.com/office/powerpoint/2010/main" val="295228716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735DB25-2A37-7388-3EFC-63DD387D79B8}"/>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D32446-EE4E-A04C-B16A-5398FB2B413D}" type="slidenum">
              <a:rPr kumimoji="0" lang="en-US" sz="1600" b="0" i="0" u="none" strike="noStrike" kern="1200" cap="none" spc="0" normalizeH="0" baseline="0" noProof="0" smtClean="0">
                <a:ln>
                  <a:noFill/>
                </a:ln>
                <a:solidFill>
                  <a:srgbClr val="000000">
                    <a:tint val="75000"/>
                  </a:srgbClr>
                </a:solidFill>
                <a:effectLst/>
                <a:uLnTx/>
                <a:uFillTx/>
                <a:latin typeface="Arial"/>
                <a:ea typeface="ＭＳ Ｐゴシック"/>
              </a:rPr>
              <a:pPr marL="0" marR="0" lvl="0" indent="0" algn="ctr" defTabSz="914400" rtl="0" eaLnBrk="1" fontAlgn="auto" latinLnBrk="0" hangingPunct="1">
                <a:lnSpc>
                  <a:spcPct val="100000"/>
                </a:lnSpc>
                <a:spcBef>
                  <a:spcPts val="0"/>
                </a:spcBef>
                <a:spcAft>
                  <a:spcPts val="0"/>
                </a:spcAft>
                <a:buClrTx/>
                <a:buSzTx/>
                <a:buFontTx/>
                <a:buNone/>
                <a:tabLst/>
                <a:defRPr/>
              </a:pPr>
              <a:t>115</a:t>
            </a:fld>
            <a:endParaRPr kumimoji="0" lang="en-US" sz="1600" b="0" i="0" u="none" strike="noStrike" kern="1200" cap="none" spc="0" normalizeH="0" baseline="0" noProof="0">
              <a:ln>
                <a:noFill/>
              </a:ln>
              <a:solidFill>
                <a:srgbClr val="000000">
                  <a:tint val="75000"/>
                </a:srgbClr>
              </a:solidFill>
              <a:effectLst/>
              <a:uLnTx/>
              <a:uFillTx/>
              <a:latin typeface="Arial"/>
              <a:ea typeface="ＭＳ Ｐゴシック"/>
            </a:endParaRPr>
          </a:p>
        </p:txBody>
      </p:sp>
      <p:sp>
        <p:nvSpPr>
          <p:cNvPr id="5" name="Text Placeholder 4">
            <a:extLst>
              <a:ext uri="{FF2B5EF4-FFF2-40B4-BE49-F238E27FC236}">
                <a16:creationId xmlns:a16="http://schemas.microsoft.com/office/drawing/2014/main" id="{E038DA09-0775-24C1-BA20-C16B861DD6A6}"/>
              </a:ext>
            </a:extLst>
          </p:cNvPr>
          <p:cNvSpPr>
            <a:spLocks noGrp="1"/>
          </p:cNvSpPr>
          <p:nvPr>
            <p:ph type="body" sz="quarter" idx="19"/>
          </p:nvPr>
        </p:nvSpPr>
        <p:spPr/>
        <p:txBody>
          <a:bodyPr/>
          <a:lstStyle/>
          <a:p>
            <a:pPr algn="ctr"/>
            <a:r>
              <a:rPr lang="en-US" dirty="0">
                <a:solidFill>
                  <a:srgbClr val="002060"/>
                </a:solidFill>
              </a:rPr>
              <a:t>Pirtobrutinib in MCL</a:t>
            </a:r>
          </a:p>
        </p:txBody>
      </p:sp>
      <p:sp>
        <p:nvSpPr>
          <p:cNvPr id="9" name="Rectangle 8">
            <a:extLst>
              <a:ext uri="{FF2B5EF4-FFF2-40B4-BE49-F238E27FC236}">
                <a16:creationId xmlns:a16="http://schemas.microsoft.com/office/drawing/2014/main" id="{D0884563-4901-73CB-F5F9-601068E36E28}"/>
              </a:ext>
            </a:extLst>
          </p:cNvPr>
          <p:cNvSpPr/>
          <p:nvPr/>
        </p:nvSpPr>
        <p:spPr>
          <a:xfrm>
            <a:off x="9135534" y="6168254"/>
            <a:ext cx="2351503" cy="2974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Segoe UI" panose="020B0502040204020203" pitchFamily="34" charset="0"/>
                <a:ea typeface="ＭＳ Ｐゴシック"/>
              </a:rPr>
              <a:t>Shah NN et al. ASCO 2023</a:t>
            </a:r>
            <a:endParaRPr kumimoji="0" lang="en-US" sz="1333" b="0" i="1" u="none" strike="noStrike" kern="1200" cap="none" spc="0" normalizeH="0" baseline="0" noProof="0" dirty="0">
              <a:ln>
                <a:noFill/>
              </a:ln>
              <a:solidFill>
                <a:srgbClr val="FFFFFF"/>
              </a:solidFill>
              <a:effectLst/>
              <a:uLnTx/>
              <a:uFillTx/>
              <a:latin typeface="Segoe UI" panose="020B0502040204020203" pitchFamily="34" charset="0"/>
              <a:ea typeface="ＭＳ Ｐゴシック"/>
            </a:endParaRPr>
          </a:p>
        </p:txBody>
      </p:sp>
      <p:pic>
        <p:nvPicPr>
          <p:cNvPr id="4" name="Picture 3">
            <a:extLst>
              <a:ext uri="{FF2B5EF4-FFF2-40B4-BE49-F238E27FC236}">
                <a16:creationId xmlns:a16="http://schemas.microsoft.com/office/drawing/2014/main" id="{6C06F3D8-8492-D28B-EA45-34621EA6CFDF}"/>
              </a:ext>
            </a:extLst>
          </p:cNvPr>
          <p:cNvPicPr>
            <a:picLocks noChangeAspect="1"/>
          </p:cNvPicPr>
          <p:nvPr/>
        </p:nvPicPr>
        <p:blipFill>
          <a:blip r:embed="rId2"/>
          <a:stretch>
            <a:fillRect/>
          </a:stretch>
        </p:blipFill>
        <p:spPr>
          <a:xfrm>
            <a:off x="6469730" y="1760406"/>
            <a:ext cx="5452371" cy="2505442"/>
          </a:xfrm>
          <a:prstGeom prst="rect">
            <a:avLst/>
          </a:prstGeom>
        </p:spPr>
      </p:pic>
      <p:pic>
        <p:nvPicPr>
          <p:cNvPr id="11" name="Picture 10">
            <a:extLst>
              <a:ext uri="{FF2B5EF4-FFF2-40B4-BE49-F238E27FC236}">
                <a16:creationId xmlns:a16="http://schemas.microsoft.com/office/drawing/2014/main" id="{93B3DD84-1886-3041-1AFE-19BF7231B51D}"/>
              </a:ext>
            </a:extLst>
          </p:cNvPr>
          <p:cNvPicPr>
            <a:picLocks noChangeAspect="1"/>
          </p:cNvPicPr>
          <p:nvPr/>
        </p:nvPicPr>
        <p:blipFill>
          <a:blip r:embed="rId3"/>
          <a:stretch>
            <a:fillRect/>
          </a:stretch>
        </p:blipFill>
        <p:spPr>
          <a:xfrm>
            <a:off x="249104" y="1425768"/>
            <a:ext cx="6064753" cy="3631223"/>
          </a:xfrm>
          <a:prstGeom prst="rect">
            <a:avLst/>
          </a:prstGeom>
        </p:spPr>
      </p:pic>
      <p:sp>
        <p:nvSpPr>
          <p:cNvPr id="12" name="TextBox 11">
            <a:extLst>
              <a:ext uri="{FF2B5EF4-FFF2-40B4-BE49-F238E27FC236}">
                <a16:creationId xmlns:a16="http://schemas.microsoft.com/office/drawing/2014/main" id="{7A817178-B588-0590-3B88-943FC3985323}"/>
              </a:ext>
            </a:extLst>
          </p:cNvPr>
          <p:cNvSpPr txBox="1"/>
          <p:nvPr/>
        </p:nvSpPr>
        <p:spPr>
          <a:xfrm>
            <a:off x="3990886" y="6084607"/>
            <a:ext cx="8067229"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rPr>
              <a:t>Wang et al. JCO 2023</a:t>
            </a:r>
          </a:p>
        </p:txBody>
      </p:sp>
      <p:sp>
        <p:nvSpPr>
          <p:cNvPr id="13" name="TextBox 12">
            <a:extLst>
              <a:ext uri="{FF2B5EF4-FFF2-40B4-BE49-F238E27FC236}">
                <a16:creationId xmlns:a16="http://schemas.microsoft.com/office/drawing/2014/main" id="{463499BF-AC85-A676-E2F4-C22D5E1D70B8}"/>
              </a:ext>
            </a:extLst>
          </p:cNvPr>
          <p:cNvSpPr txBox="1"/>
          <p:nvPr/>
        </p:nvSpPr>
        <p:spPr>
          <a:xfrm>
            <a:off x="6796454" y="4852062"/>
            <a:ext cx="501161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These data led to FDA approval of Pirtobrutinib in R/R MCL after covalent BTKi in Jan 2023</a:t>
            </a:r>
          </a:p>
        </p:txBody>
      </p:sp>
    </p:spTree>
    <p:extLst>
      <p:ext uri="{BB962C8B-B14F-4D97-AF65-F5344CB8AC3E}">
        <p14:creationId xmlns:p14="http://schemas.microsoft.com/office/powerpoint/2010/main" val="140430589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E5DE3BB-827D-763D-261A-538B05DC7DFA}"/>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D32446-EE4E-A04C-B16A-5398FB2B413D}" type="slidenum">
              <a:rPr kumimoji="0" lang="en-US" sz="1600" b="0" i="0" u="none" strike="noStrike" kern="1200" cap="none" spc="0" normalizeH="0" baseline="0" noProof="0" smtClean="0">
                <a:ln>
                  <a:noFill/>
                </a:ln>
                <a:solidFill>
                  <a:srgbClr val="000000">
                    <a:tint val="75000"/>
                  </a:srgbClr>
                </a:solidFill>
                <a:effectLst/>
                <a:uLnTx/>
                <a:uFillTx/>
                <a:latin typeface="Arial"/>
                <a:ea typeface="ＭＳ Ｐゴシック"/>
              </a:rPr>
              <a:pPr marL="0" marR="0" lvl="0" indent="0" algn="ctr" defTabSz="914400" rtl="0" eaLnBrk="1" fontAlgn="auto" latinLnBrk="0" hangingPunct="1">
                <a:lnSpc>
                  <a:spcPct val="100000"/>
                </a:lnSpc>
                <a:spcBef>
                  <a:spcPts val="0"/>
                </a:spcBef>
                <a:spcAft>
                  <a:spcPts val="0"/>
                </a:spcAft>
                <a:buClrTx/>
                <a:buSzTx/>
                <a:buFontTx/>
                <a:buNone/>
                <a:tabLst/>
                <a:defRPr/>
              </a:pPr>
              <a:t>116</a:t>
            </a:fld>
            <a:endParaRPr kumimoji="0" lang="en-US" sz="1600" b="0" i="0" u="none" strike="noStrike" kern="1200" cap="none" spc="0" normalizeH="0" baseline="0" noProof="0">
              <a:ln>
                <a:noFill/>
              </a:ln>
              <a:solidFill>
                <a:srgbClr val="000000">
                  <a:tint val="75000"/>
                </a:srgbClr>
              </a:solidFill>
              <a:effectLst/>
              <a:uLnTx/>
              <a:uFillTx/>
              <a:latin typeface="Arial"/>
              <a:ea typeface="ＭＳ Ｐゴシック"/>
            </a:endParaRPr>
          </a:p>
        </p:txBody>
      </p:sp>
      <p:sp>
        <p:nvSpPr>
          <p:cNvPr id="5" name="Text Placeholder 4">
            <a:extLst>
              <a:ext uri="{FF2B5EF4-FFF2-40B4-BE49-F238E27FC236}">
                <a16:creationId xmlns:a16="http://schemas.microsoft.com/office/drawing/2014/main" id="{EFB29655-100E-16E4-041D-A7F01FA2A77F}"/>
              </a:ext>
            </a:extLst>
          </p:cNvPr>
          <p:cNvSpPr>
            <a:spLocks noGrp="1"/>
          </p:cNvSpPr>
          <p:nvPr>
            <p:ph type="body" sz="quarter" idx="19"/>
          </p:nvPr>
        </p:nvSpPr>
        <p:spPr>
          <a:xfrm>
            <a:off x="809408" y="125422"/>
            <a:ext cx="11112693" cy="801036"/>
          </a:xfrm>
        </p:spPr>
        <p:txBody>
          <a:bodyPr/>
          <a:lstStyle/>
          <a:p>
            <a:pPr algn="ctr"/>
            <a:r>
              <a:rPr lang="en-US" sz="4267" dirty="0">
                <a:solidFill>
                  <a:srgbClr val="002060"/>
                </a:solidFill>
              </a:rPr>
              <a:t>MCL Survival Curves (BTKi exposed)</a:t>
            </a:r>
          </a:p>
        </p:txBody>
      </p:sp>
      <p:sp>
        <p:nvSpPr>
          <p:cNvPr id="6" name="Rectangle 5">
            <a:extLst>
              <a:ext uri="{FF2B5EF4-FFF2-40B4-BE49-F238E27FC236}">
                <a16:creationId xmlns:a16="http://schemas.microsoft.com/office/drawing/2014/main" id="{41B6C11A-7D10-CE04-E67C-E37F121EC078}"/>
              </a:ext>
            </a:extLst>
          </p:cNvPr>
          <p:cNvSpPr/>
          <p:nvPr/>
        </p:nvSpPr>
        <p:spPr>
          <a:xfrm>
            <a:off x="9135534" y="6168254"/>
            <a:ext cx="2351503" cy="2974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Segoe UI" panose="020B0502040204020203" pitchFamily="34" charset="0"/>
                <a:ea typeface="ＭＳ Ｐゴシック"/>
              </a:rPr>
              <a:t>Shah NN et al. ASCO 2023</a:t>
            </a:r>
            <a:endParaRPr kumimoji="0" lang="en-US" sz="1333" b="0" i="1" u="none" strike="noStrike" kern="1200" cap="none" spc="0" normalizeH="0" baseline="0" noProof="0" dirty="0">
              <a:ln>
                <a:noFill/>
              </a:ln>
              <a:solidFill>
                <a:srgbClr val="FFFFFF"/>
              </a:solidFill>
              <a:effectLst/>
              <a:uLnTx/>
              <a:uFillTx/>
              <a:latin typeface="Segoe UI" panose="020B0502040204020203" pitchFamily="34" charset="0"/>
              <a:ea typeface="ＭＳ Ｐゴシック"/>
            </a:endParaRPr>
          </a:p>
        </p:txBody>
      </p:sp>
      <p:pic>
        <p:nvPicPr>
          <p:cNvPr id="10" name="Picture 9">
            <a:extLst>
              <a:ext uri="{FF2B5EF4-FFF2-40B4-BE49-F238E27FC236}">
                <a16:creationId xmlns:a16="http://schemas.microsoft.com/office/drawing/2014/main" id="{C9C9B28F-492B-A1F7-D233-AF5F97EC5E03}"/>
              </a:ext>
            </a:extLst>
          </p:cNvPr>
          <p:cNvPicPr>
            <a:picLocks noChangeAspect="1"/>
          </p:cNvPicPr>
          <p:nvPr/>
        </p:nvPicPr>
        <p:blipFill>
          <a:blip r:embed="rId2"/>
          <a:stretch>
            <a:fillRect/>
          </a:stretch>
        </p:blipFill>
        <p:spPr>
          <a:xfrm>
            <a:off x="297455" y="1160848"/>
            <a:ext cx="5324475" cy="3419475"/>
          </a:xfrm>
          <a:prstGeom prst="rect">
            <a:avLst/>
          </a:prstGeom>
        </p:spPr>
      </p:pic>
      <p:pic>
        <p:nvPicPr>
          <p:cNvPr id="12" name="Picture 11">
            <a:extLst>
              <a:ext uri="{FF2B5EF4-FFF2-40B4-BE49-F238E27FC236}">
                <a16:creationId xmlns:a16="http://schemas.microsoft.com/office/drawing/2014/main" id="{F2A7AD1A-BDC1-B8A8-B80F-4D28E5EE93B0}"/>
              </a:ext>
            </a:extLst>
          </p:cNvPr>
          <p:cNvPicPr>
            <a:picLocks noChangeAspect="1"/>
          </p:cNvPicPr>
          <p:nvPr/>
        </p:nvPicPr>
        <p:blipFill>
          <a:blip r:embed="rId3"/>
          <a:stretch>
            <a:fillRect/>
          </a:stretch>
        </p:blipFill>
        <p:spPr>
          <a:xfrm>
            <a:off x="6365754" y="1160848"/>
            <a:ext cx="5324475" cy="3448050"/>
          </a:xfrm>
          <a:prstGeom prst="rect">
            <a:avLst/>
          </a:prstGeom>
        </p:spPr>
      </p:pic>
      <p:sp>
        <p:nvSpPr>
          <p:cNvPr id="13" name="TextBox 12">
            <a:extLst>
              <a:ext uri="{FF2B5EF4-FFF2-40B4-BE49-F238E27FC236}">
                <a16:creationId xmlns:a16="http://schemas.microsoft.com/office/drawing/2014/main" id="{A751EBC4-02B5-59A0-6BC6-0D5E1B4D656E}"/>
              </a:ext>
            </a:extLst>
          </p:cNvPr>
          <p:cNvSpPr txBox="1"/>
          <p:nvPr/>
        </p:nvSpPr>
        <p:spPr>
          <a:xfrm>
            <a:off x="487110" y="4905286"/>
            <a:ext cx="106138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Median duration of response was 21.6 months and median OS was not reached;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striking improvements from prior data for covalent BTK failures</a:t>
            </a:r>
          </a:p>
        </p:txBody>
      </p:sp>
      <p:sp>
        <p:nvSpPr>
          <p:cNvPr id="14" name="TextBox 13">
            <a:extLst>
              <a:ext uri="{FF2B5EF4-FFF2-40B4-BE49-F238E27FC236}">
                <a16:creationId xmlns:a16="http://schemas.microsoft.com/office/drawing/2014/main" id="{CF4FF82F-40B1-6256-235B-B204BBCDE20A}"/>
              </a:ext>
            </a:extLst>
          </p:cNvPr>
          <p:cNvSpPr txBox="1"/>
          <p:nvPr/>
        </p:nvSpPr>
        <p:spPr>
          <a:xfrm>
            <a:off x="3990886" y="6084607"/>
            <a:ext cx="8067229"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rPr>
              <a:t>Wang et al. JCO 2023</a:t>
            </a:r>
          </a:p>
        </p:txBody>
      </p:sp>
    </p:spTree>
    <p:extLst>
      <p:ext uri="{BB962C8B-B14F-4D97-AF65-F5344CB8AC3E}">
        <p14:creationId xmlns:p14="http://schemas.microsoft.com/office/powerpoint/2010/main" val="90262135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101D5CC-9597-DEA7-C2B3-6DD4B9B66A62}"/>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D32446-EE4E-A04C-B16A-5398FB2B413D}" type="slidenum">
              <a:rPr kumimoji="0" lang="en-US" sz="1600" b="0" i="0" u="none" strike="noStrike" kern="1200" cap="none" spc="0" normalizeH="0" baseline="0" noProof="0" smtClean="0">
                <a:ln>
                  <a:noFill/>
                </a:ln>
                <a:solidFill>
                  <a:srgbClr val="000000">
                    <a:tint val="75000"/>
                  </a:srgbClr>
                </a:solidFill>
                <a:effectLst/>
                <a:uLnTx/>
                <a:uFillTx/>
                <a:latin typeface="Arial"/>
                <a:ea typeface="ＭＳ Ｐゴシック"/>
              </a:rPr>
              <a:pPr marL="0" marR="0" lvl="0" indent="0" algn="ctr" defTabSz="914400" rtl="0" eaLnBrk="1" fontAlgn="auto" latinLnBrk="0" hangingPunct="1">
                <a:lnSpc>
                  <a:spcPct val="100000"/>
                </a:lnSpc>
                <a:spcBef>
                  <a:spcPts val="0"/>
                </a:spcBef>
                <a:spcAft>
                  <a:spcPts val="0"/>
                </a:spcAft>
                <a:buClrTx/>
                <a:buSzTx/>
                <a:buFontTx/>
                <a:buNone/>
                <a:tabLst/>
                <a:defRPr/>
              </a:pPr>
              <a:t>117</a:t>
            </a:fld>
            <a:endParaRPr kumimoji="0" lang="en-US" sz="1600" b="0" i="0" u="none" strike="noStrike" kern="1200" cap="none" spc="0" normalizeH="0" baseline="0" noProof="0">
              <a:ln>
                <a:noFill/>
              </a:ln>
              <a:solidFill>
                <a:srgbClr val="000000">
                  <a:tint val="75000"/>
                </a:srgbClr>
              </a:solidFill>
              <a:effectLst/>
              <a:uLnTx/>
              <a:uFillTx/>
              <a:latin typeface="Arial"/>
              <a:ea typeface="ＭＳ Ｐゴシック"/>
            </a:endParaRPr>
          </a:p>
        </p:txBody>
      </p:sp>
      <p:sp>
        <p:nvSpPr>
          <p:cNvPr id="5" name="Text Placeholder 4">
            <a:extLst>
              <a:ext uri="{FF2B5EF4-FFF2-40B4-BE49-F238E27FC236}">
                <a16:creationId xmlns:a16="http://schemas.microsoft.com/office/drawing/2014/main" id="{67F8399D-257B-DA25-2DDF-67CEE00575ED}"/>
              </a:ext>
            </a:extLst>
          </p:cNvPr>
          <p:cNvSpPr>
            <a:spLocks noGrp="1"/>
          </p:cNvSpPr>
          <p:nvPr>
            <p:ph type="body" sz="quarter" idx="19"/>
          </p:nvPr>
        </p:nvSpPr>
        <p:spPr>
          <a:xfrm>
            <a:off x="809408" y="97413"/>
            <a:ext cx="11112693" cy="801036"/>
          </a:xfrm>
        </p:spPr>
        <p:txBody>
          <a:bodyPr/>
          <a:lstStyle/>
          <a:p>
            <a:pPr algn="ctr"/>
            <a:r>
              <a:rPr lang="en-US" dirty="0"/>
              <a:t>Safety Profile: 2023 Update</a:t>
            </a:r>
          </a:p>
        </p:txBody>
      </p:sp>
      <p:pic>
        <p:nvPicPr>
          <p:cNvPr id="7" name="Picture 6">
            <a:extLst>
              <a:ext uri="{FF2B5EF4-FFF2-40B4-BE49-F238E27FC236}">
                <a16:creationId xmlns:a16="http://schemas.microsoft.com/office/drawing/2014/main" id="{81238D23-BDF1-FC0E-CEA2-9E281E9D44CA}"/>
              </a:ext>
            </a:extLst>
          </p:cNvPr>
          <p:cNvPicPr>
            <a:picLocks noChangeAspect="1"/>
          </p:cNvPicPr>
          <p:nvPr/>
        </p:nvPicPr>
        <p:blipFill>
          <a:blip r:embed="rId2"/>
          <a:stretch>
            <a:fillRect/>
          </a:stretch>
        </p:blipFill>
        <p:spPr>
          <a:xfrm>
            <a:off x="269898" y="898449"/>
            <a:ext cx="8904399" cy="4766559"/>
          </a:xfrm>
          <a:prstGeom prst="rect">
            <a:avLst/>
          </a:prstGeom>
        </p:spPr>
      </p:pic>
      <p:sp>
        <p:nvSpPr>
          <p:cNvPr id="8" name="TextBox 7">
            <a:extLst>
              <a:ext uri="{FF2B5EF4-FFF2-40B4-BE49-F238E27FC236}">
                <a16:creationId xmlns:a16="http://schemas.microsoft.com/office/drawing/2014/main" id="{A7909C97-AE85-B122-BDDD-B60674105F2C}"/>
              </a:ext>
            </a:extLst>
          </p:cNvPr>
          <p:cNvSpPr txBox="1"/>
          <p:nvPr/>
        </p:nvSpPr>
        <p:spPr>
          <a:xfrm>
            <a:off x="9383282" y="2016807"/>
            <a:ext cx="2538820" cy="27426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Franklin Gothic Demi" charset="0"/>
                <a:cs typeface="Franklin Gothic Demi" charset="0"/>
              </a:rPr>
              <a:t>Low rates of traditional BTK toxicities such as atrial fibrillation, bleeding, HTN, hemorrhage, diarrhea.</a:t>
            </a:r>
          </a:p>
        </p:txBody>
      </p:sp>
      <p:sp>
        <p:nvSpPr>
          <p:cNvPr id="9" name="Rectangle 8">
            <a:extLst>
              <a:ext uri="{FF2B5EF4-FFF2-40B4-BE49-F238E27FC236}">
                <a16:creationId xmlns:a16="http://schemas.microsoft.com/office/drawing/2014/main" id="{47D65102-2272-0DFD-7DF8-DA763AA6A127}"/>
              </a:ext>
            </a:extLst>
          </p:cNvPr>
          <p:cNvSpPr/>
          <p:nvPr/>
        </p:nvSpPr>
        <p:spPr>
          <a:xfrm>
            <a:off x="6091141" y="6321701"/>
            <a:ext cx="6034821"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panose="020B0502040204020203" pitchFamily="34" charset="0"/>
                <a:ea typeface="ＭＳ Ｐゴシック"/>
              </a:rPr>
              <a:t>Coombs et al. ASCO 2023 https://ascopubs.org/doi/abs/10.1200/JCO.2023.41.16_suppl.7513s et al. ASCO 2023</a:t>
            </a:r>
            <a:endParaRPr kumimoji="0" lang="en-US" sz="1200" b="0" i="1" u="none" strike="noStrike" kern="1200" cap="none" spc="0" normalizeH="0" baseline="0" noProof="0" dirty="0">
              <a:ln>
                <a:noFill/>
              </a:ln>
              <a:solidFill>
                <a:srgbClr val="000000"/>
              </a:solidFill>
              <a:effectLst/>
              <a:uLnTx/>
              <a:uFillTx/>
              <a:latin typeface="Segoe UI" panose="020B0502040204020203" pitchFamily="34" charset="0"/>
              <a:ea typeface="ＭＳ Ｐゴシック"/>
            </a:endParaRPr>
          </a:p>
        </p:txBody>
      </p:sp>
    </p:spTree>
    <p:extLst>
      <p:ext uri="{BB962C8B-B14F-4D97-AF65-F5344CB8AC3E}">
        <p14:creationId xmlns:p14="http://schemas.microsoft.com/office/powerpoint/2010/main" val="86108302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FE4EB4-6E62-950E-FB54-08D49B0019D8}"/>
              </a:ext>
            </a:extLst>
          </p:cNvPr>
          <p:cNvPicPr>
            <a:picLocks noChangeAspect="1"/>
          </p:cNvPicPr>
          <p:nvPr/>
        </p:nvPicPr>
        <p:blipFill rotWithShape="1">
          <a:blip r:embed="rId2"/>
          <a:srcRect b="26599"/>
          <a:stretch/>
        </p:blipFill>
        <p:spPr>
          <a:xfrm>
            <a:off x="64919" y="1694613"/>
            <a:ext cx="7587766" cy="2988482"/>
          </a:xfrm>
          <a:prstGeom prst="rect">
            <a:avLst/>
          </a:prstGeom>
          <a:noFill/>
        </p:spPr>
      </p:pic>
      <p:sp>
        <p:nvSpPr>
          <p:cNvPr id="12" name="Content Placeholder 2">
            <a:extLst>
              <a:ext uri="{FF2B5EF4-FFF2-40B4-BE49-F238E27FC236}">
                <a16:creationId xmlns:a16="http://schemas.microsoft.com/office/drawing/2014/main" id="{79BEC73E-5780-D47C-40AD-D94FA761EE7C}"/>
              </a:ext>
            </a:extLst>
          </p:cNvPr>
          <p:cNvSpPr>
            <a:spLocks noGrp="1"/>
          </p:cNvSpPr>
          <p:nvPr>
            <p:ph sz="half" idx="2"/>
          </p:nvPr>
        </p:nvSpPr>
        <p:spPr>
          <a:xfrm>
            <a:off x="6893024" y="1512835"/>
            <a:ext cx="5080000" cy="3911365"/>
          </a:xfrm>
        </p:spPr>
        <p:txBody>
          <a:bodyPr/>
          <a:lstStyle/>
          <a:p>
            <a:pPr marL="0" indent="0">
              <a:buNone/>
            </a:pPr>
            <a:r>
              <a:rPr lang="en-US" sz="2400" dirty="0"/>
              <a:t>BRUIN-MCL 321 clinical trial</a:t>
            </a:r>
          </a:p>
          <a:p>
            <a:r>
              <a:rPr lang="en-US" sz="2400" dirty="0"/>
              <a:t>First head-to-head trial of BTK inhibitors in relapsed MCL. </a:t>
            </a:r>
          </a:p>
          <a:p>
            <a:r>
              <a:rPr lang="en-US" sz="2400" dirty="0"/>
              <a:t>Compares non-covalent BTK inhibitor pirtobrutinib to covalent BTK inhibitor in a 1:1 fashion (investigator choice of ibrutinib, acalabrutinib, or zanubrutinib)</a:t>
            </a:r>
          </a:p>
        </p:txBody>
      </p:sp>
      <p:sp>
        <p:nvSpPr>
          <p:cNvPr id="14" name="Footer Placeholder 3">
            <a:extLst>
              <a:ext uri="{FF2B5EF4-FFF2-40B4-BE49-F238E27FC236}">
                <a16:creationId xmlns:a16="http://schemas.microsoft.com/office/drawing/2014/main" id="{F22A44B5-5B62-A272-8626-05A250D8BADD}"/>
              </a:ext>
            </a:extLst>
          </p:cNvPr>
          <p:cNvSpPr>
            <a:spLocks noGrp="1"/>
          </p:cNvSpPr>
          <p:nvPr>
            <p:ph type="ftr" sz="quarter" idx="3"/>
          </p:nvPr>
        </p:nvSpPr>
        <p:spPr>
          <a:xfrm>
            <a:off x="6768075" y="6165305"/>
            <a:ext cx="5204949" cy="55617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99" b="0" i="0" u="none" strike="noStrike" kern="1200" cap="none" spc="0" normalizeH="0" baseline="0" noProof="0" dirty="0">
                <a:ln>
                  <a:noFill/>
                </a:ln>
                <a:solidFill>
                  <a:srgbClr val="000000"/>
                </a:solidFill>
                <a:effectLst/>
                <a:uLnTx/>
                <a:uFillTx/>
                <a:latin typeface="Arial"/>
                <a:ea typeface="ＭＳ Ｐゴシック"/>
              </a:rPr>
              <a:t>Eyre et al. Future Oncology 2022</a:t>
            </a:r>
          </a:p>
        </p:txBody>
      </p:sp>
      <p:sp>
        <p:nvSpPr>
          <p:cNvPr id="5" name="Title 4">
            <a:extLst>
              <a:ext uri="{FF2B5EF4-FFF2-40B4-BE49-F238E27FC236}">
                <a16:creationId xmlns:a16="http://schemas.microsoft.com/office/drawing/2014/main" id="{3558C856-F471-41F9-243F-93CCB6EC9577}"/>
              </a:ext>
            </a:extLst>
          </p:cNvPr>
          <p:cNvSpPr>
            <a:spLocks noGrp="1"/>
          </p:cNvSpPr>
          <p:nvPr>
            <p:ph type="title"/>
          </p:nvPr>
        </p:nvSpPr>
        <p:spPr>
          <a:xfrm>
            <a:off x="0" y="169796"/>
            <a:ext cx="12192000" cy="926470"/>
          </a:xfrm>
        </p:spPr>
        <p:txBody>
          <a:bodyPr>
            <a:normAutofit/>
          </a:bodyPr>
          <a:lstStyle/>
          <a:p>
            <a:r>
              <a:rPr lang="en-US" dirty="0"/>
              <a:t>Covalent BTKi versus Non-Covalent BTKi</a:t>
            </a:r>
          </a:p>
        </p:txBody>
      </p:sp>
    </p:spTree>
    <p:extLst>
      <p:ext uri="{BB962C8B-B14F-4D97-AF65-F5344CB8AC3E}">
        <p14:creationId xmlns:p14="http://schemas.microsoft.com/office/powerpoint/2010/main" val="158002511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1E7C65-A6D4-718D-8793-F73C906B951E}"/>
              </a:ext>
            </a:extLst>
          </p:cNvPr>
          <p:cNvSpPr>
            <a:spLocks noGrp="1"/>
          </p:cNvSpPr>
          <p:nvPr>
            <p:ph sz="half" idx="1"/>
          </p:nvPr>
        </p:nvSpPr>
        <p:spPr>
          <a:xfrm>
            <a:off x="581114" y="1164015"/>
            <a:ext cx="10793338" cy="3911365"/>
          </a:xfrm>
        </p:spPr>
        <p:txBody>
          <a:bodyPr/>
          <a:lstStyle/>
          <a:p>
            <a:r>
              <a:rPr lang="en-US" sz="2000" dirty="0"/>
              <a:t>Non-covalent BTK inhibitor currently under development. </a:t>
            </a:r>
          </a:p>
          <a:p>
            <a:r>
              <a:rPr lang="en-US" sz="2000" dirty="0"/>
              <a:t>Phase 1 clinical trial demonstrated a safe dose of 65 mg daily</a:t>
            </a:r>
          </a:p>
          <a:p>
            <a:r>
              <a:rPr lang="en-US" sz="2000" dirty="0"/>
              <a:t>Overall response rate in CLL patients was 75%</a:t>
            </a:r>
          </a:p>
          <a:p>
            <a:r>
              <a:rPr lang="en-US" sz="2000" dirty="0"/>
              <a:t>Limited data in NHL, only 12 efficacy evaluable patients reported with ORR of 42%, none of these patients had MCL</a:t>
            </a:r>
          </a:p>
          <a:p>
            <a:r>
              <a:rPr lang="en-US" sz="2000" dirty="0"/>
              <a:t>Further trials are indicated to determine the role of nemtabrutinib in MCL</a:t>
            </a:r>
          </a:p>
        </p:txBody>
      </p:sp>
      <p:sp>
        <p:nvSpPr>
          <p:cNvPr id="4" name="Footer Placeholder 3">
            <a:extLst>
              <a:ext uri="{FF2B5EF4-FFF2-40B4-BE49-F238E27FC236}">
                <a16:creationId xmlns:a16="http://schemas.microsoft.com/office/drawing/2014/main" id="{C27F81D3-8CEC-6A43-04DD-6ADB961D40E2}"/>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99" b="0" i="0" u="none" strike="noStrike" kern="1200" cap="none" spc="0" normalizeH="0" baseline="0" noProof="0" dirty="0">
                <a:ln>
                  <a:noFill/>
                </a:ln>
                <a:solidFill>
                  <a:srgbClr val="000000"/>
                </a:solidFill>
                <a:effectLst/>
                <a:uLnTx/>
                <a:uFillTx/>
                <a:latin typeface="Arial"/>
                <a:ea typeface="ＭＳ Ｐゴシック"/>
              </a:rPr>
              <a:t>Woyach et al. Cancer Discovery 2023</a:t>
            </a:r>
          </a:p>
        </p:txBody>
      </p:sp>
      <p:sp>
        <p:nvSpPr>
          <p:cNvPr id="5" name="Title 4">
            <a:extLst>
              <a:ext uri="{FF2B5EF4-FFF2-40B4-BE49-F238E27FC236}">
                <a16:creationId xmlns:a16="http://schemas.microsoft.com/office/drawing/2014/main" id="{CAB4E341-4F6B-C76B-3549-B8632D927AF5}"/>
              </a:ext>
            </a:extLst>
          </p:cNvPr>
          <p:cNvSpPr>
            <a:spLocks noGrp="1"/>
          </p:cNvSpPr>
          <p:nvPr>
            <p:ph type="title"/>
          </p:nvPr>
        </p:nvSpPr>
        <p:spPr/>
        <p:txBody>
          <a:bodyPr/>
          <a:lstStyle/>
          <a:p>
            <a:r>
              <a:rPr lang="en-US" dirty="0"/>
              <a:t>Nemtabrutinib</a:t>
            </a:r>
          </a:p>
        </p:txBody>
      </p:sp>
    </p:spTree>
    <p:extLst>
      <p:ext uri="{BB962C8B-B14F-4D97-AF65-F5344CB8AC3E}">
        <p14:creationId xmlns:p14="http://schemas.microsoft.com/office/powerpoint/2010/main" val="2382037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20437CB-3543-FFA9-CDB8-1402BBCB042A}"/>
              </a:ext>
            </a:extLst>
          </p:cNvPr>
          <p:cNvSpPr txBox="1">
            <a:spLocks/>
          </p:cNvSpPr>
          <p:nvPr/>
        </p:nvSpPr>
        <p:spPr>
          <a:xfrm>
            <a:off x="690805" y="3172"/>
            <a:ext cx="10962649" cy="1141943"/>
          </a:xfrm>
          <a:prstGeom prst="rect">
            <a:avLst/>
          </a:prstGeom>
        </p:spPr>
        <p:txBody>
          <a:bodyPr vert="horz" lIns="91355" tIns="45678" rIns="91355" bIns="4567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218072" fontAlgn="base">
              <a:spcAft>
                <a:spcPct val="0"/>
              </a:spcAft>
              <a:defRPr/>
            </a:pPr>
            <a:r>
              <a:rPr lang="en-US" sz="3597" b="1" dirty="0">
                <a:solidFill>
                  <a:srgbClr val="003366"/>
                </a:solidFill>
                <a:latin typeface="Arial" panose="020B0604020202020204" pitchFamily="34" charset="0"/>
                <a:ea typeface="ＭＳ Ｐゴシック"/>
                <a:cs typeface="Arial" panose="020B0604020202020204" pitchFamily="34" charset="0"/>
              </a:rPr>
              <a:t>Mutations Highly Specific for Secondary AML</a:t>
            </a:r>
          </a:p>
        </p:txBody>
      </p:sp>
      <p:pic>
        <p:nvPicPr>
          <p:cNvPr id="6" name="Picture 5">
            <a:extLst>
              <a:ext uri="{FF2B5EF4-FFF2-40B4-BE49-F238E27FC236}">
                <a16:creationId xmlns:a16="http://schemas.microsoft.com/office/drawing/2014/main" id="{DE9E05E6-3608-0E2B-B514-BC0CC473BC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668" y="1373503"/>
            <a:ext cx="4643900" cy="4110994"/>
          </a:xfrm>
          <a:prstGeom prst="rect">
            <a:avLst/>
          </a:prstGeom>
        </p:spPr>
      </p:pic>
      <p:pic>
        <p:nvPicPr>
          <p:cNvPr id="10" name="Picture 9">
            <a:extLst>
              <a:ext uri="{FF2B5EF4-FFF2-40B4-BE49-F238E27FC236}">
                <a16:creationId xmlns:a16="http://schemas.microsoft.com/office/drawing/2014/main" id="{A482C783-CD1E-136E-5B74-2AFF63EA9E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0299" y="1678021"/>
            <a:ext cx="5294630" cy="3679665"/>
          </a:xfrm>
          <a:prstGeom prst="rect">
            <a:avLst/>
          </a:prstGeom>
        </p:spPr>
      </p:pic>
      <p:sp>
        <p:nvSpPr>
          <p:cNvPr id="11" name="Rectangle 10">
            <a:extLst>
              <a:ext uri="{FF2B5EF4-FFF2-40B4-BE49-F238E27FC236}">
                <a16:creationId xmlns:a16="http://schemas.microsoft.com/office/drawing/2014/main" id="{358B5FC7-59C5-827C-B116-0120B6E73E4E}"/>
              </a:ext>
            </a:extLst>
          </p:cNvPr>
          <p:cNvSpPr/>
          <p:nvPr/>
        </p:nvSpPr>
        <p:spPr>
          <a:xfrm>
            <a:off x="614675" y="1678021"/>
            <a:ext cx="4415512" cy="106581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dirty="0">
              <a:ln w="76200">
                <a:solidFill>
                  <a:srgbClr val="000000"/>
                </a:solidFill>
              </a:ln>
              <a:solidFill>
                <a:srgbClr val="FFFFFF"/>
              </a:solidFill>
              <a:latin typeface="Arial"/>
              <a:ea typeface="ＭＳ Ｐゴシック"/>
            </a:endParaRPr>
          </a:p>
        </p:txBody>
      </p:sp>
      <p:sp>
        <p:nvSpPr>
          <p:cNvPr id="12" name="TextBox 11">
            <a:extLst>
              <a:ext uri="{FF2B5EF4-FFF2-40B4-BE49-F238E27FC236}">
                <a16:creationId xmlns:a16="http://schemas.microsoft.com/office/drawing/2014/main" id="{18E76D6F-7EF7-9BC4-FBCC-01E6B38995DE}"/>
              </a:ext>
            </a:extLst>
          </p:cNvPr>
          <p:cNvSpPr txBox="1"/>
          <p:nvPr/>
        </p:nvSpPr>
        <p:spPr>
          <a:xfrm>
            <a:off x="5300935" y="6212203"/>
            <a:ext cx="2232940" cy="338426"/>
          </a:xfrm>
          <a:prstGeom prst="rect">
            <a:avLst/>
          </a:prstGeom>
          <a:noFill/>
        </p:spPr>
        <p:txBody>
          <a:bodyPr wrap="square" rtlCol="0">
            <a:spAutoFit/>
          </a:bodyPr>
          <a:lstStyle/>
          <a:p>
            <a:pPr defTabSz="1218072" fontAlgn="base">
              <a:spcBef>
                <a:spcPct val="0"/>
              </a:spcBef>
              <a:spcAft>
                <a:spcPct val="0"/>
              </a:spcAft>
            </a:pPr>
            <a:r>
              <a:rPr lang="en-US" sz="1599" dirty="0">
                <a:solidFill>
                  <a:srgbClr val="000000"/>
                </a:solidFill>
                <a:latin typeface="Arial" panose="020B0604020202020204" pitchFamily="34" charset="0"/>
                <a:ea typeface="ＭＳ Ｐゴシック" charset="0"/>
                <a:cs typeface="Arial" panose="020B0604020202020204" pitchFamily="34" charset="0"/>
              </a:rPr>
              <a:t>Lindsley, </a:t>
            </a:r>
            <a:r>
              <a:rPr lang="en-US" sz="1599" i="1" dirty="0">
                <a:solidFill>
                  <a:srgbClr val="000000"/>
                </a:solidFill>
                <a:latin typeface="Arial" panose="020B0604020202020204" pitchFamily="34" charset="0"/>
                <a:ea typeface="ＭＳ Ｐゴシック" charset="0"/>
                <a:cs typeface="Arial" panose="020B0604020202020204" pitchFamily="34" charset="0"/>
              </a:rPr>
              <a:t>Blood</a:t>
            </a:r>
            <a:r>
              <a:rPr lang="en-US" sz="1599" dirty="0">
                <a:solidFill>
                  <a:srgbClr val="000000"/>
                </a:solidFill>
                <a:latin typeface="Arial" panose="020B0604020202020204" pitchFamily="34" charset="0"/>
                <a:ea typeface="ＭＳ Ｐゴシック" charset="0"/>
                <a:cs typeface="Arial" panose="020B0604020202020204" pitchFamily="34" charset="0"/>
              </a:rPr>
              <a:t> 2015</a:t>
            </a:r>
          </a:p>
        </p:txBody>
      </p:sp>
    </p:spTree>
    <p:extLst>
      <p:ext uri="{BB962C8B-B14F-4D97-AF65-F5344CB8AC3E}">
        <p14:creationId xmlns:p14="http://schemas.microsoft.com/office/powerpoint/2010/main" val="387881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BDD2C6-2CA8-FC4A-E09C-326D16B91CC2}"/>
              </a:ext>
            </a:extLst>
          </p:cNvPr>
          <p:cNvPicPr>
            <a:picLocks noChangeAspect="1"/>
          </p:cNvPicPr>
          <p:nvPr/>
        </p:nvPicPr>
        <p:blipFill>
          <a:blip r:embed="rId2"/>
          <a:stretch>
            <a:fillRect/>
          </a:stretch>
        </p:blipFill>
        <p:spPr>
          <a:xfrm>
            <a:off x="564205" y="1365879"/>
            <a:ext cx="4768371" cy="3463816"/>
          </a:xfrm>
          <a:prstGeom prst="rect">
            <a:avLst/>
          </a:prstGeom>
          <a:noFill/>
        </p:spPr>
      </p:pic>
      <p:sp>
        <p:nvSpPr>
          <p:cNvPr id="2" name="Content Placeholder 1">
            <a:extLst>
              <a:ext uri="{FF2B5EF4-FFF2-40B4-BE49-F238E27FC236}">
                <a16:creationId xmlns:a16="http://schemas.microsoft.com/office/drawing/2014/main" id="{1EE6D265-449E-BD50-E7D6-2CEF3F4418D0}"/>
              </a:ext>
            </a:extLst>
          </p:cNvPr>
          <p:cNvSpPr>
            <a:spLocks noGrp="1"/>
          </p:cNvSpPr>
          <p:nvPr>
            <p:ph sz="half" idx="2"/>
          </p:nvPr>
        </p:nvSpPr>
        <p:spPr>
          <a:xfrm>
            <a:off x="6197600" y="1488755"/>
            <a:ext cx="5775424" cy="3911365"/>
          </a:xfrm>
        </p:spPr>
        <p:txBody>
          <a:bodyPr wrap="square" anchor="t">
            <a:normAutofit/>
          </a:bodyPr>
          <a:lstStyle/>
          <a:p>
            <a:pPr>
              <a:lnSpc>
                <a:spcPct val="90000"/>
              </a:lnSpc>
            </a:pPr>
            <a:r>
              <a:rPr lang="en-US" sz="2200" dirty="0"/>
              <a:t>A new class of BTK inhibiting agents that eliminates the BTK protein through proteosome degradation of the molecule leading to responses in B-cell malignancies. </a:t>
            </a:r>
          </a:p>
          <a:p>
            <a:pPr>
              <a:lnSpc>
                <a:spcPct val="90000"/>
              </a:lnSpc>
            </a:pPr>
            <a:r>
              <a:rPr lang="en-US" sz="2200" dirty="0"/>
              <a:t>Several agents under development</a:t>
            </a:r>
          </a:p>
          <a:p>
            <a:pPr lvl="1">
              <a:lnSpc>
                <a:spcPct val="90000"/>
              </a:lnSpc>
            </a:pPr>
            <a:r>
              <a:rPr lang="en-US" sz="2200" dirty="0"/>
              <a:t>BGB-16673: early data presented at ASH from phase 1</a:t>
            </a:r>
          </a:p>
          <a:p>
            <a:pPr lvl="1">
              <a:lnSpc>
                <a:spcPct val="90000"/>
              </a:lnSpc>
            </a:pPr>
            <a:r>
              <a:rPr lang="en-US" sz="2200" dirty="0"/>
              <a:t>NX-5948: phase 1 ongoing</a:t>
            </a:r>
          </a:p>
          <a:p>
            <a:pPr lvl="1">
              <a:lnSpc>
                <a:spcPct val="90000"/>
              </a:lnSpc>
            </a:pPr>
            <a:r>
              <a:rPr lang="en-US" sz="2200" dirty="0"/>
              <a:t>ABBV-101: phase 1 ongoing</a:t>
            </a:r>
          </a:p>
        </p:txBody>
      </p:sp>
      <p:sp>
        <p:nvSpPr>
          <p:cNvPr id="16" name="Footer Placeholder 3">
            <a:extLst>
              <a:ext uri="{FF2B5EF4-FFF2-40B4-BE49-F238E27FC236}">
                <a16:creationId xmlns:a16="http://schemas.microsoft.com/office/drawing/2014/main" id="{D76122C7-6D01-544A-330F-B7BDF96DA1CC}"/>
              </a:ext>
            </a:extLst>
          </p:cNvPr>
          <p:cNvSpPr>
            <a:spLocks noGrp="1"/>
          </p:cNvSpPr>
          <p:nvPr>
            <p:ph type="ftr" sz="quarter" idx="3"/>
          </p:nvPr>
        </p:nvSpPr>
        <p:spPr>
          <a:xfrm>
            <a:off x="6768075" y="6165305"/>
            <a:ext cx="5204949" cy="55617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99" b="0" i="0" u="none" strike="noStrike" kern="1200" cap="none" spc="0" normalizeH="0" baseline="0" noProof="0" dirty="0">
                <a:ln>
                  <a:noFill/>
                </a:ln>
                <a:solidFill>
                  <a:srgbClr val="000000"/>
                </a:solidFill>
                <a:effectLst/>
                <a:uLnTx/>
                <a:uFillTx/>
                <a:latin typeface="Arial"/>
                <a:ea typeface="ＭＳ Ｐゴシック"/>
              </a:rPr>
              <a:t>Nurixtx.com</a:t>
            </a:r>
          </a:p>
        </p:txBody>
      </p:sp>
      <p:sp>
        <p:nvSpPr>
          <p:cNvPr id="5" name="Title 4">
            <a:extLst>
              <a:ext uri="{FF2B5EF4-FFF2-40B4-BE49-F238E27FC236}">
                <a16:creationId xmlns:a16="http://schemas.microsoft.com/office/drawing/2014/main" id="{A721D9FB-7DC4-EFC1-C90C-80F62E732AFA}"/>
              </a:ext>
            </a:extLst>
          </p:cNvPr>
          <p:cNvSpPr>
            <a:spLocks noGrp="1"/>
          </p:cNvSpPr>
          <p:nvPr>
            <p:ph type="title"/>
          </p:nvPr>
        </p:nvSpPr>
        <p:spPr>
          <a:xfrm>
            <a:off x="0" y="169796"/>
            <a:ext cx="12192000" cy="926470"/>
          </a:xfrm>
        </p:spPr>
        <p:txBody>
          <a:bodyPr>
            <a:normAutofit/>
          </a:bodyPr>
          <a:lstStyle/>
          <a:p>
            <a:r>
              <a:rPr lang="en-US" dirty="0"/>
              <a:t>BTK Degraders</a:t>
            </a:r>
          </a:p>
        </p:txBody>
      </p:sp>
      <p:sp>
        <p:nvSpPr>
          <p:cNvPr id="10" name="TextBox 9">
            <a:extLst>
              <a:ext uri="{FF2B5EF4-FFF2-40B4-BE49-F238E27FC236}">
                <a16:creationId xmlns:a16="http://schemas.microsoft.com/office/drawing/2014/main" id="{1873CB76-F389-9ACD-5B9E-3717C8B28259}"/>
              </a:ext>
            </a:extLst>
          </p:cNvPr>
          <p:cNvSpPr txBox="1"/>
          <p:nvPr/>
        </p:nvSpPr>
        <p:spPr>
          <a:xfrm>
            <a:off x="2122993" y="4829695"/>
            <a:ext cx="138932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NX-5948</a:t>
            </a:r>
          </a:p>
        </p:txBody>
      </p:sp>
    </p:spTree>
    <p:extLst>
      <p:ext uri="{BB962C8B-B14F-4D97-AF65-F5344CB8AC3E}">
        <p14:creationId xmlns:p14="http://schemas.microsoft.com/office/powerpoint/2010/main" val="11390525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medical report&#10;&#10;Description automatically generated">
            <a:extLst>
              <a:ext uri="{FF2B5EF4-FFF2-40B4-BE49-F238E27FC236}">
                <a16:creationId xmlns:a16="http://schemas.microsoft.com/office/drawing/2014/main" id="{70D24E46-5D14-32AD-5B30-BA555D30E67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32518" y="1096266"/>
            <a:ext cx="5561883" cy="4366079"/>
          </a:xfrm>
          <a:noFill/>
        </p:spPr>
      </p:pic>
      <p:sp>
        <p:nvSpPr>
          <p:cNvPr id="12" name="Content Placeholder 2">
            <a:extLst>
              <a:ext uri="{FF2B5EF4-FFF2-40B4-BE49-F238E27FC236}">
                <a16:creationId xmlns:a16="http://schemas.microsoft.com/office/drawing/2014/main" id="{D4D34C8D-2559-1646-A5DC-06D9D0D1AFD8}"/>
              </a:ext>
            </a:extLst>
          </p:cNvPr>
          <p:cNvSpPr>
            <a:spLocks noGrp="1"/>
          </p:cNvSpPr>
          <p:nvPr>
            <p:ph sz="half" idx="2"/>
          </p:nvPr>
        </p:nvSpPr>
        <p:spPr>
          <a:xfrm>
            <a:off x="6197600" y="1488755"/>
            <a:ext cx="5689600" cy="3911365"/>
          </a:xfrm>
        </p:spPr>
        <p:txBody>
          <a:bodyPr/>
          <a:lstStyle/>
          <a:p>
            <a:r>
              <a:rPr lang="en-US" sz="2400" dirty="0"/>
              <a:t>26 patient Phase 1 trial of BGB-16673 BTK degrader, dose escalation study across B-cell malignancies</a:t>
            </a:r>
          </a:p>
          <a:p>
            <a:r>
              <a:rPr lang="en-US" sz="2400" dirty="0"/>
              <a:t>18 response evaluable patients, 12 patients with a response (67%) including two patients with prior non-covalent BTKi exposure and 10 patients with covalent BTKi exposure</a:t>
            </a:r>
          </a:p>
          <a:p>
            <a:r>
              <a:rPr lang="en-US" sz="2400" dirty="0"/>
              <a:t>EARLY DATA!</a:t>
            </a:r>
          </a:p>
        </p:txBody>
      </p:sp>
      <p:sp>
        <p:nvSpPr>
          <p:cNvPr id="4" name="Footer Placeholder 3">
            <a:extLst>
              <a:ext uri="{FF2B5EF4-FFF2-40B4-BE49-F238E27FC236}">
                <a16:creationId xmlns:a16="http://schemas.microsoft.com/office/drawing/2014/main" id="{1329B644-919B-503B-8C23-28AC52104B45}"/>
              </a:ext>
            </a:extLst>
          </p:cNvPr>
          <p:cNvSpPr>
            <a:spLocks noGrp="1"/>
          </p:cNvSpPr>
          <p:nvPr>
            <p:ph type="ftr" sz="quarter" idx="3"/>
          </p:nvPr>
        </p:nvSpPr>
        <p:spPr>
          <a:xfrm>
            <a:off x="6768075" y="5964964"/>
            <a:ext cx="5204949" cy="756513"/>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Seymour et al. ASH 2023</a:t>
            </a:r>
          </a:p>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https://ash.confex.com/ash/2023/webprogram/Paper180109.html</a:t>
            </a:r>
          </a:p>
        </p:txBody>
      </p:sp>
      <p:sp>
        <p:nvSpPr>
          <p:cNvPr id="5" name="Title 4">
            <a:extLst>
              <a:ext uri="{FF2B5EF4-FFF2-40B4-BE49-F238E27FC236}">
                <a16:creationId xmlns:a16="http://schemas.microsoft.com/office/drawing/2014/main" id="{09C4B260-E24E-6806-442B-AE8C327B9216}"/>
              </a:ext>
            </a:extLst>
          </p:cNvPr>
          <p:cNvSpPr>
            <a:spLocks noGrp="1"/>
          </p:cNvSpPr>
          <p:nvPr>
            <p:ph type="title"/>
          </p:nvPr>
        </p:nvSpPr>
        <p:spPr>
          <a:xfrm>
            <a:off x="0" y="169796"/>
            <a:ext cx="12192000" cy="926470"/>
          </a:xfrm>
        </p:spPr>
        <p:txBody>
          <a:bodyPr>
            <a:normAutofit/>
          </a:bodyPr>
          <a:lstStyle/>
          <a:p>
            <a:r>
              <a:rPr lang="en-US" dirty="0"/>
              <a:t>Early Data BTK degraders</a:t>
            </a:r>
          </a:p>
        </p:txBody>
      </p:sp>
    </p:spTree>
    <p:extLst>
      <p:ext uri="{BB962C8B-B14F-4D97-AF65-F5344CB8AC3E}">
        <p14:creationId xmlns:p14="http://schemas.microsoft.com/office/powerpoint/2010/main" val="100235115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047162-3AE9-6CA6-BFE9-2AA1D55BEFAE}"/>
              </a:ext>
            </a:extLst>
          </p:cNvPr>
          <p:cNvSpPr>
            <a:spLocks noGrp="1"/>
          </p:cNvSpPr>
          <p:nvPr>
            <p:ph sz="half" idx="1"/>
          </p:nvPr>
        </p:nvSpPr>
        <p:spPr>
          <a:xfrm>
            <a:off x="794758" y="1096266"/>
            <a:ext cx="10613878" cy="3911365"/>
          </a:xfrm>
        </p:spPr>
        <p:txBody>
          <a:bodyPr/>
          <a:lstStyle/>
          <a:p>
            <a:r>
              <a:rPr lang="en-US" sz="2400" dirty="0"/>
              <a:t>Covalent BTK inhibitors remain current standard of care for relapsed/refractory MCL, in US two options: acalabrutinib and zanubrutinib</a:t>
            </a:r>
          </a:p>
          <a:p>
            <a:r>
              <a:rPr lang="en-US" sz="2400" dirty="0"/>
              <a:t>For relapse or intolerance with covalent BTK inhibitors, Pirtobrutinib is a first-in-class non-covalent BTK inhibitor approved for treatment of R/R MCL</a:t>
            </a:r>
          </a:p>
          <a:p>
            <a:r>
              <a:rPr lang="en-US" sz="2400" dirty="0"/>
              <a:t>New non-covalent molecules and BTK degraders will expand the BTK universe and offer new options for relapsed disease. </a:t>
            </a:r>
          </a:p>
          <a:p>
            <a:endParaRPr lang="en-US" sz="2400" dirty="0"/>
          </a:p>
        </p:txBody>
      </p:sp>
      <p:sp>
        <p:nvSpPr>
          <p:cNvPr id="4" name="Footer Placeholder 3">
            <a:extLst>
              <a:ext uri="{FF2B5EF4-FFF2-40B4-BE49-F238E27FC236}">
                <a16:creationId xmlns:a16="http://schemas.microsoft.com/office/drawing/2014/main" id="{6B4C82C1-7F5E-CE68-F988-5E367C6DB2DD}"/>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99" b="0" i="0" u="none" strike="noStrike" kern="1200" cap="none" spc="0" normalizeH="0" baseline="0" noProof="0" dirty="0">
              <a:ln>
                <a:noFill/>
              </a:ln>
              <a:solidFill>
                <a:srgbClr val="800000"/>
              </a:solidFill>
              <a:effectLst/>
              <a:uLnTx/>
              <a:uFillTx/>
              <a:latin typeface="Arial"/>
              <a:ea typeface="ＭＳ Ｐゴシック"/>
            </a:endParaRPr>
          </a:p>
        </p:txBody>
      </p:sp>
      <p:sp>
        <p:nvSpPr>
          <p:cNvPr id="5" name="Title 4">
            <a:extLst>
              <a:ext uri="{FF2B5EF4-FFF2-40B4-BE49-F238E27FC236}">
                <a16:creationId xmlns:a16="http://schemas.microsoft.com/office/drawing/2014/main" id="{A14809C4-B95B-CA63-27CE-1A4BAF9D99FD}"/>
              </a:ext>
            </a:extLst>
          </p:cNvPr>
          <p:cNvSpPr>
            <a:spLocks noGrp="1"/>
          </p:cNvSpPr>
          <p:nvPr>
            <p:ph type="title"/>
          </p:nvPr>
        </p:nvSpPr>
        <p:spPr/>
        <p:txBody>
          <a:bodyPr/>
          <a:lstStyle/>
          <a:p>
            <a:r>
              <a:rPr lang="en-US" dirty="0"/>
              <a:t>BTK inhibitors in 2023</a:t>
            </a:r>
          </a:p>
        </p:txBody>
      </p:sp>
    </p:spTree>
    <p:extLst>
      <p:ext uri="{BB962C8B-B14F-4D97-AF65-F5344CB8AC3E}">
        <p14:creationId xmlns:p14="http://schemas.microsoft.com/office/powerpoint/2010/main" val="253847580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39" y="2149164"/>
            <a:ext cx="12180722" cy="926470"/>
          </a:xfrm>
        </p:spPr>
        <p:txBody>
          <a:bodyPr/>
          <a:lstStyle/>
          <a:p>
            <a:r>
              <a:rPr lang="en-US" b="1" dirty="0">
                <a:solidFill>
                  <a:srgbClr val="003767"/>
                </a:solidFill>
                <a:latin typeface="Arial" panose="020B0604020202020204" pitchFamily="34" charset="0"/>
                <a:cs typeface="Arial" panose="020B0604020202020204" pitchFamily="34" charset="0"/>
              </a:rPr>
              <a:t>Question-and-Answer</a:t>
            </a:r>
            <a:endParaRPr lang="en-US" dirty="0">
              <a:solidFill>
                <a:srgbClr val="00376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556460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39" y="2149164"/>
            <a:ext cx="12180722" cy="926470"/>
          </a:xfrm>
        </p:spPr>
        <p:txBody>
          <a:bodyPr>
            <a:noAutofit/>
          </a:bodyPr>
          <a:lstStyle/>
          <a:p>
            <a:r>
              <a:rPr lang="en-US" b="1" dirty="0">
                <a:solidFill>
                  <a:srgbClr val="003767"/>
                </a:solidFill>
                <a:latin typeface="Arial" panose="020B0604020202020204" pitchFamily="34" charset="0"/>
                <a:cs typeface="Arial" panose="020B0604020202020204" pitchFamily="34" charset="0"/>
              </a:rPr>
              <a:t>Concluding Remarks</a:t>
            </a:r>
            <a:br>
              <a:rPr lang="en-US" b="1" dirty="0">
                <a:solidFill>
                  <a:srgbClr val="003767"/>
                </a:solidFill>
                <a:latin typeface="Arial" panose="020B0604020202020204" pitchFamily="34" charset="0"/>
                <a:cs typeface="Arial" panose="020B0604020202020204" pitchFamily="34" charset="0"/>
              </a:rPr>
            </a:br>
            <a:r>
              <a:rPr lang="en-US" b="1" dirty="0">
                <a:solidFill>
                  <a:srgbClr val="003767"/>
                </a:solidFill>
                <a:latin typeface="Arial" panose="020B0604020202020204" pitchFamily="34" charset="0"/>
                <a:cs typeface="Arial" panose="020B0604020202020204" pitchFamily="34" charset="0"/>
              </a:rPr>
              <a:t>Thank you for attending!</a:t>
            </a:r>
            <a:endParaRPr lang="en-US" dirty="0">
              <a:solidFill>
                <a:srgbClr val="00376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650166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39" y="100315"/>
            <a:ext cx="12180722" cy="1075346"/>
          </a:xfrm>
        </p:spPr>
        <p:txBody>
          <a:bodyPr>
            <a:normAutofit/>
          </a:bodyPr>
          <a:lstStyle/>
          <a:p>
            <a:r>
              <a:rPr lang="en-US" b="1" dirty="0">
                <a:solidFill>
                  <a:srgbClr val="003767"/>
                </a:solidFill>
              </a:rPr>
              <a:t>Thank You to Our Supporters:</a:t>
            </a:r>
            <a:endParaRPr lang="en-US" dirty="0"/>
          </a:p>
        </p:txBody>
      </p:sp>
      <p:pic>
        <p:nvPicPr>
          <p:cNvPr id="5" name="Picture 4" descr="A logo with white text&#10;&#10;Description automatically generated">
            <a:extLst>
              <a:ext uri="{FF2B5EF4-FFF2-40B4-BE49-F238E27FC236}">
                <a16:creationId xmlns:a16="http://schemas.microsoft.com/office/drawing/2014/main" id="{ECC5CED2-4F83-4EF4-9E2E-74C8F569E0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9009" y="1861802"/>
            <a:ext cx="3132592" cy="3134395"/>
          </a:xfrm>
          <a:prstGeom prst="rect">
            <a:avLst/>
          </a:prstGeom>
        </p:spPr>
      </p:pic>
      <p:pic>
        <p:nvPicPr>
          <p:cNvPr id="9" name="Picture 8">
            <a:extLst>
              <a:ext uri="{FF2B5EF4-FFF2-40B4-BE49-F238E27FC236}">
                <a16:creationId xmlns:a16="http://schemas.microsoft.com/office/drawing/2014/main" id="{DA65B552-0342-80A1-7FBC-99960E3430E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0" y="2286867"/>
            <a:ext cx="4568534" cy="2284266"/>
          </a:xfrm>
          <a:prstGeom prst="rect">
            <a:avLst/>
          </a:prstGeom>
        </p:spPr>
      </p:pic>
    </p:spTree>
    <p:extLst>
      <p:ext uri="{BB962C8B-B14F-4D97-AF65-F5344CB8AC3E}">
        <p14:creationId xmlns:p14="http://schemas.microsoft.com/office/powerpoint/2010/main" val="662908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082D758-BBF4-2BA7-BBE9-5215ABF23B25}"/>
              </a:ext>
            </a:extLst>
          </p:cNvPr>
          <p:cNvSpPr txBox="1">
            <a:spLocks/>
          </p:cNvSpPr>
          <p:nvPr/>
        </p:nvSpPr>
        <p:spPr>
          <a:xfrm>
            <a:off x="690805" y="3172"/>
            <a:ext cx="10962649" cy="1141943"/>
          </a:xfrm>
          <a:prstGeom prst="rect">
            <a:avLst/>
          </a:prstGeom>
        </p:spPr>
        <p:txBody>
          <a:bodyPr vert="horz" lIns="91355" tIns="45678" rIns="91355" bIns="4567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218072" fontAlgn="base">
              <a:spcAft>
                <a:spcPct val="0"/>
              </a:spcAft>
              <a:defRPr/>
            </a:pPr>
            <a:r>
              <a:rPr lang="en-US" sz="3996" b="1" dirty="0">
                <a:solidFill>
                  <a:srgbClr val="003366"/>
                </a:solidFill>
                <a:latin typeface="Arial" panose="020B0604020202020204" pitchFamily="34" charset="0"/>
                <a:ea typeface="ＭＳ Ｐゴシック"/>
                <a:cs typeface="Arial" panose="020B0604020202020204" pitchFamily="34" charset="0"/>
              </a:rPr>
              <a:t>Updated AML-MR Classification in 2022</a:t>
            </a:r>
          </a:p>
        </p:txBody>
      </p:sp>
      <p:sp>
        <p:nvSpPr>
          <p:cNvPr id="7" name="TextBox 6">
            <a:extLst>
              <a:ext uri="{FF2B5EF4-FFF2-40B4-BE49-F238E27FC236}">
                <a16:creationId xmlns:a16="http://schemas.microsoft.com/office/drawing/2014/main" id="{42A6EF37-318E-AEBD-85F6-E177784D4648}"/>
              </a:ext>
            </a:extLst>
          </p:cNvPr>
          <p:cNvSpPr txBox="1"/>
          <p:nvPr/>
        </p:nvSpPr>
        <p:spPr>
          <a:xfrm>
            <a:off x="4594018" y="6159411"/>
            <a:ext cx="4148771" cy="338426"/>
          </a:xfrm>
          <a:prstGeom prst="rect">
            <a:avLst/>
          </a:prstGeom>
          <a:noFill/>
        </p:spPr>
        <p:txBody>
          <a:bodyPr wrap="square" rtlCol="0">
            <a:spAutoFit/>
          </a:bodyPr>
          <a:lstStyle/>
          <a:p>
            <a:pPr defTabSz="1218072" fontAlgn="base">
              <a:spcBef>
                <a:spcPct val="0"/>
              </a:spcBef>
              <a:spcAft>
                <a:spcPct val="0"/>
              </a:spcAft>
            </a:pPr>
            <a:r>
              <a:rPr lang="en-US" sz="1599" dirty="0">
                <a:solidFill>
                  <a:srgbClr val="000000"/>
                </a:solidFill>
                <a:latin typeface="Arial" panose="020B0604020202020204" pitchFamily="34" charset="0"/>
                <a:ea typeface="ＭＳ Ｐゴシック" charset="0"/>
                <a:cs typeface="Arial" panose="020B0604020202020204" pitchFamily="34" charset="0"/>
              </a:rPr>
              <a:t>Khoury, Leukemia 2022; Arber, Blood 2022</a:t>
            </a:r>
          </a:p>
        </p:txBody>
      </p:sp>
      <p:sp>
        <p:nvSpPr>
          <p:cNvPr id="8" name="Oval 7">
            <a:extLst>
              <a:ext uri="{FF2B5EF4-FFF2-40B4-BE49-F238E27FC236}">
                <a16:creationId xmlns:a16="http://schemas.microsoft.com/office/drawing/2014/main" id="{0164A9CD-C92C-3048-CB8B-9B39FFDB6969}"/>
              </a:ext>
            </a:extLst>
          </p:cNvPr>
          <p:cNvSpPr/>
          <p:nvPr/>
        </p:nvSpPr>
        <p:spPr>
          <a:xfrm>
            <a:off x="9978605" y="3628453"/>
            <a:ext cx="609036" cy="40958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graphicFrame>
        <p:nvGraphicFramePr>
          <p:cNvPr id="10" name="Table 10">
            <a:extLst>
              <a:ext uri="{FF2B5EF4-FFF2-40B4-BE49-F238E27FC236}">
                <a16:creationId xmlns:a16="http://schemas.microsoft.com/office/drawing/2014/main" id="{71881D40-8C3D-15AF-7997-E14D65012DFF}"/>
              </a:ext>
            </a:extLst>
          </p:cNvPr>
          <p:cNvGraphicFramePr>
            <a:graphicFrameLocks noGrp="1"/>
          </p:cNvGraphicFramePr>
          <p:nvPr/>
        </p:nvGraphicFramePr>
        <p:xfrm>
          <a:off x="161333" y="1328586"/>
          <a:ext cx="11492123" cy="4312640"/>
        </p:xfrm>
        <a:graphic>
          <a:graphicData uri="http://schemas.openxmlformats.org/drawingml/2006/table">
            <a:tbl>
              <a:tblPr firstRow="1" bandRow="1">
                <a:tableStyleId>{5C22544A-7EE6-4342-B048-85BDC9FD1C3A}</a:tableStyleId>
              </a:tblPr>
              <a:tblGrid>
                <a:gridCol w="3830708">
                  <a:extLst>
                    <a:ext uri="{9D8B030D-6E8A-4147-A177-3AD203B41FA5}">
                      <a16:colId xmlns:a16="http://schemas.microsoft.com/office/drawing/2014/main" val="1559909563"/>
                    </a:ext>
                  </a:extLst>
                </a:gridCol>
                <a:gridCol w="3830708">
                  <a:extLst>
                    <a:ext uri="{9D8B030D-6E8A-4147-A177-3AD203B41FA5}">
                      <a16:colId xmlns:a16="http://schemas.microsoft.com/office/drawing/2014/main" val="1817454922"/>
                    </a:ext>
                  </a:extLst>
                </a:gridCol>
                <a:gridCol w="3830708">
                  <a:extLst>
                    <a:ext uri="{9D8B030D-6E8A-4147-A177-3AD203B41FA5}">
                      <a16:colId xmlns:a16="http://schemas.microsoft.com/office/drawing/2014/main" val="1344951330"/>
                    </a:ext>
                  </a:extLst>
                </a:gridCol>
              </a:tblGrid>
              <a:tr h="757248">
                <a:tc>
                  <a:txBody>
                    <a:bodyPr/>
                    <a:lstStyle/>
                    <a:p>
                      <a:r>
                        <a:rPr lang="en-US" sz="2000" dirty="0">
                          <a:latin typeface="Arial" panose="020B0604020202020204" pitchFamily="34" charset="0"/>
                          <a:cs typeface="Arial" panose="020B0604020202020204" pitchFamily="34" charset="0"/>
                        </a:rPr>
                        <a:t>Diagnostic Entity</a:t>
                      </a:r>
                    </a:p>
                  </a:txBody>
                  <a:tcPr marL="91355" marR="91355" marT="45678" marB="45678">
                    <a:solidFill>
                      <a:srgbClr val="0070C0"/>
                    </a:solidFill>
                  </a:tcPr>
                </a:tc>
                <a:tc>
                  <a:txBody>
                    <a:bodyPr/>
                    <a:lstStyle/>
                    <a:p>
                      <a:r>
                        <a:rPr lang="en-US" sz="2000" dirty="0">
                          <a:latin typeface="Arial" panose="020B0604020202020204" pitchFamily="34" charset="0"/>
                          <a:cs typeface="Arial" panose="020B0604020202020204" pitchFamily="34" charset="0"/>
                        </a:rPr>
                        <a:t>International Consensus Classification (ICC) 2022</a:t>
                      </a:r>
                    </a:p>
                  </a:txBody>
                  <a:tcPr marL="91355" marR="91355" marT="45678" marB="45678">
                    <a:solidFill>
                      <a:srgbClr val="0070C0"/>
                    </a:solidFill>
                  </a:tcPr>
                </a:tc>
                <a:tc>
                  <a:txBody>
                    <a:bodyPr/>
                    <a:lstStyle/>
                    <a:p>
                      <a:r>
                        <a:rPr lang="en-US" sz="2000" dirty="0">
                          <a:latin typeface="Arial" panose="020B0604020202020204" pitchFamily="34" charset="0"/>
                          <a:cs typeface="Arial" panose="020B0604020202020204" pitchFamily="34" charset="0"/>
                        </a:rPr>
                        <a:t>World Health Organization (WHO) 2022</a:t>
                      </a:r>
                    </a:p>
                  </a:txBody>
                  <a:tcPr marL="91355" marR="91355" marT="45678" marB="45678">
                    <a:solidFill>
                      <a:srgbClr val="0070C0"/>
                    </a:solidFill>
                  </a:tcPr>
                </a:tc>
                <a:extLst>
                  <a:ext uri="{0D108BD9-81ED-4DB2-BD59-A6C34878D82A}">
                    <a16:rowId xmlns:a16="http://schemas.microsoft.com/office/drawing/2014/main" val="3355173915"/>
                  </a:ext>
                </a:extLst>
              </a:tr>
              <a:tr h="375572">
                <a:tc>
                  <a:txBody>
                    <a:bodyPr/>
                    <a:lstStyle/>
                    <a:p>
                      <a:r>
                        <a:rPr lang="en-US" sz="1900" b="1" dirty="0">
                          <a:latin typeface="Arial" panose="020B0604020202020204" pitchFamily="34" charset="0"/>
                          <a:cs typeface="Arial" panose="020B0604020202020204" pitchFamily="34" charset="0"/>
                        </a:rPr>
                        <a:t>Multilineage dysplasia</a:t>
                      </a:r>
                    </a:p>
                  </a:txBody>
                  <a:tcPr marL="91355" marR="91355" marT="45678" marB="45678"/>
                </a:tc>
                <a:tc>
                  <a:txBody>
                    <a:bodyPr/>
                    <a:lstStyle/>
                    <a:p>
                      <a:r>
                        <a:rPr lang="en-US" sz="1600" dirty="0">
                          <a:latin typeface="Arial" panose="020B0604020202020204" pitchFamily="34" charset="0"/>
                          <a:cs typeface="Arial" panose="020B0604020202020204" pitchFamily="34" charset="0"/>
                        </a:rPr>
                        <a:t>Not included </a:t>
                      </a:r>
                    </a:p>
                  </a:txBody>
                  <a:tcPr marL="91355" marR="91355" marT="45678" marB="45678"/>
                </a:tc>
                <a:tc>
                  <a:txBody>
                    <a:bodyPr/>
                    <a:lstStyle/>
                    <a:p>
                      <a:r>
                        <a:rPr lang="en-US" sz="1600" dirty="0">
                          <a:latin typeface="Arial" panose="020B0604020202020204" pitchFamily="34" charset="0"/>
                          <a:cs typeface="Arial" panose="020B0604020202020204" pitchFamily="34" charset="0"/>
                        </a:rPr>
                        <a:t>Not included</a:t>
                      </a:r>
                    </a:p>
                  </a:txBody>
                  <a:tcPr marL="91355" marR="91355" marT="45678" marB="45678"/>
                </a:tc>
                <a:extLst>
                  <a:ext uri="{0D108BD9-81ED-4DB2-BD59-A6C34878D82A}">
                    <a16:rowId xmlns:a16="http://schemas.microsoft.com/office/drawing/2014/main" val="3586193586"/>
                  </a:ext>
                </a:extLst>
              </a:tr>
              <a:tr h="375572">
                <a:tc>
                  <a:txBody>
                    <a:bodyPr/>
                    <a:lstStyle/>
                    <a:p>
                      <a:r>
                        <a:rPr lang="en-US" sz="1900" b="1" dirty="0">
                          <a:latin typeface="Arial" panose="020B0604020202020204" pitchFamily="34" charset="0"/>
                          <a:cs typeface="Arial" panose="020B0604020202020204" pitchFamily="34" charset="0"/>
                        </a:rPr>
                        <a:t>Therapy-related AML</a:t>
                      </a:r>
                    </a:p>
                  </a:txBody>
                  <a:tcPr marL="91355" marR="91355" marT="45678" marB="45678"/>
                </a:tc>
                <a:tc>
                  <a:txBody>
                    <a:bodyPr/>
                    <a:lstStyle/>
                    <a:p>
                      <a:r>
                        <a:rPr lang="en-US" sz="1600" dirty="0">
                          <a:latin typeface="Arial" panose="020B0604020202020204" pitchFamily="34" charset="0"/>
                          <a:cs typeface="Arial" panose="020B0604020202020204" pitchFamily="34" charset="0"/>
                        </a:rPr>
                        <a:t>Qualifier only</a:t>
                      </a:r>
                    </a:p>
                  </a:txBody>
                  <a:tcPr marL="91355" marR="91355" marT="45678" marB="45678"/>
                </a:tc>
                <a:tc>
                  <a:txBody>
                    <a:bodyPr/>
                    <a:lstStyle/>
                    <a:p>
                      <a:r>
                        <a:rPr lang="en-US" sz="1600" dirty="0">
                          <a:latin typeface="Arial" panose="020B0604020202020204" pitchFamily="34" charset="0"/>
                          <a:cs typeface="Arial" panose="020B0604020202020204" pitchFamily="34" charset="0"/>
                        </a:rPr>
                        <a:t>Not included</a:t>
                      </a:r>
                    </a:p>
                  </a:txBody>
                  <a:tcPr marL="91355" marR="91355" marT="45678" marB="45678"/>
                </a:tc>
                <a:extLst>
                  <a:ext uri="{0D108BD9-81ED-4DB2-BD59-A6C34878D82A}">
                    <a16:rowId xmlns:a16="http://schemas.microsoft.com/office/drawing/2014/main" val="454981575"/>
                  </a:ext>
                </a:extLst>
              </a:tr>
              <a:tr h="375572">
                <a:tc>
                  <a:txBody>
                    <a:bodyPr/>
                    <a:lstStyle/>
                    <a:p>
                      <a:r>
                        <a:rPr lang="en-US" sz="1900" b="1" dirty="0">
                          <a:latin typeface="Arial" panose="020B0604020202020204" pitchFamily="34" charset="0"/>
                          <a:cs typeface="Arial" panose="020B0604020202020204" pitchFamily="34" charset="0"/>
                        </a:rPr>
                        <a:t>Preexisting MDS or MDS/MPN</a:t>
                      </a:r>
                    </a:p>
                  </a:txBody>
                  <a:tcPr marL="91355" marR="91355" marT="45678" marB="4567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Qualifier only</a:t>
                      </a:r>
                    </a:p>
                  </a:txBody>
                  <a:tcPr marL="91355" marR="91355" marT="45678" marB="45678"/>
                </a:tc>
                <a:tc>
                  <a:txBody>
                    <a:bodyPr/>
                    <a:lstStyle/>
                    <a:p>
                      <a:r>
                        <a:rPr lang="en-US" sz="1600" dirty="0">
                          <a:latin typeface="Arial" panose="020B0604020202020204" pitchFamily="34" charset="0"/>
                          <a:cs typeface="Arial" panose="020B0604020202020204" pitchFamily="34" charset="0"/>
                        </a:rPr>
                        <a:t>Included in AML-MR</a:t>
                      </a:r>
                    </a:p>
                  </a:txBody>
                  <a:tcPr marL="91355" marR="91355" marT="45678" marB="45678"/>
                </a:tc>
                <a:extLst>
                  <a:ext uri="{0D108BD9-81ED-4DB2-BD59-A6C34878D82A}">
                    <a16:rowId xmlns:a16="http://schemas.microsoft.com/office/drawing/2014/main" val="1443585668"/>
                  </a:ext>
                </a:extLst>
              </a:tr>
              <a:tr h="1309428">
                <a:tc>
                  <a:txBody>
                    <a:bodyPr/>
                    <a:lstStyle/>
                    <a:p>
                      <a:r>
                        <a:rPr lang="en-US" sz="1900" b="1" dirty="0">
                          <a:latin typeface="Arial" panose="020B0604020202020204" pitchFamily="34" charset="0"/>
                          <a:cs typeface="Arial" panose="020B0604020202020204" pitchFamily="34" charset="0"/>
                        </a:rPr>
                        <a:t>AML with MDS-related cytogenetics</a:t>
                      </a:r>
                    </a:p>
                  </a:txBody>
                  <a:tcPr marL="91355" marR="91355" marT="45678" marB="4567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AML w/ MDS-related cytogenetics</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Complex, del(5q)/t(5q)/</a:t>
                      </a:r>
                      <a:r>
                        <a:rPr lang="en-US" sz="1600" b="1" dirty="0">
                          <a:latin typeface="Arial" panose="020B0604020202020204" pitchFamily="34" charset="0"/>
                          <a:cs typeface="Arial" panose="020B0604020202020204" pitchFamily="34" charset="0"/>
                        </a:rPr>
                        <a:t>add(5q), </a:t>
                      </a:r>
                      <a:r>
                        <a:rPr lang="en-US" sz="1600" dirty="0">
                          <a:latin typeface="Arial" panose="020B0604020202020204" pitchFamily="34" charset="0"/>
                          <a:cs typeface="Arial" panose="020B0604020202020204" pitchFamily="34" charset="0"/>
                        </a:rPr>
                        <a:t>-7/del(7q), </a:t>
                      </a:r>
                      <a:r>
                        <a:rPr lang="en-US" sz="1600" b="1" dirty="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 del(12p)/t(12p)/</a:t>
                      </a:r>
                      <a:r>
                        <a:rPr lang="en-US" sz="1600" b="1" dirty="0">
                          <a:latin typeface="Arial" panose="020B0604020202020204" pitchFamily="34" charset="0"/>
                          <a:cs typeface="Arial" panose="020B0604020202020204" pitchFamily="34" charset="0"/>
                        </a:rPr>
                        <a:t>add(12p), </a:t>
                      </a:r>
                      <a:r>
                        <a:rPr lang="en-US" sz="1600" dirty="0">
                          <a:latin typeface="Arial" panose="020B0604020202020204" pitchFamily="34" charset="0"/>
                          <a:cs typeface="Arial" panose="020B0604020202020204" pitchFamily="34" charset="0"/>
                        </a:rPr>
                        <a:t>i(17q), -17/</a:t>
                      </a:r>
                      <a:r>
                        <a:rPr lang="en-US" sz="1600" b="1" dirty="0">
                          <a:latin typeface="Arial" panose="020B0604020202020204" pitchFamily="34" charset="0"/>
                          <a:cs typeface="Arial" panose="020B0604020202020204" pitchFamily="34" charset="0"/>
                        </a:rPr>
                        <a:t>add(17p) </a:t>
                      </a:r>
                      <a:r>
                        <a:rPr lang="en-US" sz="1600" dirty="0">
                          <a:latin typeface="Arial" panose="020B0604020202020204" pitchFamily="34" charset="0"/>
                          <a:cs typeface="Arial" panose="020B0604020202020204" pitchFamily="34" charset="0"/>
                        </a:rPr>
                        <a:t>or del(17p), </a:t>
                      </a:r>
                      <a:r>
                        <a:rPr lang="en-US" sz="1600" b="1" dirty="0">
                          <a:latin typeface="Arial" panose="020B0604020202020204" pitchFamily="34" charset="0"/>
                          <a:cs typeface="Arial" panose="020B0604020202020204" pitchFamily="34" charset="0"/>
                        </a:rPr>
                        <a:t>del(20q), </a:t>
                      </a:r>
                      <a:r>
                        <a:rPr lang="en-US" sz="1600" dirty="0" err="1">
                          <a:latin typeface="Arial" panose="020B0604020202020204" pitchFamily="34" charset="0"/>
                          <a:cs typeface="Arial" panose="020B0604020202020204" pitchFamily="34" charset="0"/>
                        </a:rPr>
                        <a:t>idic</a:t>
                      </a:r>
                      <a:r>
                        <a:rPr lang="en-US" sz="1600" dirty="0">
                          <a:latin typeface="Arial" panose="020B0604020202020204" pitchFamily="34" charset="0"/>
                          <a:cs typeface="Arial" panose="020B0604020202020204" pitchFamily="34" charset="0"/>
                        </a:rPr>
                        <a:t>(X)(q13)</a:t>
                      </a:r>
                    </a:p>
                  </a:txBody>
                  <a:tcPr marL="91355" marR="91355" marT="45678" marB="45678"/>
                </a:tc>
                <a:tc>
                  <a:txBody>
                    <a:bodyPr/>
                    <a:lstStyle/>
                    <a:p>
                      <a:r>
                        <a:rPr lang="en-US" sz="1600" dirty="0">
                          <a:latin typeface="Arial" panose="020B0604020202020204" pitchFamily="34" charset="0"/>
                          <a:cs typeface="Arial" panose="020B0604020202020204" pitchFamily="34" charset="0"/>
                        </a:rPr>
                        <a:t>AML-MR</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Complex, del(5q)/t(5q), -7/del(7q)/</a:t>
                      </a:r>
                      <a:r>
                        <a:rPr lang="en-US" sz="1600" b="1" dirty="0">
                          <a:latin typeface="Arial" panose="020B0604020202020204" pitchFamily="34" charset="0"/>
                          <a:cs typeface="Arial" panose="020B0604020202020204" pitchFamily="34" charset="0"/>
                        </a:rPr>
                        <a:t>t(7q), del(11q), </a:t>
                      </a:r>
                      <a:r>
                        <a:rPr lang="en-US" sz="1600" dirty="0">
                          <a:latin typeface="Arial" panose="020B0604020202020204" pitchFamily="34" charset="0"/>
                          <a:cs typeface="Arial" panose="020B0604020202020204" pitchFamily="34" charset="0"/>
                        </a:rPr>
                        <a:t>del(12p)/t(12p), </a:t>
                      </a:r>
                      <a:r>
                        <a:rPr lang="en-US" sz="1600" b="1" dirty="0">
                          <a:latin typeface="Arial" panose="020B0604020202020204" pitchFamily="34" charset="0"/>
                          <a:cs typeface="Arial" panose="020B0604020202020204" pitchFamily="34" charset="0"/>
                        </a:rPr>
                        <a:t>-13/del(13q)</a:t>
                      </a:r>
                      <a:r>
                        <a:rPr lang="en-US" sz="1600" dirty="0">
                          <a:latin typeface="Arial" panose="020B0604020202020204" pitchFamily="34" charset="0"/>
                          <a:cs typeface="Arial" panose="020B0604020202020204" pitchFamily="34" charset="0"/>
                        </a:rPr>
                        <a:t>, i(17q), del(17p)/</a:t>
                      </a:r>
                      <a:r>
                        <a:rPr lang="en-US" sz="1600" b="1" dirty="0">
                          <a:latin typeface="Arial" panose="020B0604020202020204" pitchFamily="34" charset="0"/>
                          <a:cs typeface="Arial" panose="020B0604020202020204" pitchFamily="34" charset="0"/>
                        </a:rPr>
                        <a:t>t(17p), </a:t>
                      </a:r>
                      <a:r>
                        <a:rPr lang="en-US" sz="1600" dirty="0" err="1">
                          <a:latin typeface="Arial" panose="020B0604020202020204" pitchFamily="34" charset="0"/>
                          <a:cs typeface="Arial" panose="020B0604020202020204" pitchFamily="34" charset="0"/>
                        </a:rPr>
                        <a:t>idic</a:t>
                      </a:r>
                      <a:r>
                        <a:rPr lang="en-US" sz="1600" dirty="0">
                          <a:latin typeface="Arial" panose="020B0604020202020204" pitchFamily="34" charset="0"/>
                          <a:cs typeface="Arial" panose="020B0604020202020204" pitchFamily="34" charset="0"/>
                        </a:rPr>
                        <a:t>(X)(q13)</a:t>
                      </a:r>
                    </a:p>
                  </a:txBody>
                  <a:tcPr marL="91355" marR="91355" marT="45678" marB="45678"/>
                </a:tc>
                <a:extLst>
                  <a:ext uri="{0D108BD9-81ED-4DB2-BD59-A6C34878D82A}">
                    <a16:rowId xmlns:a16="http://schemas.microsoft.com/office/drawing/2014/main" val="2941795194"/>
                  </a:ext>
                </a:extLst>
              </a:tr>
              <a:tr h="1119248">
                <a:tc>
                  <a:txBody>
                    <a:bodyPr/>
                    <a:lstStyle/>
                    <a:p>
                      <a:r>
                        <a:rPr lang="en-US" sz="1900" b="1" dirty="0">
                          <a:latin typeface="Arial" panose="020B0604020202020204" pitchFamily="34" charset="0"/>
                          <a:cs typeface="Arial" panose="020B0604020202020204" pitchFamily="34" charset="0"/>
                        </a:rPr>
                        <a:t>AML with MDS-Related Mutations</a:t>
                      </a:r>
                    </a:p>
                  </a:txBody>
                  <a:tcPr marL="91355" marR="91355" marT="45678" marB="45678"/>
                </a:tc>
                <a:tc>
                  <a:txBody>
                    <a:bodyPr/>
                    <a:lstStyle/>
                    <a:p>
                      <a:r>
                        <a:rPr lang="en-US" sz="1600" dirty="0">
                          <a:latin typeface="Arial" panose="020B0604020202020204" pitchFamily="34" charset="0"/>
                          <a:cs typeface="Arial" panose="020B0604020202020204" pitchFamily="34" charset="0"/>
                        </a:rPr>
                        <a:t>AML w/ MDS-Related Gene Mutations</a:t>
                      </a:r>
                    </a:p>
                    <a:p>
                      <a:r>
                        <a:rPr lang="en-US" sz="1600" dirty="0">
                          <a:latin typeface="Arial" panose="020B0604020202020204" pitchFamily="34" charset="0"/>
                          <a:cs typeface="Arial" panose="020B0604020202020204" pitchFamily="34" charset="0"/>
                        </a:rPr>
                        <a:t>ASXL1, BCOR, EZH2, </a:t>
                      </a:r>
                      <a:r>
                        <a:rPr lang="en-US" sz="1600" b="1" dirty="0">
                          <a:latin typeface="Arial" panose="020B0604020202020204" pitchFamily="34" charset="0"/>
                          <a:cs typeface="Arial" panose="020B0604020202020204" pitchFamily="34" charset="0"/>
                        </a:rPr>
                        <a:t>RUNX1</a:t>
                      </a:r>
                      <a:r>
                        <a:rPr lang="en-US" sz="1600" dirty="0">
                          <a:latin typeface="Arial" panose="020B0604020202020204" pitchFamily="34" charset="0"/>
                          <a:cs typeface="Arial" panose="020B0604020202020204" pitchFamily="34" charset="0"/>
                        </a:rPr>
                        <a:t>, SF3B1, SRSF2, STAG2, U2AF1, ZRSR2</a:t>
                      </a:r>
                    </a:p>
                  </a:txBody>
                  <a:tcPr marL="91355" marR="91355" marT="45678" marB="45678"/>
                </a:tc>
                <a:tc>
                  <a:txBody>
                    <a:bodyPr/>
                    <a:lstStyle/>
                    <a:p>
                      <a:r>
                        <a:rPr lang="en-US" sz="1600" dirty="0">
                          <a:latin typeface="Arial" panose="020B0604020202020204" pitchFamily="34" charset="0"/>
                          <a:cs typeface="Arial" panose="020B0604020202020204" pitchFamily="34" charset="0"/>
                        </a:rPr>
                        <a:t>AML-MR</a:t>
                      </a:r>
                    </a:p>
                    <a:p>
                      <a:r>
                        <a:rPr lang="en-US" sz="1600" dirty="0">
                          <a:latin typeface="Arial" panose="020B0604020202020204" pitchFamily="34" charset="0"/>
                          <a:cs typeface="Arial" panose="020B0604020202020204" pitchFamily="34" charset="0"/>
                        </a:rPr>
                        <a:t>ASXL1, BCOR, EZH2, SF3B1, SRSF2, STAG2, U2AF1, ZRSR2</a:t>
                      </a:r>
                    </a:p>
                  </a:txBody>
                  <a:tcPr marL="91355" marR="91355" marT="45678" marB="45678"/>
                </a:tc>
                <a:extLst>
                  <a:ext uri="{0D108BD9-81ED-4DB2-BD59-A6C34878D82A}">
                    <a16:rowId xmlns:a16="http://schemas.microsoft.com/office/drawing/2014/main" val="1390643472"/>
                  </a:ext>
                </a:extLst>
              </a:tr>
            </a:tbl>
          </a:graphicData>
        </a:graphic>
      </p:graphicFrame>
      <p:sp>
        <p:nvSpPr>
          <p:cNvPr id="2" name="Rectangle 1">
            <a:extLst>
              <a:ext uri="{FF2B5EF4-FFF2-40B4-BE49-F238E27FC236}">
                <a16:creationId xmlns:a16="http://schemas.microsoft.com/office/drawing/2014/main" id="{F7AB8297-8AA5-335A-C75F-4CC2F3037C94}"/>
              </a:ext>
            </a:extLst>
          </p:cNvPr>
          <p:cNvSpPr/>
          <p:nvPr/>
        </p:nvSpPr>
        <p:spPr>
          <a:xfrm>
            <a:off x="161333" y="4499282"/>
            <a:ext cx="11492123" cy="1141943"/>
          </a:xfrm>
          <a:prstGeom prst="rect">
            <a:avLst/>
          </a:prstGeom>
          <a:noFill/>
          <a:ln w="412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Tree>
    <p:extLst>
      <p:ext uri="{BB962C8B-B14F-4D97-AF65-F5344CB8AC3E}">
        <p14:creationId xmlns:p14="http://schemas.microsoft.com/office/powerpoint/2010/main" val="148636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CD2457E-A6B3-BCBA-9D74-D46A1A1AFCFC}"/>
              </a:ext>
            </a:extLst>
          </p:cNvPr>
          <p:cNvSpPr txBox="1">
            <a:spLocks/>
          </p:cNvSpPr>
          <p:nvPr/>
        </p:nvSpPr>
        <p:spPr>
          <a:xfrm>
            <a:off x="690805" y="3172"/>
            <a:ext cx="10962649" cy="1141943"/>
          </a:xfrm>
          <a:prstGeom prst="rect">
            <a:avLst/>
          </a:prstGeom>
        </p:spPr>
        <p:txBody>
          <a:bodyPr vert="horz" lIns="91355" tIns="45678" rIns="91355" bIns="4567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218072" fontAlgn="base">
              <a:spcAft>
                <a:spcPct val="0"/>
              </a:spcAft>
              <a:defRPr/>
            </a:pPr>
            <a:r>
              <a:rPr lang="en-US" sz="3597" b="1" dirty="0">
                <a:solidFill>
                  <a:srgbClr val="003366"/>
                </a:solidFill>
                <a:latin typeface="Arial" panose="020B0604020202020204" pitchFamily="34" charset="0"/>
                <a:ea typeface="ＭＳ Ｐゴシック"/>
                <a:cs typeface="Arial" panose="020B0604020202020204" pitchFamily="34" charset="0"/>
              </a:rPr>
              <a:t>MR Mutations Associated with Worse Outcomes</a:t>
            </a:r>
          </a:p>
        </p:txBody>
      </p:sp>
      <p:pic>
        <p:nvPicPr>
          <p:cNvPr id="10" name="Picture 9">
            <a:extLst>
              <a:ext uri="{FF2B5EF4-FFF2-40B4-BE49-F238E27FC236}">
                <a16:creationId xmlns:a16="http://schemas.microsoft.com/office/drawing/2014/main" id="{F379627B-36C7-2593-7110-E09755B9F9BB}"/>
              </a:ext>
            </a:extLst>
          </p:cNvPr>
          <p:cNvPicPr>
            <a:picLocks noChangeAspect="1"/>
          </p:cNvPicPr>
          <p:nvPr/>
        </p:nvPicPr>
        <p:blipFill>
          <a:blip r:embed="rId2"/>
          <a:stretch>
            <a:fillRect/>
          </a:stretch>
        </p:blipFill>
        <p:spPr>
          <a:xfrm>
            <a:off x="54553" y="1525764"/>
            <a:ext cx="5087243" cy="4229894"/>
          </a:xfrm>
          <a:prstGeom prst="rect">
            <a:avLst/>
          </a:prstGeom>
        </p:spPr>
      </p:pic>
      <p:pic>
        <p:nvPicPr>
          <p:cNvPr id="2" name="Picture 1">
            <a:extLst>
              <a:ext uri="{FF2B5EF4-FFF2-40B4-BE49-F238E27FC236}">
                <a16:creationId xmlns:a16="http://schemas.microsoft.com/office/drawing/2014/main" id="{81A4DD7D-E9CE-D2A8-E5CC-582F87544628}"/>
              </a:ext>
            </a:extLst>
          </p:cNvPr>
          <p:cNvPicPr>
            <a:picLocks noChangeAspect="1"/>
          </p:cNvPicPr>
          <p:nvPr/>
        </p:nvPicPr>
        <p:blipFill>
          <a:blip r:embed="rId3"/>
          <a:stretch>
            <a:fillRect/>
          </a:stretch>
        </p:blipFill>
        <p:spPr>
          <a:xfrm>
            <a:off x="5444858" y="1423352"/>
            <a:ext cx="5494410" cy="4332306"/>
          </a:xfrm>
          <a:prstGeom prst="rect">
            <a:avLst/>
          </a:prstGeom>
        </p:spPr>
      </p:pic>
      <p:sp>
        <p:nvSpPr>
          <p:cNvPr id="5" name="TextBox 4">
            <a:extLst>
              <a:ext uri="{FF2B5EF4-FFF2-40B4-BE49-F238E27FC236}">
                <a16:creationId xmlns:a16="http://schemas.microsoft.com/office/drawing/2014/main" id="{011849A1-7009-C0C4-69A5-9FF14D6ECC98}"/>
              </a:ext>
            </a:extLst>
          </p:cNvPr>
          <p:cNvSpPr txBox="1"/>
          <p:nvPr/>
        </p:nvSpPr>
        <p:spPr>
          <a:xfrm>
            <a:off x="1495016" y="1207570"/>
            <a:ext cx="4057186" cy="830612"/>
          </a:xfrm>
          <a:prstGeom prst="rect">
            <a:avLst/>
          </a:prstGeom>
          <a:noFill/>
        </p:spPr>
        <p:txBody>
          <a:bodyPr wrap="square" rtlCol="0">
            <a:spAutoFit/>
          </a:bodyPr>
          <a:lstStyle/>
          <a:p>
            <a:pPr defTabSz="1218072" fontAlgn="base">
              <a:spcBef>
                <a:spcPct val="0"/>
              </a:spcBef>
              <a:spcAft>
                <a:spcPct val="0"/>
              </a:spcAft>
            </a:pPr>
            <a:r>
              <a:rPr lang="en-US" sz="1599" b="1" u="sng" dirty="0">
                <a:solidFill>
                  <a:srgbClr val="000000"/>
                </a:solidFill>
                <a:latin typeface="Arial" panose="020B0604020202020204" pitchFamily="34" charset="0"/>
                <a:ea typeface="ＭＳ Ｐゴシック" charset="0"/>
                <a:cs typeface="Arial" panose="020B0604020202020204" pitchFamily="34" charset="0"/>
              </a:rPr>
              <a:t>&gt;</a:t>
            </a:r>
            <a:r>
              <a:rPr lang="en-US" sz="1599" b="1" dirty="0">
                <a:solidFill>
                  <a:srgbClr val="000000"/>
                </a:solidFill>
                <a:latin typeface="Arial" panose="020B0604020202020204" pitchFamily="34" charset="0"/>
                <a:ea typeface="ＭＳ Ｐゴシック" charset="0"/>
                <a:cs typeface="Arial" panose="020B0604020202020204" pitchFamily="34" charset="0"/>
              </a:rPr>
              <a:t>60 years from ALFA-1200</a:t>
            </a:r>
          </a:p>
          <a:p>
            <a:pPr defTabSz="1218072" fontAlgn="base">
              <a:spcBef>
                <a:spcPct val="0"/>
              </a:spcBef>
              <a:spcAft>
                <a:spcPct val="0"/>
              </a:spcAft>
            </a:pPr>
            <a:r>
              <a:rPr lang="en-US" sz="1599" b="1" dirty="0">
                <a:solidFill>
                  <a:srgbClr val="000000"/>
                </a:solidFill>
                <a:latin typeface="Arial" panose="020B0604020202020204" pitchFamily="34" charset="0"/>
                <a:ea typeface="ＭＳ Ｐゴシック" charset="0"/>
                <a:cs typeface="Arial" panose="020B0604020202020204" pitchFamily="34" charset="0"/>
              </a:rPr>
              <a:t>- n= 509</a:t>
            </a:r>
          </a:p>
          <a:p>
            <a:pPr defTabSz="1218072" fontAlgn="base">
              <a:spcBef>
                <a:spcPct val="0"/>
              </a:spcBef>
              <a:spcAft>
                <a:spcPct val="0"/>
              </a:spcAft>
            </a:pPr>
            <a:r>
              <a:rPr lang="en-US" sz="1599" b="1" dirty="0">
                <a:solidFill>
                  <a:srgbClr val="000000"/>
                </a:solidFill>
                <a:latin typeface="Arial" panose="020B0604020202020204" pitchFamily="34" charset="0"/>
                <a:ea typeface="ＭＳ Ｐゴシック" charset="0"/>
                <a:cs typeface="Arial" panose="020B0604020202020204" pitchFamily="34" charset="0"/>
              </a:rPr>
              <a:t>- 48% had AML-MR</a:t>
            </a:r>
          </a:p>
        </p:txBody>
      </p:sp>
      <p:sp>
        <p:nvSpPr>
          <p:cNvPr id="6" name="TextBox 5">
            <a:extLst>
              <a:ext uri="{FF2B5EF4-FFF2-40B4-BE49-F238E27FC236}">
                <a16:creationId xmlns:a16="http://schemas.microsoft.com/office/drawing/2014/main" id="{DDBCE3A5-5B10-71C9-D001-D4B31814DA03}"/>
              </a:ext>
            </a:extLst>
          </p:cNvPr>
          <p:cNvSpPr txBox="1"/>
          <p:nvPr/>
        </p:nvSpPr>
        <p:spPr>
          <a:xfrm>
            <a:off x="6096000" y="1233021"/>
            <a:ext cx="4761242" cy="830612"/>
          </a:xfrm>
          <a:prstGeom prst="rect">
            <a:avLst/>
          </a:prstGeom>
          <a:noFill/>
        </p:spPr>
        <p:txBody>
          <a:bodyPr wrap="square" rtlCol="0">
            <a:spAutoFit/>
          </a:bodyPr>
          <a:lstStyle/>
          <a:p>
            <a:pPr defTabSz="1218072" fontAlgn="base">
              <a:spcBef>
                <a:spcPct val="0"/>
              </a:spcBef>
              <a:spcAft>
                <a:spcPct val="0"/>
              </a:spcAft>
            </a:pPr>
            <a:r>
              <a:rPr lang="en-US" sz="1599" b="1" dirty="0">
                <a:solidFill>
                  <a:srgbClr val="000000"/>
                </a:solidFill>
                <a:latin typeface="Arial" panose="020B0604020202020204" pitchFamily="34" charset="0"/>
                <a:ea typeface="ＭＳ Ｐゴシック" charset="0"/>
                <a:cs typeface="Arial" panose="020B0604020202020204" pitchFamily="34" charset="0"/>
              </a:rPr>
              <a:t>RWD newly Dx AML from Taiwan </a:t>
            </a:r>
          </a:p>
          <a:p>
            <a:pPr defTabSz="1218072" fontAlgn="base">
              <a:spcBef>
                <a:spcPct val="0"/>
              </a:spcBef>
              <a:spcAft>
                <a:spcPct val="0"/>
              </a:spcAft>
            </a:pPr>
            <a:r>
              <a:rPr lang="en-US" sz="1599" b="1" dirty="0">
                <a:solidFill>
                  <a:srgbClr val="000000"/>
                </a:solidFill>
                <a:latin typeface="Arial" panose="020B0604020202020204" pitchFamily="34" charset="0"/>
                <a:ea typeface="ＭＳ Ｐゴシック" charset="0"/>
                <a:cs typeface="Arial" panose="020B0604020202020204" pitchFamily="34" charset="0"/>
              </a:rPr>
              <a:t>- n=1213</a:t>
            </a:r>
          </a:p>
          <a:p>
            <a:pPr defTabSz="1218072" fontAlgn="base">
              <a:spcBef>
                <a:spcPct val="0"/>
              </a:spcBef>
              <a:spcAft>
                <a:spcPct val="0"/>
              </a:spcAft>
            </a:pPr>
            <a:r>
              <a:rPr lang="en-US" sz="1599" b="1" dirty="0">
                <a:solidFill>
                  <a:srgbClr val="000000"/>
                </a:solidFill>
                <a:latin typeface="Arial" panose="020B0604020202020204" pitchFamily="34" charset="0"/>
                <a:ea typeface="ＭＳ Ｐゴシック" charset="0"/>
                <a:cs typeface="Arial" panose="020B0604020202020204" pitchFamily="34" charset="0"/>
              </a:rPr>
              <a:t>- 33% had AML-MR</a:t>
            </a:r>
          </a:p>
        </p:txBody>
      </p:sp>
      <p:sp>
        <p:nvSpPr>
          <p:cNvPr id="8" name="TextBox 7">
            <a:extLst>
              <a:ext uri="{FF2B5EF4-FFF2-40B4-BE49-F238E27FC236}">
                <a16:creationId xmlns:a16="http://schemas.microsoft.com/office/drawing/2014/main" id="{2B903C99-44D5-076D-0D5E-E626C8B4A46F}"/>
              </a:ext>
            </a:extLst>
          </p:cNvPr>
          <p:cNvSpPr txBox="1"/>
          <p:nvPr/>
        </p:nvSpPr>
        <p:spPr>
          <a:xfrm>
            <a:off x="4529907" y="6107558"/>
            <a:ext cx="4267831" cy="584519"/>
          </a:xfrm>
          <a:prstGeom prst="rect">
            <a:avLst/>
          </a:prstGeom>
          <a:noFill/>
        </p:spPr>
        <p:txBody>
          <a:bodyPr wrap="square" rtlCol="0">
            <a:spAutoFit/>
          </a:bodyPr>
          <a:lstStyle/>
          <a:p>
            <a:pPr defTabSz="1218072" fontAlgn="base">
              <a:spcBef>
                <a:spcPct val="0"/>
              </a:spcBef>
              <a:spcAft>
                <a:spcPct val="0"/>
              </a:spcAft>
            </a:pPr>
            <a:r>
              <a:rPr lang="en-US" sz="1599" dirty="0" err="1">
                <a:solidFill>
                  <a:srgbClr val="000000"/>
                </a:solidFill>
                <a:latin typeface="Arial" panose="020B0604020202020204" pitchFamily="34" charset="0"/>
                <a:ea typeface="ＭＳ Ｐゴシック" charset="0"/>
                <a:cs typeface="Arial" panose="020B0604020202020204" pitchFamily="34" charset="0"/>
              </a:rPr>
              <a:t>Gardin</a:t>
            </a:r>
            <a:r>
              <a:rPr lang="en-US" sz="1599" dirty="0">
                <a:solidFill>
                  <a:srgbClr val="000000"/>
                </a:solidFill>
                <a:latin typeface="Arial" panose="020B0604020202020204" pitchFamily="34" charset="0"/>
                <a:ea typeface="ＭＳ Ｐゴシック" charset="0"/>
                <a:cs typeface="Arial" panose="020B0604020202020204" pitchFamily="34" charset="0"/>
              </a:rPr>
              <a:t>, Blood Adv 2020; Tsai, </a:t>
            </a:r>
            <a:r>
              <a:rPr lang="en-US" sz="1599" i="1" dirty="0">
                <a:solidFill>
                  <a:srgbClr val="000000"/>
                </a:solidFill>
                <a:latin typeface="Arial" panose="020B0604020202020204" pitchFamily="34" charset="0"/>
                <a:ea typeface="ＭＳ Ｐゴシック" charset="0"/>
                <a:cs typeface="Arial" panose="020B0604020202020204" pitchFamily="34" charset="0"/>
              </a:rPr>
              <a:t>Blood Cancer J </a:t>
            </a:r>
            <a:r>
              <a:rPr lang="en-US" sz="1599" dirty="0">
                <a:solidFill>
                  <a:srgbClr val="000000"/>
                </a:solidFill>
                <a:latin typeface="Arial" panose="020B0604020202020204" pitchFamily="34" charset="0"/>
                <a:ea typeface="ＭＳ Ｐゴシック" charset="0"/>
                <a:cs typeface="Arial" panose="020B0604020202020204" pitchFamily="34" charset="0"/>
              </a:rPr>
              <a:t>2023</a:t>
            </a:r>
          </a:p>
        </p:txBody>
      </p:sp>
    </p:spTree>
    <p:extLst>
      <p:ext uri="{BB962C8B-B14F-4D97-AF65-F5344CB8AC3E}">
        <p14:creationId xmlns:p14="http://schemas.microsoft.com/office/powerpoint/2010/main" val="70039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39" y="169796"/>
            <a:ext cx="12180722" cy="1075346"/>
          </a:xfrm>
        </p:spPr>
        <p:txBody>
          <a:bodyPr/>
          <a:lstStyle/>
          <a:p>
            <a:r>
              <a:rPr lang="en-US" sz="4263" b="1" dirty="0"/>
              <a:t>ELN Genomic and Risk Classification of AML</a:t>
            </a:r>
          </a:p>
        </p:txBody>
      </p:sp>
      <p:sp>
        <p:nvSpPr>
          <p:cNvPr id="9" name="TextBox 8">
            <a:extLst>
              <a:ext uri="{FF2B5EF4-FFF2-40B4-BE49-F238E27FC236}">
                <a16:creationId xmlns:a16="http://schemas.microsoft.com/office/drawing/2014/main" id="{578F1E4F-8A1D-0C0F-9FC5-0CF568BDDF17}"/>
              </a:ext>
            </a:extLst>
          </p:cNvPr>
          <p:cNvSpPr txBox="1"/>
          <p:nvPr/>
        </p:nvSpPr>
        <p:spPr>
          <a:xfrm>
            <a:off x="5055073" y="6185659"/>
            <a:ext cx="2081854" cy="338426"/>
          </a:xfrm>
          <a:prstGeom prst="rect">
            <a:avLst/>
          </a:prstGeom>
          <a:noFill/>
        </p:spPr>
        <p:txBody>
          <a:bodyPr wrap="square" rtlCol="0">
            <a:spAutoFit/>
          </a:bodyPr>
          <a:lstStyle/>
          <a:p>
            <a:pPr defTabSz="1218072" fontAlgn="base">
              <a:spcBef>
                <a:spcPct val="0"/>
              </a:spcBef>
              <a:spcAft>
                <a:spcPct val="0"/>
              </a:spcAft>
            </a:pPr>
            <a:r>
              <a:rPr lang="en-US" sz="1599" dirty="0" err="1">
                <a:solidFill>
                  <a:srgbClr val="000000"/>
                </a:solidFill>
                <a:latin typeface="Arial" charset="0"/>
                <a:ea typeface="ＭＳ Ｐゴシック" charset="0"/>
              </a:rPr>
              <a:t>Dohner</a:t>
            </a:r>
            <a:r>
              <a:rPr lang="en-US" sz="1599" dirty="0">
                <a:solidFill>
                  <a:srgbClr val="000000"/>
                </a:solidFill>
                <a:latin typeface="Arial" charset="0"/>
                <a:ea typeface="ＭＳ Ｐゴシック" charset="0"/>
              </a:rPr>
              <a:t>, </a:t>
            </a:r>
            <a:r>
              <a:rPr lang="en-US" sz="1599" i="1" dirty="0">
                <a:solidFill>
                  <a:srgbClr val="000000"/>
                </a:solidFill>
                <a:latin typeface="Arial" charset="0"/>
                <a:ea typeface="ＭＳ Ｐゴシック" charset="0"/>
              </a:rPr>
              <a:t>Blood</a:t>
            </a:r>
            <a:r>
              <a:rPr lang="en-US" sz="1599" dirty="0">
                <a:solidFill>
                  <a:srgbClr val="000000"/>
                </a:solidFill>
                <a:latin typeface="Arial" charset="0"/>
                <a:ea typeface="ＭＳ Ｐゴシック" charset="0"/>
              </a:rPr>
              <a:t> 2022</a:t>
            </a:r>
          </a:p>
        </p:txBody>
      </p:sp>
      <p:pic>
        <p:nvPicPr>
          <p:cNvPr id="10" name="Picture 9">
            <a:extLst>
              <a:ext uri="{FF2B5EF4-FFF2-40B4-BE49-F238E27FC236}">
                <a16:creationId xmlns:a16="http://schemas.microsoft.com/office/drawing/2014/main" id="{DDC31DA8-8DD3-62DD-9840-F13CDD59CDD8}"/>
              </a:ext>
            </a:extLst>
          </p:cNvPr>
          <p:cNvPicPr>
            <a:picLocks noChangeAspect="1"/>
          </p:cNvPicPr>
          <p:nvPr/>
        </p:nvPicPr>
        <p:blipFill>
          <a:blip r:embed="rId3"/>
          <a:stretch>
            <a:fillRect/>
          </a:stretch>
        </p:blipFill>
        <p:spPr>
          <a:xfrm>
            <a:off x="139898" y="1245142"/>
            <a:ext cx="6221697" cy="4130430"/>
          </a:xfrm>
          <a:prstGeom prst="rect">
            <a:avLst/>
          </a:prstGeom>
        </p:spPr>
      </p:pic>
      <p:pic>
        <p:nvPicPr>
          <p:cNvPr id="11" name="Picture 10" descr="Table&#10;&#10;Description automatically generated">
            <a:extLst>
              <a:ext uri="{FF2B5EF4-FFF2-40B4-BE49-F238E27FC236}">
                <a16:creationId xmlns:a16="http://schemas.microsoft.com/office/drawing/2014/main" id="{18811EE3-78AC-F3E2-C943-2932ED3433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0073" y="1016420"/>
            <a:ext cx="5447809" cy="4423692"/>
          </a:xfrm>
          <a:prstGeom prst="rect">
            <a:avLst/>
          </a:prstGeom>
        </p:spPr>
      </p:pic>
      <p:sp>
        <p:nvSpPr>
          <p:cNvPr id="12" name="Rectangle 11">
            <a:extLst>
              <a:ext uri="{FF2B5EF4-FFF2-40B4-BE49-F238E27FC236}">
                <a16:creationId xmlns:a16="http://schemas.microsoft.com/office/drawing/2014/main" id="{A9F19575-F299-C5E1-9F09-601AFE9D19C1}"/>
              </a:ext>
            </a:extLst>
          </p:cNvPr>
          <p:cNvSpPr/>
          <p:nvPr/>
        </p:nvSpPr>
        <p:spPr bwMode="auto">
          <a:xfrm>
            <a:off x="2031180" y="2761268"/>
            <a:ext cx="3023893" cy="1625624"/>
          </a:xfrm>
          <a:prstGeom prst="rect">
            <a:avLst/>
          </a:prstGeom>
          <a:noFill/>
          <a:ln w="28575" cap="flat" cmpd="sng" algn="ctr">
            <a:solidFill>
              <a:schemeClr val="tx1"/>
            </a:solidFill>
            <a:prstDash val="solid"/>
            <a:round/>
            <a:headEnd type="none" w="med" len="med"/>
            <a:tailEnd type="none" w="med" len="med"/>
          </a:ln>
          <a:effectLst/>
        </p:spPr>
        <p:txBody>
          <a:bodyPr vert="horz" wrap="square" lIns="121807" tIns="60904" rIns="121807" bIns="60904" numCol="1" rtlCol="0" anchor="t" anchorCtr="0" compatLnSpc="1">
            <a:prstTxWarp prst="textNoShape">
              <a:avLst/>
            </a:prstTxWarp>
          </a:bodyPr>
          <a:lstStyle/>
          <a:p>
            <a:pPr defTabSz="1218072" fontAlgn="base">
              <a:spcBef>
                <a:spcPct val="0"/>
              </a:spcBef>
              <a:spcAft>
                <a:spcPct val="0"/>
              </a:spcAft>
            </a:pPr>
            <a:endParaRPr lang="en-US" sz="3197">
              <a:solidFill>
                <a:srgbClr val="000000"/>
              </a:solidFill>
              <a:latin typeface="Arial" charset="0"/>
              <a:ea typeface="ＭＳ Ｐゴシック" charset="0"/>
            </a:endParaRPr>
          </a:p>
        </p:txBody>
      </p:sp>
      <p:sp>
        <p:nvSpPr>
          <p:cNvPr id="13" name="Rectangle 12">
            <a:extLst>
              <a:ext uri="{FF2B5EF4-FFF2-40B4-BE49-F238E27FC236}">
                <a16:creationId xmlns:a16="http://schemas.microsoft.com/office/drawing/2014/main" id="{9E819929-8738-3BD5-9536-BDD88B390202}"/>
              </a:ext>
            </a:extLst>
          </p:cNvPr>
          <p:cNvSpPr/>
          <p:nvPr/>
        </p:nvSpPr>
        <p:spPr bwMode="auto">
          <a:xfrm>
            <a:off x="7762834" y="4899764"/>
            <a:ext cx="4015212" cy="269411"/>
          </a:xfrm>
          <a:prstGeom prst="rect">
            <a:avLst/>
          </a:prstGeom>
          <a:noFill/>
          <a:ln w="28575" cap="flat" cmpd="sng" algn="ctr">
            <a:solidFill>
              <a:schemeClr val="tx1"/>
            </a:solidFill>
            <a:prstDash val="solid"/>
            <a:round/>
            <a:headEnd type="none" w="med" len="med"/>
            <a:tailEnd type="none" w="med" len="med"/>
          </a:ln>
          <a:effectLst/>
        </p:spPr>
        <p:txBody>
          <a:bodyPr vert="horz" wrap="square" lIns="121807" tIns="60904" rIns="121807" bIns="60904" numCol="1" rtlCol="0" anchor="t" anchorCtr="0" compatLnSpc="1">
            <a:prstTxWarp prst="textNoShape">
              <a:avLst/>
            </a:prstTxWarp>
          </a:bodyPr>
          <a:lstStyle/>
          <a:p>
            <a:pPr defTabSz="1218072" fontAlgn="base">
              <a:spcBef>
                <a:spcPct val="0"/>
              </a:spcBef>
              <a:spcAft>
                <a:spcPct val="0"/>
              </a:spcAft>
            </a:pPr>
            <a:endParaRPr lang="en-US" sz="3197">
              <a:solidFill>
                <a:srgbClr val="000000"/>
              </a:solidFill>
              <a:latin typeface="Arial" charset="0"/>
              <a:ea typeface="ＭＳ Ｐゴシック" charset="0"/>
            </a:endParaRPr>
          </a:p>
        </p:txBody>
      </p:sp>
    </p:spTree>
    <p:extLst>
      <p:ext uri="{BB962C8B-B14F-4D97-AF65-F5344CB8AC3E}">
        <p14:creationId xmlns:p14="http://schemas.microsoft.com/office/powerpoint/2010/main" val="316237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787A2D0-670C-2FAD-831B-8C9C0492EF53}"/>
              </a:ext>
            </a:extLst>
          </p:cNvPr>
          <p:cNvSpPr txBox="1">
            <a:spLocks/>
          </p:cNvSpPr>
          <p:nvPr/>
        </p:nvSpPr>
        <p:spPr>
          <a:xfrm>
            <a:off x="690805" y="3172"/>
            <a:ext cx="10962649" cy="1141943"/>
          </a:xfrm>
          <a:prstGeom prst="rect">
            <a:avLst/>
          </a:prstGeom>
        </p:spPr>
        <p:txBody>
          <a:bodyPr vert="horz" lIns="91355" tIns="45678" rIns="91355" bIns="4567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218072" fontAlgn="base">
              <a:spcAft>
                <a:spcPct val="0"/>
              </a:spcAft>
              <a:defRPr/>
            </a:pPr>
            <a:r>
              <a:rPr lang="en-US" sz="3996" b="1" dirty="0">
                <a:solidFill>
                  <a:srgbClr val="003366"/>
                </a:solidFill>
                <a:latin typeface="Arial" panose="020B0604020202020204" pitchFamily="34" charset="0"/>
                <a:ea typeface="ＭＳ Ｐゴシック"/>
                <a:cs typeface="Arial" panose="020B0604020202020204" pitchFamily="34" charset="0"/>
              </a:rPr>
              <a:t>Can you Wait for Diagnostic Testing in AML?</a:t>
            </a:r>
          </a:p>
        </p:txBody>
      </p:sp>
      <p:sp>
        <p:nvSpPr>
          <p:cNvPr id="17" name="TextBox 16">
            <a:extLst>
              <a:ext uri="{FF2B5EF4-FFF2-40B4-BE49-F238E27FC236}">
                <a16:creationId xmlns:a16="http://schemas.microsoft.com/office/drawing/2014/main" id="{AC8D6B3D-28BD-AC79-35D2-9FA0095E7CD1}"/>
              </a:ext>
            </a:extLst>
          </p:cNvPr>
          <p:cNvSpPr txBox="1"/>
          <p:nvPr/>
        </p:nvSpPr>
        <p:spPr>
          <a:xfrm>
            <a:off x="5766106" y="6266722"/>
            <a:ext cx="2012275" cy="338426"/>
          </a:xfrm>
          <a:prstGeom prst="rect">
            <a:avLst/>
          </a:prstGeom>
          <a:noFill/>
        </p:spPr>
        <p:txBody>
          <a:bodyPr wrap="square" rtlCol="0">
            <a:spAutoFit/>
          </a:bodyPr>
          <a:lstStyle/>
          <a:p>
            <a:pPr defTabSz="1218072" fontAlgn="base">
              <a:spcBef>
                <a:spcPct val="0"/>
              </a:spcBef>
              <a:spcAft>
                <a:spcPct val="0"/>
              </a:spcAft>
            </a:pPr>
            <a:r>
              <a:rPr lang="en-US" sz="1599" dirty="0" err="1">
                <a:solidFill>
                  <a:srgbClr val="000000"/>
                </a:solidFill>
                <a:latin typeface="Arial" panose="020B0604020202020204" pitchFamily="34" charset="0"/>
                <a:ea typeface="ＭＳ Ｐゴシック" charset="0"/>
                <a:cs typeface="Arial" panose="020B0604020202020204" pitchFamily="34" charset="0"/>
              </a:rPr>
              <a:t>Rollig</a:t>
            </a:r>
            <a:r>
              <a:rPr lang="en-US" sz="1599" dirty="0">
                <a:solidFill>
                  <a:srgbClr val="000000"/>
                </a:solidFill>
                <a:latin typeface="Arial" panose="020B0604020202020204" pitchFamily="34" charset="0"/>
                <a:ea typeface="ＭＳ Ｐゴシック" charset="0"/>
                <a:cs typeface="Arial" panose="020B0604020202020204" pitchFamily="34" charset="0"/>
              </a:rPr>
              <a:t>, </a:t>
            </a:r>
            <a:r>
              <a:rPr lang="en-US" sz="1599" i="1" dirty="0">
                <a:solidFill>
                  <a:srgbClr val="000000"/>
                </a:solidFill>
                <a:latin typeface="Arial" panose="020B0604020202020204" pitchFamily="34" charset="0"/>
                <a:ea typeface="ＭＳ Ｐゴシック" charset="0"/>
                <a:cs typeface="Arial" panose="020B0604020202020204" pitchFamily="34" charset="0"/>
              </a:rPr>
              <a:t>Blood</a:t>
            </a:r>
            <a:r>
              <a:rPr lang="en-US" sz="1599" dirty="0">
                <a:solidFill>
                  <a:srgbClr val="000000"/>
                </a:solidFill>
                <a:latin typeface="Arial" panose="020B0604020202020204" pitchFamily="34" charset="0"/>
                <a:ea typeface="ＭＳ Ｐゴシック" charset="0"/>
                <a:cs typeface="Arial" panose="020B0604020202020204" pitchFamily="34" charset="0"/>
              </a:rPr>
              <a:t> 2020</a:t>
            </a:r>
          </a:p>
        </p:txBody>
      </p:sp>
      <p:sp>
        <p:nvSpPr>
          <p:cNvPr id="3" name="TextBox 2">
            <a:extLst>
              <a:ext uri="{FF2B5EF4-FFF2-40B4-BE49-F238E27FC236}">
                <a16:creationId xmlns:a16="http://schemas.microsoft.com/office/drawing/2014/main" id="{2B130036-FBE6-D549-2AC2-26C4D2F6F7A8}"/>
              </a:ext>
            </a:extLst>
          </p:cNvPr>
          <p:cNvSpPr txBox="1"/>
          <p:nvPr/>
        </p:nvSpPr>
        <p:spPr>
          <a:xfrm>
            <a:off x="513169" y="1306890"/>
            <a:ext cx="10505872" cy="399705"/>
          </a:xfrm>
          <a:prstGeom prst="rect">
            <a:avLst/>
          </a:prstGeom>
          <a:noFill/>
        </p:spPr>
        <p:txBody>
          <a:bodyPr wrap="square" lIns="91355" tIns="45678" rIns="91355" bIns="45678" rtlCol="0" anchor="t">
            <a:spAutoFit/>
          </a:bodyPr>
          <a:lstStyle/>
          <a:p>
            <a:pPr marL="285486" indent="-285486" defTabSz="1218072" fontAlgn="base">
              <a:spcBef>
                <a:spcPct val="0"/>
              </a:spcBef>
              <a:spcAft>
                <a:spcPct val="0"/>
              </a:spcAft>
              <a:buClr>
                <a:srgbClr val="00386B"/>
              </a:buClr>
              <a:buFont typeface="Wingdings" panose="05000000000000000000" pitchFamily="2" charset="2"/>
              <a:buChar char="§"/>
            </a:pPr>
            <a:r>
              <a:rPr lang="en-US" sz="1998" dirty="0">
                <a:solidFill>
                  <a:srgbClr val="00386B"/>
                </a:solidFill>
                <a:latin typeface="Arial"/>
                <a:ea typeface="ＭＳ Ｐゴシック" charset="0"/>
                <a:cs typeface="Arial"/>
              </a:rPr>
              <a:t>Retrospective database from international AML Registry (n=2,263)</a:t>
            </a:r>
          </a:p>
        </p:txBody>
      </p:sp>
      <p:graphicFrame>
        <p:nvGraphicFramePr>
          <p:cNvPr id="8" name="Table 7">
            <a:extLst>
              <a:ext uri="{FF2B5EF4-FFF2-40B4-BE49-F238E27FC236}">
                <a16:creationId xmlns:a16="http://schemas.microsoft.com/office/drawing/2014/main" id="{1DE1CBE0-5C76-97A3-4691-E2291C4AD877}"/>
              </a:ext>
            </a:extLst>
          </p:cNvPr>
          <p:cNvGraphicFramePr>
            <a:graphicFrameLocks noGrp="1"/>
          </p:cNvGraphicFramePr>
          <p:nvPr/>
        </p:nvGraphicFramePr>
        <p:xfrm>
          <a:off x="1041793" y="1769362"/>
          <a:ext cx="9561593" cy="2521649"/>
        </p:xfrm>
        <a:graphic>
          <a:graphicData uri="http://schemas.openxmlformats.org/drawingml/2006/table">
            <a:tbl>
              <a:tblPr firstRow="1" bandRow="1">
                <a:tableStyleId>{5940675A-B579-460E-94D1-54222C63F5DA}</a:tableStyleId>
              </a:tblPr>
              <a:tblGrid>
                <a:gridCol w="1912319">
                  <a:extLst>
                    <a:ext uri="{9D8B030D-6E8A-4147-A177-3AD203B41FA5}">
                      <a16:colId xmlns:a16="http://schemas.microsoft.com/office/drawing/2014/main" val="870434541"/>
                    </a:ext>
                  </a:extLst>
                </a:gridCol>
                <a:gridCol w="1912319">
                  <a:extLst>
                    <a:ext uri="{9D8B030D-6E8A-4147-A177-3AD203B41FA5}">
                      <a16:colId xmlns:a16="http://schemas.microsoft.com/office/drawing/2014/main" val="1697239199"/>
                    </a:ext>
                  </a:extLst>
                </a:gridCol>
                <a:gridCol w="1912319">
                  <a:extLst>
                    <a:ext uri="{9D8B030D-6E8A-4147-A177-3AD203B41FA5}">
                      <a16:colId xmlns:a16="http://schemas.microsoft.com/office/drawing/2014/main" val="1317965205"/>
                    </a:ext>
                  </a:extLst>
                </a:gridCol>
                <a:gridCol w="1912319">
                  <a:extLst>
                    <a:ext uri="{9D8B030D-6E8A-4147-A177-3AD203B41FA5}">
                      <a16:colId xmlns:a16="http://schemas.microsoft.com/office/drawing/2014/main" val="2936486864"/>
                    </a:ext>
                  </a:extLst>
                </a:gridCol>
                <a:gridCol w="1912319">
                  <a:extLst>
                    <a:ext uri="{9D8B030D-6E8A-4147-A177-3AD203B41FA5}">
                      <a16:colId xmlns:a16="http://schemas.microsoft.com/office/drawing/2014/main" val="252244659"/>
                    </a:ext>
                  </a:extLst>
                </a:gridCol>
              </a:tblGrid>
              <a:tr h="454747">
                <a:tc>
                  <a:txBody>
                    <a:bodyPr/>
                    <a:lstStyle/>
                    <a:p>
                      <a:endParaRPr lang="en-US" sz="2300" dirty="0"/>
                    </a:p>
                  </a:txBody>
                  <a:tcPr marL="109626" marR="109626" marT="54813" marB="54813">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gridSpan="4">
                  <a:txBody>
                    <a:bodyPr/>
                    <a:lstStyle/>
                    <a:p>
                      <a:pPr algn="ctr"/>
                      <a:r>
                        <a:rPr lang="en-US" sz="2300" b="1">
                          <a:solidFill>
                            <a:schemeClr val="bg1"/>
                          </a:solidFill>
                        </a:rPr>
                        <a:t>Time</a:t>
                      </a:r>
                      <a:r>
                        <a:rPr lang="en-US" sz="2300" b="1" baseline="0">
                          <a:solidFill>
                            <a:schemeClr val="bg1"/>
                          </a:solidFill>
                        </a:rPr>
                        <a:t> from Diagnosis to Treatment</a:t>
                      </a:r>
                      <a:endParaRPr lang="en-US" sz="2300" b="1">
                        <a:solidFill>
                          <a:schemeClr val="bg1"/>
                        </a:solidFill>
                      </a:endParaRPr>
                    </a:p>
                  </a:txBody>
                  <a:tcPr marL="109626" marR="109626" marT="54813" marB="54813"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206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96610706"/>
                  </a:ext>
                </a:extLst>
              </a:tr>
              <a:tr h="637458">
                <a:tc>
                  <a:txBody>
                    <a:bodyPr/>
                    <a:lstStyle/>
                    <a:p>
                      <a:endParaRPr lang="en-US" sz="2300" dirty="0"/>
                    </a:p>
                  </a:txBody>
                  <a:tcPr marL="109626" marR="109626" marT="54813" marB="54813">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700" b="1">
                          <a:solidFill>
                            <a:schemeClr val="bg1"/>
                          </a:solidFill>
                        </a:rPr>
                        <a:t>0–5 Days </a:t>
                      </a:r>
                      <a:br>
                        <a:rPr lang="en-US" sz="1700" b="1">
                          <a:solidFill>
                            <a:schemeClr val="bg1"/>
                          </a:solidFill>
                        </a:rPr>
                      </a:br>
                      <a:r>
                        <a:rPr lang="en-US" sz="1700" b="1">
                          <a:solidFill>
                            <a:schemeClr val="bg1"/>
                          </a:solidFill>
                        </a:rPr>
                        <a:t>(n = 1547)</a:t>
                      </a:r>
                    </a:p>
                  </a:txBody>
                  <a:tcPr marL="109626" marR="109626" marT="54813" marB="5481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marL="0" marR="0" lvl="0" indent="0" algn="ctr" defTabSz="761970" rtl="0" eaLnBrk="1" fontAlgn="auto" latinLnBrk="0" hangingPunct="1">
                        <a:lnSpc>
                          <a:spcPct val="100000"/>
                        </a:lnSpc>
                        <a:spcBef>
                          <a:spcPts val="0"/>
                        </a:spcBef>
                        <a:spcAft>
                          <a:spcPts val="0"/>
                        </a:spcAft>
                        <a:buClrTx/>
                        <a:buSzTx/>
                        <a:buFontTx/>
                        <a:buNone/>
                        <a:tabLst/>
                        <a:defRPr/>
                      </a:pPr>
                      <a:r>
                        <a:rPr lang="en-US" sz="1700" b="1">
                          <a:solidFill>
                            <a:schemeClr val="bg1"/>
                          </a:solidFill>
                        </a:rPr>
                        <a:t>6–10 Days</a:t>
                      </a:r>
                      <a:br>
                        <a:rPr lang="en-US" sz="1700" b="1">
                          <a:solidFill>
                            <a:schemeClr val="bg1"/>
                          </a:solidFill>
                        </a:rPr>
                      </a:br>
                      <a:r>
                        <a:rPr lang="en-US" sz="1700" b="1">
                          <a:solidFill>
                            <a:schemeClr val="bg1"/>
                          </a:solidFill>
                        </a:rPr>
                        <a:t>(n = 447)</a:t>
                      </a:r>
                    </a:p>
                  </a:txBody>
                  <a:tcPr marL="109626" marR="109626" marT="54813" marB="5481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marL="0" marR="0" lvl="0" indent="0" algn="ctr" defTabSz="761970" rtl="0" eaLnBrk="1" fontAlgn="auto" latinLnBrk="0" hangingPunct="1">
                        <a:lnSpc>
                          <a:spcPct val="100000"/>
                        </a:lnSpc>
                        <a:spcBef>
                          <a:spcPts val="0"/>
                        </a:spcBef>
                        <a:spcAft>
                          <a:spcPts val="0"/>
                        </a:spcAft>
                        <a:buClrTx/>
                        <a:buSzTx/>
                        <a:buFontTx/>
                        <a:buNone/>
                        <a:tabLst/>
                        <a:defRPr/>
                      </a:pPr>
                      <a:r>
                        <a:rPr lang="en-US" sz="1700" b="1">
                          <a:solidFill>
                            <a:schemeClr val="bg1"/>
                          </a:solidFill>
                        </a:rPr>
                        <a:t>11–15 Days</a:t>
                      </a:r>
                      <a:br>
                        <a:rPr lang="en-US" sz="1700" b="1">
                          <a:solidFill>
                            <a:schemeClr val="bg1"/>
                          </a:solidFill>
                        </a:rPr>
                      </a:br>
                      <a:r>
                        <a:rPr lang="en-US" sz="1700" b="1">
                          <a:solidFill>
                            <a:schemeClr val="bg1"/>
                          </a:solidFill>
                        </a:rPr>
                        <a:t>(n = 106)</a:t>
                      </a:r>
                    </a:p>
                  </a:txBody>
                  <a:tcPr marL="109626" marR="109626" marT="54813" marB="5481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ctr"/>
                      <a:r>
                        <a:rPr lang="en-US" sz="1700" b="1">
                          <a:solidFill>
                            <a:schemeClr val="bg1"/>
                          </a:solidFill>
                        </a:rPr>
                        <a:t>&gt; 15 Days</a:t>
                      </a:r>
                      <a:br>
                        <a:rPr lang="en-US" sz="1700" b="1">
                          <a:solidFill>
                            <a:schemeClr val="bg1"/>
                          </a:solidFill>
                        </a:rPr>
                      </a:br>
                      <a:r>
                        <a:rPr lang="en-US" sz="1700" b="1">
                          <a:solidFill>
                            <a:schemeClr val="bg1"/>
                          </a:solidFill>
                        </a:rPr>
                        <a:t>(n = 163)</a:t>
                      </a:r>
                    </a:p>
                  </a:txBody>
                  <a:tcPr marL="109626" marR="109626" marT="54813" marB="54813"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929877398"/>
                  </a:ext>
                </a:extLst>
              </a:tr>
              <a:tr h="435048">
                <a:tc>
                  <a:txBody>
                    <a:bodyPr/>
                    <a:lstStyle/>
                    <a:p>
                      <a:pPr algn="ctr">
                        <a:lnSpc>
                          <a:spcPct val="100000"/>
                        </a:lnSpc>
                      </a:pPr>
                      <a:r>
                        <a:rPr lang="en-US" sz="1900" b="1"/>
                        <a:t>CR/CRi</a:t>
                      </a:r>
                      <a:endParaRPr lang="en-US" sz="1900" b="1" err="1"/>
                    </a:p>
                  </a:txBody>
                  <a:tcPr marL="45678" marR="45678" marT="45678" marB="45678" anchor="ctr">
                    <a:lnL w="12700" cap="flat" cmpd="sng" algn="ctr">
                      <a:solidFill>
                        <a:schemeClr val="tx1"/>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900" b="1">
                          <a:solidFill>
                            <a:srgbClr val="0070C0"/>
                          </a:solidFill>
                        </a:rPr>
                        <a:t>79%</a:t>
                      </a:r>
                    </a:p>
                  </a:txBody>
                  <a:tcPr marL="45678" marR="45678" marT="45678" marB="4567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r"/>
                      <a:r>
                        <a:rPr lang="en-US" sz="1900" b="1">
                          <a:solidFill>
                            <a:srgbClr val="0070C0"/>
                          </a:solidFill>
                        </a:rPr>
                        <a:t>76%</a:t>
                      </a:r>
                      <a:endParaRPr lang="en-US" sz="1900" b="1">
                        <a:solidFill>
                          <a:srgbClr val="002060"/>
                        </a:solidFill>
                      </a:endParaRPr>
                    </a:p>
                  </a:txBody>
                  <a:tcPr marL="45678" marR="45678" marT="45678" marB="4567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r"/>
                      <a:r>
                        <a:rPr lang="en-US" sz="1900" b="1">
                          <a:solidFill>
                            <a:srgbClr val="0070C0"/>
                          </a:solidFill>
                        </a:rPr>
                        <a:t>72%</a:t>
                      </a:r>
                      <a:endParaRPr lang="en-US" sz="1900" b="1">
                        <a:solidFill>
                          <a:srgbClr val="002060"/>
                        </a:solidFill>
                      </a:endParaRPr>
                    </a:p>
                  </a:txBody>
                  <a:tcPr marL="45678" marR="45678" marT="45678" marB="4567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r"/>
                      <a:r>
                        <a:rPr lang="en-US" sz="1900" b="1">
                          <a:solidFill>
                            <a:srgbClr val="0070C0"/>
                          </a:solidFill>
                        </a:rPr>
                        <a:t>77%</a:t>
                      </a:r>
                      <a:endParaRPr lang="en-US" sz="1900" b="1">
                        <a:solidFill>
                          <a:srgbClr val="002060"/>
                        </a:solidFill>
                      </a:endParaRPr>
                    </a:p>
                  </a:txBody>
                  <a:tcPr marL="45678" marR="45678" marT="45678" marB="4567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87173058"/>
                  </a:ext>
                </a:extLst>
              </a:tr>
              <a:tr h="994397">
                <a:tc>
                  <a:txBody>
                    <a:bodyPr/>
                    <a:lstStyle/>
                    <a:p>
                      <a:pPr algn="ctr">
                        <a:lnSpc>
                          <a:spcPct val="100000"/>
                        </a:lnSpc>
                      </a:pPr>
                      <a:r>
                        <a:rPr lang="en-US" sz="1900" b="1" dirty="0"/>
                        <a:t>Early Mortality</a:t>
                      </a:r>
                    </a:p>
                  </a:txBody>
                  <a:tcPr marL="45678" marR="45678" marT="45678" marB="45678" anchor="ctr">
                    <a:lnL w="12700" cap="flat" cmpd="sng" algn="ctr">
                      <a:solidFill>
                        <a:schemeClr val="tx1"/>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900" b="1" dirty="0">
                          <a:solidFill>
                            <a:schemeClr val="accent4">
                              <a:lumMod val="75000"/>
                            </a:schemeClr>
                          </a:solidFill>
                        </a:rPr>
                        <a:t>4%</a:t>
                      </a:r>
                    </a:p>
                    <a:p>
                      <a:pPr algn="r"/>
                      <a:endParaRPr lang="en-US" sz="1900" b="1" dirty="0">
                        <a:solidFill>
                          <a:srgbClr val="0070C0"/>
                        </a:solidFill>
                      </a:endParaRPr>
                    </a:p>
                  </a:txBody>
                  <a:tcPr marL="109626" marR="109626" marT="54813" marB="54813"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900" b="1">
                          <a:solidFill>
                            <a:schemeClr val="accent4">
                              <a:lumMod val="75000"/>
                            </a:schemeClr>
                          </a:solidFill>
                        </a:rPr>
                        <a:t>5%</a:t>
                      </a:r>
                    </a:p>
                    <a:p>
                      <a:pPr algn="r"/>
                      <a:endParaRPr lang="en-US" sz="1900" b="1">
                        <a:solidFill>
                          <a:srgbClr val="0070C0"/>
                        </a:solidFill>
                      </a:endParaRPr>
                    </a:p>
                  </a:txBody>
                  <a:tcPr marL="109626" marR="109626" marT="54813" marB="54813"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900" b="1">
                          <a:solidFill>
                            <a:schemeClr val="accent4">
                              <a:lumMod val="75000"/>
                            </a:schemeClr>
                          </a:solidFill>
                        </a:rPr>
                        <a:t>4%</a:t>
                      </a:r>
                    </a:p>
                    <a:p>
                      <a:pPr algn="r"/>
                      <a:endParaRPr lang="en-US" sz="1900" b="1">
                        <a:solidFill>
                          <a:srgbClr val="0070C0"/>
                        </a:solidFill>
                      </a:endParaRPr>
                    </a:p>
                  </a:txBody>
                  <a:tcPr marL="109626" marR="109626" marT="54813" marB="54813"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900" b="1" dirty="0">
                          <a:solidFill>
                            <a:schemeClr val="accent4">
                              <a:lumMod val="75000"/>
                            </a:schemeClr>
                          </a:solidFill>
                        </a:rPr>
                        <a:t>5%</a:t>
                      </a:r>
                    </a:p>
                    <a:p>
                      <a:pPr algn="r"/>
                      <a:endParaRPr lang="en-US" sz="1900" b="1" dirty="0">
                        <a:solidFill>
                          <a:srgbClr val="0070C0"/>
                        </a:solidFill>
                      </a:endParaRPr>
                    </a:p>
                  </a:txBody>
                  <a:tcPr marL="109626" marR="109626" marT="54813" marB="54813"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0432539"/>
                  </a:ext>
                </a:extLst>
              </a:tr>
            </a:tbl>
          </a:graphicData>
        </a:graphic>
      </p:graphicFrame>
      <p:pic>
        <p:nvPicPr>
          <p:cNvPr id="9" name="Picture 8" descr="Chart, line chart, histogram&#10;&#10;Description automatically generated">
            <a:extLst>
              <a:ext uri="{FF2B5EF4-FFF2-40B4-BE49-F238E27FC236}">
                <a16:creationId xmlns:a16="http://schemas.microsoft.com/office/drawing/2014/main" id="{5A526255-40F5-AF40-5CB3-EBFCDB263A03}"/>
              </a:ext>
            </a:extLst>
          </p:cNvPr>
          <p:cNvPicPr>
            <a:picLocks noChangeAspect="1"/>
          </p:cNvPicPr>
          <p:nvPr/>
        </p:nvPicPr>
        <p:blipFill rotWithShape="1">
          <a:blip r:embed="rId3"/>
          <a:srcRect t="8556" r="-376" b="535"/>
          <a:stretch/>
        </p:blipFill>
        <p:spPr>
          <a:xfrm>
            <a:off x="623071" y="4353745"/>
            <a:ext cx="2797704" cy="1335455"/>
          </a:xfrm>
          <a:prstGeom prst="rect">
            <a:avLst/>
          </a:prstGeom>
        </p:spPr>
      </p:pic>
      <p:sp>
        <p:nvSpPr>
          <p:cNvPr id="11" name="TextBox 10">
            <a:extLst>
              <a:ext uri="{FF2B5EF4-FFF2-40B4-BE49-F238E27FC236}">
                <a16:creationId xmlns:a16="http://schemas.microsoft.com/office/drawing/2014/main" id="{6C5A963F-4546-4892-A134-6712EAAD2697}"/>
              </a:ext>
            </a:extLst>
          </p:cNvPr>
          <p:cNvSpPr txBox="1"/>
          <p:nvPr/>
        </p:nvSpPr>
        <p:spPr>
          <a:xfrm>
            <a:off x="4127944" y="4468933"/>
            <a:ext cx="7662935" cy="1322072"/>
          </a:xfrm>
          <a:prstGeom prst="rect">
            <a:avLst/>
          </a:prstGeom>
          <a:noFill/>
        </p:spPr>
        <p:txBody>
          <a:bodyPr wrap="square" lIns="91355" tIns="45678" rIns="91355" bIns="45678" rtlCol="0" anchor="t">
            <a:spAutoFit/>
          </a:bodyPr>
          <a:lstStyle/>
          <a:p>
            <a:pPr marL="285486" indent="-285486" defTabSz="1218072" fontAlgn="base">
              <a:spcBef>
                <a:spcPct val="0"/>
              </a:spcBef>
              <a:spcAft>
                <a:spcPct val="0"/>
              </a:spcAft>
              <a:buClr>
                <a:srgbClr val="00386B"/>
              </a:buClr>
              <a:buFont typeface="Wingdings" panose="05000000000000000000" pitchFamily="2" charset="2"/>
              <a:buChar char="§"/>
            </a:pPr>
            <a:r>
              <a:rPr lang="en-US" sz="1998" dirty="0">
                <a:solidFill>
                  <a:srgbClr val="00386B"/>
                </a:solidFill>
                <a:latin typeface="Arial"/>
                <a:ea typeface="ＭＳ Ｐゴシック" charset="0"/>
                <a:cs typeface="Arial"/>
              </a:rPr>
              <a:t>Clinical outcomes are similar in all four subgroups including younger and older patients</a:t>
            </a:r>
          </a:p>
          <a:p>
            <a:pPr marL="285486" indent="-285486" defTabSz="1218072" fontAlgn="base">
              <a:spcBef>
                <a:spcPct val="0"/>
              </a:spcBef>
              <a:spcAft>
                <a:spcPct val="0"/>
              </a:spcAft>
              <a:buClr>
                <a:srgbClr val="00386B"/>
              </a:buClr>
              <a:buFont typeface="Wingdings" panose="05000000000000000000" pitchFamily="2" charset="2"/>
              <a:buChar char="§"/>
            </a:pPr>
            <a:r>
              <a:rPr lang="en-US" sz="1998" dirty="0">
                <a:solidFill>
                  <a:srgbClr val="00386B"/>
                </a:solidFill>
                <a:latin typeface="Arial"/>
                <a:ea typeface="ＭＳ Ｐゴシック" charset="0"/>
                <a:cs typeface="Arial"/>
              </a:rPr>
              <a:t>Waiting for full diagnostic testing is feasible for most newly diagnosed AML cases </a:t>
            </a:r>
            <a:endParaRPr lang="en-US" sz="1998" dirty="0">
              <a:solidFill>
                <a:srgbClr val="00386B"/>
              </a:solidFill>
              <a:latin typeface="Arial" charset="0"/>
              <a:ea typeface="ＭＳ Ｐゴシック" charset="0"/>
            </a:endParaRPr>
          </a:p>
        </p:txBody>
      </p:sp>
      <p:grpSp>
        <p:nvGrpSpPr>
          <p:cNvPr id="12" name="Group 11">
            <a:extLst>
              <a:ext uri="{FF2B5EF4-FFF2-40B4-BE49-F238E27FC236}">
                <a16:creationId xmlns:a16="http://schemas.microsoft.com/office/drawing/2014/main" id="{C3B2791A-3EF9-EA66-49DE-B76F79D7F416}"/>
              </a:ext>
            </a:extLst>
          </p:cNvPr>
          <p:cNvGrpSpPr/>
          <p:nvPr/>
        </p:nvGrpSpPr>
        <p:grpSpPr>
          <a:xfrm>
            <a:off x="3234590" y="3463713"/>
            <a:ext cx="6738112" cy="807218"/>
            <a:chOff x="3301335" y="3614469"/>
            <a:chExt cx="7262767" cy="870070"/>
          </a:xfrm>
        </p:grpSpPr>
        <p:graphicFrame>
          <p:nvGraphicFramePr>
            <p:cNvPr id="13" name="Chart 12">
              <a:extLst>
                <a:ext uri="{FF2B5EF4-FFF2-40B4-BE49-F238E27FC236}">
                  <a16:creationId xmlns:a16="http://schemas.microsoft.com/office/drawing/2014/main" id="{84341340-BA9F-C92F-4CC0-C795126628A0}"/>
                </a:ext>
              </a:extLst>
            </p:cNvPr>
            <p:cNvGraphicFramePr/>
            <p:nvPr/>
          </p:nvGraphicFramePr>
          <p:xfrm>
            <a:off x="7346144" y="3614469"/>
            <a:ext cx="1187180" cy="86661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a:extLst>
                <a:ext uri="{FF2B5EF4-FFF2-40B4-BE49-F238E27FC236}">
                  <a16:creationId xmlns:a16="http://schemas.microsoft.com/office/drawing/2014/main" id="{3B4D7272-51D2-CA08-D821-A2C7FA972A58}"/>
                </a:ext>
              </a:extLst>
            </p:cNvPr>
            <p:cNvGraphicFramePr/>
            <p:nvPr/>
          </p:nvGraphicFramePr>
          <p:xfrm>
            <a:off x="5315365" y="3614469"/>
            <a:ext cx="1187180" cy="86661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Chart 14">
              <a:extLst>
                <a:ext uri="{FF2B5EF4-FFF2-40B4-BE49-F238E27FC236}">
                  <a16:creationId xmlns:a16="http://schemas.microsoft.com/office/drawing/2014/main" id="{E6EA07D8-26C0-6BD4-6214-6521638E22DE}"/>
                </a:ext>
              </a:extLst>
            </p:cNvPr>
            <p:cNvGraphicFramePr/>
            <p:nvPr/>
          </p:nvGraphicFramePr>
          <p:xfrm>
            <a:off x="9376922" y="3617922"/>
            <a:ext cx="1187180" cy="86661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Chart 15">
              <a:extLst>
                <a:ext uri="{FF2B5EF4-FFF2-40B4-BE49-F238E27FC236}">
                  <a16:creationId xmlns:a16="http://schemas.microsoft.com/office/drawing/2014/main" id="{2963318D-3F66-4B3C-BFA2-BD7B02A40AAC}"/>
                </a:ext>
              </a:extLst>
            </p:cNvPr>
            <p:cNvGraphicFramePr/>
            <p:nvPr/>
          </p:nvGraphicFramePr>
          <p:xfrm>
            <a:off x="3301335" y="3614764"/>
            <a:ext cx="1187179" cy="866616"/>
          </p:xfrm>
          <a:graphic>
            <a:graphicData uri="http://schemas.openxmlformats.org/drawingml/2006/chart">
              <c:chart xmlns:c="http://schemas.openxmlformats.org/drawingml/2006/chart" xmlns:r="http://schemas.openxmlformats.org/officeDocument/2006/relationships" r:id="rId7"/>
            </a:graphicData>
          </a:graphic>
        </p:graphicFrame>
      </p:grpSp>
      <p:grpSp>
        <p:nvGrpSpPr>
          <p:cNvPr id="18" name="Group 17">
            <a:extLst>
              <a:ext uri="{FF2B5EF4-FFF2-40B4-BE49-F238E27FC236}">
                <a16:creationId xmlns:a16="http://schemas.microsoft.com/office/drawing/2014/main" id="{CC56DC3F-9836-A0D6-6352-D7CDA2D084BB}"/>
              </a:ext>
            </a:extLst>
          </p:cNvPr>
          <p:cNvGrpSpPr/>
          <p:nvPr/>
        </p:nvGrpSpPr>
        <p:grpSpPr>
          <a:xfrm>
            <a:off x="3310873" y="2967009"/>
            <a:ext cx="6578048" cy="194484"/>
            <a:chOff x="3381632" y="3242911"/>
            <a:chExt cx="7090240" cy="209627"/>
          </a:xfrm>
        </p:grpSpPr>
        <p:sp>
          <p:nvSpPr>
            <p:cNvPr id="19" name="Rounded Rectangle 18">
              <a:extLst>
                <a:ext uri="{FF2B5EF4-FFF2-40B4-BE49-F238E27FC236}">
                  <a16:creationId xmlns:a16="http://schemas.microsoft.com/office/drawing/2014/main" id="{785E37BB-B26B-016D-969C-26B1EC3AE834}"/>
                </a:ext>
              </a:extLst>
            </p:cNvPr>
            <p:cNvSpPr/>
            <p:nvPr/>
          </p:nvSpPr>
          <p:spPr>
            <a:xfrm>
              <a:off x="3381632" y="3279659"/>
              <a:ext cx="1035922" cy="172879"/>
            </a:xfrm>
            <a:prstGeom prst="roundRect">
              <a:avLst>
                <a:gd name="adj" fmla="val 50000"/>
              </a:avLst>
            </a:prstGeom>
            <a:solidFill>
              <a:schemeClr val="bg1">
                <a:lumMod val="85000"/>
              </a:schemeClr>
            </a:solidFill>
            <a:ln w="12700" cap="flat" cmpd="sng" algn="ctr">
              <a:noFill/>
              <a:prstDash val="solid"/>
              <a:miter lim="800000"/>
            </a:ln>
            <a:effectLst/>
          </p:spPr>
          <p:txBody>
            <a:bodyPr rtlCol="0" anchor="ctr"/>
            <a:lstStyle/>
            <a:p>
              <a:pPr algn="ctr" defTabSz="1096265" fontAlgn="base">
                <a:spcBef>
                  <a:spcPct val="0"/>
                </a:spcBef>
                <a:spcAft>
                  <a:spcPct val="0"/>
                </a:spcAft>
                <a:defRPr/>
              </a:pPr>
              <a:endParaRPr lang="en-US" sz="1678" kern="0">
                <a:solidFill>
                  <a:prstClr val="white"/>
                </a:solidFill>
                <a:latin typeface="Calibri"/>
                <a:ea typeface="ＭＳ Ｐゴシック" charset="0"/>
                <a:cs typeface="Arial" pitchFamily="34" charset="0"/>
              </a:endParaRPr>
            </a:p>
          </p:txBody>
        </p:sp>
        <p:sp>
          <p:nvSpPr>
            <p:cNvPr id="20" name="Rounded Rectangle 19">
              <a:extLst>
                <a:ext uri="{FF2B5EF4-FFF2-40B4-BE49-F238E27FC236}">
                  <a16:creationId xmlns:a16="http://schemas.microsoft.com/office/drawing/2014/main" id="{61E1219D-94C1-F28F-D4B2-1579450A4E7A}"/>
                </a:ext>
              </a:extLst>
            </p:cNvPr>
            <p:cNvSpPr/>
            <p:nvPr/>
          </p:nvSpPr>
          <p:spPr>
            <a:xfrm>
              <a:off x="3398379" y="3270136"/>
              <a:ext cx="865840" cy="178569"/>
            </a:xfrm>
            <a:prstGeom prst="roundRect">
              <a:avLst>
                <a:gd name="adj" fmla="val 50000"/>
              </a:avLst>
            </a:prstGeom>
            <a:solidFill>
              <a:srgbClr val="0070C0"/>
            </a:solidFill>
            <a:ln w="12700" cap="flat" cmpd="sng" algn="ctr">
              <a:noFill/>
              <a:prstDash val="solid"/>
              <a:miter lim="800000"/>
            </a:ln>
            <a:effectLst/>
          </p:spPr>
          <p:txBody>
            <a:bodyPr rtlCol="0" anchor="ctr"/>
            <a:lstStyle/>
            <a:p>
              <a:pPr algn="ctr" defTabSz="1096265" fontAlgn="base">
                <a:spcBef>
                  <a:spcPct val="0"/>
                </a:spcBef>
                <a:spcAft>
                  <a:spcPct val="0"/>
                </a:spcAft>
                <a:defRPr/>
              </a:pPr>
              <a:endParaRPr lang="en-US" sz="1918" kern="0">
                <a:solidFill>
                  <a:srgbClr val="BC487A"/>
                </a:solidFill>
                <a:latin typeface="Calibri"/>
                <a:ea typeface="ＭＳ Ｐゴシック" charset="0"/>
                <a:cs typeface="Arial" pitchFamily="34" charset="0"/>
              </a:endParaRPr>
            </a:p>
          </p:txBody>
        </p:sp>
        <p:sp>
          <p:nvSpPr>
            <p:cNvPr id="21" name="Rounded Rectangle 20">
              <a:extLst>
                <a:ext uri="{FF2B5EF4-FFF2-40B4-BE49-F238E27FC236}">
                  <a16:creationId xmlns:a16="http://schemas.microsoft.com/office/drawing/2014/main" id="{CEC011BB-16E7-0DEA-CCBB-EB19FCB8A264}"/>
                </a:ext>
              </a:extLst>
            </p:cNvPr>
            <p:cNvSpPr/>
            <p:nvPr/>
          </p:nvSpPr>
          <p:spPr>
            <a:xfrm>
              <a:off x="9435950" y="3260807"/>
              <a:ext cx="1035922" cy="172879"/>
            </a:xfrm>
            <a:prstGeom prst="roundRect">
              <a:avLst>
                <a:gd name="adj" fmla="val 50000"/>
              </a:avLst>
            </a:prstGeom>
            <a:solidFill>
              <a:schemeClr val="bg1">
                <a:lumMod val="85000"/>
              </a:schemeClr>
            </a:solidFill>
            <a:ln w="12700" cap="flat" cmpd="sng" algn="ctr">
              <a:noFill/>
              <a:prstDash val="solid"/>
              <a:miter lim="800000"/>
            </a:ln>
            <a:effectLst/>
          </p:spPr>
          <p:txBody>
            <a:bodyPr rtlCol="0" anchor="ctr"/>
            <a:lstStyle/>
            <a:p>
              <a:pPr algn="ctr" defTabSz="1096265" fontAlgn="base">
                <a:spcBef>
                  <a:spcPct val="0"/>
                </a:spcBef>
                <a:spcAft>
                  <a:spcPct val="0"/>
                </a:spcAft>
                <a:defRPr/>
              </a:pPr>
              <a:endParaRPr lang="en-US" sz="1678" kern="0">
                <a:solidFill>
                  <a:prstClr val="white"/>
                </a:solidFill>
                <a:latin typeface="Calibri"/>
                <a:ea typeface="ＭＳ Ｐゴシック" charset="0"/>
                <a:cs typeface="Arial" pitchFamily="34" charset="0"/>
              </a:endParaRPr>
            </a:p>
          </p:txBody>
        </p:sp>
        <p:sp>
          <p:nvSpPr>
            <p:cNvPr id="22" name="Rounded Rectangle 21">
              <a:extLst>
                <a:ext uri="{FF2B5EF4-FFF2-40B4-BE49-F238E27FC236}">
                  <a16:creationId xmlns:a16="http://schemas.microsoft.com/office/drawing/2014/main" id="{06363EC7-38D8-D2AF-741D-5C952A89F428}"/>
                </a:ext>
              </a:extLst>
            </p:cNvPr>
            <p:cNvSpPr/>
            <p:nvPr/>
          </p:nvSpPr>
          <p:spPr>
            <a:xfrm>
              <a:off x="9435950" y="3262343"/>
              <a:ext cx="865840" cy="178569"/>
            </a:xfrm>
            <a:prstGeom prst="roundRect">
              <a:avLst>
                <a:gd name="adj" fmla="val 50000"/>
              </a:avLst>
            </a:prstGeom>
            <a:solidFill>
              <a:srgbClr val="0070C0"/>
            </a:solidFill>
            <a:ln w="12700" cap="flat" cmpd="sng" algn="ctr">
              <a:noFill/>
              <a:prstDash val="solid"/>
              <a:miter lim="800000"/>
            </a:ln>
            <a:effectLst/>
          </p:spPr>
          <p:txBody>
            <a:bodyPr rtlCol="0" anchor="ctr"/>
            <a:lstStyle/>
            <a:p>
              <a:pPr algn="ctr" defTabSz="1096265" fontAlgn="base">
                <a:spcBef>
                  <a:spcPct val="0"/>
                </a:spcBef>
                <a:spcAft>
                  <a:spcPct val="0"/>
                </a:spcAft>
                <a:defRPr/>
              </a:pPr>
              <a:endParaRPr lang="en-US" sz="1918" kern="0">
                <a:solidFill>
                  <a:srgbClr val="BC487A"/>
                </a:solidFill>
                <a:latin typeface="Calibri"/>
                <a:ea typeface="ＭＳ Ｐゴシック" charset="0"/>
                <a:cs typeface="Arial" pitchFamily="34" charset="0"/>
              </a:endParaRPr>
            </a:p>
          </p:txBody>
        </p:sp>
        <p:sp>
          <p:nvSpPr>
            <p:cNvPr id="23" name="Rounded Rectangle 22">
              <a:extLst>
                <a:ext uri="{FF2B5EF4-FFF2-40B4-BE49-F238E27FC236}">
                  <a16:creationId xmlns:a16="http://schemas.microsoft.com/office/drawing/2014/main" id="{15DD1A2C-74B1-498A-939A-05345CAA6AF1}"/>
                </a:ext>
              </a:extLst>
            </p:cNvPr>
            <p:cNvSpPr/>
            <p:nvPr/>
          </p:nvSpPr>
          <p:spPr>
            <a:xfrm>
              <a:off x="5400677" y="3242911"/>
              <a:ext cx="1035922" cy="172879"/>
            </a:xfrm>
            <a:prstGeom prst="roundRect">
              <a:avLst>
                <a:gd name="adj" fmla="val 50000"/>
              </a:avLst>
            </a:prstGeom>
            <a:solidFill>
              <a:schemeClr val="bg1">
                <a:lumMod val="85000"/>
              </a:schemeClr>
            </a:solidFill>
            <a:ln w="12700" cap="flat" cmpd="sng" algn="ctr">
              <a:noFill/>
              <a:prstDash val="solid"/>
              <a:miter lim="800000"/>
            </a:ln>
            <a:effectLst/>
          </p:spPr>
          <p:txBody>
            <a:bodyPr rtlCol="0" anchor="ctr"/>
            <a:lstStyle/>
            <a:p>
              <a:pPr algn="ctr" defTabSz="1096265" fontAlgn="base">
                <a:spcBef>
                  <a:spcPct val="0"/>
                </a:spcBef>
                <a:spcAft>
                  <a:spcPct val="0"/>
                </a:spcAft>
                <a:defRPr/>
              </a:pPr>
              <a:endParaRPr lang="en-US" sz="1678" kern="0">
                <a:solidFill>
                  <a:prstClr val="white"/>
                </a:solidFill>
                <a:latin typeface="Calibri"/>
                <a:ea typeface="ＭＳ Ｐゴシック" charset="0"/>
                <a:cs typeface="Arial" pitchFamily="34" charset="0"/>
              </a:endParaRPr>
            </a:p>
          </p:txBody>
        </p:sp>
        <p:sp>
          <p:nvSpPr>
            <p:cNvPr id="24" name="Rounded Rectangle 23">
              <a:extLst>
                <a:ext uri="{FF2B5EF4-FFF2-40B4-BE49-F238E27FC236}">
                  <a16:creationId xmlns:a16="http://schemas.microsoft.com/office/drawing/2014/main" id="{86EA8FD1-25F6-2DDB-3918-FA2ED201DAA9}"/>
                </a:ext>
              </a:extLst>
            </p:cNvPr>
            <p:cNvSpPr/>
            <p:nvPr/>
          </p:nvSpPr>
          <p:spPr>
            <a:xfrm>
              <a:off x="5400676" y="3244447"/>
              <a:ext cx="865840" cy="178569"/>
            </a:xfrm>
            <a:prstGeom prst="roundRect">
              <a:avLst>
                <a:gd name="adj" fmla="val 50000"/>
              </a:avLst>
            </a:prstGeom>
            <a:solidFill>
              <a:srgbClr val="0070C0"/>
            </a:solidFill>
            <a:ln w="12700" cap="flat" cmpd="sng" algn="ctr">
              <a:noFill/>
              <a:prstDash val="solid"/>
              <a:miter lim="800000"/>
            </a:ln>
            <a:effectLst/>
          </p:spPr>
          <p:txBody>
            <a:bodyPr rtlCol="0" anchor="ctr"/>
            <a:lstStyle/>
            <a:p>
              <a:pPr algn="ctr" defTabSz="1096265" fontAlgn="base">
                <a:spcBef>
                  <a:spcPct val="0"/>
                </a:spcBef>
                <a:spcAft>
                  <a:spcPct val="0"/>
                </a:spcAft>
                <a:defRPr/>
              </a:pPr>
              <a:endParaRPr lang="en-US" sz="1918" kern="0">
                <a:solidFill>
                  <a:srgbClr val="BC487A"/>
                </a:solidFill>
                <a:latin typeface="Calibri"/>
                <a:ea typeface="ＭＳ Ｐゴシック" charset="0"/>
                <a:cs typeface="Arial" pitchFamily="34" charset="0"/>
              </a:endParaRPr>
            </a:p>
          </p:txBody>
        </p:sp>
        <p:sp>
          <p:nvSpPr>
            <p:cNvPr id="25" name="Rounded Rectangle 24">
              <a:extLst>
                <a:ext uri="{FF2B5EF4-FFF2-40B4-BE49-F238E27FC236}">
                  <a16:creationId xmlns:a16="http://schemas.microsoft.com/office/drawing/2014/main" id="{DC122113-8EB5-8338-3B98-1158D949E5A6}"/>
                </a:ext>
              </a:extLst>
            </p:cNvPr>
            <p:cNvSpPr/>
            <p:nvPr/>
          </p:nvSpPr>
          <p:spPr>
            <a:xfrm>
              <a:off x="7379889" y="3268032"/>
              <a:ext cx="1035922" cy="172879"/>
            </a:xfrm>
            <a:prstGeom prst="roundRect">
              <a:avLst>
                <a:gd name="adj" fmla="val 50000"/>
              </a:avLst>
            </a:prstGeom>
            <a:solidFill>
              <a:schemeClr val="bg1">
                <a:lumMod val="85000"/>
              </a:schemeClr>
            </a:solidFill>
            <a:ln w="12700" cap="flat" cmpd="sng" algn="ctr">
              <a:noFill/>
              <a:prstDash val="solid"/>
              <a:miter lim="800000"/>
            </a:ln>
            <a:effectLst/>
          </p:spPr>
          <p:txBody>
            <a:bodyPr rtlCol="0" anchor="ctr"/>
            <a:lstStyle/>
            <a:p>
              <a:pPr algn="ctr" defTabSz="1096265" fontAlgn="base">
                <a:spcBef>
                  <a:spcPct val="0"/>
                </a:spcBef>
                <a:spcAft>
                  <a:spcPct val="0"/>
                </a:spcAft>
                <a:defRPr/>
              </a:pPr>
              <a:endParaRPr lang="en-US" sz="1678" kern="0">
                <a:solidFill>
                  <a:prstClr val="white"/>
                </a:solidFill>
                <a:latin typeface="Calibri"/>
                <a:ea typeface="ＭＳ Ｐゴシック" charset="0"/>
                <a:cs typeface="Arial" pitchFamily="34" charset="0"/>
              </a:endParaRPr>
            </a:p>
          </p:txBody>
        </p:sp>
        <p:sp>
          <p:nvSpPr>
            <p:cNvPr id="26" name="Rounded Rectangle 25">
              <a:extLst>
                <a:ext uri="{FF2B5EF4-FFF2-40B4-BE49-F238E27FC236}">
                  <a16:creationId xmlns:a16="http://schemas.microsoft.com/office/drawing/2014/main" id="{2957EE6E-7DA1-31C1-163E-B0FA61291946}"/>
                </a:ext>
              </a:extLst>
            </p:cNvPr>
            <p:cNvSpPr/>
            <p:nvPr/>
          </p:nvSpPr>
          <p:spPr>
            <a:xfrm>
              <a:off x="7379888" y="3269568"/>
              <a:ext cx="836889" cy="178569"/>
            </a:xfrm>
            <a:prstGeom prst="roundRect">
              <a:avLst>
                <a:gd name="adj" fmla="val 50000"/>
              </a:avLst>
            </a:prstGeom>
            <a:solidFill>
              <a:srgbClr val="0070C0"/>
            </a:solidFill>
            <a:ln w="12700" cap="flat" cmpd="sng" algn="ctr">
              <a:noFill/>
              <a:prstDash val="solid"/>
              <a:miter lim="800000"/>
            </a:ln>
            <a:effectLst/>
          </p:spPr>
          <p:txBody>
            <a:bodyPr rtlCol="0" anchor="ctr"/>
            <a:lstStyle/>
            <a:p>
              <a:pPr algn="ctr" defTabSz="1096265" fontAlgn="base">
                <a:spcBef>
                  <a:spcPct val="0"/>
                </a:spcBef>
                <a:spcAft>
                  <a:spcPct val="0"/>
                </a:spcAft>
                <a:defRPr/>
              </a:pPr>
              <a:endParaRPr lang="en-US" sz="1918" kern="0">
                <a:solidFill>
                  <a:srgbClr val="BC487A"/>
                </a:solidFill>
                <a:latin typeface="Calibri"/>
                <a:ea typeface="ＭＳ Ｐゴシック" charset="0"/>
                <a:cs typeface="Arial" pitchFamily="34" charset="0"/>
              </a:endParaRPr>
            </a:p>
          </p:txBody>
        </p:sp>
      </p:grpSp>
    </p:spTree>
    <p:extLst>
      <p:ext uri="{BB962C8B-B14F-4D97-AF65-F5344CB8AC3E}">
        <p14:creationId xmlns:p14="http://schemas.microsoft.com/office/powerpoint/2010/main" val="274799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0B0300AC-4482-89AF-051A-EE942858881F}"/>
              </a:ext>
            </a:extLst>
          </p:cNvPr>
          <p:cNvSpPr txBox="1">
            <a:spLocks/>
          </p:cNvSpPr>
          <p:nvPr/>
        </p:nvSpPr>
        <p:spPr>
          <a:xfrm>
            <a:off x="5639" y="169796"/>
            <a:ext cx="12180722" cy="107534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defTabSz="1218072"/>
            <a:r>
              <a:rPr lang="en-US" sz="4263" b="1" kern="0" dirty="0">
                <a:solidFill>
                  <a:srgbClr val="002060"/>
                </a:solidFill>
                <a:latin typeface="Arial"/>
                <a:ea typeface="ＭＳ Ｐゴシック"/>
              </a:rPr>
              <a:t>Treatment Landscape of AML in 2023</a:t>
            </a:r>
          </a:p>
        </p:txBody>
      </p:sp>
      <p:pic>
        <p:nvPicPr>
          <p:cNvPr id="12" name="Picture 11" descr="A diagram of a company's flowchart&#10;&#10;Description automatically generated">
            <a:extLst>
              <a:ext uri="{FF2B5EF4-FFF2-40B4-BE49-F238E27FC236}">
                <a16:creationId xmlns:a16="http://schemas.microsoft.com/office/drawing/2014/main" id="{220AF913-8522-37DA-DA3F-3F26A74FBE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796" y="869787"/>
            <a:ext cx="9485716" cy="4752789"/>
          </a:xfrm>
          <a:prstGeom prst="rect">
            <a:avLst/>
          </a:prstGeom>
        </p:spPr>
      </p:pic>
      <p:sp>
        <p:nvSpPr>
          <p:cNvPr id="13" name="Rectangle: Rounded Corners 12">
            <a:extLst>
              <a:ext uri="{FF2B5EF4-FFF2-40B4-BE49-F238E27FC236}">
                <a16:creationId xmlns:a16="http://schemas.microsoft.com/office/drawing/2014/main" id="{D9FC4F0E-4D73-0D62-D622-3733EFAE5141}"/>
              </a:ext>
            </a:extLst>
          </p:cNvPr>
          <p:cNvSpPr/>
          <p:nvPr/>
        </p:nvSpPr>
        <p:spPr>
          <a:xfrm>
            <a:off x="9755512" y="3471657"/>
            <a:ext cx="878621" cy="211733"/>
          </a:xfrm>
          <a:prstGeom prst="roundRect">
            <a:avLst/>
          </a:prstGeom>
          <a:solidFill>
            <a:srgbClr val="CC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3197">
              <a:noFill/>
              <a:latin typeface="Arial"/>
              <a:ea typeface="ＭＳ Ｐゴシック"/>
            </a:endParaRPr>
          </a:p>
        </p:txBody>
      </p:sp>
      <p:sp>
        <p:nvSpPr>
          <p:cNvPr id="14" name="TextBox 13">
            <a:extLst>
              <a:ext uri="{FF2B5EF4-FFF2-40B4-BE49-F238E27FC236}">
                <a16:creationId xmlns:a16="http://schemas.microsoft.com/office/drawing/2014/main" id="{DD10C91E-4B3E-D7CB-E40D-9D2035158F16}"/>
              </a:ext>
            </a:extLst>
          </p:cNvPr>
          <p:cNvSpPr txBox="1"/>
          <p:nvPr/>
        </p:nvSpPr>
        <p:spPr>
          <a:xfrm>
            <a:off x="9916446" y="3429000"/>
            <a:ext cx="645047" cy="256352"/>
          </a:xfrm>
          <a:prstGeom prst="rect">
            <a:avLst/>
          </a:prstGeom>
          <a:noFill/>
        </p:spPr>
        <p:txBody>
          <a:bodyPr wrap="square" rtlCol="0">
            <a:spAutoFit/>
          </a:bodyPr>
          <a:lstStyle/>
          <a:p>
            <a:pPr defTabSz="1218072" fontAlgn="base">
              <a:spcBef>
                <a:spcPct val="0"/>
              </a:spcBef>
              <a:spcAft>
                <a:spcPct val="0"/>
              </a:spcAft>
            </a:pPr>
            <a:r>
              <a:rPr lang="en-US" sz="1066" b="1" dirty="0">
                <a:solidFill>
                  <a:srgbClr val="FFFFFF"/>
                </a:solidFill>
                <a:latin typeface="Arial" panose="020B0604020202020204" pitchFamily="34" charset="0"/>
                <a:ea typeface="ＭＳ Ｐゴシック" charset="0"/>
                <a:cs typeface="Arial" panose="020B0604020202020204" pitchFamily="34" charset="0"/>
              </a:rPr>
              <a:t>2023</a:t>
            </a:r>
          </a:p>
        </p:txBody>
      </p:sp>
      <p:cxnSp>
        <p:nvCxnSpPr>
          <p:cNvPr id="15" name="Straight Arrow Connector 14">
            <a:extLst>
              <a:ext uri="{FF2B5EF4-FFF2-40B4-BE49-F238E27FC236}">
                <a16:creationId xmlns:a16="http://schemas.microsoft.com/office/drawing/2014/main" id="{8B48FA40-2425-50F6-55AB-B08BE78DD8A5}"/>
              </a:ext>
            </a:extLst>
          </p:cNvPr>
          <p:cNvCxnSpPr>
            <a:cxnSpLocks/>
          </p:cNvCxnSpPr>
          <p:nvPr/>
        </p:nvCxnSpPr>
        <p:spPr>
          <a:xfrm flipV="1">
            <a:off x="10192853" y="3250356"/>
            <a:ext cx="1969" cy="21173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799839E3-E6C3-9844-C5FA-A448C9E57C4E}"/>
              </a:ext>
            </a:extLst>
          </p:cNvPr>
          <p:cNvSpPr/>
          <p:nvPr/>
        </p:nvSpPr>
        <p:spPr>
          <a:xfrm>
            <a:off x="9779124" y="2255744"/>
            <a:ext cx="957776" cy="973283"/>
          </a:xfrm>
          <a:prstGeom prst="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3197">
              <a:solidFill>
                <a:srgbClr val="FFFFFF"/>
              </a:solidFill>
              <a:latin typeface="Arial"/>
              <a:ea typeface="ＭＳ Ｐゴシック"/>
            </a:endParaRPr>
          </a:p>
        </p:txBody>
      </p:sp>
      <p:sp>
        <p:nvSpPr>
          <p:cNvPr id="17" name="TextBox 16">
            <a:extLst>
              <a:ext uri="{FF2B5EF4-FFF2-40B4-BE49-F238E27FC236}">
                <a16:creationId xmlns:a16="http://schemas.microsoft.com/office/drawing/2014/main" id="{863B298A-B930-4B51-E190-38A4982A8FEB}"/>
              </a:ext>
            </a:extLst>
          </p:cNvPr>
          <p:cNvSpPr txBox="1"/>
          <p:nvPr/>
        </p:nvSpPr>
        <p:spPr>
          <a:xfrm>
            <a:off x="9795608" y="2311896"/>
            <a:ext cx="941291" cy="830227"/>
          </a:xfrm>
          <a:prstGeom prst="rect">
            <a:avLst/>
          </a:prstGeom>
          <a:noFill/>
        </p:spPr>
        <p:txBody>
          <a:bodyPr wrap="square" rtlCol="0">
            <a:spAutoFit/>
          </a:bodyPr>
          <a:lstStyle/>
          <a:p>
            <a:pPr defTabSz="1218072" fontAlgn="base">
              <a:spcBef>
                <a:spcPct val="0"/>
              </a:spcBef>
              <a:spcAft>
                <a:spcPct val="0"/>
              </a:spcAft>
            </a:pPr>
            <a:r>
              <a:rPr lang="en-US" sz="799" b="1" u="sng" dirty="0">
                <a:solidFill>
                  <a:srgbClr val="000000"/>
                </a:solidFill>
                <a:latin typeface="Arial" panose="020B0604020202020204" pitchFamily="34" charset="0"/>
                <a:ea typeface="ＭＳ Ｐゴシック" charset="0"/>
                <a:cs typeface="Arial" panose="020B0604020202020204" pitchFamily="34" charset="0"/>
              </a:rPr>
              <a:t>July 20, 2023</a:t>
            </a:r>
          </a:p>
          <a:p>
            <a:pPr algn="ctr" defTabSz="1218072" fontAlgn="base">
              <a:spcBef>
                <a:spcPct val="0"/>
              </a:spcBef>
              <a:spcAft>
                <a:spcPct val="0"/>
              </a:spcAft>
            </a:pPr>
            <a:r>
              <a:rPr lang="en-US" sz="799" b="1" dirty="0" err="1">
                <a:solidFill>
                  <a:srgbClr val="000000"/>
                </a:solidFill>
                <a:latin typeface="Arial" panose="020B0604020202020204" pitchFamily="34" charset="0"/>
                <a:ea typeface="ＭＳ Ｐゴシック" charset="0"/>
                <a:cs typeface="Arial" panose="020B0604020202020204" pitchFamily="34" charset="0"/>
              </a:rPr>
              <a:t>Quizartinib</a:t>
            </a:r>
            <a:r>
              <a:rPr lang="en-US" sz="799" b="1" dirty="0">
                <a:solidFill>
                  <a:srgbClr val="000000"/>
                </a:solidFill>
                <a:latin typeface="Arial" panose="020B0604020202020204" pitchFamily="34" charset="0"/>
                <a:ea typeface="ＭＳ Ｐゴシック" charset="0"/>
                <a:cs typeface="Arial" panose="020B0604020202020204" pitchFamily="34" charset="0"/>
              </a:rPr>
              <a:t> + 7+3</a:t>
            </a:r>
          </a:p>
          <a:p>
            <a:pPr algn="ctr" defTabSz="1218072" fontAlgn="base">
              <a:spcBef>
                <a:spcPct val="0"/>
              </a:spcBef>
              <a:spcAft>
                <a:spcPct val="0"/>
              </a:spcAft>
            </a:pPr>
            <a:r>
              <a:rPr lang="en-US" sz="799" dirty="0">
                <a:solidFill>
                  <a:srgbClr val="000000"/>
                </a:solidFill>
                <a:latin typeface="Arial" panose="020B0604020202020204" pitchFamily="34" charset="0"/>
                <a:ea typeface="ＭＳ Ｐゴシック" charset="0"/>
                <a:cs typeface="Arial" panose="020B0604020202020204" pitchFamily="34" charset="0"/>
              </a:rPr>
              <a:t>Approved for newly Dx AML w/ FLT3-ITD</a:t>
            </a:r>
          </a:p>
        </p:txBody>
      </p:sp>
      <p:sp>
        <p:nvSpPr>
          <p:cNvPr id="2" name="TextBox 1">
            <a:extLst>
              <a:ext uri="{FF2B5EF4-FFF2-40B4-BE49-F238E27FC236}">
                <a16:creationId xmlns:a16="http://schemas.microsoft.com/office/drawing/2014/main" id="{354B4C74-440D-5612-786C-7778C1C11858}"/>
              </a:ext>
            </a:extLst>
          </p:cNvPr>
          <p:cNvSpPr txBox="1"/>
          <p:nvPr/>
        </p:nvSpPr>
        <p:spPr>
          <a:xfrm>
            <a:off x="5450308" y="6221061"/>
            <a:ext cx="2289800" cy="338426"/>
          </a:xfrm>
          <a:prstGeom prst="rect">
            <a:avLst/>
          </a:prstGeom>
          <a:noFill/>
        </p:spPr>
        <p:txBody>
          <a:bodyPr wrap="square" rtlCol="0">
            <a:spAutoFit/>
          </a:bodyPr>
          <a:lstStyle/>
          <a:p>
            <a:pPr defTabSz="1218072" fontAlgn="base">
              <a:spcBef>
                <a:spcPct val="0"/>
              </a:spcBef>
              <a:spcAft>
                <a:spcPct val="0"/>
              </a:spcAft>
            </a:pPr>
            <a:r>
              <a:rPr lang="en-US" sz="1599" dirty="0">
                <a:solidFill>
                  <a:srgbClr val="000000"/>
                </a:solidFill>
                <a:latin typeface="Arial" panose="020B0604020202020204" pitchFamily="34" charset="0"/>
                <a:ea typeface="ＭＳ Ｐゴシック" charset="0"/>
                <a:cs typeface="Arial" panose="020B0604020202020204" pitchFamily="34" charset="0"/>
              </a:rPr>
              <a:t>El Chaer, </a:t>
            </a:r>
            <a:r>
              <a:rPr lang="en-US" sz="1599" i="1" dirty="0">
                <a:solidFill>
                  <a:srgbClr val="000000"/>
                </a:solidFill>
                <a:latin typeface="Arial" panose="020B0604020202020204" pitchFamily="34" charset="0"/>
                <a:ea typeface="ＭＳ Ｐゴシック" charset="0"/>
                <a:cs typeface="Arial" panose="020B0604020202020204" pitchFamily="34" charset="0"/>
              </a:rPr>
              <a:t>Blood</a:t>
            </a:r>
            <a:r>
              <a:rPr lang="en-US" sz="1599" dirty="0">
                <a:solidFill>
                  <a:srgbClr val="000000"/>
                </a:solidFill>
                <a:latin typeface="Arial" panose="020B0604020202020204" pitchFamily="34" charset="0"/>
                <a:ea typeface="ＭＳ Ｐゴシック" charset="0"/>
                <a:cs typeface="Arial" panose="020B0604020202020204" pitchFamily="34" charset="0"/>
              </a:rPr>
              <a:t> 2023</a:t>
            </a:r>
          </a:p>
        </p:txBody>
      </p:sp>
    </p:spTree>
    <p:extLst>
      <p:ext uri="{BB962C8B-B14F-4D97-AF65-F5344CB8AC3E}">
        <p14:creationId xmlns:p14="http://schemas.microsoft.com/office/powerpoint/2010/main" val="8511445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61BCC82-61DC-F752-7633-D21EFDABF058}"/>
              </a:ext>
            </a:extLst>
          </p:cNvPr>
          <p:cNvSpPr txBox="1">
            <a:spLocks/>
          </p:cNvSpPr>
          <p:nvPr/>
        </p:nvSpPr>
        <p:spPr>
          <a:xfrm>
            <a:off x="690805" y="3172"/>
            <a:ext cx="10962649" cy="1141943"/>
          </a:xfrm>
          <a:prstGeom prst="rect">
            <a:avLst/>
          </a:prstGeom>
        </p:spPr>
        <p:txBody>
          <a:bodyPr vert="horz" lIns="91355" tIns="45678" rIns="91355" bIns="4567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218072" fontAlgn="base">
              <a:spcAft>
                <a:spcPct val="0"/>
              </a:spcAft>
              <a:defRPr/>
            </a:pPr>
            <a:r>
              <a:rPr lang="en-US" sz="3597" b="1" dirty="0">
                <a:solidFill>
                  <a:srgbClr val="003366"/>
                </a:solidFill>
                <a:latin typeface="Arial" panose="020B0604020202020204" pitchFamily="34" charset="0"/>
                <a:ea typeface="ＭＳ Ｐゴシック"/>
                <a:cs typeface="Arial" panose="020B0604020202020204" pitchFamily="34" charset="0"/>
              </a:rPr>
              <a:t>Frontline Management of AML</a:t>
            </a:r>
          </a:p>
        </p:txBody>
      </p:sp>
      <p:sp>
        <p:nvSpPr>
          <p:cNvPr id="7" name="TextBox 6">
            <a:extLst>
              <a:ext uri="{FF2B5EF4-FFF2-40B4-BE49-F238E27FC236}">
                <a16:creationId xmlns:a16="http://schemas.microsoft.com/office/drawing/2014/main" id="{9B3750A9-C0F0-BB74-230A-0FB38E7465C1}"/>
              </a:ext>
            </a:extLst>
          </p:cNvPr>
          <p:cNvSpPr txBox="1"/>
          <p:nvPr/>
        </p:nvSpPr>
        <p:spPr>
          <a:xfrm>
            <a:off x="386287" y="1199805"/>
            <a:ext cx="11267167" cy="4601773"/>
          </a:xfrm>
          <a:prstGeom prst="rect">
            <a:avLst/>
          </a:prstGeom>
          <a:noFill/>
        </p:spPr>
        <p:txBody>
          <a:bodyPr wrap="square" rtlCol="0">
            <a:spAutoFit/>
          </a:bodyPr>
          <a:lstStyle/>
          <a:p>
            <a:pPr marL="285486" indent="-285486" defTabSz="1218072" fontAlgn="base">
              <a:spcBef>
                <a:spcPct val="0"/>
              </a:spcBef>
              <a:spcAft>
                <a:spcPct val="0"/>
              </a:spcAft>
              <a:buFont typeface="Arial" panose="020B0604020202020204" pitchFamily="34" charset="0"/>
              <a:buChar char="•"/>
            </a:pPr>
            <a:r>
              <a:rPr lang="en-US" sz="2398" b="1" dirty="0">
                <a:solidFill>
                  <a:srgbClr val="000000"/>
                </a:solidFill>
                <a:latin typeface="Arial" panose="020B0604020202020204" pitchFamily="34" charset="0"/>
                <a:ea typeface="ＭＳ Ｐゴシック" charset="0"/>
                <a:cs typeface="Arial" panose="020B0604020202020204" pitchFamily="34" charset="0"/>
              </a:rPr>
              <a:t>Age is most significant factor when assessing for fitness for 1L Tx</a:t>
            </a:r>
          </a:p>
          <a:p>
            <a:pPr defTabSz="1218072" fontAlgn="base">
              <a:spcBef>
                <a:spcPct val="0"/>
              </a:spcBef>
              <a:spcAft>
                <a:spcPct val="0"/>
              </a:spcAft>
            </a:pPr>
            <a:endParaRPr lang="en-US" sz="2398" dirty="0">
              <a:solidFill>
                <a:srgbClr val="000000"/>
              </a:solidFill>
              <a:latin typeface="Arial" panose="020B0604020202020204" pitchFamily="34" charset="0"/>
              <a:ea typeface="ＭＳ Ｐゴシック" charset="0"/>
              <a:cs typeface="Arial" panose="020B0604020202020204" pitchFamily="34" charset="0"/>
            </a:endParaRPr>
          </a:p>
          <a:p>
            <a:pPr marL="285486" indent="-285486" defTabSz="1218072" fontAlgn="base">
              <a:spcBef>
                <a:spcPct val="0"/>
              </a:spcBef>
              <a:spcAft>
                <a:spcPct val="0"/>
              </a:spcAft>
              <a:buFont typeface="Arial" panose="020B0604020202020204" pitchFamily="34" charset="0"/>
              <a:buChar char="•"/>
            </a:pPr>
            <a:r>
              <a:rPr lang="en-US" sz="2398" b="1" dirty="0">
                <a:solidFill>
                  <a:srgbClr val="2D2D8A">
                    <a:lumMod val="50000"/>
                  </a:srgbClr>
                </a:solidFill>
                <a:latin typeface="Arial" panose="020B0604020202020204" pitchFamily="34" charset="0"/>
                <a:ea typeface="ＭＳ Ｐゴシック" charset="0"/>
                <a:cs typeface="Arial" panose="020B0604020202020204" pitchFamily="34" charset="0"/>
              </a:rPr>
              <a:t>Younger AML (&lt;60 years)</a:t>
            </a:r>
          </a:p>
          <a:p>
            <a:pPr marL="742263" lvl="1" indent="-285486" defTabSz="1218072" fontAlgn="base">
              <a:spcBef>
                <a:spcPct val="0"/>
              </a:spcBef>
              <a:spcAft>
                <a:spcPct val="0"/>
              </a:spcAft>
              <a:buFont typeface="Arial" panose="020B0604020202020204" pitchFamily="34" charset="0"/>
              <a:buChar char="•"/>
            </a:pPr>
            <a:r>
              <a:rPr lang="en-US" sz="2131" dirty="0">
                <a:solidFill>
                  <a:srgbClr val="000000"/>
                </a:solidFill>
                <a:latin typeface="Arial" panose="020B0604020202020204" pitchFamily="34" charset="0"/>
                <a:ea typeface="ＭＳ Ｐゴシック" charset="0"/>
                <a:cs typeface="Arial" panose="020B0604020202020204" pitchFamily="34" charset="0"/>
              </a:rPr>
              <a:t>Induction therapy remains SOC- Tx regimen specific to genomic profile &amp; risk group</a:t>
            </a:r>
          </a:p>
          <a:p>
            <a:pPr marL="742263" lvl="1" indent="-285486" defTabSz="1218072" fontAlgn="base">
              <a:spcBef>
                <a:spcPct val="0"/>
              </a:spcBef>
              <a:spcAft>
                <a:spcPct val="0"/>
              </a:spcAft>
              <a:buFont typeface="Arial" panose="020B0604020202020204" pitchFamily="34" charset="0"/>
              <a:buChar char="•"/>
            </a:pPr>
            <a:r>
              <a:rPr lang="en-US" sz="2131" dirty="0">
                <a:solidFill>
                  <a:srgbClr val="000000"/>
                </a:solidFill>
                <a:latin typeface="Arial" panose="020B0604020202020204" pitchFamily="34" charset="0"/>
                <a:ea typeface="ＭＳ Ｐゴシック" charset="0"/>
                <a:cs typeface="Arial" panose="020B0604020202020204" pitchFamily="34" charset="0"/>
              </a:rPr>
              <a:t>Exceptions include poor ECOG PS, prior anthracyclines, </a:t>
            </a:r>
            <a:r>
              <a:rPr lang="en-US" sz="2131" b="1" dirty="0">
                <a:solidFill>
                  <a:srgbClr val="000000"/>
                </a:solidFill>
                <a:latin typeface="Arial" panose="020B0604020202020204" pitchFamily="34" charset="0"/>
                <a:ea typeface="ＭＳ Ｐゴシック" charset="0"/>
                <a:cs typeface="Arial" panose="020B0604020202020204" pitchFamily="34" charset="0"/>
              </a:rPr>
              <a:t>TP53 mutations</a:t>
            </a:r>
          </a:p>
          <a:p>
            <a:pPr marL="742263" lvl="1" indent="-285486" defTabSz="1218072" fontAlgn="base">
              <a:spcBef>
                <a:spcPct val="0"/>
              </a:spcBef>
              <a:spcAft>
                <a:spcPct val="0"/>
              </a:spcAft>
              <a:buFont typeface="Arial" panose="020B0604020202020204" pitchFamily="34" charset="0"/>
              <a:buChar char="•"/>
            </a:pPr>
            <a:endParaRPr lang="en-US" sz="2398" b="1" dirty="0">
              <a:solidFill>
                <a:srgbClr val="000000"/>
              </a:solidFill>
              <a:latin typeface="Arial" panose="020B0604020202020204" pitchFamily="34" charset="0"/>
              <a:ea typeface="ＭＳ Ｐゴシック" charset="0"/>
              <a:cs typeface="Arial" panose="020B0604020202020204" pitchFamily="34" charset="0"/>
            </a:endParaRPr>
          </a:p>
          <a:p>
            <a:pPr marL="285486" indent="-285486" defTabSz="1218072" fontAlgn="base">
              <a:spcBef>
                <a:spcPct val="0"/>
              </a:spcBef>
              <a:spcAft>
                <a:spcPct val="0"/>
              </a:spcAft>
              <a:buFont typeface="Arial" panose="020B0604020202020204" pitchFamily="34" charset="0"/>
              <a:buChar char="•"/>
            </a:pPr>
            <a:r>
              <a:rPr lang="en-US" sz="2398" b="1" dirty="0">
                <a:solidFill>
                  <a:srgbClr val="DAEDEF">
                    <a:lumMod val="75000"/>
                  </a:srgbClr>
                </a:solidFill>
                <a:latin typeface="Arial" panose="020B0604020202020204" pitchFamily="34" charset="0"/>
                <a:ea typeface="ＭＳ Ｐゴシック" charset="0"/>
                <a:cs typeface="Arial" panose="020B0604020202020204" pitchFamily="34" charset="0"/>
              </a:rPr>
              <a:t>Older AML (60-75 years)</a:t>
            </a:r>
          </a:p>
          <a:p>
            <a:pPr marL="742263" lvl="1" indent="-285486" defTabSz="1218072" fontAlgn="base">
              <a:spcBef>
                <a:spcPct val="0"/>
              </a:spcBef>
              <a:spcAft>
                <a:spcPct val="0"/>
              </a:spcAft>
              <a:buFont typeface="Arial" panose="020B0604020202020204" pitchFamily="34" charset="0"/>
              <a:buChar char="•"/>
            </a:pPr>
            <a:r>
              <a:rPr lang="en-US" sz="2131" dirty="0">
                <a:solidFill>
                  <a:srgbClr val="000000"/>
                </a:solidFill>
                <a:latin typeface="Arial" panose="020B0604020202020204" pitchFamily="34" charset="0"/>
                <a:ea typeface="ＭＳ Ｐゴシック" charset="0"/>
                <a:cs typeface="Arial" panose="020B0604020202020204" pitchFamily="34" charset="0"/>
              </a:rPr>
              <a:t>Most controversial area in AML-&gt; Individualized Tx</a:t>
            </a:r>
          </a:p>
          <a:p>
            <a:pPr marL="742263" lvl="1" indent="-285486" defTabSz="1218072" fontAlgn="base">
              <a:spcBef>
                <a:spcPct val="0"/>
              </a:spcBef>
              <a:spcAft>
                <a:spcPct val="0"/>
              </a:spcAft>
              <a:buFont typeface="Arial" panose="020B0604020202020204" pitchFamily="34" charset="0"/>
              <a:buChar char="•"/>
            </a:pPr>
            <a:r>
              <a:rPr lang="en-US" sz="2131" dirty="0">
                <a:solidFill>
                  <a:srgbClr val="000000"/>
                </a:solidFill>
                <a:latin typeface="Arial" panose="020B0604020202020204" pitchFamily="34" charset="0"/>
                <a:ea typeface="ＭＳ Ｐゴシック" charset="0"/>
                <a:cs typeface="Arial" panose="020B0604020202020204" pitchFamily="34" charset="0"/>
              </a:rPr>
              <a:t>Treatment landscape is shifting to less intensive therapies</a:t>
            </a:r>
          </a:p>
          <a:p>
            <a:pPr defTabSz="1218072" fontAlgn="base">
              <a:spcBef>
                <a:spcPct val="0"/>
              </a:spcBef>
              <a:spcAft>
                <a:spcPct val="0"/>
              </a:spcAft>
            </a:pPr>
            <a:endParaRPr lang="en-US" sz="2398" dirty="0">
              <a:solidFill>
                <a:srgbClr val="000000"/>
              </a:solidFill>
              <a:latin typeface="Arial" panose="020B0604020202020204" pitchFamily="34" charset="0"/>
              <a:ea typeface="ＭＳ Ｐゴシック" charset="0"/>
              <a:cs typeface="Arial" panose="020B0604020202020204" pitchFamily="34" charset="0"/>
            </a:endParaRPr>
          </a:p>
          <a:p>
            <a:pPr marL="285486" indent="-285486" defTabSz="1218072" fontAlgn="base">
              <a:spcBef>
                <a:spcPct val="0"/>
              </a:spcBef>
              <a:spcAft>
                <a:spcPct val="0"/>
              </a:spcAft>
              <a:buFont typeface="Arial" panose="020B0604020202020204" pitchFamily="34" charset="0"/>
              <a:buChar char="•"/>
            </a:pPr>
            <a:r>
              <a:rPr lang="en-US" sz="2131" b="1" dirty="0">
                <a:solidFill>
                  <a:srgbClr val="FF0000"/>
                </a:solidFill>
                <a:latin typeface="Arial" panose="020B0604020202020204" pitchFamily="34" charset="0"/>
                <a:ea typeface="ＭＳ Ｐゴシック" charset="0"/>
                <a:cs typeface="Arial" panose="020B0604020202020204" pitchFamily="34" charset="0"/>
              </a:rPr>
              <a:t>Elderly AML (</a:t>
            </a:r>
            <a:r>
              <a:rPr lang="en-US" sz="2131" b="1" u="sng" dirty="0">
                <a:solidFill>
                  <a:srgbClr val="FF0000"/>
                </a:solidFill>
                <a:latin typeface="Arial" panose="020B0604020202020204" pitchFamily="34" charset="0"/>
                <a:ea typeface="ＭＳ Ｐゴシック" charset="0"/>
                <a:cs typeface="Arial" panose="020B0604020202020204" pitchFamily="34" charset="0"/>
              </a:rPr>
              <a:t>&gt;</a:t>
            </a:r>
            <a:r>
              <a:rPr lang="en-US" sz="2131" b="1" dirty="0">
                <a:solidFill>
                  <a:srgbClr val="FF0000"/>
                </a:solidFill>
                <a:latin typeface="Arial" panose="020B0604020202020204" pitchFamily="34" charset="0"/>
                <a:ea typeface="ＭＳ Ｐゴシック" charset="0"/>
                <a:cs typeface="Arial" panose="020B0604020202020204" pitchFamily="34" charset="0"/>
              </a:rPr>
              <a:t>75 years)</a:t>
            </a:r>
          </a:p>
          <a:p>
            <a:pPr marL="742263" lvl="1" indent="-285486" defTabSz="1218072" fontAlgn="base">
              <a:spcBef>
                <a:spcPct val="0"/>
              </a:spcBef>
              <a:spcAft>
                <a:spcPct val="0"/>
              </a:spcAft>
              <a:buFont typeface="Arial" panose="020B0604020202020204" pitchFamily="34" charset="0"/>
              <a:buChar char="•"/>
            </a:pPr>
            <a:r>
              <a:rPr lang="en-US" sz="2131" dirty="0">
                <a:solidFill>
                  <a:srgbClr val="000000"/>
                </a:solidFill>
                <a:latin typeface="Arial" panose="020B0604020202020204" pitchFamily="34" charset="0"/>
                <a:ea typeface="ＭＳ Ｐゴシック" charset="0"/>
                <a:cs typeface="Arial" panose="020B0604020202020204" pitchFamily="34" charset="0"/>
              </a:rPr>
              <a:t>Not intensive chemo candidates or BMT candidates (very few exceptions)</a:t>
            </a:r>
          </a:p>
          <a:p>
            <a:pPr marL="742263" lvl="1" indent="-285486" defTabSz="1218072" fontAlgn="base">
              <a:spcBef>
                <a:spcPct val="0"/>
              </a:spcBef>
              <a:spcAft>
                <a:spcPct val="0"/>
              </a:spcAft>
              <a:buFont typeface="Arial" panose="020B0604020202020204" pitchFamily="34" charset="0"/>
              <a:buChar char="•"/>
            </a:pPr>
            <a:r>
              <a:rPr lang="en-US" sz="2131" dirty="0">
                <a:solidFill>
                  <a:srgbClr val="000000"/>
                </a:solidFill>
                <a:latin typeface="Arial" panose="020B0604020202020204" pitchFamily="34" charset="0"/>
                <a:ea typeface="ＭＳ Ｐゴシック" charset="0"/>
                <a:cs typeface="Arial" panose="020B0604020202020204" pitchFamily="34" charset="0"/>
              </a:rPr>
              <a:t>Aza/Ven- paradigm shift as SOC (some exceptions- still mini-intensive)</a:t>
            </a:r>
          </a:p>
        </p:txBody>
      </p:sp>
    </p:spTree>
    <p:extLst>
      <p:ext uri="{BB962C8B-B14F-4D97-AF65-F5344CB8AC3E}">
        <p14:creationId xmlns:p14="http://schemas.microsoft.com/office/powerpoint/2010/main" val="2579730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61BCC82-61DC-F752-7633-D21EFDABF058}"/>
              </a:ext>
            </a:extLst>
          </p:cNvPr>
          <p:cNvSpPr txBox="1">
            <a:spLocks/>
          </p:cNvSpPr>
          <p:nvPr/>
        </p:nvSpPr>
        <p:spPr>
          <a:xfrm>
            <a:off x="690805" y="3172"/>
            <a:ext cx="10962649" cy="1141943"/>
          </a:xfrm>
          <a:prstGeom prst="rect">
            <a:avLst/>
          </a:prstGeom>
        </p:spPr>
        <p:txBody>
          <a:bodyPr vert="horz" lIns="91355" tIns="45678" rIns="91355" bIns="4567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218072" fontAlgn="base">
              <a:spcAft>
                <a:spcPct val="0"/>
              </a:spcAft>
              <a:defRPr/>
            </a:pPr>
            <a:r>
              <a:rPr lang="en-US" sz="3597" b="1" dirty="0">
                <a:solidFill>
                  <a:srgbClr val="003366"/>
                </a:solidFill>
                <a:latin typeface="Arial" panose="020B0604020202020204" pitchFamily="34" charset="0"/>
                <a:ea typeface="ＭＳ Ｐゴシック"/>
                <a:cs typeface="Arial" panose="020B0604020202020204" pitchFamily="34" charset="0"/>
              </a:rPr>
              <a:t>FLT3 mutations: A New Era of Targeted Tx Approaches</a:t>
            </a:r>
          </a:p>
        </p:txBody>
      </p:sp>
      <p:sp>
        <p:nvSpPr>
          <p:cNvPr id="7" name="TextBox 6">
            <a:extLst>
              <a:ext uri="{FF2B5EF4-FFF2-40B4-BE49-F238E27FC236}">
                <a16:creationId xmlns:a16="http://schemas.microsoft.com/office/drawing/2014/main" id="{9B3750A9-C0F0-BB74-230A-0FB38E7465C1}"/>
              </a:ext>
            </a:extLst>
          </p:cNvPr>
          <p:cNvSpPr txBox="1"/>
          <p:nvPr/>
        </p:nvSpPr>
        <p:spPr>
          <a:xfrm>
            <a:off x="175643" y="1266466"/>
            <a:ext cx="11267167" cy="4889480"/>
          </a:xfrm>
          <a:prstGeom prst="rect">
            <a:avLst/>
          </a:prstGeom>
          <a:noFill/>
        </p:spPr>
        <p:txBody>
          <a:bodyPr wrap="square" rtlCol="0">
            <a:spAutoFit/>
          </a:bodyPr>
          <a:lstStyle/>
          <a:p>
            <a:pPr marL="133227" indent="-285486" defTabSz="1218072" fontAlgn="base">
              <a:spcBef>
                <a:spcPct val="0"/>
              </a:spcBef>
              <a:spcAft>
                <a:spcPct val="0"/>
              </a:spcAft>
              <a:buFont typeface="Arial" panose="020B0604020202020204" pitchFamily="34" charset="0"/>
              <a:buChar char="•"/>
            </a:pPr>
            <a:r>
              <a:rPr lang="en-US" sz="2398" b="1" dirty="0">
                <a:solidFill>
                  <a:srgbClr val="000000"/>
                </a:solidFill>
                <a:latin typeface="Arial" panose="020B0604020202020204" pitchFamily="34" charset="0"/>
                <a:ea typeface="ＭＳ Ｐゴシック" charset="0"/>
                <a:cs typeface="Arial" panose="020B0604020202020204" pitchFamily="34" charset="0"/>
              </a:rPr>
              <a:t>FLT3-ITD mutation </a:t>
            </a:r>
            <a:r>
              <a:rPr lang="en-US" sz="2398" dirty="0">
                <a:solidFill>
                  <a:srgbClr val="000000"/>
                </a:solidFill>
                <a:latin typeface="Arial" panose="020B0604020202020204" pitchFamily="34" charset="0"/>
                <a:ea typeface="ＭＳ Ｐゴシック" charset="0"/>
                <a:cs typeface="Arial" panose="020B0604020202020204" pitchFamily="34" charset="0"/>
              </a:rPr>
              <a:t>(~25% of newly Dx AML)</a:t>
            </a:r>
          </a:p>
          <a:p>
            <a:pPr marL="1199041" lvl="2" indent="-285486" defTabSz="1218072" fontAlgn="base">
              <a:spcBef>
                <a:spcPct val="0"/>
              </a:spcBef>
              <a:spcAft>
                <a:spcPct val="0"/>
              </a:spcAft>
              <a:buFont typeface="Arial" panose="020B0604020202020204" pitchFamily="34" charset="0"/>
              <a:buChar char="•"/>
            </a:pPr>
            <a:r>
              <a:rPr lang="en-US" sz="2398" dirty="0">
                <a:solidFill>
                  <a:srgbClr val="000000"/>
                </a:solidFill>
                <a:latin typeface="Arial" panose="020B0604020202020204" pitchFamily="34" charset="0"/>
                <a:ea typeface="ＭＳ Ｐゴシック" charset="0"/>
                <a:cs typeface="Arial" panose="020B0604020202020204" pitchFamily="34" charset="0"/>
              </a:rPr>
              <a:t>Most common FLT3 mutation-&gt; constitutive activation of FLT3</a:t>
            </a:r>
          </a:p>
          <a:p>
            <a:pPr marL="1199041" lvl="2" indent="-285486" defTabSz="1218072" fontAlgn="base">
              <a:spcBef>
                <a:spcPct val="0"/>
              </a:spcBef>
              <a:spcAft>
                <a:spcPct val="0"/>
              </a:spcAft>
              <a:buFont typeface="Arial" panose="020B0604020202020204" pitchFamily="34" charset="0"/>
              <a:buChar char="•"/>
            </a:pPr>
            <a:r>
              <a:rPr lang="en-US" sz="2398" dirty="0">
                <a:solidFill>
                  <a:srgbClr val="000000"/>
                </a:solidFill>
                <a:latin typeface="Arial" panose="020B0604020202020204" pitchFamily="34" charset="0"/>
                <a:ea typeface="ＭＳ Ｐゴシック" charset="0"/>
                <a:cs typeface="Arial" panose="020B0604020202020204" pitchFamily="34" charset="0"/>
              </a:rPr>
              <a:t>Presentation: Younger pts, proliferative disease, monocytic phenotypes, most commonly w/ normal karyotype</a:t>
            </a:r>
          </a:p>
          <a:p>
            <a:pPr marL="1199041" lvl="2" indent="-285486" defTabSz="1218072" fontAlgn="base">
              <a:spcBef>
                <a:spcPct val="0"/>
              </a:spcBef>
              <a:spcAft>
                <a:spcPct val="0"/>
              </a:spcAft>
              <a:buFont typeface="Arial" panose="020B0604020202020204" pitchFamily="34" charset="0"/>
              <a:buChar char="•"/>
            </a:pPr>
            <a:r>
              <a:rPr lang="en-US" sz="2398" dirty="0">
                <a:solidFill>
                  <a:srgbClr val="000000"/>
                </a:solidFill>
                <a:latin typeface="Arial" panose="020B0604020202020204" pitchFamily="34" charset="0"/>
                <a:ea typeface="ＭＳ Ｐゴシック" charset="0"/>
                <a:cs typeface="Arial" panose="020B0604020202020204" pitchFamily="34" charset="0"/>
              </a:rPr>
              <a:t>Relapse can be rapid</a:t>
            </a:r>
          </a:p>
          <a:p>
            <a:pPr marL="1199041" lvl="2" indent="-285486" defTabSz="1218072" fontAlgn="base">
              <a:spcBef>
                <a:spcPct val="0"/>
              </a:spcBef>
              <a:spcAft>
                <a:spcPct val="0"/>
              </a:spcAft>
              <a:buFont typeface="Arial" panose="020B0604020202020204" pitchFamily="34" charset="0"/>
              <a:buChar char="•"/>
            </a:pPr>
            <a:r>
              <a:rPr lang="en-US" sz="2398" dirty="0">
                <a:solidFill>
                  <a:srgbClr val="000000"/>
                </a:solidFill>
                <a:latin typeface="Arial" panose="020B0604020202020204" pitchFamily="34" charset="0"/>
                <a:ea typeface="ＭＳ Ｐゴシック" charset="0"/>
                <a:cs typeface="Arial" panose="020B0604020202020204" pitchFamily="34" charset="0"/>
              </a:rPr>
              <a:t>Intermediate or Adverse-risk-&gt; Should be referred for </a:t>
            </a:r>
            <a:r>
              <a:rPr lang="en-US" sz="2398" dirty="0" err="1">
                <a:solidFill>
                  <a:srgbClr val="000000"/>
                </a:solidFill>
                <a:latin typeface="Arial" panose="020B0604020202020204" pitchFamily="34" charset="0"/>
                <a:ea typeface="ＭＳ Ｐゴシック" charset="0"/>
                <a:cs typeface="Arial" panose="020B0604020202020204" pitchFamily="34" charset="0"/>
              </a:rPr>
              <a:t>alloBMT</a:t>
            </a:r>
            <a:endParaRPr lang="en-US" sz="2398" dirty="0">
              <a:solidFill>
                <a:srgbClr val="000000"/>
              </a:solidFill>
              <a:latin typeface="Arial" panose="020B0604020202020204" pitchFamily="34" charset="0"/>
              <a:ea typeface="ＭＳ Ｐゴシック" charset="0"/>
              <a:cs typeface="Arial" panose="020B0604020202020204" pitchFamily="34" charset="0"/>
            </a:endParaRPr>
          </a:p>
          <a:p>
            <a:pPr marL="742263" lvl="1" indent="-285486" defTabSz="1218072" fontAlgn="base">
              <a:spcBef>
                <a:spcPct val="0"/>
              </a:spcBef>
              <a:spcAft>
                <a:spcPct val="0"/>
              </a:spcAft>
              <a:buFont typeface="Arial" panose="020B0604020202020204" pitchFamily="34" charset="0"/>
              <a:buChar char="•"/>
            </a:pPr>
            <a:endParaRPr lang="en-US" sz="2398" dirty="0">
              <a:solidFill>
                <a:srgbClr val="000000"/>
              </a:solidFill>
              <a:latin typeface="Arial" panose="020B0604020202020204" pitchFamily="34" charset="0"/>
              <a:ea typeface="ＭＳ Ｐゴシック" charset="0"/>
              <a:cs typeface="Arial" panose="020B0604020202020204" pitchFamily="34" charset="0"/>
            </a:endParaRPr>
          </a:p>
          <a:p>
            <a:pPr marL="133227" indent="-285486" defTabSz="1218072" fontAlgn="base">
              <a:spcBef>
                <a:spcPct val="0"/>
              </a:spcBef>
              <a:spcAft>
                <a:spcPct val="0"/>
              </a:spcAft>
              <a:buFont typeface="Arial" panose="020B0604020202020204" pitchFamily="34" charset="0"/>
              <a:buChar char="•"/>
            </a:pPr>
            <a:r>
              <a:rPr lang="en-US" sz="2398" b="1" dirty="0">
                <a:solidFill>
                  <a:srgbClr val="000000"/>
                </a:solidFill>
                <a:latin typeface="Arial" panose="020B0604020202020204" pitchFamily="34" charset="0"/>
                <a:ea typeface="ＭＳ Ｐゴシック" charset="0"/>
                <a:cs typeface="Arial" panose="020B0604020202020204" pitchFamily="34" charset="0"/>
              </a:rPr>
              <a:t>FLT3-TKD mutation </a:t>
            </a:r>
            <a:r>
              <a:rPr lang="en-US" sz="2398" dirty="0">
                <a:solidFill>
                  <a:srgbClr val="000000"/>
                </a:solidFill>
                <a:latin typeface="Arial" panose="020B0604020202020204" pitchFamily="34" charset="0"/>
                <a:ea typeface="ＭＳ Ｐゴシック" charset="0"/>
                <a:cs typeface="Arial" panose="020B0604020202020204" pitchFamily="34" charset="0"/>
              </a:rPr>
              <a:t>(~5% of newly Dx AML)</a:t>
            </a:r>
          </a:p>
          <a:p>
            <a:pPr marL="1199041" lvl="2" indent="-285486" defTabSz="1218072" fontAlgn="base">
              <a:spcBef>
                <a:spcPct val="0"/>
              </a:spcBef>
              <a:spcAft>
                <a:spcPct val="0"/>
              </a:spcAft>
              <a:buFont typeface="Arial" panose="020B0604020202020204" pitchFamily="34" charset="0"/>
              <a:buChar char="•"/>
            </a:pPr>
            <a:r>
              <a:rPr lang="en-US" sz="2398" dirty="0">
                <a:solidFill>
                  <a:srgbClr val="000000"/>
                </a:solidFill>
                <a:latin typeface="Arial" panose="020B0604020202020204" pitchFamily="34" charset="0"/>
                <a:ea typeface="ＭＳ Ｐゴシック" charset="0"/>
                <a:cs typeface="Arial" panose="020B0604020202020204" pitchFamily="34" charset="0"/>
              </a:rPr>
              <a:t>Most common = D835 mutation</a:t>
            </a:r>
          </a:p>
          <a:p>
            <a:pPr marL="1199041" lvl="2" indent="-285486" defTabSz="1218072" fontAlgn="base">
              <a:spcBef>
                <a:spcPct val="0"/>
              </a:spcBef>
              <a:spcAft>
                <a:spcPct val="0"/>
              </a:spcAft>
              <a:buFont typeface="Arial" panose="020B0604020202020204" pitchFamily="34" charset="0"/>
              <a:buChar char="•"/>
            </a:pPr>
            <a:r>
              <a:rPr lang="en-US" sz="2398" dirty="0">
                <a:solidFill>
                  <a:srgbClr val="000000"/>
                </a:solidFill>
                <a:latin typeface="Arial" panose="020B0604020202020204" pitchFamily="34" charset="0"/>
                <a:ea typeface="ＭＳ Ｐゴシック" charset="0"/>
                <a:cs typeface="Arial" panose="020B0604020202020204" pitchFamily="34" charset="0"/>
              </a:rPr>
              <a:t>Neutral prognostically</a:t>
            </a:r>
          </a:p>
          <a:p>
            <a:pPr marL="1199041" lvl="2" indent="-285486" defTabSz="1218072" fontAlgn="base">
              <a:spcBef>
                <a:spcPct val="0"/>
              </a:spcBef>
              <a:spcAft>
                <a:spcPct val="0"/>
              </a:spcAft>
              <a:buFont typeface="Arial" panose="020B0604020202020204" pitchFamily="34" charset="0"/>
              <a:buChar char="•"/>
            </a:pPr>
            <a:r>
              <a:rPr lang="en-US" sz="2398" dirty="0">
                <a:solidFill>
                  <a:srgbClr val="000000"/>
                </a:solidFill>
                <a:latin typeface="Arial" panose="020B0604020202020204" pitchFamily="34" charset="0"/>
                <a:ea typeface="ＭＳ Ｐゴシック" charset="0"/>
                <a:cs typeface="Arial" panose="020B0604020202020204" pitchFamily="34" charset="0"/>
              </a:rPr>
              <a:t>Heterogeneous subgroup, can also be associated w/ FLT3-ITD mutation</a:t>
            </a:r>
          </a:p>
          <a:p>
            <a:pPr marL="1199041" lvl="2" indent="-285486" defTabSz="1218072" fontAlgn="base">
              <a:spcBef>
                <a:spcPct val="0"/>
              </a:spcBef>
              <a:spcAft>
                <a:spcPct val="0"/>
              </a:spcAft>
              <a:buFont typeface="Arial" panose="020B0604020202020204" pitchFamily="34" charset="0"/>
              <a:buChar char="•"/>
            </a:pPr>
            <a:endParaRPr lang="en-US" sz="2398" dirty="0">
              <a:solidFill>
                <a:srgbClr val="000000"/>
              </a:solidFill>
              <a:latin typeface="Arial" panose="020B0604020202020204" pitchFamily="34" charset="0"/>
              <a:ea typeface="ＭＳ Ｐゴシック" charset="0"/>
              <a:cs typeface="Arial" panose="020B0604020202020204" pitchFamily="34" charset="0"/>
            </a:endParaRPr>
          </a:p>
          <a:p>
            <a:pPr marL="285486" indent="-285486" defTabSz="1218072" fontAlgn="base">
              <a:spcBef>
                <a:spcPct val="0"/>
              </a:spcBef>
              <a:spcAft>
                <a:spcPct val="0"/>
              </a:spcAft>
              <a:buFont typeface="Arial" panose="020B0604020202020204" pitchFamily="34" charset="0"/>
              <a:buChar char="•"/>
            </a:pPr>
            <a:endParaRPr lang="en-US" sz="2398"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61060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25F6818C-704D-4CC4-83F0-8818FC48E384}"/>
              </a:ext>
            </a:extLst>
          </p:cNvPr>
          <p:cNvSpPr txBox="1">
            <a:spLocks/>
          </p:cNvSpPr>
          <p:nvPr/>
        </p:nvSpPr>
        <p:spPr>
          <a:xfrm>
            <a:off x="5639" y="215176"/>
            <a:ext cx="12180722" cy="1048277"/>
          </a:xfrm>
          <a:prstGeom prst="rect">
            <a:avLst/>
          </a:prstGeom>
          <a:noFill/>
        </p:spPr>
        <p:txBody>
          <a:bodyPr/>
          <a:lstStyle>
            <a:lvl1pPr algn="ctr" rtl="0" eaLnBrk="1" fontAlgn="base" hangingPunct="1">
              <a:spcBef>
                <a:spcPct val="0"/>
              </a:spcBef>
              <a:spcAft>
                <a:spcPct val="0"/>
              </a:spcAft>
              <a:defRPr sz="3600" i="0">
                <a:solidFill>
                  <a:srgbClr val="002450"/>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marL="0" marR="0" lvl="0" indent="0" algn="ctr" defTabSz="1218072" rtl="0" eaLnBrk="1" fontAlgn="base" latinLnBrk="0" hangingPunct="1">
              <a:lnSpc>
                <a:spcPct val="100000"/>
              </a:lnSpc>
              <a:spcBef>
                <a:spcPct val="0"/>
              </a:spcBef>
              <a:spcAft>
                <a:spcPct val="0"/>
              </a:spcAft>
              <a:buClrTx/>
              <a:buSzTx/>
              <a:buFontTx/>
              <a:buNone/>
              <a:tabLst/>
              <a:defRPr/>
            </a:pPr>
            <a:r>
              <a:rPr kumimoji="0" lang="en-US" sz="4796" b="1" i="0" u="none" strike="noStrike" kern="0" cap="none" spc="0" normalizeH="0" baseline="0" noProof="0" dirty="0">
                <a:ln>
                  <a:noFill/>
                </a:ln>
                <a:solidFill>
                  <a:srgbClr val="002450"/>
                </a:solidFill>
                <a:effectLst/>
                <a:uLnTx/>
                <a:uFillTx/>
                <a:latin typeface="Arial"/>
                <a:ea typeface="ＭＳ Ｐゴシック"/>
              </a:rPr>
              <a:t>Welcome</a:t>
            </a:r>
          </a:p>
        </p:txBody>
      </p:sp>
      <p:sp>
        <p:nvSpPr>
          <p:cNvPr id="9" name="Subtitle 1">
            <a:extLst>
              <a:ext uri="{FF2B5EF4-FFF2-40B4-BE49-F238E27FC236}">
                <a16:creationId xmlns:a16="http://schemas.microsoft.com/office/drawing/2014/main" id="{9CDDDBAD-39E5-4AB1-AFD6-78B082790DD3}"/>
              </a:ext>
            </a:extLst>
          </p:cNvPr>
          <p:cNvSpPr>
            <a:spLocks noGrp="1"/>
          </p:cNvSpPr>
          <p:nvPr>
            <p:ph idx="1"/>
          </p:nvPr>
        </p:nvSpPr>
        <p:spPr>
          <a:xfrm>
            <a:off x="5639" y="2402484"/>
            <a:ext cx="12180720" cy="1733964"/>
          </a:xfrm>
        </p:spPr>
        <p:txBody>
          <a:bodyPr/>
          <a:lstStyle/>
          <a:p>
            <a:pPr marL="0" indent="0" algn="ctr" defTabSz="2157461">
              <a:spcBef>
                <a:spcPts val="0"/>
              </a:spcBef>
              <a:buNone/>
            </a:pPr>
            <a:r>
              <a:rPr lang="en-US" b="1" kern="1200" dirty="0">
                <a:solidFill>
                  <a:srgbClr val="002060"/>
                </a:solidFill>
                <a:latin typeface="Arial" panose="020B0604020202020204" pitchFamily="34" charset="0"/>
                <a:cs typeface="Arial" panose="020B0604020202020204" pitchFamily="34" charset="0"/>
              </a:rPr>
              <a:t>Bridget Waddell</a:t>
            </a:r>
            <a:br>
              <a:rPr lang="en-US" kern="1200" dirty="0">
                <a:solidFill>
                  <a:srgbClr val="002060"/>
                </a:solidFill>
                <a:latin typeface="Arial" panose="020B0604020202020204" pitchFamily="34" charset="0"/>
                <a:cs typeface="Arial" panose="020B0604020202020204" pitchFamily="34" charset="0"/>
              </a:rPr>
            </a:br>
            <a:r>
              <a:rPr lang="en-US" kern="1200" dirty="0">
                <a:solidFill>
                  <a:srgbClr val="002060"/>
                </a:solidFill>
                <a:latin typeface="Arial" panose="020B0604020202020204" pitchFamily="34" charset="0"/>
                <a:cs typeface="Arial" panose="020B0604020202020204" pitchFamily="34" charset="0"/>
              </a:rPr>
              <a:t>Executive Director of Global Ambassador Strategies, Oncology</a:t>
            </a:r>
            <a:endParaRPr lang="en-US" kern="1200" baseline="30000" dirty="0">
              <a:solidFill>
                <a:srgbClr val="002060"/>
              </a:solidFill>
              <a:latin typeface="Arial" panose="020B0604020202020204" pitchFamily="34" charset="0"/>
              <a:cs typeface="Arial" panose="020B0604020202020204" pitchFamily="34" charset="0"/>
            </a:endParaRPr>
          </a:p>
          <a:p>
            <a:pPr marL="0" indent="0" algn="ctr" defTabSz="2157461">
              <a:spcBef>
                <a:spcPts val="0"/>
              </a:spcBef>
              <a:buNone/>
            </a:pPr>
            <a:r>
              <a:rPr lang="en-US" kern="1200" dirty="0">
                <a:solidFill>
                  <a:srgbClr val="002060"/>
                </a:solidFill>
                <a:latin typeface="Arial" panose="020B0604020202020204" pitchFamily="34" charset="0"/>
                <a:cs typeface="Arial" panose="020B0604020202020204" pitchFamily="34" charset="0"/>
              </a:rPr>
              <a:t>MJH Life Sciences™</a:t>
            </a:r>
          </a:p>
        </p:txBody>
      </p:sp>
    </p:spTree>
    <p:extLst>
      <p:ext uri="{BB962C8B-B14F-4D97-AF65-F5344CB8AC3E}">
        <p14:creationId xmlns:p14="http://schemas.microsoft.com/office/powerpoint/2010/main" val="40720591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61BCC82-61DC-F752-7633-D21EFDABF058}"/>
              </a:ext>
            </a:extLst>
          </p:cNvPr>
          <p:cNvSpPr txBox="1">
            <a:spLocks/>
          </p:cNvSpPr>
          <p:nvPr/>
        </p:nvSpPr>
        <p:spPr>
          <a:xfrm>
            <a:off x="690805" y="3172"/>
            <a:ext cx="10962649" cy="1141943"/>
          </a:xfrm>
          <a:prstGeom prst="rect">
            <a:avLst/>
          </a:prstGeom>
        </p:spPr>
        <p:txBody>
          <a:bodyPr vert="horz" lIns="91355" tIns="45678" rIns="91355" bIns="4567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218072" fontAlgn="base">
              <a:spcAft>
                <a:spcPct val="0"/>
              </a:spcAft>
              <a:defRPr/>
            </a:pPr>
            <a:r>
              <a:rPr lang="en-US" sz="3597" b="1" dirty="0">
                <a:solidFill>
                  <a:srgbClr val="003366"/>
                </a:solidFill>
                <a:latin typeface="Arial" panose="020B0604020202020204" pitchFamily="34" charset="0"/>
                <a:ea typeface="ＭＳ Ｐゴシック"/>
                <a:cs typeface="Arial" panose="020B0604020202020204" pitchFamily="34" charset="0"/>
              </a:rPr>
              <a:t>FLT3 inhibitors</a:t>
            </a:r>
          </a:p>
        </p:txBody>
      </p:sp>
      <p:sp>
        <p:nvSpPr>
          <p:cNvPr id="2" name="Rectangle: Rounded Corners 1">
            <a:extLst>
              <a:ext uri="{FF2B5EF4-FFF2-40B4-BE49-F238E27FC236}">
                <a16:creationId xmlns:a16="http://schemas.microsoft.com/office/drawing/2014/main" id="{94BEE268-49F8-0C7E-B86B-A9A4E3DCFC19}"/>
              </a:ext>
            </a:extLst>
          </p:cNvPr>
          <p:cNvSpPr/>
          <p:nvPr/>
        </p:nvSpPr>
        <p:spPr>
          <a:xfrm>
            <a:off x="7240881" y="1784892"/>
            <a:ext cx="3759663" cy="1781601"/>
          </a:xfrm>
          <a:prstGeom prst="roundRect">
            <a:avLst>
              <a:gd name="adj" fmla="val 5700"/>
            </a:avLst>
          </a:prstGeom>
          <a:solidFill>
            <a:schemeClr val="bg1"/>
          </a:solidFill>
          <a:ln w="63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defRPr/>
            </a:pPr>
            <a:endParaRPr lang="en-GB" sz="2398" dirty="0">
              <a:solidFill>
                <a:srgbClr val="FFFFFF"/>
              </a:solidFill>
              <a:latin typeface="Arial"/>
              <a:ea typeface="ＭＳ Ｐゴシック"/>
            </a:endParaRPr>
          </a:p>
        </p:txBody>
      </p:sp>
      <p:sp>
        <p:nvSpPr>
          <p:cNvPr id="3" name="Rectangle: Rounded Corners 2">
            <a:extLst>
              <a:ext uri="{FF2B5EF4-FFF2-40B4-BE49-F238E27FC236}">
                <a16:creationId xmlns:a16="http://schemas.microsoft.com/office/drawing/2014/main" id="{A0BC898D-07CE-095B-C9A8-3497AFA05323}"/>
              </a:ext>
            </a:extLst>
          </p:cNvPr>
          <p:cNvSpPr/>
          <p:nvPr/>
        </p:nvSpPr>
        <p:spPr>
          <a:xfrm>
            <a:off x="215283" y="1754327"/>
            <a:ext cx="5991676" cy="1785118"/>
          </a:xfrm>
          <a:prstGeom prst="roundRect">
            <a:avLst>
              <a:gd name="adj" fmla="val 6005"/>
            </a:avLst>
          </a:prstGeom>
          <a:solidFill>
            <a:schemeClr val="bg1"/>
          </a:solidFill>
          <a:ln w="63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defRPr/>
            </a:pPr>
            <a:endParaRPr lang="en-GB" sz="2398" dirty="0">
              <a:solidFill>
                <a:srgbClr val="FFFFFF"/>
              </a:solidFill>
              <a:latin typeface="Arial"/>
              <a:ea typeface="ＭＳ Ｐゴシック"/>
            </a:endParaRPr>
          </a:p>
        </p:txBody>
      </p:sp>
      <p:sp>
        <p:nvSpPr>
          <p:cNvPr id="5" name="TextBox 4">
            <a:extLst>
              <a:ext uri="{FF2B5EF4-FFF2-40B4-BE49-F238E27FC236}">
                <a16:creationId xmlns:a16="http://schemas.microsoft.com/office/drawing/2014/main" id="{DCAB961E-6EE5-196D-B096-FE250BD1103E}"/>
              </a:ext>
            </a:extLst>
          </p:cNvPr>
          <p:cNvSpPr txBox="1"/>
          <p:nvPr/>
        </p:nvSpPr>
        <p:spPr>
          <a:xfrm>
            <a:off x="275100" y="1832703"/>
            <a:ext cx="1807440" cy="307648"/>
          </a:xfrm>
          <a:prstGeom prst="rect">
            <a:avLst/>
          </a:prstGeom>
          <a:noFill/>
        </p:spPr>
        <p:txBody>
          <a:bodyPr wrap="square" rtlCol="0">
            <a:spAutoFit/>
          </a:bodyPr>
          <a:lstStyle/>
          <a:p>
            <a:pPr algn="ctr" defTabSz="1218072" fontAlgn="base">
              <a:spcBef>
                <a:spcPct val="0"/>
              </a:spcBef>
              <a:spcAft>
                <a:spcPct val="0"/>
              </a:spcAft>
              <a:defRPr/>
            </a:pPr>
            <a:r>
              <a:rPr lang="en-GB" sz="1399" b="1" dirty="0">
                <a:solidFill>
                  <a:srgbClr val="000000"/>
                </a:solidFill>
                <a:latin typeface="Arial" charset="0"/>
                <a:ea typeface="ＭＳ Ｐゴシック" charset="0"/>
                <a:cs typeface="Arial" charset="0"/>
              </a:rPr>
              <a:t>Midostaurin</a:t>
            </a:r>
          </a:p>
        </p:txBody>
      </p:sp>
      <p:sp>
        <p:nvSpPr>
          <p:cNvPr id="6" name="TextBox 5">
            <a:extLst>
              <a:ext uri="{FF2B5EF4-FFF2-40B4-BE49-F238E27FC236}">
                <a16:creationId xmlns:a16="http://schemas.microsoft.com/office/drawing/2014/main" id="{DC298F34-0F2E-5538-FCF4-0F4C3197217E}"/>
              </a:ext>
            </a:extLst>
          </p:cNvPr>
          <p:cNvSpPr txBox="1"/>
          <p:nvPr/>
        </p:nvSpPr>
        <p:spPr>
          <a:xfrm>
            <a:off x="2433362" y="1832703"/>
            <a:ext cx="1555517" cy="307648"/>
          </a:xfrm>
          <a:prstGeom prst="rect">
            <a:avLst/>
          </a:prstGeom>
          <a:noFill/>
        </p:spPr>
        <p:txBody>
          <a:bodyPr wrap="square" rtlCol="0">
            <a:spAutoFit/>
          </a:bodyPr>
          <a:lstStyle/>
          <a:p>
            <a:pPr algn="ctr" defTabSz="1218072" fontAlgn="base">
              <a:spcBef>
                <a:spcPct val="0"/>
              </a:spcBef>
              <a:spcAft>
                <a:spcPct val="0"/>
              </a:spcAft>
              <a:defRPr/>
            </a:pPr>
            <a:r>
              <a:rPr lang="en-GB" sz="1399" b="1" dirty="0">
                <a:solidFill>
                  <a:srgbClr val="000000"/>
                </a:solidFill>
                <a:latin typeface="Arial" charset="0"/>
                <a:ea typeface="ＭＳ Ｐゴシック" charset="0"/>
                <a:cs typeface="Arial" charset="0"/>
              </a:rPr>
              <a:t>Gilteritinib</a:t>
            </a:r>
          </a:p>
        </p:txBody>
      </p:sp>
      <p:sp>
        <p:nvSpPr>
          <p:cNvPr id="8" name="TextBox 7">
            <a:extLst>
              <a:ext uri="{FF2B5EF4-FFF2-40B4-BE49-F238E27FC236}">
                <a16:creationId xmlns:a16="http://schemas.microsoft.com/office/drawing/2014/main" id="{9A366DE9-F960-139B-6BC2-905435A2F535}"/>
              </a:ext>
            </a:extLst>
          </p:cNvPr>
          <p:cNvSpPr txBox="1"/>
          <p:nvPr/>
        </p:nvSpPr>
        <p:spPr>
          <a:xfrm>
            <a:off x="4463627" y="1832703"/>
            <a:ext cx="1631264" cy="307648"/>
          </a:xfrm>
          <a:prstGeom prst="rect">
            <a:avLst/>
          </a:prstGeom>
          <a:noFill/>
        </p:spPr>
        <p:txBody>
          <a:bodyPr wrap="square" rtlCol="0">
            <a:spAutoFit/>
          </a:bodyPr>
          <a:lstStyle/>
          <a:p>
            <a:pPr algn="ctr" defTabSz="1218072" fontAlgn="base">
              <a:spcBef>
                <a:spcPct val="0"/>
              </a:spcBef>
              <a:spcAft>
                <a:spcPct val="0"/>
              </a:spcAft>
              <a:defRPr/>
            </a:pPr>
            <a:r>
              <a:rPr lang="en-GB" sz="1399" b="1" dirty="0">
                <a:solidFill>
                  <a:srgbClr val="000000"/>
                </a:solidFill>
                <a:latin typeface="Arial" charset="0"/>
                <a:ea typeface="ＭＳ Ｐゴシック" charset="0"/>
                <a:cs typeface="Arial" charset="0"/>
              </a:rPr>
              <a:t>Crenolanib</a:t>
            </a:r>
          </a:p>
        </p:txBody>
      </p:sp>
      <p:sp>
        <p:nvSpPr>
          <p:cNvPr id="9" name="TextBox 8">
            <a:extLst>
              <a:ext uri="{FF2B5EF4-FFF2-40B4-BE49-F238E27FC236}">
                <a16:creationId xmlns:a16="http://schemas.microsoft.com/office/drawing/2014/main" id="{1411BA4F-2535-D25D-5DAC-5D391FD18E2B}"/>
              </a:ext>
            </a:extLst>
          </p:cNvPr>
          <p:cNvSpPr txBox="1"/>
          <p:nvPr/>
        </p:nvSpPr>
        <p:spPr>
          <a:xfrm>
            <a:off x="7392159" y="1863268"/>
            <a:ext cx="1518695" cy="307648"/>
          </a:xfrm>
          <a:prstGeom prst="rect">
            <a:avLst/>
          </a:prstGeom>
          <a:noFill/>
        </p:spPr>
        <p:txBody>
          <a:bodyPr wrap="square" rtlCol="0">
            <a:spAutoFit/>
          </a:bodyPr>
          <a:lstStyle/>
          <a:p>
            <a:pPr algn="ctr" defTabSz="1218072" fontAlgn="base">
              <a:spcBef>
                <a:spcPct val="0"/>
              </a:spcBef>
              <a:spcAft>
                <a:spcPct val="0"/>
              </a:spcAft>
              <a:defRPr/>
            </a:pPr>
            <a:r>
              <a:rPr lang="en-GB" sz="1399" b="1" dirty="0">
                <a:solidFill>
                  <a:srgbClr val="000000"/>
                </a:solidFill>
                <a:latin typeface="Arial" charset="0"/>
                <a:ea typeface="ＭＳ Ｐゴシック" charset="0"/>
                <a:cs typeface="Arial" charset="0"/>
              </a:rPr>
              <a:t>Quizartinib</a:t>
            </a:r>
          </a:p>
        </p:txBody>
      </p:sp>
      <p:sp>
        <p:nvSpPr>
          <p:cNvPr id="10" name="TextBox 9">
            <a:extLst>
              <a:ext uri="{FF2B5EF4-FFF2-40B4-BE49-F238E27FC236}">
                <a16:creationId xmlns:a16="http://schemas.microsoft.com/office/drawing/2014/main" id="{D0DA753A-731B-E4D5-4643-6B73663ACD07}"/>
              </a:ext>
            </a:extLst>
          </p:cNvPr>
          <p:cNvSpPr txBox="1"/>
          <p:nvPr/>
        </p:nvSpPr>
        <p:spPr>
          <a:xfrm>
            <a:off x="9321130" y="1863268"/>
            <a:ext cx="1365143" cy="307648"/>
          </a:xfrm>
          <a:prstGeom prst="rect">
            <a:avLst/>
          </a:prstGeom>
          <a:noFill/>
        </p:spPr>
        <p:txBody>
          <a:bodyPr wrap="square" rtlCol="0">
            <a:spAutoFit/>
          </a:bodyPr>
          <a:lstStyle/>
          <a:p>
            <a:pPr algn="ctr" defTabSz="1218072" fontAlgn="base">
              <a:spcBef>
                <a:spcPct val="0"/>
              </a:spcBef>
              <a:spcAft>
                <a:spcPct val="0"/>
              </a:spcAft>
              <a:defRPr/>
            </a:pPr>
            <a:r>
              <a:rPr lang="en-GB" sz="1399" b="1" dirty="0">
                <a:solidFill>
                  <a:srgbClr val="000000"/>
                </a:solidFill>
                <a:latin typeface="Arial" charset="0"/>
                <a:ea typeface="ＭＳ Ｐゴシック" charset="0"/>
                <a:cs typeface="Arial" charset="0"/>
              </a:rPr>
              <a:t>Sorafenib</a:t>
            </a:r>
          </a:p>
        </p:txBody>
      </p:sp>
      <p:pic>
        <p:nvPicPr>
          <p:cNvPr id="11" name="Picture 10">
            <a:extLst>
              <a:ext uri="{FF2B5EF4-FFF2-40B4-BE49-F238E27FC236}">
                <a16:creationId xmlns:a16="http://schemas.microsoft.com/office/drawing/2014/main" id="{E6BEC653-EF86-D02E-CFDB-4E6CBD3CFC12}"/>
              </a:ext>
            </a:extLst>
          </p:cNvPr>
          <p:cNvPicPr>
            <a:picLocks noChangeAspect="1"/>
          </p:cNvPicPr>
          <p:nvPr/>
        </p:nvPicPr>
        <p:blipFill rotWithShape="1">
          <a:blip r:embed="rId2"/>
          <a:srcRect l="5545" t="3432" r="11000"/>
          <a:stretch/>
        </p:blipFill>
        <p:spPr>
          <a:xfrm>
            <a:off x="532821" y="2166897"/>
            <a:ext cx="1291997" cy="1305034"/>
          </a:xfrm>
          <a:prstGeom prst="ellipse">
            <a:avLst/>
          </a:prstGeom>
        </p:spPr>
      </p:pic>
      <p:pic>
        <p:nvPicPr>
          <p:cNvPr id="12" name="Picture 11">
            <a:extLst>
              <a:ext uri="{FF2B5EF4-FFF2-40B4-BE49-F238E27FC236}">
                <a16:creationId xmlns:a16="http://schemas.microsoft.com/office/drawing/2014/main" id="{3C4CC5C0-CE7F-8571-A0C1-D4C951E8811E}"/>
              </a:ext>
            </a:extLst>
          </p:cNvPr>
          <p:cNvPicPr>
            <a:picLocks noChangeAspect="1"/>
          </p:cNvPicPr>
          <p:nvPr/>
        </p:nvPicPr>
        <p:blipFill rotWithShape="1">
          <a:blip r:embed="rId3"/>
          <a:srcRect l="6379" t="8096" r="9935" b="4637"/>
          <a:stretch/>
        </p:blipFill>
        <p:spPr>
          <a:xfrm>
            <a:off x="2565123" y="2158633"/>
            <a:ext cx="1291997" cy="1320864"/>
          </a:xfrm>
          <a:prstGeom prst="rect">
            <a:avLst/>
          </a:prstGeom>
        </p:spPr>
      </p:pic>
      <p:pic>
        <p:nvPicPr>
          <p:cNvPr id="13" name="Picture 12">
            <a:extLst>
              <a:ext uri="{FF2B5EF4-FFF2-40B4-BE49-F238E27FC236}">
                <a16:creationId xmlns:a16="http://schemas.microsoft.com/office/drawing/2014/main" id="{FC8AE950-5249-4DE7-DB15-E405C0745781}"/>
              </a:ext>
            </a:extLst>
          </p:cNvPr>
          <p:cNvPicPr>
            <a:picLocks noChangeAspect="1"/>
          </p:cNvPicPr>
          <p:nvPr/>
        </p:nvPicPr>
        <p:blipFill rotWithShape="1">
          <a:blip r:embed="rId4"/>
          <a:srcRect t="6272"/>
          <a:stretch/>
        </p:blipFill>
        <p:spPr>
          <a:xfrm>
            <a:off x="7583956" y="2213837"/>
            <a:ext cx="1326895" cy="1271583"/>
          </a:xfrm>
          <a:prstGeom prst="ellipse">
            <a:avLst/>
          </a:prstGeom>
        </p:spPr>
      </p:pic>
      <p:pic>
        <p:nvPicPr>
          <p:cNvPr id="14" name="Picture 13">
            <a:extLst>
              <a:ext uri="{FF2B5EF4-FFF2-40B4-BE49-F238E27FC236}">
                <a16:creationId xmlns:a16="http://schemas.microsoft.com/office/drawing/2014/main" id="{01A943AF-72C1-0FFA-9C35-F0E6F31A58E1}"/>
              </a:ext>
            </a:extLst>
          </p:cNvPr>
          <p:cNvPicPr>
            <a:picLocks noChangeAspect="1"/>
          </p:cNvPicPr>
          <p:nvPr/>
        </p:nvPicPr>
        <p:blipFill rotWithShape="1">
          <a:blip r:embed="rId5"/>
          <a:srcRect t="7184"/>
          <a:stretch/>
        </p:blipFill>
        <p:spPr>
          <a:xfrm>
            <a:off x="9269624" y="2197462"/>
            <a:ext cx="1355222" cy="1305034"/>
          </a:xfrm>
          <a:prstGeom prst="ellipse">
            <a:avLst/>
          </a:prstGeom>
        </p:spPr>
      </p:pic>
      <p:pic>
        <p:nvPicPr>
          <p:cNvPr id="15" name="Picture 14">
            <a:extLst>
              <a:ext uri="{FF2B5EF4-FFF2-40B4-BE49-F238E27FC236}">
                <a16:creationId xmlns:a16="http://schemas.microsoft.com/office/drawing/2014/main" id="{7E19D5B2-1288-C354-996F-4057988BCF1E}"/>
              </a:ext>
            </a:extLst>
          </p:cNvPr>
          <p:cNvPicPr>
            <a:picLocks noChangeAspect="1"/>
          </p:cNvPicPr>
          <p:nvPr/>
        </p:nvPicPr>
        <p:blipFill rotWithShape="1">
          <a:blip r:embed="rId6"/>
          <a:srcRect l="6908" t="7079" r="18731" b="6020"/>
          <a:stretch/>
        </p:blipFill>
        <p:spPr>
          <a:xfrm>
            <a:off x="4649005" y="2145199"/>
            <a:ext cx="1260505" cy="1261067"/>
          </a:xfrm>
          <a:prstGeom prst="ellipse">
            <a:avLst/>
          </a:prstGeom>
        </p:spPr>
      </p:pic>
      <p:sp>
        <p:nvSpPr>
          <p:cNvPr id="16" name="TextBox 15">
            <a:extLst>
              <a:ext uri="{FF2B5EF4-FFF2-40B4-BE49-F238E27FC236}">
                <a16:creationId xmlns:a16="http://schemas.microsoft.com/office/drawing/2014/main" id="{D43C6E47-EFE3-359C-ADAC-007EB642D954}"/>
              </a:ext>
            </a:extLst>
          </p:cNvPr>
          <p:cNvSpPr txBox="1"/>
          <p:nvPr/>
        </p:nvSpPr>
        <p:spPr>
          <a:xfrm>
            <a:off x="977518" y="1265750"/>
            <a:ext cx="4780648" cy="420243"/>
          </a:xfrm>
          <a:prstGeom prst="rect">
            <a:avLst/>
          </a:prstGeom>
          <a:noFill/>
        </p:spPr>
        <p:txBody>
          <a:bodyPr wrap="square" rtlCol="0">
            <a:spAutoFit/>
          </a:bodyPr>
          <a:lstStyle/>
          <a:p>
            <a:pPr defTabSz="1218072" fontAlgn="base">
              <a:spcBef>
                <a:spcPct val="0"/>
              </a:spcBef>
              <a:spcAft>
                <a:spcPct val="0"/>
              </a:spcAft>
            </a:pPr>
            <a:r>
              <a:rPr lang="en-US" sz="2131" b="1" dirty="0">
                <a:solidFill>
                  <a:srgbClr val="000000"/>
                </a:solidFill>
                <a:latin typeface="Arial" panose="020B0604020202020204" pitchFamily="34" charset="0"/>
                <a:ea typeface="ＭＳ Ｐゴシック" charset="0"/>
                <a:cs typeface="Arial" panose="020B0604020202020204" pitchFamily="34" charset="0"/>
              </a:rPr>
              <a:t>Type 1- active against TKD and ITD </a:t>
            </a:r>
          </a:p>
        </p:txBody>
      </p:sp>
      <p:sp>
        <p:nvSpPr>
          <p:cNvPr id="17" name="TextBox 16">
            <a:extLst>
              <a:ext uri="{FF2B5EF4-FFF2-40B4-BE49-F238E27FC236}">
                <a16:creationId xmlns:a16="http://schemas.microsoft.com/office/drawing/2014/main" id="{37FECBC2-4BA7-6E50-A8A1-B3C5C7BA5506}"/>
              </a:ext>
            </a:extLst>
          </p:cNvPr>
          <p:cNvSpPr txBox="1"/>
          <p:nvPr/>
        </p:nvSpPr>
        <p:spPr>
          <a:xfrm>
            <a:off x="6940200" y="1231475"/>
            <a:ext cx="4211747" cy="420243"/>
          </a:xfrm>
          <a:prstGeom prst="rect">
            <a:avLst/>
          </a:prstGeom>
          <a:noFill/>
        </p:spPr>
        <p:txBody>
          <a:bodyPr wrap="square" rtlCol="0">
            <a:spAutoFit/>
          </a:bodyPr>
          <a:lstStyle/>
          <a:p>
            <a:pPr defTabSz="1218072" fontAlgn="base">
              <a:spcBef>
                <a:spcPct val="0"/>
              </a:spcBef>
              <a:spcAft>
                <a:spcPct val="0"/>
              </a:spcAft>
            </a:pPr>
            <a:r>
              <a:rPr lang="en-US" sz="2131" b="1" dirty="0">
                <a:solidFill>
                  <a:srgbClr val="000000"/>
                </a:solidFill>
                <a:latin typeface="Arial" panose="020B0604020202020204" pitchFamily="34" charset="0"/>
                <a:ea typeface="ＭＳ Ｐゴシック" charset="0"/>
                <a:cs typeface="Arial" panose="020B0604020202020204" pitchFamily="34" charset="0"/>
              </a:rPr>
              <a:t>Type 2- active only against ITD</a:t>
            </a:r>
          </a:p>
        </p:txBody>
      </p:sp>
      <p:pic>
        <p:nvPicPr>
          <p:cNvPr id="18" name="Picture 3">
            <a:extLst>
              <a:ext uri="{FF2B5EF4-FFF2-40B4-BE49-F238E27FC236}">
                <a16:creationId xmlns:a16="http://schemas.microsoft.com/office/drawing/2014/main" id="{98C3203B-5701-B983-2532-23DA72D56A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7843" y="3718763"/>
            <a:ext cx="5678232" cy="195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6C13D3CA-5578-A402-8F9B-500B39D2A404}"/>
              </a:ext>
            </a:extLst>
          </p:cNvPr>
          <p:cNvSpPr txBox="1"/>
          <p:nvPr/>
        </p:nvSpPr>
        <p:spPr>
          <a:xfrm>
            <a:off x="4463626" y="6125141"/>
            <a:ext cx="4582448" cy="584519"/>
          </a:xfrm>
          <a:prstGeom prst="rect">
            <a:avLst/>
          </a:prstGeom>
          <a:noFill/>
        </p:spPr>
        <p:txBody>
          <a:bodyPr wrap="square" rtlCol="0">
            <a:spAutoFit/>
          </a:bodyPr>
          <a:lstStyle/>
          <a:p>
            <a:pPr algn="ctr" defTabSz="1218072" fontAlgn="base">
              <a:spcBef>
                <a:spcPct val="0"/>
              </a:spcBef>
              <a:spcAft>
                <a:spcPct val="0"/>
              </a:spcAft>
            </a:pPr>
            <a:r>
              <a:rPr lang="en-US" sz="1599" dirty="0">
                <a:solidFill>
                  <a:srgbClr val="000000"/>
                </a:solidFill>
                <a:latin typeface="Arial" panose="020B0604020202020204" pitchFamily="34" charset="0"/>
                <a:ea typeface="ＭＳ Ｐゴシック" charset="0"/>
                <a:cs typeface="Arial" panose="020B0604020202020204" pitchFamily="34" charset="0"/>
              </a:rPr>
              <a:t>Aikawa, Cancer Res 2018; </a:t>
            </a:r>
            <a:r>
              <a:rPr lang="en-US" sz="1599" dirty="0" err="1">
                <a:solidFill>
                  <a:srgbClr val="000000"/>
                </a:solidFill>
                <a:latin typeface="Arial" panose="020B0604020202020204" pitchFamily="34" charset="0"/>
                <a:ea typeface="ＭＳ Ｐゴシック" charset="0"/>
                <a:cs typeface="Arial" panose="020B0604020202020204" pitchFamily="34" charset="0"/>
              </a:rPr>
              <a:t>Daver</a:t>
            </a:r>
            <a:r>
              <a:rPr lang="en-US" sz="1599" dirty="0">
                <a:solidFill>
                  <a:srgbClr val="000000"/>
                </a:solidFill>
                <a:latin typeface="Arial" panose="020B0604020202020204" pitchFamily="34" charset="0"/>
                <a:ea typeface="ＭＳ Ｐゴシック" charset="0"/>
                <a:cs typeface="Arial" panose="020B0604020202020204" pitchFamily="34" charset="0"/>
              </a:rPr>
              <a:t>, </a:t>
            </a:r>
            <a:r>
              <a:rPr lang="en-US" sz="1599" i="1" dirty="0">
                <a:solidFill>
                  <a:srgbClr val="000000"/>
                </a:solidFill>
                <a:latin typeface="Arial" panose="020B0604020202020204" pitchFamily="34" charset="0"/>
                <a:ea typeface="ＭＳ Ｐゴシック" charset="0"/>
                <a:cs typeface="Arial" panose="020B0604020202020204" pitchFamily="34" charset="0"/>
              </a:rPr>
              <a:t>Leukemia</a:t>
            </a:r>
            <a:r>
              <a:rPr lang="en-US" sz="1599" dirty="0">
                <a:solidFill>
                  <a:srgbClr val="000000"/>
                </a:solidFill>
                <a:latin typeface="Arial" panose="020B0604020202020204" pitchFamily="34" charset="0"/>
                <a:ea typeface="ＭＳ Ｐゴシック" charset="0"/>
                <a:cs typeface="Arial" panose="020B0604020202020204" pitchFamily="34" charset="0"/>
              </a:rPr>
              <a:t> 2019</a:t>
            </a:r>
          </a:p>
        </p:txBody>
      </p:sp>
    </p:spTree>
    <p:extLst>
      <p:ext uri="{BB962C8B-B14F-4D97-AF65-F5344CB8AC3E}">
        <p14:creationId xmlns:p14="http://schemas.microsoft.com/office/powerpoint/2010/main" val="32610818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61BCC82-61DC-F752-7633-D21EFDABF058}"/>
              </a:ext>
            </a:extLst>
          </p:cNvPr>
          <p:cNvSpPr txBox="1">
            <a:spLocks/>
          </p:cNvSpPr>
          <p:nvPr/>
        </p:nvSpPr>
        <p:spPr>
          <a:xfrm>
            <a:off x="690805" y="3172"/>
            <a:ext cx="10962649" cy="1141943"/>
          </a:xfrm>
          <a:prstGeom prst="rect">
            <a:avLst/>
          </a:prstGeom>
        </p:spPr>
        <p:txBody>
          <a:bodyPr vert="horz" lIns="91355" tIns="45678" rIns="91355" bIns="4567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218072" fontAlgn="base">
              <a:spcAft>
                <a:spcPct val="0"/>
              </a:spcAft>
              <a:defRPr/>
            </a:pPr>
            <a:r>
              <a:rPr lang="en-US" sz="3597" b="1" dirty="0">
                <a:solidFill>
                  <a:srgbClr val="003366"/>
                </a:solidFill>
                <a:latin typeface="Arial" panose="020B0604020202020204" pitchFamily="34" charset="0"/>
                <a:ea typeface="ＭＳ Ｐゴシック"/>
                <a:cs typeface="Arial" panose="020B0604020202020204" pitchFamily="34" charset="0"/>
              </a:rPr>
              <a:t>7+3 + </a:t>
            </a:r>
            <a:r>
              <a:rPr lang="en-US" sz="3597" b="1" dirty="0" err="1">
                <a:solidFill>
                  <a:srgbClr val="003366"/>
                </a:solidFill>
                <a:latin typeface="Arial" panose="020B0604020202020204" pitchFamily="34" charset="0"/>
                <a:ea typeface="ＭＳ Ｐゴシック"/>
                <a:cs typeface="Arial" panose="020B0604020202020204" pitchFamily="34" charset="0"/>
              </a:rPr>
              <a:t>Midostaurin</a:t>
            </a:r>
            <a:r>
              <a:rPr lang="en-US" sz="3597" b="1" dirty="0">
                <a:solidFill>
                  <a:srgbClr val="003366"/>
                </a:solidFill>
                <a:latin typeface="Arial" panose="020B0604020202020204" pitchFamily="34" charset="0"/>
                <a:ea typeface="ＭＳ Ｐゴシック"/>
                <a:cs typeface="Arial" panose="020B0604020202020204" pitchFamily="34" charset="0"/>
              </a:rPr>
              <a:t> (RATIFY)</a:t>
            </a:r>
          </a:p>
        </p:txBody>
      </p:sp>
      <p:sp>
        <p:nvSpPr>
          <p:cNvPr id="19" name="TextBox 18">
            <a:extLst>
              <a:ext uri="{FF2B5EF4-FFF2-40B4-BE49-F238E27FC236}">
                <a16:creationId xmlns:a16="http://schemas.microsoft.com/office/drawing/2014/main" id="{6C13D3CA-5578-A402-8F9B-500B39D2A404}"/>
              </a:ext>
            </a:extLst>
          </p:cNvPr>
          <p:cNvSpPr txBox="1"/>
          <p:nvPr/>
        </p:nvSpPr>
        <p:spPr>
          <a:xfrm>
            <a:off x="5446737" y="6263798"/>
            <a:ext cx="2679383" cy="338426"/>
          </a:xfrm>
          <a:prstGeom prst="rect">
            <a:avLst/>
          </a:prstGeom>
          <a:noFill/>
        </p:spPr>
        <p:txBody>
          <a:bodyPr wrap="square" rtlCol="0">
            <a:spAutoFit/>
          </a:bodyPr>
          <a:lstStyle/>
          <a:p>
            <a:pPr defTabSz="1218072" fontAlgn="base">
              <a:spcBef>
                <a:spcPct val="0"/>
              </a:spcBef>
              <a:spcAft>
                <a:spcPct val="0"/>
              </a:spcAft>
            </a:pPr>
            <a:r>
              <a:rPr lang="en-US" sz="1599" dirty="0">
                <a:solidFill>
                  <a:srgbClr val="000000"/>
                </a:solidFill>
                <a:latin typeface="Arial" panose="020B0604020202020204" pitchFamily="34" charset="0"/>
                <a:ea typeface="ＭＳ Ｐゴシック" charset="0"/>
                <a:cs typeface="Arial" panose="020B0604020202020204" pitchFamily="34" charset="0"/>
              </a:rPr>
              <a:t>Stone, </a:t>
            </a:r>
            <a:r>
              <a:rPr lang="en-US" sz="1599" i="1" dirty="0">
                <a:solidFill>
                  <a:srgbClr val="000000"/>
                </a:solidFill>
                <a:latin typeface="Arial" panose="020B0604020202020204" pitchFamily="34" charset="0"/>
                <a:ea typeface="ＭＳ Ｐゴシック" charset="0"/>
                <a:cs typeface="Arial" panose="020B0604020202020204" pitchFamily="34" charset="0"/>
              </a:rPr>
              <a:t>N Engl J Med </a:t>
            </a:r>
            <a:r>
              <a:rPr lang="en-US" sz="1599" dirty="0">
                <a:solidFill>
                  <a:srgbClr val="000000"/>
                </a:solidFill>
                <a:latin typeface="Arial" panose="020B0604020202020204" pitchFamily="34" charset="0"/>
                <a:ea typeface="ＭＳ Ｐゴシック" charset="0"/>
                <a:cs typeface="Arial" panose="020B0604020202020204" pitchFamily="34" charset="0"/>
              </a:rPr>
              <a:t>2017</a:t>
            </a:r>
          </a:p>
        </p:txBody>
      </p:sp>
      <p:pic>
        <p:nvPicPr>
          <p:cNvPr id="7" name="Picture 2">
            <a:extLst>
              <a:ext uri="{FF2B5EF4-FFF2-40B4-BE49-F238E27FC236}">
                <a16:creationId xmlns:a16="http://schemas.microsoft.com/office/drawing/2014/main" id="{C153BC98-C83D-3862-A166-8311DAB047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39" t="1528" r="3563" b="39357"/>
          <a:stretch/>
        </p:blipFill>
        <p:spPr bwMode="auto">
          <a:xfrm>
            <a:off x="216057" y="2996973"/>
            <a:ext cx="3931484" cy="2599708"/>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961E8C5E-5B80-80ED-7597-764B85047304}"/>
              </a:ext>
            </a:extLst>
          </p:cNvPr>
          <p:cNvGrpSpPr/>
          <p:nvPr/>
        </p:nvGrpSpPr>
        <p:grpSpPr>
          <a:xfrm>
            <a:off x="2814847" y="1510139"/>
            <a:ext cx="2292042" cy="1377719"/>
            <a:chOff x="2478442" y="2413638"/>
            <a:chExt cx="2024495" cy="1378995"/>
          </a:xfrm>
        </p:grpSpPr>
        <p:cxnSp>
          <p:nvCxnSpPr>
            <p:cNvPr id="21" name="Connector: Elbow 20">
              <a:extLst>
                <a:ext uri="{FF2B5EF4-FFF2-40B4-BE49-F238E27FC236}">
                  <a16:creationId xmlns:a16="http://schemas.microsoft.com/office/drawing/2014/main" id="{A041C21E-175A-8411-3BE0-A4A70816431B}"/>
                </a:ext>
              </a:extLst>
            </p:cNvPr>
            <p:cNvCxnSpPr>
              <a:cxnSpLocks/>
              <a:stCxn id="27" idx="0"/>
              <a:endCxn id="23" idx="1"/>
            </p:cNvCxnSpPr>
            <p:nvPr/>
          </p:nvCxnSpPr>
          <p:spPr>
            <a:xfrm rot="5400000" flipH="1" flipV="1">
              <a:off x="2949593" y="2433513"/>
              <a:ext cx="242464" cy="633745"/>
            </a:xfrm>
            <a:prstGeom prst="bentConnector2">
              <a:avLst/>
            </a:prstGeom>
            <a:noFill/>
            <a:ln w="6350" cap="flat" cmpd="sng" algn="ctr">
              <a:solidFill>
                <a:schemeClr val="tx1"/>
              </a:solidFill>
              <a:prstDash val="solid"/>
              <a:miter lim="800000"/>
              <a:tailEnd type="triangle"/>
            </a:ln>
            <a:effectLst/>
          </p:spPr>
        </p:cxnSp>
        <p:cxnSp>
          <p:nvCxnSpPr>
            <p:cNvPr id="22" name="Connector: Elbow 21">
              <a:extLst>
                <a:ext uri="{FF2B5EF4-FFF2-40B4-BE49-F238E27FC236}">
                  <a16:creationId xmlns:a16="http://schemas.microsoft.com/office/drawing/2014/main" id="{0AC837AD-45EE-6E58-42B4-F2A038D478C6}"/>
                </a:ext>
              </a:extLst>
            </p:cNvPr>
            <p:cNvCxnSpPr>
              <a:cxnSpLocks/>
              <a:stCxn id="27" idx="4"/>
              <a:endCxn id="24" idx="1"/>
            </p:cNvCxnSpPr>
            <p:nvPr/>
          </p:nvCxnSpPr>
          <p:spPr>
            <a:xfrm rot="16200000" flipH="1">
              <a:off x="2947622" y="3226588"/>
              <a:ext cx="241513" cy="628852"/>
            </a:xfrm>
            <a:prstGeom prst="bentConnector2">
              <a:avLst/>
            </a:prstGeom>
            <a:noFill/>
            <a:ln w="6350" cap="flat" cmpd="sng" algn="ctr">
              <a:solidFill>
                <a:schemeClr val="tx1"/>
              </a:solidFill>
              <a:prstDash val="solid"/>
              <a:miter lim="800000"/>
              <a:tailEnd type="triangle"/>
            </a:ln>
            <a:effectLst/>
          </p:spPr>
        </p:cxnSp>
        <p:sp>
          <p:nvSpPr>
            <p:cNvPr id="23" name="TextBox 22">
              <a:extLst>
                <a:ext uri="{FF2B5EF4-FFF2-40B4-BE49-F238E27FC236}">
                  <a16:creationId xmlns:a16="http://schemas.microsoft.com/office/drawing/2014/main" id="{5B90817D-9821-4B10-0529-E5563E154121}"/>
                </a:ext>
              </a:extLst>
            </p:cNvPr>
            <p:cNvSpPr txBox="1"/>
            <p:nvPr/>
          </p:nvSpPr>
          <p:spPr>
            <a:xfrm>
              <a:off x="3387698" y="2413638"/>
              <a:ext cx="1115239" cy="431030"/>
            </a:xfrm>
            <a:prstGeom prst="rect">
              <a:avLst/>
            </a:prstGeom>
            <a:solidFill>
              <a:schemeClr val="accent6"/>
            </a:solidFill>
          </p:spPr>
          <p:txBody>
            <a:bodyPr wrap="square" lIns="45678" rIns="45678" rtlCol="0" anchor="ctr">
              <a:spAutoFit/>
            </a:bodyPr>
            <a:lstStyle>
              <a:defPPr>
                <a:defRPr lang="en-US"/>
              </a:defPPr>
              <a:lvl1pPr marR="0" lvl="0" indent="0" fontAlgn="auto">
                <a:lnSpc>
                  <a:spcPct val="100000"/>
                </a:lnSpc>
                <a:spcBef>
                  <a:spcPts val="0"/>
                </a:spcBef>
                <a:spcAft>
                  <a:spcPts val="0"/>
                </a:spcAft>
                <a:buClr>
                  <a:srgbClr val="544F40"/>
                </a:buClr>
                <a:buSzTx/>
                <a:buFontTx/>
                <a:buNone/>
                <a:tabLst/>
                <a:defRPr sz="1200" b="1">
                  <a:solidFill>
                    <a:srgbClr val="FFFFFF"/>
                  </a:solidFill>
                </a:defRPr>
              </a:lvl1pPr>
            </a:lstStyle>
            <a:p>
              <a:pPr algn="ctr" defTabSz="913554">
                <a:defRPr/>
              </a:pPr>
              <a:r>
                <a:rPr lang="en-US" sz="1099" kern="0" dirty="0">
                  <a:latin typeface="Arial" charset="0"/>
                  <a:ea typeface="ＭＳ Ｐゴシック" charset="0"/>
                </a:rPr>
                <a:t>7+3 + </a:t>
              </a:r>
              <a:r>
                <a:rPr lang="en-US" sz="1099" kern="0" dirty="0" err="1">
                  <a:latin typeface="Arial" charset="0"/>
                  <a:ea typeface="ＭＳ Ｐゴシック" charset="0"/>
                </a:rPr>
                <a:t>Midostaurin</a:t>
              </a:r>
              <a:endParaRPr lang="en-US" sz="1099" i="1" kern="0" dirty="0">
                <a:latin typeface="Arial" charset="0"/>
                <a:ea typeface="ＭＳ Ｐゴシック" charset="0"/>
              </a:endParaRPr>
            </a:p>
          </p:txBody>
        </p:sp>
        <p:sp>
          <p:nvSpPr>
            <p:cNvPr id="24" name="TextBox 23">
              <a:extLst>
                <a:ext uri="{FF2B5EF4-FFF2-40B4-BE49-F238E27FC236}">
                  <a16:creationId xmlns:a16="http://schemas.microsoft.com/office/drawing/2014/main" id="{490C1188-EF85-C187-19F4-D7B47955F324}"/>
                </a:ext>
              </a:extLst>
            </p:cNvPr>
            <p:cNvSpPr txBox="1"/>
            <p:nvPr/>
          </p:nvSpPr>
          <p:spPr>
            <a:xfrm>
              <a:off x="3382805" y="3530909"/>
              <a:ext cx="1115239" cy="261724"/>
            </a:xfrm>
            <a:prstGeom prst="rect">
              <a:avLst/>
            </a:prstGeom>
            <a:solidFill>
              <a:srgbClr val="00B050"/>
            </a:solidFill>
          </p:spPr>
          <p:txBody>
            <a:bodyPr wrap="square" lIns="45678" rIns="45678" rtlCol="0" anchor="ctr">
              <a:spAutoFit/>
            </a:bodyPr>
            <a:lstStyle>
              <a:defPPr>
                <a:defRPr lang="en-US"/>
              </a:defPPr>
              <a:lvl1pPr marR="0" lvl="0" indent="0" fontAlgn="auto">
                <a:lnSpc>
                  <a:spcPct val="100000"/>
                </a:lnSpc>
                <a:spcBef>
                  <a:spcPts val="0"/>
                </a:spcBef>
                <a:spcAft>
                  <a:spcPts val="0"/>
                </a:spcAft>
                <a:buClr>
                  <a:srgbClr val="544F40"/>
                </a:buClr>
                <a:buSzTx/>
                <a:buFontTx/>
                <a:buNone/>
                <a:tabLst/>
                <a:defRPr sz="1200" b="1">
                  <a:solidFill>
                    <a:srgbClr val="FFFFFF"/>
                  </a:solidFill>
                </a:defRPr>
              </a:lvl1pPr>
            </a:lstStyle>
            <a:p>
              <a:pPr algn="ctr" defTabSz="913554">
                <a:defRPr/>
              </a:pPr>
              <a:r>
                <a:rPr lang="en-US" sz="1099" kern="0" dirty="0">
                  <a:latin typeface="Arial" charset="0"/>
                  <a:ea typeface="ＭＳ Ｐゴシック" charset="0"/>
                </a:rPr>
                <a:t>7+3 + Placebo</a:t>
              </a:r>
            </a:p>
          </p:txBody>
        </p:sp>
        <p:sp>
          <p:nvSpPr>
            <p:cNvPr id="25" name="TextBox 24">
              <a:extLst>
                <a:ext uri="{FF2B5EF4-FFF2-40B4-BE49-F238E27FC236}">
                  <a16:creationId xmlns:a16="http://schemas.microsoft.com/office/drawing/2014/main" id="{5CCAC6C6-A76E-D0D4-E4D2-65DC99C42E8D}"/>
                </a:ext>
              </a:extLst>
            </p:cNvPr>
            <p:cNvSpPr txBox="1"/>
            <p:nvPr/>
          </p:nvSpPr>
          <p:spPr>
            <a:xfrm>
              <a:off x="2785749" y="2626925"/>
              <a:ext cx="481732" cy="141564"/>
            </a:xfrm>
            <a:prstGeom prst="rect">
              <a:avLst/>
            </a:prstGeom>
            <a:noFill/>
          </p:spPr>
          <p:txBody>
            <a:bodyPr wrap="square" lIns="9136" tIns="9136" rIns="9136" bIns="9136" rtlCol="0">
              <a:spAutoFit/>
            </a:bodyPr>
            <a:lstStyle/>
            <a:p>
              <a:pPr algn="ctr" defTabSz="913554">
                <a:buClr>
                  <a:srgbClr val="544F40"/>
                </a:buClr>
                <a:defRPr/>
              </a:pPr>
              <a:r>
                <a:rPr lang="en-US" sz="799" kern="0" dirty="0">
                  <a:solidFill>
                    <a:srgbClr val="000000"/>
                  </a:solidFill>
                  <a:latin typeface="Arial" charset="0"/>
                  <a:ea typeface="ＭＳ Ｐゴシック" charset="0"/>
                </a:rPr>
                <a:t>N=360</a:t>
              </a:r>
            </a:p>
          </p:txBody>
        </p:sp>
        <p:sp>
          <p:nvSpPr>
            <p:cNvPr id="26" name="TextBox 25">
              <a:extLst>
                <a:ext uri="{FF2B5EF4-FFF2-40B4-BE49-F238E27FC236}">
                  <a16:creationId xmlns:a16="http://schemas.microsoft.com/office/drawing/2014/main" id="{66C0773D-1FE9-9B3A-CA82-07104BE02D1B}"/>
                </a:ext>
              </a:extLst>
            </p:cNvPr>
            <p:cNvSpPr txBox="1"/>
            <p:nvPr/>
          </p:nvSpPr>
          <p:spPr>
            <a:xfrm>
              <a:off x="2787649" y="3515857"/>
              <a:ext cx="481732" cy="141564"/>
            </a:xfrm>
            <a:prstGeom prst="rect">
              <a:avLst/>
            </a:prstGeom>
            <a:noFill/>
          </p:spPr>
          <p:txBody>
            <a:bodyPr wrap="square" lIns="9136" tIns="9136" rIns="9136" bIns="9136" rtlCol="0">
              <a:spAutoFit/>
            </a:bodyPr>
            <a:lstStyle/>
            <a:p>
              <a:pPr algn="ctr" defTabSz="913554">
                <a:buClr>
                  <a:srgbClr val="544F40"/>
                </a:buClr>
                <a:defRPr/>
              </a:pPr>
              <a:r>
                <a:rPr lang="en-US" sz="799" kern="0" dirty="0">
                  <a:solidFill>
                    <a:srgbClr val="000000"/>
                  </a:solidFill>
                  <a:latin typeface="Arial" charset="0"/>
                  <a:ea typeface="ＭＳ Ｐゴシック" charset="0"/>
                </a:rPr>
                <a:t>N=357</a:t>
              </a:r>
            </a:p>
          </p:txBody>
        </p:sp>
        <p:sp>
          <p:nvSpPr>
            <p:cNvPr id="27" name="Oval 26">
              <a:extLst>
                <a:ext uri="{FF2B5EF4-FFF2-40B4-BE49-F238E27FC236}">
                  <a16:creationId xmlns:a16="http://schemas.microsoft.com/office/drawing/2014/main" id="{F0CF4F7A-5BA0-B6F5-5D01-8E094C726D12}"/>
                </a:ext>
              </a:extLst>
            </p:cNvPr>
            <p:cNvSpPr>
              <a:spLocks noChangeAspect="1"/>
            </p:cNvSpPr>
            <p:nvPr/>
          </p:nvSpPr>
          <p:spPr bwMode="auto">
            <a:xfrm>
              <a:off x="2478442" y="2871618"/>
              <a:ext cx="551022" cy="548640"/>
            </a:xfrm>
            <a:prstGeom prst="ellipse">
              <a:avLst/>
            </a:prstGeom>
            <a:solidFill>
              <a:schemeClr val="tx1">
                <a:lumMod val="65000"/>
                <a:lumOff val="35000"/>
              </a:schemeClr>
            </a:solidFill>
            <a:ln w="25400" cap="flat" cmpd="sng" algn="ctr">
              <a:noFill/>
              <a:prstDash val="solid"/>
              <a:miter lim="800000"/>
              <a:headEnd/>
              <a:tailEnd/>
            </a:ln>
            <a:effectLst/>
          </p:spPr>
          <p:txBody>
            <a:bodyPr rot="0" spcFirstLastPara="0" vertOverflow="overflow" horzOverflow="overflow" vert="horz" wrap="square" lIns="9136" tIns="9136" rIns="9136" bIns="9136" numCol="1" spcCol="0" rtlCol="0" fromWordArt="0" anchor="ctr" anchorCtr="0" forceAA="0" compatLnSpc="1">
              <a:prstTxWarp prst="textNoShape">
                <a:avLst/>
              </a:prstTxWarp>
              <a:noAutofit/>
            </a:bodyPr>
            <a:lstStyle/>
            <a:p>
              <a:pPr algn="ctr" defTabSz="913554">
                <a:defRPr/>
              </a:pPr>
              <a:r>
                <a:rPr lang="en-US" sz="899" b="1" kern="0" dirty="0">
                  <a:solidFill>
                    <a:srgbClr val="FFFFFF"/>
                  </a:solidFill>
                  <a:latin typeface="Arial" charset="0"/>
                  <a:ea typeface="ＭＳ Ｐゴシック"/>
                </a:rPr>
                <a:t>N=717</a:t>
              </a:r>
            </a:p>
          </p:txBody>
        </p:sp>
      </p:grpSp>
      <p:sp>
        <p:nvSpPr>
          <p:cNvPr id="28" name="Rectangle 27">
            <a:extLst>
              <a:ext uri="{FF2B5EF4-FFF2-40B4-BE49-F238E27FC236}">
                <a16:creationId xmlns:a16="http://schemas.microsoft.com/office/drawing/2014/main" id="{4E8FDE57-F25D-C63F-4944-EE955BA7E33A}"/>
              </a:ext>
            </a:extLst>
          </p:cNvPr>
          <p:cNvSpPr/>
          <p:nvPr/>
        </p:nvSpPr>
        <p:spPr>
          <a:xfrm>
            <a:off x="489670" y="1512764"/>
            <a:ext cx="2207756" cy="1436714"/>
          </a:xfrm>
          <a:prstGeom prst="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9" name="TextBox 28">
            <a:extLst>
              <a:ext uri="{FF2B5EF4-FFF2-40B4-BE49-F238E27FC236}">
                <a16:creationId xmlns:a16="http://schemas.microsoft.com/office/drawing/2014/main" id="{C8E85E6D-5A68-C77F-A1F3-2D684D66078D}"/>
              </a:ext>
            </a:extLst>
          </p:cNvPr>
          <p:cNvSpPr txBox="1"/>
          <p:nvPr/>
        </p:nvSpPr>
        <p:spPr>
          <a:xfrm>
            <a:off x="489668" y="1615785"/>
            <a:ext cx="2207756" cy="1322157"/>
          </a:xfrm>
          <a:prstGeom prst="rect">
            <a:avLst/>
          </a:prstGeom>
          <a:noFill/>
        </p:spPr>
        <p:txBody>
          <a:bodyPr wrap="square" rtlCol="0">
            <a:spAutoFit/>
          </a:bodyPr>
          <a:lstStyle/>
          <a:p>
            <a:pPr algn="ctr" defTabSz="1218072" fontAlgn="base">
              <a:spcBef>
                <a:spcPct val="0"/>
              </a:spcBef>
              <a:spcAft>
                <a:spcPct val="0"/>
              </a:spcAft>
            </a:pPr>
            <a:r>
              <a:rPr lang="en-US" sz="1998" dirty="0">
                <a:solidFill>
                  <a:srgbClr val="000000"/>
                </a:solidFill>
                <a:latin typeface="Arial" panose="020B0604020202020204" pitchFamily="34" charset="0"/>
                <a:ea typeface="ＭＳ Ｐゴシック" charset="0"/>
                <a:cs typeface="Arial" panose="020B0604020202020204" pitchFamily="34" charset="0"/>
              </a:rPr>
              <a:t>Newly Dx AML w/ FLT3 mutation</a:t>
            </a:r>
          </a:p>
          <a:p>
            <a:pPr algn="ctr" defTabSz="1218072" fontAlgn="base">
              <a:spcBef>
                <a:spcPct val="0"/>
              </a:spcBef>
              <a:spcAft>
                <a:spcPct val="0"/>
              </a:spcAft>
            </a:pPr>
            <a:endParaRPr lang="en-US" sz="1998" dirty="0">
              <a:solidFill>
                <a:srgbClr val="000000"/>
              </a:solidFill>
              <a:latin typeface="Arial" panose="020B0604020202020204" pitchFamily="34" charset="0"/>
              <a:ea typeface="ＭＳ Ｐゴシック" charset="0"/>
              <a:cs typeface="Arial" panose="020B0604020202020204" pitchFamily="34" charset="0"/>
            </a:endParaRPr>
          </a:p>
          <a:p>
            <a:pPr algn="ctr" defTabSz="1218072" fontAlgn="base">
              <a:spcBef>
                <a:spcPct val="0"/>
              </a:spcBef>
              <a:spcAft>
                <a:spcPct val="0"/>
              </a:spcAft>
            </a:pPr>
            <a:r>
              <a:rPr lang="en-US" sz="1998" dirty="0">
                <a:solidFill>
                  <a:srgbClr val="000000"/>
                </a:solidFill>
                <a:latin typeface="Arial" panose="020B0604020202020204" pitchFamily="34" charset="0"/>
                <a:ea typeface="ＭＳ Ｐゴシック" charset="0"/>
                <a:cs typeface="Arial" panose="020B0604020202020204" pitchFamily="34" charset="0"/>
              </a:rPr>
              <a:t>18-60 years</a:t>
            </a:r>
          </a:p>
        </p:txBody>
      </p:sp>
      <p:graphicFrame>
        <p:nvGraphicFramePr>
          <p:cNvPr id="30" name="Table 62">
            <a:extLst>
              <a:ext uri="{FF2B5EF4-FFF2-40B4-BE49-F238E27FC236}">
                <a16:creationId xmlns:a16="http://schemas.microsoft.com/office/drawing/2014/main" id="{2CFB5C8E-01C6-B333-7E04-08C117D2D19A}"/>
              </a:ext>
            </a:extLst>
          </p:cNvPr>
          <p:cNvGraphicFramePr>
            <a:graphicFrameLocks noGrp="1"/>
          </p:cNvGraphicFramePr>
          <p:nvPr/>
        </p:nvGraphicFramePr>
        <p:xfrm>
          <a:off x="5288840" y="1234607"/>
          <a:ext cx="5282654" cy="2100606"/>
        </p:xfrm>
        <a:graphic>
          <a:graphicData uri="http://schemas.openxmlformats.org/drawingml/2006/table">
            <a:tbl>
              <a:tblPr firstRow="1" bandRow="1">
                <a:tableStyleId>{5C22544A-7EE6-4342-B048-85BDC9FD1C3A}</a:tableStyleId>
              </a:tblPr>
              <a:tblGrid>
                <a:gridCol w="1854977">
                  <a:extLst>
                    <a:ext uri="{9D8B030D-6E8A-4147-A177-3AD203B41FA5}">
                      <a16:colId xmlns:a16="http://schemas.microsoft.com/office/drawing/2014/main" val="1076537499"/>
                    </a:ext>
                  </a:extLst>
                </a:gridCol>
                <a:gridCol w="1734001">
                  <a:extLst>
                    <a:ext uri="{9D8B030D-6E8A-4147-A177-3AD203B41FA5}">
                      <a16:colId xmlns:a16="http://schemas.microsoft.com/office/drawing/2014/main" val="2239673081"/>
                    </a:ext>
                  </a:extLst>
                </a:gridCol>
                <a:gridCol w="1693676">
                  <a:extLst>
                    <a:ext uri="{9D8B030D-6E8A-4147-A177-3AD203B41FA5}">
                      <a16:colId xmlns:a16="http://schemas.microsoft.com/office/drawing/2014/main" val="3942459411"/>
                    </a:ext>
                  </a:extLst>
                </a:gridCol>
              </a:tblGrid>
              <a:tr h="749835">
                <a:tc>
                  <a:txBody>
                    <a:bodyPr/>
                    <a:lstStyle/>
                    <a:p>
                      <a:endParaRPr lang="en-US" sz="1100" dirty="0">
                        <a:latin typeface="+mn-lt"/>
                      </a:endParaRPr>
                    </a:p>
                  </a:txBody>
                  <a:tcPr marL="91355" marR="91355" marT="45678" marB="45678"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marL="0" marR="0" lvl="0" indent="0" algn="ctr" defTabSz="1219080" rtl="0" eaLnBrk="1" fontAlgn="auto" latinLnBrk="0" hangingPunct="1">
                        <a:lnSpc>
                          <a:spcPct val="100000"/>
                        </a:lnSpc>
                        <a:spcBef>
                          <a:spcPts val="0"/>
                        </a:spcBef>
                        <a:spcAft>
                          <a:spcPts val="0"/>
                        </a:spcAft>
                        <a:buClrTx/>
                        <a:buSzTx/>
                        <a:buFontTx/>
                        <a:buNone/>
                        <a:tabLst/>
                        <a:defRPr/>
                      </a:pPr>
                      <a:r>
                        <a:rPr lang="en-US" sz="1300" kern="0" dirty="0">
                          <a:latin typeface="+mn-lt"/>
                        </a:rPr>
                        <a:t>7+3 + </a:t>
                      </a:r>
                      <a:r>
                        <a:rPr lang="en-US" sz="1300" kern="0" dirty="0" err="1">
                          <a:latin typeface="+mn-lt"/>
                        </a:rPr>
                        <a:t>Midostaurin</a:t>
                      </a:r>
                      <a:endParaRPr kumimoji="0" lang="en-US" sz="1300" b="1" i="1" u="none" strike="noStrike" kern="0" cap="none" spc="0" normalizeH="0" baseline="0" noProof="0" dirty="0">
                        <a:ln>
                          <a:noFill/>
                        </a:ln>
                        <a:solidFill>
                          <a:srgbClr val="FFFFFF"/>
                        </a:solidFill>
                        <a:effectLst/>
                        <a:uLnTx/>
                        <a:uFillTx/>
                        <a:latin typeface="+mn-lt"/>
                      </a:endParaRPr>
                    </a:p>
                    <a:p>
                      <a:pPr algn="ctr"/>
                      <a:r>
                        <a:rPr lang="en-US" sz="1300" i="0" dirty="0">
                          <a:latin typeface="+mn-lt"/>
                        </a:rPr>
                        <a:t> </a:t>
                      </a:r>
                    </a:p>
                    <a:p>
                      <a:pPr algn="ctr"/>
                      <a:r>
                        <a:rPr lang="en-US" sz="1300" i="0" dirty="0">
                          <a:latin typeface="+mn-lt"/>
                        </a:rPr>
                        <a:t>(n=360)</a:t>
                      </a:r>
                    </a:p>
                  </a:txBody>
                  <a:tcPr marL="91355" marR="91355" marT="45678" marB="4567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300" b="1" i="0" dirty="0">
                          <a:latin typeface="+mn-lt"/>
                        </a:rPr>
                        <a:t>7+3 + Placebo</a:t>
                      </a:r>
                      <a:br>
                        <a:rPr lang="en-US" sz="1300" b="1" i="0" dirty="0">
                          <a:latin typeface="+mn-lt"/>
                        </a:rPr>
                      </a:br>
                      <a:endParaRPr lang="en-US" sz="1300" b="1" i="0" dirty="0">
                        <a:latin typeface="+mn-lt"/>
                      </a:endParaRPr>
                    </a:p>
                    <a:p>
                      <a:pPr algn="ctr"/>
                      <a:r>
                        <a:rPr lang="en-US" sz="1300" b="1" i="0" dirty="0">
                          <a:latin typeface="+mn-lt"/>
                        </a:rPr>
                        <a:t> (n=357)</a:t>
                      </a:r>
                    </a:p>
                  </a:txBody>
                  <a:tcPr marL="91355" marR="91355" marT="45678" marB="4567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3328328867"/>
                  </a:ext>
                </a:extLst>
              </a:tr>
              <a:tr h="526646">
                <a:tc>
                  <a:txBody>
                    <a:bodyPr/>
                    <a:lstStyle/>
                    <a:p>
                      <a:pPr algn="ctr"/>
                      <a:r>
                        <a:rPr lang="en-US" sz="1900" b="1" dirty="0">
                          <a:solidFill>
                            <a:schemeClr val="tx1"/>
                          </a:solidFill>
                          <a:latin typeface="+mn-lt"/>
                        </a:rPr>
                        <a:t>Median OS</a:t>
                      </a:r>
                      <a:endParaRPr lang="en-US" sz="1900" b="0" dirty="0">
                        <a:solidFill>
                          <a:schemeClr val="tx1"/>
                        </a:solidFill>
                        <a:latin typeface="+mn-lt"/>
                      </a:endParaRPr>
                    </a:p>
                  </a:txBody>
                  <a:tcPr marL="91355" marR="91355" marT="45678" marB="45678"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600" b="1" dirty="0">
                          <a:solidFill>
                            <a:schemeClr val="tx1"/>
                          </a:solidFill>
                          <a:latin typeface="+mn-lt"/>
                        </a:rPr>
                        <a:t>74.7 months</a:t>
                      </a:r>
                      <a:endParaRPr lang="en-US" sz="1600" dirty="0">
                        <a:solidFill>
                          <a:schemeClr val="tx1"/>
                        </a:solidFill>
                        <a:latin typeface="+mn-lt"/>
                      </a:endParaRPr>
                    </a:p>
                  </a:txBody>
                  <a:tcPr marL="91355" marR="91355" marT="45678" marB="4567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alpha val="10000"/>
                      </a:schemeClr>
                    </a:solidFill>
                  </a:tcPr>
                </a:tc>
                <a:tc>
                  <a:txBody>
                    <a:bodyPr/>
                    <a:lstStyle/>
                    <a:p>
                      <a:pPr algn="ctr"/>
                      <a:r>
                        <a:rPr lang="en-US" sz="1600" b="1" dirty="0">
                          <a:solidFill>
                            <a:schemeClr val="tx1"/>
                          </a:solidFill>
                          <a:latin typeface="+mn-lt"/>
                        </a:rPr>
                        <a:t>25.6 months</a:t>
                      </a:r>
                      <a:endParaRPr lang="en-US" sz="1600" dirty="0">
                        <a:solidFill>
                          <a:schemeClr val="tx1"/>
                        </a:solidFill>
                        <a:latin typeface="+mn-lt"/>
                      </a:endParaRPr>
                    </a:p>
                  </a:txBody>
                  <a:tcPr marL="91355" marR="91355" marT="45678" marB="4567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alpha val="10000"/>
                      </a:schemeClr>
                    </a:solidFill>
                  </a:tcPr>
                </a:tc>
                <a:extLst>
                  <a:ext uri="{0D108BD9-81ED-4DB2-BD59-A6C34878D82A}">
                    <a16:rowId xmlns:a16="http://schemas.microsoft.com/office/drawing/2014/main" val="1539066430"/>
                  </a:ext>
                </a:extLst>
              </a:tr>
              <a:tr h="412062">
                <a:tc>
                  <a:txBody>
                    <a:bodyPr/>
                    <a:lstStyle/>
                    <a:p>
                      <a:pPr algn="ctr"/>
                      <a:r>
                        <a:rPr lang="en-US" sz="1900" b="1" dirty="0">
                          <a:solidFill>
                            <a:schemeClr val="tx1"/>
                          </a:solidFill>
                          <a:latin typeface="+mn-lt"/>
                        </a:rPr>
                        <a:t>CR</a:t>
                      </a:r>
                    </a:p>
                  </a:txBody>
                  <a:tcPr marL="91355" marR="91355" marT="45678" marB="45678"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600" b="1" dirty="0">
                          <a:solidFill>
                            <a:schemeClr val="tx1"/>
                          </a:solidFill>
                          <a:latin typeface="+mn-lt"/>
                        </a:rPr>
                        <a:t>58.9%</a:t>
                      </a:r>
                    </a:p>
                  </a:txBody>
                  <a:tcPr marL="91355" marR="91355" marT="45678" marB="4567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alpha val="10000"/>
                      </a:schemeClr>
                    </a:solidFill>
                  </a:tcPr>
                </a:tc>
                <a:tc>
                  <a:txBody>
                    <a:bodyPr/>
                    <a:lstStyle/>
                    <a:p>
                      <a:pPr algn="ctr"/>
                      <a:r>
                        <a:rPr lang="en-US" sz="1600" b="1" dirty="0">
                          <a:solidFill>
                            <a:schemeClr val="tx1"/>
                          </a:solidFill>
                          <a:latin typeface="+mn-lt"/>
                        </a:rPr>
                        <a:t>53.5%</a:t>
                      </a:r>
                    </a:p>
                  </a:txBody>
                  <a:tcPr marL="91355" marR="91355" marT="45678" marB="4567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alpha val="10000"/>
                      </a:schemeClr>
                    </a:solidFill>
                  </a:tcPr>
                </a:tc>
                <a:extLst>
                  <a:ext uri="{0D108BD9-81ED-4DB2-BD59-A6C34878D82A}">
                    <a16:rowId xmlns:a16="http://schemas.microsoft.com/office/drawing/2014/main" val="3070354784"/>
                  </a:ext>
                </a:extLst>
              </a:tr>
              <a:tr h="412062">
                <a:tc>
                  <a:txBody>
                    <a:bodyPr/>
                    <a:lstStyle/>
                    <a:p>
                      <a:pPr algn="ctr"/>
                      <a:r>
                        <a:rPr lang="en-US" sz="1900" b="1" dirty="0">
                          <a:solidFill>
                            <a:schemeClr val="tx1"/>
                          </a:solidFill>
                          <a:latin typeface="+mn-lt"/>
                        </a:rPr>
                        <a:t>Median EFS</a:t>
                      </a:r>
                    </a:p>
                  </a:txBody>
                  <a:tcPr marL="91355" marR="91355" marT="45678" marB="45678"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600" b="1" dirty="0">
                          <a:solidFill>
                            <a:schemeClr val="tx1"/>
                          </a:solidFill>
                          <a:latin typeface="+mn-lt"/>
                        </a:rPr>
                        <a:t>8.2 months</a:t>
                      </a:r>
                    </a:p>
                  </a:txBody>
                  <a:tcPr marL="91355" marR="91355" marT="45678" marB="4567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alpha val="10000"/>
                      </a:schemeClr>
                    </a:solidFill>
                  </a:tcPr>
                </a:tc>
                <a:tc>
                  <a:txBody>
                    <a:bodyPr/>
                    <a:lstStyle/>
                    <a:p>
                      <a:pPr algn="ctr"/>
                      <a:r>
                        <a:rPr lang="en-US" sz="1600" b="1" dirty="0">
                          <a:solidFill>
                            <a:schemeClr val="tx1"/>
                          </a:solidFill>
                          <a:latin typeface="+mn-lt"/>
                        </a:rPr>
                        <a:t>3.0 months</a:t>
                      </a:r>
                    </a:p>
                  </a:txBody>
                  <a:tcPr marL="91355" marR="91355" marT="45678" marB="4567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alpha val="10000"/>
                      </a:schemeClr>
                    </a:solidFill>
                  </a:tcPr>
                </a:tc>
                <a:extLst>
                  <a:ext uri="{0D108BD9-81ED-4DB2-BD59-A6C34878D82A}">
                    <a16:rowId xmlns:a16="http://schemas.microsoft.com/office/drawing/2014/main" val="3158334464"/>
                  </a:ext>
                </a:extLst>
              </a:tr>
            </a:tbl>
          </a:graphicData>
        </a:graphic>
      </p:graphicFrame>
      <p:sp>
        <p:nvSpPr>
          <p:cNvPr id="31" name="TextBox 30">
            <a:extLst>
              <a:ext uri="{FF2B5EF4-FFF2-40B4-BE49-F238E27FC236}">
                <a16:creationId xmlns:a16="http://schemas.microsoft.com/office/drawing/2014/main" id="{77FE5502-9231-F094-1832-4C21991B97C3}"/>
              </a:ext>
            </a:extLst>
          </p:cNvPr>
          <p:cNvSpPr txBox="1"/>
          <p:nvPr/>
        </p:nvSpPr>
        <p:spPr>
          <a:xfrm>
            <a:off x="4470036" y="4675736"/>
            <a:ext cx="6942073" cy="1076064"/>
          </a:xfrm>
          <a:prstGeom prst="rect">
            <a:avLst/>
          </a:prstGeom>
          <a:noFill/>
        </p:spPr>
        <p:txBody>
          <a:bodyPr wrap="square" rtlCol="0">
            <a:spAutoFit/>
          </a:bodyPr>
          <a:lstStyle/>
          <a:p>
            <a:pPr marL="285486" indent="-285486" defTabSz="1218072" fontAlgn="base">
              <a:spcBef>
                <a:spcPct val="0"/>
              </a:spcBef>
              <a:spcAft>
                <a:spcPct val="0"/>
              </a:spcAft>
              <a:buFont typeface="Arial" panose="020B0604020202020204" pitchFamily="34" charset="0"/>
              <a:buChar char="•"/>
            </a:pPr>
            <a:r>
              <a:rPr lang="en-US" sz="2131" dirty="0">
                <a:solidFill>
                  <a:srgbClr val="000000"/>
                </a:solidFill>
                <a:latin typeface="Arial" panose="020B0604020202020204" pitchFamily="34" charset="0"/>
                <a:ea typeface="ＭＳ Ｐゴシック" charset="0"/>
                <a:cs typeface="Arial" panose="020B0604020202020204" pitchFamily="34" charset="0"/>
              </a:rPr>
              <a:t>23% of pts enrolled had FLT3-TKD mutation</a:t>
            </a:r>
          </a:p>
          <a:p>
            <a:pPr marL="285486" indent="-285486" defTabSz="1218072" fontAlgn="base">
              <a:spcBef>
                <a:spcPct val="0"/>
              </a:spcBef>
              <a:spcAft>
                <a:spcPct val="0"/>
              </a:spcAft>
              <a:buFont typeface="Arial" panose="020B0604020202020204" pitchFamily="34" charset="0"/>
              <a:buChar char="•"/>
            </a:pPr>
            <a:r>
              <a:rPr lang="en-US" sz="2131" dirty="0">
                <a:solidFill>
                  <a:srgbClr val="000000"/>
                </a:solidFill>
                <a:latin typeface="Arial" panose="020B0604020202020204" pitchFamily="34" charset="0"/>
                <a:ea typeface="ＭＳ Ｐゴシック" charset="0"/>
                <a:cs typeface="Arial" panose="020B0604020202020204" pitchFamily="34" charset="0"/>
              </a:rPr>
              <a:t>7+3 + </a:t>
            </a:r>
            <a:r>
              <a:rPr lang="en-US" sz="2131" dirty="0" err="1">
                <a:solidFill>
                  <a:srgbClr val="000000"/>
                </a:solidFill>
                <a:latin typeface="Arial" panose="020B0604020202020204" pitchFamily="34" charset="0"/>
                <a:ea typeface="ＭＳ Ｐゴシック" charset="0"/>
                <a:cs typeface="Arial" panose="020B0604020202020204" pitchFamily="34" charset="0"/>
              </a:rPr>
              <a:t>Midostaurin</a:t>
            </a:r>
            <a:r>
              <a:rPr lang="en-US" sz="2131" dirty="0">
                <a:solidFill>
                  <a:srgbClr val="000000"/>
                </a:solidFill>
                <a:latin typeface="Arial" panose="020B0604020202020204" pitchFamily="34" charset="0"/>
                <a:ea typeface="ＭＳ Ｐゴシック" charset="0"/>
                <a:cs typeface="Arial" panose="020B0604020202020204" pitchFamily="34" charset="0"/>
              </a:rPr>
              <a:t> led to new SOC for newly Dx AML with FLT3 mutation in 2017</a:t>
            </a:r>
          </a:p>
        </p:txBody>
      </p:sp>
      <p:pic>
        <p:nvPicPr>
          <p:cNvPr id="33" name="Picture 32">
            <a:extLst>
              <a:ext uri="{FF2B5EF4-FFF2-40B4-BE49-F238E27FC236}">
                <a16:creationId xmlns:a16="http://schemas.microsoft.com/office/drawing/2014/main" id="{2FFB3DA9-8EAC-B4E0-F2A0-3F8B4240F88F}"/>
              </a:ext>
            </a:extLst>
          </p:cNvPr>
          <p:cNvPicPr>
            <a:picLocks noChangeAspect="1"/>
          </p:cNvPicPr>
          <p:nvPr/>
        </p:nvPicPr>
        <p:blipFill>
          <a:blip r:embed="rId3"/>
          <a:stretch>
            <a:fillRect/>
          </a:stretch>
        </p:blipFill>
        <p:spPr>
          <a:xfrm>
            <a:off x="5744472" y="3395479"/>
            <a:ext cx="4111025" cy="1280257"/>
          </a:xfrm>
          <a:prstGeom prst="rect">
            <a:avLst/>
          </a:prstGeom>
        </p:spPr>
      </p:pic>
    </p:spTree>
    <p:extLst>
      <p:ext uri="{BB962C8B-B14F-4D97-AF65-F5344CB8AC3E}">
        <p14:creationId xmlns:p14="http://schemas.microsoft.com/office/powerpoint/2010/main" val="374809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additive="base">
                                        <p:cTn id="22" dur="500" fill="hold"/>
                                        <p:tgtEl>
                                          <p:spTgt spid="33"/>
                                        </p:tgtEl>
                                        <p:attrNameLst>
                                          <p:attrName>ppt_x</p:attrName>
                                        </p:attrNameLst>
                                      </p:cBhvr>
                                      <p:tavLst>
                                        <p:tav tm="0">
                                          <p:val>
                                            <p:strVal val="#ppt_x"/>
                                          </p:val>
                                        </p:tav>
                                        <p:tav tm="100000">
                                          <p:val>
                                            <p:strVal val="#ppt_x"/>
                                          </p:val>
                                        </p:tav>
                                      </p:tavLst>
                                    </p:anim>
                                    <p:anim calcmode="lin" valueType="num">
                                      <p:cBhvr additive="base">
                                        <p:cTn id="23"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61BCC82-61DC-F752-7633-D21EFDABF058}"/>
              </a:ext>
            </a:extLst>
          </p:cNvPr>
          <p:cNvSpPr txBox="1">
            <a:spLocks/>
          </p:cNvSpPr>
          <p:nvPr/>
        </p:nvSpPr>
        <p:spPr>
          <a:xfrm>
            <a:off x="690805" y="3172"/>
            <a:ext cx="10962649" cy="1141943"/>
          </a:xfrm>
          <a:prstGeom prst="rect">
            <a:avLst/>
          </a:prstGeom>
        </p:spPr>
        <p:txBody>
          <a:bodyPr vert="horz" lIns="91355" tIns="45678" rIns="91355" bIns="4567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218072" fontAlgn="base">
              <a:spcAft>
                <a:spcPct val="0"/>
              </a:spcAft>
              <a:defRPr/>
            </a:pPr>
            <a:r>
              <a:rPr lang="en-US" sz="3597" b="1" dirty="0">
                <a:solidFill>
                  <a:srgbClr val="003366"/>
                </a:solidFill>
                <a:latin typeface="Arial" panose="020B0604020202020204" pitchFamily="34" charset="0"/>
                <a:ea typeface="ＭＳ Ｐゴシック"/>
                <a:cs typeface="Arial" panose="020B0604020202020204" pitchFamily="34" charset="0"/>
              </a:rPr>
              <a:t>7+3 + </a:t>
            </a:r>
            <a:r>
              <a:rPr lang="en-US" sz="3597" b="1" dirty="0" err="1">
                <a:solidFill>
                  <a:srgbClr val="003366"/>
                </a:solidFill>
                <a:latin typeface="Arial" panose="020B0604020202020204" pitchFamily="34" charset="0"/>
                <a:ea typeface="ＭＳ Ｐゴシック"/>
                <a:cs typeface="Arial" panose="020B0604020202020204" pitchFamily="34" charset="0"/>
              </a:rPr>
              <a:t>Quizartinib</a:t>
            </a:r>
            <a:r>
              <a:rPr lang="en-US" sz="3597" b="1" dirty="0">
                <a:solidFill>
                  <a:srgbClr val="003366"/>
                </a:solidFill>
                <a:latin typeface="Arial" panose="020B0604020202020204" pitchFamily="34" charset="0"/>
                <a:ea typeface="ＭＳ Ｐゴシック"/>
                <a:cs typeface="Arial" panose="020B0604020202020204" pitchFamily="34" charset="0"/>
              </a:rPr>
              <a:t> (QUANTUM-First)</a:t>
            </a:r>
          </a:p>
        </p:txBody>
      </p:sp>
      <p:sp>
        <p:nvSpPr>
          <p:cNvPr id="19" name="TextBox 18">
            <a:extLst>
              <a:ext uri="{FF2B5EF4-FFF2-40B4-BE49-F238E27FC236}">
                <a16:creationId xmlns:a16="http://schemas.microsoft.com/office/drawing/2014/main" id="{6C13D3CA-5578-A402-8F9B-500B39D2A404}"/>
              </a:ext>
            </a:extLst>
          </p:cNvPr>
          <p:cNvSpPr txBox="1"/>
          <p:nvPr/>
        </p:nvSpPr>
        <p:spPr>
          <a:xfrm>
            <a:off x="5557463" y="6204593"/>
            <a:ext cx="2284614" cy="338426"/>
          </a:xfrm>
          <a:prstGeom prst="rect">
            <a:avLst/>
          </a:prstGeom>
          <a:noFill/>
        </p:spPr>
        <p:txBody>
          <a:bodyPr wrap="square" rtlCol="0">
            <a:spAutoFit/>
          </a:bodyPr>
          <a:lstStyle/>
          <a:p>
            <a:pPr defTabSz="1218072" fontAlgn="base">
              <a:spcBef>
                <a:spcPct val="0"/>
              </a:spcBef>
              <a:spcAft>
                <a:spcPct val="0"/>
              </a:spcAft>
            </a:pPr>
            <a:r>
              <a:rPr lang="en-US" sz="1599" dirty="0">
                <a:solidFill>
                  <a:srgbClr val="000000"/>
                </a:solidFill>
                <a:latin typeface="Arial" panose="020B0604020202020204" pitchFamily="34" charset="0"/>
                <a:ea typeface="ＭＳ Ｐゴシック" charset="0"/>
                <a:cs typeface="Arial" panose="020B0604020202020204" pitchFamily="34" charset="0"/>
              </a:rPr>
              <a:t>Erba, </a:t>
            </a:r>
            <a:r>
              <a:rPr lang="en-US" sz="1599" i="1" dirty="0">
                <a:solidFill>
                  <a:srgbClr val="000000"/>
                </a:solidFill>
                <a:latin typeface="Arial" panose="020B0604020202020204" pitchFamily="34" charset="0"/>
                <a:ea typeface="ＭＳ Ｐゴシック" charset="0"/>
                <a:cs typeface="Arial" panose="020B0604020202020204" pitchFamily="34" charset="0"/>
              </a:rPr>
              <a:t>Lancet</a:t>
            </a:r>
            <a:r>
              <a:rPr lang="en-US" sz="1599" dirty="0">
                <a:solidFill>
                  <a:srgbClr val="000000"/>
                </a:solidFill>
                <a:latin typeface="Arial" panose="020B0604020202020204" pitchFamily="34" charset="0"/>
                <a:ea typeface="ＭＳ Ｐゴシック" charset="0"/>
                <a:cs typeface="Arial" panose="020B0604020202020204" pitchFamily="34" charset="0"/>
              </a:rPr>
              <a:t> 2023</a:t>
            </a:r>
          </a:p>
        </p:txBody>
      </p:sp>
      <p:sp>
        <p:nvSpPr>
          <p:cNvPr id="28" name="Rectangle 27">
            <a:extLst>
              <a:ext uri="{FF2B5EF4-FFF2-40B4-BE49-F238E27FC236}">
                <a16:creationId xmlns:a16="http://schemas.microsoft.com/office/drawing/2014/main" id="{4E8FDE57-F25D-C63F-4944-EE955BA7E33A}"/>
              </a:ext>
            </a:extLst>
          </p:cNvPr>
          <p:cNvSpPr/>
          <p:nvPr/>
        </p:nvSpPr>
        <p:spPr>
          <a:xfrm>
            <a:off x="489670" y="1512764"/>
            <a:ext cx="2207756" cy="1436714"/>
          </a:xfrm>
          <a:prstGeom prst="rect">
            <a:avLst/>
          </a:prstGeom>
          <a:solidFill>
            <a:schemeClr val="accent3">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9" name="TextBox 28">
            <a:extLst>
              <a:ext uri="{FF2B5EF4-FFF2-40B4-BE49-F238E27FC236}">
                <a16:creationId xmlns:a16="http://schemas.microsoft.com/office/drawing/2014/main" id="{C8E85E6D-5A68-C77F-A1F3-2D684D66078D}"/>
              </a:ext>
            </a:extLst>
          </p:cNvPr>
          <p:cNvSpPr txBox="1"/>
          <p:nvPr/>
        </p:nvSpPr>
        <p:spPr>
          <a:xfrm>
            <a:off x="489668" y="1615785"/>
            <a:ext cx="2207756" cy="1322157"/>
          </a:xfrm>
          <a:prstGeom prst="rect">
            <a:avLst/>
          </a:prstGeom>
          <a:noFill/>
        </p:spPr>
        <p:txBody>
          <a:bodyPr wrap="square" rtlCol="0">
            <a:spAutoFit/>
          </a:bodyPr>
          <a:lstStyle/>
          <a:p>
            <a:pPr algn="ctr" defTabSz="1218072" fontAlgn="base">
              <a:spcBef>
                <a:spcPct val="0"/>
              </a:spcBef>
              <a:spcAft>
                <a:spcPct val="0"/>
              </a:spcAft>
            </a:pPr>
            <a:r>
              <a:rPr lang="en-US" sz="1998" dirty="0">
                <a:solidFill>
                  <a:srgbClr val="000000"/>
                </a:solidFill>
                <a:latin typeface="Arial" panose="020B0604020202020204" pitchFamily="34" charset="0"/>
                <a:ea typeface="ＭＳ Ｐゴシック" charset="0"/>
                <a:cs typeface="Arial" panose="020B0604020202020204" pitchFamily="34" charset="0"/>
              </a:rPr>
              <a:t>Newly Dx AML w/ FLT3-ITD mut</a:t>
            </a:r>
          </a:p>
          <a:p>
            <a:pPr algn="ctr" defTabSz="1218072" fontAlgn="base">
              <a:spcBef>
                <a:spcPct val="0"/>
              </a:spcBef>
              <a:spcAft>
                <a:spcPct val="0"/>
              </a:spcAft>
            </a:pPr>
            <a:endParaRPr lang="en-US" sz="1998" dirty="0">
              <a:solidFill>
                <a:srgbClr val="000000"/>
              </a:solidFill>
              <a:latin typeface="Arial" panose="020B0604020202020204" pitchFamily="34" charset="0"/>
              <a:ea typeface="ＭＳ Ｐゴシック" charset="0"/>
              <a:cs typeface="Arial" panose="020B0604020202020204" pitchFamily="34" charset="0"/>
            </a:endParaRPr>
          </a:p>
          <a:p>
            <a:pPr algn="ctr" defTabSz="1218072" fontAlgn="base">
              <a:spcBef>
                <a:spcPct val="0"/>
              </a:spcBef>
              <a:spcAft>
                <a:spcPct val="0"/>
              </a:spcAft>
            </a:pPr>
            <a:r>
              <a:rPr lang="en-US" sz="1998" dirty="0">
                <a:solidFill>
                  <a:srgbClr val="000000"/>
                </a:solidFill>
                <a:latin typeface="Arial" panose="020B0604020202020204" pitchFamily="34" charset="0"/>
                <a:ea typeface="ＭＳ Ｐゴシック" charset="0"/>
                <a:cs typeface="Arial" panose="020B0604020202020204" pitchFamily="34" charset="0"/>
              </a:rPr>
              <a:t>18-75 years</a:t>
            </a:r>
          </a:p>
        </p:txBody>
      </p:sp>
      <p:pic>
        <p:nvPicPr>
          <p:cNvPr id="2" name="Picture 1">
            <a:extLst>
              <a:ext uri="{FF2B5EF4-FFF2-40B4-BE49-F238E27FC236}">
                <a16:creationId xmlns:a16="http://schemas.microsoft.com/office/drawing/2014/main" id="{EB88A5D3-A274-6988-BE50-26C6A4CB7093}"/>
              </a:ext>
            </a:extLst>
          </p:cNvPr>
          <p:cNvPicPr>
            <a:picLocks noChangeAspect="1"/>
          </p:cNvPicPr>
          <p:nvPr/>
        </p:nvPicPr>
        <p:blipFill>
          <a:blip r:embed="rId2"/>
          <a:stretch>
            <a:fillRect/>
          </a:stretch>
        </p:blipFill>
        <p:spPr>
          <a:xfrm>
            <a:off x="253599" y="3420337"/>
            <a:ext cx="5022970" cy="2260194"/>
          </a:xfrm>
          <a:prstGeom prst="rect">
            <a:avLst/>
          </a:prstGeom>
        </p:spPr>
      </p:pic>
      <p:grpSp>
        <p:nvGrpSpPr>
          <p:cNvPr id="3" name="Group 2">
            <a:extLst>
              <a:ext uri="{FF2B5EF4-FFF2-40B4-BE49-F238E27FC236}">
                <a16:creationId xmlns:a16="http://schemas.microsoft.com/office/drawing/2014/main" id="{29043655-5E92-D6F7-1914-38672E1F3DD2}"/>
              </a:ext>
            </a:extLst>
          </p:cNvPr>
          <p:cNvGrpSpPr/>
          <p:nvPr/>
        </p:nvGrpSpPr>
        <p:grpSpPr>
          <a:xfrm>
            <a:off x="2822431" y="1608928"/>
            <a:ext cx="2719900" cy="1404295"/>
            <a:chOff x="2478442" y="2578018"/>
            <a:chExt cx="2597176" cy="1131075"/>
          </a:xfrm>
        </p:grpSpPr>
        <p:cxnSp>
          <p:nvCxnSpPr>
            <p:cNvPr id="5" name="Connector: Elbow 15">
              <a:extLst>
                <a:ext uri="{FF2B5EF4-FFF2-40B4-BE49-F238E27FC236}">
                  <a16:creationId xmlns:a16="http://schemas.microsoft.com/office/drawing/2014/main" id="{A214E2A0-BBBD-A418-FDFC-9F075E08490D}"/>
                </a:ext>
              </a:extLst>
            </p:cNvPr>
            <p:cNvCxnSpPr>
              <a:cxnSpLocks/>
              <a:stCxn id="12" idx="0"/>
              <a:endCxn id="8" idx="1"/>
            </p:cNvCxnSpPr>
            <p:nvPr/>
          </p:nvCxnSpPr>
          <p:spPr>
            <a:xfrm rot="5400000" flipH="1" flipV="1">
              <a:off x="2965588" y="2471687"/>
              <a:ext cx="188296" cy="611566"/>
            </a:xfrm>
            <a:prstGeom prst="bentConnector2">
              <a:avLst/>
            </a:prstGeom>
            <a:noFill/>
            <a:ln w="6350" cap="flat" cmpd="sng" algn="ctr">
              <a:solidFill>
                <a:schemeClr val="tx1"/>
              </a:solidFill>
              <a:prstDash val="solid"/>
              <a:miter lim="800000"/>
              <a:tailEnd type="triangle"/>
            </a:ln>
            <a:effectLst/>
          </p:spPr>
        </p:cxnSp>
        <p:cxnSp>
          <p:nvCxnSpPr>
            <p:cNvPr id="6" name="Connector: Elbow 16">
              <a:extLst>
                <a:ext uri="{FF2B5EF4-FFF2-40B4-BE49-F238E27FC236}">
                  <a16:creationId xmlns:a16="http://schemas.microsoft.com/office/drawing/2014/main" id="{9C12DFD3-40D3-EE77-5C56-309825CB1E5F}"/>
                </a:ext>
              </a:extLst>
            </p:cNvPr>
            <p:cNvCxnSpPr>
              <a:cxnSpLocks/>
              <a:stCxn id="12" idx="4"/>
              <a:endCxn id="9" idx="1"/>
            </p:cNvCxnSpPr>
            <p:nvPr/>
          </p:nvCxnSpPr>
          <p:spPr>
            <a:xfrm rot="16200000" flipH="1">
              <a:off x="2965524" y="3208686"/>
              <a:ext cx="183532" cy="606672"/>
            </a:xfrm>
            <a:prstGeom prst="bentConnector2">
              <a:avLst/>
            </a:prstGeom>
            <a:noFill/>
            <a:ln w="6350" cap="flat" cmpd="sng" algn="ctr">
              <a:solidFill>
                <a:schemeClr val="tx1"/>
              </a:solidFill>
              <a:prstDash val="solid"/>
              <a:miter lim="800000"/>
              <a:tailEnd type="triangle"/>
            </a:ln>
            <a:effectLst/>
          </p:spPr>
        </p:cxnSp>
        <p:sp>
          <p:nvSpPr>
            <p:cNvPr id="8" name="TextBox 7">
              <a:extLst>
                <a:ext uri="{FF2B5EF4-FFF2-40B4-BE49-F238E27FC236}">
                  <a16:creationId xmlns:a16="http://schemas.microsoft.com/office/drawing/2014/main" id="{D8A9555B-B29B-51B9-01E8-C29946D11C77}"/>
                </a:ext>
              </a:extLst>
            </p:cNvPr>
            <p:cNvSpPr txBox="1"/>
            <p:nvPr/>
          </p:nvSpPr>
          <p:spPr>
            <a:xfrm>
              <a:off x="3365519" y="2578018"/>
              <a:ext cx="1710099" cy="210608"/>
            </a:xfrm>
            <a:prstGeom prst="rect">
              <a:avLst/>
            </a:prstGeom>
            <a:solidFill>
              <a:schemeClr val="accent6"/>
            </a:solidFill>
          </p:spPr>
          <p:txBody>
            <a:bodyPr wrap="square" lIns="45678" rIns="45678" rtlCol="0" anchor="ctr">
              <a:spAutoFit/>
            </a:bodyPr>
            <a:lstStyle>
              <a:defPPr>
                <a:defRPr lang="en-US"/>
              </a:defPPr>
              <a:lvl1pPr marR="0" lvl="0" indent="0" fontAlgn="auto">
                <a:lnSpc>
                  <a:spcPct val="100000"/>
                </a:lnSpc>
                <a:spcBef>
                  <a:spcPts val="0"/>
                </a:spcBef>
                <a:spcAft>
                  <a:spcPts val="0"/>
                </a:spcAft>
                <a:buClr>
                  <a:srgbClr val="544F40"/>
                </a:buClr>
                <a:buSzTx/>
                <a:buFontTx/>
                <a:buNone/>
                <a:tabLst/>
                <a:defRPr sz="1200" b="1">
                  <a:solidFill>
                    <a:srgbClr val="FFFFFF"/>
                  </a:solidFill>
                </a:defRPr>
              </a:lvl1pPr>
            </a:lstStyle>
            <a:p>
              <a:pPr defTabSz="913554">
                <a:defRPr/>
              </a:pPr>
              <a:r>
                <a:rPr lang="en-US" sz="1099" kern="0" dirty="0">
                  <a:latin typeface="Arial" charset="0"/>
                  <a:ea typeface="ＭＳ Ｐゴシック" charset="0"/>
                </a:rPr>
                <a:t>7+3 + </a:t>
              </a:r>
              <a:r>
                <a:rPr lang="en-US" sz="1099" kern="0" dirty="0" err="1">
                  <a:latin typeface="Arial" charset="0"/>
                  <a:ea typeface="ＭＳ Ｐゴシック" charset="0"/>
                </a:rPr>
                <a:t>Quizartinib</a:t>
              </a:r>
              <a:endParaRPr lang="en-US" sz="1099" i="1" kern="0" dirty="0">
                <a:latin typeface="Arial" charset="0"/>
                <a:ea typeface="ＭＳ Ｐゴシック" charset="0"/>
              </a:endParaRPr>
            </a:p>
          </p:txBody>
        </p:sp>
        <p:sp>
          <p:nvSpPr>
            <p:cNvPr id="9" name="TextBox 8">
              <a:extLst>
                <a:ext uri="{FF2B5EF4-FFF2-40B4-BE49-F238E27FC236}">
                  <a16:creationId xmlns:a16="http://schemas.microsoft.com/office/drawing/2014/main" id="{D3D4AD43-CBA1-6268-16F0-C0DED5727CC1}"/>
                </a:ext>
              </a:extLst>
            </p:cNvPr>
            <p:cNvSpPr txBox="1"/>
            <p:nvPr/>
          </p:nvSpPr>
          <p:spPr>
            <a:xfrm>
              <a:off x="3360625" y="3498485"/>
              <a:ext cx="1714993" cy="210608"/>
            </a:xfrm>
            <a:prstGeom prst="rect">
              <a:avLst/>
            </a:prstGeom>
            <a:solidFill>
              <a:srgbClr val="00B050"/>
            </a:solidFill>
          </p:spPr>
          <p:txBody>
            <a:bodyPr wrap="square" lIns="45678" rIns="45678" rtlCol="0" anchor="ctr">
              <a:spAutoFit/>
            </a:bodyPr>
            <a:lstStyle>
              <a:defPPr>
                <a:defRPr lang="en-US"/>
              </a:defPPr>
              <a:lvl1pPr marR="0" lvl="0" indent="0" fontAlgn="auto">
                <a:lnSpc>
                  <a:spcPct val="100000"/>
                </a:lnSpc>
                <a:spcBef>
                  <a:spcPts val="0"/>
                </a:spcBef>
                <a:spcAft>
                  <a:spcPts val="0"/>
                </a:spcAft>
                <a:buClr>
                  <a:srgbClr val="544F40"/>
                </a:buClr>
                <a:buSzTx/>
                <a:buFontTx/>
                <a:buNone/>
                <a:tabLst/>
                <a:defRPr sz="1200" b="1">
                  <a:solidFill>
                    <a:srgbClr val="FFFFFF"/>
                  </a:solidFill>
                </a:defRPr>
              </a:lvl1pPr>
            </a:lstStyle>
            <a:p>
              <a:pPr defTabSz="913554">
                <a:defRPr/>
              </a:pPr>
              <a:r>
                <a:rPr lang="en-US" sz="1099" kern="0" dirty="0">
                  <a:latin typeface="Arial" charset="0"/>
                  <a:ea typeface="ＭＳ Ｐゴシック" charset="0"/>
                </a:rPr>
                <a:t>7+3 + Placebo</a:t>
              </a:r>
            </a:p>
          </p:txBody>
        </p:sp>
        <p:sp>
          <p:nvSpPr>
            <p:cNvPr id="10" name="TextBox 9">
              <a:extLst>
                <a:ext uri="{FF2B5EF4-FFF2-40B4-BE49-F238E27FC236}">
                  <a16:creationId xmlns:a16="http://schemas.microsoft.com/office/drawing/2014/main" id="{CACB0110-D813-655D-1FDD-E52153ACFB95}"/>
                </a:ext>
              </a:extLst>
            </p:cNvPr>
            <p:cNvSpPr txBox="1"/>
            <p:nvPr/>
          </p:nvSpPr>
          <p:spPr>
            <a:xfrm>
              <a:off x="2808559" y="2691435"/>
              <a:ext cx="481732" cy="113916"/>
            </a:xfrm>
            <a:prstGeom prst="rect">
              <a:avLst/>
            </a:prstGeom>
            <a:noFill/>
          </p:spPr>
          <p:txBody>
            <a:bodyPr wrap="square" lIns="9136" tIns="9136" rIns="9136" bIns="9136" rtlCol="0">
              <a:spAutoFit/>
            </a:bodyPr>
            <a:lstStyle/>
            <a:p>
              <a:pPr algn="ctr" defTabSz="913554">
                <a:buClr>
                  <a:srgbClr val="544F40"/>
                </a:buClr>
                <a:defRPr/>
              </a:pPr>
              <a:r>
                <a:rPr lang="en-US" sz="799" kern="0" dirty="0">
                  <a:solidFill>
                    <a:srgbClr val="000000"/>
                  </a:solidFill>
                  <a:latin typeface="Arial" charset="0"/>
                  <a:ea typeface="ＭＳ Ｐゴシック" charset="0"/>
                </a:rPr>
                <a:t>N=268</a:t>
              </a:r>
            </a:p>
          </p:txBody>
        </p:sp>
        <p:sp>
          <p:nvSpPr>
            <p:cNvPr id="11" name="TextBox 10">
              <a:extLst>
                <a:ext uri="{FF2B5EF4-FFF2-40B4-BE49-F238E27FC236}">
                  <a16:creationId xmlns:a16="http://schemas.microsoft.com/office/drawing/2014/main" id="{D446F390-0502-E668-9AD7-98E24E3A962F}"/>
                </a:ext>
              </a:extLst>
            </p:cNvPr>
            <p:cNvSpPr txBox="1"/>
            <p:nvPr/>
          </p:nvSpPr>
          <p:spPr>
            <a:xfrm>
              <a:off x="2810458" y="3463237"/>
              <a:ext cx="481732" cy="113916"/>
            </a:xfrm>
            <a:prstGeom prst="rect">
              <a:avLst/>
            </a:prstGeom>
            <a:noFill/>
          </p:spPr>
          <p:txBody>
            <a:bodyPr wrap="square" lIns="9136" tIns="9136" rIns="9136" bIns="9136" rtlCol="0">
              <a:spAutoFit/>
            </a:bodyPr>
            <a:lstStyle/>
            <a:p>
              <a:pPr algn="ctr" defTabSz="913554">
                <a:buClr>
                  <a:srgbClr val="544F40"/>
                </a:buClr>
                <a:defRPr/>
              </a:pPr>
              <a:r>
                <a:rPr lang="en-US" sz="799" kern="0" dirty="0">
                  <a:solidFill>
                    <a:srgbClr val="000000"/>
                  </a:solidFill>
                  <a:latin typeface="Arial" charset="0"/>
                  <a:ea typeface="ＭＳ Ｐゴシック" charset="0"/>
                </a:rPr>
                <a:t>N=271</a:t>
              </a:r>
            </a:p>
          </p:txBody>
        </p:sp>
        <p:sp>
          <p:nvSpPr>
            <p:cNvPr id="12" name="Oval 11">
              <a:extLst>
                <a:ext uri="{FF2B5EF4-FFF2-40B4-BE49-F238E27FC236}">
                  <a16:creationId xmlns:a16="http://schemas.microsoft.com/office/drawing/2014/main" id="{4E4E409F-55F9-945E-1697-4B66384E4DEB}"/>
                </a:ext>
              </a:extLst>
            </p:cNvPr>
            <p:cNvSpPr>
              <a:spLocks noChangeAspect="1"/>
            </p:cNvSpPr>
            <p:nvPr/>
          </p:nvSpPr>
          <p:spPr bwMode="auto">
            <a:xfrm>
              <a:off x="2478442" y="2871618"/>
              <a:ext cx="551022" cy="548640"/>
            </a:xfrm>
            <a:prstGeom prst="ellipse">
              <a:avLst/>
            </a:prstGeom>
            <a:solidFill>
              <a:schemeClr val="tx2">
                <a:lumMod val="50000"/>
                <a:lumOff val="50000"/>
              </a:schemeClr>
            </a:solidFill>
            <a:ln w="25400" cap="flat" cmpd="sng" algn="ctr">
              <a:noFill/>
              <a:prstDash val="solid"/>
              <a:miter lim="800000"/>
              <a:headEnd/>
              <a:tailEnd/>
            </a:ln>
            <a:effectLst/>
          </p:spPr>
          <p:txBody>
            <a:bodyPr rot="0" spcFirstLastPara="0" vertOverflow="overflow" horzOverflow="overflow" vert="horz" wrap="square" lIns="9136" tIns="9136" rIns="9136" bIns="9136" numCol="1" spcCol="0" rtlCol="0" fromWordArt="0" anchor="ctr" anchorCtr="0" forceAA="0" compatLnSpc="1">
              <a:prstTxWarp prst="textNoShape">
                <a:avLst/>
              </a:prstTxWarp>
              <a:noAutofit/>
            </a:bodyPr>
            <a:lstStyle/>
            <a:p>
              <a:pPr algn="ctr" defTabSz="913554">
                <a:defRPr/>
              </a:pPr>
              <a:r>
                <a:rPr lang="en-US" sz="899" b="1" kern="0" dirty="0">
                  <a:solidFill>
                    <a:srgbClr val="FFFFFF"/>
                  </a:solidFill>
                  <a:latin typeface="Arial" charset="0"/>
                  <a:ea typeface="ＭＳ Ｐゴシック"/>
                </a:rPr>
                <a:t>N=539</a:t>
              </a:r>
            </a:p>
          </p:txBody>
        </p:sp>
      </p:grpSp>
      <p:graphicFrame>
        <p:nvGraphicFramePr>
          <p:cNvPr id="13" name="Table 62">
            <a:extLst>
              <a:ext uri="{FF2B5EF4-FFF2-40B4-BE49-F238E27FC236}">
                <a16:creationId xmlns:a16="http://schemas.microsoft.com/office/drawing/2014/main" id="{2DC0AB88-89C2-A113-2735-75800798ED47}"/>
              </a:ext>
            </a:extLst>
          </p:cNvPr>
          <p:cNvGraphicFramePr>
            <a:graphicFrameLocks noGrp="1"/>
          </p:cNvGraphicFramePr>
          <p:nvPr/>
        </p:nvGraphicFramePr>
        <p:xfrm>
          <a:off x="5725425" y="1423480"/>
          <a:ext cx="5582075" cy="2328091"/>
        </p:xfrm>
        <a:graphic>
          <a:graphicData uri="http://schemas.openxmlformats.org/drawingml/2006/table">
            <a:tbl>
              <a:tblPr firstRow="1" bandRow="1">
                <a:tableStyleId>{5C22544A-7EE6-4342-B048-85BDC9FD1C3A}</a:tableStyleId>
              </a:tblPr>
              <a:tblGrid>
                <a:gridCol w="1969370">
                  <a:extLst>
                    <a:ext uri="{9D8B030D-6E8A-4147-A177-3AD203B41FA5}">
                      <a16:colId xmlns:a16="http://schemas.microsoft.com/office/drawing/2014/main" val="1076537499"/>
                    </a:ext>
                  </a:extLst>
                </a:gridCol>
                <a:gridCol w="1806353">
                  <a:extLst>
                    <a:ext uri="{9D8B030D-6E8A-4147-A177-3AD203B41FA5}">
                      <a16:colId xmlns:a16="http://schemas.microsoft.com/office/drawing/2014/main" val="2239673081"/>
                    </a:ext>
                  </a:extLst>
                </a:gridCol>
                <a:gridCol w="1806353">
                  <a:extLst>
                    <a:ext uri="{9D8B030D-6E8A-4147-A177-3AD203B41FA5}">
                      <a16:colId xmlns:a16="http://schemas.microsoft.com/office/drawing/2014/main" val="3942459411"/>
                    </a:ext>
                  </a:extLst>
                </a:gridCol>
              </a:tblGrid>
              <a:tr h="700391">
                <a:tc>
                  <a:txBody>
                    <a:bodyPr/>
                    <a:lstStyle/>
                    <a:p>
                      <a:endParaRPr lang="en-US" sz="1100" dirty="0">
                        <a:latin typeface="+mn-lt"/>
                      </a:endParaRPr>
                    </a:p>
                  </a:txBody>
                  <a:tcPr marL="91355" marR="91355" marT="45678" marB="45678"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marL="0" marR="0" lvl="0" indent="0" algn="ctr" defTabSz="1219080" rtl="0" eaLnBrk="1" fontAlgn="auto" latinLnBrk="0" hangingPunct="1">
                        <a:lnSpc>
                          <a:spcPct val="100000"/>
                        </a:lnSpc>
                        <a:spcBef>
                          <a:spcPts val="0"/>
                        </a:spcBef>
                        <a:spcAft>
                          <a:spcPts val="0"/>
                        </a:spcAft>
                        <a:buClrTx/>
                        <a:buSzTx/>
                        <a:buFontTx/>
                        <a:buNone/>
                        <a:tabLst/>
                        <a:defRPr/>
                      </a:pPr>
                      <a:r>
                        <a:rPr lang="en-US" sz="1300" kern="0" dirty="0">
                          <a:solidFill>
                            <a:schemeClr val="bg1"/>
                          </a:solidFill>
                          <a:latin typeface="Arial" panose="020B0604020202020204" pitchFamily="34" charset="0"/>
                          <a:cs typeface="Arial" panose="020B0604020202020204" pitchFamily="34" charset="0"/>
                        </a:rPr>
                        <a:t>7+3 + </a:t>
                      </a:r>
                      <a:r>
                        <a:rPr lang="en-US" sz="1300" kern="0" dirty="0" err="1">
                          <a:solidFill>
                            <a:schemeClr val="bg1"/>
                          </a:solidFill>
                          <a:latin typeface="Arial" panose="020B0604020202020204" pitchFamily="34" charset="0"/>
                          <a:cs typeface="Arial" panose="020B0604020202020204" pitchFamily="34" charset="0"/>
                        </a:rPr>
                        <a:t>Quizartinib</a:t>
                      </a:r>
                      <a:endParaRPr lang="en-US" sz="1300" kern="0" dirty="0">
                        <a:solidFill>
                          <a:schemeClr val="bg1"/>
                        </a:solidFill>
                        <a:latin typeface="Arial" panose="020B0604020202020204" pitchFamily="34" charset="0"/>
                        <a:cs typeface="Arial" panose="020B0604020202020204" pitchFamily="34" charset="0"/>
                      </a:endParaRPr>
                    </a:p>
                    <a:p>
                      <a:pPr marL="0" marR="0" lvl="0" indent="0" algn="ctr" defTabSz="1219080" rtl="0" eaLnBrk="1" fontAlgn="auto" latinLnBrk="0" hangingPunct="1">
                        <a:lnSpc>
                          <a:spcPct val="100000"/>
                        </a:lnSpc>
                        <a:spcBef>
                          <a:spcPts val="0"/>
                        </a:spcBef>
                        <a:spcAft>
                          <a:spcPts val="0"/>
                        </a:spcAft>
                        <a:buClrTx/>
                        <a:buSzTx/>
                        <a:buFontTx/>
                        <a:buNone/>
                        <a:tabLst/>
                        <a:defRPr/>
                      </a:pPr>
                      <a:endParaRPr lang="en-US" sz="1300" kern="0" dirty="0">
                        <a:solidFill>
                          <a:schemeClr val="bg1"/>
                        </a:solidFill>
                        <a:latin typeface="Arial" panose="020B0604020202020204" pitchFamily="34" charset="0"/>
                        <a:cs typeface="Arial" panose="020B0604020202020204" pitchFamily="34" charset="0"/>
                      </a:endParaRPr>
                    </a:p>
                    <a:p>
                      <a:pPr marL="0" marR="0" lvl="0" indent="0" algn="ctr" defTabSz="1219080"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N=268</a:t>
                      </a:r>
                    </a:p>
                  </a:txBody>
                  <a:tcPr marL="91355" marR="91355" marT="45678" marB="4567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300" b="1" i="0" dirty="0">
                          <a:latin typeface="Arial" panose="020B0604020202020204" pitchFamily="34" charset="0"/>
                          <a:cs typeface="Arial" panose="020B0604020202020204" pitchFamily="34" charset="0"/>
                        </a:rPr>
                        <a:t>7+3 + Placebo</a:t>
                      </a:r>
                    </a:p>
                    <a:p>
                      <a:pPr algn="ctr"/>
                      <a:endParaRPr lang="en-US" sz="1300" b="1" i="0" dirty="0">
                        <a:latin typeface="Arial" panose="020B0604020202020204" pitchFamily="34" charset="0"/>
                        <a:cs typeface="Arial" panose="020B0604020202020204" pitchFamily="34" charset="0"/>
                      </a:endParaRPr>
                    </a:p>
                    <a:p>
                      <a:pPr algn="ctr"/>
                      <a:r>
                        <a:rPr lang="en-US" sz="1300" b="1" i="0" dirty="0">
                          <a:latin typeface="Arial" panose="020B0604020202020204" pitchFamily="34" charset="0"/>
                          <a:cs typeface="Arial" panose="020B0604020202020204" pitchFamily="34" charset="0"/>
                        </a:rPr>
                        <a:t>N=271</a:t>
                      </a:r>
                    </a:p>
                  </a:txBody>
                  <a:tcPr marL="91355" marR="91355" marT="45678" marB="4567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3328328867"/>
                  </a:ext>
                </a:extLst>
              </a:tr>
              <a:tr h="714145">
                <a:tc>
                  <a:txBody>
                    <a:bodyPr/>
                    <a:lstStyle/>
                    <a:p>
                      <a:pPr algn="ctr"/>
                      <a:r>
                        <a:rPr lang="en-US" sz="1600" b="1" dirty="0">
                          <a:solidFill>
                            <a:schemeClr val="tx1"/>
                          </a:solidFill>
                          <a:latin typeface="Arial" panose="020B0604020202020204" pitchFamily="34" charset="0"/>
                          <a:cs typeface="Arial" panose="020B0604020202020204" pitchFamily="34" charset="0"/>
                        </a:rPr>
                        <a:t>Median OS</a:t>
                      </a:r>
                      <a:endParaRPr lang="en-US" sz="1600" b="0" dirty="0">
                        <a:solidFill>
                          <a:schemeClr val="tx1"/>
                        </a:solidFill>
                        <a:latin typeface="Arial" panose="020B0604020202020204" pitchFamily="34" charset="0"/>
                        <a:cs typeface="Arial" panose="020B0604020202020204" pitchFamily="34" charset="0"/>
                      </a:endParaRPr>
                    </a:p>
                  </a:txBody>
                  <a:tcPr marL="91355" marR="91355" marT="45678" marB="45678"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600" b="1" dirty="0">
                          <a:solidFill>
                            <a:schemeClr val="tx1"/>
                          </a:solidFill>
                          <a:latin typeface="Arial" panose="020B0604020202020204" pitchFamily="34" charset="0"/>
                          <a:cs typeface="Arial" panose="020B0604020202020204" pitchFamily="34" charset="0"/>
                        </a:rPr>
                        <a:t>31.9 months</a:t>
                      </a:r>
                      <a:endParaRPr lang="en-US" sz="1600" dirty="0">
                        <a:solidFill>
                          <a:schemeClr val="tx1"/>
                        </a:solidFill>
                        <a:latin typeface="Arial" panose="020B0604020202020204" pitchFamily="34" charset="0"/>
                        <a:cs typeface="Arial" panose="020B0604020202020204" pitchFamily="34" charset="0"/>
                      </a:endParaRPr>
                    </a:p>
                  </a:txBody>
                  <a:tcPr marL="91355" marR="91355" marT="45678" marB="4567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alpha val="10000"/>
                      </a:schemeClr>
                    </a:solidFill>
                  </a:tcPr>
                </a:tc>
                <a:tc>
                  <a:txBody>
                    <a:bodyPr/>
                    <a:lstStyle/>
                    <a:p>
                      <a:pPr algn="ctr"/>
                      <a:r>
                        <a:rPr lang="en-US" sz="1600" b="1" dirty="0">
                          <a:solidFill>
                            <a:schemeClr val="tx1"/>
                          </a:solidFill>
                          <a:latin typeface="Arial" panose="020B0604020202020204" pitchFamily="34" charset="0"/>
                          <a:cs typeface="Arial" panose="020B0604020202020204" pitchFamily="34" charset="0"/>
                        </a:rPr>
                        <a:t>15.1 months</a:t>
                      </a:r>
                      <a:endParaRPr lang="en-US" sz="1600" dirty="0">
                        <a:solidFill>
                          <a:schemeClr val="tx1"/>
                        </a:solidFill>
                        <a:latin typeface="Arial" panose="020B0604020202020204" pitchFamily="34" charset="0"/>
                        <a:cs typeface="Arial" panose="020B0604020202020204" pitchFamily="34" charset="0"/>
                      </a:endParaRPr>
                    </a:p>
                  </a:txBody>
                  <a:tcPr marL="91355" marR="91355" marT="45678" marB="4567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alpha val="10000"/>
                      </a:schemeClr>
                    </a:solidFill>
                  </a:tcPr>
                </a:tc>
                <a:extLst>
                  <a:ext uri="{0D108BD9-81ED-4DB2-BD59-A6C34878D82A}">
                    <a16:rowId xmlns:a16="http://schemas.microsoft.com/office/drawing/2014/main" val="1539066430"/>
                  </a:ext>
                </a:extLst>
              </a:tr>
              <a:tr h="334970">
                <a:tc>
                  <a:txBody>
                    <a:bodyPr/>
                    <a:lstStyle/>
                    <a:p>
                      <a:pPr algn="ctr"/>
                      <a:r>
                        <a:rPr lang="en-US" sz="1600" b="1" dirty="0">
                          <a:solidFill>
                            <a:schemeClr val="tx1"/>
                          </a:solidFill>
                          <a:latin typeface="Arial" panose="020B0604020202020204" pitchFamily="34" charset="0"/>
                          <a:cs typeface="Arial" panose="020B0604020202020204" pitchFamily="34" charset="0"/>
                        </a:rPr>
                        <a:t>CR + CRi </a:t>
                      </a:r>
                    </a:p>
                  </a:txBody>
                  <a:tcPr marL="91355" marR="91355" marT="45678" marB="45678"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600" b="1" dirty="0">
                          <a:solidFill>
                            <a:schemeClr val="tx1"/>
                          </a:solidFill>
                          <a:latin typeface="Arial" panose="020B0604020202020204" pitchFamily="34" charset="0"/>
                          <a:cs typeface="Arial" panose="020B0604020202020204" pitchFamily="34" charset="0"/>
                        </a:rPr>
                        <a:t>71.6%</a:t>
                      </a:r>
                    </a:p>
                  </a:txBody>
                  <a:tcPr marL="91355" marR="91355" marT="45678" marB="4567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alpha val="10000"/>
                      </a:schemeClr>
                    </a:solidFill>
                  </a:tcPr>
                </a:tc>
                <a:tc>
                  <a:txBody>
                    <a:bodyPr/>
                    <a:lstStyle/>
                    <a:p>
                      <a:pPr algn="ctr"/>
                      <a:r>
                        <a:rPr lang="en-US" sz="1600" b="1" dirty="0">
                          <a:solidFill>
                            <a:schemeClr val="tx1"/>
                          </a:solidFill>
                          <a:latin typeface="Arial" panose="020B0604020202020204" pitchFamily="34" charset="0"/>
                          <a:cs typeface="Arial" panose="020B0604020202020204" pitchFamily="34" charset="0"/>
                        </a:rPr>
                        <a:t>64.9%</a:t>
                      </a:r>
                    </a:p>
                  </a:txBody>
                  <a:tcPr marL="91355" marR="91355" marT="45678" marB="4567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alpha val="10000"/>
                      </a:schemeClr>
                    </a:solidFill>
                  </a:tcPr>
                </a:tc>
                <a:extLst>
                  <a:ext uri="{0D108BD9-81ED-4DB2-BD59-A6C34878D82A}">
                    <a16:rowId xmlns:a16="http://schemas.microsoft.com/office/drawing/2014/main" val="3070354784"/>
                  </a:ext>
                </a:extLst>
              </a:tr>
              <a:tr h="578584">
                <a:tc>
                  <a:txBody>
                    <a:bodyPr/>
                    <a:lstStyle/>
                    <a:p>
                      <a:pPr marL="0" marR="0" lvl="0" indent="0" algn="ctr" defTabSz="121908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Arial" panose="020B0604020202020204" pitchFamily="34" charset="0"/>
                          <a:cs typeface="Arial" panose="020B0604020202020204" pitchFamily="34" charset="0"/>
                        </a:rPr>
                        <a:t>Median duration of CR</a:t>
                      </a:r>
                      <a:endParaRPr lang="en-US" sz="1600" b="0" dirty="0">
                        <a:solidFill>
                          <a:schemeClr val="tx1"/>
                        </a:solidFill>
                        <a:latin typeface="Arial" panose="020B0604020202020204" pitchFamily="34" charset="0"/>
                        <a:cs typeface="Arial" panose="020B0604020202020204" pitchFamily="34" charset="0"/>
                      </a:endParaRPr>
                    </a:p>
                  </a:txBody>
                  <a:tcPr marL="91355" marR="91355" marT="45678" marB="45678"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600" b="1" dirty="0">
                          <a:solidFill>
                            <a:schemeClr val="tx1"/>
                          </a:solidFill>
                          <a:latin typeface="Arial" panose="020B0604020202020204" pitchFamily="34" charset="0"/>
                          <a:cs typeface="Arial" panose="020B0604020202020204" pitchFamily="34" charset="0"/>
                        </a:rPr>
                        <a:t>38.6 months</a:t>
                      </a:r>
                    </a:p>
                  </a:txBody>
                  <a:tcPr marL="91355" marR="91355" marT="45678" marB="4567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alpha val="10000"/>
                      </a:schemeClr>
                    </a:solidFill>
                  </a:tcPr>
                </a:tc>
                <a:tc>
                  <a:txBody>
                    <a:bodyPr/>
                    <a:lstStyle/>
                    <a:p>
                      <a:pPr algn="ctr"/>
                      <a:r>
                        <a:rPr lang="en-US" sz="1600" b="1" dirty="0">
                          <a:solidFill>
                            <a:schemeClr val="tx1"/>
                          </a:solidFill>
                          <a:latin typeface="Arial" panose="020B0604020202020204" pitchFamily="34" charset="0"/>
                          <a:cs typeface="Arial" panose="020B0604020202020204" pitchFamily="34" charset="0"/>
                        </a:rPr>
                        <a:t>12.4 months</a:t>
                      </a:r>
                    </a:p>
                  </a:txBody>
                  <a:tcPr marL="91355" marR="91355" marT="45678" marB="4567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alpha val="10000"/>
                      </a:schemeClr>
                    </a:solidFill>
                  </a:tcPr>
                </a:tc>
                <a:extLst>
                  <a:ext uri="{0D108BD9-81ED-4DB2-BD59-A6C34878D82A}">
                    <a16:rowId xmlns:a16="http://schemas.microsoft.com/office/drawing/2014/main" val="1869151418"/>
                  </a:ext>
                </a:extLst>
              </a:tr>
            </a:tbl>
          </a:graphicData>
        </a:graphic>
      </p:graphicFrame>
      <p:sp>
        <p:nvSpPr>
          <p:cNvPr id="268" name="TextBox 267">
            <a:extLst>
              <a:ext uri="{FF2B5EF4-FFF2-40B4-BE49-F238E27FC236}">
                <a16:creationId xmlns:a16="http://schemas.microsoft.com/office/drawing/2014/main" id="{B2496521-C2CC-6731-8A49-176DED8AC436}"/>
              </a:ext>
            </a:extLst>
          </p:cNvPr>
          <p:cNvSpPr txBox="1"/>
          <p:nvPr/>
        </p:nvSpPr>
        <p:spPr>
          <a:xfrm>
            <a:off x="5542331" y="3854992"/>
            <a:ext cx="6396070" cy="2306401"/>
          </a:xfrm>
          <a:prstGeom prst="rect">
            <a:avLst/>
          </a:prstGeom>
          <a:noFill/>
        </p:spPr>
        <p:txBody>
          <a:bodyPr wrap="square" rtlCol="0">
            <a:spAutoFit/>
          </a:bodyPr>
          <a:lstStyle/>
          <a:p>
            <a:pPr marL="285486" indent="-285486" defTabSz="1218072" fontAlgn="base">
              <a:spcBef>
                <a:spcPct val="0"/>
              </a:spcBef>
              <a:spcAft>
                <a:spcPct val="0"/>
              </a:spcAft>
              <a:buFont typeface="Arial" panose="020B0604020202020204" pitchFamily="34" charset="0"/>
              <a:buChar char="•"/>
            </a:pPr>
            <a:r>
              <a:rPr lang="en-US" sz="2398" dirty="0">
                <a:solidFill>
                  <a:srgbClr val="000000"/>
                </a:solidFill>
                <a:latin typeface="Arial" panose="020B0604020202020204" pitchFamily="34" charset="0"/>
                <a:ea typeface="ＭＳ Ｐゴシック" charset="0"/>
                <a:cs typeface="Arial" panose="020B0604020202020204" pitchFamily="34" charset="0"/>
              </a:rPr>
              <a:t>Main AE = </a:t>
            </a:r>
            <a:r>
              <a:rPr lang="en-US" sz="2398" dirty="0" err="1">
                <a:solidFill>
                  <a:srgbClr val="000000"/>
                </a:solidFill>
                <a:latin typeface="Arial" panose="020B0604020202020204" pitchFamily="34" charset="0"/>
                <a:ea typeface="ＭＳ Ｐゴシック" charset="0"/>
                <a:cs typeface="Arial" panose="020B0604020202020204" pitchFamily="34" charset="0"/>
              </a:rPr>
              <a:t>QTcF</a:t>
            </a:r>
            <a:r>
              <a:rPr lang="en-US" sz="2398" dirty="0">
                <a:solidFill>
                  <a:srgbClr val="000000"/>
                </a:solidFill>
                <a:latin typeface="Arial" panose="020B0604020202020204" pitchFamily="34" charset="0"/>
                <a:ea typeface="ＭＳ Ｐゴシック" charset="0"/>
                <a:cs typeface="Arial" panose="020B0604020202020204" pitchFamily="34" charset="0"/>
              </a:rPr>
              <a:t> prolongation &amp; myelosuppression</a:t>
            </a:r>
          </a:p>
          <a:p>
            <a:pPr marL="285486" indent="-285486" defTabSz="1218072" fontAlgn="base">
              <a:spcBef>
                <a:spcPct val="0"/>
              </a:spcBef>
              <a:spcAft>
                <a:spcPct val="0"/>
              </a:spcAft>
              <a:buFont typeface="Arial" panose="020B0604020202020204" pitchFamily="34" charset="0"/>
              <a:buChar char="•"/>
            </a:pPr>
            <a:r>
              <a:rPr lang="en-US" sz="2398" dirty="0">
                <a:solidFill>
                  <a:srgbClr val="000000"/>
                </a:solidFill>
                <a:latin typeface="Arial" panose="020B0604020202020204" pitchFamily="34" charset="0"/>
                <a:ea typeface="ＭＳ Ｐゴシック" charset="0"/>
                <a:cs typeface="Arial" panose="020B0604020202020204" pitchFamily="34" charset="0"/>
              </a:rPr>
              <a:t>Quiz FDA-approved in combination with 7+3 in July, 2023 for Newly Dx FLT3-ITD mut AML</a:t>
            </a:r>
          </a:p>
          <a:p>
            <a:pPr marL="285486" indent="-285486" defTabSz="1218072" fontAlgn="base">
              <a:spcBef>
                <a:spcPct val="0"/>
              </a:spcBef>
              <a:spcAft>
                <a:spcPct val="0"/>
              </a:spcAft>
              <a:buFont typeface="Arial" panose="020B0604020202020204" pitchFamily="34" charset="0"/>
              <a:buChar char="•"/>
            </a:pPr>
            <a:endParaRPr lang="en-US" sz="2398"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2372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E9A18-1086-5AEF-36E0-AC613992D9D0}"/>
              </a:ext>
            </a:extLst>
          </p:cNvPr>
          <p:cNvSpPr>
            <a:spLocks noGrp="1"/>
          </p:cNvSpPr>
          <p:nvPr>
            <p:ph type="title"/>
          </p:nvPr>
        </p:nvSpPr>
        <p:spPr/>
        <p:txBody>
          <a:bodyPr/>
          <a:lstStyle/>
          <a:p>
            <a:endParaRPr lang="en-US"/>
          </a:p>
        </p:txBody>
      </p:sp>
      <p:pic>
        <p:nvPicPr>
          <p:cNvPr id="4" name="Picture 3" descr="A graph showing the number of patients with age&#10;&#10;Description automatically generated">
            <a:extLst>
              <a:ext uri="{FF2B5EF4-FFF2-40B4-BE49-F238E27FC236}">
                <a16:creationId xmlns:a16="http://schemas.microsoft.com/office/drawing/2014/main" id="{5B3FB78D-1CDB-0797-BA40-CD3927B37381}"/>
              </a:ext>
            </a:extLst>
          </p:cNvPr>
          <p:cNvPicPr>
            <a:picLocks noChangeAspect="1"/>
          </p:cNvPicPr>
          <p:nvPr/>
        </p:nvPicPr>
        <p:blipFill>
          <a:blip r:embed="rId2"/>
          <a:stretch>
            <a:fillRect/>
          </a:stretch>
        </p:blipFill>
        <p:spPr>
          <a:xfrm>
            <a:off x="36954" y="1668919"/>
            <a:ext cx="6059047" cy="3528701"/>
          </a:xfrm>
          <a:prstGeom prst="rect">
            <a:avLst/>
          </a:prstGeom>
        </p:spPr>
      </p:pic>
      <p:pic>
        <p:nvPicPr>
          <p:cNvPr id="6" name="Picture 5" descr="A graph of a patient&#10;&#10;Description automatically generated">
            <a:extLst>
              <a:ext uri="{FF2B5EF4-FFF2-40B4-BE49-F238E27FC236}">
                <a16:creationId xmlns:a16="http://schemas.microsoft.com/office/drawing/2014/main" id="{E547E4DE-3AD1-6A60-2A5B-600C66D45E5B}"/>
              </a:ext>
            </a:extLst>
          </p:cNvPr>
          <p:cNvPicPr>
            <a:picLocks noChangeAspect="1"/>
          </p:cNvPicPr>
          <p:nvPr/>
        </p:nvPicPr>
        <p:blipFill>
          <a:blip r:embed="rId3"/>
          <a:stretch>
            <a:fillRect/>
          </a:stretch>
        </p:blipFill>
        <p:spPr>
          <a:xfrm>
            <a:off x="6015195" y="1668920"/>
            <a:ext cx="5982918" cy="3520163"/>
          </a:xfrm>
          <a:prstGeom prst="rect">
            <a:avLst/>
          </a:prstGeom>
        </p:spPr>
      </p:pic>
      <p:sp>
        <p:nvSpPr>
          <p:cNvPr id="3" name="Title 1">
            <a:extLst>
              <a:ext uri="{FF2B5EF4-FFF2-40B4-BE49-F238E27FC236}">
                <a16:creationId xmlns:a16="http://schemas.microsoft.com/office/drawing/2014/main" id="{836B4E7F-1DED-9251-4EB1-1BFE7AC62DD7}"/>
              </a:ext>
            </a:extLst>
          </p:cNvPr>
          <p:cNvSpPr txBox="1">
            <a:spLocks/>
          </p:cNvSpPr>
          <p:nvPr/>
        </p:nvSpPr>
        <p:spPr>
          <a:xfrm>
            <a:off x="690805" y="3172"/>
            <a:ext cx="10962649" cy="1141943"/>
          </a:xfrm>
          <a:prstGeom prst="rect">
            <a:avLst/>
          </a:prstGeom>
        </p:spPr>
        <p:txBody>
          <a:bodyPr vert="horz" lIns="91355" tIns="45678" rIns="91355" bIns="4567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218072" fontAlgn="base">
              <a:spcAft>
                <a:spcPct val="0"/>
              </a:spcAft>
              <a:defRPr/>
            </a:pPr>
            <a:r>
              <a:rPr lang="en-US" sz="3597" b="1" dirty="0">
                <a:solidFill>
                  <a:srgbClr val="003366"/>
                </a:solidFill>
                <a:latin typeface="Arial" panose="020B0604020202020204" pitchFamily="34" charset="0"/>
                <a:ea typeface="ＭＳ Ｐゴシック"/>
                <a:cs typeface="Arial" panose="020B0604020202020204" pitchFamily="34" charset="0"/>
              </a:rPr>
              <a:t>7+3 + </a:t>
            </a:r>
            <a:r>
              <a:rPr lang="en-US" sz="3597" b="1" dirty="0" err="1">
                <a:solidFill>
                  <a:srgbClr val="003366"/>
                </a:solidFill>
                <a:latin typeface="Arial" panose="020B0604020202020204" pitchFamily="34" charset="0"/>
                <a:ea typeface="ＭＳ Ｐゴシック"/>
                <a:cs typeface="Arial" panose="020B0604020202020204" pitchFamily="34" charset="0"/>
              </a:rPr>
              <a:t>Quizartinib</a:t>
            </a:r>
            <a:r>
              <a:rPr lang="en-US" sz="3597" b="1" dirty="0">
                <a:solidFill>
                  <a:srgbClr val="003366"/>
                </a:solidFill>
                <a:latin typeface="Arial" panose="020B0604020202020204" pitchFamily="34" charset="0"/>
                <a:ea typeface="ＭＳ Ｐゴシック"/>
                <a:cs typeface="Arial" panose="020B0604020202020204" pitchFamily="34" charset="0"/>
              </a:rPr>
              <a:t> OS Stratified by Age</a:t>
            </a:r>
          </a:p>
        </p:txBody>
      </p:sp>
      <p:sp>
        <p:nvSpPr>
          <p:cNvPr id="5" name="TextBox 4">
            <a:extLst>
              <a:ext uri="{FF2B5EF4-FFF2-40B4-BE49-F238E27FC236}">
                <a16:creationId xmlns:a16="http://schemas.microsoft.com/office/drawing/2014/main" id="{34887B11-2A8E-0765-B5C1-CADC6DC62185}"/>
              </a:ext>
            </a:extLst>
          </p:cNvPr>
          <p:cNvSpPr txBox="1"/>
          <p:nvPr/>
        </p:nvSpPr>
        <p:spPr>
          <a:xfrm>
            <a:off x="5557463" y="6204593"/>
            <a:ext cx="2284614" cy="338426"/>
          </a:xfrm>
          <a:prstGeom prst="rect">
            <a:avLst/>
          </a:prstGeom>
          <a:noFill/>
        </p:spPr>
        <p:txBody>
          <a:bodyPr wrap="square" rtlCol="0">
            <a:spAutoFit/>
          </a:bodyPr>
          <a:lstStyle/>
          <a:p>
            <a:pPr defTabSz="1218072" fontAlgn="base">
              <a:spcBef>
                <a:spcPct val="0"/>
              </a:spcBef>
              <a:spcAft>
                <a:spcPct val="0"/>
              </a:spcAft>
            </a:pPr>
            <a:r>
              <a:rPr lang="en-US" sz="1599" dirty="0">
                <a:solidFill>
                  <a:srgbClr val="000000"/>
                </a:solidFill>
                <a:latin typeface="Arial" panose="020B0604020202020204" pitchFamily="34" charset="0"/>
                <a:ea typeface="ＭＳ Ｐゴシック" charset="0"/>
                <a:cs typeface="Arial" panose="020B0604020202020204" pitchFamily="34" charset="0"/>
              </a:rPr>
              <a:t>Erba, </a:t>
            </a:r>
            <a:r>
              <a:rPr lang="en-US" sz="1599" i="1" dirty="0">
                <a:solidFill>
                  <a:srgbClr val="000000"/>
                </a:solidFill>
                <a:latin typeface="Arial" panose="020B0604020202020204" pitchFamily="34" charset="0"/>
                <a:ea typeface="ＭＳ Ｐゴシック" charset="0"/>
                <a:cs typeface="Arial" panose="020B0604020202020204" pitchFamily="34" charset="0"/>
              </a:rPr>
              <a:t>Lancet</a:t>
            </a:r>
            <a:r>
              <a:rPr lang="en-US" sz="1599" dirty="0">
                <a:solidFill>
                  <a:srgbClr val="000000"/>
                </a:solidFill>
                <a:latin typeface="Arial" panose="020B0604020202020204" pitchFamily="34" charset="0"/>
                <a:ea typeface="ＭＳ Ｐゴシック" charset="0"/>
                <a:cs typeface="Arial" panose="020B0604020202020204" pitchFamily="34" charset="0"/>
              </a:rPr>
              <a:t> 2023</a:t>
            </a:r>
          </a:p>
        </p:txBody>
      </p:sp>
    </p:spTree>
    <p:extLst>
      <p:ext uri="{BB962C8B-B14F-4D97-AF65-F5344CB8AC3E}">
        <p14:creationId xmlns:p14="http://schemas.microsoft.com/office/powerpoint/2010/main" val="9231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61BCC82-61DC-F752-7633-D21EFDABF058}"/>
              </a:ext>
            </a:extLst>
          </p:cNvPr>
          <p:cNvSpPr txBox="1">
            <a:spLocks/>
          </p:cNvSpPr>
          <p:nvPr/>
        </p:nvSpPr>
        <p:spPr>
          <a:xfrm>
            <a:off x="690805" y="3172"/>
            <a:ext cx="10962649" cy="1141943"/>
          </a:xfrm>
          <a:prstGeom prst="rect">
            <a:avLst/>
          </a:prstGeom>
        </p:spPr>
        <p:txBody>
          <a:bodyPr vert="horz" lIns="91355" tIns="45678" rIns="91355" bIns="4567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218072" fontAlgn="base">
              <a:spcAft>
                <a:spcPct val="0"/>
              </a:spcAft>
              <a:defRPr/>
            </a:pPr>
            <a:r>
              <a:rPr lang="en-US" sz="3463" b="1" dirty="0">
                <a:solidFill>
                  <a:srgbClr val="003366"/>
                </a:solidFill>
                <a:latin typeface="Arial" panose="020B0604020202020204" pitchFamily="34" charset="0"/>
                <a:ea typeface="ＭＳ Ｐゴシック"/>
                <a:cs typeface="Arial" panose="020B0604020202020204" pitchFamily="34" charset="0"/>
              </a:rPr>
              <a:t>Frontline Management of FLT3-Mut AML Summary</a:t>
            </a:r>
          </a:p>
        </p:txBody>
      </p:sp>
      <p:sp>
        <p:nvSpPr>
          <p:cNvPr id="7" name="TextBox 6">
            <a:extLst>
              <a:ext uri="{FF2B5EF4-FFF2-40B4-BE49-F238E27FC236}">
                <a16:creationId xmlns:a16="http://schemas.microsoft.com/office/drawing/2014/main" id="{9B3750A9-C0F0-BB74-230A-0FB38E7465C1}"/>
              </a:ext>
            </a:extLst>
          </p:cNvPr>
          <p:cNvSpPr txBox="1"/>
          <p:nvPr/>
        </p:nvSpPr>
        <p:spPr>
          <a:xfrm>
            <a:off x="386287" y="1323147"/>
            <a:ext cx="11267167" cy="5503751"/>
          </a:xfrm>
          <a:prstGeom prst="rect">
            <a:avLst/>
          </a:prstGeom>
          <a:noFill/>
        </p:spPr>
        <p:txBody>
          <a:bodyPr wrap="square" rtlCol="0">
            <a:spAutoFit/>
          </a:bodyPr>
          <a:lstStyle/>
          <a:p>
            <a:pPr marL="285486" indent="-285486" defTabSz="1218072" fontAlgn="base">
              <a:spcBef>
                <a:spcPct val="0"/>
              </a:spcBef>
              <a:spcAft>
                <a:spcPct val="0"/>
              </a:spcAft>
              <a:buFont typeface="Arial" panose="020B0604020202020204" pitchFamily="34" charset="0"/>
              <a:buChar char="•"/>
            </a:pPr>
            <a:r>
              <a:rPr lang="en-US" sz="1998" dirty="0">
                <a:solidFill>
                  <a:srgbClr val="000000"/>
                </a:solidFill>
                <a:latin typeface="Arial" panose="020B0604020202020204" pitchFamily="34" charset="0"/>
                <a:ea typeface="ＭＳ Ｐゴシック" charset="0"/>
                <a:cs typeface="Arial" panose="020B0604020202020204" pitchFamily="34" charset="0"/>
              </a:rPr>
              <a:t>Critical to get molecular data prior to induction-&gt; Rapid FLT3 assay</a:t>
            </a:r>
          </a:p>
          <a:p>
            <a:pPr marL="285486" indent="-285486" defTabSz="1218072" fontAlgn="base">
              <a:spcBef>
                <a:spcPct val="0"/>
              </a:spcBef>
              <a:spcAft>
                <a:spcPct val="0"/>
              </a:spcAft>
              <a:buFont typeface="Arial" panose="020B0604020202020204" pitchFamily="34" charset="0"/>
              <a:buChar char="•"/>
            </a:pPr>
            <a:endParaRPr lang="en-US" sz="1998" dirty="0">
              <a:solidFill>
                <a:srgbClr val="000000"/>
              </a:solidFill>
              <a:latin typeface="Arial" panose="020B0604020202020204" pitchFamily="34" charset="0"/>
              <a:ea typeface="ＭＳ Ｐゴシック" charset="0"/>
              <a:cs typeface="Arial" panose="020B0604020202020204" pitchFamily="34" charset="0"/>
            </a:endParaRPr>
          </a:p>
          <a:p>
            <a:pPr marL="285486" indent="-285486" defTabSz="1218072" fontAlgn="base">
              <a:spcBef>
                <a:spcPct val="0"/>
              </a:spcBef>
              <a:spcAft>
                <a:spcPct val="0"/>
              </a:spcAft>
              <a:buFont typeface="Arial" panose="020B0604020202020204" pitchFamily="34" charset="0"/>
              <a:buChar char="•"/>
            </a:pPr>
            <a:r>
              <a:rPr lang="en-US" sz="1998" dirty="0">
                <a:solidFill>
                  <a:srgbClr val="000000"/>
                </a:solidFill>
                <a:latin typeface="Arial" panose="020B0604020202020204" pitchFamily="34" charset="0"/>
                <a:ea typeface="ＭＳ Ｐゴシック" charset="0"/>
                <a:cs typeface="Arial" panose="020B0604020202020204" pitchFamily="34" charset="0"/>
              </a:rPr>
              <a:t>FLT3 inhibitors should be added to 7+3 induction for all FLT3 mutations</a:t>
            </a:r>
          </a:p>
          <a:p>
            <a:pPr marL="285486" indent="-285486" defTabSz="1218072" fontAlgn="base">
              <a:spcBef>
                <a:spcPct val="0"/>
              </a:spcBef>
              <a:spcAft>
                <a:spcPct val="0"/>
              </a:spcAft>
              <a:buFont typeface="Arial" panose="020B0604020202020204" pitchFamily="34" charset="0"/>
              <a:buChar char="•"/>
            </a:pPr>
            <a:endParaRPr lang="en-US" sz="1998" dirty="0">
              <a:solidFill>
                <a:srgbClr val="000000"/>
              </a:solidFill>
              <a:latin typeface="Arial" panose="020B0604020202020204" pitchFamily="34" charset="0"/>
              <a:ea typeface="ＭＳ Ｐゴシック" charset="0"/>
              <a:cs typeface="Arial" panose="020B0604020202020204" pitchFamily="34" charset="0"/>
            </a:endParaRPr>
          </a:p>
          <a:p>
            <a:pPr marL="285486" indent="-285486" defTabSz="1218072" fontAlgn="base">
              <a:spcBef>
                <a:spcPct val="0"/>
              </a:spcBef>
              <a:spcAft>
                <a:spcPct val="0"/>
              </a:spcAft>
              <a:buFont typeface="Arial" panose="020B0604020202020204" pitchFamily="34" charset="0"/>
              <a:buChar char="•"/>
            </a:pPr>
            <a:r>
              <a:rPr lang="en-US" sz="1998" dirty="0">
                <a:solidFill>
                  <a:srgbClr val="000000"/>
                </a:solidFill>
                <a:latin typeface="Arial" panose="020B0604020202020204" pitchFamily="34" charset="0"/>
                <a:ea typeface="ＭＳ Ｐゴシック" charset="0"/>
                <a:cs typeface="Arial" panose="020B0604020202020204" pitchFamily="34" charset="0"/>
              </a:rPr>
              <a:t>FLT3-TKD mutation-&gt; 7+3 + </a:t>
            </a:r>
            <a:r>
              <a:rPr lang="en-US" sz="1998" dirty="0" err="1">
                <a:solidFill>
                  <a:srgbClr val="000000"/>
                </a:solidFill>
                <a:latin typeface="Arial" panose="020B0604020202020204" pitchFamily="34" charset="0"/>
                <a:ea typeface="ＭＳ Ｐゴシック" charset="0"/>
                <a:cs typeface="Arial" panose="020B0604020202020204" pitchFamily="34" charset="0"/>
              </a:rPr>
              <a:t>Midostaurin</a:t>
            </a:r>
            <a:r>
              <a:rPr lang="en-US" sz="1998" dirty="0">
                <a:solidFill>
                  <a:srgbClr val="000000"/>
                </a:solidFill>
                <a:latin typeface="Arial" panose="020B0604020202020204" pitchFamily="34" charset="0"/>
                <a:ea typeface="ＭＳ Ｐゴシック" charset="0"/>
                <a:cs typeface="Arial" panose="020B0604020202020204" pitchFamily="34" charset="0"/>
              </a:rPr>
              <a:t> should be used in pts &lt;60-70 years</a:t>
            </a:r>
          </a:p>
          <a:p>
            <a:pPr marL="285486" indent="-285486" defTabSz="1218072" fontAlgn="base">
              <a:spcBef>
                <a:spcPct val="0"/>
              </a:spcBef>
              <a:spcAft>
                <a:spcPct val="0"/>
              </a:spcAft>
              <a:buFont typeface="Arial" panose="020B0604020202020204" pitchFamily="34" charset="0"/>
              <a:buChar char="•"/>
            </a:pPr>
            <a:endParaRPr lang="en-US" sz="1998" dirty="0">
              <a:solidFill>
                <a:srgbClr val="000000"/>
              </a:solidFill>
              <a:latin typeface="Arial" panose="020B0604020202020204" pitchFamily="34" charset="0"/>
              <a:ea typeface="ＭＳ Ｐゴシック" charset="0"/>
              <a:cs typeface="Arial" panose="020B0604020202020204" pitchFamily="34" charset="0"/>
            </a:endParaRPr>
          </a:p>
          <a:p>
            <a:pPr marL="285486" indent="-285486" defTabSz="1218072" fontAlgn="base">
              <a:spcBef>
                <a:spcPct val="0"/>
              </a:spcBef>
              <a:spcAft>
                <a:spcPct val="0"/>
              </a:spcAft>
              <a:buFont typeface="Arial" panose="020B0604020202020204" pitchFamily="34" charset="0"/>
              <a:buChar char="•"/>
            </a:pPr>
            <a:r>
              <a:rPr lang="en-US" sz="1998" dirty="0">
                <a:solidFill>
                  <a:srgbClr val="000000"/>
                </a:solidFill>
                <a:latin typeface="Arial" panose="020B0604020202020204" pitchFamily="34" charset="0"/>
                <a:ea typeface="ＭＳ Ｐゴシック" charset="0"/>
                <a:cs typeface="Arial" panose="020B0604020202020204" pitchFamily="34" charset="0"/>
              </a:rPr>
              <a:t>FLT3-ITD mutation-&gt; 7+3 + </a:t>
            </a:r>
            <a:r>
              <a:rPr lang="en-US" sz="1998" dirty="0" err="1">
                <a:solidFill>
                  <a:srgbClr val="000000"/>
                </a:solidFill>
                <a:latin typeface="Arial" panose="020B0604020202020204" pitchFamily="34" charset="0"/>
                <a:ea typeface="ＭＳ Ｐゴシック" charset="0"/>
                <a:cs typeface="Arial" panose="020B0604020202020204" pitchFamily="34" charset="0"/>
              </a:rPr>
              <a:t>Quizartinib</a:t>
            </a:r>
            <a:r>
              <a:rPr lang="en-US" sz="1998" dirty="0">
                <a:solidFill>
                  <a:srgbClr val="000000"/>
                </a:solidFill>
                <a:latin typeface="Arial" panose="020B0604020202020204" pitchFamily="34" charset="0"/>
                <a:ea typeface="ＭＳ Ｐゴシック" charset="0"/>
                <a:cs typeface="Arial" panose="020B0604020202020204" pitchFamily="34" charset="0"/>
              </a:rPr>
              <a:t> (preferred) or 7+3 + </a:t>
            </a:r>
            <a:r>
              <a:rPr lang="en-US" sz="1998" dirty="0" err="1">
                <a:solidFill>
                  <a:srgbClr val="000000"/>
                </a:solidFill>
                <a:latin typeface="Arial" panose="020B0604020202020204" pitchFamily="34" charset="0"/>
                <a:ea typeface="ＭＳ Ｐゴシック" charset="0"/>
                <a:cs typeface="Arial" panose="020B0604020202020204" pitchFamily="34" charset="0"/>
              </a:rPr>
              <a:t>Midostaurin</a:t>
            </a:r>
            <a:r>
              <a:rPr lang="en-US" sz="1998" dirty="0">
                <a:solidFill>
                  <a:srgbClr val="000000"/>
                </a:solidFill>
                <a:latin typeface="Arial" panose="020B0604020202020204" pitchFamily="34" charset="0"/>
                <a:ea typeface="ＭＳ Ｐゴシック" charset="0"/>
                <a:cs typeface="Arial" panose="020B0604020202020204" pitchFamily="34" charset="0"/>
              </a:rPr>
              <a:t> </a:t>
            </a:r>
          </a:p>
          <a:p>
            <a:pPr marL="742263" lvl="1" indent="-285486" defTabSz="1218072" fontAlgn="base">
              <a:spcBef>
                <a:spcPct val="0"/>
              </a:spcBef>
              <a:spcAft>
                <a:spcPct val="0"/>
              </a:spcAft>
              <a:buFont typeface="Arial" panose="020B0604020202020204" pitchFamily="34" charset="0"/>
              <a:buChar char="•"/>
            </a:pPr>
            <a:r>
              <a:rPr lang="en-US" sz="1998" dirty="0">
                <a:solidFill>
                  <a:srgbClr val="000000"/>
                </a:solidFill>
                <a:latin typeface="Arial" panose="020B0604020202020204" pitchFamily="34" charset="0"/>
                <a:ea typeface="ＭＳ Ｐゴシック" charset="0"/>
                <a:cs typeface="Arial" panose="020B0604020202020204" pitchFamily="34" charset="0"/>
              </a:rPr>
              <a:t>7+3 + </a:t>
            </a:r>
            <a:r>
              <a:rPr lang="en-US" sz="1998" dirty="0" err="1">
                <a:solidFill>
                  <a:srgbClr val="000000"/>
                </a:solidFill>
                <a:latin typeface="Arial" panose="020B0604020202020204" pitchFamily="34" charset="0"/>
                <a:ea typeface="ＭＳ Ｐゴシック" charset="0"/>
                <a:cs typeface="Arial" panose="020B0604020202020204" pitchFamily="34" charset="0"/>
              </a:rPr>
              <a:t>Quizartinib</a:t>
            </a:r>
            <a:r>
              <a:rPr lang="en-US" sz="1998" dirty="0">
                <a:solidFill>
                  <a:srgbClr val="000000"/>
                </a:solidFill>
                <a:latin typeface="Arial" panose="020B0604020202020204" pitchFamily="34" charset="0"/>
                <a:ea typeface="ＭＳ Ｐゴシック" charset="0"/>
                <a:cs typeface="Arial" panose="020B0604020202020204" pitchFamily="34" charset="0"/>
              </a:rPr>
              <a:t> favorable outcomes compared w/ 7+3 + </a:t>
            </a:r>
            <a:r>
              <a:rPr lang="en-US" sz="1998" dirty="0" err="1">
                <a:solidFill>
                  <a:srgbClr val="000000"/>
                </a:solidFill>
                <a:latin typeface="Arial" panose="020B0604020202020204" pitchFamily="34" charset="0"/>
                <a:ea typeface="ＭＳ Ｐゴシック" charset="0"/>
                <a:cs typeface="Arial" panose="020B0604020202020204" pitchFamily="34" charset="0"/>
              </a:rPr>
              <a:t>Midostaurin</a:t>
            </a:r>
            <a:r>
              <a:rPr lang="en-US" sz="1998" dirty="0">
                <a:solidFill>
                  <a:srgbClr val="000000"/>
                </a:solidFill>
                <a:latin typeface="Arial" panose="020B0604020202020204" pitchFamily="34" charset="0"/>
                <a:ea typeface="ＭＳ Ｐゴシック" charset="0"/>
                <a:cs typeface="Arial" panose="020B0604020202020204" pitchFamily="34" charset="0"/>
              </a:rPr>
              <a:t> in FLT3-ITD </a:t>
            </a:r>
            <a:r>
              <a:rPr lang="en-US" sz="1998" dirty="0" err="1">
                <a:solidFill>
                  <a:srgbClr val="000000"/>
                </a:solidFill>
                <a:latin typeface="Arial" panose="020B0604020202020204" pitchFamily="34" charset="0"/>
                <a:ea typeface="ＭＳ Ｐゴシック" charset="0"/>
                <a:cs typeface="Arial" panose="020B0604020202020204" pitchFamily="34" charset="0"/>
              </a:rPr>
              <a:t>Quizartinib</a:t>
            </a:r>
            <a:r>
              <a:rPr lang="en-US" sz="1998" dirty="0">
                <a:solidFill>
                  <a:srgbClr val="000000"/>
                </a:solidFill>
                <a:latin typeface="Arial" panose="020B0604020202020204" pitchFamily="34" charset="0"/>
                <a:ea typeface="ＭＳ Ｐゴシック" charset="0"/>
                <a:cs typeface="Arial" panose="020B0604020202020204" pitchFamily="34" charset="0"/>
              </a:rPr>
              <a:t> should be used with caution in &gt;60 years, those w/ cardiac comorbidities or prolonged </a:t>
            </a:r>
            <a:r>
              <a:rPr lang="en-US" sz="1998" dirty="0" err="1">
                <a:solidFill>
                  <a:srgbClr val="000000"/>
                </a:solidFill>
                <a:latin typeface="Arial" panose="020B0604020202020204" pitchFamily="34" charset="0"/>
                <a:ea typeface="ＭＳ Ｐゴシック" charset="0"/>
                <a:cs typeface="Arial" panose="020B0604020202020204" pitchFamily="34" charset="0"/>
              </a:rPr>
              <a:t>QTcF</a:t>
            </a:r>
            <a:endParaRPr lang="en-US" sz="1998" dirty="0">
              <a:solidFill>
                <a:srgbClr val="000000"/>
              </a:solidFill>
              <a:latin typeface="Arial" panose="020B0604020202020204" pitchFamily="34" charset="0"/>
              <a:ea typeface="ＭＳ Ｐゴシック" charset="0"/>
              <a:cs typeface="Arial" panose="020B0604020202020204" pitchFamily="34" charset="0"/>
            </a:endParaRPr>
          </a:p>
          <a:p>
            <a:pPr marL="456777" lvl="1" defTabSz="1218072" fontAlgn="base">
              <a:spcBef>
                <a:spcPct val="0"/>
              </a:spcBef>
              <a:spcAft>
                <a:spcPct val="0"/>
              </a:spcAft>
            </a:pPr>
            <a:endParaRPr lang="en-US" sz="1998" dirty="0">
              <a:solidFill>
                <a:srgbClr val="000000"/>
              </a:solidFill>
              <a:latin typeface="Arial" panose="020B0604020202020204" pitchFamily="34" charset="0"/>
              <a:ea typeface="ＭＳ Ｐゴシック" charset="0"/>
              <a:cs typeface="Arial" panose="020B0604020202020204" pitchFamily="34" charset="0"/>
            </a:endParaRPr>
          </a:p>
          <a:p>
            <a:pPr marL="285486" indent="-285486" defTabSz="1218072" fontAlgn="base">
              <a:spcBef>
                <a:spcPct val="0"/>
              </a:spcBef>
              <a:spcAft>
                <a:spcPct val="0"/>
              </a:spcAft>
              <a:buFont typeface="Arial" panose="020B0604020202020204" pitchFamily="34" charset="0"/>
              <a:buChar char="•"/>
            </a:pPr>
            <a:r>
              <a:rPr lang="en-US" sz="1998" dirty="0">
                <a:solidFill>
                  <a:srgbClr val="000000"/>
                </a:solidFill>
                <a:latin typeface="Arial" panose="020B0604020202020204" pitchFamily="34" charset="0"/>
                <a:ea typeface="ＭＳ Ｐゴシック" charset="0"/>
                <a:cs typeface="Arial" panose="020B0604020202020204" pitchFamily="34" charset="0"/>
              </a:rPr>
              <a:t>All FLT3-ITD mutated AML patients should be considered and prioritized for </a:t>
            </a:r>
            <a:r>
              <a:rPr lang="en-US" sz="1998" dirty="0" err="1">
                <a:solidFill>
                  <a:srgbClr val="000000"/>
                </a:solidFill>
                <a:latin typeface="Arial" panose="020B0604020202020204" pitchFamily="34" charset="0"/>
                <a:ea typeface="ＭＳ Ｐゴシック" charset="0"/>
                <a:cs typeface="Arial" panose="020B0604020202020204" pitchFamily="34" charset="0"/>
              </a:rPr>
              <a:t>alloBMT</a:t>
            </a:r>
            <a:r>
              <a:rPr lang="en-US" sz="1998" dirty="0">
                <a:solidFill>
                  <a:srgbClr val="000000"/>
                </a:solidFill>
                <a:latin typeface="Arial" panose="020B0604020202020204" pitchFamily="34" charset="0"/>
                <a:ea typeface="ＭＳ Ｐゴシック" charset="0"/>
                <a:cs typeface="Arial" panose="020B0604020202020204" pitchFamily="34" charset="0"/>
              </a:rPr>
              <a:t> given high relapse rates w/o </a:t>
            </a:r>
            <a:r>
              <a:rPr lang="en-US" sz="1998" dirty="0" err="1">
                <a:solidFill>
                  <a:srgbClr val="000000"/>
                </a:solidFill>
                <a:latin typeface="Arial" panose="020B0604020202020204" pitchFamily="34" charset="0"/>
                <a:ea typeface="ＭＳ Ｐゴシック" charset="0"/>
                <a:cs typeface="Arial" panose="020B0604020202020204" pitchFamily="34" charset="0"/>
              </a:rPr>
              <a:t>alloBMT</a:t>
            </a:r>
            <a:endParaRPr lang="en-US" sz="1998" dirty="0">
              <a:solidFill>
                <a:srgbClr val="000000"/>
              </a:solidFill>
              <a:latin typeface="Arial" panose="020B0604020202020204" pitchFamily="34" charset="0"/>
              <a:ea typeface="ＭＳ Ｐゴシック" charset="0"/>
              <a:cs typeface="Arial" panose="020B0604020202020204" pitchFamily="34" charset="0"/>
            </a:endParaRPr>
          </a:p>
          <a:p>
            <a:pPr marL="742263" lvl="1" indent="-285486" defTabSz="1218072" fontAlgn="base">
              <a:spcBef>
                <a:spcPct val="0"/>
              </a:spcBef>
              <a:spcAft>
                <a:spcPct val="0"/>
              </a:spcAft>
              <a:buFont typeface="Arial" panose="020B0604020202020204" pitchFamily="34" charset="0"/>
              <a:buChar char="•"/>
            </a:pPr>
            <a:r>
              <a:rPr lang="en-US" sz="1998" dirty="0">
                <a:solidFill>
                  <a:srgbClr val="000000"/>
                </a:solidFill>
                <a:latin typeface="Arial" panose="020B0604020202020204" pitchFamily="34" charset="0"/>
                <a:ea typeface="ＭＳ Ｐゴシック" charset="0"/>
                <a:cs typeface="Arial" panose="020B0604020202020204" pitchFamily="34" charset="0"/>
              </a:rPr>
              <a:t>FLT3 inhibitors should be considered post-</a:t>
            </a:r>
            <a:r>
              <a:rPr lang="en-US" sz="1998" dirty="0" err="1">
                <a:solidFill>
                  <a:srgbClr val="000000"/>
                </a:solidFill>
                <a:latin typeface="Arial" panose="020B0604020202020204" pitchFamily="34" charset="0"/>
                <a:ea typeface="ＭＳ Ｐゴシック" charset="0"/>
                <a:cs typeface="Arial" panose="020B0604020202020204" pitchFamily="34" charset="0"/>
              </a:rPr>
              <a:t>alloBMT</a:t>
            </a:r>
            <a:r>
              <a:rPr lang="en-US" sz="1998" dirty="0">
                <a:solidFill>
                  <a:srgbClr val="000000"/>
                </a:solidFill>
                <a:latin typeface="Arial" panose="020B0604020202020204" pitchFamily="34" charset="0"/>
                <a:ea typeface="ＭＳ Ｐゴシック" charset="0"/>
                <a:cs typeface="Arial" panose="020B0604020202020204" pitchFamily="34" charset="0"/>
              </a:rPr>
              <a:t> for maintenance Tx</a:t>
            </a:r>
          </a:p>
          <a:p>
            <a:pPr marL="285486" indent="-285486" defTabSz="1218072" fontAlgn="base">
              <a:spcBef>
                <a:spcPct val="0"/>
              </a:spcBef>
              <a:spcAft>
                <a:spcPct val="0"/>
              </a:spcAft>
              <a:buFont typeface="Arial" panose="020B0604020202020204" pitchFamily="34" charset="0"/>
              <a:buChar char="•"/>
            </a:pPr>
            <a:endParaRPr lang="en-US" sz="2398" dirty="0">
              <a:solidFill>
                <a:srgbClr val="000000"/>
              </a:solidFill>
              <a:latin typeface="Arial" panose="020B0604020202020204" pitchFamily="34" charset="0"/>
              <a:ea typeface="ＭＳ Ｐゴシック" charset="0"/>
              <a:cs typeface="Arial" panose="020B0604020202020204" pitchFamily="34" charset="0"/>
            </a:endParaRPr>
          </a:p>
          <a:p>
            <a:pPr marL="285486" indent="-285486" defTabSz="1218072" fontAlgn="base">
              <a:spcBef>
                <a:spcPct val="0"/>
              </a:spcBef>
              <a:spcAft>
                <a:spcPct val="0"/>
              </a:spcAft>
              <a:buFont typeface="Arial" panose="020B0604020202020204" pitchFamily="34" charset="0"/>
              <a:buChar char="•"/>
            </a:pPr>
            <a:endParaRPr lang="en-US" sz="2398" dirty="0">
              <a:solidFill>
                <a:srgbClr val="000000"/>
              </a:solidFill>
              <a:latin typeface="Arial" panose="020B0604020202020204" pitchFamily="34" charset="0"/>
              <a:ea typeface="ＭＳ Ｐゴシック" charset="0"/>
              <a:cs typeface="Arial" panose="020B0604020202020204" pitchFamily="34" charset="0"/>
            </a:endParaRPr>
          </a:p>
          <a:p>
            <a:pPr marL="285486" indent="-285486" defTabSz="1218072" fontAlgn="base">
              <a:spcBef>
                <a:spcPct val="0"/>
              </a:spcBef>
              <a:spcAft>
                <a:spcPct val="0"/>
              </a:spcAft>
              <a:buFont typeface="Arial" panose="020B0604020202020204" pitchFamily="34" charset="0"/>
              <a:buChar char="•"/>
            </a:pPr>
            <a:endParaRPr lang="en-US" sz="2398"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 name="TextBox 1">
            <a:extLst>
              <a:ext uri="{FF2B5EF4-FFF2-40B4-BE49-F238E27FC236}">
                <a16:creationId xmlns:a16="http://schemas.microsoft.com/office/drawing/2014/main" id="{D6C1DDE5-20C1-401B-BABB-1D7FDAA9FE62}"/>
              </a:ext>
            </a:extLst>
          </p:cNvPr>
          <p:cNvSpPr txBox="1"/>
          <p:nvPr/>
        </p:nvSpPr>
        <p:spPr>
          <a:xfrm>
            <a:off x="5182447" y="6204593"/>
            <a:ext cx="2659631" cy="338426"/>
          </a:xfrm>
          <a:prstGeom prst="rect">
            <a:avLst/>
          </a:prstGeom>
          <a:noFill/>
        </p:spPr>
        <p:txBody>
          <a:bodyPr wrap="square" rtlCol="0">
            <a:spAutoFit/>
          </a:bodyPr>
          <a:lstStyle/>
          <a:p>
            <a:pPr defTabSz="1218072" fontAlgn="base">
              <a:spcBef>
                <a:spcPct val="0"/>
              </a:spcBef>
              <a:spcAft>
                <a:spcPct val="0"/>
              </a:spcAft>
            </a:pPr>
            <a:r>
              <a:rPr lang="en-US" sz="1599" dirty="0" err="1">
                <a:solidFill>
                  <a:srgbClr val="000000"/>
                </a:solidFill>
                <a:latin typeface="Arial" panose="020B0604020202020204" pitchFamily="34" charset="0"/>
                <a:ea typeface="ＭＳ Ｐゴシック" charset="0"/>
                <a:cs typeface="Arial" panose="020B0604020202020204" pitchFamily="34" charset="0"/>
              </a:rPr>
              <a:t>Dohner</a:t>
            </a:r>
            <a:r>
              <a:rPr lang="en-US" sz="1599" dirty="0">
                <a:solidFill>
                  <a:srgbClr val="000000"/>
                </a:solidFill>
                <a:latin typeface="Arial" panose="020B0604020202020204" pitchFamily="34" charset="0"/>
                <a:ea typeface="ＭＳ Ｐゴシック" charset="0"/>
                <a:cs typeface="Arial" panose="020B0604020202020204" pitchFamily="34" charset="0"/>
              </a:rPr>
              <a:t>, </a:t>
            </a:r>
            <a:r>
              <a:rPr lang="en-US" sz="1599" i="1" dirty="0">
                <a:solidFill>
                  <a:srgbClr val="000000"/>
                </a:solidFill>
                <a:latin typeface="Arial" panose="020B0604020202020204" pitchFamily="34" charset="0"/>
                <a:ea typeface="ＭＳ Ｐゴシック" charset="0"/>
                <a:cs typeface="Arial" panose="020B0604020202020204" pitchFamily="34" charset="0"/>
              </a:rPr>
              <a:t>Blood Adv </a:t>
            </a:r>
            <a:r>
              <a:rPr lang="en-US" sz="1599" dirty="0">
                <a:solidFill>
                  <a:srgbClr val="000000"/>
                </a:solidFill>
                <a:latin typeface="Arial" panose="020B0604020202020204" pitchFamily="34" charset="0"/>
                <a:ea typeface="ＭＳ Ｐゴシック" charset="0"/>
                <a:cs typeface="Arial" panose="020B0604020202020204" pitchFamily="34" charset="0"/>
              </a:rPr>
              <a:t>2022</a:t>
            </a:r>
          </a:p>
        </p:txBody>
      </p:sp>
    </p:spTree>
    <p:extLst>
      <p:ext uri="{BB962C8B-B14F-4D97-AF65-F5344CB8AC3E}">
        <p14:creationId xmlns:p14="http://schemas.microsoft.com/office/powerpoint/2010/main" val="148243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40894" y="582141"/>
            <a:ext cx="8184181" cy="926470"/>
          </a:xfrm>
        </p:spPr>
        <p:txBody>
          <a:bodyPr>
            <a:noAutofit/>
          </a:bodyPr>
          <a:lstStyle/>
          <a:p>
            <a:r>
              <a:rPr lang="en-US" dirty="0"/>
              <a:t>Have Standards Been Challenged in Myelofibrosis? </a:t>
            </a:r>
            <a:br>
              <a:rPr lang="en-US" dirty="0"/>
            </a:br>
            <a:endParaRPr lang="en-US" dirty="0"/>
          </a:p>
        </p:txBody>
      </p:sp>
      <p:sp>
        <p:nvSpPr>
          <p:cNvPr id="5" name="TextBox 4">
            <a:extLst>
              <a:ext uri="{FF2B5EF4-FFF2-40B4-BE49-F238E27FC236}">
                <a16:creationId xmlns:a16="http://schemas.microsoft.com/office/drawing/2014/main" id="{A49D37E7-3AC3-405B-ABC0-97E99955D42D}"/>
              </a:ext>
            </a:extLst>
          </p:cNvPr>
          <p:cNvSpPr txBox="1"/>
          <p:nvPr/>
        </p:nvSpPr>
        <p:spPr>
          <a:xfrm>
            <a:off x="-169141" y="2911335"/>
            <a:ext cx="12180722" cy="2552302"/>
          </a:xfrm>
          <a:prstGeom prst="rect">
            <a:avLst/>
          </a:prstGeom>
          <a:noFill/>
        </p:spPr>
        <p:txBody>
          <a:bodyPr wrap="square" rtlCol="0">
            <a:spAutoFit/>
          </a:bodyPr>
          <a:lstStyle/>
          <a:p>
            <a:pPr marL="0" marR="0" lvl="0" indent="0" algn="ctr" defTabSz="2157461" rtl="0" eaLnBrk="1" fontAlgn="base" latinLnBrk="0" hangingPunct="1">
              <a:lnSpc>
                <a:spcPct val="100000"/>
              </a:lnSpc>
              <a:spcBef>
                <a:spcPts val="0"/>
              </a:spcBef>
              <a:spcAft>
                <a:spcPct val="0"/>
              </a:spcAft>
              <a:buClrTx/>
              <a:buSzTx/>
              <a:buFontTx/>
              <a:buNone/>
              <a:tabLst/>
              <a:defRPr/>
            </a:pPr>
            <a:endParaRPr kumimoji="0" lang="en-US" sz="3197" b="1" i="0" u="none" strike="noStrike" kern="1200" cap="none" spc="0" normalizeH="0" baseline="0" noProof="0" dirty="0">
              <a:ln>
                <a:noFill/>
              </a:ln>
              <a:solidFill>
                <a:srgbClr val="FF0000"/>
              </a:solidFill>
              <a:effectLst/>
              <a:uLnTx/>
              <a:uFillTx/>
              <a:latin typeface="Arial" panose="020B0604020202020204" pitchFamily="34" charset="0"/>
              <a:ea typeface="ＭＳ Ｐゴシック"/>
              <a:cs typeface="Arial" panose="020B0604020202020204" pitchFamily="34" charset="0"/>
            </a:endParaRPr>
          </a:p>
          <a:p>
            <a:pPr marL="0" marR="0" lvl="0" indent="0" algn="ctr" defTabSz="2157461" rtl="0" eaLnBrk="1" fontAlgn="base" latinLnBrk="0" hangingPunct="1">
              <a:lnSpc>
                <a:spcPct val="100000"/>
              </a:lnSpc>
              <a:spcBef>
                <a:spcPts val="0"/>
              </a:spcBef>
              <a:spcAft>
                <a:spcPct val="0"/>
              </a:spcAft>
              <a:buClrTx/>
              <a:buSzTx/>
              <a:buFontTx/>
              <a:buNone/>
              <a:tabLst/>
              <a:defRPr/>
            </a:pPr>
            <a:r>
              <a:rPr kumimoji="0" lang="en-US" sz="3197" b="1"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Angela Fleischman MD PhD</a:t>
            </a:r>
            <a:endParaRPr kumimoji="0" lang="en-US" sz="3197" b="0" i="0" u="none" strike="noStrike" kern="1200" cap="none" spc="0" normalizeH="0" baseline="0" noProof="0" dirty="0">
              <a:ln>
                <a:noFill/>
              </a:ln>
              <a:solidFill>
                <a:srgbClr val="003767"/>
              </a:solidFill>
              <a:effectLst/>
              <a:uLnTx/>
              <a:uFillTx/>
              <a:latin typeface="Arial" panose="020B0604020202020204" pitchFamily="34" charset="0"/>
              <a:ea typeface="ＭＳ Ｐゴシック"/>
              <a:cs typeface="Arial" panose="020B0604020202020204" pitchFamily="34" charset="0"/>
            </a:endParaRPr>
          </a:p>
          <a:p>
            <a:pPr marL="0" marR="0" lvl="0" indent="0" algn="ctr" defTabSz="2157461" rtl="0" eaLnBrk="1" fontAlgn="base" latinLnBrk="0" hangingPunct="1">
              <a:lnSpc>
                <a:spcPct val="100000"/>
              </a:lnSpc>
              <a:spcBef>
                <a:spcPts val="0"/>
              </a:spcBef>
              <a:spcAft>
                <a:spcPct val="0"/>
              </a:spcAft>
              <a:buClrTx/>
              <a:buSzTx/>
              <a:buFontTx/>
              <a:buNone/>
              <a:tabLst/>
              <a:defRPr/>
            </a:pPr>
            <a:r>
              <a:rPr kumimoji="0" lang="en-US" sz="3197" b="0" i="0" u="none" strike="noStrike" kern="1200" cap="none" spc="0" normalizeH="0" baseline="0" noProof="0" dirty="0">
                <a:ln>
                  <a:noFill/>
                </a:ln>
                <a:solidFill>
                  <a:srgbClr val="003767"/>
                </a:solidFill>
                <a:effectLst/>
                <a:uLnTx/>
                <a:uFillTx/>
                <a:latin typeface="Arial" panose="020B0604020202020204" pitchFamily="34" charset="0"/>
                <a:ea typeface="ＭＳ Ｐゴシック"/>
                <a:cs typeface="Arial" panose="020B0604020202020204" pitchFamily="34" charset="0"/>
              </a:rPr>
              <a:t>Associate Professor</a:t>
            </a:r>
          </a:p>
          <a:p>
            <a:pPr marL="0" marR="0" lvl="0" indent="0" algn="ctr" defTabSz="2157461" rtl="0" eaLnBrk="1" fontAlgn="base" latinLnBrk="0" hangingPunct="1">
              <a:lnSpc>
                <a:spcPct val="100000"/>
              </a:lnSpc>
              <a:spcBef>
                <a:spcPts val="0"/>
              </a:spcBef>
              <a:spcAft>
                <a:spcPct val="0"/>
              </a:spcAft>
              <a:buClrTx/>
              <a:buSzTx/>
              <a:buFontTx/>
              <a:buNone/>
              <a:tabLst/>
              <a:defRPr/>
            </a:pPr>
            <a:r>
              <a:rPr kumimoji="0" lang="en-US" sz="3197" b="0" i="0" u="none" strike="noStrike" kern="1200" cap="none" spc="0" normalizeH="0" baseline="0" noProof="0" dirty="0">
                <a:ln>
                  <a:noFill/>
                </a:ln>
                <a:solidFill>
                  <a:srgbClr val="003767"/>
                </a:solidFill>
                <a:effectLst/>
                <a:uLnTx/>
                <a:uFillTx/>
                <a:latin typeface="Arial" panose="020B0604020202020204" pitchFamily="34" charset="0"/>
                <a:ea typeface="ＭＳ Ｐゴシック"/>
                <a:cs typeface="Arial" panose="020B0604020202020204" pitchFamily="34" charset="0"/>
              </a:rPr>
              <a:t>UC Irvine Health</a:t>
            </a:r>
          </a:p>
          <a:p>
            <a:pPr marL="0" marR="0" lvl="0" indent="0" algn="ctr" defTabSz="2157461" rtl="0" eaLnBrk="1" fontAlgn="base" latinLnBrk="0" hangingPunct="1">
              <a:lnSpc>
                <a:spcPct val="100000"/>
              </a:lnSpc>
              <a:spcBef>
                <a:spcPts val="0"/>
              </a:spcBef>
              <a:spcAft>
                <a:spcPct val="0"/>
              </a:spcAft>
              <a:buClrTx/>
              <a:buSzTx/>
              <a:buFontTx/>
              <a:buNone/>
              <a:tabLst/>
              <a:defRPr/>
            </a:pPr>
            <a:r>
              <a:rPr kumimoji="0" lang="en-US" sz="3197" b="0" i="0" u="none" strike="noStrike" kern="1200" cap="none" spc="0" normalizeH="0" baseline="0" noProof="0" dirty="0">
                <a:ln>
                  <a:noFill/>
                </a:ln>
                <a:solidFill>
                  <a:srgbClr val="003767"/>
                </a:solidFill>
                <a:effectLst/>
                <a:uLnTx/>
                <a:uFillTx/>
                <a:latin typeface="Arial" panose="020B0604020202020204" pitchFamily="34" charset="0"/>
                <a:ea typeface="ＭＳ Ｐゴシック"/>
                <a:cs typeface="Arial" panose="020B0604020202020204" pitchFamily="34" charset="0"/>
              </a:rPr>
              <a:t>Irvine, CA</a:t>
            </a:r>
          </a:p>
        </p:txBody>
      </p:sp>
    </p:spTree>
    <p:extLst>
      <p:ext uri="{BB962C8B-B14F-4D97-AF65-F5344CB8AC3E}">
        <p14:creationId xmlns:p14="http://schemas.microsoft.com/office/powerpoint/2010/main" val="1378189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E46EEC-B2C0-C0F8-ECAA-C800DCF9A864}"/>
              </a:ext>
            </a:extLst>
          </p:cNvPr>
          <p:cNvSpPr>
            <a:spLocks noGrp="1"/>
          </p:cNvSpPr>
          <p:nvPr>
            <p:ph type="title"/>
          </p:nvPr>
        </p:nvSpPr>
        <p:spPr>
          <a:xfrm>
            <a:off x="322729" y="238560"/>
            <a:ext cx="12192000" cy="926470"/>
          </a:xfrm>
        </p:spPr>
        <p:txBody>
          <a:bodyPr/>
          <a:lstStyle/>
          <a:p>
            <a:r>
              <a:rPr lang="en-US" dirty="0"/>
              <a:t>Activated JAK/STAT signaling in MF</a:t>
            </a:r>
          </a:p>
        </p:txBody>
      </p:sp>
      <p:sp>
        <p:nvSpPr>
          <p:cNvPr id="102" name="AutoShape 207">
            <a:extLst>
              <a:ext uri="{FF2B5EF4-FFF2-40B4-BE49-F238E27FC236}">
                <a16:creationId xmlns:a16="http://schemas.microsoft.com/office/drawing/2014/main" id="{A6E93970-B865-4D3B-B5CA-F5B49B71992A}"/>
              </a:ext>
            </a:extLst>
          </p:cNvPr>
          <p:cNvSpPr>
            <a:spLocks noChangeArrowheads="1"/>
          </p:cNvSpPr>
          <p:nvPr/>
        </p:nvSpPr>
        <p:spPr bwMode="auto">
          <a:xfrm>
            <a:off x="2214492" y="4022606"/>
            <a:ext cx="1300162" cy="457200"/>
          </a:xfrm>
          <a:prstGeom prst="hexagon">
            <a:avLst>
              <a:gd name="adj" fmla="val 60937"/>
              <a:gd name="vf" fmla="val 115470"/>
            </a:avLst>
          </a:prstGeom>
          <a:gradFill flip="none" rotWithShape="1">
            <a:gsLst>
              <a:gs pos="0">
                <a:srgbClr val="FF6699">
                  <a:shade val="30000"/>
                  <a:satMod val="115000"/>
                </a:srgbClr>
              </a:gs>
              <a:gs pos="50000">
                <a:srgbClr val="FF6699">
                  <a:shade val="67500"/>
                  <a:satMod val="115000"/>
                </a:srgbClr>
              </a:gs>
              <a:gs pos="100000">
                <a:srgbClr val="FF6699">
                  <a:shade val="100000"/>
                  <a:satMod val="115000"/>
                </a:srgbClr>
              </a:gs>
            </a:gsLst>
            <a:lin ang="2700000" scaled="1"/>
            <a:tileRect/>
          </a:gra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ＭＳ Ｐゴシック"/>
              </a:rPr>
              <a:t>JAK2</a:t>
            </a:r>
            <a:r>
              <a:rPr kumimoji="0" lang="en-US" sz="2000" b="0" i="0" u="none" strike="noStrike" kern="1200" cap="none" spc="0" normalizeH="0" baseline="30000" noProof="0" dirty="0">
                <a:ln>
                  <a:noFill/>
                </a:ln>
                <a:solidFill>
                  <a:srgbClr val="000000"/>
                </a:solidFill>
                <a:effectLst/>
                <a:uLnTx/>
                <a:uFillTx/>
                <a:latin typeface="Times New Roman" pitchFamily="18" charset="0"/>
                <a:ea typeface="ＭＳ Ｐゴシック"/>
              </a:rPr>
              <a:t>V617F</a:t>
            </a:r>
          </a:p>
        </p:txBody>
      </p:sp>
      <p:grpSp>
        <p:nvGrpSpPr>
          <p:cNvPr id="154" name="Group 327">
            <a:extLst>
              <a:ext uri="{FF2B5EF4-FFF2-40B4-BE49-F238E27FC236}">
                <a16:creationId xmlns:a16="http://schemas.microsoft.com/office/drawing/2014/main" id="{0C0F8A36-934C-45DD-94B0-A3E95BE1C614}"/>
              </a:ext>
            </a:extLst>
          </p:cNvPr>
          <p:cNvGrpSpPr>
            <a:grpSpLocks/>
          </p:cNvGrpSpPr>
          <p:nvPr/>
        </p:nvGrpSpPr>
        <p:grpSpPr bwMode="auto">
          <a:xfrm>
            <a:off x="467237" y="1966794"/>
            <a:ext cx="2777543" cy="2570162"/>
            <a:chOff x="432" y="445"/>
            <a:chExt cx="1969" cy="1619"/>
          </a:xfrm>
        </p:grpSpPr>
        <p:grpSp>
          <p:nvGrpSpPr>
            <p:cNvPr id="155" name="Group 264">
              <a:extLst>
                <a:ext uri="{FF2B5EF4-FFF2-40B4-BE49-F238E27FC236}">
                  <a16:creationId xmlns:a16="http://schemas.microsoft.com/office/drawing/2014/main" id="{856F10C2-0C2E-4EBA-A6D8-532EBF021336}"/>
                </a:ext>
              </a:extLst>
            </p:cNvPr>
            <p:cNvGrpSpPr>
              <a:grpSpLocks/>
            </p:cNvGrpSpPr>
            <p:nvPr/>
          </p:nvGrpSpPr>
          <p:grpSpPr bwMode="auto">
            <a:xfrm>
              <a:off x="432" y="445"/>
              <a:ext cx="1026" cy="1619"/>
              <a:chOff x="432" y="445"/>
              <a:chExt cx="1026" cy="1619"/>
            </a:xfrm>
          </p:grpSpPr>
          <p:grpSp>
            <p:nvGrpSpPr>
              <p:cNvPr id="163" name="Group 265">
                <a:extLst>
                  <a:ext uri="{FF2B5EF4-FFF2-40B4-BE49-F238E27FC236}">
                    <a16:creationId xmlns:a16="http://schemas.microsoft.com/office/drawing/2014/main" id="{D5A7E6A3-84B4-4CBF-9CA1-223664D61D7A}"/>
                  </a:ext>
                </a:extLst>
              </p:cNvPr>
              <p:cNvGrpSpPr>
                <a:grpSpLocks/>
              </p:cNvGrpSpPr>
              <p:nvPr/>
            </p:nvGrpSpPr>
            <p:grpSpPr bwMode="auto">
              <a:xfrm>
                <a:off x="1242" y="445"/>
                <a:ext cx="216" cy="1619"/>
                <a:chOff x="1104" y="445"/>
                <a:chExt cx="192" cy="1619"/>
              </a:xfrm>
            </p:grpSpPr>
            <p:sp>
              <p:nvSpPr>
                <p:cNvPr id="165" name="AutoShape 266">
                  <a:extLst>
                    <a:ext uri="{FF2B5EF4-FFF2-40B4-BE49-F238E27FC236}">
                      <a16:creationId xmlns:a16="http://schemas.microsoft.com/office/drawing/2014/main" id="{E581666F-9140-4477-B698-A0E83585B8B0}"/>
                    </a:ext>
                  </a:extLst>
                </p:cNvPr>
                <p:cNvSpPr>
                  <a:spLocks noChangeArrowheads="1"/>
                </p:cNvSpPr>
                <p:nvPr/>
              </p:nvSpPr>
              <p:spPr bwMode="auto">
                <a:xfrm>
                  <a:off x="1104" y="1104"/>
                  <a:ext cx="144" cy="816"/>
                </a:xfrm>
                <a:prstGeom prst="flowChartMerge">
                  <a:avLst/>
                </a:prstGeom>
                <a:gradFill rotWithShape="0">
                  <a:gsLst>
                    <a:gs pos="0">
                      <a:srgbClr val="FF9900"/>
                    </a:gs>
                    <a:gs pos="100000">
                      <a:srgbClr val="764700"/>
                    </a:gs>
                  </a:gsLst>
                  <a:path path="rect">
                    <a:fillToRect t="100000" r="100000"/>
                  </a:path>
                </a:gra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endParaRPr>
                </a:p>
              </p:txBody>
            </p:sp>
            <p:grpSp>
              <p:nvGrpSpPr>
                <p:cNvPr id="166" name="Group 267">
                  <a:extLst>
                    <a:ext uri="{FF2B5EF4-FFF2-40B4-BE49-F238E27FC236}">
                      <a16:creationId xmlns:a16="http://schemas.microsoft.com/office/drawing/2014/main" id="{883E3729-B57A-4A22-99F8-8D36B7D3807E}"/>
                    </a:ext>
                  </a:extLst>
                </p:cNvPr>
                <p:cNvGrpSpPr>
                  <a:grpSpLocks/>
                </p:cNvGrpSpPr>
                <p:nvPr/>
              </p:nvGrpSpPr>
              <p:grpSpPr bwMode="auto">
                <a:xfrm>
                  <a:off x="1104" y="445"/>
                  <a:ext cx="163" cy="755"/>
                  <a:chOff x="3216" y="415"/>
                  <a:chExt cx="163" cy="755"/>
                </a:xfrm>
              </p:grpSpPr>
              <p:pic>
                <p:nvPicPr>
                  <p:cNvPr id="168" name="Picture 268" descr="nodule 1smooth top copy">
                    <a:extLst>
                      <a:ext uri="{FF2B5EF4-FFF2-40B4-BE49-F238E27FC236}">
                        <a16:creationId xmlns:a16="http://schemas.microsoft.com/office/drawing/2014/main" id="{BEC2AAF8-A775-4E53-92A1-D5744EC0701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 y="960"/>
                    <a:ext cx="163"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 name="Picture 269" descr="nodule 1smooth top copy">
                    <a:extLst>
                      <a:ext uri="{FF2B5EF4-FFF2-40B4-BE49-F238E27FC236}">
                        <a16:creationId xmlns:a16="http://schemas.microsoft.com/office/drawing/2014/main" id="{217704BA-CA3E-45A0-93E5-2593B0224D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6" y="825"/>
                    <a:ext cx="16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 name="Picture 270" descr="nodule 1smooth top copy">
                    <a:extLst>
                      <a:ext uri="{FF2B5EF4-FFF2-40B4-BE49-F238E27FC236}">
                        <a16:creationId xmlns:a16="http://schemas.microsoft.com/office/drawing/2014/main" id="{CC725982-F2C6-41A7-85D8-F00BD24E5B4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6" y="703"/>
                    <a:ext cx="16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 name="Picture 271" descr="nodule 1smooth top copy">
                    <a:extLst>
                      <a:ext uri="{FF2B5EF4-FFF2-40B4-BE49-F238E27FC236}">
                        <a16:creationId xmlns:a16="http://schemas.microsoft.com/office/drawing/2014/main" id="{2C5F67C0-02A8-48BE-A7F3-7C9D25DA30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6" y="559"/>
                    <a:ext cx="16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 name="Picture 272" descr="nodule 1smooth top copy">
                    <a:extLst>
                      <a:ext uri="{FF2B5EF4-FFF2-40B4-BE49-F238E27FC236}">
                        <a16:creationId xmlns:a16="http://schemas.microsoft.com/office/drawing/2014/main" id="{40105DE0-1BED-42FE-A4DE-496104C48A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6" y="415"/>
                    <a:ext cx="16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7" name="Oval 273">
                  <a:extLst>
                    <a:ext uri="{FF2B5EF4-FFF2-40B4-BE49-F238E27FC236}">
                      <a16:creationId xmlns:a16="http://schemas.microsoft.com/office/drawing/2014/main" id="{7E146505-B1EE-46DB-A3B2-128CD9FFA9AA}"/>
                    </a:ext>
                  </a:extLst>
                </p:cNvPr>
                <p:cNvSpPr>
                  <a:spLocks noChangeArrowheads="1"/>
                </p:cNvSpPr>
                <p:nvPr/>
              </p:nvSpPr>
              <p:spPr bwMode="auto">
                <a:xfrm>
                  <a:off x="1104" y="1632"/>
                  <a:ext cx="192" cy="432"/>
                </a:xfrm>
                <a:prstGeom prst="ellipse">
                  <a:avLst/>
                </a:prstGeom>
                <a:gradFill rotWithShape="0">
                  <a:gsLst>
                    <a:gs pos="0">
                      <a:srgbClr val="FF9900"/>
                    </a:gs>
                    <a:gs pos="100000">
                      <a:srgbClr val="764700"/>
                    </a:gs>
                  </a:gsLst>
                  <a:path path="rect">
                    <a:fillToRect t="100000" r="100000"/>
                  </a:path>
                </a:gra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endParaRPr>
                </a:p>
              </p:txBody>
            </p:sp>
          </p:grpSp>
          <p:sp>
            <p:nvSpPr>
              <p:cNvPr id="164" name="AutoShape 274">
                <a:extLst>
                  <a:ext uri="{FF2B5EF4-FFF2-40B4-BE49-F238E27FC236}">
                    <a16:creationId xmlns:a16="http://schemas.microsoft.com/office/drawing/2014/main" id="{E0C1B350-B36C-450E-8345-66C99811F936}"/>
                  </a:ext>
                </a:extLst>
              </p:cNvPr>
              <p:cNvSpPr>
                <a:spLocks noChangeArrowheads="1"/>
              </p:cNvSpPr>
              <p:nvPr/>
            </p:nvSpPr>
            <p:spPr bwMode="auto">
              <a:xfrm>
                <a:off x="432" y="1740"/>
                <a:ext cx="813" cy="288"/>
              </a:xfrm>
              <a:prstGeom prst="hexagon">
                <a:avLst>
                  <a:gd name="adj" fmla="val 60938"/>
                  <a:gd name="vf" fmla="val 115470"/>
                </a:avLst>
              </a:prstGeom>
              <a:gradFill flip="none" rotWithShape="1">
                <a:gsLst>
                  <a:gs pos="0">
                    <a:srgbClr val="FF6699">
                      <a:shade val="30000"/>
                      <a:satMod val="115000"/>
                    </a:srgbClr>
                  </a:gs>
                  <a:gs pos="50000">
                    <a:srgbClr val="FF6699">
                      <a:shade val="67500"/>
                      <a:satMod val="115000"/>
                    </a:srgbClr>
                  </a:gs>
                  <a:gs pos="100000">
                    <a:srgbClr val="FF6699">
                      <a:shade val="100000"/>
                      <a:satMod val="115000"/>
                    </a:srgbClr>
                  </a:gs>
                </a:gsLst>
                <a:lin ang="2700000" scaled="1"/>
                <a:tileRect/>
              </a:gra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ＭＳ Ｐゴシック"/>
                  </a:rPr>
                  <a:t>JAK2</a:t>
                </a:r>
                <a:r>
                  <a:rPr kumimoji="0" lang="en-US" sz="2000" b="0" i="0" u="none" strike="noStrike" kern="1200" cap="none" spc="0" normalizeH="0" baseline="30000" noProof="0" dirty="0">
                    <a:ln>
                      <a:noFill/>
                    </a:ln>
                    <a:solidFill>
                      <a:srgbClr val="000000"/>
                    </a:solidFill>
                    <a:effectLst/>
                    <a:uLnTx/>
                    <a:uFillTx/>
                    <a:latin typeface="Times New Roman" pitchFamily="18" charset="0"/>
                    <a:ea typeface="ＭＳ Ｐゴシック"/>
                  </a:rPr>
                  <a:t>V617F</a:t>
                </a:r>
              </a:p>
            </p:txBody>
          </p:sp>
        </p:grpSp>
        <p:grpSp>
          <p:nvGrpSpPr>
            <p:cNvPr id="156" name="Group 275">
              <a:extLst>
                <a:ext uri="{FF2B5EF4-FFF2-40B4-BE49-F238E27FC236}">
                  <a16:creationId xmlns:a16="http://schemas.microsoft.com/office/drawing/2014/main" id="{27F82B77-B4DF-4590-AEEE-0DD37255A620}"/>
                </a:ext>
              </a:extLst>
            </p:cNvPr>
            <p:cNvGrpSpPr>
              <a:grpSpLocks/>
            </p:cNvGrpSpPr>
            <p:nvPr/>
          </p:nvGrpSpPr>
          <p:grpSpPr bwMode="auto">
            <a:xfrm>
              <a:off x="566" y="1643"/>
              <a:ext cx="1835" cy="213"/>
              <a:chOff x="566" y="1643"/>
              <a:chExt cx="1835" cy="213"/>
            </a:xfrm>
          </p:grpSpPr>
          <p:grpSp>
            <p:nvGrpSpPr>
              <p:cNvPr id="157" name="Group 276">
                <a:extLst>
                  <a:ext uri="{FF2B5EF4-FFF2-40B4-BE49-F238E27FC236}">
                    <a16:creationId xmlns:a16="http://schemas.microsoft.com/office/drawing/2014/main" id="{F2AA17E7-1A3D-49DC-AF28-99BF951CD6B3}"/>
                  </a:ext>
                </a:extLst>
              </p:cNvPr>
              <p:cNvGrpSpPr>
                <a:grpSpLocks/>
              </p:cNvGrpSpPr>
              <p:nvPr/>
            </p:nvGrpSpPr>
            <p:grpSpPr bwMode="auto">
              <a:xfrm>
                <a:off x="2130" y="1644"/>
                <a:ext cx="271" cy="212"/>
                <a:chOff x="2160" y="2880"/>
                <a:chExt cx="241" cy="212"/>
              </a:xfrm>
            </p:grpSpPr>
            <p:sp>
              <p:nvSpPr>
                <p:cNvPr id="161" name="Oval 277">
                  <a:extLst>
                    <a:ext uri="{FF2B5EF4-FFF2-40B4-BE49-F238E27FC236}">
                      <a16:creationId xmlns:a16="http://schemas.microsoft.com/office/drawing/2014/main" id="{266526AC-23DE-4452-8456-E05A6A8523B7}"/>
                    </a:ext>
                  </a:extLst>
                </p:cNvPr>
                <p:cNvSpPr>
                  <a:spLocks noChangeArrowheads="1"/>
                </p:cNvSpPr>
                <p:nvPr/>
              </p:nvSpPr>
              <p:spPr bwMode="auto">
                <a:xfrm>
                  <a:off x="2160" y="2880"/>
                  <a:ext cx="192" cy="192"/>
                </a:xfrm>
                <a:prstGeom prst="ellipse">
                  <a:avLst/>
                </a:prstGeom>
                <a:gradFill rotWithShape="0">
                  <a:gsLst>
                    <a:gs pos="0">
                      <a:srgbClr val="FFFF00"/>
                    </a:gs>
                    <a:gs pos="100000">
                      <a:srgbClr val="767600"/>
                    </a:gs>
                  </a:gsLst>
                  <a:path path="shape">
                    <a:fillToRect l="50000" t="50000" r="50000" b="50000"/>
                  </a:path>
                </a:gra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endParaRPr>
                </a:p>
              </p:txBody>
            </p:sp>
            <p:sp>
              <p:nvSpPr>
                <p:cNvPr id="162" name="Text Box 278">
                  <a:extLst>
                    <a:ext uri="{FF2B5EF4-FFF2-40B4-BE49-F238E27FC236}">
                      <a16:creationId xmlns:a16="http://schemas.microsoft.com/office/drawing/2014/main" id="{55EDBCCB-35D0-4CD4-A41C-331AC5305476}"/>
                    </a:ext>
                  </a:extLst>
                </p:cNvPr>
                <p:cNvSpPr txBox="1">
                  <a:spLocks noChangeArrowheads="1"/>
                </p:cNvSpPr>
                <p:nvPr/>
              </p:nvSpPr>
              <p:spPr bwMode="auto">
                <a:xfrm>
                  <a:off x="2161" y="2880"/>
                  <a:ext cx="24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00"/>
                      </a:solidFill>
                      <a:latin typeface="Arial" charset="0"/>
                    </a:defRPr>
                  </a:lvl1pPr>
                  <a:lvl2pPr marL="742950" indent="-285750">
                    <a:defRPr sz="2400">
                      <a:solidFill>
                        <a:srgbClr val="000000"/>
                      </a:solidFill>
                      <a:latin typeface="Arial" charset="0"/>
                    </a:defRPr>
                  </a:lvl2pPr>
                  <a:lvl3pPr marL="1143000" indent="-228600">
                    <a:defRPr sz="2400">
                      <a:solidFill>
                        <a:srgbClr val="000000"/>
                      </a:solidFill>
                      <a:latin typeface="Arial" charset="0"/>
                    </a:defRPr>
                  </a:lvl3pPr>
                  <a:lvl4pPr marL="1600200" indent="-228600">
                    <a:defRPr sz="2400">
                      <a:solidFill>
                        <a:srgbClr val="000000"/>
                      </a:solidFill>
                      <a:latin typeface="Arial" charset="0"/>
                    </a:defRPr>
                  </a:lvl4pPr>
                  <a:lvl5pPr marL="2057400" indent="-228600">
                    <a:defRPr sz="2400">
                      <a:solidFill>
                        <a:srgbClr val="000000"/>
                      </a:solidFill>
                      <a:latin typeface="Arial" charset="0"/>
                    </a:defRPr>
                  </a:lvl5pPr>
                  <a:lvl6pPr marL="2514600" indent="-228600" eaLnBrk="0" fontAlgn="base" hangingPunct="0">
                    <a:spcBef>
                      <a:spcPct val="0"/>
                    </a:spcBef>
                    <a:spcAft>
                      <a:spcPct val="0"/>
                    </a:spcAft>
                    <a:defRPr sz="2400">
                      <a:solidFill>
                        <a:srgbClr val="000000"/>
                      </a:solidFill>
                      <a:latin typeface="Arial" charset="0"/>
                    </a:defRPr>
                  </a:lvl6pPr>
                  <a:lvl7pPr marL="2971800" indent="-228600" eaLnBrk="0" fontAlgn="base" hangingPunct="0">
                    <a:spcBef>
                      <a:spcPct val="0"/>
                    </a:spcBef>
                    <a:spcAft>
                      <a:spcPct val="0"/>
                    </a:spcAft>
                    <a:defRPr sz="2400">
                      <a:solidFill>
                        <a:srgbClr val="000000"/>
                      </a:solidFill>
                      <a:latin typeface="Arial" charset="0"/>
                    </a:defRPr>
                  </a:lvl7pPr>
                  <a:lvl8pPr marL="3429000" indent="-228600" eaLnBrk="0" fontAlgn="base" hangingPunct="0">
                    <a:spcBef>
                      <a:spcPct val="0"/>
                    </a:spcBef>
                    <a:spcAft>
                      <a:spcPct val="0"/>
                    </a:spcAft>
                    <a:defRPr sz="2400">
                      <a:solidFill>
                        <a:srgbClr val="000000"/>
                      </a:solidFill>
                      <a:latin typeface="Arial" charset="0"/>
                    </a:defRPr>
                  </a:lvl8pPr>
                  <a:lvl9pPr marL="3886200" indent="-228600" eaLnBrk="0" fontAlgn="base" hangingPunct="0">
                    <a:spcBef>
                      <a:spcPct val="0"/>
                    </a:spcBef>
                    <a:spcAft>
                      <a:spcPct val="0"/>
                    </a:spcAft>
                    <a:defRPr sz="2400">
                      <a:solidFill>
                        <a:srgbClr val="000000"/>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pitchFamily="18" charset="0"/>
                      <a:ea typeface="ＭＳ Ｐゴシック"/>
                    </a:rPr>
                    <a:t>P</a:t>
                  </a:r>
                </a:p>
              </p:txBody>
            </p:sp>
          </p:grpSp>
          <p:grpSp>
            <p:nvGrpSpPr>
              <p:cNvPr id="158" name="Group 279">
                <a:extLst>
                  <a:ext uri="{FF2B5EF4-FFF2-40B4-BE49-F238E27FC236}">
                    <a16:creationId xmlns:a16="http://schemas.microsoft.com/office/drawing/2014/main" id="{40FBB227-D6D4-45E3-BB0A-D7A0C00ACF90}"/>
                  </a:ext>
                </a:extLst>
              </p:cNvPr>
              <p:cNvGrpSpPr>
                <a:grpSpLocks/>
              </p:cNvGrpSpPr>
              <p:nvPr/>
            </p:nvGrpSpPr>
            <p:grpSpPr bwMode="auto">
              <a:xfrm>
                <a:off x="566" y="1643"/>
                <a:ext cx="270" cy="212"/>
                <a:chOff x="2160" y="2880"/>
                <a:chExt cx="240" cy="212"/>
              </a:xfrm>
            </p:grpSpPr>
            <p:sp>
              <p:nvSpPr>
                <p:cNvPr id="159" name="Oval 280">
                  <a:extLst>
                    <a:ext uri="{FF2B5EF4-FFF2-40B4-BE49-F238E27FC236}">
                      <a16:creationId xmlns:a16="http://schemas.microsoft.com/office/drawing/2014/main" id="{6F9EFE59-678A-4EC3-B865-60F57A2920BF}"/>
                    </a:ext>
                  </a:extLst>
                </p:cNvPr>
                <p:cNvSpPr>
                  <a:spLocks noChangeArrowheads="1"/>
                </p:cNvSpPr>
                <p:nvPr/>
              </p:nvSpPr>
              <p:spPr bwMode="auto">
                <a:xfrm>
                  <a:off x="2160" y="2880"/>
                  <a:ext cx="192" cy="192"/>
                </a:xfrm>
                <a:prstGeom prst="ellipse">
                  <a:avLst/>
                </a:prstGeom>
                <a:gradFill rotWithShape="0">
                  <a:gsLst>
                    <a:gs pos="0">
                      <a:srgbClr val="FFFF00"/>
                    </a:gs>
                    <a:gs pos="100000">
                      <a:srgbClr val="767600"/>
                    </a:gs>
                  </a:gsLst>
                  <a:path path="shape">
                    <a:fillToRect l="50000" t="50000" r="50000" b="50000"/>
                  </a:path>
                </a:gra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endParaRPr>
                </a:p>
              </p:txBody>
            </p:sp>
            <p:sp>
              <p:nvSpPr>
                <p:cNvPr id="160" name="Text Box 281">
                  <a:extLst>
                    <a:ext uri="{FF2B5EF4-FFF2-40B4-BE49-F238E27FC236}">
                      <a16:creationId xmlns:a16="http://schemas.microsoft.com/office/drawing/2014/main" id="{29A0848B-6A97-4944-B27F-8246003C616F}"/>
                    </a:ext>
                  </a:extLst>
                </p:cNvPr>
                <p:cNvSpPr txBox="1">
                  <a:spLocks noChangeArrowheads="1"/>
                </p:cNvSpPr>
                <p:nvPr/>
              </p:nvSpPr>
              <p:spPr bwMode="auto">
                <a:xfrm>
                  <a:off x="2160" y="2880"/>
                  <a:ext cx="24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00"/>
                      </a:solidFill>
                      <a:latin typeface="Arial" charset="0"/>
                    </a:defRPr>
                  </a:lvl1pPr>
                  <a:lvl2pPr marL="742950" indent="-285750">
                    <a:defRPr sz="2400">
                      <a:solidFill>
                        <a:srgbClr val="000000"/>
                      </a:solidFill>
                      <a:latin typeface="Arial" charset="0"/>
                    </a:defRPr>
                  </a:lvl2pPr>
                  <a:lvl3pPr marL="1143000" indent="-228600">
                    <a:defRPr sz="2400">
                      <a:solidFill>
                        <a:srgbClr val="000000"/>
                      </a:solidFill>
                      <a:latin typeface="Arial" charset="0"/>
                    </a:defRPr>
                  </a:lvl3pPr>
                  <a:lvl4pPr marL="1600200" indent="-228600">
                    <a:defRPr sz="2400">
                      <a:solidFill>
                        <a:srgbClr val="000000"/>
                      </a:solidFill>
                      <a:latin typeface="Arial" charset="0"/>
                    </a:defRPr>
                  </a:lvl4pPr>
                  <a:lvl5pPr marL="2057400" indent="-228600">
                    <a:defRPr sz="2400">
                      <a:solidFill>
                        <a:srgbClr val="000000"/>
                      </a:solidFill>
                      <a:latin typeface="Arial" charset="0"/>
                    </a:defRPr>
                  </a:lvl5pPr>
                  <a:lvl6pPr marL="2514600" indent="-228600" eaLnBrk="0" fontAlgn="base" hangingPunct="0">
                    <a:spcBef>
                      <a:spcPct val="0"/>
                    </a:spcBef>
                    <a:spcAft>
                      <a:spcPct val="0"/>
                    </a:spcAft>
                    <a:defRPr sz="2400">
                      <a:solidFill>
                        <a:srgbClr val="000000"/>
                      </a:solidFill>
                      <a:latin typeface="Arial" charset="0"/>
                    </a:defRPr>
                  </a:lvl6pPr>
                  <a:lvl7pPr marL="2971800" indent="-228600" eaLnBrk="0" fontAlgn="base" hangingPunct="0">
                    <a:spcBef>
                      <a:spcPct val="0"/>
                    </a:spcBef>
                    <a:spcAft>
                      <a:spcPct val="0"/>
                    </a:spcAft>
                    <a:defRPr sz="2400">
                      <a:solidFill>
                        <a:srgbClr val="000000"/>
                      </a:solidFill>
                      <a:latin typeface="Arial" charset="0"/>
                    </a:defRPr>
                  </a:lvl7pPr>
                  <a:lvl8pPr marL="3429000" indent="-228600" eaLnBrk="0" fontAlgn="base" hangingPunct="0">
                    <a:spcBef>
                      <a:spcPct val="0"/>
                    </a:spcBef>
                    <a:spcAft>
                      <a:spcPct val="0"/>
                    </a:spcAft>
                    <a:defRPr sz="2400">
                      <a:solidFill>
                        <a:srgbClr val="000000"/>
                      </a:solidFill>
                      <a:latin typeface="Arial" charset="0"/>
                    </a:defRPr>
                  </a:lvl8pPr>
                  <a:lvl9pPr marL="3886200" indent="-228600" eaLnBrk="0" fontAlgn="base" hangingPunct="0">
                    <a:spcBef>
                      <a:spcPct val="0"/>
                    </a:spcBef>
                    <a:spcAft>
                      <a:spcPct val="0"/>
                    </a:spcAft>
                    <a:defRPr sz="2400">
                      <a:solidFill>
                        <a:srgbClr val="000000"/>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pitchFamily="18" charset="0"/>
                      <a:ea typeface="ＭＳ Ｐゴシック"/>
                    </a:rPr>
                    <a:t>P</a:t>
                  </a:r>
                </a:p>
              </p:txBody>
            </p:sp>
          </p:grpSp>
        </p:grpSp>
      </p:grpSp>
      <p:grpSp>
        <p:nvGrpSpPr>
          <p:cNvPr id="173" name="Group 282">
            <a:extLst>
              <a:ext uri="{FF2B5EF4-FFF2-40B4-BE49-F238E27FC236}">
                <a16:creationId xmlns:a16="http://schemas.microsoft.com/office/drawing/2014/main" id="{310AD59F-0C62-4B3A-A0E9-A00A8009AC21}"/>
              </a:ext>
            </a:extLst>
          </p:cNvPr>
          <p:cNvGrpSpPr>
            <a:grpSpLocks/>
          </p:cNvGrpSpPr>
          <p:nvPr/>
        </p:nvGrpSpPr>
        <p:grpSpPr bwMode="auto">
          <a:xfrm>
            <a:off x="1914455" y="1966794"/>
            <a:ext cx="334963" cy="2570162"/>
            <a:chOff x="1296" y="445"/>
            <a:chExt cx="211" cy="1619"/>
          </a:xfrm>
        </p:grpSpPr>
        <p:sp>
          <p:nvSpPr>
            <p:cNvPr id="174" name="AutoShape 283">
              <a:extLst>
                <a:ext uri="{FF2B5EF4-FFF2-40B4-BE49-F238E27FC236}">
                  <a16:creationId xmlns:a16="http://schemas.microsoft.com/office/drawing/2014/main" id="{3B245F0E-4F6A-4A0C-975A-2D16040E9D9F}"/>
                </a:ext>
              </a:extLst>
            </p:cNvPr>
            <p:cNvSpPr>
              <a:spLocks noChangeArrowheads="1"/>
            </p:cNvSpPr>
            <p:nvPr/>
          </p:nvSpPr>
          <p:spPr bwMode="auto">
            <a:xfrm>
              <a:off x="1344" y="1056"/>
              <a:ext cx="144" cy="816"/>
            </a:xfrm>
            <a:prstGeom prst="flowChartMerge">
              <a:avLst/>
            </a:prstGeom>
            <a:gradFill rotWithShape="0">
              <a:gsLst>
                <a:gs pos="0">
                  <a:srgbClr val="FF9900"/>
                </a:gs>
                <a:gs pos="100000">
                  <a:srgbClr val="764700"/>
                </a:gs>
              </a:gsLst>
              <a:path path="rect">
                <a:fillToRect t="100000" r="100000"/>
              </a:path>
            </a:gra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endParaRPr>
            </a:p>
          </p:txBody>
        </p:sp>
        <p:grpSp>
          <p:nvGrpSpPr>
            <p:cNvPr id="175" name="Group 284">
              <a:extLst>
                <a:ext uri="{FF2B5EF4-FFF2-40B4-BE49-F238E27FC236}">
                  <a16:creationId xmlns:a16="http://schemas.microsoft.com/office/drawing/2014/main" id="{96A3A285-03A6-4BAB-8C57-B0697CB1E23D}"/>
                </a:ext>
              </a:extLst>
            </p:cNvPr>
            <p:cNvGrpSpPr>
              <a:grpSpLocks/>
            </p:cNvGrpSpPr>
            <p:nvPr/>
          </p:nvGrpSpPr>
          <p:grpSpPr bwMode="auto">
            <a:xfrm>
              <a:off x="1344" y="445"/>
              <a:ext cx="163" cy="755"/>
              <a:chOff x="3216" y="415"/>
              <a:chExt cx="163" cy="755"/>
            </a:xfrm>
          </p:grpSpPr>
          <p:pic>
            <p:nvPicPr>
              <p:cNvPr id="177" name="Picture 285" descr="nodule 1smooth top copy">
                <a:extLst>
                  <a:ext uri="{FF2B5EF4-FFF2-40B4-BE49-F238E27FC236}">
                    <a16:creationId xmlns:a16="http://schemas.microsoft.com/office/drawing/2014/main" id="{974B0AF7-97FA-4D3B-A7ED-46FDEC28019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 y="960"/>
                <a:ext cx="163"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 name="Picture 286" descr="nodule 1smooth top copy">
                <a:extLst>
                  <a:ext uri="{FF2B5EF4-FFF2-40B4-BE49-F238E27FC236}">
                    <a16:creationId xmlns:a16="http://schemas.microsoft.com/office/drawing/2014/main" id="{54085AC2-44FF-44E5-8743-7A7311DE28C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6" y="825"/>
                <a:ext cx="16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 name="Picture 287" descr="nodule 1smooth top copy">
                <a:extLst>
                  <a:ext uri="{FF2B5EF4-FFF2-40B4-BE49-F238E27FC236}">
                    <a16:creationId xmlns:a16="http://schemas.microsoft.com/office/drawing/2014/main" id="{B8468ABB-A534-429F-B005-198156502C8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6" y="703"/>
                <a:ext cx="16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 name="Picture 288" descr="nodule 1smooth top copy">
                <a:extLst>
                  <a:ext uri="{FF2B5EF4-FFF2-40B4-BE49-F238E27FC236}">
                    <a16:creationId xmlns:a16="http://schemas.microsoft.com/office/drawing/2014/main" id="{E12757ED-5266-4615-AA2B-D2D9DE0F84F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6" y="559"/>
                <a:ext cx="16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 name="Picture 289" descr="nodule 1smooth top copy">
                <a:extLst>
                  <a:ext uri="{FF2B5EF4-FFF2-40B4-BE49-F238E27FC236}">
                    <a16:creationId xmlns:a16="http://schemas.microsoft.com/office/drawing/2014/main" id="{B0FD0007-E33A-45E8-A386-C6DEB4D89B3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6" y="415"/>
                <a:ext cx="16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6" name="Oval 290">
              <a:extLst>
                <a:ext uri="{FF2B5EF4-FFF2-40B4-BE49-F238E27FC236}">
                  <a16:creationId xmlns:a16="http://schemas.microsoft.com/office/drawing/2014/main" id="{C863C6C6-76E1-4739-8BFC-1D83A41F9C4D}"/>
                </a:ext>
              </a:extLst>
            </p:cNvPr>
            <p:cNvSpPr>
              <a:spLocks noChangeArrowheads="1"/>
            </p:cNvSpPr>
            <p:nvPr/>
          </p:nvSpPr>
          <p:spPr bwMode="auto">
            <a:xfrm>
              <a:off x="1296" y="1632"/>
              <a:ext cx="192" cy="432"/>
            </a:xfrm>
            <a:prstGeom prst="ellipse">
              <a:avLst/>
            </a:prstGeom>
            <a:gradFill rotWithShape="0">
              <a:gsLst>
                <a:gs pos="0">
                  <a:srgbClr val="FF9900"/>
                </a:gs>
                <a:gs pos="100000">
                  <a:srgbClr val="764700"/>
                </a:gs>
              </a:gsLst>
              <a:path path="rect">
                <a:fillToRect t="100000" r="100000"/>
              </a:path>
            </a:gra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182" name="Group 291">
            <a:extLst>
              <a:ext uri="{FF2B5EF4-FFF2-40B4-BE49-F238E27FC236}">
                <a16:creationId xmlns:a16="http://schemas.microsoft.com/office/drawing/2014/main" id="{A8BD44E0-00A6-4300-A034-D44606090C5C}"/>
              </a:ext>
            </a:extLst>
          </p:cNvPr>
          <p:cNvGrpSpPr>
            <a:grpSpLocks/>
          </p:cNvGrpSpPr>
          <p:nvPr/>
        </p:nvGrpSpPr>
        <p:grpSpPr bwMode="auto">
          <a:xfrm>
            <a:off x="1463605" y="4354394"/>
            <a:ext cx="949325" cy="336550"/>
            <a:chOff x="1123" y="1522"/>
            <a:chExt cx="672" cy="212"/>
          </a:xfrm>
        </p:grpSpPr>
        <p:grpSp>
          <p:nvGrpSpPr>
            <p:cNvPr id="183" name="Group 292">
              <a:extLst>
                <a:ext uri="{FF2B5EF4-FFF2-40B4-BE49-F238E27FC236}">
                  <a16:creationId xmlns:a16="http://schemas.microsoft.com/office/drawing/2014/main" id="{9978A6C6-81F0-4E64-893C-857670431EBB}"/>
                </a:ext>
              </a:extLst>
            </p:cNvPr>
            <p:cNvGrpSpPr>
              <a:grpSpLocks/>
            </p:cNvGrpSpPr>
            <p:nvPr/>
          </p:nvGrpSpPr>
          <p:grpSpPr bwMode="auto">
            <a:xfrm>
              <a:off x="1525" y="1522"/>
              <a:ext cx="270" cy="212"/>
              <a:chOff x="2160" y="2880"/>
              <a:chExt cx="240" cy="212"/>
            </a:xfrm>
          </p:grpSpPr>
          <p:sp>
            <p:nvSpPr>
              <p:cNvPr id="187" name="Oval 293">
                <a:extLst>
                  <a:ext uri="{FF2B5EF4-FFF2-40B4-BE49-F238E27FC236}">
                    <a16:creationId xmlns:a16="http://schemas.microsoft.com/office/drawing/2014/main" id="{15BB861E-9C28-46E4-9F8B-4D0916255362}"/>
                  </a:ext>
                </a:extLst>
              </p:cNvPr>
              <p:cNvSpPr>
                <a:spLocks noChangeArrowheads="1"/>
              </p:cNvSpPr>
              <p:nvPr/>
            </p:nvSpPr>
            <p:spPr bwMode="auto">
              <a:xfrm>
                <a:off x="2160" y="2880"/>
                <a:ext cx="192" cy="192"/>
              </a:xfrm>
              <a:prstGeom prst="ellipse">
                <a:avLst/>
              </a:prstGeom>
              <a:gradFill rotWithShape="0">
                <a:gsLst>
                  <a:gs pos="0">
                    <a:srgbClr val="FFFF00"/>
                  </a:gs>
                  <a:gs pos="100000">
                    <a:srgbClr val="767600"/>
                  </a:gs>
                </a:gsLst>
                <a:path path="shape">
                  <a:fillToRect l="50000" t="50000" r="50000" b="50000"/>
                </a:path>
              </a:gra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endParaRPr>
              </a:p>
            </p:txBody>
          </p:sp>
          <p:sp>
            <p:nvSpPr>
              <p:cNvPr id="188" name="Text Box 294">
                <a:extLst>
                  <a:ext uri="{FF2B5EF4-FFF2-40B4-BE49-F238E27FC236}">
                    <a16:creationId xmlns:a16="http://schemas.microsoft.com/office/drawing/2014/main" id="{955A1C9B-6D37-4AF1-8C78-2207D916BE43}"/>
                  </a:ext>
                </a:extLst>
              </p:cNvPr>
              <p:cNvSpPr txBox="1">
                <a:spLocks noChangeArrowheads="1"/>
              </p:cNvSpPr>
              <p:nvPr/>
            </p:nvSpPr>
            <p:spPr bwMode="auto">
              <a:xfrm>
                <a:off x="2160" y="2880"/>
                <a:ext cx="24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00"/>
                    </a:solidFill>
                    <a:latin typeface="Arial" charset="0"/>
                  </a:defRPr>
                </a:lvl1pPr>
                <a:lvl2pPr marL="742950" indent="-285750">
                  <a:defRPr sz="2400">
                    <a:solidFill>
                      <a:srgbClr val="000000"/>
                    </a:solidFill>
                    <a:latin typeface="Arial" charset="0"/>
                  </a:defRPr>
                </a:lvl2pPr>
                <a:lvl3pPr marL="1143000" indent="-228600">
                  <a:defRPr sz="2400">
                    <a:solidFill>
                      <a:srgbClr val="000000"/>
                    </a:solidFill>
                    <a:latin typeface="Arial" charset="0"/>
                  </a:defRPr>
                </a:lvl3pPr>
                <a:lvl4pPr marL="1600200" indent="-228600">
                  <a:defRPr sz="2400">
                    <a:solidFill>
                      <a:srgbClr val="000000"/>
                    </a:solidFill>
                    <a:latin typeface="Arial" charset="0"/>
                  </a:defRPr>
                </a:lvl4pPr>
                <a:lvl5pPr marL="2057400" indent="-228600">
                  <a:defRPr sz="2400">
                    <a:solidFill>
                      <a:srgbClr val="000000"/>
                    </a:solidFill>
                    <a:latin typeface="Arial" charset="0"/>
                  </a:defRPr>
                </a:lvl5pPr>
                <a:lvl6pPr marL="2514600" indent="-228600" eaLnBrk="0" fontAlgn="base" hangingPunct="0">
                  <a:spcBef>
                    <a:spcPct val="0"/>
                  </a:spcBef>
                  <a:spcAft>
                    <a:spcPct val="0"/>
                  </a:spcAft>
                  <a:defRPr sz="2400">
                    <a:solidFill>
                      <a:srgbClr val="000000"/>
                    </a:solidFill>
                    <a:latin typeface="Arial" charset="0"/>
                  </a:defRPr>
                </a:lvl6pPr>
                <a:lvl7pPr marL="2971800" indent="-228600" eaLnBrk="0" fontAlgn="base" hangingPunct="0">
                  <a:spcBef>
                    <a:spcPct val="0"/>
                  </a:spcBef>
                  <a:spcAft>
                    <a:spcPct val="0"/>
                  </a:spcAft>
                  <a:defRPr sz="2400">
                    <a:solidFill>
                      <a:srgbClr val="000000"/>
                    </a:solidFill>
                    <a:latin typeface="Arial" charset="0"/>
                  </a:defRPr>
                </a:lvl7pPr>
                <a:lvl8pPr marL="3429000" indent="-228600" eaLnBrk="0" fontAlgn="base" hangingPunct="0">
                  <a:spcBef>
                    <a:spcPct val="0"/>
                  </a:spcBef>
                  <a:spcAft>
                    <a:spcPct val="0"/>
                  </a:spcAft>
                  <a:defRPr sz="2400">
                    <a:solidFill>
                      <a:srgbClr val="000000"/>
                    </a:solidFill>
                    <a:latin typeface="Arial" charset="0"/>
                  </a:defRPr>
                </a:lvl8pPr>
                <a:lvl9pPr marL="3886200" indent="-228600" eaLnBrk="0" fontAlgn="base" hangingPunct="0">
                  <a:spcBef>
                    <a:spcPct val="0"/>
                  </a:spcBef>
                  <a:spcAft>
                    <a:spcPct val="0"/>
                  </a:spcAft>
                  <a:defRPr sz="2400">
                    <a:solidFill>
                      <a:srgbClr val="000000"/>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pitchFamily="18" charset="0"/>
                    <a:ea typeface="ＭＳ Ｐゴシック"/>
                  </a:rPr>
                  <a:t>P</a:t>
                </a:r>
              </a:p>
            </p:txBody>
          </p:sp>
        </p:grpSp>
        <p:grpSp>
          <p:nvGrpSpPr>
            <p:cNvPr id="184" name="Group 295">
              <a:extLst>
                <a:ext uri="{FF2B5EF4-FFF2-40B4-BE49-F238E27FC236}">
                  <a16:creationId xmlns:a16="http://schemas.microsoft.com/office/drawing/2014/main" id="{4C92BF28-8888-4FA8-AA18-B1A3355DA5A9}"/>
                </a:ext>
              </a:extLst>
            </p:cNvPr>
            <p:cNvGrpSpPr>
              <a:grpSpLocks/>
            </p:cNvGrpSpPr>
            <p:nvPr/>
          </p:nvGrpSpPr>
          <p:grpSpPr bwMode="auto">
            <a:xfrm>
              <a:off x="1123" y="1522"/>
              <a:ext cx="270" cy="212"/>
              <a:chOff x="2160" y="2880"/>
              <a:chExt cx="240" cy="212"/>
            </a:xfrm>
          </p:grpSpPr>
          <p:sp>
            <p:nvSpPr>
              <p:cNvPr id="185" name="Oval 296">
                <a:extLst>
                  <a:ext uri="{FF2B5EF4-FFF2-40B4-BE49-F238E27FC236}">
                    <a16:creationId xmlns:a16="http://schemas.microsoft.com/office/drawing/2014/main" id="{5CC31748-EFF2-422F-A7A2-1C6EB6D0CC37}"/>
                  </a:ext>
                </a:extLst>
              </p:cNvPr>
              <p:cNvSpPr>
                <a:spLocks noChangeArrowheads="1"/>
              </p:cNvSpPr>
              <p:nvPr/>
            </p:nvSpPr>
            <p:spPr bwMode="auto">
              <a:xfrm>
                <a:off x="2160" y="2880"/>
                <a:ext cx="192" cy="192"/>
              </a:xfrm>
              <a:prstGeom prst="ellipse">
                <a:avLst/>
              </a:prstGeom>
              <a:gradFill rotWithShape="0">
                <a:gsLst>
                  <a:gs pos="0">
                    <a:srgbClr val="FFFF00"/>
                  </a:gs>
                  <a:gs pos="100000">
                    <a:srgbClr val="767600"/>
                  </a:gs>
                </a:gsLst>
                <a:path path="shape">
                  <a:fillToRect l="50000" t="50000" r="50000" b="50000"/>
                </a:path>
              </a:gra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endParaRPr>
              </a:p>
            </p:txBody>
          </p:sp>
          <p:sp>
            <p:nvSpPr>
              <p:cNvPr id="186" name="Text Box 297">
                <a:extLst>
                  <a:ext uri="{FF2B5EF4-FFF2-40B4-BE49-F238E27FC236}">
                    <a16:creationId xmlns:a16="http://schemas.microsoft.com/office/drawing/2014/main" id="{0B938413-B617-44AE-B28E-A25F132CFBEE}"/>
                  </a:ext>
                </a:extLst>
              </p:cNvPr>
              <p:cNvSpPr txBox="1">
                <a:spLocks noChangeArrowheads="1"/>
              </p:cNvSpPr>
              <p:nvPr/>
            </p:nvSpPr>
            <p:spPr bwMode="auto">
              <a:xfrm>
                <a:off x="2160" y="2880"/>
                <a:ext cx="24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00"/>
                    </a:solidFill>
                    <a:latin typeface="Arial" charset="0"/>
                  </a:defRPr>
                </a:lvl1pPr>
                <a:lvl2pPr marL="742950" indent="-285750">
                  <a:defRPr sz="2400">
                    <a:solidFill>
                      <a:srgbClr val="000000"/>
                    </a:solidFill>
                    <a:latin typeface="Arial" charset="0"/>
                  </a:defRPr>
                </a:lvl2pPr>
                <a:lvl3pPr marL="1143000" indent="-228600">
                  <a:defRPr sz="2400">
                    <a:solidFill>
                      <a:srgbClr val="000000"/>
                    </a:solidFill>
                    <a:latin typeface="Arial" charset="0"/>
                  </a:defRPr>
                </a:lvl3pPr>
                <a:lvl4pPr marL="1600200" indent="-228600">
                  <a:defRPr sz="2400">
                    <a:solidFill>
                      <a:srgbClr val="000000"/>
                    </a:solidFill>
                    <a:latin typeface="Arial" charset="0"/>
                  </a:defRPr>
                </a:lvl4pPr>
                <a:lvl5pPr marL="2057400" indent="-228600">
                  <a:defRPr sz="2400">
                    <a:solidFill>
                      <a:srgbClr val="000000"/>
                    </a:solidFill>
                    <a:latin typeface="Arial" charset="0"/>
                  </a:defRPr>
                </a:lvl5pPr>
                <a:lvl6pPr marL="2514600" indent="-228600" eaLnBrk="0" fontAlgn="base" hangingPunct="0">
                  <a:spcBef>
                    <a:spcPct val="0"/>
                  </a:spcBef>
                  <a:spcAft>
                    <a:spcPct val="0"/>
                  </a:spcAft>
                  <a:defRPr sz="2400">
                    <a:solidFill>
                      <a:srgbClr val="000000"/>
                    </a:solidFill>
                    <a:latin typeface="Arial" charset="0"/>
                  </a:defRPr>
                </a:lvl6pPr>
                <a:lvl7pPr marL="2971800" indent="-228600" eaLnBrk="0" fontAlgn="base" hangingPunct="0">
                  <a:spcBef>
                    <a:spcPct val="0"/>
                  </a:spcBef>
                  <a:spcAft>
                    <a:spcPct val="0"/>
                  </a:spcAft>
                  <a:defRPr sz="2400">
                    <a:solidFill>
                      <a:srgbClr val="000000"/>
                    </a:solidFill>
                    <a:latin typeface="Arial" charset="0"/>
                  </a:defRPr>
                </a:lvl7pPr>
                <a:lvl8pPr marL="3429000" indent="-228600" eaLnBrk="0" fontAlgn="base" hangingPunct="0">
                  <a:spcBef>
                    <a:spcPct val="0"/>
                  </a:spcBef>
                  <a:spcAft>
                    <a:spcPct val="0"/>
                  </a:spcAft>
                  <a:defRPr sz="2400">
                    <a:solidFill>
                      <a:srgbClr val="000000"/>
                    </a:solidFill>
                    <a:latin typeface="Arial" charset="0"/>
                  </a:defRPr>
                </a:lvl8pPr>
                <a:lvl9pPr marL="3886200" indent="-228600" eaLnBrk="0" fontAlgn="base" hangingPunct="0">
                  <a:spcBef>
                    <a:spcPct val="0"/>
                  </a:spcBef>
                  <a:spcAft>
                    <a:spcPct val="0"/>
                  </a:spcAft>
                  <a:defRPr sz="2400">
                    <a:solidFill>
                      <a:srgbClr val="000000"/>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pitchFamily="18" charset="0"/>
                    <a:ea typeface="ＭＳ Ｐゴシック"/>
                  </a:rPr>
                  <a:t>P</a:t>
                </a:r>
              </a:p>
            </p:txBody>
          </p:sp>
        </p:grpSp>
      </p:grpSp>
      <p:grpSp>
        <p:nvGrpSpPr>
          <p:cNvPr id="189" name="Group 298">
            <a:extLst>
              <a:ext uri="{FF2B5EF4-FFF2-40B4-BE49-F238E27FC236}">
                <a16:creationId xmlns:a16="http://schemas.microsoft.com/office/drawing/2014/main" id="{1DD2A859-E066-4103-AE94-4C904B0909AF}"/>
              </a:ext>
            </a:extLst>
          </p:cNvPr>
          <p:cNvGrpSpPr>
            <a:grpSpLocks/>
          </p:cNvGrpSpPr>
          <p:nvPr/>
        </p:nvGrpSpPr>
        <p:grpSpPr bwMode="auto">
          <a:xfrm>
            <a:off x="1276280" y="4690944"/>
            <a:ext cx="1344613" cy="311150"/>
            <a:chOff x="1006" y="2161"/>
            <a:chExt cx="953" cy="196"/>
          </a:xfrm>
        </p:grpSpPr>
        <p:sp>
          <p:nvSpPr>
            <p:cNvPr id="190" name="Oval 299">
              <a:extLst>
                <a:ext uri="{FF2B5EF4-FFF2-40B4-BE49-F238E27FC236}">
                  <a16:creationId xmlns:a16="http://schemas.microsoft.com/office/drawing/2014/main" id="{447614BC-AD71-4FE8-8BC8-411C3F98357D}"/>
                </a:ext>
              </a:extLst>
            </p:cNvPr>
            <p:cNvSpPr>
              <a:spLocks noChangeArrowheads="1"/>
            </p:cNvSpPr>
            <p:nvPr/>
          </p:nvSpPr>
          <p:spPr bwMode="auto">
            <a:xfrm>
              <a:off x="1006" y="2161"/>
              <a:ext cx="481" cy="196"/>
            </a:xfrm>
            <a:prstGeom prst="ellipse">
              <a:avLst/>
            </a:prstGeom>
            <a:solidFill>
              <a:schemeClr val="accent1"/>
            </a:solidFill>
            <a:ln w="12700">
              <a:solidFill>
                <a:schemeClr val="tx1"/>
              </a:solidFill>
              <a:round/>
              <a:headEnd type="none" w="sm" len="sm"/>
              <a:tailEnd type="none" w="sm" len="sm"/>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ＭＳ Ｐゴシック"/>
                </a:rPr>
                <a:t>Stat5</a:t>
              </a:r>
            </a:p>
          </p:txBody>
        </p:sp>
        <p:sp>
          <p:nvSpPr>
            <p:cNvPr id="191" name="Oval 300">
              <a:extLst>
                <a:ext uri="{FF2B5EF4-FFF2-40B4-BE49-F238E27FC236}">
                  <a16:creationId xmlns:a16="http://schemas.microsoft.com/office/drawing/2014/main" id="{3F6BE33C-B7C6-473B-87E5-5B2602A98308}"/>
                </a:ext>
              </a:extLst>
            </p:cNvPr>
            <p:cNvSpPr>
              <a:spLocks noChangeArrowheads="1"/>
            </p:cNvSpPr>
            <p:nvPr/>
          </p:nvSpPr>
          <p:spPr bwMode="auto">
            <a:xfrm>
              <a:off x="1478" y="2161"/>
              <a:ext cx="481" cy="196"/>
            </a:xfrm>
            <a:prstGeom prst="ellipse">
              <a:avLst/>
            </a:prstGeom>
            <a:solidFill>
              <a:schemeClr val="accent1"/>
            </a:solidFill>
            <a:ln w="12700">
              <a:solidFill>
                <a:schemeClr val="tx1"/>
              </a:solidFill>
              <a:round/>
              <a:headEnd type="none" w="sm" len="sm"/>
              <a:tailEnd type="none" w="sm" len="sm"/>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ＭＳ Ｐゴシック"/>
                </a:rPr>
                <a:t>Stat5</a:t>
              </a:r>
            </a:p>
          </p:txBody>
        </p:sp>
      </p:grpSp>
      <p:grpSp>
        <p:nvGrpSpPr>
          <p:cNvPr id="192" name="Group 301">
            <a:extLst>
              <a:ext uri="{FF2B5EF4-FFF2-40B4-BE49-F238E27FC236}">
                <a16:creationId xmlns:a16="http://schemas.microsoft.com/office/drawing/2014/main" id="{6FDC8FB0-D30A-43CF-8FF8-5D9A097E884B}"/>
              </a:ext>
            </a:extLst>
          </p:cNvPr>
          <p:cNvGrpSpPr>
            <a:grpSpLocks/>
          </p:cNvGrpSpPr>
          <p:nvPr/>
        </p:nvGrpSpPr>
        <p:grpSpPr bwMode="auto">
          <a:xfrm>
            <a:off x="1531868" y="4976694"/>
            <a:ext cx="947737" cy="336550"/>
            <a:chOff x="1123" y="1522"/>
            <a:chExt cx="672" cy="212"/>
          </a:xfrm>
        </p:grpSpPr>
        <p:grpSp>
          <p:nvGrpSpPr>
            <p:cNvPr id="193" name="Group 302">
              <a:extLst>
                <a:ext uri="{FF2B5EF4-FFF2-40B4-BE49-F238E27FC236}">
                  <a16:creationId xmlns:a16="http://schemas.microsoft.com/office/drawing/2014/main" id="{3CBACB7B-7A7D-48E9-BE4F-214105D45676}"/>
                </a:ext>
              </a:extLst>
            </p:cNvPr>
            <p:cNvGrpSpPr>
              <a:grpSpLocks/>
            </p:cNvGrpSpPr>
            <p:nvPr/>
          </p:nvGrpSpPr>
          <p:grpSpPr bwMode="auto">
            <a:xfrm>
              <a:off x="1525" y="1522"/>
              <a:ext cx="270" cy="212"/>
              <a:chOff x="2160" y="2880"/>
              <a:chExt cx="240" cy="212"/>
            </a:xfrm>
          </p:grpSpPr>
          <p:sp>
            <p:nvSpPr>
              <p:cNvPr id="197" name="Oval 303">
                <a:extLst>
                  <a:ext uri="{FF2B5EF4-FFF2-40B4-BE49-F238E27FC236}">
                    <a16:creationId xmlns:a16="http://schemas.microsoft.com/office/drawing/2014/main" id="{3C45D982-B307-41B7-B81C-7495DA2160C2}"/>
                  </a:ext>
                </a:extLst>
              </p:cNvPr>
              <p:cNvSpPr>
                <a:spLocks noChangeArrowheads="1"/>
              </p:cNvSpPr>
              <p:nvPr/>
            </p:nvSpPr>
            <p:spPr bwMode="auto">
              <a:xfrm>
                <a:off x="2160" y="2880"/>
                <a:ext cx="192" cy="192"/>
              </a:xfrm>
              <a:prstGeom prst="ellipse">
                <a:avLst/>
              </a:prstGeom>
              <a:gradFill rotWithShape="0">
                <a:gsLst>
                  <a:gs pos="0">
                    <a:srgbClr val="FFFF00"/>
                  </a:gs>
                  <a:gs pos="100000">
                    <a:srgbClr val="767600"/>
                  </a:gs>
                </a:gsLst>
                <a:path path="shape">
                  <a:fillToRect l="50000" t="50000" r="50000" b="50000"/>
                </a:path>
              </a:gra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endParaRPr>
              </a:p>
            </p:txBody>
          </p:sp>
          <p:sp>
            <p:nvSpPr>
              <p:cNvPr id="198" name="Text Box 304">
                <a:extLst>
                  <a:ext uri="{FF2B5EF4-FFF2-40B4-BE49-F238E27FC236}">
                    <a16:creationId xmlns:a16="http://schemas.microsoft.com/office/drawing/2014/main" id="{5CBE5A5A-CB23-482C-8859-2D2DB69A7E25}"/>
                  </a:ext>
                </a:extLst>
              </p:cNvPr>
              <p:cNvSpPr txBox="1">
                <a:spLocks noChangeArrowheads="1"/>
              </p:cNvSpPr>
              <p:nvPr/>
            </p:nvSpPr>
            <p:spPr bwMode="auto">
              <a:xfrm>
                <a:off x="2160" y="2880"/>
                <a:ext cx="24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00"/>
                    </a:solidFill>
                    <a:latin typeface="Arial" charset="0"/>
                  </a:defRPr>
                </a:lvl1pPr>
                <a:lvl2pPr marL="742950" indent="-285750">
                  <a:defRPr sz="2400">
                    <a:solidFill>
                      <a:srgbClr val="000000"/>
                    </a:solidFill>
                    <a:latin typeface="Arial" charset="0"/>
                  </a:defRPr>
                </a:lvl2pPr>
                <a:lvl3pPr marL="1143000" indent="-228600">
                  <a:defRPr sz="2400">
                    <a:solidFill>
                      <a:srgbClr val="000000"/>
                    </a:solidFill>
                    <a:latin typeface="Arial" charset="0"/>
                  </a:defRPr>
                </a:lvl3pPr>
                <a:lvl4pPr marL="1600200" indent="-228600">
                  <a:defRPr sz="2400">
                    <a:solidFill>
                      <a:srgbClr val="000000"/>
                    </a:solidFill>
                    <a:latin typeface="Arial" charset="0"/>
                  </a:defRPr>
                </a:lvl4pPr>
                <a:lvl5pPr marL="2057400" indent="-228600">
                  <a:defRPr sz="2400">
                    <a:solidFill>
                      <a:srgbClr val="000000"/>
                    </a:solidFill>
                    <a:latin typeface="Arial" charset="0"/>
                  </a:defRPr>
                </a:lvl5pPr>
                <a:lvl6pPr marL="2514600" indent="-228600" eaLnBrk="0" fontAlgn="base" hangingPunct="0">
                  <a:spcBef>
                    <a:spcPct val="0"/>
                  </a:spcBef>
                  <a:spcAft>
                    <a:spcPct val="0"/>
                  </a:spcAft>
                  <a:defRPr sz="2400">
                    <a:solidFill>
                      <a:srgbClr val="000000"/>
                    </a:solidFill>
                    <a:latin typeface="Arial" charset="0"/>
                  </a:defRPr>
                </a:lvl6pPr>
                <a:lvl7pPr marL="2971800" indent="-228600" eaLnBrk="0" fontAlgn="base" hangingPunct="0">
                  <a:spcBef>
                    <a:spcPct val="0"/>
                  </a:spcBef>
                  <a:spcAft>
                    <a:spcPct val="0"/>
                  </a:spcAft>
                  <a:defRPr sz="2400">
                    <a:solidFill>
                      <a:srgbClr val="000000"/>
                    </a:solidFill>
                    <a:latin typeface="Arial" charset="0"/>
                  </a:defRPr>
                </a:lvl7pPr>
                <a:lvl8pPr marL="3429000" indent="-228600" eaLnBrk="0" fontAlgn="base" hangingPunct="0">
                  <a:spcBef>
                    <a:spcPct val="0"/>
                  </a:spcBef>
                  <a:spcAft>
                    <a:spcPct val="0"/>
                  </a:spcAft>
                  <a:defRPr sz="2400">
                    <a:solidFill>
                      <a:srgbClr val="000000"/>
                    </a:solidFill>
                    <a:latin typeface="Arial" charset="0"/>
                  </a:defRPr>
                </a:lvl8pPr>
                <a:lvl9pPr marL="3886200" indent="-228600" eaLnBrk="0" fontAlgn="base" hangingPunct="0">
                  <a:spcBef>
                    <a:spcPct val="0"/>
                  </a:spcBef>
                  <a:spcAft>
                    <a:spcPct val="0"/>
                  </a:spcAft>
                  <a:defRPr sz="2400">
                    <a:solidFill>
                      <a:srgbClr val="000000"/>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pitchFamily="18" charset="0"/>
                    <a:ea typeface="ＭＳ Ｐゴシック"/>
                  </a:rPr>
                  <a:t>P</a:t>
                </a:r>
              </a:p>
            </p:txBody>
          </p:sp>
        </p:grpSp>
        <p:grpSp>
          <p:nvGrpSpPr>
            <p:cNvPr id="194" name="Group 305">
              <a:extLst>
                <a:ext uri="{FF2B5EF4-FFF2-40B4-BE49-F238E27FC236}">
                  <a16:creationId xmlns:a16="http://schemas.microsoft.com/office/drawing/2014/main" id="{761E4F2D-23F5-4CD0-94EA-5D846E68FB09}"/>
                </a:ext>
              </a:extLst>
            </p:cNvPr>
            <p:cNvGrpSpPr>
              <a:grpSpLocks/>
            </p:cNvGrpSpPr>
            <p:nvPr/>
          </p:nvGrpSpPr>
          <p:grpSpPr bwMode="auto">
            <a:xfrm>
              <a:off x="1123" y="1522"/>
              <a:ext cx="270" cy="212"/>
              <a:chOff x="2160" y="2880"/>
              <a:chExt cx="240" cy="212"/>
            </a:xfrm>
          </p:grpSpPr>
          <p:sp>
            <p:nvSpPr>
              <p:cNvPr id="195" name="Oval 306">
                <a:extLst>
                  <a:ext uri="{FF2B5EF4-FFF2-40B4-BE49-F238E27FC236}">
                    <a16:creationId xmlns:a16="http://schemas.microsoft.com/office/drawing/2014/main" id="{4F2563E3-1136-4C46-830F-C3D05CDC8BAA}"/>
                  </a:ext>
                </a:extLst>
              </p:cNvPr>
              <p:cNvSpPr>
                <a:spLocks noChangeArrowheads="1"/>
              </p:cNvSpPr>
              <p:nvPr/>
            </p:nvSpPr>
            <p:spPr bwMode="auto">
              <a:xfrm>
                <a:off x="2160" y="2880"/>
                <a:ext cx="192" cy="192"/>
              </a:xfrm>
              <a:prstGeom prst="ellipse">
                <a:avLst/>
              </a:prstGeom>
              <a:gradFill rotWithShape="0">
                <a:gsLst>
                  <a:gs pos="0">
                    <a:srgbClr val="FFFF00"/>
                  </a:gs>
                  <a:gs pos="100000">
                    <a:srgbClr val="767600"/>
                  </a:gs>
                </a:gsLst>
                <a:path path="shape">
                  <a:fillToRect l="50000" t="50000" r="50000" b="50000"/>
                </a:path>
              </a:gra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endParaRPr>
              </a:p>
            </p:txBody>
          </p:sp>
          <p:sp>
            <p:nvSpPr>
              <p:cNvPr id="196" name="Text Box 307">
                <a:extLst>
                  <a:ext uri="{FF2B5EF4-FFF2-40B4-BE49-F238E27FC236}">
                    <a16:creationId xmlns:a16="http://schemas.microsoft.com/office/drawing/2014/main" id="{C36D6913-118E-4F33-A880-A69955D61D70}"/>
                  </a:ext>
                </a:extLst>
              </p:cNvPr>
              <p:cNvSpPr txBox="1">
                <a:spLocks noChangeArrowheads="1"/>
              </p:cNvSpPr>
              <p:nvPr/>
            </p:nvSpPr>
            <p:spPr bwMode="auto">
              <a:xfrm>
                <a:off x="2160" y="2880"/>
                <a:ext cx="24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00"/>
                    </a:solidFill>
                    <a:latin typeface="Arial" charset="0"/>
                  </a:defRPr>
                </a:lvl1pPr>
                <a:lvl2pPr marL="742950" indent="-285750">
                  <a:defRPr sz="2400">
                    <a:solidFill>
                      <a:srgbClr val="000000"/>
                    </a:solidFill>
                    <a:latin typeface="Arial" charset="0"/>
                  </a:defRPr>
                </a:lvl2pPr>
                <a:lvl3pPr marL="1143000" indent="-228600">
                  <a:defRPr sz="2400">
                    <a:solidFill>
                      <a:srgbClr val="000000"/>
                    </a:solidFill>
                    <a:latin typeface="Arial" charset="0"/>
                  </a:defRPr>
                </a:lvl3pPr>
                <a:lvl4pPr marL="1600200" indent="-228600">
                  <a:defRPr sz="2400">
                    <a:solidFill>
                      <a:srgbClr val="000000"/>
                    </a:solidFill>
                    <a:latin typeface="Arial" charset="0"/>
                  </a:defRPr>
                </a:lvl4pPr>
                <a:lvl5pPr marL="2057400" indent="-228600">
                  <a:defRPr sz="2400">
                    <a:solidFill>
                      <a:srgbClr val="000000"/>
                    </a:solidFill>
                    <a:latin typeface="Arial" charset="0"/>
                  </a:defRPr>
                </a:lvl5pPr>
                <a:lvl6pPr marL="2514600" indent="-228600" eaLnBrk="0" fontAlgn="base" hangingPunct="0">
                  <a:spcBef>
                    <a:spcPct val="0"/>
                  </a:spcBef>
                  <a:spcAft>
                    <a:spcPct val="0"/>
                  </a:spcAft>
                  <a:defRPr sz="2400">
                    <a:solidFill>
                      <a:srgbClr val="000000"/>
                    </a:solidFill>
                    <a:latin typeface="Arial" charset="0"/>
                  </a:defRPr>
                </a:lvl6pPr>
                <a:lvl7pPr marL="2971800" indent="-228600" eaLnBrk="0" fontAlgn="base" hangingPunct="0">
                  <a:spcBef>
                    <a:spcPct val="0"/>
                  </a:spcBef>
                  <a:spcAft>
                    <a:spcPct val="0"/>
                  </a:spcAft>
                  <a:defRPr sz="2400">
                    <a:solidFill>
                      <a:srgbClr val="000000"/>
                    </a:solidFill>
                    <a:latin typeface="Arial" charset="0"/>
                  </a:defRPr>
                </a:lvl7pPr>
                <a:lvl8pPr marL="3429000" indent="-228600" eaLnBrk="0" fontAlgn="base" hangingPunct="0">
                  <a:spcBef>
                    <a:spcPct val="0"/>
                  </a:spcBef>
                  <a:spcAft>
                    <a:spcPct val="0"/>
                  </a:spcAft>
                  <a:defRPr sz="2400">
                    <a:solidFill>
                      <a:srgbClr val="000000"/>
                    </a:solidFill>
                    <a:latin typeface="Arial" charset="0"/>
                  </a:defRPr>
                </a:lvl8pPr>
                <a:lvl9pPr marL="3886200" indent="-228600" eaLnBrk="0" fontAlgn="base" hangingPunct="0">
                  <a:spcBef>
                    <a:spcPct val="0"/>
                  </a:spcBef>
                  <a:spcAft>
                    <a:spcPct val="0"/>
                  </a:spcAft>
                  <a:defRPr sz="2400">
                    <a:solidFill>
                      <a:srgbClr val="000000"/>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pitchFamily="18" charset="0"/>
                    <a:ea typeface="ＭＳ Ｐゴシック"/>
                  </a:rPr>
                  <a:t>P</a:t>
                </a:r>
              </a:p>
            </p:txBody>
          </p:sp>
        </p:grpSp>
      </p:grpSp>
      <p:sp>
        <p:nvSpPr>
          <p:cNvPr id="250" name="AutoShape 207">
            <a:extLst>
              <a:ext uri="{FF2B5EF4-FFF2-40B4-BE49-F238E27FC236}">
                <a16:creationId xmlns:a16="http://schemas.microsoft.com/office/drawing/2014/main" id="{A86E0A23-0007-4A89-A1F9-6993E19274DD}"/>
              </a:ext>
            </a:extLst>
          </p:cNvPr>
          <p:cNvSpPr>
            <a:spLocks noChangeArrowheads="1"/>
          </p:cNvSpPr>
          <p:nvPr/>
        </p:nvSpPr>
        <p:spPr bwMode="auto">
          <a:xfrm>
            <a:off x="6104946" y="4033762"/>
            <a:ext cx="1300162" cy="457200"/>
          </a:xfrm>
          <a:prstGeom prst="hexagon">
            <a:avLst>
              <a:gd name="adj" fmla="val 60937"/>
              <a:gd name="vf" fmla="val 115470"/>
            </a:avLst>
          </a:prstGeom>
          <a:gradFill flip="none" rotWithShape="1">
            <a:gsLst>
              <a:gs pos="0">
                <a:srgbClr val="FF6699">
                  <a:shade val="30000"/>
                  <a:satMod val="115000"/>
                </a:srgbClr>
              </a:gs>
              <a:gs pos="50000">
                <a:srgbClr val="FF6699">
                  <a:shade val="67500"/>
                  <a:satMod val="115000"/>
                </a:srgbClr>
              </a:gs>
              <a:gs pos="100000">
                <a:srgbClr val="FF6699">
                  <a:shade val="100000"/>
                  <a:satMod val="115000"/>
                </a:srgbClr>
              </a:gs>
            </a:gsLst>
            <a:lin ang="2700000" scaled="1"/>
            <a:tileRect/>
          </a:gra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ＭＳ Ｐゴシック"/>
              </a:rPr>
              <a:t>JAK2</a:t>
            </a:r>
            <a:endParaRPr kumimoji="0" lang="en-US" sz="2000" b="0" i="0" u="none" strike="noStrike" kern="1200" cap="none" spc="0" normalizeH="0" baseline="30000" noProof="0" dirty="0">
              <a:ln>
                <a:noFill/>
              </a:ln>
              <a:solidFill>
                <a:srgbClr val="000000"/>
              </a:solidFill>
              <a:effectLst/>
              <a:uLnTx/>
              <a:uFillTx/>
              <a:latin typeface="Times New Roman" pitchFamily="18" charset="0"/>
              <a:ea typeface="ＭＳ Ｐゴシック"/>
            </a:endParaRPr>
          </a:p>
        </p:txBody>
      </p:sp>
      <p:grpSp>
        <p:nvGrpSpPr>
          <p:cNvPr id="302" name="Group 327">
            <a:extLst>
              <a:ext uri="{FF2B5EF4-FFF2-40B4-BE49-F238E27FC236}">
                <a16:creationId xmlns:a16="http://schemas.microsoft.com/office/drawing/2014/main" id="{B951F122-7C7F-4AFC-89BF-5D736CAB9D0D}"/>
              </a:ext>
            </a:extLst>
          </p:cNvPr>
          <p:cNvGrpSpPr>
            <a:grpSpLocks/>
          </p:cNvGrpSpPr>
          <p:nvPr/>
        </p:nvGrpSpPr>
        <p:grpSpPr bwMode="auto">
          <a:xfrm>
            <a:off x="4357691" y="1977950"/>
            <a:ext cx="2777543" cy="2570162"/>
            <a:chOff x="432" y="445"/>
            <a:chExt cx="1969" cy="1619"/>
          </a:xfrm>
        </p:grpSpPr>
        <p:grpSp>
          <p:nvGrpSpPr>
            <p:cNvPr id="303" name="Group 264">
              <a:extLst>
                <a:ext uri="{FF2B5EF4-FFF2-40B4-BE49-F238E27FC236}">
                  <a16:creationId xmlns:a16="http://schemas.microsoft.com/office/drawing/2014/main" id="{D32EDF08-2C98-4B27-A008-64FD05D46AF0}"/>
                </a:ext>
              </a:extLst>
            </p:cNvPr>
            <p:cNvGrpSpPr>
              <a:grpSpLocks/>
            </p:cNvGrpSpPr>
            <p:nvPr/>
          </p:nvGrpSpPr>
          <p:grpSpPr bwMode="auto">
            <a:xfrm>
              <a:off x="432" y="445"/>
              <a:ext cx="1026" cy="1619"/>
              <a:chOff x="432" y="445"/>
              <a:chExt cx="1026" cy="1619"/>
            </a:xfrm>
          </p:grpSpPr>
          <p:grpSp>
            <p:nvGrpSpPr>
              <p:cNvPr id="311" name="Group 265">
                <a:extLst>
                  <a:ext uri="{FF2B5EF4-FFF2-40B4-BE49-F238E27FC236}">
                    <a16:creationId xmlns:a16="http://schemas.microsoft.com/office/drawing/2014/main" id="{682ADB2A-A757-424F-A43B-9B487F34136C}"/>
                  </a:ext>
                </a:extLst>
              </p:cNvPr>
              <p:cNvGrpSpPr>
                <a:grpSpLocks/>
              </p:cNvGrpSpPr>
              <p:nvPr/>
            </p:nvGrpSpPr>
            <p:grpSpPr bwMode="auto">
              <a:xfrm>
                <a:off x="1242" y="445"/>
                <a:ext cx="216" cy="1619"/>
                <a:chOff x="1104" y="445"/>
                <a:chExt cx="192" cy="1619"/>
              </a:xfrm>
            </p:grpSpPr>
            <p:sp>
              <p:nvSpPr>
                <p:cNvPr id="313" name="AutoShape 266">
                  <a:extLst>
                    <a:ext uri="{FF2B5EF4-FFF2-40B4-BE49-F238E27FC236}">
                      <a16:creationId xmlns:a16="http://schemas.microsoft.com/office/drawing/2014/main" id="{10ED6DB1-EE10-4D20-B157-F52A782302EF}"/>
                    </a:ext>
                  </a:extLst>
                </p:cNvPr>
                <p:cNvSpPr>
                  <a:spLocks noChangeArrowheads="1"/>
                </p:cNvSpPr>
                <p:nvPr/>
              </p:nvSpPr>
              <p:spPr bwMode="auto">
                <a:xfrm>
                  <a:off x="1104" y="1104"/>
                  <a:ext cx="144" cy="816"/>
                </a:xfrm>
                <a:prstGeom prst="flowChartMerge">
                  <a:avLst/>
                </a:prstGeom>
                <a:gradFill rotWithShape="0">
                  <a:gsLst>
                    <a:gs pos="0">
                      <a:srgbClr val="FF9900"/>
                    </a:gs>
                    <a:gs pos="100000">
                      <a:srgbClr val="764700"/>
                    </a:gs>
                  </a:gsLst>
                  <a:path path="rect">
                    <a:fillToRect t="100000" r="100000"/>
                  </a:path>
                </a:gra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endParaRPr>
                </a:p>
              </p:txBody>
            </p:sp>
            <p:grpSp>
              <p:nvGrpSpPr>
                <p:cNvPr id="314" name="Group 267">
                  <a:extLst>
                    <a:ext uri="{FF2B5EF4-FFF2-40B4-BE49-F238E27FC236}">
                      <a16:creationId xmlns:a16="http://schemas.microsoft.com/office/drawing/2014/main" id="{5B13149F-6811-4C18-B563-3BE32F9D0F65}"/>
                    </a:ext>
                  </a:extLst>
                </p:cNvPr>
                <p:cNvGrpSpPr>
                  <a:grpSpLocks/>
                </p:cNvGrpSpPr>
                <p:nvPr/>
              </p:nvGrpSpPr>
              <p:grpSpPr bwMode="auto">
                <a:xfrm>
                  <a:off x="1104" y="445"/>
                  <a:ext cx="163" cy="755"/>
                  <a:chOff x="3216" y="415"/>
                  <a:chExt cx="163" cy="755"/>
                </a:xfrm>
              </p:grpSpPr>
              <p:pic>
                <p:nvPicPr>
                  <p:cNvPr id="316" name="Picture 268" descr="nodule 1smooth top copy">
                    <a:extLst>
                      <a:ext uri="{FF2B5EF4-FFF2-40B4-BE49-F238E27FC236}">
                        <a16:creationId xmlns:a16="http://schemas.microsoft.com/office/drawing/2014/main" id="{78F25AE0-46E9-464B-9CA3-E26DF1F59DE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 y="960"/>
                    <a:ext cx="163"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 name="Picture 269" descr="nodule 1smooth top copy">
                    <a:extLst>
                      <a:ext uri="{FF2B5EF4-FFF2-40B4-BE49-F238E27FC236}">
                        <a16:creationId xmlns:a16="http://schemas.microsoft.com/office/drawing/2014/main" id="{9DF0764B-9A05-48F3-8AEB-79D04C71CE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6" y="825"/>
                    <a:ext cx="16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 name="Picture 270" descr="nodule 1smooth top copy">
                    <a:extLst>
                      <a:ext uri="{FF2B5EF4-FFF2-40B4-BE49-F238E27FC236}">
                        <a16:creationId xmlns:a16="http://schemas.microsoft.com/office/drawing/2014/main" id="{F04BC960-4C09-4825-BF4B-BD54F7430B4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6" y="703"/>
                    <a:ext cx="16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 name="Picture 271" descr="nodule 1smooth top copy">
                    <a:extLst>
                      <a:ext uri="{FF2B5EF4-FFF2-40B4-BE49-F238E27FC236}">
                        <a16:creationId xmlns:a16="http://schemas.microsoft.com/office/drawing/2014/main" id="{ADDE7404-1B16-4CB9-896D-30EC58DEBC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6" y="559"/>
                    <a:ext cx="16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0" name="Picture 272" descr="nodule 1smooth top copy">
                    <a:extLst>
                      <a:ext uri="{FF2B5EF4-FFF2-40B4-BE49-F238E27FC236}">
                        <a16:creationId xmlns:a16="http://schemas.microsoft.com/office/drawing/2014/main" id="{D8049CAF-1266-45A3-A14F-8230E5DF36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6" y="415"/>
                    <a:ext cx="16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5" name="Oval 273">
                  <a:extLst>
                    <a:ext uri="{FF2B5EF4-FFF2-40B4-BE49-F238E27FC236}">
                      <a16:creationId xmlns:a16="http://schemas.microsoft.com/office/drawing/2014/main" id="{0BD888FB-DD12-4C2A-A67E-5D5DEE849053}"/>
                    </a:ext>
                  </a:extLst>
                </p:cNvPr>
                <p:cNvSpPr>
                  <a:spLocks noChangeArrowheads="1"/>
                </p:cNvSpPr>
                <p:nvPr/>
              </p:nvSpPr>
              <p:spPr bwMode="auto">
                <a:xfrm>
                  <a:off x="1104" y="1632"/>
                  <a:ext cx="192" cy="432"/>
                </a:xfrm>
                <a:prstGeom prst="ellipse">
                  <a:avLst/>
                </a:prstGeom>
                <a:gradFill rotWithShape="0">
                  <a:gsLst>
                    <a:gs pos="0">
                      <a:srgbClr val="FF9900"/>
                    </a:gs>
                    <a:gs pos="100000">
                      <a:srgbClr val="764700"/>
                    </a:gs>
                  </a:gsLst>
                  <a:path path="rect">
                    <a:fillToRect t="100000" r="100000"/>
                  </a:path>
                </a:gra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endParaRPr>
                </a:p>
              </p:txBody>
            </p:sp>
          </p:grpSp>
          <p:sp>
            <p:nvSpPr>
              <p:cNvPr id="312" name="AutoShape 274">
                <a:extLst>
                  <a:ext uri="{FF2B5EF4-FFF2-40B4-BE49-F238E27FC236}">
                    <a16:creationId xmlns:a16="http://schemas.microsoft.com/office/drawing/2014/main" id="{3B70C6B6-CD7F-404B-B5EF-432563CC8BCC}"/>
                  </a:ext>
                </a:extLst>
              </p:cNvPr>
              <p:cNvSpPr>
                <a:spLocks noChangeArrowheads="1"/>
              </p:cNvSpPr>
              <p:nvPr/>
            </p:nvSpPr>
            <p:spPr bwMode="auto">
              <a:xfrm>
                <a:off x="432" y="1740"/>
                <a:ext cx="813" cy="288"/>
              </a:xfrm>
              <a:prstGeom prst="hexagon">
                <a:avLst>
                  <a:gd name="adj" fmla="val 60938"/>
                  <a:gd name="vf" fmla="val 115470"/>
                </a:avLst>
              </a:prstGeom>
              <a:gradFill flip="none" rotWithShape="1">
                <a:gsLst>
                  <a:gs pos="0">
                    <a:srgbClr val="FF6699">
                      <a:shade val="30000"/>
                      <a:satMod val="115000"/>
                    </a:srgbClr>
                  </a:gs>
                  <a:gs pos="50000">
                    <a:srgbClr val="FF6699">
                      <a:shade val="67500"/>
                      <a:satMod val="115000"/>
                    </a:srgbClr>
                  </a:gs>
                  <a:gs pos="100000">
                    <a:srgbClr val="FF6699">
                      <a:shade val="100000"/>
                      <a:satMod val="115000"/>
                    </a:srgbClr>
                  </a:gs>
                </a:gsLst>
                <a:lin ang="2700000" scaled="1"/>
                <a:tileRect/>
              </a:gra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ＭＳ Ｐゴシック"/>
                  </a:rPr>
                  <a:t>JAK2</a:t>
                </a:r>
                <a:endParaRPr kumimoji="0" lang="en-US" sz="2000" b="0" i="0" u="none" strike="noStrike" kern="1200" cap="none" spc="0" normalizeH="0" baseline="30000" noProof="0" dirty="0">
                  <a:ln>
                    <a:noFill/>
                  </a:ln>
                  <a:solidFill>
                    <a:srgbClr val="000000"/>
                  </a:solidFill>
                  <a:effectLst/>
                  <a:uLnTx/>
                  <a:uFillTx/>
                  <a:latin typeface="Times New Roman" pitchFamily="18" charset="0"/>
                  <a:ea typeface="ＭＳ Ｐゴシック"/>
                </a:endParaRPr>
              </a:p>
            </p:txBody>
          </p:sp>
        </p:grpSp>
        <p:grpSp>
          <p:nvGrpSpPr>
            <p:cNvPr id="304" name="Group 275">
              <a:extLst>
                <a:ext uri="{FF2B5EF4-FFF2-40B4-BE49-F238E27FC236}">
                  <a16:creationId xmlns:a16="http://schemas.microsoft.com/office/drawing/2014/main" id="{7641AB8A-07BD-4239-94BA-280E28C5CFC1}"/>
                </a:ext>
              </a:extLst>
            </p:cNvPr>
            <p:cNvGrpSpPr>
              <a:grpSpLocks/>
            </p:cNvGrpSpPr>
            <p:nvPr/>
          </p:nvGrpSpPr>
          <p:grpSpPr bwMode="auto">
            <a:xfrm>
              <a:off x="566" y="1643"/>
              <a:ext cx="1835" cy="213"/>
              <a:chOff x="566" y="1643"/>
              <a:chExt cx="1835" cy="213"/>
            </a:xfrm>
          </p:grpSpPr>
          <p:grpSp>
            <p:nvGrpSpPr>
              <p:cNvPr id="305" name="Group 276">
                <a:extLst>
                  <a:ext uri="{FF2B5EF4-FFF2-40B4-BE49-F238E27FC236}">
                    <a16:creationId xmlns:a16="http://schemas.microsoft.com/office/drawing/2014/main" id="{5505F4C9-B639-4912-8019-0BAA75E97522}"/>
                  </a:ext>
                </a:extLst>
              </p:cNvPr>
              <p:cNvGrpSpPr>
                <a:grpSpLocks/>
              </p:cNvGrpSpPr>
              <p:nvPr/>
            </p:nvGrpSpPr>
            <p:grpSpPr bwMode="auto">
              <a:xfrm>
                <a:off x="2130" y="1644"/>
                <a:ext cx="271" cy="212"/>
                <a:chOff x="2160" y="2880"/>
                <a:chExt cx="241" cy="212"/>
              </a:xfrm>
            </p:grpSpPr>
            <p:sp>
              <p:nvSpPr>
                <p:cNvPr id="309" name="Oval 277">
                  <a:extLst>
                    <a:ext uri="{FF2B5EF4-FFF2-40B4-BE49-F238E27FC236}">
                      <a16:creationId xmlns:a16="http://schemas.microsoft.com/office/drawing/2014/main" id="{792A2540-BFB6-466F-BB31-BC7DAA2CD2B9}"/>
                    </a:ext>
                  </a:extLst>
                </p:cNvPr>
                <p:cNvSpPr>
                  <a:spLocks noChangeArrowheads="1"/>
                </p:cNvSpPr>
                <p:nvPr/>
              </p:nvSpPr>
              <p:spPr bwMode="auto">
                <a:xfrm>
                  <a:off x="2160" y="2880"/>
                  <a:ext cx="192" cy="192"/>
                </a:xfrm>
                <a:prstGeom prst="ellipse">
                  <a:avLst/>
                </a:prstGeom>
                <a:gradFill rotWithShape="0">
                  <a:gsLst>
                    <a:gs pos="0">
                      <a:srgbClr val="FFFF00"/>
                    </a:gs>
                    <a:gs pos="100000">
                      <a:srgbClr val="767600"/>
                    </a:gs>
                  </a:gsLst>
                  <a:path path="shape">
                    <a:fillToRect l="50000" t="50000" r="50000" b="50000"/>
                  </a:path>
                </a:gra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endParaRPr>
                </a:p>
              </p:txBody>
            </p:sp>
            <p:sp>
              <p:nvSpPr>
                <p:cNvPr id="310" name="Text Box 278">
                  <a:extLst>
                    <a:ext uri="{FF2B5EF4-FFF2-40B4-BE49-F238E27FC236}">
                      <a16:creationId xmlns:a16="http://schemas.microsoft.com/office/drawing/2014/main" id="{D7A554EA-F261-4933-9FF0-369BE37809A0}"/>
                    </a:ext>
                  </a:extLst>
                </p:cNvPr>
                <p:cNvSpPr txBox="1">
                  <a:spLocks noChangeArrowheads="1"/>
                </p:cNvSpPr>
                <p:nvPr/>
              </p:nvSpPr>
              <p:spPr bwMode="auto">
                <a:xfrm>
                  <a:off x="2161" y="2880"/>
                  <a:ext cx="24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00"/>
                      </a:solidFill>
                      <a:latin typeface="Arial" charset="0"/>
                    </a:defRPr>
                  </a:lvl1pPr>
                  <a:lvl2pPr marL="742950" indent="-285750">
                    <a:defRPr sz="2400">
                      <a:solidFill>
                        <a:srgbClr val="000000"/>
                      </a:solidFill>
                      <a:latin typeface="Arial" charset="0"/>
                    </a:defRPr>
                  </a:lvl2pPr>
                  <a:lvl3pPr marL="1143000" indent="-228600">
                    <a:defRPr sz="2400">
                      <a:solidFill>
                        <a:srgbClr val="000000"/>
                      </a:solidFill>
                      <a:latin typeface="Arial" charset="0"/>
                    </a:defRPr>
                  </a:lvl3pPr>
                  <a:lvl4pPr marL="1600200" indent="-228600">
                    <a:defRPr sz="2400">
                      <a:solidFill>
                        <a:srgbClr val="000000"/>
                      </a:solidFill>
                      <a:latin typeface="Arial" charset="0"/>
                    </a:defRPr>
                  </a:lvl4pPr>
                  <a:lvl5pPr marL="2057400" indent="-228600">
                    <a:defRPr sz="2400">
                      <a:solidFill>
                        <a:srgbClr val="000000"/>
                      </a:solidFill>
                      <a:latin typeface="Arial" charset="0"/>
                    </a:defRPr>
                  </a:lvl5pPr>
                  <a:lvl6pPr marL="2514600" indent="-228600" eaLnBrk="0" fontAlgn="base" hangingPunct="0">
                    <a:spcBef>
                      <a:spcPct val="0"/>
                    </a:spcBef>
                    <a:spcAft>
                      <a:spcPct val="0"/>
                    </a:spcAft>
                    <a:defRPr sz="2400">
                      <a:solidFill>
                        <a:srgbClr val="000000"/>
                      </a:solidFill>
                      <a:latin typeface="Arial" charset="0"/>
                    </a:defRPr>
                  </a:lvl6pPr>
                  <a:lvl7pPr marL="2971800" indent="-228600" eaLnBrk="0" fontAlgn="base" hangingPunct="0">
                    <a:spcBef>
                      <a:spcPct val="0"/>
                    </a:spcBef>
                    <a:spcAft>
                      <a:spcPct val="0"/>
                    </a:spcAft>
                    <a:defRPr sz="2400">
                      <a:solidFill>
                        <a:srgbClr val="000000"/>
                      </a:solidFill>
                      <a:latin typeface="Arial" charset="0"/>
                    </a:defRPr>
                  </a:lvl7pPr>
                  <a:lvl8pPr marL="3429000" indent="-228600" eaLnBrk="0" fontAlgn="base" hangingPunct="0">
                    <a:spcBef>
                      <a:spcPct val="0"/>
                    </a:spcBef>
                    <a:spcAft>
                      <a:spcPct val="0"/>
                    </a:spcAft>
                    <a:defRPr sz="2400">
                      <a:solidFill>
                        <a:srgbClr val="000000"/>
                      </a:solidFill>
                      <a:latin typeface="Arial" charset="0"/>
                    </a:defRPr>
                  </a:lvl8pPr>
                  <a:lvl9pPr marL="3886200" indent="-228600" eaLnBrk="0" fontAlgn="base" hangingPunct="0">
                    <a:spcBef>
                      <a:spcPct val="0"/>
                    </a:spcBef>
                    <a:spcAft>
                      <a:spcPct val="0"/>
                    </a:spcAft>
                    <a:defRPr sz="2400">
                      <a:solidFill>
                        <a:srgbClr val="000000"/>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pitchFamily="18" charset="0"/>
                      <a:ea typeface="ＭＳ Ｐゴシック"/>
                    </a:rPr>
                    <a:t>P</a:t>
                  </a:r>
                </a:p>
              </p:txBody>
            </p:sp>
          </p:grpSp>
          <p:grpSp>
            <p:nvGrpSpPr>
              <p:cNvPr id="306" name="Group 279">
                <a:extLst>
                  <a:ext uri="{FF2B5EF4-FFF2-40B4-BE49-F238E27FC236}">
                    <a16:creationId xmlns:a16="http://schemas.microsoft.com/office/drawing/2014/main" id="{F3200884-D4AB-460A-8D9B-FA1627D55D70}"/>
                  </a:ext>
                </a:extLst>
              </p:cNvPr>
              <p:cNvGrpSpPr>
                <a:grpSpLocks/>
              </p:cNvGrpSpPr>
              <p:nvPr/>
            </p:nvGrpSpPr>
            <p:grpSpPr bwMode="auto">
              <a:xfrm>
                <a:off x="566" y="1643"/>
                <a:ext cx="270" cy="212"/>
                <a:chOff x="2160" y="2880"/>
                <a:chExt cx="240" cy="212"/>
              </a:xfrm>
            </p:grpSpPr>
            <p:sp>
              <p:nvSpPr>
                <p:cNvPr id="307" name="Oval 280">
                  <a:extLst>
                    <a:ext uri="{FF2B5EF4-FFF2-40B4-BE49-F238E27FC236}">
                      <a16:creationId xmlns:a16="http://schemas.microsoft.com/office/drawing/2014/main" id="{8CFE5AF6-3658-46E6-BD21-0992DEFC8008}"/>
                    </a:ext>
                  </a:extLst>
                </p:cNvPr>
                <p:cNvSpPr>
                  <a:spLocks noChangeArrowheads="1"/>
                </p:cNvSpPr>
                <p:nvPr/>
              </p:nvSpPr>
              <p:spPr bwMode="auto">
                <a:xfrm>
                  <a:off x="2160" y="2880"/>
                  <a:ext cx="192" cy="192"/>
                </a:xfrm>
                <a:prstGeom prst="ellipse">
                  <a:avLst/>
                </a:prstGeom>
                <a:gradFill rotWithShape="0">
                  <a:gsLst>
                    <a:gs pos="0">
                      <a:srgbClr val="FFFF00"/>
                    </a:gs>
                    <a:gs pos="100000">
                      <a:srgbClr val="767600"/>
                    </a:gs>
                  </a:gsLst>
                  <a:path path="shape">
                    <a:fillToRect l="50000" t="50000" r="50000" b="50000"/>
                  </a:path>
                </a:gra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endParaRPr>
                </a:p>
              </p:txBody>
            </p:sp>
            <p:sp>
              <p:nvSpPr>
                <p:cNvPr id="308" name="Text Box 281">
                  <a:extLst>
                    <a:ext uri="{FF2B5EF4-FFF2-40B4-BE49-F238E27FC236}">
                      <a16:creationId xmlns:a16="http://schemas.microsoft.com/office/drawing/2014/main" id="{CE66FE71-31B8-409B-B2BC-B45FFAF23E53}"/>
                    </a:ext>
                  </a:extLst>
                </p:cNvPr>
                <p:cNvSpPr txBox="1">
                  <a:spLocks noChangeArrowheads="1"/>
                </p:cNvSpPr>
                <p:nvPr/>
              </p:nvSpPr>
              <p:spPr bwMode="auto">
                <a:xfrm>
                  <a:off x="2160" y="2880"/>
                  <a:ext cx="24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00"/>
                      </a:solidFill>
                      <a:latin typeface="Arial" charset="0"/>
                    </a:defRPr>
                  </a:lvl1pPr>
                  <a:lvl2pPr marL="742950" indent="-285750">
                    <a:defRPr sz="2400">
                      <a:solidFill>
                        <a:srgbClr val="000000"/>
                      </a:solidFill>
                      <a:latin typeface="Arial" charset="0"/>
                    </a:defRPr>
                  </a:lvl2pPr>
                  <a:lvl3pPr marL="1143000" indent="-228600">
                    <a:defRPr sz="2400">
                      <a:solidFill>
                        <a:srgbClr val="000000"/>
                      </a:solidFill>
                      <a:latin typeface="Arial" charset="0"/>
                    </a:defRPr>
                  </a:lvl3pPr>
                  <a:lvl4pPr marL="1600200" indent="-228600">
                    <a:defRPr sz="2400">
                      <a:solidFill>
                        <a:srgbClr val="000000"/>
                      </a:solidFill>
                      <a:latin typeface="Arial" charset="0"/>
                    </a:defRPr>
                  </a:lvl4pPr>
                  <a:lvl5pPr marL="2057400" indent="-228600">
                    <a:defRPr sz="2400">
                      <a:solidFill>
                        <a:srgbClr val="000000"/>
                      </a:solidFill>
                      <a:latin typeface="Arial" charset="0"/>
                    </a:defRPr>
                  </a:lvl5pPr>
                  <a:lvl6pPr marL="2514600" indent="-228600" eaLnBrk="0" fontAlgn="base" hangingPunct="0">
                    <a:spcBef>
                      <a:spcPct val="0"/>
                    </a:spcBef>
                    <a:spcAft>
                      <a:spcPct val="0"/>
                    </a:spcAft>
                    <a:defRPr sz="2400">
                      <a:solidFill>
                        <a:srgbClr val="000000"/>
                      </a:solidFill>
                      <a:latin typeface="Arial" charset="0"/>
                    </a:defRPr>
                  </a:lvl6pPr>
                  <a:lvl7pPr marL="2971800" indent="-228600" eaLnBrk="0" fontAlgn="base" hangingPunct="0">
                    <a:spcBef>
                      <a:spcPct val="0"/>
                    </a:spcBef>
                    <a:spcAft>
                      <a:spcPct val="0"/>
                    </a:spcAft>
                    <a:defRPr sz="2400">
                      <a:solidFill>
                        <a:srgbClr val="000000"/>
                      </a:solidFill>
                      <a:latin typeface="Arial" charset="0"/>
                    </a:defRPr>
                  </a:lvl7pPr>
                  <a:lvl8pPr marL="3429000" indent="-228600" eaLnBrk="0" fontAlgn="base" hangingPunct="0">
                    <a:spcBef>
                      <a:spcPct val="0"/>
                    </a:spcBef>
                    <a:spcAft>
                      <a:spcPct val="0"/>
                    </a:spcAft>
                    <a:defRPr sz="2400">
                      <a:solidFill>
                        <a:srgbClr val="000000"/>
                      </a:solidFill>
                      <a:latin typeface="Arial" charset="0"/>
                    </a:defRPr>
                  </a:lvl8pPr>
                  <a:lvl9pPr marL="3886200" indent="-228600" eaLnBrk="0" fontAlgn="base" hangingPunct="0">
                    <a:spcBef>
                      <a:spcPct val="0"/>
                    </a:spcBef>
                    <a:spcAft>
                      <a:spcPct val="0"/>
                    </a:spcAft>
                    <a:defRPr sz="2400">
                      <a:solidFill>
                        <a:srgbClr val="000000"/>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pitchFamily="18" charset="0"/>
                      <a:ea typeface="ＭＳ Ｐゴシック"/>
                    </a:rPr>
                    <a:t>P</a:t>
                  </a:r>
                </a:p>
              </p:txBody>
            </p:sp>
          </p:grpSp>
        </p:grpSp>
      </p:grpSp>
      <p:grpSp>
        <p:nvGrpSpPr>
          <p:cNvPr id="321" name="Group 282">
            <a:extLst>
              <a:ext uri="{FF2B5EF4-FFF2-40B4-BE49-F238E27FC236}">
                <a16:creationId xmlns:a16="http://schemas.microsoft.com/office/drawing/2014/main" id="{DD2D6933-8CFA-4A4D-9C7D-7B53B4B7E62F}"/>
              </a:ext>
            </a:extLst>
          </p:cNvPr>
          <p:cNvGrpSpPr>
            <a:grpSpLocks/>
          </p:cNvGrpSpPr>
          <p:nvPr/>
        </p:nvGrpSpPr>
        <p:grpSpPr bwMode="auto">
          <a:xfrm>
            <a:off x="5804909" y="1977950"/>
            <a:ext cx="334963" cy="2570162"/>
            <a:chOff x="1296" y="445"/>
            <a:chExt cx="211" cy="1619"/>
          </a:xfrm>
        </p:grpSpPr>
        <p:sp>
          <p:nvSpPr>
            <p:cNvPr id="322" name="AutoShape 283">
              <a:extLst>
                <a:ext uri="{FF2B5EF4-FFF2-40B4-BE49-F238E27FC236}">
                  <a16:creationId xmlns:a16="http://schemas.microsoft.com/office/drawing/2014/main" id="{82B2370F-863E-4F19-B06F-D1808DACCD76}"/>
                </a:ext>
              </a:extLst>
            </p:cNvPr>
            <p:cNvSpPr>
              <a:spLocks noChangeArrowheads="1"/>
            </p:cNvSpPr>
            <p:nvPr/>
          </p:nvSpPr>
          <p:spPr bwMode="auto">
            <a:xfrm>
              <a:off x="1344" y="1056"/>
              <a:ext cx="144" cy="816"/>
            </a:xfrm>
            <a:prstGeom prst="flowChartMerge">
              <a:avLst/>
            </a:prstGeom>
            <a:gradFill rotWithShape="0">
              <a:gsLst>
                <a:gs pos="0">
                  <a:srgbClr val="FF9900"/>
                </a:gs>
                <a:gs pos="100000">
                  <a:srgbClr val="764700"/>
                </a:gs>
              </a:gsLst>
              <a:path path="rect">
                <a:fillToRect t="100000" r="100000"/>
              </a:path>
            </a:gra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endParaRPr>
            </a:p>
          </p:txBody>
        </p:sp>
        <p:grpSp>
          <p:nvGrpSpPr>
            <p:cNvPr id="323" name="Group 284">
              <a:extLst>
                <a:ext uri="{FF2B5EF4-FFF2-40B4-BE49-F238E27FC236}">
                  <a16:creationId xmlns:a16="http://schemas.microsoft.com/office/drawing/2014/main" id="{F85A4287-65E4-49EA-A443-AC69244D62F7}"/>
                </a:ext>
              </a:extLst>
            </p:cNvPr>
            <p:cNvGrpSpPr>
              <a:grpSpLocks/>
            </p:cNvGrpSpPr>
            <p:nvPr/>
          </p:nvGrpSpPr>
          <p:grpSpPr bwMode="auto">
            <a:xfrm>
              <a:off x="1344" y="445"/>
              <a:ext cx="163" cy="755"/>
              <a:chOff x="3216" y="415"/>
              <a:chExt cx="163" cy="755"/>
            </a:xfrm>
          </p:grpSpPr>
          <p:pic>
            <p:nvPicPr>
              <p:cNvPr id="325" name="Picture 285" descr="nodule 1smooth top copy">
                <a:extLst>
                  <a:ext uri="{FF2B5EF4-FFF2-40B4-BE49-F238E27FC236}">
                    <a16:creationId xmlns:a16="http://schemas.microsoft.com/office/drawing/2014/main" id="{01479E57-0963-4797-91D4-6EDB35934C7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 y="960"/>
                <a:ext cx="163"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6" name="Picture 286" descr="nodule 1smooth top copy">
                <a:extLst>
                  <a:ext uri="{FF2B5EF4-FFF2-40B4-BE49-F238E27FC236}">
                    <a16:creationId xmlns:a16="http://schemas.microsoft.com/office/drawing/2014/main" id="{849C35ED-6273-4794-97E8-EE2EFB944CF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6" y="825"/>
                <a:ext cx="16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 name="Picture 287" descr="nodule 1smooth top copy">
                <a:extLst>
                  <a:ext uri="{FF2B5EF4-FFF2-40B4-BE49-F238E27FC236}">
                    <a16:creationId xmlns:a16="http://schemas.microsoft.com/office/drawing/2014/main" id="{AC86E628-9D96-4CDF-A593-ECDD6A73388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6" y="703"/>
                <a:ext cx="16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 name="Picture 288" descr="nodule 1smooth top copy">
                <a:extLst>
                  <a:ext uri="{FF2B5EF4-FFF2-40B4-BE49-F238E27FC236}">
                    <a16:creationId xmlns:a16="http://schemas.microsoft.com/office/drawing/2014/main" id="{375BCA01-61B5-4DDE-8CCD-E34558C36F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6" y="559"/>
                <a:ext cx="16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9" name="Picture 289" descr="nodule 1smooth top copy">
                <a:extLst>
                  <a:ext uri="{FF2B5EF4-FFF2-40B4-BE49-F238E27FC236}">
                    <a16:creationId xmlns:a16="http://schemas.microsoft.com/office/drawing/2014/main" id="{79B824F7-A4EB-4EDC-8C8D-717DEC2510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6" y="415"/>
                <a:ext cx="16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4" name="Oval 290">
              <a:extLst>
                <a:ext uri="{FF2B5EF4-FFF2-40B4-BE49-F238E27FC236}">
                  <a16:creationId xmlns:a16="http://schemas.microsoft.com/office/drawing/2014/main" id="{E21A45DF-DF2F-435D-A69D-E7D3265B7082}"/>
                </a:ext>
              </a:extLst>
            </p:cNvPr>
            <p:cNvSpPr>
              <a:spLocks noChangeArrowheads="1"/>
            </p:cNvSpPr>
            <p:nvPr/>
          </p:nvSpPr>
          <p:spPr bwMode="auto">
            <a:xfrm>
              <a:off x="1296" y="1632"/>
              <a:ext cx="192" cy="432"/>
            </a:xfrm>
            <a:prstGeom prst="ellipse">
              <a:avLst/>
            </a:prstGeom>
            <a:gradFill rotWithShape="0">
              <a:gsLst>
                <a:gs pos="0">
                  <a:srgbClr val="FF9900"/>
                </a:gs>
                <a:gs pos="100000">
                  <a:srgbClr val="764700"/>
                </a:gs>
              </a:gsLst>
              <a:path path="rect">
                <a:fillToRect t="100000" r="100000"/>
              </a:path>
            </a:gra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330" name="Group 291">
            <a:extLst>
              <a:ext uri="{FF2B5EF4-FFF2-40B4-BE49-F238E27FC236}">
                <a16:creationId xmlns:a16="http://schemas.microsoft.com/office/drawing/2014/main" id="{5A93C43F-AD97-4219-BD3D-B3391082D383}"/>
              </a:ext>
            </a:extLst>
          </p:cNvPr>
          <p:cNvGrpSpPr>
            <a:grpSpLocks/>
          </p:cNvGrpSpPr>
          <p:nvPr/>
        </p:nvGrpSpPr>
        <p:grpSpPr bwMode="auto">
          <a:xfrm>
            <a:off x="5354059" y="4365550"/>
            <a:ext cx="949325" cy="336550"/>
            <a:chOff x="1123" y="1522"/>
            <a:chExt cx="672" cy="212"/>
          </a:xfrm>
        </p:grpSpPr>
        <p:grpSp>
          <p:nvGrpSpPr>
            <p:cNvPr id="331" name="Group 292">
              <a:extLst>
                <a:ext uri="{FF2B5EF4-FFF2-40B4-BE49-F238E27FC236}">
                  <a16:creationId xmlns:a16="http://schemas.microsoft.com/office/drawing/2014/main" id="{EB1983F6-EBEB-4BE5-BBE1-BBEE6D6911E4}"/>
                </a:ext>
              </a:extLst>
            </p:cNvPr>
            <p:cNvGrpSpPr>
              <a:grpSpLocks/>
            </p:cNvGrpSpPr>
            <p:nvPr/>
          </p:nvGrpSpPr>
          <p:grpSpPr bwMode="auto">
            <a:xfrm>
              <a:off x="1525" y="1522"/>
              <a:ext cx="270" cy="212"/>
              <a:chOff x="2160" y="2880"/>
              <a:chExt cx="240" cy="212"/>
            </a:xfrm>
          </p:grpSpPr>
          <p:sp>
            <p:nvSpPr>
              <p:cNvPr id="335" name="Oval 293">
                <a:extLst>
                  <a:ext uri="{FF2B5EF4-FFF2-40B4-BE49-F238E27FC236}">
                    <a16:creationId xmlns:a16="http://schemas.microsoft.com/office/drawing/2014/main" id="{915DC329-FA3A-41C1-8D95-443637E88BB3}"/>
                  </a:ext>
                </a:extLst>
              </p:cNvPr>
              <p:cNvSpPr>
                <a:spLocks noChangeArrowheads="1"/>
              </p:cNvSpPr>
              <p:nvPr/>
            </p:nvSpPr>
            <p:spPr bwMode="auto">
              <a:xfrm>
                <a:off x="2160" y="2880"/>
                <a:ext cx="192" cy="192"/>
              </a:xfrm>
              <a:prstGeom prst="ellipse">
                <a:avLst/>
              </a:prstGeom>
              <a:gradFill rotWithShape="0">
                <a:gsLst>
                  <a:gs pos="0">
                    <a:srgbClr val="FFFF00"/>
                  </a:gs>
                  <a:gs pos="100000">
                    <a:srgbClr val="767600"/>
                  </a:gs>
                </a:gsLst>
                <a:path path="shape">
                  <a:fillToRect l="50000" t="50000" r="50000" b="50000"/>
                </a:path>
              </a:gra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endParaRPr>
              </a:p>
            </p:txBody>
          </p:sp>
          <p:sp>
            <p:nvSpPr>
              <p:cNvPr id="336" name="Text Box 294">
                <a:extLst>
                  <a:ext uri="{FF2B5EF4-FFF2-40B4-BE49-F238E27FC236}">
                    <a16:creationId xmlns:a16="http://schemas.microsoft.com/office/drawing/2014/main" id="{8445C1D3-90DE-4FC6-8534-A032160C2239}"/>
                  </a:ext>
                </a:extLst>
              </p:cNvPr>
              <p:cNvSpPr txBox="1">
                <a:spLocks noChangeArrowheads="1"/>
              </p:cNvSpPr>
              <p:nvPr/>
            </p:nvSpPr>
            <p:spPr bwMode="auto">
              <a:xfrm>
                <a:off x="2160" y="2880"/>
                <a:ext cx="24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00"/>
                    </a:solidFill>
                    <a:latin typeface="Arial" charset="0"/>
                  </a:defRPr>
                </a:lvl1pPr>
                <a:lvl2pPr marL="742950" indent="-285750">
                  <a:defRPr sz="2400">
                    <a:solidFill>
                      <a:srgbClr val="000000"/>
                    </a:solidFill>
                    <a:latin typeface="Arial" charset="0"/>
                  </a:defRPr>
                </a:lvl2pPr>
                <a:lvl3pPr marL="1143000" indent="-228600">
                  <a:defRPr sz="2400">
                    <a:solidFill>
                      <a:srgbClr val="000000"/>
                    </a:solidFill>
                    <a:latin typeface="Arial" charset="0"/>
                  </a:defRPr>
                </a:lvl3pPr>
                <a:lvl4pPr marL="1600200" indent="-228600">
                  <a:defRPr sz="2400">
                    <a:solidFill>
                      <a:srgbClr val="000000"/>
                    </a:solidFill>
                    <a:latin typeface="Arial" charset="0"/>
                  </a:defRPr>
                </a:lvl4pPr>
                <a:lvl5pPr marL="2057400" indent="-228600">
                  <a:defRPr sz="2400">
                    <a:solidFill>
                      <a:srgbClr val="000000"/>
                    </a:solidFill>
                    <a:latin typeface="Arial" charset="0"/>
                  </a:defRPr>
                </a:lvl5pPr>
                <a:lvl6pPr marL="2514600" indent="-228600" eaLnBrk="0" fontAlgn="base" hangingPunct="0">
                  <a:spcBef>
                    <a:spcPct val="0"/>
                  </a:spcBef>
                  <a:spcAft>
                    <a:spcPct val="0"/>
                  </a:spcAft>
                  <a:defRPr sz="2400">
                    <a:solidFill>
                      <a:srgbClr val="000000"/>
                    </a:solidFill>
                    <a:latin typeface="Arial" charset="0"/>
                  </a:defRPr>
                </a:lvl6pPr>
                <a:lvl7pPr marL="2971800" indent="-228600" eaLnBrk="0" fontAlgn="base" hangingPunct="0">
                  <a:spcBef>
                    <a:spcPct val="0"/>
                  </a:spcBef>
                  <a:spcAft>
                    <a:spcPct val="0"/>
                  </a:spcAft>
                  <a:defRPr sz="2400">
                    <a:solidFill>
                      <a:srgbClr val="000000"/>
                    </a:solidFill>
                    <a:latin typeface="Arial" charset="0"/>
                  </a:defRPr>
                </a:lvl7pPr>
                <a:lvl8pPr marL="3429000" indent="-228600" eaLnBrk="0" fontAlgn="base" hangingPunct="0">
                  <a:spcBef>
                    <a:spcPct val="0"/>
                  </a:spcBef>
                  <a:spcAft>
                    <a:spcPct val="0"/>
                  </a:spcAft>
                  <a:defRPr sz="2400">
                    <a:solidFill>
                      <a:srgbClr val="000000"/>
                    </a:solidFill>
                    <a:latin typeface="Arial" charset="0"/>
                  </a:defRPr>
                </a:lvl8pPr>
                <a:lvl9pPr marL="3886200" indent="-228600" eaLnBrk="0" fontAlgn="base" hangingPunct="0">
                  <a:spcBef>
                    <a:spcPct val="0"/>
                  </a:spcBef>
                  <a:spcAft>
                    <a:spcPct val="0"/>
                  </a:spcAft>
                  <a:defRPr sz="2400">
                    <a:solidFill>
                      <a:srgbClr val="000000"/>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pitchFamily="18" charset="0"/>
                    <a:ea typeface="ＭＳ Ｐゴシック"/>
                  </a:rPr>
                  <a:t>P</a:t>
                </a:r>
              </a:p>
            </p:txBody>
          </p:sp>
        </p:grpSp>
        <p:grpSp>
          <p:nvGrpSpPr>
            <p:cNvPr id="332" name="Group 295">
              <a:extLst>
                <a:ext uri="{FF2B5EF4-FFF2-40B4-BE49-F238E27FC236}">
                  <a16:creationId xmlns:a16="http://schemas.microsoft.com/office/drawing/2014/main" id="{A756080C-E857-4234-8731-FB42FE289584}"/>
                </a:ext>
              </a:extLst>
            </p:cNvPr>
            <p:cNvGrpSpPr>
              <a:grpSpLocks/>
            </p:cNvGrpSpPr>
            <p:nvPr/>
          </p:nvGrpSpPr>
          <p:grpSpPr bwMode="auto">
            <a:xfrm>
              <a:off x="1123" y="1522"/>
              <a:ext cx="270" cy="212"/>
              <a:chOff x="2160" y="2880"/>
              <a:chExt cx="240" cy="212"/>
            </a:xfrm>
          </p:grpSpPr>
          <p:sp>
            <p:nvSpPr>
              <p:cNvPr id="333" name="Oval 296">
                <a:extLst>
                  <a:ext uri="{FF2B5EF4-FFF2-40B4-BE49-F238E27FC236}">
                    <a16:creationId xmlns:a16="http://schemas.microsoft.com/office/drawing/2014/main" id="{5373C2C3-50A9-433D-822F-18583867BCA9}"/>
                  </a:ext>
                </a:extLst>
              </p:cNvPr>
              <p:cNvSpPr>
                <a:spLocks noChangeArrowheads="1"/>
              </p:cNvSpPr>
              <p:nvPr/>
            </p:nvSpPr>
            <p:spPr bwMode="auto">
              <a:xfrm>
                <a:off x="2160" y="2880"/>
                <a:ext cx="192" cy="192"/>
              </a:xfrm>
              <a:prstGeom prst="ellipse">
                <a:avLst/>
              </a:prstGeom>
              <a:gradFill rotWithShape="0">
                <a:gsLst>
                  <a:gs pos="0">
                    <a:srgbClr val="FFFF00"/>
                  </a:gs>
                  <a:gs pos="100000">
                    <a:srgbClr val="767600"/>
                  </a:gs>
                </a:gsLst>
                <a:path path="shape">
                  <a:fillToRect l="50000" t="50000" r="50000" b="50000"/>
                </a:path>
              </a:gra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endParaRPr>
              </a:p>
            </p:txBody>
          </p:sp>
          <p:sp>
            <p:nvSpPr>
              <p:cNvPr id="334" name="Text Box 297">
                <a:extLst>
                  <a:ext uri="{FF2B5EF4-FFF2-40B4-BE49-F238E27FC236}">
                    <a16:creationId xmlns:a16="http://schemas.microsoft.com/office/drawing/2014/main" id="{0C4DEC9A-1C1E-40B1-9BFE-0BF1215354AA}"/>
                  </a:ext>
                </a:extLst>
              </p:cNvPr>
              <p:cNvSpPr txBox="1">
                <a:spLocks noChangeArrowheads="1"/>
              </p:cNvSpPr>
              <p:nvPr/>
            </p:nvSpPr>
            <p:spPr bwMode="auto">
              <a:xfrm>
                <a:off x="2160" y="2880"/>
                <a:ext cx="24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00"/>
                    </a:solidFill>
                    <a:latin typeface="Arial" charset="0"/>
                  </a:defRPr>
                </a:lvl1pPr>
                <a:lvl2pPr marL="742950" indent="-285750">
                  <a:defRPr sz="2400">
                    <a:solidFill>
                      <a:srgbClr val="000000"/>
                    </a:solidFill>
                    <a:latin typeface="Arial" charset="0"/>
                  </a:defRPr>
                </a:lvl2pPr>
                <a:lvl3pPr marL="1143000" indent="-228600">
                  <a:defRPr sz="2400">
                    <a:solidFill>
                      <a:srgbClr val="000000"/>
                    </a:solidFill>
                    <a:latin typeface="Arial" charset="0"/>
                  </a:defRPr>
                </a:lvl3pPr>
                <a:lvl4pPr marL="1600200" indent="-228600">
                  <a:defRPr sz="2400">
                    <a:solidFill>
                      <a:srgbClr val="000000"/>
                    </a:solidFill>
                    <a:latin typeface="Arial" charset="0"/>
                  </a:defRPr>
                </a:lvl4pPr>
                <a:lvl5pPr marL="2057400" indent="-228600">
                  <a:defRPr sz="2400">
                    <a:solidFill>
                      <a:srgbClr val="000000"/>
                    </a:solidFill>
                    <a:latin typeface="Arial" charset="0"/>
                  </a:defRPr>
                </a:lvl5pPr>
                <a:lvl6pPr marL="2514600" indent="-228600" eaLnBrk="0" fontAlgn="base" hangingPunct="0">
                  <a:spcBef>
                    <a:spcPct val="0"/>
                  </a:spcBef>
                  <a:spcAft>
                    <a:spcPct val="0"/>
                  </a:spcAft>
                  <a:defRPr sz="2400">
                    <a:solidFill>
                      <a:srgbClr val="000000"/>
                    </a:solidFill>
                    <a:latin typeface="Arial" charset="0"/>
                  </a:defRPr>
                </a:lvl6pPr>
                <a:lvl7pPr marL="2971800" indent="-228600" eaLnBrk="0" fontAlgn="base" hangingPunct="0">
                  <a:spcBef>
                    <a:spcPct val="0"/>
                  </a:spcBef>
                  <a:spcAft>
                    <a:spcPct val="0"/>
                  </a:spcAft>
                  <a:defRPr sz="2400">
                    <a:solidFill>
                      <a:srgbClr val="000000"/>
                    </a:solidFill>
                    <a:latin typeface="Arial" charset="0"/>
                  </a:defRPr>
                </a:lvl7pPr>
                <a:lvl8pPr marL="3429000" indent="-228600" eaLnBrk="0" fontAlgn="base" hangingPunct="0">
                  <a:spcBef>
                    <a:spcPct val="0"/>
                  </a:spcBef>
                  <a:spcAft>
                    <a:spcPct val="0"/>
                  </a:spcAft>
                  <a:defRPr sz="2400">
                    <a:solidFill>
                      <a:srgbClr val="000000"/>
                    </a:solidFill>
                    <a:latin typeface="Arial" charset="0"/>
                  </a:defRPr>
                </a:lvl8pPr>
                <a:lvl9pPr marL="3886200" indent="-228600" eaLnBrk="0" fontAlgn="base" hangingPunct="0">
                  <a:spcBef>
                    <a:spcPct val="0"/>
                  </a:spcBef>
                  <a:spcAft>
                    <a:spcPct val="0"/>
                  </a:spcAft>
                  <a:defRPr sz="2400">
                    <a:solidFill>
                      <a:srgbClr val="000000"/>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pitchFamily="18" charset="0"/>
                    <a:ea typeface="ＭＳ Ｐゴシック"/>
                  </a:rPr>
                  <a:t>P</a:t>
                </a:r>
              </a:p>
            </p:txBody>
          </p:sp>
        </p:grpSp>
      </p:grpSp>
      <p:grpSp>
        <p:nvGrpSpPr>
          <p:cNvPr id="337" name="Group 298">
            <a:extLst>
              <a:ext uri="{FF2B5EF4-FFF2-40B4-BE49-F238E27FC236}">
                <a16:creationId xmlns:a16="http://schemas.microsoft.com/office/drawing/2014/main" id="{2FEE0958-B996-4F0A-AAE1-ACFF9E3AB046}"/>
              </a:ext>
            </a:extLst>
          </p:cNvPr>
          <p:cNvGrpSpPr>
            <a:grpSpLocks/>
          </p:cNvGrpSpPr>
          <p:nvPr/>
        </p:nvGrpSpPr>
        <p:grpSpPr bwMode="auto">
          <a:xfrm>
            <a:off x="5166734" y="4702100"/>
            <a:ext cx="1344613" cy="311150"/>
            <a:chOff x="1006" y="2161"/>
            <a:chExt cx="953" cy="196"/>
          </a:xfrm>
        </p:grpSpPr>
        <p:sp>
          <p:nvSpPr>
            <p:cNvPr id="338" name="Oval 299">
              <a:extLst>
                <a:ext uri="{FF2B5EF4-FFF2-40B4-BE49-F238E27FC236}">
                  <a16:creationId xmlns:a16="http://schemas.microsoft.com/office/drawing/2014/main" id="{5F871A43-A344-47D6-9453-4DF79EDE1BEA}"/>
                </a:ext>
              </a:extLst>
            </p:cNvPr>
            <p:cNvSpPr>
              <a:spLocks noChangeArrowheads="1"/>
            </p:cNvSpPr>
            <p:nvPr/>
          </p:nvSpPr>
          <p:spPr bwMode="auto">
            <a:xfrm>
              <a:off x="1006" y="2161"/>
              <a:ext cx="481" cy="196"/>
            </a:xfrm>
            <a:prstGeom prst="ellipse">
              <a:avLst/>
            </a:prstGeom>
            <a:solidFill>
              <a:schemeClr val="accent1"/>
            </a:solidFill>
            <a:ln w="12700">
              <a:solidFill>
                <a:schemeClr val="tx1"/>
              </a:solidFill>
              <a:round/>
              <a:headEnd type="none" w="sm" len="sm"/>
              <a:tailEnd type="none" w="sm" len="sm"/>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Stat5</a:t>
              </a:r>
            </a:p>
          </p:txBody>
        </p:sp>
        <p:sp>
          <p:nvSpPr>
            <p:cNvPr id="339" name="Oval 300">
              <a:extLst>
                <a:ext uri="{FF2B5EF4-FFF2-40B4-BE49-F238E27FC236}">
                  <a16:creationId xmlns:a16="http://schemas.microsoft.com/office/drawing/2014/main" id="{706B5DEE-F76C-401E-8C26-B19562C40D38}"/>
                </a:ext>
              </a:extLst>
            </p:cNvPr>
            <p:cNvSpPr>
              <a:spLocks noChangeArrowheads="1"/>
            </p:cNvSpPr>
            <p:nvPr/>
          </p:nvSpPr>
          <p:spPr bwMode="auto">
            <a:xfrm>
              <a:off x="1478" y="2161"/>
              <a:ext cx="481" cy="196"/>
            </a:xfrm>
            <a:prstGeom prst="ellipse">
              <a:avLst/>
            </a:prstGeom>
            <a:solidFill>
              <a:schemeClr val="accent1"/>
            </a:solidFill>
            <a:ln w="12700">
              <a:solidFill>
                <a:schemeClr val="tx1"/>
              </a:solidFill>
              <a:round/>
              <a:headEnd type="none" w="sm" len="sm"/>
              <a:tailEnd type="none" w="sm" len="sm"/>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Stat5</a:t>
              </a:r>
            </a:p>
          </p:txBody>
        </p:sp>
      </p:grpSp>
      <p:grpSp>
        <p:nvGrpSpPr>
          <p:cNvPr id="340" name="Group 301">
            <a:extLst>
              <a:ext uri="{FF2B5EF4-FFF2-40B4-BE49-F238E27FC236}">
                <a16:creationId xmlns:a16="http://schemas.microsoft.com/office/drawing/2014/main" id="{EA4CE95A-C0F3-4625-8ADB-EAD318BCEC96}"/>
              </a:ext>
            </a:extLst>
          </p:cNvPr>
          <p:cNvGrpSpPr>
            <a:grpSpLocks/>
          </p:cNvGrpSpPr>
          <p:nvPr/>
        </p:nvGrpSpPr>
        <p:grpSpPr bwMode="auto">
          <a:xfrm>
            <a:off x="5422322" y="4987850"/>
            <a:ext cx="947737" cy="336550"/>
            <a:chOff x="1123" y="1522"/>
            <a:chExt cx="672" cy="212"/>
          </a:xfrm>
        </p:grpSpPr>
        <p:grpSp>
          <p:nvGrpSpPr>
            <p:cNvPr id="341" name="Group 302">
              <a:extLst>
                <a:ext uri="{FF2B5EF4-FFF2-40B4-BE49-F238E27FC236}">
                  <a16:creationId xmlns:a16="http://schemas.microsoft.com/office/drawing/2014/main" id="{5B1117AB-9FE7-4122-A3DA-7C357DC54691}"/>
                </a:ext>
              </a:extLst>
            </p:cNvPr>
            <p:cNvGrpSpPr>
              <a:grpSpLocks/>
            </p:cNvGrpSpPr>
            <p:nvPr/>
          </p:nvGrpSpPr>
          <p:grpSpPr bwMode="auto">
            <a:xfrm>
              <a:off x="1525" y="1522"/>
              <a:ext cx="270" cy="212"/>
              <a:chOff x="2160" y="2880"/>
              <a:chExt cx="240" cy="212"/>
            </a:xfrm>
          </p:grpSpPr>
          <p:sp>
            <p:nvSpPr>
              <p:cNvPr id="345" name="Oval 303">
                <a:extLst>
                  <a:ext uri="{FF2B5EF4-FFF2-40B4-BE49-F238E27FC236}">
                    <a16:creationId xmlns:a16="http://schemas.microsoft.com/office/drawing/2014/main" id="{A907AAB6-59B4-4D87-AAC1-B2A5864F40FF}"/>
                  </a:ext>
                </a:extLst>
              </p:cNvPr>
              <p:cNvSpPr>
                <a:spLocks noChangeArrowheads="1"/>
              </p:cNvSpPr>
              <p:nvPr/>
            </p:nvSpPr>
            <p:spPr bwMode="auto">
              <a:xfrm>
                <a:off x="2160" y="2880"/>
                <a:ext cx="192" cy="192"/>
              </a:xfrm>
              <a:prstGeom prst="ellipse">
                <a:avLst/>
              </a:prstGeom>
              <a:gradFill rotWithShape="0">
                <a:gsLst>
                  <a:gs pos="0">
                    <a:srgbClr val="FFFF00"/>
                  </a:gs>
                  <a:gs pos="100000">
                    <a:srgbClr val="767600"/>
                  </a:gs>
                </a:gsLst>
                <a:path path="shape">
                  <a:fillToRect l="50000" t="50000" r="50000" b="50000"/>
                </a:path>
              </a:gra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endParaRPr>
              </a:p>
            </p:txBody>
          </p:sp>
          <p:sp>
            <p:nvSpPr>
              <p:cNvPr id="346" name="Text Box 304">
                <a:extLst>
                  <a:ext uri="{FF2B5EF4-FFF2-40B4-BE49-F238E27FC236}">
                    <a16:creationId xmlns:a16="http://schemas.microsoft.com/office/drawing/2014/main" id="{3242F931-93A1-4892-8C9F-3B4ADD10133A}"/>
                  </a:ext>
                </a:extLst>
              </p:cNvPr>
              <p:cNvSpPr txBox="1">
                <a:spLocks noChangeArrowheads="1"/>
              </p:cNvSpPr>
              <p:nvPr/>
            </p:nvSpPr>
            <p:spPr bwMode="auto">
              <a:xfrm>
                <a:off x="2160" y="2880"/>
                <a:ext cx="24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00"/>
                    </a:solidFill>
                    <a:latin typeface="Arial" charset="0"/>
                  </a:defRPr>
                </a:lvl1pPr>
                <a:lvl2pPr marL="742950" indent="-285750">
                  <a:defRPr sz="2400">
                    <a:solidFill>
                      <a:srgbClr val="000000"/>
                    </a:solidFill>
                    <a:latin typeface="Arial" charset="0"/>
                  </a:defRPr>
                </a:lvl2pPr>
                <a:lvl3pPr marL="1143000" indent="-228600">
                  <a:defRPr sz="2400">
                    <a:solidFill>
                      <a:srgbClr val="000000"/>
                    </a:solidFill>
                    <a:latin typeface="Arial" charset="0"/>
                  </a:defRPr>
                </a:lvl3pPr>
                <a:lvl4pPr marL="1600200" indent="-228600">
                  <a:defRPr sz="2400">
                    <a:solidFill>
                      <a:srgbClr val="000000"/>
                    </a:solidFill>
                    <a:latin typeface="Arial" charset="0"/>
                  </a:defRPr>
                </a:lvl4pPr>
                <a:lvl5pPr marL="2057400" indent="-228600">
                  <a:defRPr sz="2400">
                    <a:solidFill>
                      <a:srgbClr val="000000"/>
                    </a:solidFill>
                    <a:latin typeface="Arial" charset="0"/>
                  </a:defRPr>
                </a:lvl5pPr>
                <a:lvl6pPr marL="2514600" indent="-228600" eaLnBrk="0" fontAlgn="base" hangingPunct="0">
                  <a:spcBef>
                    <a:spcPct val="0"/>
                  </a:spcBef>
                  <a:spcAft>
                    <a:spcPct val="0"/>
                  </a:spcAft>
                  <a:defRPr sz="2400">
                    <a:solidFill>
                      <a:srgbClr val="000000"/>
                    </a:solidFill>
                    <a:latin typeface="Arial" charset="0"/>
                  </a:defRPr>
                </a:lvl6pPr>
                <a:lvl7pPr marL="2971800" indent="-228600" eaLnBrk="0" fontAlgn="base" hangingPunct="0">
                  <a:spcBef>
                    <a:spcPct val="0"/>
                  </a:spcBef>
                  <a:spcAft>
                    <a:spcPct val="0"/>
                  </a:spcAft>
                  <a:defRPr sz="2400">
                    <a:solidFill>
                      <a:srgbClr val="000000"/>
                    </a:solidFill>
                    <a:latin typeface="Arial" charset="0"/>
                  </a:defRPr>
                </a:lvl7pPr>
                <a:lvl8pPr marL="3429000" indent="-228600" eaLnBrk="0" fontAlgn="base" hangingPunct="0">
                  <a:spcBef>
                    <a:spcPct val="0"/>
                  </a:spcBef>
                  <a:spcAft>
                    <a:spcPct val="0"/>
                  </a:spcAft>
                  <a:defRPr sz="2400">
                    <a:solidFill>
                      <a:srgbClr val="000000"/>
                    </a:solidFill>
                    <a:latin typeface="Arial" charset="0"/>
                  </a:defRPr>
                </a:lvl8pPr>
                <a:lvl9pPr marL="3886200" indent="-228600" eaLnBrk="0" fontAlgn="base" hangingPunct="0">
                  <a:spcBef>
                    <a:spcPct val="0"/>
                  </a:spcBef>
                  <a:spcAft>
                    <a:spcPct val="0"/>
                  </a:spcAft>
                  <a:defRPr sz="2400">
                    <a:solidFill>
                      <a:srgbClr val="000000"/>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pitchFamily="18" charset="0"/>
                    <a:ea typeface="ＭＳ Ｐゴシック"/>
                  </a:rPr>
                  <a:t>P</a:t>
                </a:r>
              </a:p>
            </p:txBody>
          </p:sp>
        </p:grpSp>
        <p:grpSp>
          <p:nvGrpSpPr>
            <p:cNvPr id="342" name="Group 305">
              <a:extLst>
                <a:ext uri="{FF2B5EF4-FFF2-40B4-BE49-F238E27FC236}">
                  <a16:creationId xmlns:a16="http://schemas.microsoft.com/office/drawing/2014/main" id="{91CA7E73-D782-4443-92E2-FF6561824D13}"/>
                </a:ext>
              </a:extLst>
            </p:cNvPr>
            <p:cNvGrpSpPr>
              <a:grpSpLocks/>
            </p:cNvGrpSpPr>
            <p:nvPr/>
          </p:nvGrpSpPr>
          <p:grpSpPr bwMode="auto">
            <a:xfrm>
              <a:off x="1123" y="1522"/>
              <a:ext cx="270" cy="212"/>
              <a:chOff x="2160" y="2880"/>
              <a:chExt cx="240" cy="212"/>
            </a:xfrm>
          </p:grpSpPr>
          <p:sp>
            <p:nvSpPr>
              <p:cNvPr id="343" name="Oval 306">
                <a:extLst>
                  <a:ext uri="{FF2B5EF4-FFF2-40B4-BE49-F238E27FC236}">
                    <a16:creationId xmlns:a16="http://schemas.microsoft.com/office/drawing/2014/main" id="{15E24F04-13E2-472A-B435-967C31F87448}"/>
                  </a:ext>
                </a:extLst>
              </p:cNvPr>
              <p:cNvSpPr>
                <a:spLocks noChangeArrowheads="1"/>
              </p:cNvSpPr>
              <p:nvPr/>
            </p:nvSpPr>
            <p:spPr bwMode="auto">
              <a:xfrm>
                <a:off x="2160" y="2880"/>
                <a:ext cx="192" cy="192"/>
              </a:xfrm>
              <a:prstGeom prst="ellipse">
                <a:avLst/>
              </a:prstGeom>
              <a:gradFill rotWithShape="0">
                <a:gsLst>
                  <a:gs pos="0">
                    <a:srgbClr val="FFFF00"/>
                  </a:gs>
                  <a:gs pos="100000">
                    <a:srgbClr val="767600"/>
                  </a:gs>
                </a:gsLst>
                <a:path path="shape">
                  <a:fillToRect l="50000" t="50000" r="50000" b="50000"/>
                </a:path>
              </a:gra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endParaRPr>
              </a:p>
            </p:txBody>
          </p:sp>
          <p:sp>
            <p:nvSpPr>
              <p:cNvPr id="344" name="Text Box 307">
                <a:extLst>
                  <a:ext uri="{FF2B5EF4-FFF2-40B4-BE49-F238E27FC236}">
                    <a16:creationId xmlns:a16="http://schemas.microsoft.com/office/drawing/2014/main" id="{9CA3CCB7-1EB7-4D49-9C46-2EF08A92EAB4}"/>
                  </a:ext>
                </a:extLst>
              </p:cNvPr>
              <p:cNvSpPr txBox="1">
                <a:spLocks noChangeArrowheads="1"/>
              </p:cNvSpPr>
              <p:nvPr/>
            </p:nvSpPr>
            <p:spPr bwMode="auto">
              <a:xfrm>
                <a:off x="2160" y="2880"/>
                <a:ext cx="24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00"/>
                    </a:solidFill>
                    <a:latin typeface="Arial" charset="0"/>
                  </a:defRPr>
                </a:lvl1pPr>
                <a:lvl2pPr marL="742950" indent="-285750">
                  <a:defRPr sz="2400">
                    <a:solidFill>
                      <a:srgbClr val="000000"/>
                    </a:solidFill>
                    <a:latin typeface="Arial" charset="0"/>
                  </a:defRPr>
                </a:lvl2pPr>
                <a:lvl3pPr marL="1143000" indent="-228600">
                  <a:defRPr sz="2400">
                    <a:solidFill>
                      <a:srgbClr val="000000"/>
                    </a:solidFill>
                    <a:latin typeface="Arial" charset="0"/>
                  </a:defRPr>
                </a:lvl3pPr>
                <a:lvl4pPr marL="1600200" indent="-228600">
                  <a:defRPr sz="2400">
                    <a:solidFill>
                      <a:srgbClr val="000000"/>
                    </a:solidFill>
                    <a:latin typeface="Arial" charset="0"/>
                  </a:defRPr>
                </a:lvl4pPr>
                <a:lvl5pPr marL="2057400" indent="-228600">
                  <a:defRPr sz="2400">
                    <a:solidFill>
                      <a:srgbClr val="000000"/>
                    </a:solidFill>
                    <a:latin typeface="Arial" charset="0"/>
                  </a:defRPr>
                </a:lvl5pPr>
                <a:lvl6pPr marL="2514600" indent="-228600" eaLnBrk="0" fontAlgn="base" hangingPunct="0">
                  <a:spcBef>
                    <a:spcPct val="0"/>
                  </a:spcBef>
                  <a:spcAft>
                    <a:spcPct val="0"/>
                  </a:spcAft>
                  <a:defRPr sz="2400">
                    <a:solidFill>
                      <a:srgbClr val="000000"/>
                    </a:solidFill>
                    <a:latin typeface="Arial" charset="0"/>
                  </a:defRPr>
                </a:lvl6pPr>
                <a:lvl7pPr marL="2971800" indent="-228600" eaLnBrk="0" fontAlgn="base" hangingPunct="0">
                  <a:spcBef>
                    <a:spcPct val="0"/>
                  </a:spcBef>
                  <a:spcAft>
                    <a:spcPct val="0"/>
                  </a:spcAft>
                  <a:defRPr sz="2400">
                    <a:solidFill>
                      <a:srgbClr val="000000"/>
                    </a:solidFill>
                    <a:latin typeface="Arial" charset="0"/>
                  </a:defRPr>
                </a:lvl7pPr>
                <a:lvl8pPr marL="3429000" indent="-228600" eaLnBrk="0" fontAlgn="base" hangingPunct="0">
                  <a:spcBef>
                    <a:spcPct val="0"/>
                  </a:spcBef>
                  <a:spcAft>
                    <a:spcPct val="0"/>
                  </a:spcAft>
                  <a:defRPr sz="2400">
                    <a:solidFill>
                      <a:srgbClr val="000000"/>
                    </a:solidFill>
                    <a:latin typeface="Arial" charset="0"/>
                  </a:defRPr>
                </a:lvl8pPr>
                <a:lvl9pPr marL="3886200" indent="-228600" eaLnBrk="0" fontAlgn="base" hangingPunct="0">
                  <a:spcBef>
                    <a:spcPct val="0"/>
                  </a:spcBef>
                  <a:spcAft>
                    <a:spcPct val="0"/>
                  </a:spcAft>
                  <a:defRPr sz="2400">
                    <a:solidFill>
                      <a:srgbClr val="000000"/>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pitchFamily="18" charset="0"/>
                    <a:ea typeface="ＭＳ Ｐゴシック"/>
                  </a:rPr>
                  <a:t>P</a:t>
                </a:r>
              </a:p>
            </p:txBody>
          </p:sp>
        </p:grpSp>
      </p:grpSp>
      <p:sp>
        <p:nvSpPr>
          <p:cNvPr id="347" name="Oval 346">
            <a:extLst>
              <a:ext uri="{FF2B5EF4-FFF2-40B4-BE49-F238E27FC236}">
                <a16:creationId xmlns:a16="http://schemas.microsoft.com/office/drawing/2014/main" id="{DD6993EE-C831-48A8-9F47-CA6A3B88CC59}"/>
              </a:ext>
            </a:extLst>
          </p:cNvPr>
          <p:cNvSpPr/>
          <p:nvPr/>
        </p:nvSpPr>
        <p:spPr>
          <a:xfrm>
            <a:off x="4262330" y="1816474"/>
            <a:ext cx="1256356"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ＭＳ Ｐゴシック"/>
              </a:rPr>
              <a:t>CALR</a:t>
            </a:r>
          </a:p>
        </p:txBody>
      </p:sp>
      <p:sp>
        <p:nvSpPr>
          <p:cNvPr id="399" name="AutoShape 207">
            <a:extLst>
              <a:ext uri="{FF2B5EF4-FFF2-40B4-BE49-F238E27FC236}">
                <a16:creationId xmlns:a16="http://schemas.microsoft.com/office/drawing/2014/main" id="{57AB809F-ACE7-4B2F-8B86-85290E415B6B}"/>
              </a:ext>
            </a:extLst>
          </p:cNvPr>
          <p:cNvSpPr>
            <a:spLocks noChangeArrowheads="1"/>
          </p:cNvSpPr>
          <p:nvPr/>
        </p:nvSpPr>
        <p:spPr bwMode="auto">
          <a:xfrm>
            <a:off x="10279774" y="4074104"/>
            <a:ext cx="1300162" cy="457200"/>
          </a:xfrm>
          <a:prstGeom prst="hexagon">
            <a:avLst>
              <a:gd name="adj" fmla="val 60937"/>
              <a:gd name="vf" fmla="val 115470"/>
            </a:avLst>
          </a:prstGeom>
          <a:gradFill flip="none" rotWithShape="1">
            <a:gsLst>
              <a:gs pos="0">
                <a:srgbClr val="FF6699">
                  <a:shade val="30000"/>
                  <a:satMod val="115000"/>
                </a:srgbClr>
              </a:gs>
              <a:gs pos="50000">
                <a:srgbClr val="FF6699">
                  <a:shade val="67500"/>
                  <a:satMod val="115000"/>
                </a:srgbClr>
              </a:gs>
              <a:gs pos="100000">
                <a:srgbClr val="FF6699">
                  <a:shade val="100000"/>
                  <a:satMod val="115000"/>
                </a:srgbClr>
              </a:gs>
            </a:gsLst>
            <a:lin ang="2700000" scaled="1"/>
            <a:tileRect/>
          </a:gra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ＭＳ Ｐゴシック"/>
              </a:rPr>
              <a:t>JAK2</a:t>
            </a:r>
            <a:endParaRPr kumimoji="0" lang="en-US" sz="2000" b="0" i="0" u="none" strike="noStrike" kern="1200" cap="none" spc="0" normalizeH="0" baseline="30000" noProof="0" dirty="0">
              <a:ln>
                <a:noFill/>
              </a:ln>
              <a:solidFill>
                <a:srgbClr val="000000"/>
              </a:solidFill>
              <a:effectLst/>
              <a:uLnTx/>
              <a:uFillTx/>
              <a:latin typeface="Times New Roman" pitchFamily="18" charset="0"/>
              <a:ea typeface="ＭＳ Ｐゴシック"/>
            </a:endParaRPr>
          </a:p>
        </p:txBody>
      </p:sp>
      <p:grpSp>
        <p:nvGrpSpPr>
          <p:cNvPr id="451" name="Group 327">
            <a:extLst>
              <a:ext uri="{FF2B5EF4-FFF2-40B4-BE49-F238E27FC236}">
                <a16:creationId xmlns:a16="http://schemas.microsoft.com/office/drawing/2014/main" id="{C7319956-AEB9-45BA-A4AC-330F6293A25E}"/>
              </a:ext>
            </a:extLst>
          </p:cNvPr>
          <p:cNvGrpSpPr>
            <a:grpSpLocks/>
          </p:cNvGrpSpPr>
          <p:nvPr/>
        </p:nvGrpSpPr>
        <p:grpSpPr bwMode="auto">
          <a:xfrm>
            <a:off x="8532519" y="2018292"/>
            <a:ext cx="2777543" cy="2570162"/>
            <a:chOff x="432" y="445"/>
            <a:chExt cx="1969" cy="1619"/>
          </a:xfrm>
        </p:grpSpPr>
        <p:grpSp>
          <p:nvGrpSpPr>
            <p:cNvPr id="452" name="Group 264">
              <a:extLst>
                <a:ext uri="{FF2B5EF4-FFF2-40B4-BE49-F238E27FC236}">
                  <a16:creationId xmlns:a16="http://schemas.microsoft.com/office/drawing/2014/main" id="{DB143C6D-AAFE-4B58-B47D-16801EAE000C}"/>
                </a:ext>
              </a:extLst>
            </p:cNvPr>
            <p:cNvGrpSpPr>
              <a:grpSpLocks/>
            </p:cNvGrpSpPr>
            <p:nvPr/>
          </p:nvGrpSpPr>
          <p:grpSpPr bwMode="auto">
            <a:xfrm>
              <a:off x="432" y="445"/>
              <a:ext cx="1026" cy="1619"/>
              <a:chOff x="432" y="445"/>
              <a:chExt cx="1026" cy="1619"/>
            </a:xfrm>
          </p:grpSpPr>
          <p:grpSp>
            <p:nvGrpSpPr>
              <p:cNvPr id="460" name="Group 265">
                <a:extLst>
                  <a:ext uri="{FF2B5EF4-FFF2-40B4-BE49-F238E27FC236}">
                    <a16:creationId xmlns:a16="http://schemas.microsoft.com/office/drawing/2014/main" id="{7873BB42-3F6A-42D4-9C01-3F2CAB3EDC50}"/>
                  </a:ext>
                </a:extLst>
              </p:cNvPr>
              <p:cNvGrpSpPr>
                <a:grpSpLocks/>
              </p:cNvGrpSpPr>
              <p:nvPr/>
            </p:nvGrpSpPr>
            <p:grpSpPr bwMode="auto">
              <a:xfrm>
                <a:off x="1242" y="445"/>
                <a:ext cx="216" cy="1619"/>
                <a:chOff x="1104" y="445"/>
                <a:chExt cx="192" cy="1619"/>
              </a:xfrm>
            </p:grpSpPr>
            <p:sp>
              <p:nvSpPr>
                <p:cNvPr id="462" name="AutoShape 266">
                  <a:extLst>
                    <a:ext uri="{FF2B5EF4-FFF2-40B4-BE49-F238E27FC236}">
                      <a16:creationId xmlns:a16="http://schemas.microsoft.com/office/drawing/2014/main" id="{BCF5F93D-FE80-403D-9E58-9DB2DC11545F}"/>
                    </a:ext>
                  </a:extLst>
                </p:cNvPr>
                <p:cNvSpPr>
                  <a:spLocks noChangeArrowheads="1"/>
                </p:cNvSpPr>
                <p:nvPr/>
              </p:nvSpPr>
              <p:spPr bwMode="auto">
                <a:xfrm>
                  <a:off x="1104" y="1104"/>
                  <a:ext cx="144" cy="816"/>
                </a:xfrm>
                <a:prstGeom prst="flowChartMerge">
                  <a:avLst/>
                </a:prstGeom>
                <a:solidFill>
                  <a:srgbClr val="FF0000"/>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endParaRPr>
                </a:p>
              </p:txBody>
            </p:sp>
            <p:grpSp>
              <p:nvGrpSpPr>
                <p:cNvPr id="463" name="Group 267">
                  <a:extLst>
                    <a:ext uri="{FF2B5EF4-FFF2-40B4-BE49-F238E27FC236}">
                      <a16:creationId xmlns:a16="http://schemas.microsoft.com/office/drawing/2014/main" id="{63C4A2F1-2575-4940-A144-95BFFA4DE6B8}"/>
                    </a:ext>
                  </a:extLst>
                </p:cNvPr>
                <p:cNvGrpSpPr>
                  <a:grpSpLocks/>
                </p:cNvGrpSpPr>
                <p:nvPr/>
              </p:nvGrpSpPr>
              <p:grpSpPr bwMode="auto">
                <a:xfrm>
                  <a:off x="1104" y="445"/>
                  <a:ext cx="163" cy="755"/>
                  <a:chOff x="3216" y="415"/>
                  <a:chExt cx="163" cy="755"/>
                </a:xfrm>
              </p:grpSpPr>
              <p:pic>
                <p:nvPicPr>
                  <p:cNvPr id="465" name="Picture 268" descr="nodule 1smooth top copy">
                    <a:extLst>
                      <a:ext uri="{FF2B5EF4-FFF2-40B4-BE49-F238E27FC236}">
                        <a16:creationId xmlns:a16="http://schemas.microsoft.com/office/drawing/2014/main" id="{A5F9E095-4D44-464C-B3A4-176F488EF33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 y="960"/>
                    <a:ext cx="163"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6" name="Picture 269" descr="nodule 1smooth top copy">
                    <a:extLst>
                      <a:ext uri="{FF2B5EF4-FFF2-40B4-BE49-F238E27FC236}">
                        <a16:creationId xmlns:a16="http://schemas.microsoft.com/office/drawing/2014/main" id="{13783D3B-1BFD-4DBB-83A0-8D2DE304FF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6" y="825"/>
                    <a:ext cx="16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7" name="Picture 270" descr="nodule 1smooth top copy">
                    <a:extLst>
                      <a:ext uri="{FF2B5EF4-FFF2-40B4-BE49-F238E27FC236}">
                        <a16:creationId xmlns:a16="http://schemas.microsoft.com/office/drawing/2014/main" id="{27D0EAD3-EF30-4344-A3E8-64BD51A7E6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6" y="703"/>
                    <a:ext cx="16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 name="Picture 271" descr="nodule 1smooth top copy">
                    <a:extLst>
                      <a:ext uri="{FF2B5EF4-FFF2-40B4-BE49-F238E27FC236}">
                        <a16:creationId xmlns:a16="http://schemas.microsoft.com/office/drawing/2014/main" id="{32C0EF8B-09DB-4B8F-8F2B-A514812D78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6" y="559"/>
                    <a:ext cx="16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9" name="Picture 272" descr="nodule 1smooth top copy">
                    <a:extLst>
                      <a:ext uri="{FF2B5EF4-FFF2-40B4-BE49-F238E27FC236}">
                        <a16:creationId xmlns:a16="http://schemas.microsoft.com/office/drawing/2014/main" id="{EBEC046E-DB14-495E-9C3B-50B1E010D2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6" y="415"/>
                    <a:ext cx="16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64" name="Oval 273">
                  <a:extLst>
                    <a:ext uri="{FF2B5EF4-FFF2-40B4-BE49-F238E27FC236}">
                      <a16:creationId xmlns:a16="http://schemas.microsoft.com/office/drawing/2014/main" id="{CF1BEB5E-0C6D-46A2-A789-B903B821902A}"/>
                    </a:ext>
                  </a:extLst>
                </p:cNvPr>
                <p:cNvSpPr>
                  <a:spLocks noChangeArrowheads="1"/>
                </p:cNvSpPr>
                <p:nvPr/>
              </p:nvSpPr>
              <p:spPr bwMode="auto">
                <a:xfrm>
                  <a:off x="1104" y="1632"/>
                  <a:ext cx="192" cy="432"/>
                </a:xfrm>
                <a:prstGeom prst="ellipse">
                  <a:avLst/>
                </a:prstGeom>
                <a:gradFill rotWithShape="0">
                  <a:gsLst>
                    <a:gs pos="0">
                      <a:srgbClr val="FF9900"/>
                    </a:gs>
                    <a:gs pos="100000">
                      <a:srgbClr val="764700"/>
                    </a:gs>
                  </a:gsLst>
                  <a:path path="rect">
                    <a:fillToRect t="100000" r="100000"/>
                  </a:path>
                </a:gra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endParaRPr>
                </a:p>
              </p:txBody>
            </p:sp>
          </p:grpSp>
          <p:sp>
            <p:nvSpPr>
              <p:cNvPr id="461" name="AutoShape 274">
                <a:extLst>
                  <a:ext uri="{FF2B5EF4-FFF2-40B4-BE49-F238E27FC236}">
                    <a16:creationId xmlns:a16="http://schemas.microsoft.com/office/drawing/2014/main" id="{F8213F13-FB7D-4FC6-A83B-FA19F84A1ECA}"/>
                  </a:ext>
                </a:extLst>
              </p:cNvPr>
              <p:cNvSpPr>
                <a:spLocks noChangeArrowheads="1"/>
              </p:cNvSpPr>
              <p:nvPr/>
            </p:nvSpPr>
            <p:spPr bwMode="auto">
              <a:xfrm>
                <a:off x="432" y="1740"/>
                <a:ext cx="813" cy="288"/>
              </a:xfrm>
              <a:prstGeom prst="hexagon">
                <a:avLst>
                  <a:gd name="adj" fmla="val 60938"/>
                  <a:gd name="vf" fmla="val 115470"/>
                </a:avLst>
              </a:prstGeom>
              <a:gradFill flip="none" rotWithShape="1">
                <a:gsLst>
                  <a:gs pos="0">
                    <a:srgbClr val="FF6699">
                      <a:shade val="30000"/>
                      <a:satMod val="115000"/>
                    </a:srgbClr>
                  </a:gs>
                  <a:gs pos="50000">
                    <a:srgbClr val="FF6699">
                      <a:shade val="67500"/>
                      <a:satMod val="115000"/>
                    </a:srgbClr>
                  </a:gs>
                  <a:gs pos="100000">
                    <a:srgbClr val="FF6699">
                      <a:shade val="100000"/>
                      <a:satMod val="115000"/>
                    </a:srgbClr>
                  </a:gs>
                </a:gsLst>
                <a:lin ang="2700000" scaled="1"/>
                <a:tileRect/>
              </a:gra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ＭＳ Ｐゴシック"/>
                  </a:rPr>
                  <a:t>JAK2</a:t>
                </a:r>
                <a:endParaRPr kumimoji="0" lang="en-US" sz="2000" b="0" i="0" u="none" strike="noStrike" kern="1200" cap="none" spc="0" normalizeH="0" baseline="30000" noProof="0" dirty="0">
                  <a:ln>
                    <a:noFill/>
                  </a:ln>
                  <a:solidFill>
                    <a:srgbClr val="000000"/>
                  </a:solidFill>
                  <a:effectLst/>
                  <a:uLnTx/>
                  <a:uFillTx/>
                  <a:latin typeface="Times New Roman" pitchFamily="18" charset="0"/>
                  <a:ea typeface="ＭＳ Ｐゴシック"/>
                </a:endParaRPr>
              </a:p>
            </p:txBody>
          </p:sp>
        </p:grpSp>
        <p:grpSp>
          <p:nvGrpSpPr>
            <p:cNvPr id="453" name="Group 275">
              <a:extLst>
                <a:ext uri="{FF2B5EF4-FFF2-40B4-BE49-F238E27FC236}">
                  <a16:creationId xmlns:a16="http://schemas.microsoft.com/office/drawing/2014/main" id="{802BEE8F-A327-4D22-A987-F0D761891129}"/>
                </a:ext>
              </a:extLst>
            </p:cNvPr>
            <p:cNvGrpSpPr>
              <a:grpSpLocks/>
            </p:cNvGrpSpPr>
            <p:nvPr/>
          </p:nvGrpSpPr>
          <p:grpSpPr bwMode="auto">
            <a:xfrm>
              <a:off x="566" y="1643"/>
              <a:ext cx="1835" cy="213"/>
              <a:chOff x="566" y="1643"/>
              <a:chExt cx="1835" cy="213"/>
            </a:xfrm>
          </p:grpSpPr>
          <p:grpSp>
            <p:nvGrpSpPr>
              <p:cNvPr id="454" name="Group 276">
                <a:extLst>
                  <a:ext uri="{FF2B5EF4-FFF2-40B4-BE49-F238E27FC236}">
                    <a16:creationId xmlns:a16="http://schemas.microsoft.com/office/drawing/2014/main" id="{AD806250-33D8-4C2A-972A-8C721C8783D2}"/>
                  </a:ext>
                </a:extLst>
              </p:cNvPr>
              <p:cNvGrpSpPr>
                <a:grpSpLocks/>
              </p:cNvGrpSpPr>
              <p:nvPr/>
            </p:nvGrpSpPr>
            <p:grpSpPr bwMode="auto">
              <a:xfrm>
                <a:off x="2130" y="1644"/>
                <a:ext cx="271" cy="212"/>
                <a:chOff x="2160" y="2880"/>
                <a:chExt cx="241" cy="212"/>
              </a:xfrm>
            </p:grpSpPr>
            <p:sp>
              <p:nvSpPr>
                <p:cNvPr id="458" name="Oval 277">
                  <a:extLst>
                    <a:ext uri="{FF2B5EF4-FFF2-40B4-BE49-F238E27FC236}">
                      <a16:creationId xmlns:a16="http://schemas.microsoft.com/office/drawing/2014/main" id="{147326F5-7AFE-400E-853A-A4526352AB07}"/>
                    </a:ext>
                  </a:extLst>
                </p:cNvPr>
                <p:cNvSpPr>
                  <a:spLocks noChangeArrowheads="1"/>
                </p:cNvSpPr>
                <p:nvPr/>
              </p:nvSpPr>
              <p:spPr bwMode="auto">
                <a:xfrm>
                  <a:off x="2160" y="2880"/>
                  <a:ext cx="192" cy="192"/>
                </a:xfrm>
                <a:prstGeom prst="ellipse">
                  <a:avLst/>
                </a:prstGeom>
                <a:gradFill rotWithShape="0">
                  <a:gsLst>
                    <a:gs pos="0">
                      <a:srgbClr val="FFFF00"/>
                    </a:gs>
                    <a:gs pos="100000">
                      <a:srgbClr val="767600"/>
                    </a:gs>
                  </a:gsLst>
                  <a:path path="shape">
                    <a:fillToRect l="50000" t="50000" r="50000" b="50000"/>
                  </a:path>
                </a:gra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endParaRPr>
                </a:p>
              </p:txBody>
            </p:sp>
            <p:sp>
              <p:nvSpPr>
                <p:cNvPr id="459" name="Text Box 278">
                  <a:extLst>
                    <a:ext uri="{FF2B5EF4-FFF2-40B4-BE49-F238E27FC236}">
                      <a16:creationId xmlns:a16="http://schemas.microsoft.com/office/drawing/2014/main" id="{C4E62152-15AD-4F32-A7B4-1A9279129F1A}"/>
                    </a:ext>
                  </a:extLst>
                </p:cNvPr>
                <p:cNvSpPr txBox="1">
                  <a:spLocks noChangeArrowheads="1"/>
                </p:cNvSpPr>
                <p:nvPr/>
              </p:nvSpPr>
              <p:spPr bwMode="auto">
                <a:xfrm>
                  <a:off x="2161" y="2880"/>
                  <a:ext cx="24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00"/>
                      </a:solidFill>
                      <a:latin typeface="Arial" charset="0"/>
                    </a:defRPr>
                  </a:lvl1pPr>
                  <a:lvl2pPr marL="742950" indent="-285750">
                    <a:defRPr sz="2400">
                      <a:solidFill>
                        <a:srgbClr val="000000"/>
                      </a:solidFill>
                      <a:latin typeface="Arial" charset="0"/>
                    </a:defRPr>
                  </a:lvl2pPr>
                  <a:lvl3pPr marL="1143000" indent="-228600">
                    <a:defRPr sz="2400">
                      <a:solidFill>
                        <a:srgbClr val="000000"/>
                      </a:solidFill>
                      <a:latin typeface="Arial" charset="0"/>
                    </a:defRPr>
                  </a:lvl3pPr>
                  <a:lvl4pPr marL="1600200" indent="-228600">
                    <a:defRPr sz="2400">
                      <a:solidFill>
                        <a:srgbClr val="000000"/>
                      </a:solidFill>
                      <a:latin typeface="Arial" charset="0"/>
                    </a:defRPr>
                  </a:lvl4pPr>
                  <a:lvl5pPr marL="2057400" indent="-228600">
                    <a:defRPr sz="2400">
                      <a:solidFill>
                        <a:srgbClr val="000000"/>
                      </a:solidFill>
                      <a:latin typeface="Arial" charset="0"/>
                    </a:defRPr>
                  </a:lvl5pPr>
                  <a:lvl6pPr marL="2514600" indent="-228600" eaLnBrk="0" fontAlgn="base" hangingPunct="0">
                    <a:spcBef>
                      <a:spcPct val="0"/>
                    </a:spcBef>
                    <a:spcAft>
                      <a:spcPct val="0"/>
                    </a:spcAft>
                    <a:defRPr sz="2400">
                      <a:solidFill>
                        <a:srgbClr val="000000"/>
                      </a:solidFill>
                      <a:latin typeface="Arial" charset="0"/>
                    </a:defRPr>
                  </a:lvl6pPr>
                  <a:lvl7pPr marL="2971800" indent="-228600" eaLnBrk="0" fontAlgn="base" hangingPunct="0">
                    <a:spcBef>
                      <a:spcPct val="0"/>
                    </a:spcBef>
                    <a:spcAft>
                      <a:spcPct val="0"/>
                    </a:spcAft>
                    <a:defRPr sz="2400">
                      <a:solidFill>
                        <a:srgbClr val="000000"/>
                      </a:solidFill>
                      <a:latin typeface="Arial" charset="0"/>
                    </a:defRPr>
                  </a:lvl7pPr>
                  <a:lvl8pPr marL="3429000" indent="-228600" eaLnBrk="0" fontAlgn="base" hangingPunct="0">
                    <a:spcBef>
                      <a:spcPct val="0"/>
                    </a:spcBef>
                    <a:spcAft>
                      <a:spcPct val="0"/>
                    </a:spcAft>
                    <a:defRPr sz="2400">
                      <a:solidFill>
                        <a:srgbClr val="000000"/>
                      </a:solidFill>
                      <a:latin typeface="Arial" charset="0"/>
                    </a:defRPr>
                  </a:lvl8pPr>
                  <a:lvl9pPr marL="3886200" indent="-228600" eaLnBrk="0" fontAlgn="base" hangingPunct="0">
                    <a:spcBef>
                      <a:spcPct val="0"/>
                    </a:spcBef>
                    <a:spcAft>
                      <a:spcPct val="0"/>
                    </a:spcAft>
                    <a:defRPr sz="2400">
                      <a:solidFill>
                        <a:srgbClr val="000000"/>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pitchFamily="18" charset="0"/>
                      <a:ea typeface="ＭＳ Ｐゴシック"/>
                    </a:rPr>
                    <a:t>P</a:t>
                  </a:r>
                </a:p>
              </p:txBody>
            </p:sp>
          </p:grpSp>
          <p:grpSp>
            <p:nvGrpSpPr>
              <p:cNvPr id="455" name="Group 279">
                <a:extLst>
                  <a:ext uri="{FF2B5EF4-FFF2-40B4-BE49-F238E27FC236}">
                    <a16:creationId xmlns:a16="http://schemas.microsoft.com/office/drawing/2014/main" id="{71D256E6-6F97-4F19-A0D6-9CF6C5589098}"/>
                  </a:ext>
                </a:extLst>
              </p:cNvPr>
              <p:cNvGrpSpPr>
                <a:grpSpLocks/>
              </p:cNvGrpSpPr>
              <p:nvPr/>
            </p:nvGrpSpPr>
            <p:grpSpPr bwMode="auto">
              <a:xfrm>
                <a:off x="566" y="1643"/>
                <a:ext cx="270" cy="212"/>
                <a:chOff x="2160" y="2880"/>
                <a:chExt cx="240" cy="212"/>
              </a:xfrm>
            </p:grpSpPr>
            <p:sp>
              <p:nvSpPr>
                <p:cNvPr id="456" name="Oval 280">
                  <a:extLst>
                    <a:ext uri="{FF2B5EF4-FFF2-40B4-BE49-F238E27FC236}">
                      <a16:creationId xmlns:a16="http://schemas.microsoft.com/office/drawing/2014/main" id="{63DE770A-3CEB-4FD9-800D-6E0B42901489}"/>
                    </a:ext>
                  </a:extLst>
                </p:cNvPr>
                <p:cNvSpPr>
                  <a:spLocks noChangeArrowheads="1"/>
                </p:cNvSpPr>
                <p:nvPr/>
              </p:nvSpPr>
              <p:spPr bwMode="auto">
                <a:xfrm>
                  <a:off x="2160" y="2880"/>
                  <a:ext cx="192" cy="192"/>
                </a:xfrm>
                <a:prstGeom prst="ellipse">
                  <a:avLst/>
                </a:prstGeom>
                <a:gradFill rotWithShape="0">
                  <a:gsLst>
                    <a:gs pos="0">
                      <a:srgbClr val="FFFF00"/>
                    </a:gs>
                    <a:gs pos="100000">
                      <a:srgbClr val="767600"/>
                    </a:gs>
                  </a:gsLst>
                  <a:path path="shape">
                    <a:fillToRect l="50000" t="50000" r="50000" b="50000"/>
                  </a:path>
                </a:gra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endParaRPr>
                </a:p>
              </p:txBody>
            </p:sp>
            <p:sp>
              <p:nvSpPr>
                <p:cNvPr id="457" name="Text Box 281">
                  <a:extLst>
                    <a:ext uri="{FF2B5EF4-FFF2-40B4-BE49-F238E27FC236}">
                      <a16:creationId xmlns:a16="http://schemas.microsoft.com/office/drawing/2014/main" id="{6E46DAEA-44B5-441A-B3B4-711E6FE7622C}"/>
                    </a:ext>
                  </a:extLst>
                </p:cNvPr>
                <p:cNvSpPr txBox="1">
                  <a:spLocks noChangeArrowheads="1"/>
                </p:cNvSpPr>
                <p:nvPr/>
              </p:nvSpPr>
              <p:spPr bwMode="auto">
                <a:xfrm>
                  <a:off x="2160" y="2880"/>
                  <a:ext cx="24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00"/>
                      </a:solidFill>
                      <a:latin typeface="Arial" charset="0"/>
                    </a:defRPr>
                  </a:lvl1pPr>
                  <a:lvl2pPr marL="742950" indent="-285750">
                    <a:defRPr sz="2400">
                      <a:solidFill>
                        <a:srgbClr val="000000"/>
                      </a:solidFill>
                      <a:latin typeface="Arial" charset="0"/>
                    </a:defRPr>
                  </a:lvl2pPr>
                  <a:lvl3pPr marL="1143000" indent="-228600">
                    <a:defRPr sz="2400">
                      <a:solidFill>
                        <a:srgbClr val="000000"/>
                      </a:solidFill>
                      <a:latin typeface="Arial" charset="0"/>
                    </a:defRPr>
                  </a:lvl3pPr>
                  <a:lvl4pPr marL="1600200" indent="-228600">
                    <a:defRPr sz="2400">
                      <a:solidFill>
                        <a:srgbClr val="000000"/>
                      </a:solidFill>
                      <a:latin typeface="Arial" charset="0"/>
                    </a:defRPr>
                  </a:lvl4pPr>
                  <a:lvl5pPr marL="2057400" indent="-228600">
                    <a:defRPr sz="2400">
                      <a:solidFill>
                        <a:srgbClr val="000000"/>
                      </a:solidFill>
                      <a:latin typeface="Arial" charset="0"/>
                    </a:defRPr>
                  </a:lvl5pPr>
                  <a:lvl6pPr marL="2514600" indent="-228600" eaLnBrk="0" fontAlgn="base" hangingPunct="0">
                    <a:spcBef>
                      <a:spcPct val="0"/>
                    </a:spcBef>
                    <a:spcAft>
                      <a:spcPct val="0"/>
                    </a:spcAft>
                    <a:defRPr sz="2400">
                      <a:solidFill>
                        <a:srgbClr val="000000"/>
                      </a:solidFill>
                      <a:latin typeface="Arial" charset="0"/>
                    </a:defRPr>
                  </a:lvl6pPr>
                  <a:lvl7pPr marL="2971800" indent="-228600" eaLnBrk="0" fontAlgn="base" hangingPunct="0">
                    <a:spcBef>
                      <a:spcPct val="0"/>
                    </a:spcBef>
                    <a:spcAft>
                      <a:spcPct val="0"/>
                    </a:spcAft>
                    <a:defRPr sz="2400">
                      <a:solidFill>
                        <a:srgbClr val="000000"/>
                      </a:solidFill>
                      <a:latin typeface="Arial" charset="0"/>
                    </a:defRPr>
                  </a:lvl7pPr>
                  <a:lvl8pPr marL="3429000" indent="-228600" eaLnBrk="0" fontAlgn="base" hangingPunct="0">
                    <a:spcBef>
                      <a:spcPct val="0"/>
                    </a:spcBef>
                    <a:spcAft>
                      <a:spcPct val="0"/>
                    </a:spcAft>
                    <a:defRPr sz="2400">
                      <a:solidFill>
                        <a:srgbClr val="000000"/>
                      </a:solidFill>
                      <a:latin typeface="Arial" charset="0"/>
                    </a:defRPr>
                  </a:lvl8pPr>
                  <a:lvl9pPr marL="3886200" indent="-228600" eaLnBrk="0" fontAlgn="base" hangingPunct="0">
                    <a:spcBef>
                      <a:spcPct val="0"/>
                    </a:spcBef>
                    <a:spcAft>
                      <a:spcPct val="0"/>
                    </a:spcAft>
                    <a:defRPr sz="2400">
                      <a:solidFill>
                        <a:srgbClr val="000000"/>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pitchFamily="18" charset="0"/>
                      <a:ea typeface="ＭＳ Ｐゴシック"/>
                    </a:rPr>
                    <a:t>P</a:t>
                  </a:r>
                </a:p>
              </p:txBody>
            </p:sp>
          </p:grpSp>
        </p:grpSp>
      </p:grpSp>
      <p:grpSp>
        <p:nvGrpSpPr>
          <p:cNvPr id="470" name="Group 282">
            <a:extLst>
              <a:ext uri="{FF2B5EF4-FFF2-40B4-BE49-F238E27FC236}">
                <a16:creationId xmlns:a16="http://schemas.microsoft.com/office/drawing/2014/main" id="{61EB214A-9B19-41BD-8B9A-1768E03492BE}"/>
              </a:ext>
            </a:extLst>
          </p:cNvPr>
          <p:cNvGrpSpPr>
            <a:grpSpLocks/>
          </p:cNvGrpSpPr>
          <p:nvPr/>
        </p:nvGrpSpPr>
        <p:grpSpPr bwMode="auto">
          <a:xfrm>
            <a:off x="9979737" y="2018292"/>
            <a:ext cx="334963" cy="2570162"/>
            <a:chOff x="1296" y="445"/>
            <a:chExt cx="211" cy="1619"/>
          </a:xfrm>
        </p:grpSpPr>
        <p:sp>
          <p:nvSpPr>
            <p:cNvPr id="471" name="AutoShape 283">
              <a:extLst>
                <a:ext uri="{FF2B5EF4-FFF2-40B4-BE49-F238E27FC236}">
                  <a16:creationId xmlns:a16="http://schemas.microsoft.com/office/drawing/2014/main" id="{05D4A8EA-95F3-4031-A976-105CDC514821}"/>
                </a:ext>
              </a:extLst>
            </p:cNvPr>
            <p:cNvSpPr>
              <a:spLocks noChangeArrowheads="1"/>
            </p:cNvSpPr>
            <p:nvPr/>
          </p:nvSpPr>
          <p:spPr bwMode="auto">
            <a:xfrm>
              <a:off x="1344" y="1056"/>
              <a:ext cx="144" cy="816"/>
            </a:xfrm>
            <a:prstGeom prst="flowChartMerge">
              <a:avLst/>
            </a:prstGeom>
            <a:solidFill>
              <a:srgbClr val="FF0000"/>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endParaRPr>
            </a:p>
          </p:txBody>
        </p:sp>
        <p:grpSp>
          <p:nvGrpSpPr>
            <p:cNvPr id="472" name="Group 284">
              <a:extLst>
                <a:ext uri="{FF2B5EF4-FFF2-40B4-BE49-F238E27FC236}">
                  <a16:creationId xmlns:a16="http://schemas.microsoft.com/office/drawing/2014/main" id="{2FD3E2BB-8512-4A61-8322-E19BC16ED8C7}"/>
                </a:ext>
              </a:extLst>
            </p:cNvPr>
            <p:cNvGrpSpPr>
              <a:grpSpLocks/>
            </p:cNvGrpSpPr>
            <p:nvPr/>
          </p:nvGrpSpPr>
          <p:grpSpPr bwMode="auto">
            <a:xfrm>
              <a:off x="1344" y="445"/>
              <a:ext cx="163" cy="755"/>
              <a:chOff x="3216" y="415"/>
              <a:chExt cx="163" cy="755"/>
            </a:xfrm>
          </p:grpSpPr>
          <p:pic>
            <p:nvPicPr>
              <p:cNvPr id="474" name="Picture 285" descr="nodule 1smooth top copy">
                <a:extLst>
                  <a:ext uri="{FF2B5EF4-FFF2-40B4-BE49-F238E27FC236}">
                    <a16:creationId xmlns:a16="http://schemas.microsoft.com/office/drawing/2014/main" id="{986D9F5B-3737-40E7-AE35-976EE74B218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 y="960"/>
                <a:ext cx="163"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5" name="Picture 286" descr="nodule 1smooth top copy">
                <a:extLst>
                  <a:ext uri="{FF2B5EF4-FFF2-40B4-BE49-F238E27FC236}">
                    <a16:creationId xmlns:a16="http://schemas.microsoft.com/office/drawing/2014/main" id="{43A98D94-044A-413D-8821-3D6A2C66945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6" y="825"/>
                <a:ext cx="16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6" name="Picture 287" descr="nodule 1smooth top copy">
                <a:extLst>
                  <a:ext uri="{FF2B5EF4-FFF2-40B4-BE49-F238E27FC236}">
                    <a16:creationId xmlns:a16="http://schemas.microsoft.com/office/drawing/2014/main" id="{6015C6DF-FC69-437B-8BAC-5593A57963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6" y="703"/>
                <a:ext cx="16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7" name="Picture 288" descr="nodule 1smooth top copy">
                <a:extLst>
                  <a:ext uri="{FF2B5EF4-FFF2-40B4-BE49-F238E27FC236}">
                    <a16:creationId xmlns:a16="http://schemas.microsoft.com/office/drawing/2014/main" id="{57618E40-1410-44D0-87B4-4F887383AAD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6" y="559"/>
                <a:ext cx="16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8" name="Picture 289" descr="nodule 1smooth top copy">
                <a:extLst>
                  <a:ext uri="{FF2B5EF4-FFF2-40B4-BE49-F238E27FC236}">
                    <a16:creationId xmlns:a16="http://schemas.microsoft.com/office/drawing/2014/main" id="{6770FC10-87EC-4F0D-9B8E-433E4E57BE3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6" y="415"/>
                <a:ext cx="16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73" name="Oval 290">
              <a:extLst>
                <a:ext uri="{FF2B5EF4-FFF2-40B4-BE49-F238E27FC236}">
                  <a16:creationId xmlns:a16="http://schemas.microsoft.com/office/drawing/2014/main" id="{E76A87BE-3D4F-46AC-B29A-7F5549D9B858}"/>
                </a:ext>
              </a:extLst>
            </p:cNvPr>
            <p:cNvSpPr>
              <a:spLocks noChangeArrowheads="1"/>
            </p:cNvSpPr>
            <p:nvPr/>
          </p:nvSpPr>
          <p:spPr bwMode="auto">
            <a:xfrm>
              <a:off x="1296" y="1632"/>
              <a:ext cx="192" cy="432"/>
            </a:xfrm>
            <a:prstGeom prst="ellipse">
              <a:avLst/>
            </a:prstGeom>
            <a:gradFill rotWithShape="0">
              <a:gsLst>
                <a:gs pos="0">
                  <a:srgbClr val="FF9900"/>
                </a:gs>
                <a:gs pos="100000">
                  <a:srgbClr val="764700"/>
                </a:gs>
              </a:gsLst>
              <a:path path="rect">
                <a:fillToRect t="100000" r="100000"/>
              </a:path>
            </a:gra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479" name="Group 291">
            <a:extLst>
              <a:ext uri="{FF2B5EF4-FFF2-40B4-BE49-F238E27FC236}">
                <a16:creationId xmlns:a16="http://schemas.microsoft.com/office/drawing/2014/main" id="{F6837AD8-1873-437B-9203-E912BDB8FA99}"/>
              </a:ext>
            </a:extLst>
          </p:cNvPr>
          <p:cNvGrpSpPr>
            <a:grpSpLocks/>
          </p:cNvGrpSpPr>
          <p:nvPr/>
        </p:nvGrpSpPr>
        <p:grpSpPr bwMode="auto">
          <a:xfrm>
            <a:off x="9528887" y="4405892"/>
            <a:ext cx="949325" cy="336550"/>
            <a:chOff x="1123" y="1522"/>
            <a:chExt cx="672" cy="212"/>
          </a:xfrm>
        </p:grpSpPr>
        <p:grpSp>
          <p:nvGrpSpPr>
            <p:cNvPr id="480" name="Group 292">
              <a:extLst>
                <a:ext uri="{FF2B5EF4-FFF2-40B4-BE49-F238E27FC236}">
                  <a16:creationId xmlns:a16="http://schemas.microsoft.com/office/drawing/2014/main" id="{D26B00A2-8F4E-4CFD-9F0C-3D54F7B420AC}"/>
                </a:ext>
              </a:extLst>
            </p:cNvPr>
            <p:cNvGrpSpPr>
              <a:grpSpLocks/>
            </p:cNvGrpSpPr>
            <p:nvPr/>
          </p:nvGrpSpPr>
          <p:grpSpPr bwMode="auto">
            <a:xfrm>
              <a:off x="1525" y="1522"/>
              <a:ext cx="270" cy="212"/>
              <a:chOff x="2160" y="2880"/>
              <a:chExt cx="240" cy="212"/>
            </a:xfrm>
          </p:grpSpPr>
          <p:sp>
            <p:nvSpPr>
              <p:cNvPr id="484" name="Oval 293">
                <a:extLst>
                  <a:ext uri="{FF2B5EF4-FFF2-40B4-BE49-F238E27FC236}">
                    <a16:creationId xmlns:a16="http://schemas.microsoft.com/office/drawing/2014/main" id="{D3372EA2-11A8-4121-B248-263545B4FDC1}"/>
                  </a:ext>
                </a:extLst>
              </p:cNvPr>
              <p:cNvSpPr>
                <a:spLocks noChangeArrowheads="1"/>
              </p:cNvSpPr>
              <p:nvPr/>
            </p:nvSpPr>
            <p:spPr bwMode="auto">
              <a:xfrm>
                <a:off x="2160" y="2880"/>
                <a:ext cx="192" cy="192"/>
              </a:xfrm>
              <a:prstGeom prst="ellipse">
                <a:avLst/>
              </a:prstGeom>
              <a:gradFill rotWithShape="0">
                <a:gsLst>
                  <a:gs pos="0">
                    <a:srgbClr val="FFFF00"/>
                  </a:gs>
                  <a:gs pos="100000">
                    <a:srgbClr val="767600"/>
                  </a:gs>
                </a:gsLst>
                <a:path path="shape">
                  <a:fillToRect l="50000" t="50000" r="50000" b="50000"/>
                </a:path>
              </a:gra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endParaRPr>
              </a:p>
            </p:txBody>
          </p:sp>
          <p:sp>
            <p:nvSpPr>
              <p:cNvPr id="485" name="Text Box 294">
                <a:extLst>
                  <a:ext uri="{FF2B5EF4-FFF2-40B4-BE49-F238E27FC236}">
                    <a16:creationId xmlns:a16="http://schemas.microsoft.com/office/drawing/2014/main" id="{409363CD-A61B-4080-8541-B4FC42910020}"/>
                  </a:ext>
                </a:extLst>
              </p:cNvPr>
              <p:cNvSpPr txBox="1">
                <a:spLocks noChangeArrowheads="1"/>
              </p:cNvSpPr>
              <p:nvPr/>
            </p:nvSpPr>
            <p:spPr bwMode="auto">
              <a:xfrm>
                <a:off x="2160" y="2880"/>
                <a:ext cx="24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00"/>
                    </a:solidFill>
                    <a:latin typeface="Arial" charset="0"/>
                  </a:defRPr>
                </a:lvl1pPr>
                <a:lvl2pPr marL="742950" indent="-285750">
                  <a:defRPr sz="2400">
                    <a:solidFill>
                      <a:srgbClr val="000000"/>
                    </a:solidFill>
                    <a:latin typeface="Arial" charset="0"/>
                  </a:defRPr>
                </a:lvl2pPr>
                <a:lvl3pPr marL="1143000" indent="-228600">
                  <a:defRPr sz="2400">
                    <a:solidFill>
                      <a:srgbClr val="000000"/>
                    </a:solidFill>
                    <a:latin typeface="Arial" charset="0"/>
                  </a:defRPr>
                </a:lvl3pPr>
                <a:lvl4pPr marL="1600200" indent="-228600">
                  <a:defRPr sz="2400">
                    <a:solidFill>
                      <a:srgbClr val="000000"/>
                    </a:solidFill>
                    <a:latin typeface="Arial" charset="0"/>
                  </a:defRPr>
                </a:lvl4pPr>
                <a:lvl5pPr marL="2057400" indent="-228600">
                  <a:defRPr sz="2400">
                    <a:solidFill>
                      <a:srgbClr val="000000"/>
                    </a:solidFill>
                    <a:latin typeface="Arial" charset="0"/>
                  </a:defRPr>
                </a:lvl5pPr>
                <a:lvl6pPr marL="2514600" indent="-228600" eaLnBrk="0" fontAlgn="base" hangingPunct="0">
                  <a:spcBef>
                    <a:spcPct val="0"/>
                  </a:spcBef>
                  <a:spcAft>
                    <a:spcPct val="0"/>
                  </a:spcAft>
                  <a:defRPr sz="2400">
                    <a:solidFill>
                      <a:srgbClr val="000000"/>
                    </a:solidFill>
                    <a:latin typeface="Arial" charset="0"/>
                  </a:defRPr>
                </a:lvl6pPr>
                <a:lvl7pPr marL="2971800" indent="-228600" eaLnBrk="0" fontAlgn="base" hangingPunct="0">
                  <a:spcBef>
                    <a:spcPct val="0"/>
                  </a:spcBef>
                  <a:spcAft>
                    <a:spcPct val="0"/>
                  </a:spcAft>
                  <a:defRPr sz="2400">
                    <a:solidFill>
                      <a:srgbClr val="000000"/>
                    </a:solidFill>
                    <a:latin typeface="Arial" charset="0"/>
                  </a:defRPr>
                </a:lvl7pPr>
                <a:lvl8pPr marL="3429000" indent="-228600" eaLnBrk="0" fontAlgn="base" hangingPunct="0">
                  <a:spcBef>
                    <a:spcPct val="0"/>
                  </a:spcBef>
                  <a:spcAft>
                    <a:spcPct val="0"/>
                  </a:spcAft>
                  <a:defRPr sz="2400">
                    <a:solidFill>
                      <a:srgbClr val="000000"/>
                    </a:solidFill>
                    <a:latin typeface="Arial" charset="0"/>
                  </a:defRPr>
                </a:lvl8pPr>
                <a:lvl9pPr marL="3886200" indent="-228600" eaLnBrk="0" fontAlgn="base" hangingPunct="0">
                  <a:spcBef>
                    <a:spcPct val="0"/>
                  </a:spcBef>
                  <a:spcAft>
                    <a:spcPct val="0"/>
                  </a:spcAft>
                  <a:defRPr sz="2400">
                    <a:solidFill>
                      <a:srgbClr val="000000"/>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pitchFamily="18" charset="0"/>
                    <a:ea typeface="ＭＳ Ｐゴシック"/>
                  </a:rPr>
                  <a:t>P</a:t>
                </a:r>
              </a:p>
            </p:txBody>
          </p:sp>
        </p:grpSp>
        <p:grpSp>
          <p:nvGrpSpPr>
            <p:cNvPr id="481" name="Group 295">
              <a:extLst>
                <a:ext uri="{FF2B5EF4-FFF2-40B4-BE49-F238E27FC236}">
                  <a16:creationId xmlns:a16="http://schemas.microsoft.com/office/drawing/2014/main" id="{328A1396-2F1F-45F7-8004-DFA9B9FC7DF0}"/>
                </a:ext>
              </a:extLst>
            </p:cNvPr>
            <p:cNvGrpSpPr>
              <a:grpSpLocks/>
            </p:cNvGrpSpPr>
            <p:nvPr/>
          </p:nvGrpSpPr>
          <p:grpSpPr bwMode="auto">
            <a:xfrm>
              <a:off x="1123" y="1522"/>
              <a:ext cx="270" cy="212"/>
              <a:chOff x="2160" y="2880"/>
              <a:chExt cx="240" cy="212"/>
            </a:xfrm>
          </p:grpSpPr>
          <p:sp>
            <p:nvSpPr>
              <p:cNvPr id="482" name="Oval 296">
                <a:extLst>
                  <a:ext uri="{FF2B5EF4-FFF2-40B4-BE49-F238E27FC236}">
                    <a16:creationId xmlns:a16="http://schemas.microsoft.com/office/drawing/2014/main" id="{7508B9C6-BC80-4F18-A2DF-A7CE1E75870D}"/>
                  </a:ext>
                </a:extLst>
              </p:cNvPr>
              <p:cNvSpPr>
                <a:spLocks noChangeArrowheads="1"/>
              </p:cNvSpPr>
              <p:nvPr/>
            </p:nvSpPr>
            <p:spPr bwMode="auto">
              <a:xfrm>
                <a:off x="2160" y="2880"/>
                <a:ext cx="192" cy="192"/>
              </a:xfrm>
              <a:prstGeom prst="ellipse">
                <a:avLst/>
              </a:prstGeom>
              <a:gradFill rotWithShape="0">
                <a:gsLst>
                  <a:gs pos="0">
                    <a:srgbClr val="FFFF00"/>
                  </a:gs>
                  <a:gs pos="100000">
                    <a:srgbClr val="767600"/>
                  </a:gs>
                </a:gsLst>
                <a:path path="shape">
                  <a:fillToRect l="50000" t="50000" r="50000" b="50000"/>
                </a:path>
              </a:gra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endParaRPr>
              </a:p>
            </p:txBody>
          </p:sp>
          <p:sp>
            <p:nvSpPr>
              <p:cNvPr id="483" name="Text Box 297">
                <a:extLst>
                  <a:ext uri="{FF2B5EF4-FFF2-40B4-BE49-F238E27FC236}">
                    <a16:creationId xmlns:a16="http://schemas.microsoft.com/office/drawing/2014/main" id="{7152C3C7-4B26-4FA3-93BA-C7B2FA4621A5}"/>
                  </a:ext>
                </a:extLst>
              </p:cNvPr>
              <p:cNvSpPr txBox="1">
                <a:spLocks noChangeArrowheads="1"/>
              </p:cNvSpPr>
              <p:nvPr/>
            </p:nvSpPr>
            <p:spPr bwMode="auto">
              <a:xfrm>
                <a:off x="2160" y="2880"/>
                <a:ext cx="24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00"/>
                    </a:solidFill>
                    <a:latin typeface="Arial" charset="0"/>
                  </a:defRPr>
                </a:lvl1pPr>
                <a:lvl2pPr marL="742950" indent="-285750">
                  <a:defRPr sz="2400">
                    <a:solidFill>
                      <a:srgbClr val="000000"/>
                    </a:solidFill>
                    <a:latin typeface="Arial" charset="0"/>
                  </a:defRPr>
                </a:lvl2pPr>
                <a:lvl3pPr marL="1143000" indent="-228600">
                  <a:defRPr sz="2400">
                    <a:solidFill>
                      <a:srgbClr val="000000"/>
                    </a:solidFill>
                    <a:latin typeface="Arial" charset="0"/>
                  </a:defRPr>
                </a:lvl3pPr>
                <a:lvl4pPr marL="1600200" indent="-228600">
                  <a:defRPr sz="2400">
                    <a:solidFill>
                      <a:srgbClr val="000000"/>
                    </a:solidFill>
                    <a:latin typeface="Arial" charset="0"/>
                  </a:defRPr>
                </a:lvl4pPr>
                <a:lvl5pPr marL="2057400" indent="-228600">
                  <a:defRPr sz="2400">
                    <a:solidFill>
                      <a:srgbClr val="000000"/>
                    </a:solidFill>
                    <a:latin typeface="Arial" charset="0"/>
                  </a:defRPr>
                </a:lvl5pPr>
                <a:lvl6pPr marL="2514600" indent="-228600" eaLnBrk="0" fontAlgn="base" hangingPunct="0">
                  <a:spcBef>
                    <a:spcPct val="0"/>
                  </a:spcBef>
                  <a:spcAft>
                    <a:spcPct val="0"/>
                  </a:spcAft>
                  <a:defRPr sz="2400">
                    <a:solidFill>
                      <a:srgbClr val="000000"/>
                    </a:solidFill>
                    <a:latin typeface="Arial" charset="0"/>
                  </a:defRPr>
                </a:lvl6pPr>
                <a:lvl7pPr marL="2971800" indent="-228600" eaLnBrk="0" fontAlgn="base" hangingPunct="0">
                  <a:spcBef>
                    <a:spcPct val="0"/>
                  </a:spcBef>
                  <a:spcAft>
                    <a:spcPct val="0"/>
                  </a:spcAft>
                  <a:defRPr sz="2400">
                    <a:solidFill>
                      <a:srgbClr val="000000"/>
                    </a:solidFill>
                    <a:latin typeface="Arial" charset="0"/>
                  </a:defRPr>
                </a:lvl7pPr>
                <a:lvl8pPr marL="3429000" indent="-228600" eaLnBrk="0" fontAlgn="base" hangingPunct="0">
                  <a:spcBef>
                    <a:spcPct val="0"/>
                  </a:spcBef>
                  <a:spcAft>
                    <a:spcPct val="0"/>
                  </a:spcAft>
                  <a:defRPr sz="2400">
                    <a:solidFill>
                      <a:srgbClr val="000000"/>
                    </a:solidFill>
                    <a:latin typeface="Arial" charset="0"/>
                  </a:defRPr>
                </a:lvl8pPr>
                <a:lvl9pPr marL="3886200" indent="-228600" eaLnBrk="0" fontAlgn="base" hangingPunct="0">
                  <a:spcBef>
                    <a:spcPct val="0"/>
                  </a:spcBef>
                  <a:spcAft>
                    <a:spcPct val="0"/>
                  </a:spcAft>
                  <a:defRPr sz="2400">
                    <a:solidFill>
                      <a:srgbClr val="000000"/>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pitchFamily="18" charset="0"/>
                    <a:ea typeface="ＭＳ Ｐゴシック"/>
                  </a:rPr>
                  <a:t>P</a:t>
                </a:r>
              </a:p>
            </p:txBody>
          </p:sp>
        </p:grpSp>
      </p:grpSp>
      <p:grpSp>
        <p:nvGrpSpPr>
          <p:cNvPr id="486" name="Group 298">
            <a:extLst>
              <a:ext uri="{FF2B5EF4-FFF2-40B4-BE49-F238E27FC236}">
                <a16:creationId xmlns:a16="http://schemas.microsoft.com/office/drawing/2014/main" id="{0E98D12F-927D-414D-B2C0-0A19429BAC1F}"/>
              </a:ext>
            </a:extLst>
          </p:cNvPr>
          <p:cNvGrpSpPr>
            <a:grpSpLocks/>
          </p:cNvGrpSpPr>
          <p:nvPr/>
        </p:nvGrpSpPr>
        <p:grpSpPr bwMode="auto">
          <a:xfrm>
            <a:off x="9341562" y="4742442"/>
            <a:ext cx="1344613" cy="311150"/>
            <a:chOff x="1006" y="2161"/>
            <a:chExt cx="953" cy="196"/>
          </a:xfrm>
        </p:grpSpPr>
        <p:sp>
          <p:nvSpPr>
            <p:cNvPr id="487" name="Oval 299">
              <a:extLst>
                <a:ext uri="{FF2B5EF4-FFF2-40B4-BE49-F238E27FC236}">
                  <a16:creationId xmlns:a16="http://schemas.microsoft.com/office/drawing/2014/main" id="{466A20B7-A61B-463F-AF97-600B99F1F15F}"/>
                </a:ext>
              </a:extLst>
            </p:cNvPr>
            <p:cNvSpPr>
              <a:spLocks noChangeArrowheads="1"/>
            </p:cNvSpPr>
            <p:nvPr/>
          </p:nvSpPr>
          <p:spPr bwMode="auto">
            <a:xfrm>
              <a:off x="1006" y="2161"/>
              <a:ext cx="481" cy="196"/>
            </a:xfrm>
            <a:prstGeom prst="ellipse">
              <a:avLst/>
            </a:prstGeom>
            <a:solidFill>
              <a:schemeClr val="accent1"/>
            </a:solidFill>
            <a:ln w="12700">
              <a:solidFill>
                <a:schemeClr val="tx1"/>
              </a:solidFill>
              <a:round/>
              <a:headEnd type="none" w="sm" len="sm"/>
              <a:tailEnd type="none" w="sm" len="sm"/>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Stat5</a:t>
              </a:r>
            </a:p>
          </p:txBody>
        </p:sp>
        <p:sp>
          <p:nvSpPr>
            <p:cNvPr id="488" name="Oval 300">
              <a:extLst>
                <a:ext uri="{FF2B5EF4-FFF2-40B4-BE49-F238E27FC236}">
                  <a16:creationId xmlns:a16="http://schemas.microsoft.com/office/drawing/2014/main" id="{B8E9CBC4-29DA-4569-A91C-A42CF290A75C}"/>
                </a:ext>
              </a:extLst>
            </p:cNvPr>
            <p:cNvSpPr>
              <a:spLocks noChangeArrowheads="1"/>
            </p:cNvSpPr>
            <p:nvPr/>
          </p:nvSpPr>
          <p:spPr bwMode="auto">
            <a:xfrm>
              <a:off x="1478" y="2161"/>
              <a:ext cx="481" cy="196"/>
            </a:xfrm>
            <a:prstGeom prst="ellipse">
              <a:avLst/>
            </a:prstGeom>
            <a:solidFill>
              <a:schemeClr val="accent1"/>
            </a:solidFill>
            <a:ln w="12700">
              <a:solidFill>
                <a:schemeClr val="tx1"/>
              </a:solidFill>
              <a:round/>
              <a:headEnd type="none" w="sm" len="sm"/>
              <a:tailEnd type="none" w="sm" len="sm"/>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Stat5</a:t>
              </a:r>
            </a:p>
          </p:txBody>
        </p:sp>
      </p:grpSp>
      <p:sp>
        <p:nvSpPr>
          <p:cNvPr id="489" name="TextBox 488">
            <a:extLst>
              <a:ext uri="{FF2B5EF4-FFF2-40B4-BE49-F238E27FC236}">
                <a16:creationId xmlns:a16="http://schemas.microsoft.com/office/drawing/2014/main" id="{DBB4AB9F-A141-417F-8054-52F3F5779B8F}"/>
              </a:ext>
            </a:extLst>
          </p:cNvPr>
          <p:cNvSpPr txBox="1"/>
          <p:nvPr/>
        </p:nvSpPr>
        <p:spPr>
          <a:xfrm>
            <a:off x="1161799" y="1165030"/>
            <a:ext cx="181011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ＭＳ Ｐゴシック"/>
              </a:rPr>
              <a:t>JAK2</a:t>
            </a:r>
            <a:r>
              <a:rPr kumimoji="0" lang="en-US" sz="2800" b="1" i="0" u="none" strike="noStrike" kern="1200" cap="none" spc="0" normalizeH="0" baseline="30000" noProof="0" dirty="0">
                <a:ln>
                  <a:noFill/>
                </a:ln>
                <a:solidFill>
                  <a:srgbClr val="000000"/>
                </a:solidFill>
                <a:effectLst/>
                <a:uLnTx/>
                <a:uFillTx/>
                <a:latin typeface="Arial"/>
                <a:ea typeface="ＭＳ Ｐゴシック"/>
              </a:rPr>
              <a:t>V617F</a:t>
            </a:r>
          </a:p>
        </p:txBody>
      </p:sp>
      <p:sp>
        <p:nvSpPr>
          <p:cNvPr id="490" name="TextBox 489">
            <a:extLst>
              <a:ext uri="{FF2B5EF4-FFF2-40B4-BE49-F238E27FC236}">
                <a16:creationId xmlns:a16="http://schemas.microsoft.com/office/drawing/2014/main" id="{8FFC3531-3FED-4185-ABEC-3C87FEE9D0C9}"/>
              </a:ext>
            </a:extLst>
          </p:cNvPr>
          <p:cNvSpPr txBox="1"/>
          <p:nvPr/>
        </p:nvSpPr>
        <p:spPr>
          <a:xfrm>
            <a:off x="5110565" y="1165030"/>
            <a:ext cx="118333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ＭＳ Ｐゴシック"/>
              </a:rPr>
              <a:t>CALR</a:t>
            </a:r>
            <a:endParaRPr kumimoji="0" lang="en-US" sz="2800" b="1" i="0" u="none" strike="noStrike" kern="1200" cap="none" spc="0" normalizeH="0" baseline="30000" noProof="0" dirty="0">
              <a:ln>
                <a:noFill/>
              </a:ln>
              <a:solidFill>
                <a:srgbClr val="000000"/>
              </a:solidFill>
              <a:effectLst/>
              <a:uLnTx/>
              <a:uFillTx/>
              <a:latin typeface="Arial"/>
              <a:ea typeface="ＭＳ Ｐゴシック"/>
            </a:endParaRPr>
          </a:p>
        </p:txBody>
      </p:sp>
      <p:sp>
        <p:nvSpPr>
          <p:cNvPr id="491" name="TextBox 490">
            <a:extLst>
              <a:ext uri="{FF2B5EF4-FFF2-40B4-BE49-F238E27FC236}">
                <a16:creationId xmlns:a16="http://schemas.microsoft.com/office/drawing/2014/main" id="{A291BB4B-FAF5-485E-A065-95A116A696E0}"/>
              </a:ext>
            </a:extLst>
          </p:cNvPr>
          <p:cNvSpPr txBox="1"/>
          <p:nvPr/>
        </p:nvSpPr>
        <p:spPr>
          <a:xfrm>
            <a:off x="9490592" y="1152172"/>
            <a:ext cx="9428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ＭＳ Ｐゴシック"/>
              </a:rPr>
              <a:t>MPL</a:t>
            </a:r>
            <a:endParaRPr kumimoji="0" lang="en-US" sz="2800" b="1" i="0" u="none" strike="noStrike" kern="1200" cap="none" spc="0" normalizeH="0" baseline="30000" noProof="0" dirty="0">
              <a:ln>
                <a:noFill/>
              </a:ln>
              <a:solidFill>
                <a:srgbClr val="000000"/>
              </a:solidFill>
              <a:effectLst/>
              <a:uLnTx/>
              <a:uFillTx/>
              <a:latin typeface="Arial"/>
              <a:ea typeface="ＭＳ Ｐゴシック"/>
            </a:endParaRPr>
          </a:p>
        </p:txBody>
      </p:sp>
    </p:spTree>
    <p:extLst>
      <p:ext uri="{BB962C8B-B14F-4D97-AF65-F5344CB8AC3E}">
        <p14:creationId xmlns:p14="http://schemas.microsoft.com/office/powerpoint/2010/main" val="28586444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992A2-8BBB-4B92-82E1-121A7D28F8C1}"/>
              </a:ext>
            </a:extLst>
          </p:cNvPr>
          <p:cNvSpPr>
            <a:spLocks noGrp="1"/>
          </p:cNvSpPr>
          <p:nvPr>
            <p:ph type="title"/>
          </p:nvPr>
        </p:nvSpPr>
        <p:spPr/>
        <p:txBody>
          <a:bodyPr/>
          <a:lstStyle/>
          <a:p>
            <a:r>
              <a:rPr lang="en-US" dirty="0">
                <a:solidFill>
                  <a:schemeClr val="accent2"/>
                </a:solidFill>
              </a:rPr>
              <a:t>Clinical consequences of MF</a:t>
            </a:r>
          </a:p>
        </p:txBody>
      </p:sp>
      <p:pic>
        <p:nvPicPr>
          <p:cNvPr id="4" name="Picture 3">
            <a:extLst>
              <a:ext uri="{FF2B5EF4-FFF2-40B4-BE49-F238E27FC236}">
                <a16:creationId xmlns:a16="http://schemas.microsoft.com/office/drawing/2014/main" id="{C81A71EC-7D81-4933-8159-96FE0EF3B8FD}"/>
              </a:ext>
            </a:extLst>
          </p:cNvPr>
          <p:cNvPicPr>
            <a:picLocks noChangeAspect="1"/>
          </p:cNvPicPr>
          <p:nvPr/>
        </p:nvPicPr>
        <p:blipFill>
          <a:blip r:embed="rId2"/>
          <a:stretch>
            <a:fillRect/>
          </a:stretch>
        </p:blipFill>
        <p:spPr>
          <a:xfrm>
            <a:off x="1056167" y="1198639"/>
            <a:ext cx="10079665" cy="4460721"/>
          </a:xfrm>
          <a:prstGeom prst="rect">
            <a:avLst/>
          </a:prstGeom>
        </p:spPr>
      </p:pic>
      <p:sp>
        <p:nvSpPr>
          <p:cNvPr id="5" name="TextBox 4">
            <a:extLst>
              <a:ext uri="{FF2B5EF4-FFF2-40B4-BE49-F238E27FC236}">
                <a16:creationId xmlns:a16="http://schemas.microsoft.com/office/drawing/2014/main" id="{14DF0723-FF3E-4AF2-B896-6E77C7ABA96C}"/>
              </a:ext>
            </a:extLst>
          </p:cNvPr>
          <p:cNvSpPr txBox="1"/>
          <p:nvPr/>
        </p:nvSpPr>
        <p:spPr>
          <a:xfrm>
            <a:off x="9064256" y="6110537"/>
            <a:ext cx="25186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From medqpillbox.com</a:t>
            </a:r>
          </a:p>
        </p:txBody>
      </p:sp>
    </p:spTree>
    <p:extLst>
      <p:ext uri="{BB962C8B-B14F-4D97-AF65-F5344CB8AC3E}">
        <p14:creationId xmlns:p14="http://schemas.microsoft.com/office/powerpoint/2010/main" val="3753572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E151070-48D5-4EA1-9D97-56E508653D13}"/>
              </a:ext>
            </a:extLst>
          </p:cNvPr>
          <p:cNvPicPr>
            <a:picLocks noChangeAspect="1"/>
          </p:cNvPicPr>
          <p:nvPr/>
        </p:nvPicPr>
        <p:blipFill>
          <a:blip r:embed="rId2"/>
          <a:stretch>
            <a:fillRect/>
          </a:stretch>
        </p:blipFill>
        <p:spPr>
          <a:xfrm>
            <a:off x="90388" y="4048116"/>
            <a:ext cx="1307627" cy="1124766"/>
          </a:xfrm>
          <a:prstGeom prst="rect">
            <a:avLst/>
          </a:prstGeom>
        </p:spPr>
      </p:pic>
      <p:pic>
        <p:nvPicPr>
          <p:cNvPr id="10" name="Picture 9">
            <a:extLst>
              <a:ext uri="{FF2B5EF4-FFF2-40B4-BE49-F238E27FC236}">
                <a16:creationId xmlns:a16="http://schemas.microsoft.com/office/drawing/2014/main" id="{B18B4B45-8968-4B1B-979D-B140B28C98AD}"/>
              </a:ext>
            </a:extLst>
          </p:cNvPr>
          <p:cNvPicPr>
            <a:picLocks noChangeAspect="1"/>
          </p:cNvPicPr>
          <p:nvPr/>
        </p:nvPicPr>
        <p:blipFill>
          <a:blip r:embed="rId3"/>
          <a:stretch>
            <a:fillRect/>
          </a:stretch>
        </p:blipFill>
        <p:spPr>
          <a:xfrm>
            <a:off x="1597394" y="2226396"/>
            <a:ext cx="1270263" cy="1316817"/>
          </a:xfrm>
          <a:prstGeom prst="rect">
            <a:avLst/>
          </a:prstGeom>
        </p:spPr>
      </p:pic>
      <p:sp>
        <p:nvSpPr>
          <p:cNvPr id="5" name="Title 4">
            <a:extLst>
              <a:ext uri="{FF2B5EF4-FFF2-40B4-BE49-F238E27FC236}">
                <a16:creationId xmlns:a16="http://schemas.microsoft.com/office/drawing/2014/main" id="{A721D9FB-7DC4-EFC1-C90C-80F62E732AFA}"/>
              </a:ext>
            </a:extLst>
          </p:cNvPr>
          <p:cNvSpPr>
            <a:spLocks noGrp="1"/>
          </p:cNvSpPr>
          <p:nvPr>
            <p:ph type="title"/>
          </p:nvPr>
        </p:nvSpPr>
        <p:spPr/>
        <p:txBody>
          <a:bodyPr/>
          <a:lstStyle/>
          <a:p>
            <a:r>
              <a:rPr lang="en-US" dirty="0"/>
              <a:t>Symptoms in MF </a:t>
            </a:r>
          </a:p>
        </p:txBody>
      </p:sp>
      <p:sp>
        <p:nvSpPr>
          <p:cNvPr id="4" name="Rectangle: Rounded Corners 3">
            <a:extLst>
              <a:ext uri="{FF2B5EF4-FFF2-40B4-BE49-F238E27FC236}">
                <a16:creationId xmlns:a16="http://schemas.microsoft.com/office/drawing/2014/main" id="{6F8AA6E2-1E9A-4728-94D8-6F20E53A0791}"/>
              </a:ext>
            </a:extLst>
          </p:cNvPr>
          <p:cNvSpPr/>
          <p:nvPr/>
        </p:nvSpPr>
        <p:spPr bwMode="auto">
          <a:xfrm>
            <a:off x="90388" y="2274255"/>
            <a:ext cx="3937235" cy="3259992"/>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72" charset="0"/>
              <a:ea typeface="ＭＳ Ｐゴシック" pitchFamily="-72" charset="-128"/>
              <a:cs typeface="ＭＳ Ｐゴシック" pitchFamily="-72"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72" charset="0"/>
                <a:ea typeface="ＭＳ Ｐゴシック" pitchFamily="-72" charset="-128"/>
                <a:cs typeface="ＭＳ Ｐゴシック" pitchFamily="-72" charset="-128"/>
              </a:rPr>
              <a:t>Anemia</a:t>
            </a:r>
          </a:p>
        </p:txBody>
      </p:sp>
      <p:sp>
        <p:nvSpPr>
          <p:cNvPr id="6" name="TextBox 5">
            <a:extLst>
              <a:ext uri="{FF2B5EF4-FFF2-40B4-BE49-F238E27FC236}">
                <a16:creationId xmlns:a16="http://schemas.microsoft.com/office/drawing/2014/main" id="{63339827-1319-41ED-80AF-C67D308BF872}"/>
              </a:ext>
            </a:extLst>
          </p:cNvPr>
          <p:cNvSpPr txBox="1"/>
          <p:nvPr/>
        </p:nvSpPr>
        <p:spPr>
          <a:xfrm>
            <a:off x="889836" y="1572643"/>
            <a:ext cx="239200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000000"/>
                </a:solidFill>
                <a:effectLst/>
                <a:uLnTx/>
                <a:uFillTx/>
                <a:latin typeface="Arial"/>
                <a:ea typeface="ＭＳ Ｐゴシック"/>
              </a:rPr>
              <a:t>Cytopenias</a:t>
            </a:r>
            <a:endParaRPr kumimoji="0" lang="en-US" sz="3200" b="1" i="1" u="none" strike="noStrike" kern="1200" cap="none" spc="0" normalizeH="0" baseline="0" noProof="0" dirty="0">
              <a:ln>
                <a:noFill/>
              </a:ln>
              <a:solidFill>
                <a:srgbClr val="000000"/>
              </a:solidFill>
              <a:effectLst/>
              <a:uLnTx/>
              <a:uFillTx/>
              <a:latin typeface="Arial"/>
              <a:ea typeface="ＭＳ Ｐゴシック"/>
            </a:endParaRPr>
          </a:p>
        </p:txBody>
      </p:sp>
      <p:sp>
        <p:nvSpPr>
          <p:cNvPr id="8" name="TextBox 7">
            <a:extLst>
              <a:ext uri="{FF2B5EF4-FFF2-40B4-BE49-F238E27FC236}">
                <a16:creationId xmlns:a16="http://schemas.microsoft.com/office/drawing/2014/main" id="{4D325C87-2F9A-469E-9BBB-679A2E31325F}"/>
              </a:ext>
            </a:extLst>
          </p:cNvPr>
          <p:cNvSpPr txBox="1"/>
          <p:nvPr/>
        </p:nvSpPr>
        <p:spPr>
          <a:xfrm>
            <a:off x="4570582" y="1193506"/>
            <a:ext cx="3050835"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Arial"/>
                <a:ea typeface="ＭＳ Ｐゴシック"/>
              </a:rPr>
              <a:t>Constitutional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Arial"/>
                <a:ea typeface="ＭＳ Ｐゴシック"/>
              </a:rPr>
              <a:t>Symptoms</a:t>
            </a:r>
          </a:p>
        </p:txBody>
      </p:sp>
      <p:sp>
        <p:nvSpPr>
          <p:cNvPr id="9" name="TextBox 8">
            <a:extLst>
              <a:ext uri="{FF2B5EF4-FFF2-40B4-BE49-F238E27FC236}">
                <a16:creationId xmlns:a16="http://schemas.microsoft.com/office/drawing/2014/main" id="{1003BBE1-F2FD-450E-8E9B-D5653029C7D7}"/>
              </a:ext>
            </a:extLst>
          </p:cNvPr>
          <p:cNvSpPr txBox="1"/>
          <p:nvPr/>
        </p:nvSpPr>
        <p:spPr>
          <a:xfrm>
            <a:off x="8722699" y="1532230"/>
            <a:ext cx="296267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Arial"/>
                <a:ea typeface="ＭＳ Ｐゴシック"/>
              </a:rPr>
              <a:t>Splenomegaly</a:t>
            </a:r>
          </a:p>
        </p:txBody>
      </p:sp>
      <p:sp>
        <p:nvSpPr>
          <p:cNvPr id="12" name="TextBox 11">
            <a:extLst>
              <a:ext uri="{FF2B5EF4-FFF2-40B4-BE49-F238E27FC236}">
                <a16:creationId xmlns:a16="http://schemas.microsoft.com/office/drawing/2014/main" id="{4534E02C-FD57-48B6-8773-12C9D4A4CB38}"/>
              </a:ext>
            </a:extLst>
          </p:cNvPr>
          <p:cNvSpPr txBox="1"/>
          <p:nvPr/>
        </p:nvSpPr>
        <p:spPr>
          <a:xfrm>
            <a:off x="1134478" y="4106595"/>
            <a:ext cx="273664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ＭＳ Ｐゴシック"/>
              </a:rPr>
              <a:t>Thrombocytopenia</a:t>
            </a:r>
          </a:p>
        </p:txBody>
      </p:sp>
      <p:sp>
        <p:nvSpPr>
          <p:cNvPr id="13" name="Rectangle: Rounded Corners 12">
            <a:extLst>
              <a:ext uri="{FF2B5EF4-FFF2-40B4-BE49-F238E27FC236}">
                <a16:creationId xmlns:a16="http://schemas.microsoft.com/office/drawing/2014/main" id="{951F3C5A-70A6-4761-8D43-03423C382664}"/>
              </a:ext>
            </a:extLst>
          </p:cNvPr>
          <p:cNvSpPr/>
          <p:nvPr/>
        </p:nvSpPr>
        <p:spPr bwMode="auto">
          <a:xfrm>
            <a:off x="4199191" y="2314929"/>
            <a:ext cx="3838354" cy="3169615"/>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72" charset="0"/>
              <a:ea typeface="ＭＳ Ｐゴシック" pitchFamily="-72" charset="-128"/>
              <a:cs typeface="ＭＳ Ｐゴシック" pitchFamily="-72" charset="-128"/>
            </a:endParaRPr>
          </a:p>
        </p:txBody>
      </p:sp>
      <p:pic>
        <p:nvPicPr>
          <p:cNvPr id="14" name="Picture 13">
            <a:extLst>
              <a:ext uri="{FF2B5EF4-FFF2-40B4-BE49-F238E27FC236}">
                <a16:creationId xmlns:a16="http://schemas.microsoft.com/office/drawing/2014/main" id="{51FCE344-E20B-49F5-9BBE-7480A8732EAA}"/>
              </a:ext>
            </a:extLst>
          </p:cNvPr>
          <p:cNvPicPr>
            <a:picLocks noChangeAspect="1"/>
          </p:cNvPicPr>
          <p:nvPr/>
        </p:nvPicPr>
        <p:blipFill>
          <a:blip r:embed="rId4"/>
          <a:stretch>
            <a:fillRect/>
          </a:stretch>
        </p:blipFill>
        <p:spPr>
          <a:xfrm>
            <a:off x="4423338" y="2487523"/>
            <a:ext cx="868870" cy="941477"/>
          </a:xfrm>
          <a:prstGeom prst="rect">
            <a:avLst/>
          </a:prstGeom>
        </p:spPr>
      </p:pic>
      <p:sp>
        <p:nvSpPr>
          <p:cNvPr id="15" name="TextBox 14">
            <a:extLst>
              <a:ext uri="{FF2B5EF4-FFF2-40B4-BE49-F238E27FC236}">
                <a16:creationId xmlns:a16="http://schemas.microsoft.com/office/drawing/2014/main" id="{59C77AA7-32E5-41A5-85AD-74B8A6B364A2}"/>
              </a:ext>
            </a:extLst>
          </p:cNvPr>
          <p:cNvSpPr txBox="1"/>
          <p:nvPr/>
        </p:nvSpPr>
        <p:spPr>
          <a:xfrm>
            <a:off x="5292208" y="2727428"/>
            <a:ext cx="97174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ＭＳ Ｐゴシック"/>
              </a:rPr>
              <a:t>Fever</a:t>
            </a:r>
          </a:p>
        </p:txBody>
      </p:sp>
      <p:pic>
        <p:nvPicPr>
          <p:cNvPr id="16" name="Picture 15">
            <a:extLst>
              <a:ext uri="{FF2B5EF4-FFF2-40B4-BE49-F238E27FC236}">
                <a16:creationId xmlns:a16="http://schemas.microsoft.com/office/drawing/2014/main" id="{604BAACC-AD94-44C5-A190-6791ABE0BD3A}"/>
              </a:ext>
            </a:extLst>
          </p:cNvPr>
          <p:cNvPicPr>
            <a:picLocks noChangeAspect="1"/>
          </p:cNvPicPr>
          <p:nvPr/>
        </p:nvPicPr>
        <p:blipFill>
          <a:blip r:embed="rId5"/>
          <a:stretch>
            <a:fillRect/>
          </a:stretch>
        </p:blipFill>
        <p:spPr>
          <a:xfrm>
            <a:off x="6455960" y="3057172"/>
            <a:ext cx="1144279" cy="1325212"/>
          </a:xfrm>
          <a:prstGeom prst="rect">
            <a:avLst/>
          </a:prstGeom>
        </p:spPr>
      </p:pic>
      <p:sp>
        <p:nvSpPr>
          <p:cNvPr id="17" name="TextBox 16">
            <a:extLst>
              <a:ext uri="{FF2B5EF4-FFF2-40B4-BE49-F238E27FC236}">
                <a16:creationId xmlns:a16="http://schemas.microsoft.com/office/drawing/2014/main" id="{73A11AFF-E180-434E-A4DF-08AF8BCB2E5B}"/>
              </a:ext>
            </a:extLst>
          </p:cNvPr>
          <p:cNvSpPr txBox="1"/>
          <p:nvPr/>
        </p:nvSpPr>
        <p:spPr>
          <a:xfrm>
            <a:off x="4771674" y="3668905"/>
            <a:ext cx="199926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ＭＳ Ｐゴシック"/>
              </a:rPr>
              <a:t>Night Sweats</a:t>
            </a:r>
          </a:p>
        </p:txBody>
      </p:sp>
      <p:pic>
        <p:nvPicPr>
          <p:cNvPr id="18" name="Picture 17">
            <a:extLst>
              <a:ext uri="{FF2B5EF4-FFF2-40B4-BE49-F238E27FC236}">
                <a16:creationId xmlns:a16="http://schemas.microsoft.com/office/drawing/2014/main" id="{B5E3B6F9-9D4F-48B9-856C-AC6CF066EC07}"/>
              </a:ext>
            </a:extLst>
          </p:cNvPr>
          <p:cNvPicPr>
            <a:picLocks noChangeAspect="1"/>
          </p:cNvPicPr>
          <p:nvPr/>
        </p:nvPicPr>
        <p:blipFill>
          <a:blip r:embed="rId6"/>
          <a:stretch>
            <a:fillRect/>
          </a:stretch>
        </p:blipFill>
        <p:spPr>
          <a:xfrm>
            <a:off x="4321390" y="4245051"/>
            <a:ext cx="1255130" cy="1049005"/>
          </a:xfrm>
          <a:prstGeom prst="rect">
            <a:avLst/>
          </a:prstGeom>
        </p:spPr>
      </p:pic>
      <p:sp>
        <p:nvSpPr>
          <p:cNvPr id="19" name="TextBox 18">
            <a:extLst>
              <a:ext uri="{FF2B5EF4-FFF2-40B4-BE49-F238E27FC236}">
                <a16:creationId xmlns:a16="http://schemas.microsoft.com/office/drawing/2014/main" id="{433F0681-3DFD-46D7-8FD3-16E7F69AD594}"/>
              </a:ext>
            </a:extLst>
          </p:cNvPr>
          <p:cNvSpPr txBox="1"/>
          <p:nvPr/>
        </p:nvSpPr>
        <p:spPr>
          <a:xfrm>
            <a:off x="5569700" y="4780528"/>
            <a:ext cx="121219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ＭＳ Ｐゴシック"/>
              </a:rPr>
              <a:t>Fatigue</a:t>
            </a:r>
          </a:p>
        </p:txBody>
      </p:sp>
      <p:sp>
        <p:nvSpPr>
          <p:cNvPr id="20" name="Rectangle: Rounded Corners 19">
            <a:extLst>
              <a:ext uri="{FF2B5EF4-FFF2-40B4-BE49-F238E27FC236}">
                <a16:creationId xmlns:a16="http://schemas.microsoft.com/office/drawing/2014/main" id="{3B1AC029-3178-475B-9C18-8A2FB8BC95FC}"/>
              </a:ext>
            </a:extLst>
          </p:cNvPr>
          <p:cNvSpPr/>
          <p:nvPr/>
        </p:nvSpPr>
        <p:spPr bwMode="auto">
          <a:xfrm>
            <a:off x="8204423" y="2314929"/>
            <a:ext cx="3838354" cy="3169615"/>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72" charset="0"/>
              <a:ea typeface="ＭＳ Ｐゴシック" pitchFamily="-72" charset="-128"/>
              <a:cs typeface="ＭＳ Ｐゴシック" pitchFamily="-72" charset="-128"/>
            </a:endParaRPr>
          </a:p>
        </p:txBody>
      </p:sp>
      <p:pic>
        <p:nvPicPr>
          <p:cNvPr id="21" name="Picture 20">
            <a:extLst>
              <a:ext uri="{FF2B5EF4-FFF2-40B4-BE49-F238E27FC236}">
                <a16:creationId xmlns:a16="http://schemas.microsoft.com/office/drawing/2014/main" id="{C21D0E27-C550-4D44-B1E8-41B4B5645FA8}"/>
              </a:ext>
            </a:extLst>
          </p:cNvPr>
          <p:cNvPicPr>
            <a:picLocks noChangeAspect="1"/>
          </p:cNvPicPr>
          <p:nvPr/>
        </p:nvPicPr>
        <p:blipFill>
          <a:blip r:embed="rId7"/>
          <a:stretch>
            <a:fillRect/>
          </a:stretch>
        </p:blipFill>
        <p:spPr>
          <a:xfrm>
            <a:off x="10648332" y="2676542"/>
            <a:ext cx="1149378" cy="1255474"/>
          </a:xfrm>
          <a:prstGeom prst="rect">
            <a:avLst/>
          </a:prstGeom>
        </p:spPr>
      </p:pic>
      <p:sp>
        <p:nvSpPr>
          <p:cNvPr id="22" name="TextBox 21">
            <a:extLst>
              <a:ext uri="{FF2B5EF4-FFF2-40B4-BE49-F238E27FC236}">
                <a16:creationId xmlns:a16="http://schemas.microsoft.com/office/drawing/2014/main" id="{9071FDB5-D0F9-4B91-AC04-5D7FBC1E64CA}"/>
              </a:ext>
            </a:extLst>
          </p:cNvPr>
          <p:cNvSpPr txBox="1"/>
          <p:nvPr/>
        </p:nvSpPr>
        <p:spPr>
          <a:xfrm>
            <a:off x="8761470" y="2888781"/>
            <a:ext cx="164179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ＭＳ Ｐゴシック"/>
              </a:rPr>
              <a:t>Abdominal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ＭＳ Ｐゴシック"/>
              </a:rPr>
              <a:t>Pain</a:t>
            </a:r>
          </a:p>
        </p:txBody>
      </p:sp>
      <p:pic>
        <p:nvPicPr>
          <p:cNvPr id="23" name="Picture 22">
            <a:extLst>
              <a:ext uri="{FF2B5EF4-FFF2-40B4-BE49-F238E27FC236}">
                <a16:creationId xmlns:a16="http://schemas.microsoft.com/office/drawing/2014/main" id="{D92363C9-5BEE-4B2E-904C-0F5EDA3FE972}"/>
              </a:ext>
            </a:extLst>
          </p:cNvPr>
          <p:cNvPicPr>
            <a:picLocks noChangeAspect="1"/>
          </p:cNvPicPr>
          <p:nvPr/>
        </p:nvPicPr>
        <p:blipFill rotWithShape="1">
          <a:blip r:embed="rId8"/>
          <a:srcRect l="21137" t="22734" r="22651" b="9808"/>
          <a:stretch/>
        </p:blipFill>
        <p:spPr>
          <a:xfrm>
            <a:off x="8540918" y="4051509"/>
            <a:ext cx="1129076" cy="1136465"/>
          </a:xfrm>
          <a:prstGeom prst="rect">
            <a:avLst/>
          </a:prstGeom>
        </p:spPr>
      </p:pic>
      <p:sp>
        <p:nvSpPr>
          <p:cNvPr id="24" name="TextBox 23">
            <a:extLst>
              <a:ext uri="{FF2B5EF4-FFF2-40B4-BE49-F238E27FC236}">
                <a16:creationId xmlns:a16="http://schemas.microsoft.com/office/drawing/2014/main" id="{4DABF2E3-C8A4-4BA4-9D5A-EAE0C52A7B65}"/>
              </a:ext>
            </a:extLst>
          </p:cNvPr>
          <p:cNvSpPr txBox="1"/>
          <p:nvPr/>
        </p:nvSpPr>
        <p:spPr>
          <a:xfrm>
            <a:off x="9793240" y="4400993"/>
            <a:ext cx="19127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ＭＳ Ｐゴシック"/>
              </a:rPr>
              <a:t>Early Satiety</a:t>
            </a:r>
          </a:p>
        </p:txBody>
      </p:sp>
    </p:spTree>
    <p:extLst>
      <p:ext uri="{BB962C8B-B14F-4D97-AF65-F5344CB8AC3E}">
        <p14:creationId xmlns:p14="http://schemas.microsoft.com/office/powerpoint/2010/main" val="32659446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C69E2-EB5D-45D5-8EAA-40741AB2F695}"/>
              </a:ext>
            </a:extLst>
          </p:cNvPr>
          <p:cNvSpPr>
            <a:spLocks noGrp="1"/>
          </p:cNvSpPr>
          <p:nvPr>
            <p:ph type="title"/>
          </p:nvPr>
        </p:nvSpPr>
        <p:spPr/>
        <p:txBody>
          <a:bodyPr/>
          <a:lstStyle/>
          <a:p>
            <a:r>
              <a:rPr lang="en-US" dirty="0"/>
              <a:t>Not all MF is the same</a:t>
            </a:r>
          </a:p>
        </p:txBody>
      </p:sp>
      <p:sp>
        <p:nvSpPr>
          <p:cNvPr id="4" name="Rectangle 3">
            <a:extLst>
              <a:ext uri="{FF2B5EF4-FFF2-40B4-BE49-F238E27FC236}">
                <a16:creationId xmlns:a16="http://schemas.microsoft.com/office/drawing/2014/main" id="{291F89BD-B8D9-46EB-8471-6FCD965F0561}"/>
              </a:ext>
            </a:extLst>
          </p:cNvPr>
          <p:cNvSpPr/>
          <p:nvPr/>
        </p:nvSpPr>
        <p:spPr>
          <a:xfrm>
            <a:off x="6881669" y="1762902"/>
            <a:ext cx="5205556" cy="3847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t" anchorCtr="0"/>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800" b="1" i="0" u="none" strike="noStrike" kern="1200" cap="none" spc="0" normalizeH="0" baseline="0" noProof="0" dirty="0">
                <a:ln>
                  <a:noFill/>
                </a:ln>
                <a:solidFill>
                  <a:srgbClr val="FF3300"/>
                </a:solidFill>
                <a:effectLst/>
                <a:uLnTx/>
                <a:uFillTx/>
                <a:latin typeface="Arial Rounded MT Bold" panose="020F0704030504030204" pitchFamily="34" charset="0"/>
                <a:ea typeface="ＭＳ Ｐゴシック"/>
                <a:cs typeface="Arial" panose="020B0604020202020204" pitchFamily="34" charset="0"/>
              </a:rPr>
              <a:t>Myeloproliferative</a:t>
            </a:r>
            <a:endParaRPr kumimoji="0" lang="en-US" sz="2800" b="1" i="0" u="none" strike="noStrike" kern="1200" cap="none" spc="0" normalizeH="0" baseline="30000" noProof="0" dirty="0">
              <a:ln>
                <a:noFill/>
              </a:ln>
              <a:solidFill>
                <a:srgbClr val="FF3300"/>
              </a:solidFill>
              <a:effectLst/>
              <a:uLnTx/>
              <a:uFillTx/>
              <a:latin typeface="Arial Rounded MT Bold" panose="020F0704030504030204" pitchFamily="34" charset="0"/>
              <a:ea typeface="ＭＳ Ｐゴシック"/>
              <a:cs typeface="Arial" panose="020B0604020202020204" pitchFamily="34" charset="0"/>
            </a:endParaRPr>
          </a:p>
          <a:p>
            <a:pPr marL="252000" marR="0" lvl="1" indent="-252000" algn="l" defTabSz="457200" rtl="0" eaLnBrk="1" fontAlgn="auto" latinLnBrk="0" hangingPunct="1">
              <a:lnSpc>
                <a:spcPct val="100000"/>
              </a:lnSpc>
              <a:spcBef>
                <a:spcPts val="0"/>
              </a:spcBef>
              <a:spcAft>
                <a:spcPts val="1800"/>
              </a:spcAft>
              <a:buClr>
                <a:srgbClr val="FF3300"/>
              </a:buClr>
              <a:buSzTx/>
              <a:buFont typeface="Wingdings" pitchFamily="2" charset="2"/>
              <a:buChar char="§"/>
              <a:tabLst/>
              <a:defRPr/>
            </a:pPr>
            <a:r>
              <a:rPr kumimoji="0" lang="en-US" sz="1900" b="0" i="0" u="none" strike="noStrike" kern="1200" cap="none" spc="0" normalizeH="0" baseline="0" noProof="0" dirty="0">
                <a:ln>
                  <a:noFill/>
                </a:ln>
                <a:solidFill>
                  <a:srgbClr val="47484F"/>
                </a:solidFill>
                <a:effectLst/>
                <a:uLnTx/>
                <a:uFillTx/>
                <a:latin typeface="Arial" panose="020B0604020202020204" pitchFamily="34" charset="0"/>
                <a:ea typeface="ＭＳ Ｐゴシック"/>
                <a:cs typeface="Arial" panose="020B0604020202020204" pitchFamily="34" charset="0"/>
              </a:rPr>
              <a:t>Normal to </a:t>
            </a:r>
            <a:r>
              <a:rPr kumimoji="0" lang="en-US" sz="1900" b="1" i="0" u="none" strike="noStrike" kern="1200" cap="none" spc="0" normalizeH="0" baseline="0" noProof="0" dirty="0">
                <a:ln>
                  <a:noFill/>
                </a:ln>
                <a:solidFill>
                  <a:srgbClr val="47484F"/>
                </a:solidFill>
                <a:effectLst/>
                <a:uLnTx/>
                <a:uFillTx/>
                <a:latin typeface="Arial" panose="020B0604020202020204" pitchFamily="34" charset="0"/>
                <a:ea typeface="ＭＳ Ｐゴシック"/>
                <a:cs typeface="Arial" panose="020B0604020202020204" pitchFamily="34" charset="0"/>
              </a:rPr>
              <a:t>elevated</a:t>
            </a:r>
            <a:r>
              <a:rPr kumimoji="0" lang="en-US" sz="1900" b="0" i="0" u="none" strike="noStrike" kern="1200" cap="none" spc="0" normalizeH="0" baseline="0" noProof="0" dirty="0">
                <a:ln>
                  <a:noFill/>
                </a:ln>
                <a:solidFill>
                  <a:srgbClr val="47484F"/>
                </a:solidFill>
                <a:effectLst/>
                <a:uLnTx/>
                <a:uFillTx/>
                <a:latin typeface="Arial" panose="020B0604020202020204" pitchFamily="34" charset="0"/>
                <a:ea typeface="ＭＳ Ｐゴシック"/>
                <a:cs typeface="Arial" panose="020B0604020202020204" pitchFamily="34" charset="0"/>
              </a:rPr>
              <a:t> blood cell counts </a:t>
            </a:r>
          </a:p>
          <a:p>
            <a:pPr marL="252000" marR="0" lvl="1" indent="-252000" algn="l" defTabSz="457200" rtl="0" eaLnBrk="1" fontAlgn="auto" latinLnBrk="0" hangingPunct="1">
              <a:lnSpc>
                <a:spcPct val="100000"/>
              </a:lnSpc>
              <a:spcBef>
                <a:spcPts val="0"/>
              </a:spcBef>
              <a:spcAft>
                <a:spcPts val="1800"/>
              </a:spcAft>
              <a:buClr>
                <a:srgbClr val="FF3300"/>
              </a:buClr>
              <a:buSzTx/>
              <a:buFont typeface="Wingdings" pitchFamily="2" charset="2"/>
              <a:buChar char="§"/>
              <a:tabLst/>
              <a:defRPr/>
            </a:pPr>
            <a:r>
              <a:rPr kumimoji="0" lang="en-US" sz="1900" b="0" i="0" u="none" strike="noStrike" kern="1200" cap="none" spc="0" normalizeH="0" baseline="0" noProof="0" dirty="0">
                <a:ln>
                  <a:noFill/>
                </a:ln>
                <a:solidFill>
                  <a:srgbClr val="47484F"/>
                </a:solidFill>
                <a:effectLst/>
                <a:uLnTx/>
                <a:uFillTx/>
                <a:latin typeface="Arial" panose="020B0604020202020204" pitchFamily="34" charset="0"/>
                <a:ea typeface="ＭＳ Ｐゴシック"/>
                <a:cs typeface="Arial" panose="020B0604020202020204" pitchFamily="34" charset="0"/>
              </a:rPr>
              <a:t>Usually </a:t>
            </a:r>
            <a:r>
              <a:rPr kumimoji="0" lang="en-US" sz="1900" b="1" i="0" u="none" strike="noStrike" kern="1200" cap="none" spc="0" normalizeH="0" baseline="0" noProof="0" dirty="0">
                <a:ln>
                  <a:noFill/>
                </a:ln>
                <a:solidFill>
                  <a:srgbClr val="47484F"/>
                </a:solidFill>
                <a:effectLst/>
                <a:uLnTx/>
                <a:uFillTx/>
                <a:latin typeface="Arial" panose="020B0604020202020204" pitchFamily="34" charset="0"/>
                <a:ea typeface="ＭＳ Ｐゴシック"/>
                <a:cs typeface="Arial" panose="020B0604020202020204" pitchFamily="34" charset="0"/>
              </a:rPr>
              <a:t>secondary</a:t>
            </a:r>
            <a:r>
              <a:rPr kumimoji="0" lang="en-US" sz="1900" b="0" i="0" u="none" strike="noStrike" kern="1200" cap="none" spc="0" normalizeH="0" baseline="0" noProof="0" dirty="0">
                <a:ln>
                  <a:noFill/>
                </a:ln>
                <a:solidFill>
                  <a:srgbClr val="47484F"/>
                </a:solidFill>
                <a:effectLst/>
                <a:uLnTx/>
                <a:uFillTx/>
                <a:latin typeface="Arial" panose="020B0604020202020204" pitchFamily="34" charset="0"/>
                <a:ea typeface="ＭＳ Ｐゴシック"/>
                <a:cs typeface="Arial" panose="020B0604020202020204" pitchFamily="34" charset="0"/>
              </a:rPr>
              <a:t> MF</a:t>
            </a:r>
          </a:p>
          <a:p>
            <a:pPr marL="252000" marR="0" lvl="1" indent="-252000" algn="l" defTabSz="457200" rtl="0" eaLnBrk="1" fontAlgn="auto" latinLnBrk="0" hangingPunct="1">
              <a:lnSpc>
                <a:spcPct val="100000"/>
              </a:lnSpc>
              <a:spcBef>
                <a:spcPts val="0"/>
              </a:spcBef>
              <a:spcAft>
                <a:spcPts val="1800"/>
              </a:spcAft>
              <a:buClr>
                <a:srgbClr val="FF3300"/>
              </a:buClr>
              <a:buSzTx/>
              <a:buFont typeface="Wingdings" pitchFamily="2" charset="2"/>
              <a:buChar char="§"/>
              <a:tabLst/>
              <a:defRPr/>
            </a:pPr>
            <a:r>
              <a:rPr kumimoji="0" lang="en-US" sz="1900" b="0" i="0" u="none" strike="noStrike" kern="1200" cap="none" spc="0" normalizeH="0" baseline="0" noProof="0" dirty="0">
                <a:ln>
                  <a:noFill/>
                </a:ln>
                <a:solidFill>
                  <a:srgbClr val="47484F"/>
                </a:solidFill>
                <a:effectLst/>
                <a:uLnTx/>
                <a:uFillTx/>
                <a:latin typeface="Arial" panose="020B0604020202020204" pitchFamily="34" charset="0"/>
                <a:ea typeface="ＭＳ Ｐゴシック"/>
                <a:cs typeface="Arial" panose="020B0604020202020204" pitchFamily="34" charset="0"/>
              </a:rPr>
              <a:t>More o</a:t>
            </a:r>
            <a:r>
              <a:rPr kumimoji="0" lang="en-US" sz="1900" b="0" i="0" u="none" strike="noStrike" kern="1200" cap="none" spc="0" normalizeH="0" baseline="0" noProof="0" dirty="0" err="1">
                <a:ln>
                  <a:noFill/>
                </a:ln>
                <a:solidFill>
                  <a:srgbClr val="47484F"/>
                </a:solidFill>
                <a:effectLst/>
                <a:uLnTx/>
                <a:uFillTx/>
                <a:latin typeface="Arial" panose="020B0604020202020204" pitchFamily="34" charset="0"/>
                <a:ea typeface="ＭＳ Ｐゴシック"/>
                <a:cs typeface="Arial" panose="020B0604020202020204" pitchFamily="34" charset="0"/>
              </a:rPr>
              <a:t>ften</a:t>
            </a:r>
            <a:r>
              <a:rPr kumimoji="0" lang="en-US" sz="1900" b="0" i="0" u="none" strike="noStrike" kern="1200" cap="none" spc="0" normalizeH="0" baseline="0" noProof="0" dirty="0">
                <a:ln>
                  <a:noFill/>
                </a:ln>
                <a:solidFill>
                  <a:srgbClr val="47484F"/>
                </a:solidFill>
                <a:effectLst/>
                <a:uLnTx/>
                <a:uFillTx/>
                <a:latin typeface="Arial" panose="020B0604020202020204" pitchFamily="34" charset="0"/>
                <a:ea typeface="ＭＳ Ｐゴシック"/>
                <a:cs typeface="Arial" panose="020B0604020202020204" pitchFamily="34" charset="0"/>
              </a:rPr>
              <a:t> present/</a:t>
            </a:r>
            <a:r>
              <a:rPr kumimoji="0" lang="en-US" sz="1900" b="1" i="0" u="none" strike="noStrike" kern="1200" cap="none" spc="0" normalizeH="0" baseline="0" noProof="0" dirty="0">
                <a:ln>
                  <a:noFill/>
                </a:ln>
                <a:solidFill>
                  <a:srgbClr val="47484F"/>
                </a:solidFill>
                <a:effectLst/>
                <a:uLnTx/>
                <a:uFillTx/>
                <a:latin typeface="Arial" panose="020B0604020202020204" pitchFamily="34" charset="0"/>
                <a:ea typeface="ＭＳ Ｐゴシック"/>
                <a:cs typeface="Arial" panose="020B0604020202020204" pitchFamily="34" charset="0"/>
              </a:rPr>
              <a:t>higher</a:t>
            </a:r>
          </a:p>
          <a:p>
            <a:pPr marL="252000" marR="0" lvl="1" indent="-252000" algn="l" defTabSz="457200" rtl="0" eaLnBrk="1" fontAlgn="auto" latinLnBrk="0" hangingPunct="1">
              <a:lnSpc>
                <a:spcPct val="100000"/>
              </a:lnSpc>
              <a:spcBef>
                <a:spcPts val="0"/>
              </a:spcBef>
              <a:spcAft>
                <a:spcPts val="1800"/>
              </a:spcAft>
              <a:buClr>
                <a:srgbClr val="FF3300"/>
              </a:buClr>
              <a:buSzTx/>
              <a:buFont typeface="Wingdings" pitchFamily="2" charset="2"/>
              <a:buChar char="§"/>
              <a:tabLst/>
              <a:defRPr/>
            </a:pPr>
            <a:r>
              <a:rPr kumimoji="0" lang="en-US" sz="1900" b="1" i="0" u="none" strike="noStrike" kern="1200" cap="none" spc="0" normalizeH="0" baseline="0" noProof="0" dirty="0">
                <a:ln>
                  <a:noFill/>
                </a:ln>
                <a:solidFill>
                  <a:srgbClr val="47484F"/>
                </a:solidFill>
                <a:effectLst/>
                <a:uLnTx/>
                <a:uFillTx/>
                <a:latin typeface="Arial" panose="020B0604020202020204" pitchFamily="34" charset="0"/>
                <a:ea typeface="ＭＳ Ｐゴシック"/>
                <a:cs typeface="Arial" panose="020B0604020202020204" pitchFamily="34" charset="0"/>
              </a:rPr>
              <a:t>Less</a:t>
            </a:r>
            <a:r>
              <a:rPr kumimoji="0" lang="en-US" sz="1900" b="0" i="0" u="none" strike="noStrike" kern="1200" cap="none" spc="0" normalizeH="0" baseline="0" noProof="0" dirty="0">
                <a:ln>
                  <a:noFill/>
                </a:ln>
                <a:solidFill>
                  <a:srgbClr val="47484F"/>
                </a:solidFill>
                <a:effectLst/>
                <a:uLnTx/>
                <a:uFillTx/>
                <a:latin typeface="Arial" panose="020B0604020202020204" pitchFamily="34" charset="0"/>
                <a:ea typeface="ＭＳ Ｐゴシック"/>
                <a:cs typeface="Arial" panose="020B0604020202020204" pitchFamily="34" charset="0"/>
              </a:rPr>
              <a:t> common</a:t>
            </a:r>
          </a:p>
          <a:p>
            <a:pPr marL="252000" marR="0" lvl="1" indent="-252000" algn="l" defTabSz="457200" rtl="0" eaLnBrk="1" fontAlgn="auto" latinLnBrk="0" hangingPunct="1">
              <a:lnSpc>
                <a:spcPct val="100000"/>
              </a:lnSpc>
              <a:spcBef>
                <a:spcPts val="1200"/>
              </a:spcBef>
              <a:spcAft>
                <a:spcPts val="1800"/>
              </a:spcAft>
              <a:buClr>
                <a:srgbClr val="FF3300"/>
              </a:buClr>
              <a:buSzTx/>
              <a:buFont typeface="Wingdings" pitchFamily="2" charset="2"/>
              <a:buChar char="§"/>
              <a:tabLst/>
              <a:defRPr/>
            </a:pPr>
            <a:r>
              <a:rPr kumimoji="0" lang="en-US" sz="1900" b="1" i="0" u="none" strike="noStrike" kern="1200" cap="none" spc="0" normalizeH="0" baseline="0" noProof="0" dirty="0">
                <a:ln>
                  <a:noFill/>
                </a:ln>
                <a:solidFill>
                  <a:srgbClr val="47484F"/>
                </a:solidFill>
                <a:effectLst/>
                <a:uLnTx/>
                <a:uFillTx/>
                <a:latin typeface="Arial" panose="020B0604020202020204" pitchFamily="34" charset="0"/>
                <a:ea typeface="ＭＳ Ｐゴシック"/>
                <a:cs typeface="Arial" panose="020B0604020202020204" pitchFamily="34" charset="0"/>
              </a:rPr>
              <a:t>Better</a:t>
            </a:r>
            <a:r>
              <a:rPr kumimoji="0" lang="en-US" sz="1900" b="0" i="0" u="none" strike="noStrike" kern="1200" cap="none" spc="0" normalizeH="0" baseline="0" noProof="0" dirty="0">
                <a:ln>
                  <a:noFill/>
                </a:ln>
                <a:solidFill>
                  <a:srgbClr val="47484F"/>
                </a:solidFill>
                <a:effectLst/>
                <a:uLnTx/>
                <a:uFillTx/>
                <a:latin typeface="Arial" panose="020B0604020202020204" pitchFamily="34" charset="0"/>
                <a:ea typeface="ＭＳ Ｐゴシック"/>
                <a:cs typeface="Arial" panose="020B0604020202020204" pitchFamily="34" charset="0"/>
              </a:rPr>
              <a:t> prognosis/lower </a:t>
            </a:r>
            <a:r>
              <a:rPr kumimoji="0" lang="en-US" sz="1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risk of progression to AML</a:t>
            </a:r>
            <a:endParaRPr kumimoji="0" lang="en-US" sz="1900" b="0" i="0" u="none" strike="noStrike" kern="1200" cap="none" spc="0" normalizeH="0" baseline="0" noProof="0" dirty="0">
              <a:ln>
                <a:noFill/>
              </a:ln>
              <a:solidFill>
                <a:srgbClr val="47484F"/>
              </a:solidFill>
              <a:effectLst/>
              <a:uLnTx/>
              <a:uFillTx/>
              <a:latin typeface="Arial" panose="020B0604020202020204" pitchFamily="34" charset="0"/>
              <a:ea typeface="ＭＳ Ｐゴシック"/>
              <a:cs typeface="Arial" panose="020B0604020202020204" pitchFamily="34" charset="0"/>
            </a:endParaRPr>
          </a:p>
          <a:p>
            <a:pPr marL="252000" marR="0" lvl="1" indent="-252000" algn="l" defTabSz="457200" rtl="0" eaLnBrk="1" fontAlgn="auto" latinLnBrk="0" hangingPunct="1">
              <a:lnSpc>
                <a:spcPct val="90000"/>
              </a:lnSpc>
              <a:spcBef>
                <a:spcPts val="0"/>
              </a:spcBef>
              <a:spcAft>
                <a:spcPts val="600"/>
              </a:spcAft>
              <a:buClr>
                <a:srgbClr val="2D2D8A"/>
              </a:buClr>
              <a:buSzTx/>
              <a:buFont typeface="Wingdings" pitchFamily="2" charset="2"/>
              <a:buChar char="§"/>
              <a:tabLst/>
              <a:defRPr/>
            </a:pPr>
            <a:endParaRPr kumimoji="0" lang="en-US" sz="2000" b="0" i="0" u="none" strike="noStrike" kern="1200" cap="none" spc="0" normalizeH="0" baseline="0" noProof="0" dirty="0">
              <a:ln>
                <a:noFill/>
              </a:ln>
              <a:solidFill>
                <a:srgbClr val="47484F"/>
              </a:solidFill>
              <a:effectLst/>
              <a:uLnTx/>
              <a:uFillTx/>
              <a:latin typeface="Arial" panose="020B0604020202020204" pitchFamily="34" charset="0"/>
              <a:ea typeface="ＭＳ Ｐゴシック"/>
              <a:cs typeface="Arial" panose="020B0604020202020204" pitchFamily="34" charset="0"/>
            </a:endParaRPr>
          </a:p>
          <a:p>
            <a:pPr marL="0" marR="0" lvl="1" indent="0" algn="l" defTabSz="457200" rtl="0" eaLnBrk="1" fontAlgn="auto" latinLnBrk="0" hangingPunct="1">
              <a:lnSpc>
                <a:spcPct val="90000"/>
              </a:lnSpc>
              <a:spcBef>
                <a:spcPts val="0"/>
              </a:spcBef>
              <a:spcAft>
                <a:spcPts val="600"/>
              </a:spcAft>
              <a:buClr>
                <a:srgbClr val="2D2D8A"/>
              </a:buClr>
              <a:buSzTx/>
              <a:buFontTx/>
              <a:buNone/>
              <a:tabLst/>
              <a:defRPr/>
            </a:pPr>
            <a:endParaRPr kumimoji="0" lang="en-US" sz="1800" b="0" i="0" u="none" strike="noStrike" kern="1200" cap="none" spc="0" normalizeH="0" baseline="0" noProof="0" dirty="0">
              <a:ln>
                <a:noFill/>
              </a:ln>
              <a:solidFill>
                <a:srgbClr val="47484F"/>
              </a:solidFill>
              <a:effectLst/>
              <a:uLnTx/>
              <a:uFillTx/>
              <a:latin typeface="Arial" panose="020B0604020202020204" pitchFamily="34" charset="0"/>
              <a:ea typeface="ＭＳ Ｐゴシック"/>
              <a:cs typeface="Arial" panose="020B0604020202020204" pitchFamily="34" charset="0"/>
            </a:endParaRPr>
          </a:p>
        </p:txBody>
      </p:sp>
      <p:pic>
        <p:nvPicPr>
          <p:cNvPr id="5" name="Picture 2">
            <a:extLst>
              <a:ext uri="{FF2B5EF4-FFF2-40B4-BE49-F238E27FC236}">
                <a16:creationId xmlns:a16="http://schemas.microsoft.com/office/drawing/2014/main" id="{2DBD632B-B3F8-4BB8-BC8D-697FD83B15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428" y="1295098"/>
            <a:ext cx="1085572" cy="10855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7A1DFE53-EA85-44B3-BA2C-96EBEAF35F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9950" y="1247775"/>
            <a:ext cx="1259699" cy="12596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6359A1A-89CF-4F1B-A105-C2D27CBA7276}"/>
              </a:ext>
            </a:extLst>
          </p:cNvPr>
          <p:cNvSpPr txBox="1"/>
          <p:nvPr/>
        </p:nvSpPr>
        <p:spPr>
          <a:xfrm>
            <a:off x="224208" y="1837884"/>
            <a:ext cx="5962464" cy="35855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2800" b="1" i="0" u="none" strike="noStrike" kern="1200" cap="none" spc="0" normalizeH="0" baseline="0" noProof="0" dirty="0">
                <a:ln>
                  <a:noFill/>
                </a:ln>
                <a:solidFill>
                  <a:srgbClr val="BBE0E3">
                    <a:lumMod val="50000"/>
                  </a:srgbClr>
                </a:solidFill>
                <a:effectLst/>
                <a:uLnTx/>
                <a:uFillTx/>
                <a:latin typeface="Arial Rounded MT Bold" panose="020F0704030504030204" pitchFamily="34" charset="0"/>
                <a:ea typeface="ＭＳ Ｐゴシック"/>
                <a:cs typeface="Aharoni" panose="02010803020104030203" pitchFamily="2" charset="-79"/>
              </a:rPr>
              <a:t>Cytopenic</a:t>
            </a:r>
          </a:p>
          <a:p>
            <a:pPr marL="342900" marR="0" lvl="0" indent="-342900" algn="l" defTabSz="914400" rtl="0" eaLnBrk="1" fontAlgn="auto" latinLnBrk="0" hangingPunct="1">
              <a:lnSpc>
                <a:spcPct val="100000"/>
              </a:lnSpc>
              <a:spcBef>
                <a:spcPts val="0"/>
              </a:spcBef>
              <a:spcAft>
                <a:spcPts val="1800"/>
              </a:spcAft>
              <a:buClr>
                <a:srgbClr val="BBE0E3">
                  <a:lumMod val="50000"/>
                </a:srgbClr>
              </a:buClr>
              <a:buSzTx/>
              <a:buFont typeface="Wingdings" panose="05000000000000000000" pitchFamily="2" charset="2"/>
              <a:buChar char="§"/>
              <a:tabLst/>
              <a:defRPr/>
            </a:pPr>
            <a:r>
              <a:rPr kumimoji="0" lang="en-US" sz="1900" b="1" i="0" u="none" strike="noStrike" kern="1200" cap="none" spc="0" normalizeH="0" baseline="0" noProof="0" dirty="0">
                <a:ln>
                  <a:noFill/>
                </a:ln>
                <a:solidFill>
                  <a:srgbClr val="47484F"/>
                </a:solidFill>
                <a:effectLst/>
                <a:uLnTx/>
                <a:uFillTx/>
                <a:latin typeface="Arial" panose="020B0604020202020204" pitchFamily="34" charset="0"/>
                <a:ea typeface="ＭＳ Ｐゴシック"/>
                <a:cs typeface="Arial" panose="020B0604020202020204" pitchFamily="34" charset="0"/>
              </a:rPr>
              <a:t>Low</a:t>
            </a:r>
            <a:r>
              <a:rPr kumimoji="0" lang="en-US" sz="1900" b="0" i="0" u="none" strike="noStrike" kern="1200" cap="none" spc="0" normalizeH="0" baseline="0" noProof="0" dirty="0">
                <a:ln>
                  <a:noFill/>
                </a:ln>
                <a:solidFill>
                  <a:srgbClr val="47484F"/>
                </a:solidFill>
                <a:effectLst/>
                <a:uLnTx/>
                <a:uFillTx/>
                <a:latin typeface="Arial" panose="020B0604020202020204" pitchFamily="34" charset="0"/>
                <a:ea typeface="ＭＳ Ｐゴシック"/>
                <a:cs typeface="Arial" panose="020B0604020202020204" pitchFamily="34" charset="0"/>
              </a:rPr>
              <a:t> blood cell counts; increased circulating blasts</a:t>
            </a:r>
          </a:p>
          <a:p>
            <a:pPr marL="342900" marR="0" lvl="1" indent="-342900" algn="l" defTabSz="457200" rtl="0" eaLnBrk="1" fontAlgn="auto" latinLnBrk="0" hangingPunct="1">
              <a:lnSpc>
                <a:spcPct val="100000"/>
              </a:lnSpc>
              <a:spcBef>
                <a:spcPts val="0"/>
              </a:spcBef>
              <a:spcAft>
                <a:spcPts val="1800"/>
              </a:spcAft>
              <a:buClr>
                <a:srgbClr val="BBE0E3">
                  <a:lumMod val="50000"/>
                </a:srgbClr>
              </a:buClr>
              <a:buSzTx/>
              <a:buFont typeface="Wingdings" panose="05000000000000000000" pitchFamily="2" charset="2"/>
              <a:buChar char="§"/>
              <a:tabLst/>
              <a:defRPr/>
            </a:pPr>
            <a:r>
              <a:rPr kumimoji="0" lang="en-US" sz="1900" b="0" i="0" u="none" strike="noStrike" kern="1200" cap="none" spc="0" normalizeH="0" baseline="0" noProof="0" dirty="0">
                <a:ln>
                  <a:noFill/>
                </a:ln>
                <a:solidFill>
                  <a:srgbClr val="47484F"/>
                </a:solidFill>
                <a:effectLst/>
                <a:uLnTx/>
                <a:uFillTx/>
                <a:latin typeface="Arial" panose="020B0604020202020204" pitchFamily="34" charset="0"/>
                <a:ea typeface="ＭＳ Ｐゴシック"/>
                <a:cs typeface="Arial" panose="020B0604020202020204" pitchFamily="34" charset="0"/>
              </a:rPr>
              <a:t>Usually </a:t>
            </a:r>
            <a:r>
              <a:rPr kumimoji="0" lang="en-US" sz="1900" b="1" i="0" u="none" strike="noStrike" kern="1200" cap="none" spc="0" normalizeH="0" baseline="0" noProof="0" dirty="0">
                <a:ln>
                  <a:noFill/>
                </a:ln>
                <a:solidFill>
                  <a:srgbClr val="47484F"/>
                </a:solidFill>
                <a:effectLst/>
                <a:uLnTx/>
                <a:uFillTx/>
                <a:latin typeface="Arial" panose="020B0604020202020204" pitchFamily="34" charset="0"/>
                <a:ea typeface="ＭＳ Ｐゴシック"/>
                <a:cs typeface="Arial" panose="020B0604020202020204" pitchFamily="34" charset="0"/>
              </a:rPr>
              <a:t>primary</a:t>
            </a:r>
            <a:r>
              <a:rPr kumimoji="0" lang="en-US" sz="1900" b="0" i="0" u="none" strike="noStrike" kern="1200" cap="none" spc="0" normalizeH="0" baseline="0" noProof="0" dirty="0">
                <a:ln>
                  <a:noFill/>
                </a:ln>
                <a:solidFill>
                  <a:srgbClr val="47484F"/>
                </a:solidFill>
                <a:effectLst/>
                <a:uLnTx/>
                <a:uFillTx/>
                <a:latin typeface="Arial" panose="020B0604020202020204" pitchFamily="34" charset="0"/>
                <a:ea typeface="ＭＳ Ｐゴシック"/>
                <a:cs typeface="Arial" panose="020B0604020202020204" pitchFamily="34" charset="0"/>
              </a:rPr>
              <a:t> MF</a:t>
            </a:r>
          </a:p>
          <a:p>
            <a:pPr marL="342900" marR="0" lvl="1" indent="-342900" algn="l" defTabSz="457200" rtl="0" eaLnBrk="1" fontAlgn="auto" latinLnBrk="0" hangingPunct="1">
              <a:lnSpc>
                <a:spcPct val="100000"/>
              </a:lnSpc>
              <a:spcBef>
                <a:spcPts val="0"/>
              </a:spcBef>
              <a:spcAft>
                <a:spcPts val="1800"/>
              </a:spcAft>
              <a:buClr>
                <a:srgbClr val="BBE0E3">
                  <a:lumMod val="50000"/>
                </a:srgbClr>
              </a:buClr>
              <a:buSzTx/>
              <a:buFont typeface="Wingdings" panose="05000000000000000000" pitchFamily="2" charset="2"/>
              <a:buChar char="§"/>
              <a:tabLst/>
              <a:defRPr/>
            </a:pPr>
            <a:r>
              <a:rPr kumimoji="0" lang="en-US" sz="1900" b="0" i="0" u="none" strike="noStrike" kern="1200" cap="none" spc="0" normalizeH="0" baseline="0" noProof="0" dirty="0">
                <a:ln>
                  <a:noFill/>
                </a:ln>
                <a:solidFill>
                  <a:srgbClr val="47484F"/>
                </a:solidFill>
                <a:effectLst/>
                <a:uLnTx/>
                <a:uFillTx/>
                <a:latin typeface="Arial" panose="020B0604020202020204" pitchFamily="34" charset="0"/>
                <a:ea typeface="ＭＳ Ｐゴシック"/>
                <a:cs typeface="Arial" panose="020B0604020202020204" pitchFamily="34" charset="0"/>
              </a:rPr>
              <a:t>Less often present/</a:t>
            </a:r>
            <a:r>
              <a:rPr kumimoji="0" lang="en-US" sz="1900" b="1" i="0" u="none" strike="noStrike" kern="1200" cap="none" spc="0" normalizeH="0" baseline="0" noProof="0" dirty="0">
                <a:ln>
                  <a:noFill/>
                </a:ln>
                <a:solidFill>
                  <a:srgbClr val="47484F"/>
                </a:solidFill>
                <a:effectLst/>
                <a:uLnTx/>
                <a:uFillTx/>
                <a:latin typeface="Arial" panose="020B0604020202020204" pitchFamily="34" charset="0"/>
                <a:ea typeface="ＭＳ Ｐゴシック"/>
                <a:cs typeface="Arial" panose="020B0604020202020204" pitchFamily="34" charset="0"/>
              </a:rPr>
              <a:t>lower</a:t>
            </a:r>
          </a:p>
          <a:p>
            <a:pPr marL="342900" marR="0" lvl="1" indent="-342900" algn="l" defTabSz="457200" rtl="0" eaLnBrk="1" fontAlgn="auto" latinLnBrk="0" hangingPunct="1">
              <a:lnSpc>
                <a:spcPct val="100000"/>
              </a:lnSpc>
              <a:spcBef>
                <a:spcPts val="0"/>
              </a:spcBef>
              <a:spcAft>
                <a:spcPts val="1800"/>
              </a:spcAft>
              <a:buClr>
                <a:srgbClr val="BBE0E3">
                  <a:lumMod val="50000"/>
                </a:srgbClr>
              </a:buClr>
              <a:buSzTx/>
              <a:buFont typeface="Wingdings" panose="05000000000000000000" pitchFamily="2" charset="2"/>
              <a:buChar char="§"/>
              <a:tabLst/>
              <a:defRPr/>
            </a:pPr>
            <a:r>
              <a:rPr kumimoji="0" lang="en-US" sz="1900" b="1" i="0" u="none" strike="noStrike" kern="1200" cap="none" spc="0" normalizeH="0" baseline="0" noProof="0" dirty="0">
                <a:ln>
                  <a:noFill/>
                </a:ln>
                <a:solidFill>
                  <a:srgbClr val="47484F"/>
                </a:solidFill>
                <a:effectLst/>
                <a:uLnTx/>
                <a:uFillTx/>
                <a:latin typeface="Arial" panose="020B0604020202020204" pitchFamily="34" charset="0"/>
                <a:ea typeface="ＭＳ Ｐゴシック"/>
                <a:cs typeface="Arial" panose="020B0604020202020204" pitchFamily="34" charset="0"/>
              </a:rPr>
              <a:t>More</a:t>
            </a:r>
            <a:r>
              <a:rPr kumimoji="0" lang="en-US" sz="1900" b="0" i="0" u="none" strike="noStrike" kern="1200" cap="none" spc="0" normalizeH="0" baseline="0" noProof="0" dirty="0">
                <a:ln>
                  <a:noFill/>
                </a:ln>
                <a:solidFill>
                  <a:srgbClr val="47484F"/>
                </a:solidFill>
                <a:effectLst/>
                <a:uLnTx/>
                <a:uFillTx/>
                <a:latin typeface="Arial" panose="020B0604020202020204" pitchFamily="34" charset="0"/>
                <a:ea typeface="ＭＳ Ｐゴシック"/>
                <a:cs typeface="Arial" panose="020B0604020202020204" pitchFamily="34" charset="0"/>
              </a:rPr>
              <a:t> common (may precede </a:t>
            </a:r>
            <a:r>
              <a:rPr kumimoji="0" lang="en-US" sz="1900" b="0" i="1" u="none" strike="noStrike" kern="1200" cap="none" spc="0" normalizeH="0" baseline="0" noProof="0" dirty="0">
                <a:ln>
                  <a:noFill/>
                </a:ln>
                <a:solidFill>
                  <a:srgbClr val="47484F"/>
                </a:solidFill>
                <a:effectLst/>
                <a:uLnTx/>
                <a:uFillTx/>
                <a:latin typeface="Arial" panose="020B0604020202020204" pitchFamily="34" charset="0"/>
                <a:ea typeface="ＭＳ Ｐゴシック"/>
                <a:cs typeface="Arial" panose="020B0604020202020204" pitchFamily="34" charset="0"/>
              </a:rPr>
              <a:t>JAK2</a:t>
            </a:r>
            <a:r>
              <a:rPr kumimoji="0" lang="en-US" sz="1900" b="0" i="0" u="none" strike="noStrike" kern="1200" cap="none" spc="0" normalizeH="0" baseline="0" noProof="0" dirty="0">
                <a:ln>
                  <a:noFill/>
                </a:ln>
                <a:solidFill>
                  <a:srgbClr val="47484F"/>
                </a:solidFill>
                <a:effectLst/>
                <a:uLnTx/>
                <a:uFillTx/>
                <a:latin typeface="Arial" panose="020B0604020202020204" pitchFamily="34" charset="0"/>
                <a:ea typeface="ＭＳ Ｐゴシック"/>
                <a:cs typeface="Arial" panose="020B0604020202020204" pitchFamily="34" charset="0"/>
              </a:rPr>
              <a:t>)</a:t>
            </a:r>
          </a:p>
          <a:p>
            <a:pPr marL="342900" marR="0" lvl="1" indent="-342900" algn="l" defTabSz="914400" rtl="0" eaLnBrk="1" fontAlgn="auto" latinLnBrk="0" hangingPunct="1">
              <a:lnSpc>
                <a:spcPct val="100000"/>
              </a:lnSpc>
              <a:spcBef>
                <a:spcPts val="1200"/>
              </a:spcBef>
              <a:spcAft>
                <a:spcPts val="1800"/>
              </a:spcAft>
              <a:buClr>
                <a:srgbClr val="BBE0E3">
                  <a:lumMod val="50000"/>
                </a:srgbClr>
              </a:buClr>
              <a:buSzTx/>
              <a:buFont typeface="Wingdings" panose="05000000000000000000" pitchFamily="2" charset="2"/>
              <a:buChar char="§"/>
              <a:tabLst/>
              <a:defRPr/>
            </a:pPr>
            <a:r>
              <a:rPr kumimoji="0" lang="en-US" sz="1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Poorer</a:t>
            </a:r>
            <a:r>
              <a:rPr kumimoji="0" lang="en-US" sz="1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prognosis/higher risk of progression to AML</a:t>
            </a:r>
            <a:endParaRPr kumimoji="0" lang="en-US" sz="2000" b="0" i="0" u="none" strike="noStrike" kern="1200" cap="none" spc="0" normalizeH="0" baseline="0" noProof="0" dirty="0">
              <a:ln>
                <a:noFill/>
              </a:ln>
              <a:solidFill>
                <a:srgbClr val="47484F"/>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620535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39" y="100315"/>
            <a:ext cx="12180722" cy="1075346"/>
          </a:xfrm>
        </p:spPr>
        <p:txBody>
          <a:bodyPr>
            <a:normAutofit/>
          </a:bodyPr>
          <a:lstStyle/>
          <a:p>
            <a:r>
              <a:rPr lang="en-US" b="1" dirty="0">
                <a:solidFill>
                  <a:srgbClr val="003767"/>
                </a:solidFill>
              </a:rPr>
              <a:t>Thank You to Our Supporters:</a:t>
            </a:r>
            <a:endParaRPr lang="en-US" dirty="0"/>
          </a:p>
        </p:txBody>
      </p:sp>
      <p:pic>
        <p:nvPicPr>
          <p:cNvPr id="5" name="Picture 4" descr="A logo with white text&#10;&#10;Description automatically generated">
            <a:extLst>
              <a:ext uri="{FF2B5EF4-FFF2-40B4-BE49-F238E27FC236}">
                <a16:creationId xmlns:a16="http://schemas.microsoft.com/office/drawing/2014/main" id="{ECC5CED2-4F83-4EF4-9E2E-74C8F569E0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9009" y="1861802"/>
            <a:ext cx="3132592" cy="3134395"/>
          </a:xfrm>
          <a:prstGeom prst="rect">
            <a:avLst/>
          </a:prstGeom>
        </p:spPr>
      </p:pic>
      <p:pic>
        <p:nvPicPr>
          <p:cNvPr id="9" name="Picture 8">
            <a:extLst>
              <a:ext uri="{FF2B5EF4-FFF2-40B4-BE49-F238E27FC236}">
                <a16:creationId xmlns:a16="http://schemas.microsoft.com/office/drawing/2014/main" id="{DA65B552-0342-80A1-7FBC-99960E3430E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0" y="2286867"/>
            <a:ext cx="4568534" cy="2284266"/>
          </a:xfrm>
          <a:prstGeom prst="rect">
            <a:avLst/>
          </a:prstGeom>
        </p:spPr>
      </p:pic>
    </p:spTree>
    <p:extLst>
      <p:ext uri="{BB962C8B-B14F-4D97-AF65-F5344CB8AC3E}">
        <p14:creationId xmlns:p14="http://schemas.microsoft.com/office/powerpoint/2010/main" val="32251032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445F0A-D821-4EF0-A3F8-A074BFD9F218}"/>
              </a:ext>
            </a:extLst>
          </p:cNvPr>
          <p:cNvPicPr>
            <a:picLocks noChangeAspect="1"/>
          </p:cNvPicPr>
          <p:nvPr/>
        </p:nvPicPr>
        <p:blipFill>
          <a:blip r:embed="rId2"/>
          <a:stretch>
            <a:fillRect/>
          </a:stretch>
        </p:blipFill>
        <p:spPr>
          <a:xfrm>
            <a:off x="3838503" y="2482755"/>
            <a:ext cx="3120878" cy="3044430"/>
          </a:xfrm>
          <a:prstGeom prst="rect">
            <a:avLst/>
          </a:prstGeom>
        </p:spPr>
      </p:pic>
      <p:pic>
        <p:nvPicPr>
          <p:cNvPr id="7" name="Picture 6">
            <a:extLst>
              <a:ext uri="{FF2B5EF4-FFF2-40B4-BE49-F238E27FC236}">
                <a16:creationId xmlns:a16="http://schemas.microsoft.com/office/drawing/2014/main" id="{C380C619-92A7-46BA-A363-45B24DA3DC93}"/>
              </a:ext>
            </a:extLst>
          </p:cNvPr>
          <p:cNvPicPr>
            <a:picLocks noChangeAspect="1"/>
          </p:cNvPicPr>
          <p:nvPr/>
        </p:nvPicPr>
        <p:blipFill rotWithShape="1">
          <a:blip r:embed="rId3"/>
          <a:srcRect l="22796" t="10044" r="20561" b="5117"/>
          <a:stretch/>
        </p:blipFill>
        <p:spPr>
          <a:xfrm rot="9143639" flipH="1">
            <a:off x="959858" y="2712449"/>
            <a:ext cx="1715936" cy="2556242"/>
          </a:xfrm>
          <a:prstGeom prst="rect">
            <a:avLst/>
          </a:prstGeom>
        </p:spPr>
      </p:pic>
      <p:sp>
        <p:nvSpPr>
          <p:cNvPr id="2" name="Content Placeholder 1">
            <a:extLst>
              <a:ext uri="{FF2B5EF4-FFF2-40B4-BE49-F238E27FC236}">
                <a16:creationId xmlns:a16="http://schemas.microsoft.com/office/drawing/2014/main" id="{D9584303-DE02-41BA-8A8E-829DE4FA0F5B}"/>
              </a:ext>
            </a:extLst>
          </p:cNvPr>
          <p:cNvSpPr>
            <a:spLocks noGrp="1"/>
          </p:cNvSpPr>
          <p:nvPr>
            <p:ph sz="half" idx="1"/>
          </p:nvPr>
        </p:nvSpPr>
        <p:spPr>
          <a:xfrm>
            <a:off x="478465" y="1356044"/>
            <a:ext cx="3296093" cy="3911365"/>
          </a:xfrm>
        </p:spPr>
        <p:txBody>
          <a:bodyPr/>
          <a:lstStyle/>
          <a:p>
            <a:pPr marL="0" indent="0">
              <a:buNone/>
            </a:pPr>
            <a:r>
              <a:rPr lang="en-US" dirty="0"/>
              <a:t>Reduce Spleen Size</a:t>
            </a:r>
          </a:p>
        </p:txBody>
      </p:sp>
      <p:sp>
        <p:nvSpPr>
          <p:cNvPr id="3" name="Content Placeholder 2">
            <a:extLst>
              <a:ext uri="{FF2B5EF4-FFF2-40B4-BE49-F238E27FC236}">
                <a16:creationId xmlns:a16="http://schemas.microsoft.com/office/drawing/2014/main" id="{356430FD-3AB9-4AA8-A178-827A4B9A437B}"/>
              </a:ext>
            </a:extLst>
          </p:cNvPr>
          <p:cNvSpPr>
            <a:spLocks noGrp="1"/>
          </p:cNvSpPr>
          <p:nvPr>
            <p:ph sz="half" idx="2"/>
          </p:nvPr>
        </p:nvSpPr>
        <p:spPr>
          <a:xfrm>
            <a:off x="4325384" y="1356043"/>
            <a:ext cx="3334488" cy="3911365"/>
          </a:xfrm>
        </p:spPr>
        <p:txBody>
          <a:bodyPr/>
          <a:lstStyle/>
          <a:p>
            <a:pPr marL="0" indent="0">
              <a:buNone/>
            </a:pPr>
            <a:r>
              <a:rPr lang="en-US" dirty="0"/>
              <a:t>Improve Symptoms</a:t>
            </a:r>
          </a:p>
        </p:txBody>
      </p:sp>
      <p:sp>
        <p:nvSpPr>
          <p:cNvPr id="5" name="Title 4">
            <a:extLst>
              <a:ext uri="{FF2B5EF4-FFF2-40B4-BE49-F238E27FC236}">
                <a16:creationId xmlns:a16="http://schemas.microsoft.com/office/drawing/2014/main" id="{C3A103DD-0B52-46FC-9096-C2AC91E02640}"/>
              </a:ext>
            </a:extLst>
          </p:cNvPr>
          <p:cNvSpPr>
            <a:spLocks noGrp="1"/>
          </p:cNvSpPr>
          <p:nvPr>
            <p:ph type="title"/>
          </p:nvPr>
        </p:nvSpPr>
        <p:spPr/>
        <p:txBody>
          <a:bodyPr/>
          <a:lstStyle/>
          <a:p>
            <a:r>
              <a:rPr lang="en-US" dirty="0"/>
              <a:t>Current Treatment Goals in MF</a:t>
            </a:r>
          </a:p>
        </p:txBody>
      </p:sp>
      <p:sp>
        <p:nvSpPr>
          <p:cNvPr id="6" name="Content Placeholder 2">
            <a:extLst>
              <a:ext uri="{FF2B5EF4-FFF2-40B4-BE49-F238E27FC236}">
                <a16:creationId xmlns:a16="http://schemas.microsoft.com/office/drawing/2014/main" id="{9E814EE9-0EA4-4300-A885-D1D830B99223}"/>
              </a:ext>
            </a:extLst>
          </p:cNvPr>
          <p:cNvSpPr txBox="1">
            <a:spLocks/>
          </p:cNvSpPr>
          <p:nvPr/>
        </p:nvSpPr>
        <p:spPr bwMode="auto">
          <a:xfrm>
            <a:off x="8210699" y="1420154"/>
            <a:ext cx="3550683" cy="391136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6777" indent="-456777" algn="l" rtl="0" eaLnBrk="1" fontAlgn="base" hangingPunct="1">
              <a:spcBef>
                <a:spcPct val="20000"/>
              </a:spcBef>
              <a:spcAft>
                <a:spcPct val="0"/>
              </a:spcAft>
              <a:buChar char="•"/>
              <a:defRPr sz="3730">
                <a:solidFill>
                  <a:schemeClr val="tx1"/>
                </a:solidFill>
                <a:latin typeface="+mn-lt"/>
                <a:ea typeface="+mn-ea"/>
                <a:cs typeface="+mn-cs"/>
              </a:defRPr>
            </a:lvl1pPr>
            <a:lvl2pPr marL="989684" indent="-380648" algn="l" rtl="0" eaLnBrk="1" fontAlgn="base" hangingPunct="1">
              <a:spcBef>
                <a:spcPct val="20000"/>
              </a:spcBef>
              <a:spcAft>
                <a:spcPct val="0"/>
              </a:spcAft>
              <a:buChar char="–"/>
              <a:defRPr sz="3197">
                <a:solidFill>
                  <a:schemeClr val="tx1"/>
                </a:solidFill>
                <a:latin typeface="+mn-lt"/>
                <a:ea typeface="+mn-ea"/>
              </a:defRPr>
            </a:lvl2pPr>
            <a:lvl3pPr marL="1522590" indent="-304518" algn="l" rtl="0" eaLnBrk="1" fontAlgn="base" hangingPunct="1">
              <a:spcBef>
                <a:spcPct val="20000"/>
              </a:spcBef>
              <a:spcAft>
                <a:spcPct val="0"/>
              </a:spcAft>
              <a:buChar char="•"/>
              <a:defRPr sz="2664">
                <a:solidFill>
                  <a:schemeClr val="tx1"/>
                </a:solidFill>
                <a:latin typeface="+mn-lt"/>
                <a:ea typeface="+mn-ea"/>
              </a:defRPr>
            </a:lvl3pPr>
            <a:lvl4pPr marL="2131626" indent="-304518" algn="l" rtl="0" eaLnBrk="1" fontAlgn="base" hangingPunct="1">
              <a:spcBef>
                <a:spcPct val="20000"/>
              </a:spcBef>
              <a:spcAft>
                <a:spcPct val="0"/>
              </a:spcAft>
              <a:defRPr sz="2398">
                <a:solidFill>
                  <a:schemeClr val="tx1"/>
                </a:solidFill>
                <a:latin typeface="+mn-lt"/>
                <a:ea typeface="+mn-ea"/>
              </a:defRPr>
            </a:lvl4pPr>
            <a:lvl5pPr marL="2740663" indent="-304518" algn="l" rtl="0" eaLnBrk="1" fontAlgn="base" hangingPunct="1">
              <a:spcBef>
                <a:spcPct val="20000"/>
              </a:spcBef>
              <a:spcAft>
                <a:spcPct val="0"/>
              </a:spcAft>
              <a:buChar char="»"/>
              <a:defRPr sz="2398">
                <a:solidFill>
                  <a:schemeClr val="tx1"/>
                </a:solidFill>
                <a:latin typeface="+mn-lt"/>
                <a:ea typeface="+mn-ea"/>
              </a:defRPr>
            </a:lvl5pPr>
            <a:lvl6pPr marL="3349699" indent="-304518" algn="l" rtl="0" eaLnBrk="1" fontAlgn="base" hangingPunct="1">
              <a:spcBef>
                <a:spcPct val="20000"/>
              </a:spcBef>
              <a:spcAft>
                <a:spcPct val="0"/>
              </a:spcAft>
              <a:buChar char="»"/>
              <a:defRPr sz="2398">
                <a:solidFill>
                  <a:schemeClr val="tx1"/>
                </a:solidFill>
                <a:latin typeface="+mn-lt"/>
                <a:ea typeface="+mn-ea"/>
              </a:defRPr>
            </a:lvl6pPr>
            <a:lvl7pPr marL="3958735" indent="-304518" algn="l" rtl="0" eaLnBrk="1" fontAlgn="base" hangingPunct="1">
              <a:spcBef>
                <a:spcPct val="20000"/>
              </a:spcBef>
              <a:spcAft>
                <a:spcPct val="0"/>
              </a:spcAft>
              <a:buChar char="»"/>
              <a:defRPr sz="2398">
                <a:solidFill>
                  <a:schemeClr val="tx1"/>
                </a:solidFill>
                <a:latin typeface="+mn-lt"/>
                <a:ea typeface="+mn-ea"/>
              </a:defRPr>
            </a:lvl7pPr>
            <a:lvl8pPr marL="4567771" indent="-304518" algn="l" rtl="0" eaLnBrk="1" fontAlgn="base" hangingPunct="1">
              <a:spcBef>
                <a:spcPct val="20000"/>
              </a:spcBef>
              <a:spcAft>
                <a:spcPct val="0"/>
              </a:spcAft>
              <a:buChar char="»"/>
              <a:defRPr sz="2398">
                <a:solidFill>
                  <a:schemeClr val="tx1"/>
                </a:solidFill>
                <a:latin typeface="+mn-lt"/>
                <a:ea typeface="+mn-ea"/>
              </a:defRPr>
            </a:lvl8pPr>
            <a:lvl9pPr marL="5176807" indent="-304518" algn="l" rtl="0" eaLnBrk="1" fontAlgn="base" hangingPunct="1">
              <a:spcBef>
                <a:spcPct val="20000"/>
              </a:spcBef>
              <a:spcAft>
                <a:spcPct val="0"/>
              </a:spcAft>
              <a:buChar char="»"/>
              <a:defRPr sz="2398">
                <a:solidFill>
                  <a:schemeClr val="tx1"/>
                </a:solidFill>
                <a:latin typeface="+mn-lt"/>
                <a:ea typeface="+mn-ea"/>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730" b="0" i="0" u="none" strike="noStrike" kern="0" cap="none" spc="0" normalizeH="0" baseline="0" noProof="0" dirty="0">
                <a:ln>
                  <a:noFill/>
                </a:ln>
                <a:solidFill>
                  <a:srgbClr val="000000"/>
                </a:solidFill>
                <a:effectLst/>
                <a:uLnTx/>
                <a:uFillTx/>
                <a:latin typeface="Arial"/>
                <a:ea typeface="ＭＳ Ｐゴシック"/>
              </a:rPr>
              <a:t>Lessen anemia</a:t>
            </a:r>
          </a:p>
        </p:txBody>
      </p:sp>
      <p:pic>
        <p:nvPicPr>
          <p:cNvPr id="9" name="Picture 8">
            <a:extLst>
              <a:ext uri="{FF2B5EF4-FFF2-40B4-BE49-F238E27FC236}">
                <a16:creationId xmlns:a16="http://schemas.microsoft.com/office/drawing/2014/main" id="{195B4833-D01F-434E-9756-C847C7736612}"/>
              </a:ext>
            </a:extLst>
          </p:cNvPr>
          <p:cNvPicPr>
            <a:picLocks noChangeAspect="1"/>
          </p:cNvPicPr>
          <p:nvPr/>
        </p:nvPicPr>
        <p:blipFill>
          <a:blip r:embed="rId4"/>
          <a:stretch>
            <a:fillRect/>
          </a:stretch>
        </p:blipFill>
        <p:spPr>
          <a:xfrm>
            <a:off x="8638912" y="2594343"/>
            <a:ext cx="2551855" cy="2756485"/>
          </a:xfrm>
          <a:prstGeom prst="rect">
            <a:avLst/>
          </a:prstGeom>
        </p:spPr>
      </p:pic>
    </p:spTree>
    <p:extLst>
      <p:ext uri="{BB962C8B-B14F-4D97-AF65-F5344CB8AC3E}">
        <p14:creationId xmlns:p14="http://schemas.microsoft.com/office/powerpoint/2010/main" val="3115650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6A962B-9EB4-4154-99AC-9C5BE8FDAF82}"/>
              </a:ext>
            </a:extLst>
          </p:cNvPr>
          <p:cNvPicPr>
            <a:picLocks noChangeAspect="1"/>
          </p:cNvPicPr>
          <p:nvPr/>
        </p:nvPicPr>
        <p:blipFill>
          <a:blip r:embed="rId2"/>
          <a:stretch>
            <a:fillRect/>
          </a:stretch>
        </p:blipFill>
        <p:spPr>
          <a:xfrm>
            <a:off x="1074268" y="1197943"/>
            <a:ext cx="9455983" cy="4462114"/>
          </a:xfrm>
          <a:prstGeom prst="rect">
            <a:avLst/>
          </a:prstGeom>
        </p:spPr>
      </p:pic>
      <p:sp>
        <p:nvSpPr>
          <p:cNvPr id="2" name="Title 1">
            <a:extLst>
              <a:ext uri="{FF2B5EF4-FFF2-40B4-BE49-F238E27FC236}">
                <a16:creationId xmlns:a16="http://schemas.microsoft.com/office/drawing/2014/main" id="{A2C156AD-4277-4011-B003-E83EDE4D40F1}"/>
              </a:ext>
            </a:extLst>
          </p:cNvPr>
          <p:cNvSpPr>
            <a:spLocks noGrp="1"/>
          </p:cNvSpPr>
          <p:nvPr>
            <p:ph type="title"/>
          </p:nvPr>
        </p:nvSpPr>
        <p:spPr/>
        <p:txBody>
          <a:bodyPr/>
          <a:lstStyle/>
          <a:p>
            <a:r>
              <a:rPr lang="en-US" dirty="0"/>
              <a:t>What is disease modification in MF?</a:t>
            </a:r>
          </a:p>
        </p:txBody>
      </p:sp>
      <p:sp>
        <p:nvSpPr>
          <p:cNvPr id="3" name="Footer Placeholder 2">
            <a:extLst>
              <a:ext uri="{FF2B5EF4-FFF2-40B4-BE49-F238E27FC236}">
                <a16:creationId xmlns:a16="http://schemas.microsoft.com/office/drawing/2014/main" id="{13F294D4-A5C6-49B3-9929-5DB52493D894}"/>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99" b="0" i="0" u="none" strike="noStrike" kern="1200" cap="none" spc="0" normalizeH="0" baseline="0" noProof="0" dirty="0">
              <a:ln>
                <a:noFill/>
              </a:ln>
              <a:solidFill>
                <a:srgbClr val="800000"/>
              </a:solidFill>
              <a:effectLst/>
              <a:uLnTx/>
              <a:uFillTx/>
              <a:latin typeface="Arial"/>
              <a:ea typeface="ＭＳ Ｐゴシック"/>
            </a:endParaRPr>
          </a:p>
        </p:txBody>
      </p:sp>
    </p:spTree>
    <p:extLst>
      <p:ext uri="{BB962C8B-B14F-4D97-AF65-F5344CB8AC3E}">
        <p14:creationId xmlns:p14="http://schemas.microsoft.com/office/powerpoint/2010/main" val="3281083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330B5-B4EF-4BA1-9D40-A481D07C21A6}"/>
              </a:ext>
            </a:extLst>
          </p:cNvPr>
          <p:cNvSpPr>
            <a:spLocks noGrp="1"/>
          </p:cNvSpPr>
          <p:nvPr>
            <p:ph type="title"/>
          </p:nvPr>
        </p:nvSpPr>
        <p:spPr>
          <a:xfrm>
            <a:off x="-88107" y="98450"/>
            <a:ext cx="12192000" cy="1340768"/>
          </a:xfrm>
        </p:spPr>
        <p:txBody>
          <a:bodyPr/>
          <a:lstStyle/>
          <a:p>
            <a:r>
              <a:rPr lang="en-US" sz="4000" dirty="0"/>
              <a:t>Currently Approved JAK inhibitors</a:t>
            </a:r>
          </a:p>
        </p:txBody>
      </p:sp>
      <p:sp>
        <p:nvSpPr>
          <p:cNvPr id="4" name="Text Placeholder 2">
            <a:extLst>
              <a:ext uri="{FF2B5EF4-FFF2-40B4-BE49-F238E27FC236}">
                <a16:creationId xmlns:a16="http://schemas.microsoft.com/office/drawing/2014/main" id="{33A397C7-23AB-493C-BA44-0219415B18A8}"/>
              </a:ext>
            </a:extLst>
          </p:cNvPr>
          <p:cNvSpPr txBox="1">
            <a:spLocks/>
          </p:cNvSpPr>
          <p:nvPr/>
        </p:nvSpPr>
        <p:spPr>
          <a:xfrm>
            <a:off x="2486028" y="5867506"/>
            <a:ext cx="9277348" cy="616886"/>
          </a:xfrm>
          <a:prstGeom prst="rect">
            <a:avLst/>
          </a:prstGeom>
        </p:spPr>
        <p:txBody>
          <a:bodyPr/>
          <a:lstStyle>
            <a:lvl1pPr marL="456777" indent="-456777" algn="l" rtl="0" eaLnBrk="1" fontAlgn="base" hangingPunct="1">
              <a:spcBef>
                <a:spcPct val="20000"/>
              </a:spcBef>
              <a:spcAft>
                <a:spcPct val="0"/>
              </a:spcAft>
              <a:buChar char="•"/>
              <a:defRPr sz="3197">
                <a:solidFill>
                  <a:schemeClr val="tx1"/>
                </a:solidFill>
                <a:latin typeface="+mn-lt"/>
                <a:ea typeface="+mn-ea"/>
                <a:cs typeface="+mn-cs"/>
              </a:defRPr>
            </a:lvl1pPr>
            <a:lvl2pPr marL="989684" indent="-380648" algn="l" rtl="0" eaLnBrk="1" fontAlgn="base" hangingPunct="1">
              <a:spcBef>
                <a:spcPct val="20000"/>
              </a:spcBef>
              <a:spcAft>
                <a:spcPct val="0"/>
              </a:spcAft>
              <a:buChar char="–"/>
              <a:defRPr sz="2664">
                <a:solidFill>
                  <a:schemeClr val="tx1"/>
                </a:solidFill>
                <a:latin typeface="+mn-lt"/>
                <a:ea typeface="+mn-ea"/>
              </a:defRPr>
            </a:lvl2pPr>
            <a:lvl3pPr marL="1522590" indent="-304518" algn="l" rtl="0" eaLnBrk="1" fontAlgn="base" hangingPunct="1">
              <a:spcBef>
                <a:spcPct val="20000"/>
              </a:spcBef>
              <a:spcAft>
                <a:spcPct val="0"/>
              </a:spcAft>
              <a:buChar char="•"/>
              <a:defRPr>
                <a:solidFill>
                  <a:schemeClr val="tx1"/>
                </a:solidFill>
                <a:latin typeface="+mn-lt"/>
                <a:ea typeface="+mn-ea"/>
              </a:defRPr>
            </a:lvl3pPr>
            <a:lvl4pPr marL="2131626" indent="-304518" algn="l" rtl="0" eaLnBrk="1" fontAlgn="base" hangingPunct="1">
              <a:spcBef>
                <a:spcPct val="20000"/>
              </a:spcBef>
              <a:spcAft>
                <a:spcPct val="0"/>
              </a:spcAft>
              <a:defRPr sz="2664">
                <a:solidFill>
                  <a:schemeClr val="tx1"/>
                </a:solidFill>
                <a:latin typeface="+mn-lt"/>
                <a:ea typeface="+mn-ea"/>
              </a:defRPr>
            </a:lvl4pPr>
            <a:lvl5pPr marL="2740663" indent="-304518" algn="l" rtl="0" eaLnBrk="1" fontAlgn="base" hangingPunct="1">
              <a:spcBef>
                <a:spcPct val="20000"/>
              </a:spcBef>
              <a:spcAft>
                <a:spcPct val="0"/>
              </a:spcAft>
              <a:buChar char="»"/>
              <a:defRPr sz="2664">
                <a:solidFill>
                  <a:schemeClr val="tx1"/>
                </a:solidFill>
                <a:latin typeface="+mn-lt"/>
                <a:ea typeface="+mn-ea"/>
              </a:defRPr>
            </a:lvl5pPr>
            <a:lvl6pPr marL="3349699" indent="-304518" algn="l" rtl="0" eaLnBrk="1" fontAlgn="base" hangingPunct="1">
              <a:spcBef>
                <a:spcPct val="20000"/>
              </a:spcBef>
              <a:spcAft>
                <a:spcPct val="0"/>
              </a:spcAft>
              <a:buChar char="»"/>
              <a:defRPr sz="2664">
                <a:solidFill>
                  <a:schemeClr val="tx1"/>
                </a:solidFill>
                <a:latin typeface="+mn-lt"/>
                <a:ea typeface="+mn-ea"/>
              </a:defRPr>
            </a:lvl6pPr>
            <a:lvl7pPr marL="3958735" indent="-304518" algn="l" rtl="0" eaLnBrk="1" fontAlgn="base" hangingPunct="1">
              <a:spcBef>
                <a:spcPct val="20000"/>
              </a:spcBef>
              <a:spcAft>
                <a:spcPct val="0"/>
              </a:spcAft>
              <a:buChar char="»"/>
              <a:defRPr sz="2664">
                <a:solidFill>
                  <a:schemeClr val="tx1"/>
                </a:solidFill>
                <a:latin typeface="+mn-lt"/>
                <a:ea typeface="+mn-ea"/>
              </a:defRPr>
            </a:lvl7pPr>
            <a:lvl8pPr marL="4567771" indent="-304518" algn="l" rtl="0" eaLnBrk="1" fontAlgn="base" hangingPunct="1">
              <a:spcBef>
                <a:spcPct val="20000"/>
              </a:spcBef>
              <a:spcAft>
                <a:spcPct val="0"/>
              </a:spcAft>
              <a:buChar char="»"/>
              <a:defRPr sz="2664">
                <a:solidFill>
                  <a:schemeClr val="tx1"/>
                </a:solidFill>
                <a:latin typeface="+mn-lt"/>
                <a:ea typeface="+mn-ea"/>
              </a:defRPr>
            </a:lvl8pPr>
            <a:lvl9pPr marL="5176807" indent="-304518" algn="l" rtl="0" eaLnBrk="1" fontAlgn="base" hangingPunct="1">
              <a:spcBef>
                <a:spcPct val="20000"/>
              </a:spcBef>
              <a:spcAft>
                <a:spcPct val="0"/>
              </a:spcAft>
              <a:buChar char="»"/>
              <a:defRPr sz="2664">
                <a:solidFill>
                  <a:schemeClr val="tx1"/>
                </a:solidFill>
                <a:latin typeface="+mn-lt"/>
                <a:ea typeface="+mn-ea"/>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ＭＳ Ｐゴシック"/>
              </a:rPr>
              <a:t>GI gastrointestinal, </a:t>
            </a:r>
            <a:r>
              <a:rPr kumimoji="0" lang="en-US" sz="1200" b="0" i="0" u="none" strike="noStrike" kern="0" cap="none" spc="0" normalizeH="0" baseline="0" noProof="0" dirty="0" err="1">
                <a:ln>
                  <a:noFill/>
                </a:ln>
                <a:solidFill>
                  <a:srgbClr val="000000"/>
                </a:solidFill>
                <a:effectLst/>
                <a:uLnTx/>
                <a:uFillTx/>
                <a:latin typeface="Arial"/>
                <a:ea typeface="ＭＳ Ｐゴシック"/>
              </a:rPr>
              <a:t>MoA</a:t>
            </a:r>
            <a:r>
              <a:rPr kumimoji="0" lang="en-US" sz="1200" b="0" i="0" u="none" strike="noStrike" kern="0" cap="none" spc="0" normalizeH="0" baseline="0" noProof="0" dirty="0">
                <a:ln>
                  <a:noFill/>
                </a:ln>
                <a:solidFill>
                  <a:srgbClr val="000000"/>
                </a:solidFill>
                <a:effectLst/>
                <a:uLnTx/>
                <a:uFillTx/>
                <a:latin typeface="Arial"/>
                <a:ea typeface="ＭＳ Ｐゴシック"/>
              </a:rPr>
              <a:t>, mechanism of action.</a:t>
            </a:r>
            <a:br>
              <a:rPr kumimoji="0" lang="en-US" sz="1200" b="0" i="0" u="none" strike="noStrike" kern="0" cap="none" spc="0" normalizeH="0" baseline="0" noProof="0" dirty="0">
                <a:ln>
                  <a:noFill/>
                </a:ln>
                <a:solidFill>
                  <a:srgbClr val="000000"/>
                </a:solidFill>
                <a:effectLst/>
                <a:uLnTx/>
                <a:uFillTx/>
                <a:latin typeface="Arial"/>
                <a:ea typeface="ＭＳ Ｐゴシック"/>
              </a:rPr>
            </a:br>
            <a:r>
              <a:rPr kumimoji="0" lang="en-US" sz="1200" b="0" i="0" u="none" strike="noStrike" kern="0" cap="none" spc="0" normalizeH="0" baseline="0" noProof="0" dirty="0">
                <a:ln>
                  <a:noFill/>
                </a:ln>
                <a:solidFill>
                  <a:srgbClr val="000000"/>
                </a:solidFill>
                <a:effectLst/>
                <a:uLnTx/>
                <a:uFillTx/>
                <a:latin typeface="Arial"/>
                <a:ea typeface="ＭＳ Ｐゴシック"/>
              </a:rPr>
              <a:t>1. </a:t>
            </a:r>
            <a:r>
              <a:rPr kumimoji="0" lang="en-US" sz="1200" b="0" i="0" u="none" strike="noStrike" kern="0" cap="none" spc="0" normalizeH="0" baseline="0" noProof="0" dirty="0" err="1">
                <a:ln>
                  <a:noFill/>
                </a:ln>
                <a:solidFill>
                  <a:srgbClr val="000000"/>
                </a:solidFill>
                <a:effectLst/>
                <a:uLnTx/>
                <a:uFillTx/>
                <a:latin typeface="Arial"/>
                <a:ea typeface="ＭＳ Ｐゴシック"/>
              </a:rPr>
              <a:t>Ruxolitinib</a:t>
            </a:r>
            <a:r>
              <a:rPr kumimoji="0" lang="en-US" sz="1200" b="0" i="0" u="none" strike="noStrike" kern="0" cap="none" spc="0" normalizeH="0" baseline="0" noProof="0" dirty="0">
                <a:ln>
                  <a:noFill/>
                </a:ln>
                <a:solidFill>
                  <a:srgbClr val="000000"/>
                </a:solidFill>
                <a:effectLst/>
                <a:uLnTx/>
                <a:uFillTx/>
                <a:latin typeface="Arial"/>
                <a:ea typeface="ＭＳ Ｐゴシック"/>
              </a:rPr>
              <a:t> [PI]. Approved 2011. Revised January 2023; 2. </a:t>
            </a:r>
            <a:r>
              <a:rPr kumimoji="0" lang="en-US" sz="1200" b="0" i="0" u="none" strike="noStrike" kern="0" cap="none" spc="0" normalizeH="0" baseline="0" noProof="0" dirty="0" err="1">
                <a:ln>
                  <a:noFill/>
                </a:ln>
                <a:solidFill>
                  <a:srgbClr val="000000"/>
                </a:solidFill>
                <a:effectLst/>
                <a:uLnTx/>
                <a:uFillTx/>
                <a:latin typeface="Arial"/>
                <a:ea typeface="ＭＳ Ｐゴシック"/>
              </a:rPr>
              <a:t>Fedratinib</a:t>
            </a:r>
            <a:r>
              <a:rPr kumimoji="0" lang="en-US" sz="1200" b="0" i="0" u="none" strike="noStrike" kern="0" cap="none" spc="0" normalizeH="0" baseline="0" noProof="0" dirty="0">
                <a:ln>
                  <a:noFill/>
                </a:ln>
                <a:solidFill>
                  <a:srgbClr val="000000"/>
                </a:solidFill>
                <a:effectLst/>
                <a:uLnTx/>
                <a:uFillTx/>
                <a:latin typeface="Arial"/>
                <a:ea typeface="ＭＳ Ｐゴシック"/>
              </a:rPr>
              <a:t> [PI]. Approved 2019. Revised May 2023; 3. </a:t>
            </a:r>
            <a:r>
              <a:rPr kumimoji="0" lang="en-US" sz="1200" b="0" i="0" u="none" strike="noStrike" kern="0" cap="none" spc="0" normalizeH="0" baseline="0" noProof="0" dirty="0" err="1">
                <a:ln>
                  <a:noFill/>
                </a:ln>
                <a:solidFill>
                  <a:srgbClr val="000000"/>
                </a:solidFill>
                <a:effectLst/>
                <a:uLnTx/>
                <a:uFillTx/>
                <a:latin typeface="Arial"/>
                <a:ea typeface="ＭＳ Ｐゴシック"/>
              </a:rPr>
              <a:t>Pacritinib</a:t>
            </a:r>
            <a:r>
              <a:rPr kumimoji="0" lang="en-US" sz="1200" b="0" i="0" u="none" strike="noStrike" kern="0" cap="none" spc="0" normalizeH="0" baseline="0" noProof="0" dirty="0">
                <a:ln>
                  <a:noFill/>
                </a:ln>
                <a:solidFill>
                  <a:srgbClr val="000000"/>
                </a:solidFill>
                <a:effectLst/>
                <a:uLnTx/>
                <a:uFillTx/>
                <a:latin typeface="Arial"/>
                <a:ea typeface="ＭＳ Ｐゴシック"/>
              </a:rPr>
              <a:t> [PI]. Approved 2022. Revised August 2023; 4. NCCN Guidelines. Myeloproliferative neoplasms. Version 3.2023. Accessed November 20, 2023. https://www.nccn.org/professionals/physician_gls/pdf/mpn.pdf; 5. Momelotinib [PI]. Approved 2023.</a:t>
            </a:r>
          </a:p>
        </p:txBody>
      </p:sp>
      <p:graphicFrame>
        <p:nvGraphicFramePr>
          <p:cNvPr id="5" name="Table 4">
            <a:extLst>
              <a:ext uri="{FF2B5EF4-FFF2-40B4-BE49-F238E27FC236}">
                <a16:creationId xmlns:a16="http://schemas.microsoft.com/office/drawing/2014/main" id="{8CAEB6CE-DAA4-4852-B758-B803E3590196}"/>
              </a:ext>
            </a:extLst>
          </p:cNvPr>
          <p:cNvGraphicFramePr>
            <a:graphicFrameLocks/>
          </p:cNvGraphicFramePr>
          <p:nvPr/>
        </p:nvGraphicFramePr>
        <p:xfrm>
          <a:off x="350874" y="807314"/>
          <a:ext cx="11573540" cy="4823460"/>
        </p:xfrm>
        <a:graphic>
          <a:graphicData uri="http://schemas.openxmlformats.org/drawingml/2006/table">
            <a:tbl>
              <a:tblPr firstRow="1" bandRow="1">
                <a:tableStyleId>{5C22544A-7EE6-4342-B048-85BDC9FD1C3A}</a:tableStyleId>
              </a:tblPr>
              <a:tblGrid>
                <a:gridCol w="1474874">
                  <a:extLst>
                    <a:ext uri="{9D8B030D-6E8A-4147-A177-3AD203B41FA5}">
                      <a16:colId xmlns:a16="http://schemas.microsoft.com/office/drawing/2014/main" val="1337576643"/>
                    </a:ext>
                  </a:extLst>
                </a:gridCol>
                <a:gridCol w="1371540">
                  <a:extLst>
                    <a:ext uri="{9D8B030D-6E8A-4147-A177-3AD203B41FA5}">
                      <a16:colId xmlns:a16="http://schemas.microsoft.com/office/drawing/2014/main" val="4073432129"/>
                    </a:ext>
                  </a:extLst>
                </a:gridCol>
                <a:gridCol w="2334436">
                  <a:extLst>
                    <a:ext uri="{9D8B030D-6E8A-4147-A177-3AD203B41FA5}">
                      <a16:colId xmlns:a16="http://schemas.microsoft.com/office/drawing/2014/main" val="1147416747"/>
                    </a:ext>
                  </a:extLst>
                </a:gridCol>
                <a:gridCol w="3572109">
                  <a:extLst>
                    <a:ext uri="{9D8B030D-6E8A-4147-A177-3AD203B41FA5}">
                      <a16:colId xmlns:a16="http://schemas.microsoft.com/office/drawing/2014/main" val="4057577070"/>
                    </a:ext>
                  </a:extLst>
                </a:gridCol>
                <a:gridCol w="2820581">
                  <a:extLst>
                    <a:ext uri="{9D8B030D-6E8A-4147-A177-3AD203B41FA5}">
                      <a16:colId xmlns:a16="http://schemas.microsoft.com/office/drawing/2014/main" val="2715794490"/>
                    </a:ext>
                  </a:extLst>
                </a:gridCol>
              </a:tblGrid>
              <a:tr h="364268">
                <a:tc>
                  <a:txBody>
                    <a:bodyPr/>
                    <a:lstStyle/>
                    <a:p>
                      <a:r>
                        <a:rPr lang="en-US" sz="1800" b="0" dirty="0">
                          <a:latin typeface="Arial Rounded MT Bold" panose="020F0704030504030204" pitchFamily="34" charset="0"/>
                        </a:rPr>
                        <a:t>JAK Inhibitor </a:t>
                      </a:r>
                    </a:p>
                  </a:txBody>
                  <a:tcPr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800" b="0">
                          <a:latin typeface="Arial Rounded MT Bold" panose="020F0704030504030204" pitchFamily="34" charset="0"/>
                        </a:rPr>
                        <a:t>Targets/</a:t>
                      </a:r>
                    </a:p>
                    <a:p>
                      <a:pPr algn="ctr"/>
                      <a:r>
                        <a:rPr lang="en-US" sz="1800" b="0">
                          <a:latin typeface="Arial Rounded MT Bold" panose="020F0704030504030204" pitchFamily="34" charset="0"/>
                        </a:rPr>
                        <a:t>MoA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800" b="0">
                          <a:latin typeface="Arial Rounded MT Bold" panose="020F0704030504030204" pitchFamily="34" charset="0"/>
                        </a:rPr>
                        <a:t>Clinical Trials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latin typeface="Arial Rounded MT Bold" panose="020F0704030504030204" pitchFamily="34" charset="0"/>
                        </a:rPr>
                        <a:t>Approved and Recommended Indications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800" b="0" dirty="0">
                          <a:latin typeface="Arial Rounded MT Bold" panose="020F0704030504030204" pitchFamily="34" charset="0"/>
                        </a:rPr>
                        <a:t>Side Effects</a:t>
                      </a:r>
                    </a:p>
                  </a:txBody>
                  <a:tcPr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370996415"/>
                  </a:ext>
                </a:extLst>
              </a:tr>
              <a:tr h="876153">
                <a:tc>
                  <a:txBody>
                    <a:bodyPr/>
                    <a:lstStyle/>
                    <a:p>
                      <a:r>
                        <a:rPr lang="en-US" sz="1500" b="1" dirty="0" err="1">
                          <a:latin typeface="Arial" panose="020B0604020202020204" pitchFamily="34" charset="0"/>
                          <a:cs typeface="Arial" panose="020B0604020202020204" pitchFamily="34" charset="0"/>
                        </a:rPr>
                        <a:t>Ruxolitinib</a:t>
                      </a:r>
                      <a:r>
                        <a:rPr lang="en-US" sz="1500" b="0" baseline="30000" dirty="0">
                          <a:latin typeface="Arial" panose="020B0604020202020204" pitchFamily="34" charset="0"/>
                          <a:cs typeface="Arial" panose="020B0604020202020204" pitchFamily="34" charset="0"/>
                        </a:rPr>
                        <a:t>[1]</a:t>
                      </a:r>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D2D4"/>
                    </a:solidFill>
                  </a:tcPr>
                </a:tc>
                <a:tc>
                  <a:txBody>
                    <a:bodyPr/>
                    <a:lstStyle/>
                    <a:p>
                      <a:r>
                        <a:rPr lang="en-US" sz="1500">
                          <a:latin typeface="Arial" panose="020B0604020202020204" pitchFamily="34" charset="0"/>
                          <a:cs typeface="Arial" panose="020B0604020202020204" pitchFamily="34" charset="0"/>
                        </a:rPr>
                        <a:t>JAK1, JAK2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D2D4"/>
                    </a:solidFill>
                  </a:tcPr>
                </a:tc>
                <a:tc>
                  <a:txBody>
                    <a:bodyPr/>
                    <a:lstStyle/>
                    <a:p>
                      <a:r>
                        <a:rPr lang="en-US" sz="1500">
                          <a:latin typeface="Arial" panose="020B0604020202020204" pitchFamily="34" charset="0"/>
                          <a:cs typeface="Arial" panose="020B0604020202020204" pitchFamily="34" charset="0"/>
                        </a:rPr>
                        <a:t>COMFORT-I/II (phase 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D2D4"/>
                    </a:solidFill>
                  </a:tcPr>
                </a:tc>
                <a:tc>
                  <a:txBody>
                    <a:bodyPr/>
                    <a:lstStyle/>
                    <a:p>
                      <a:r>
                        <a:rPr lang="en-US" sz="1500" b="1">
                          <a:latin typeface="Arial" panose="020B0604020202020204" pitchFamily="34" charset="0"/>
                          <a:cs typeface="Arial" panose="020B0604020202020204" pitchFamily="34" charset="0"/>
                        </a:rPr>
                        <a:t>FDA</a:t>
                      </a:r>
                      <a:r>
                        <a:rPr lang="en-US" sz="1500">
                          <a:latin typeface="Arial" panose="020B0604020202020204" pitchFamily="34" charset="0"/>
                          <a:cs typeface="Arial" panose="020B0604020202020204" pitchFamily="34" charset="0"/>
                        </a:rPr>
                        <a:t> (Nov 2011): frontline for intermediate- and high-risk MF</a:t>
                      </a:r>
                    </a:p>
                    <a:p>
                      <a:endParaRPr lang="en-US" sz="1500">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D2D4"/>
                    </a:solidFill>
                  </a:tcPr>
                </a:tc>
                <a:tc>
                  <a:txBody>
                    <a:bodyPr/>
                    <a:lstStyle/>
                    <a:p>
                      <a:r>
                        <a:rPr lang="en-US" sz="1500">
                          <a:latin typeface="Arial" panose="020B0604020202020204" pitchFamily="34" charset="0"/>
                          <a:cs typeface="Arial" panose="020B0604020202020204" pitchFamily="34" charset="0"/>
                        </a:rPr>
                        <a:t>Anemia, thrombocytopenia</a:t>
                      </a:r>
                    </a:p>
                    <a:p>
                      <a:r>
                        <a:rPr lang="en-US" sz="1500">
                          <a:latin typeface="Arial" panose="020B0604020202020204" pitchFamily="34" charset="0"/>
                          <a:cs typeface="Arial" panose="020B0604020202020204" pitchFamily="34" charset="0"/>
                        </a:rPr>
                        <a:t>Nonmelanoma skin cancers</a:t>
                      </a:r>
                    </a:p>
                    <a:p>
                      <a:r>
                        <a:rPr lang="en-US" sz="1500">
                          <a:latin typeface="Arial" panose="020B0604020202020204" pitchFamily="34" charset="0"/>
                          <a:cs typeface="Arial" panose="020B0604020202020204" pitchFamily="34" charset="0"/>
                        </a:rPr>
                        <a:t>Infections </a:t>
                      </a:r>
                    </a:p>
                    <a:p>
                      <a:r>
                        <a:rPr lang="en-US" sz="1500">
                          <a:latin typeface="Arial" panose="020B0604020202020204" pitchFamily="34" charset="0"/>
                          <a:cs typeface="Arial" panose="020B0604020202020204" pitchFamily="34" charset="0"/>
                        </a:rPr>
                        <a:t>Hyperlipidemia</a:t>
                      </a:r>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D2D4"/>
                    </a:solidFill>
                  </a:tcPr>
                </a:tc>
                <a:extLst>
                  <a:ext uri="{0D108BD9-81ED-4DB2-BD59-A6C34878D82A}">
                    <a16:rowId xmlns:a16="http://schemas.microsoft.com/office/drawing/2014/main" val="1066354023"/>
                  </a:ext>
                </a:extLst>
              </a:tr>
              <a:tr h="876153">
                <a:tc>
                  <a:txBody>
                    <a:bodyPr/>
                    <a:lstStyle/>
                    <a:p>
                      <a:r>
                        <a:rPr lang="en-US" sz="1500" b="1">
                          <a:latin typeface="Arial" panose="020B0604020202020204" pitchFamily="34" charset="0"/>
                          <a:cs typeface="Arial" panose="020B0604020202020204" pitchFamily="34" charset="0"/>
                        </a:rPr>
                        <a:t>Fedratinib</a:t>
                      </a:r>
                      <a:r>
                        <a:rPr lang="en-US" sz="1500" b="0" baseline="30000">
                          <a:latin typeface="Arial" panose="020B0604020202020204" pitchFamily="34" charset="0"/>
                          <a:cs typeface="Arial" panose="020B0604020202020204" pitchFamily="34" charset="0"/>
                        </a:rPr>
                        <a:t>[2]</a:t>
                      </a:r>
                      <a:endParaRPr lang="en-US" sz="1500" b="1">
                        <a:latin typeface="Arial" panose="020B0604020202020204" pitchFamily="34" charset="0"/>
                        <a:cs typeface="Arial" panose="020B0604020202020204" pitchFamily="34" charset="0"/>
                      </a:endParaRPr>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US" sz="1500" dirty="0">
                          <a:latin typeface="Arial" panose="020B0604020202020204" pitchFamily="34" charset="0"/>
                          <a:cs typeface="Arial" panose="020B0604020202020204" pitchFamily="34" charset="0"/>
                        </a:rPr>
                        <a:t>JAK1, </a:t>
                      </a:r>
                      <a:r>
                        <a:rPr lang="en-US" sz="1500" b="0" dirty="0">
                          <a:latin typeface="Arial" panose="020B0604020202020204" pitchFamily="34" charset="0"/>
                          <a:cs typeface="Arial" panose="020B0604020202020204" pitchFamily="34" charset="0"/>
                        </a:rPr>
                        <a:t>JAK2</a:t>
                      </a:r>
                      <a:r>
                        <a:rPr lang="en-US" sz="1500" b="1" dirty="0">
                          <a:latin typeface="Arial" panose="020B0604020202020204" pitchFamily="34" charset="0"/>
                          <a:cs typeface="Arial" panose="020B0604020202020204" pitchFamily="34" charset="0"/>
                        </a:rPr>
                        <a:t>, </a:t>
                      </a:r>
                      <a:r>
                        <a:rPr lang="en-US" sz="1500" dirty="0">
                          <a:latin typeface="Arial" panose="020B0604020202020204" pitchFamily="34" charset="0"/>
                          <a:cs typeface="Arial" panose="020B0604020202020204" pitchFamily="34" charset="0"/>
                        </a:rPr>
                        <a:t>JAK3/TYK2, </a:t>
                      </a:r>
                    </a:p>
                    <a:p>
                      <a:r>
                        <a:rPr lang="en-US" sz="1500" dirty="0">
                          <a:latin typeface="Arial" panose="020B0604020202020204" pitchFamily="34" charset="0"/>
                          <a:cs typeface="Arial" panose="020B0604020202020204" pitchFamily="34" charset="0"/>
                        </a:rPr>
                        <a:t>FLT3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US" sz="1500">
                          <a:latin typeface="Arial" panose="020B0604020202020204" pitchFamily="34" charset="0"/>
                          <a:cs typeface="Arial" panose="020B0604020202020204" pitchFamily="34" charset="0"/>
                        </a:rPr>
                        <a:t>JAKARTA/-2</a:t>
                      </a:r>
                    </a:p>
                    <a:p>
                      <a:r>
                        <a:rPr lang="en-US" sz="1500">
                          <a:latin typeface="Arial" panose="020B0604020202020204" pitchFamily="34" charset="0"/>
                          <a:cs typeface="Arial" panose="020B0604020202020204" pitchFamily="34" charset="0"/>
                        </a:rPr>
                        <a:t>(phase 3, 2)</a:t>
                      </a:r>
                    </a:p>
                    <a:p>
                      <a:r>
                        <a:rPr lang="en-US" sz="1500">
                          <a:latin typeface="Arial" panose="020B0604020202020204" pitchFamily="34" charset="0"/>
                          <a:cs typeface="Arial" panose="020B0604020202020204" pitchFamily="34" charset="0"/>
                        </a:rPr>
                        <a:t>FREEDOM (phase 3b)</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latin typeface="Arial" panose="020B0604020202020204" pitchFamily="34" charset="0"/>
                          <a:cs typeface="Arial" panose="020B0604020202020204" pitchFamily="34" charset="0"/>
                        </a:rPr>
                        <a:t>FDA</a:t>
                      </a:r>
                      <a:r>
                        <a:rPr lang="en-US" sz="1500" dirty="0">
                          <a:latin typeface="Arial" panose="020B0604020202020204" pitchFamily="34" charset="0"/>
                          <a:cs typeface="Arial" panose="020B0604020202020204" pitchFamily="34" charset="0"/>
                        </a:rPr>
                        <a:t> (Aug 2019): frontline or second-line for intermediate-2 and high-risk MF</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US" sz="1500">
                          <a:latin typeface="Arial" panose="020B0604020202020204" pitchFamily="34" charset="0"/>
                          <a:cs typeface="Arial" panose="020B0604020202020204" pitchFamily="34" charset="0"/>
                        </a:rPr>
                        <a:t>GI</a:t>
                      </a:r>
                    </a:p>
                    <a:p>
                      <a:r>
                        <a:rPr lang="en-US" sz="1500">
                          <a:latin typeface="Arial" panose="020B0604020202020204" pitchFamily="34" charset="0"/>
                          <a:cs typeface="Arial" panose="020B0604020202020204" pitchFamily="34" charset="0"/>
                        </a:rPr>
                        <a:t>Low thiamine/</a:t>
                      </a:r>
                    </a:p>
                    <a:p>
                      <a:r>
                        <a:rPr lang="en-US" sz="1500">
                          <a:latin typeface="Arial" panose="020B0604020202020204" pitchFamily="34" charset="0"/>
                          <a:cs typeface="Arial" panose="020B0604020202020204" pitchFamily="34" charset="0"/>
                        </a:rPr>
                        <a:t>Wernicke encephalopathy</a:t>
                      </a:r>
                    </a:p>
                    <a:p>
                      <a:r>
                        <a:rPr lang="en-US" sz="1500">
                          <a:latin typeface="Arial" panose="020B0604020202020204" pitchFamily="34" charset="0"/>
                          <a:cs typeface="Arial" panose="020B0604020202020204" pitchFamily="34" charset="0"/>
                        </a:rPr>
                        <a:t>Cytopenias</a:t>
                      </a:r>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extLst>
                  <a:ext uri="{0D108BD9-81ED-4DB2-BD59-A6C34878D82A}">
                    <a16:rowId xmlns:a16="http://schemas.microsoft.com/office/drawing/2014/main" val="1760972435"/>
                  </a:ext>
                </a:extLst>
              </a:tr>
              <a:tr h="1214666">
                <a:tc>
                  <a:txBody>
                    <a:bodyPr/>
                    <a:lstStyle/>
                    <a:p>
                      <a:r>
                        <a:rPr lang="en-US" sz="1500" b="1" dirty="0" err="1">
                          <a:latin typeface="Arial" panose="020B0604020202020204" pitchFamily="34" charset="0"/>
                          <a:cs typeface="Arial" panose="020B0604020202020204" pitchFamily="34" charset="0"/>
                        </a:rPr>
                        <a:t>Pacritinib</a:t>
                      </a:r>
                      <a:r>
                        <a:rPr lang="en-US" sz="1500" b="0" baseline="30000" dirty="0">
                          <a:latin typeface="Arial" panose="020B0604020202020204" pitchFamily="34" charset="0"/>
                          <a:cs typeface="Arial" panose="020B0604020202020204" pitchFamily="34" charset="0"/>
                        </a:rPr>
                        <a:t>[3,4]</a:t>
                      </a:r>
                      <a:endParaRPr lang="en-US" sz="1500" b="1" dirty="0">
                        <a:latin typeface="Arial" panose="020B0604020202020204" pitchFamily="34" charset="0"/>
                        <a:cs typeface="Arial" panose="020B0604020202020204" pitchFamily="34" charset="0"/>
                      </a:endParaRPr>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r>
                        <a:rPr lang="en-US" sz="1500" dirty="0">
                          <a:latin typeface="Arial" panose="020B0604020202020204" pitchFamily="34" charset="0"/>
                          <a:cs typeface="Arial" panose="020B0604020202020204" pitchFamily="34" charset="0"/>
                        </a:rPr>
                        <a:t>JAK2, JAK3/TYK2</a:t>
                      </a:r>
                    </a:p>
                    <a:p>
                      <a:r>
                        <a:rPr lang="en-US" sz="1500" b="1" dirty="0">
                          <a:latin typeface="Arial" panose="020B0604020202020204" pitchFamily="34" charset="0"/>
                          <a:cs typeface="Arial" panose="020B0604020202020204" pitchFamily="34" charset="0"/>
                        </a:rPr>
                        <a:t>IRAK1</a:t>
                      </a:r>
                      <a:r>
                        <a:rPr lang="en-US" sz="1500" dirty="0">
                          <a:latin typeface="Arial" panose="020B0604020202020204" pitchFamily="34" charset="0"/>
                          <a:cs typeface="Arial" panose="020B0604020202020204" pitchFamily="34" charset="0"/>
                        </a:rPr>
                        <a:t>, </a:t>
                      </a:r>
                      <a:r>
                        <a:rPr lang="en-US" sz="1500" b="1" dirty="0">
                          <a:latin typeface="Arial" panose="020B0604020202020204" pitchFamily="34" charset="0"/>
                          <a:cs typeface="Arial" panose="020B0604020202020204" pitchFamily="34" charset="0"/>
                        </a:rPr>
                        <a:t>ACVR1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r>
                        <a:rPr lang="en-US" sz="1500" dirty="0">
                          <a:latin typeface="Arial" panose="020B0604020202020204" pitchFamily="34" charset="0"/>
                          <a:cs typeface="Arial" panose="020B0604020202020204" pitchFamily="34" charset="0"/>
                        </a:rPr>
                        <a:t>PERSIST-1/2 </a:t>
                      </a:r>
                    </a:p>
                    <a:p>
                      <a:r>
                        <a:rPr lang="en-US" sz="1500" dirty="0">
                          <a:latin typeface="Arial" panose="020B0604020202020204" pitchFamily="34" charset="0"/>
                          <a:cs typeface="Arial" panose="020B0604020202020204" pitchFamily="34" charset="0"/>
                        </a:rPr>
                        <a:t>(phase 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r>
                        <a:rPr lang="en-US" sz="1500" b="1" dirty="0">
                          <a:latin typeface="Arial" panose="020B0604020202020204" pitchFamily="34" charset="0"/>
                          <a:cs typeface="Arial" panose="020B0604020202020204" pitchFamily="34" charset="0"/>
                        </a:rPr>
                        <a:t>FDA</a:t>
                      </a:r>
                      <a:r>
                        <a:rPr lang="en-US" sz="1500" dirty="0">
                          <a:latin typeface="Arial" panose="020B0604020202020204" pitchFamily="34" charset="0"/>
                          <a:cs typeface="Arial" panose="020B0604020202020204" pitchFamily="34" charset="0"/>
                        </a:rPr>
                        <a:t> (Feb 2022, accelerated): frontline for intermediate- and high-risk MF with PLT &lt; 50 × 10</a:t>
                      </a:r>
                      <a:r>
                        <a:rPr lang="en-US" sz="1500" baseline="30000" dirty="0">
                          <a:latin typeface="Arial" panose="020B0604020202020204" pitchFamily="34" charset="0"/>
                          <a:cs typeface="Arial" panose="020B0604020202020204" pitchFamily="34" charset="0"/>
                        </a:rPr>
                        <a:t>9</a:t>
                      </a:r>
                      <a:r>
                        <a:rPr lang="en-US" sz="1500" baseline="0" dirty="0">
                          <a:latin typeface="Arial" panose="020B0604020202020204" pitchFamily="34" charset="0"/>
                          <a:cs typeface="Arial" panose="020B0604020202020204" pitchFamily="34" charset="0"/>
                        </a:rPr>
                        <a:t>/L</a:t>
                      </a:r>
                    </a:p>
                    <a:p>
                      <a:endParaRPr lang="en-US" sz="1050"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latin typeface="Arial" panose="020B0604020202020204" pitchFamily="34" charset="0"/>
                          <a:cs typeface="Arial" panose="020B0604020202020204" pitchFamily="34" charset="0"/>
                        </a:rPr>
                        <a:t>NCCN</a:t>
                      </a:r>
                      <a:r>
                        <a:rPr lang="en-US" sz="1500" dirty="0">
                          <a:latin typeface="Arial" panose="020B0604020202020204" pitchFamily="34" charset="0"/>
                          <a:cs typeface="Arial" panose="020B0604020202020204" pitchFamily="34" charset="0"/>
                        </a:rPr>
                        <a:t>: frontline and second-line with any PLT count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r>
                        <a:rPr lang="en-US" sz="1500" dirty="0">
                          <a:latin typeface="Arial" panose="020B0604020202020204" pitchFamily="34" charset="0"/>
                          <a:cs typeface="Arial" panose="020B0604020202020204" pitchFamily="34" charset="0"/>
                        </a:rPr>
                        <a:t>GI</a:t>
                      </a:r>
                    </a:p>
                    <a:p>
                      <a:r>
                        <a:rPr lang="en-US" sz="1500" dirty="0">
                          <a:latin typeface="Arial" panose="020B0604020202020204" pitchFamily="34" charset="0"/>
                          <a:cs typeface="Arial" panose="020B0604020202020204" pitchFamily="34" charset="0"/>
                        </a:rPr>
                        <a:t>Adverse cardiac events </a:t>
                      </a:r>
                    </a:p>
                    <a:p>
                      <a:r>
                        <a:rPr lang="en-US" sz="1500" dirty="0">
                          <a:latin typeface="Arial" panose="020B0604020202020204" pitchFamily="34" charset="0"/>
                          <a:cs typeface="Arial" panose="020B0604020202020204" pitchFamily="34" charset="0"/>
                        </a:rPr>
                        <a:t>QT interval </a:t>
                      </a:r>
                      <a:r>
                        <a:rPr lang="en-US" sz="1500" dirty="0">
                          <a:latin typeface="Arial" panose="020B0604020202020204" pitchFamily="34" charset="0"/>
                          <a:cs typeface="Arial" panose="020B0604020202020204" pitchFamily="34" charset="0"/>
                          <a:sym typeface="Symbol" panose="05050102010706020507" pitchFamily="18" charset="2"/>
                        </a:rPr>
                        <a:t></a:t>
                      </a:r>
                    </a:p>
                    <a:p>
                      <a:r>
                        <a:rPr lang="en-US" sz="1500" dirty="0">
                          <a:latin typeface="Arial" panose="020B0604020202020204" pitchFamily="34" charset="0"/>
                          <a:cs typeface="Arial" panose="020B0604020202020204" pitchFamily="34" charset="0"/>
                          <a:sym typeface="Symbol" panose="05050102010706020507" pitchFamily="18" charset="2"/>
                        </a:rPr>
                        <a:t>Hemorrhage</a:t>
                      </a:r>
                      <a:endParaRPr lang="en-US" sz="1500" dirty="0">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extLst>
                  <a:ext uri="{0D108BD9-81ED-4DB2-BD59-A6C34878D82A}">
                    <a16:rowId xmlns:a16="http://schemas.microsoft.com/office/drawing/2014/main" val="271180157"/>
                  </a:ext>
                </a:extLst>
              </a:tr>
              <a:tr h="677027">
                <a:tc>
                  <a:txBody>
                    <a:bodyPr/>
                    <a:lstStyle/>
                    <a:p>
                      <a:r>
                        <a:rPr lang="en-US" sz="1500" b="1" dirty="0">
                          <a:latin typeface="Arial" panose="020B0604020202020204" pitchFamily="34" charset="0"/>
                          <a:cs typeface="Arial" panose="020B0604020202020204" pitchFamily="34" charset="0"/>
                        </a:rPr>
                        <a:t>Momelotinib</a:t>
                      </a:r>
                      <a:r>
                        <a:rPr lang="en-US" sz="1500" b="0" baseline="30000" dirty="0">
                          <a:latin typeface="Arial" panose="020B0604020202020204" pitchFamily="34" charset="0"/>
                          <a:cs typeface="Arial" panose="020B0604020202020204" pitchFamily="34" charset="0"/>
                        </a:rPr>
                        <a:t>[5]</a:t>
                      </a:r>
                      <a:endParaRPr lang="en-US" sz="1500" dirty="0">
                        <a:latin typeface="Arial" panose="020B0604020202020204" pitchFamily="34" charset="0"/>
                        <a:cs typeface="Arial" panose="020B0604020202020204" pitchFamily="34" charset="0"/>
                      </a:endParaRPr>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r>
                        <a:rPr lang="en-US" sz="1500" dirty="0">
                          <a:latin typeface="Arial" panose="020B0604020202020204" pitchFamily="34" charset="0"/>
                          <a:cs typeface="Arial" panose="020B0604020202020204" pitchFamily="34" charset="0"/>
                        </a:rPr>
                        <a:t>JAK1, JAK2, </a:t>
                      </a:r>
                      <a:r>
                        <a:rPr lang="en-US" sz="1500" b="1" dirty="0">
                          <a:latin typeface="Arial" panose="020B0604020202020204" pitchFamily="34" charset="0"/>
                          <a:cs typeface="Arial" panose="020B0604020202020204" pitchFamily="34" charset="0"/>
                        </a:rPr>
                        <a:t>ACVR1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r>
                        <a:rPr lang="en-US" sz="1500" dirty="0">
                          <a:latin typeface="Arial" panose="020B0604020202020204" pitchFamily="34" charset="0"/>
                          <a:cs typeface="Arial" panose="020B0604020202020204" pitchFamily="34" charset="0"/>
                        </a:rPr>
                        <a:t>SIMPLIFY-1/2 (phase 3)</a:t>
                      </a:r>
                    </a:p>
                    <a:p>
                      <a:r>
                        <a:rPr lang="en-US" sz="1500" dirty="0">
                          <a:latin typeface="Arial" panose="020B0604020202020204" pitchFamily="34" charset="0"/>
                          <a:cs typeface="Arial" panose="020B0604020202020204" pitchFamily="34" charset="0"/>
                        </a:rPr>
                        <a:t>MOMENTUM</a:t>
                      </a:r>
                    </a:p>
                    <a:p>
                      <a:r>
                        <a:rPr lang="en-US" sz="1500" dirty="0">
                          <a:latin typeface="Arial" panose="020B0604020202020204" pitchFamily="34" charset="0"/>
                          <a:cs typeface="Arial" panose="020B0604020202020204" pitchFamily="34" charset="0"/>
                        </a:rPr>
                        <a:t>(phase 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r>
                        <a:rPr lang="en-US" sz="1500" b="1" dirty="0">
                          <a:latin typeface="Arial" panose="020B0604020202020204" pitchFamily="34" charset="0"/>
                          <a:cs typeface="Arial" panose="020B0604020202020204" pitchFamily="34" charset="0"/>
                        </a:rPr>
                        <a:t>FDA </a:t>
                      </a:r>
                      <a:r>
                        <a:rPr lang="en-US" sz="1500" b="0" dirty="0">
                          <a:latin typeface="Arial" panose="020B0604020202020204" pitchFamily="34" charset="0"/>
                          <a:cs typeface="Arial" panose="020B0604020202020204" pitchFamily="34" charset="0"/>
                        </a:rPr>
                        <a:t>(Sept 2023): i</a:t>
                      </a:r>
                      <a:r>
                        <a:rPr lang="en-US" sz="1500" dirty="0">
                          <a:latin typeface="Arial" panose="020B0604020202020204" pitchFamily="34" charset="0"/>
                          <a:cs typeface="Arial" panose="020B0604020202020204" pitchFamily="34" charset="0"/>
                        </a:rPr>
                        <a:t>ntermediate- and high-risk MF with anemia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r>
                        <a:rPr lang="en-US" sz="1500" dirty="0">
                          <a:latin typeface="Arial" panose="020B0604020202020204" pitchFamily="34" charset="0"/>
                          <a:cs typeface="Arial" panose="020B0604020202020204" pitchFamily="34" charset="0"/>
                        </a:rPr>
                        <a:t>GI</a:t>
                      </a:r>
                    </a:p>
                    <a:p>
                      <a:r>
                        <a:rPr lang="en-US" sz="1500" dirty="0" err="1">
                          <a:latin typeface="Arial" panose="020B0604020202020204" pitchFamily="34" charset="0"/>
                          <a:cs typeface="Arial" panose="020B0604020202020204" pitchFamily="34" charset="0"/>
                        </a:rPr>
                        <a:t>Cytopenias</a:t>
                      </a:r>
                      <a:r>
                        <a:rPr lang="en-US" sz="1500" dirty="0">
                          <a:latin typeface="Arial" panose="020B0604020202020204" pitchFamily="34" charset="0"/>
                          <a:cs typeface="Arial" panose="020B0604020202020204" pitchFamily="34" charset="0"/>
                        </a:rPr>
                        <a:t> </a:t>
                      </a:r>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3562292430"/>
                  </a:ext>
                </a:extLst>
              </a:tr>
            </a:tbl>
          </a:graphicData>
        </a:graphic>
      </p:graphicFrame>
    </p:spTree>
    <p:extLst>
      <p:ext uri="{BB962C8B-B14F-4D97-AF65-F5344CB8AC3E}">
        <p14:creationId xmlns:p14="http://schemas.microsoft.com/office/powerpoint/2010/main" val="42632963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6EDAD-3197-4209-A8A6-3EE4A4385C9F}"/>
              </a:ext>
            </a:extLst>
          </p:cNvPr>
          <p:cNvSpPr>
            <a:spLocks noGrp="1"/>
          </p:cNvSpPr>
          <p:nvPr>
            <p:ph type="title"/>
          </p:nvPr>
        </p:nvSpPr>
        <p:spPr>
          <a:xfrm>
            <a:off x="0" y="93380"/>
            <a:ext cx="12192000" cy="1340768"/>
          </a:xfrm>
        </p:spPr>
        <p:txBody>
          <a:bodyPr/>
          <a:lstStyle/>
          <a:p>
            <a:r>
              <a:rPr lang="en-US" dirty="0"/>
              <a:t>Anemia of chronic inflammation: role of hepcidin</a:t>
            </a:r>
          </a:p>
        </p:txBody>
      </p:sp>
      <p:sp>
        <p:nvSpPr>
          <p:cNvPr id="3" name="Footer Placeholder 2">
            <a:extLst>
              <a:ext uri="{FF2B5EF4-FFF2-40B4-BE49-F238E27FC236}">
                <a16:creationId xmlns:a16="http://schemas.microsoft.com/office/drawing/2014/main" id="{5FC2DBED-A582-41EF-BE61-E3ADAFE4013C}"/>
              </a:ext>
            </a:extLst>
          </p:cNvPr>
          <p:cNvSpPr>
            <a:spLocks noGrp="1"/>
          </p:cNvSpPr>
          <p:nvPr>
            <p:ph type="ftr" sz="quarter" idx="3"/>
          </p:nvPr>
        </p:nvSpPr>
        <p:spPr>
          <a:xfrm>
            <a:off x="6053214" y="6053676"/>
            <a:ext cx="5877025" cy="55617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9" b="0" i="0" u="none" strike="noStrike" kern="1200" cap="none" spc="0" normalizeH="0" baseline="0" noProof="0" dirty="0">
                <a:ln>
                  <a:noFill/>
                </a:ln>
                <a:solidFill>
                  <a:srgbClr val="000000"/>
                </a:solidFill>
                <a:effectLst/>
                <a:uLnTx/>
                <a:uFillTx/>
                <a:latin typeface="Arial"/>
                <a:ea typeface="ＭＳ Ｐゴシック"/>
              </a:rPr>
              <a:t>ACVR1, activin receptor 1; ALK2, activin receptor-like kinase-2.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9" b="0" i="0" u="none" strike="noStrike" kern="1200" cap="none" spc="0" normalizeH="0" baseline="0" noProof="0" dirty="0">
                <a:ln>
                  <a:noFill/>
                </a:ln>
                <a:solidFill>
                  <a:srgbClr val="000000"/>
                </a:solidFill>
                <a:effectLst/>
                <a:uLnTx/>
                <a:uFillTx/>
                <a:latin typeface="Arial"/>
                <a:ea typeface="ＭＳ Ｐゴシック"/>
              </a:rPr>
              <a:t>Mesa RA, et al. J Clin Oncol. 2022;40(16 suppl): Abstract 7002</a:t>
            </a:r>
          </a:p>
        </p:txBody>
      </p:sp>
      <p:grpSp>
        <p:nvGrpSpPr>
          <p:cNvPr id="4" name="Group 3">
            <a:extLst>
              <a:ext uri="{FF2B5EF4-FFF2-40B4-BE49-F238E27FC236}">
                <a16:creationId xmlns:a16="http://schemas.microsoft.com/office/drawing/2014/main" id="{5858D958-1D7D-4C1B-BD64-670E48841721}"/>
              </a:ext>
            </a:extLst>
          </p:cNvPr>
          <p:cNvGrpSpPr/>
          <p:nvPr/>
        </p:nvGrpSpPr>
        <p:grpSpPr>
          <a:xfrm>
            <a:off x="375304" y="1781175"/>
            <a:ext cx="11117696" cy="3820820"/>
            <a:chOff x="446980" y="2218967"/>
            <a:chExt cx="11205442" cy="3931568"/>
          </a:xfrm>
        </p:grpSpPr>
        <p:sp>
          <p:nvSpPr>
            <p:cNvPr id="5" name="Rectangle 4">
              <a:extLst>
                <a:ext uri="{FF2B5EF4-FFF2-40B4-BE49-F238E27FC236}">
                  <a16:creationId xmlns:a16="http://schemas.microsoft.com/office/drawing/2014/main" id="{02259354-EFB4-4399-86FB-442852D44DE3}"/>
                </a:ext>
              </a:extLst>
            </p:cNvPr>
            <p:cNvSpPr/>
            <p:nvPr/>
          </p:nvSpPr>
          <p:spPr>
            <a:xfrm>
              <a:off x="4741333" y="2527110"/>
              <a:ext cx="2455334" cy="956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nvGrpSpPr>
            <p:cNvPr id="6" name="Group 5">
              <a:extLst>
                <a:ext uri="{FF2B5EF4-FFF2-40B4-BE49-F238E27FC236}">
                  <a16:creationId xmlns:a16="http://schemas.microsoft.com/office/drawing/2014/main" id="{86C4B1C7-25BA-4DDB-9D9A-F676F084DB12}"/>
                </a:ext>
              </a:extLst>
            </p:cNvPr>
            <p:cNvGrpSpPr/>
            <p:nvPr/>
          </p:nvGrpSpPr>
          <p:grpSpPr>
            <a:xfrm>
              <a:off x="446980" y="2218967"/>
              <a:ext cx="11205442" cy="3931568"/>
              <a:chOff x="446980" y="2218967"/>
              <a:chExt cx="11205442" cy="3931568"/>
            </a:xfrm>
          </p:grpSpPr>
          <p:cxnSp>
            <p:nvCxnSpPr>
              <p:cNvPr id="40" name="Straight Connector 39">
                <a:extLst>
                  <a:ext uri="{FF2B5EF4-FFF2-40B4-BE49-F238E27FC236}">
                    <a16:creationId xmlns:a16="http://schemas.microsoft.com/office/drawing/2014/main" id="{FD352F3D-5FB8-49A6-9FBF-8E37E7ADD337}"/>
                  </a:ext>
                </a:extLst>
              </p:cNvPr>
              <p:cNvCxnSpPr/>
              <p:nvPr/>
            </p:nvCxnSpPr>
            <p:spPr>
              <a:xfrm>
                <a:off x="539578" y="3706034"/>
                <a:ext cx="11112844" cy="0"/>
              </a:xfrm>
              <a:prstGeom prst="line">
                <a:avLst/>
              </a:prstGeom>
              <a:ln w="44450">
                <a:solidFill>
                  <a:schemeClr val="accent2">
                    <a:lumMod val="7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1EA99C29-7D1B-4905-A6AC-23BB34FF0482}"/>
                  </a:ext>
                </a:extLst>
              </p:cNvPr>
              <p:cNvGrpSpPr/>
              <p:nvPr/>
            </p:nvGrpSpPr>
            <p:grpSpPr>
              <a:xfrm>
                <a:off x="3577113" y="2960329"/>
                <a:ext cx="725940" cy="2121560"/>
                <a:chOff x="6916499" y="2090889"/>
                <a:chExt cx="584271" cy="1707532"/>
              </a:xfrm>
              <a:solidFill>
                <a:srgbClr val="58A392"/>
              </a:solidFill>
            </p:grpSpPr>
            <p:sp>
              <p:nvSpPr>
                <p:cNvPr id="35" name="Freeform 692">
                  <a:extLst>
                    <a:ext uri="{FF2B5EF4-FFF2-40B4-BE49-F238E27FC236}">
                      <a16:creationId xmlns:a16="http://schemas.microsoft.com/office/drawing/2014/main" id="{A8921980-08B4-415E-AC76-AC60B1F79B69}"/>
                    </a:ext>
                  </a:extLst>
                </p:cNvPr>
                <p:cNvSpPr/>
                <p:nvPr/>
              </p:nvSpPr>
              <p:spPr>
                <a:xfrm flipH="1">
                  <a:off x="7278295" y="2090889"/>
                  <a:ext cx="222475" cy="1339000"/>
                </a:xfrm>
                <a:custGeom>
                  <a:avLst/>
                  <a:gdLst>
                    <a:gd name="connsiteX0" fmla="*/ 62233 w 222475"/>
                    <a:gd name="connsiteY0" fmla="*/ 0 h 1339000"/>
                    <a:gd name="connsiteX1" fmla="*/ 0 w 222475"/>
                    <a:gd name="connsiteY1" fmla="*/ 0 h 1339000"/>
                    <a:gd name="connsiteX2" fmla="*/ 157596 w 222475"/>
                    <a:gd name="connsiteY2" fmla="*/ 194475 h 1339000"/>
                    <a:gd name="connsiteX3" fmla="*/ 175137 w 222475"/>
                    <a:gd name="connsiteY3" fmla="*/ 197557 h 1339000"/>
                    <a:gd name="connsiteX4" fmla="*/ 175137 w 222475"/>
                    <a:gd name="connsiteY4" fmla="*/ 1339000 h 1339000"/>
                    <a:gd name="connsiteX5" fmla="*/ 222072 w 222475"/>
                    <a:gd name="connsiteY5" fmla="*/ 1339000 h 1339000"/>
                    <a:gd name="connsiteX6" fmla="*/ 222072 w 222475"/>
                    <a:gd name="connsiteY6" fmla="*/ 205802 h 1339000"/>
                    <a:gd name="connsiteX7" fmla="*/ 222475 w 222475"/>
                    <a:gd name="connsiteY7" fmla="*/ 205873 h 1339000"/>
                    <a:gd name="connsiteX8" fmla="*/ 222475 w 222475"/>
                    <a:gd name="connsiteY8" fmla="*/ 143937 h 1339000"/>
                    <a:gd name="connsiteX9" fmla="*/ 182736 w 222475"/>
                    <a:gd name="connsiteY9" fmla="*/ 137509 h 1339000"/>
                    <a:gd name="connsiteX10" fmla="*/ 62233 w 222475"/>
                    <a:gd name="connsiteY10" fmla="*/ 0 h 133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475" h="1339000">
                      <a:moveTo>
                        <a:pt x="62233" y="0"/>
                      </a:moveTo>
                      <a:lnTo>
                        <a:pt x="0" y="0"/>
                      </a:lnTo>
                      <a:cubicBezTo>
                        <a:pt x="0" y="86825"/>
                        <a:pt x="64700" y="161638"/>
                        <a:pt x="157596" y="194475"/>
                      </a:cubicBezTo>
                      <a:lnTo>
                        <a:pt x="175137" y="197557"/>
                      </a:lnTo>
                      <a:lnTo>
                        <a:pt x="175137" y="1339000"/>
                      </a:lnTo>
                      <a:lnTo>
                        <a:pt x="222072" y="1339000"/>
                      </a:lnTo>
                      <a:lnTo>
                        <a:pt x="222072" y="205802"/>
                      </a:lnTo>
                      <a:lnTo>
                        <a:pt x="222475" y="205873"/>
                      </a:lnTo>
                      <a:lnTo>
                        <a:pt x="222475" y="143937"/>
                      </a:lnTo>
                      <a:lnTo>
                        <a:pt x="182736" y="137509"/>
                      </a:lnTo>
                      <a:cubicBezTo>
                        <a:pt x="111721" y="114332"/>
                        <a:pt x="62233" y="61423"/>
                        <a:pt x="62233" y="0"/>
                      </a:cubicBezTo>
                      <a:close/>
                    </a:path>
                  </a:pathLst>
                </a:custGeom>
                <a:solidFill>
                  <a:srgbClr val="7030A0"/>
                </a:solidFill>
                <a:ln w="12700" cap="flat" cmpd="sng" algn="ctr">
                  <a:solidFill>
                    <a:srgbClr val="0E4744"/>
                  </a:solidFill>
                  <a:prstDash val="solid"/>
                  <a:miter lim="800000"/>
                </a:ln>
                <a:effectLst/>
              </p:spPr>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36" name="Freeform 693">
                  <a:extLst>
                    <a:ext uri="{FF2B5EF4-FFF2-40B4-BE49-F238E27FC236}">
                      <a16:creationId xmlns:a16="http://schemas.microsoft.com/office/drawing/2014/main" id="{31EF293C-81BC-4866-BCFA-0D2704E5648C}"/>
                    </a:ext>
                  </a:extLst>
                </p:cNvPr>
                <p:cNvSpPr/>
                <p:nvPr/>
              </p:nvSpPr>
              <p:spPr>
                <a:xfrm flipH="1">
                  <a:off x="6916499" y="2099623"/>
                  <a:ext cx="222826" cy="1330267"/>
                </a:xfrm>
                <a:custGeom>
                  <a:avLst/>
                  <a:gdLst>
                    <a:gd name="connsiteX0" fmla="*/ 160633 w 222826"/>
                    <a:gd name="connsiteY0" fmla="*/ 0 h 1330267"/>
                    <a:gd name="connsiteX1" fmla="*/ 33183 w 222826"/>
                    <a:gd name="connsiteY1" fmla="*/ 131022 h 1330267"/>
                    <a:gd name="connsiteX2" fmla="*/ 245 w 222826"/>
                    <a:gd name="connsiteY2" fmla="*/ 135434 h 1330267"/>
                    <a:gd name="connsiteX3" fmla="*/ 245 w 222826"/>
                    <a:gd name="connsiteY3" fmla="*/ 522730 h 1330267"/>
                    <a:gd name="connsiteX4" fmla="*/ 0 w 222826"/>
                    <a:gd name="connsiteY4" fmla="*/ 522730 h 1330267"/>
                    <a:gd name="connsiteX5" fmla="*/ 0 w 222826"/>
                    <a:gd name="connsiteY5" fmla="*/ 1330267 h 1330267"/>
                    <a:gd name="connsiteX6" fmla="*/ 47659 w 222826"/>
                    <a:gd name="connsiteY6" fmla="*/ 1330267 h 1330267"/>
                    <a:gd name="connsiteX7" fmla="*/ 47659 w 222826"/>
                    <a:gd name="connsiteY7" fmla="*/ 190175 h 1330267"/>
                    <a:gd name="connsiteX8" fmla="*/ 55877 w 222826"/>
                    <a:gd name="connsiteY8" fmla="*/ 188990 h 1330267"/>
                    <a:gd name="connsiteX9" fmla="*/ 222826 w 222826"/>
                    <a:gd name="connsiteY9" fmla="*/ 2706 h 1330267"/>
                    <a:gd name="connsiteX10" fmla="*/ 160633 w 222826"/>
                    <a:gd name="connsiteY10" fmla="*/ 0 h 133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826" h="1330267">
                      <a:moveTo>
                        <a:pt x="160633" y="0"/>
                      </a:moveTo>
                      <a:cubicBezTo>
                        <a:pt x="155932" y="60196"/>
                        <a:pt x="104185" y="110289"/>
                        <a:pt x="33183" y="131022"/>
                      </a:cubicBezTo>
                      <a:lnTo>
                        <a:pt x="245" y="135434"/>
                      </a:lnTo>
                      <a:lnTo>
                        <a:pt x="245" y="522730"/>
                      </a:lnTo>
                      <a:lnTo>
                        <a:pt x="0" y="522730"/>
                      </a:lnTo>
                      <a:lnTo>
                        <a:pt x="0" y="1330267"/>
                      </a:lnTo>
                      <a:lnTo>
                        <a:pt x="47659" y="1330267"/>
                      </a:lnTo>
                      <a:lnTo>
                        <a:pt x="47659" y="190175"/>
                      </a:lnTo>
                      <a:lnTo>
                        <a:pt x="55877" y="188990"/>
                      </a:lnTo>
                      <a:cubicBezTo>
                        <a:pt x="149202" y="159535"/>
                        <a:pt x="217101" y="88243"/>
                        <a:pt x="222826" y="2706"/>
                      </a:cubicBezTo>
                      <a:lnTo>
                        <a:pt x="160633" y="0"/>
                      </a:lnTo>
                      <a:close/>
                    </a:path>
                  </a:pathLst>
                </a:custGeom>
                <a:solidFill>
                  <a:srgbClr val="7030A0"/>
                </a:solidFill>
                <a:ln w="12700" cap="flat" cmpd="sng" algn="ctr">
                  <a:solidFill>
                    <a:srgbClr val="0E4744"/>
                  </a:solidFill>
                  <a:prstDash val="solid"/>
                  <a:miter lim="800000"/>
                </a:ln>
                <a:effectLst/>
              </p:spPr>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37" name="Rectangle: Rounded Corners 904">
                  <a:extLst>
                    <a:ext uri="{FF2B5EF4-FFF2-40B4-BE49-F238E27FC236}">
                      <a16:creationId xmlns:a16="http://schemas.microsoft.com/office/drawing/2014/main" id="{5A1E6080-B94E-4BD8-A57E-068AC22FB694}"/>
                    </a:ext>
                  </a:extLst>
                </p:cNvPr>
                <p:cNvSpPr/>
                <p:nvPr/>
              </p:nvSpPr>
              <p:spPr>
                <a:xfrm flipH="1">
                  <a:off x="7044929" y="3033427"/>
                  <a:ext cx="123013" cy="548640"/>
                </a:xfrm>
                <a:prstGeom prst="roundRect">
                  <a:avLst>
                    <a:gd name="adj" fmla="val 34663"/>
                  </a:avLst>
                </a:prstGeom>
                <a:solidFill>
                  <a:srgbClr val="7030A0"/>
                </a:solidFill>
                <a:ln w="12700" cap="flat" cmpd="sng" algn="ctr">
                  <a:solidFill>
                    <a:srgbClr val="0E4744"/>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38" name="Rectangle: Rounded Corners 906">
                  <a:extLst>
                    <a:ext uri="{FF2B5EF4-FFF2-40B4-BE49-F238E27FC236}">
                      <a16:creationId xmlns:a16="http://schemas.microsoft.com/office/drawing/2014/main" id="{CB63F70C-2B3D-49AD-9B7D-F834459B9CB3}"/>
                    </a:ext>
                  </a:extLst>
                </p:cNvPr>
                <p:cNvSpPr/>
                <p:nvPr/>
              </p:nvSpPr>
              <p:spPr>
                <a:xfrm>
                  <a:off x="7246162" y="3249781"/>
                  <a:ext cx="123013" cy="548640"/>
                </a:xfrm>
                <a:prstGeom prst="roundRect">
                  <a:avLst>
                    <a:gd name="adj" fmla="val 34663"/>
                  </a:avLst>
                </a:prstGeom>
                <a:solidFill>
                  <a:srgbClr val="7030A0"/>
                </a:solidFill>
                <a:ln w="12700" cap="flat" cmpd="sng" algn="ctr">
                  <a:solidFill>
                    <a:srgbClr val="0E4744"/>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grpSp>
          <p:sp>
            <p:nvSpPr>
              <p:cNvPr id="12" name="TextBox 11">
                <a:extLst>
                  <a:ext uri="{FF2B5EF4-FFF2-40B4-BE49-F238E27FC236}">
                    <a16:creationId xmlns:a16="http://schemas.microsoft.com/office/drawing/2014/main" id="{284DDE1B-3C63-4A09-AF6A-887C728FC459}"/>
                  </a:ext>
                </a:extLst>
              </p:cNvPr>
              <p:cNvSpPr txBox="1"/>
              <p:nvPr/>
            </p:nvSpPr>
            <p:spPr>
              <a:xfrm>
                <a:off x="4366919" y="2839100"/>
                <a:ext cx="1615339" cy="3800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ACVR1</a:t>
                </a:r>
              </a:p>
            </p:txBody>
          </p:sp>
          <p:sp>
            <p:nvSpPr>
              <p:cNvPr id="13" name="Oval 12">
                <a:extLst>
                  <a:ext uri="{FF2B5EF4-FFF2-40B4-BE49-F238E27FC236}">
                    <a16:creationId xmlns:a16="http://schemas.microsoft.com/office/drawing/2014/main" id="{E52A5EC0-A0DE-4E92-A92B-10553171E1F8}"/>
                  </a:ext>
                </a:extLst>
              </p:cNvPr>
              <p:cNvSpPr/>
              <p:nvPr/>
            </p:nvSpPr>
            <p:spPr>
              <a:xfrm>
                <a:off x="3672099" y="2686022"/>
                <a:ext cx="538846" cy="406371"/>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4" name="TextBox 13">
                <a:extLst>
                  <a:ext uri="{FF2B5EF4-FFF2-40B4-BE49-F238E27FC236}">
                    <a16:creationId xmlns:a16="http://schemas.microsoft.com/office/drawing/2014/main" id="{F813C2E6-0FEE-4BC8-9FDE-BFD476931D1E}"/>
                  </a:ext>
                </a:extLst>
              </p:cNvPr>
              <p:cNvSpPr txBox="1"/>
              <p:nvPr/>
            </p:nvSpPr>
            <p:spPr>
              <a:xfrm>
                <a:off x="3115064" y="2309817"/>
                <a:ext cx="1615339" cy="3800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BMP2, BMP6</a:t>
                </a:r>
              </a:p>
            </p:txBody>
          </p:sp>
          <p:sp>
            <p:nvSpPr>
              <p:cNvPr id="15" name="Oval 700">
                <a:extLst>
                  <a:ext uri="{FF2B5EF4-FFF2-40B4-BE49-F238E27FC236}">
                    <a16:creationId xmlns:a16="http://schemas.microsoft.com/office/drawing/2014/main" id="{C369155F-9EDB-46E6-AD1E-D9238A06FEC3}"/>
                  </a:ext>
                </a:extLst>
              </p:cNvPr>
              <p:cNvSpPr/>
              <p:nvPr/>
            </p:nvSpPr>
            <p:spPr>
              <a:xfrm>
                <a:off x="3372627" y="5450746"/>
                <a:ext cx="1122453" cy="523987"/>
              </a:xfrm>
              <a:custGeom>
                <a:avLst/>
                <a:gdLst>
                  <a:gd name="connsiteX0" fmla="*/ 0 w 538846"/>
                  <a:gd name="connsiteY0" fmla="*/ 203186 h 406371"/>
                  <a:gd name="connsiteX1" fmla="*/ 269423 w 538846"/>
                  <a:gd name="connsiteY1" fmla="*/ 0 h 406371"/>
                  <a:gd name="connsiteX2" fmla="*/ 538846 w 538846"/>
                  <a:gd name="connsiteY2" fmla="*/ 203186 h 406371"/>
                  <a:gd name="connsiteX3" fmla="*/ 269423 w 538846"/>
                  <a:gd name="connsiteY3" fmla="*/ 406372 h 406371"/>
                  <a:gd name="connsiteX4" fmla="*/ 0 w 538846"/>
                  <a:gd name="connsiteY4" fmla="*/ 203186 h 406371"/>
                  <a:gd name="connsiteX0" fmla="*/ 0 w 538846"/>
                  <a:gd name="connsiteY0" fmla="*/ 203186 h 298875"/>
                  <a:gd name="connsiteX1" fmla="*/ 269423 w 538846"/>
                  <a:gd name="connsiteY1" fmla="*/ 0 h 298875"/>
                  <a:gd name="connsiteX2" fmla="*/ 538846 w 538846"/>
                  <a:gd name="connsiteY2" fmla="*/ 203186 h 298875"/>
                  <a:gd name="connsiteX3" fmla="*/ 269423 w 538846"/>
                  <a:gd name="connsiteY3" fmla="*/ 297884 h 298875"/>
                  <a:gd name="connsiteX4" fmla="*/ 0 w 538846"/>
                  <a:gd name="connsiteY4" fmla="*/ 203186 h 298875"/>
                  <a:gd name="connsiteX0" fmla="*/ 1207 w 540053"/>
                  <a:gd name="connsiteY0" fmla="*/ 203186 h 327374"/>
                  <a:gd name="connsiteX1" fmla="*/ 270630 w 540053"/>
                  <a:gd name="connsiteY1" fmla="*/ 0 h 327374"/>
                  <a:gd name="connsiteX2" fmla="*/ 540053 w 540053"/>
                  <a:gd name="connsiteY2" fmla="*/ 203186 h 327374"/>
                  <a:gd name="connsiteX3" fmla="*/ 270630 w 540053"/>
                  <a:gd name="connsiteY3" fmla="*/ 297884 h 327374"/>
                  <a:gd name="connsiteX4" fmla="*/ 1207 w 540053"/>
                  <a:gd name="connsiteY4" fmla="*/ 203186 h 327374"/>
                  <a:gd name="connsiteX0" fmla="*/ 1207 w 540053"/>
                  <a:gd name="connsiteY0" fmla="*/ 203186 h 352667"/>
                  <a:gd name="connsiteX1" fmla="*/ 270630 w 540053"/>
                  <a:gd name="connsiteY1" fmla="*/ 0 h 352667"/>
                  <a:gd name="connsiteX2" fmla="*/ 540053 w 540053"/>
                  <a:gd name="connsiteY2" fmla="*/ 203186 h 352667"/>
                  <a:gd name="connsiteX3" fmla="*/ 270630 w 540053"/>
                  <a:gd name="connsiteY3" fmla="*/ 297884 h 352667"/>
                  <a:gd name="connsiteX4" fmla="*/ 1207 w 540053"/>
                  <a:gd name="connsiteY4" fmla="*/ 203186 h 352667"/>
                  <a:gd name="connsiteX0" fmla="*/ 1207 w 541260"/>
                  <a:gd name="connsiteY0" fmla="*/ 203186 h 352667"/>
                  <a:gd name="connsiteX1" fmla="*/ 270630 w 541260"/>
                  <a:gd name="connsiteY1" fmla="*/ 0 h 352667"/>
                  <a:gd name="connsiteX2" fmla="*/ 540053 w 541260"/>
                  <a:gd name="connsiteY2" fmla="*/ 203186 h 352667"/>
                  <a:gd name="connsiteX3" fmla="*/ 270630 w 541260"/>
                  <a:gd name="connsiteY3" fmla="*/ 297884 h 352667"/>
                  <a:gd name="connsiteX4" fmla="*/ 1207 w 541260"/>
                  <a:gd name="connsiteY4" fmla="*/ 203186 h 352667"/>
                  <a:gd name="connsiteX0" fmla="*/ 1207 w 541260"/>
                  <a:gd name="connsiteY0" fmla="*/ 203186 h 327374"/>
                  <a:gd name="connsiteX1" fmla="*/ 270630 w 541260"/>
                  <a:gd name="connsiteY1" fmla="*/ 0 h 327374"/>
                  <a:gd name="connsiteX2" fmla="*/ 540053 w 541260"/>
                  <a:gd name="connsiteY2" fmla="*/ 203186 h 327374"/>
                  <a:gd name="connsiteX3" fmla="*/ 270630 w 541260"/>
                  <a:gd name="connsiteY3" fmla="*/ 297884 h 327374"/>
                  <a:gd name="connsiteX4" fmla="*/ 1207 w 541260"/>
                  <a:gd name="connsiteY4" fmla="*/ 203186 h 327374"/>
                  <a:gd name="connsiteX0" fmla="*/ 1040 w 541093"/>
                  <a:gd name="connsiteY0" fmla="*/ 203186 h 321675"/>
                  <a:gd name="connsiteX1" fmla="*/ 270463 w 541093"/>
                  <a:gd name="connsiteY1" fmla="*/ 0 h 321675"/>
                  <a:gd name="connsiteX2" fmla="*/ 539886 w 541093"/>
                  <a:gd name="connsiteY2" fmla="*/ 203186 h 321675"/>
                  <a:gd name="connsiteX3" fmla="*/ 270463 w 541093"/>
                  <a:gd name="connsiteY3" fmla="*/ 297884 h 321675"/>
                  <a:gd name="connsiteX4" fmla="*/ 1040 w 541093"/>
                  <a:gd name="connsiteY4" fmla="*/ 203186 h 321675"/>
                  <a:gd name="connsiteX0" fmla="*/ 1040 w 539886"/>
                  <a:gd name="connsiteY0" fmla="*/ 203186 h 321675"/>
                  <a:gd name="connsiteX1" fmla="*/ 270463 w 539886"/>
                  <a:gd name="connsiteY1" fmla="*/ 0 h 321675"/>
                  <a:gd name="connsiteX2" fmla="*/ 539886 w 539886"/>
                  <a:gd name="connsiteY2" fmla="*/ 203186 h 321675"/>
                  <a:gd name="connsiteX3" fmla="*/ 270463 w 539886"/>
                  <a:gd name="connsiteY3" fmla="*/ 297884 h 321675"/>
                  <a:gd name="connsiteX4" fmla="*/ 1040 w 539886"/>
                  <a:gd name="connsiteY4" fmla="*/ 203186 h 321675"/>
                  <a:gd name="connsiteX0" fmla="*/ 1040 w 540371"/>
                  <a:gd name="connsiteY0" fmla="*/ 203186 h 321675"/>
                  <a:gd name="connsiteX1" fmla="*/ 270463 w 540371"/>
                  <a:gd name="connsiteY1" fmla="*/ 0 h 321675"/>
                  <a:gd name="connsiteX2" fmla="*/ 539886 w 540371"/>
                  <a:gd name="connsiteY2" fmla="*/ 203186 h 321675"/>
                  <a:gd name="connsiteX3" fmla="*/ 270463 w 540371"/>
                  <a:gd name="connsiteY3" fmla="*/ 297884 h 321675"/>
                  <a:gd name="connsiteX4" fmla="*/ 1040 w 540371"/>
                  <a:gd name="connsiteY4" fmla="*/ 203186 h 321675"/>
                  <a:gd name="connsiteX0" fmla="*/ 1040 w 539910"/>
                  <a:gd name="connsiteY0" fmla="*/ 203186 h 321905"/>
                  <a:gd name="connsiteX1" fmla="*/ 270463 w 539910"/>
                  <a:gd name="connsiteY1" fmla="*/ 0 h 321905"/>
                  <a:gd name="connsiteX2" fmla="*/ 539886 w 539910"/>
                  <a:gd name="connsiteY2" fmla="*/ 203186 h 321905"/>
                  <a:gd name="connsiteX3" fmla="*/ 270463 w 539910"/>
                  <a:gd name="connsiteY3" fmla="*/ 297884 h 321905"/>
                  <a:gd name="connsiteX4" fmla="*/ 1040 w 539910"/>
                  <a:gd name="connsiteY4" fmla="*/ 203186 h 321905"/>
                  <a:gd name="connsiteX0" fmla="*/ 1040 w 539950"/>
                  <a:gd name="connsiteY0" fmla="*/ 203186 h 304224"/>
                  <a:gd name="connsiteX1" fmla="*/ 270463 w 539950"/>
                  <a:gd name="connsiteY1" fmla="*/ 0 h 304224"/>
                  <a:gd name="connsiteX2" fmla="*/ 539886 w 539950"/>
                  <a:gd name="connsiteY2" fmla="*/ 203186 h 304224"/>
                  <a:gd name="connsiteX3" fmla="*/ 270463 w 539950"/>
                  <a:gd name="connsiteY3" fmla="*/ 297884 h 304224"/>
                  <a:gd name="connsiteX4" fmla="*/ 1040 w 539950"/>
                  <a:gd name="connsiteY4" fmla="*/ 203186 h 304224"/>
                  <a:gd name="connsiteX0" fmla="*/ 0 w 538846"/>
                  <a:gd name="connsiteY0" fmla="*/ 203186 h 232284"/>
                  <a:gd name="connsiteX1" fmla="*/ 269423 w 538846"/>
                  <a:gd name="connsiteY1" fmla="*/ 0 h 232284"/>
                  <a:gd name="connsiteX2" fmla="*/ 538846 w 538846"/>
                  <a:gd name="connsiteY2" fmla="*/ 203186 h 232284"/>
                  <a:gd name="connsiteX3" fmla="*/ 269423 w 538846"/>
                  <a:gd name="connsiteY3" fmla="*/ 230897 h 232284"/>
                  <a:gd name="connsiteX4" fmla="*/ 0 w 538846"/>
                  <a:gd name="connsiteY4" fmla="*/ 203186 h 232284"/>
                  <a:gd name="connsiteX0" fmla="*/ 0 w 538846"/>
                  <a:gd name="connsiteY0" fmla="*/ 203186 h 232284"/>
                  <a:gd name="connsiteX1" fmla="*/ 269423 w 538846"/>
                  <a:gd name="connsiteY1" fmla="*/ 0 h 232284"/>
                  <a:gd name="connsiteX2" fmla="*/ 538846 w 538846"/>
                  <a:gd name="connsiteY2" fmla="*/ 203186 h 232284"/>
                  <a:gd name="connsiteX3" fmla="*/ 269423 w 538846"/>
                  <a:gd name="connsiteY3" fmla="*/ 230897 h 232284"/>
                  <a:gd name="connsiteX4" fmla="*/ 0 w 538846"/>
                  <a:gd name="connsiteY4" fmla="*/ 203186 h 232284"/>
                  <a:gd name="connsiteX0" fmla="*/ 0 w 538846"/>
                  <a:gd name="connsiteY0" fmla="*/ 203186 h 255312"/>
                  <a:gd name="connsiteX1" fmla="*/ 269423 w 538846"/>
                  <a:gd name="connsiteY1" fmla="*/ 0 h 255312"/>
                  <a:gd name="connsiteX2" fmla="*/ 538846 w 538846"/>
                  <a:gd name="connsiteY2" fmla="*/ 203186 h 255312"/>
                  <a:gd name="connsiteX3" fmla="*/ 269423 w 538846"/>
                  <a:gd name="connsiteY3" fmla="*/ 230897 h 255312"/>
                  <a:gd name="connsiteX4" fmla="*/ 0 w 538846"/>
                  <a:gd name="connsiteY4" fmla="*/ 203186 h 255312"/>
                  <a:gd name="connsiteX0" fmla="*/ 309 w 539155"/>
                  <a:gd name="connsiteY0" fmla="*/ 203186 h 255312"/>
                  <a:gd name="connsiteX1" fmla="*/ 269732 w 539155"/>
                  <a:gd name="connsiteY1" fmla="*/ 0 h 255312"/>
                  <a:gd name="connsiteX2" fmla="*/ 539155 w 539155"/>
                  <a:gd name="connsiteY2" fmla="*/ 203186 h 255312"/>
                  <a:gd name="connsiteX3" fmla="*/ 269732 w 539155"/>
                  <a:gd name="connsiteY3" fmla="*/ 230897 h 255312"/>
                  <a:gd name="connsiteX4" fmla="*/ 309 w 539155"/>
                  <a:gd name="connsiteY4" fmla="*/ 203186 h 255312"/>
                  <a:gd name="connsiteX0" fmla="*/ 0 w 538846"/>
                  <a:gd name="connsiteY0" fmla="*/ 203186 h 277938"/>
                  <a:gd name="connsiteX1" fmla="*/ 269423 w 538846"/>
                  <a:gd name="connsiteY1" fmla="*/ 0 h 277938"/>
                  <a:gd name="connsiteX2" fmla="*/ 538846 w 538846"/>
                  <a:gd name="connsiteY2" fmla="*/ 203186 h 277938"/>
                  <a:gd name="connsiteX3" fmla="*/ 269423 w 538846"/>
                  <a:gd name="connsiteY3" fmla="*/ 230897 h 277938"/>
                  <a:gd name="connsiteX4" fmla="*/ 0 w 538846"/>
                  <a:gd name="connsiteY4" fmla="*/ 203186 h 277938"/>
                  <a:gd name="connsiteX0" fmla="*/ 0 w 538846"/>
                  <a:gd name="connsiteY0" fmla="*/ 203186 h 277938"/>
                  <a:gd name="connsiteX1" fmla="*/ 269423 w 538846"/>
                  <a:gd name="connsiteY1" fmla="*/ 0 h 277938"/>
                  <a:gd name="connsiteX2" fmla="*/ 538846 w 538846"/>
                  <a:gd name="connsiteY2" fmla="*/ 203186 h 277938"/>
                  <a:gd name="connsiteX3" fmla="*/ 269423 w 538846"/>
                  <a:gd name="connsiteY3" fmla="*/ 230897 h 277938"/>
                  <a:gd name="connsiteX4" fmla="*/ 0 w 538846"/>
                  <a:gd name="connsiteY4" fmla="*/ 203186 h 277938"/>
                  <a:gd name="connsiteX0" fmla="*/ 0 w 538846"/>
                  <a:gd name="connsiteY0" fmla="*/ 203186 h 277938"/>
                  <a:gd name="connsiteX1" fmla="*/ 269423 w 538846"/>
                  <a:gd name="connsiteY1" fmla="*/ 0 h 277938"/>
                  <a:gd name="connsiteX2" fmla="*/ 538846 w 538846"/>
                  <a:gd name="connsiteY2" fmla="*/ 203186 h 277938"/>
                  <a:gd name="connsiteX3" fmla="*/ 269423 w 538846"/>
                  <a:gd name="connsiteY3" fmla="*/ 230897 h 277938"/>
                  <a:gd name="connsiteX4" fmla="*/ 0 w 538846"/>
                  <a:gd name="connsiteY4" fmla="*/ 203186 h 277938"/>
                  <a:gd name="connsiteX0" fmla="*/ 309 w 539155"/>
                  <a:gd name="connsiteY0" fmla="*/ 203186 h 274679"/>
                  <a:gd name="connsiteX1" fmla="*/ 269732 w 539155"/>
                  <a:gd name="connsiteY1" fmla="*/ 0 h 274679"/>
                  <a:gd name="connsiteX2" fmla="*/ 539155 w 539155"/>
                  <a:gd name="connsiteY2" fmla="*/ 203186 h 274679"/>
                  <a:gd name="connsiteX3" fmla="*/ 269732 w 539155"/>
                  <a:gd name="connsiteY3" fmla="*/ 230897 h 274679"/>
                  <a:gd name="connsiteX4" fmla="*/ 309 w 539155"/>
                  <a:gd name="connsiteY4" fmla="*/ 203186 h 274679"/>
                  <a:gd name="connsiteX0" fmla="*/ 216 w 539062"/>
                  <a:gd name="connsiteY0" fmla="*/ 166733 h 270699"/>
                  <a:gd name="connsiteX1" fmla="*/ 269639 w 539062"/>
                  <a:gd name="connsiteY1" fmla="*/ 763 h 270699"/>
                  <a:gd name="connsiteX2" fmla="*/ 539062 w 539062"/>
                  <a:gd name="connsiteY2" fmla="*/ 203949 h 270699"/>
                  <a:gd name="connsiteX3" fmla="*/ 269639 w 539062"/>
                  <a:gd name="connsiteY3" fmla="*/ 231660 h 270699"/>
                  <a:gd name="connsiteX4" fmla="*/ 216 w 539062"/>
                  <a:gd name="connsiteY4" fmla="*/ 166733 h 270699"/>
                  <a:gd name="connsiteX0" fmla="*/ 216 w 539062"/>
                  <a:gd name="connsiteY0" fmla="*/ 166014 h 251646"/>
                  <a:gd name="connsiteX1" fmla="*/ 269639 w 539062"/>
                  <a:gd name="connsiteY1" fmla="*/ 44 h 251646"/>
                  <a:gd name="connsiteX2" fmla="*/ 539062 w 539062"/>
                  <a:gd name="connsiteY2" fmla="*/ 173458 h 251646"/>
                  <a:gd name="connsiteX3" fmla="*/ 269639 w 539062"/>
                  <a:gd name="connsiteY3" fmla="*/ 230941 h 251646"/>
                  <a:gd name="connsiteX4" fmla="*/ 216 w 539062"/>
                  <a:gd name="connsiteY4" fmla="*/ 166014 h 251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62" h="251646">
                    <a:moveTo>
                      <a:pt x="216" y="166014"/>
                    </a:moveTo>
                    <a:cubicBezTo>
                      <a:pt x="7659" y="23327"/>
                      <a:pt x="179831" y="-1197"/>
                      <a:pt x="269639" y="44"/>
                    </a:cubicBezTo>
                    <a:cubicBezTo>
                      <a:pt x="359447" y="1285"/>
                      <a:pt x="539062" y="38215"/>
                      <a:pt x="539062" y="173458"/>
                    </a:cubicBezTo>
                    <a:cubicBezTo>
                      <a:pt x="539062" y="301258"/>
                      <a:pt x="359447" y="232182"/>
                      <a:pt x="269639" y="230941"/>
                    </a:cubicBezTo>
                    <a:cubicBezTo>
                      <a:pt x="179831" y="229700"/>
                      <a:pt x="-7227" y="308701"/>
                      <a:pt x="216" y="166014"/>
                    </a:cubicBezTo>
                    <a:close/>
                  </a:path>
                </a:pathLst>
              </a:custGeom>
              <a:solidFill>
                <a:schemeClr val="accent5">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6" name="Oval 15">
                <a:extLst>
                  <a:ext uri="{FF2B5EF4-FFF2-40B4-BE49-F238E27FC236}">
                    <a16:creationId xmlns:a16="http://schemas.microsoft.com/office/drawing/2014/main" id="{2FDC0973-C60A-45E3-AC01-F3815F76B29B}"/>
                  </a:ext>
                </a:extLst>
              </p:cNvPr>
              <p:cNvSpPr/>
              <p:nvPr/>
            </p:nvSpPr>
            <p:spPr>
              <a:xfrm>
                <a:off x="4139500" y="5320275"/>
                <a:ext cx="278970" cy="278970"/>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rPr>
                  <a:t>P</a:t>
                </a:r>
              </a:p>
            </p:txBody>
          </p:sp>
          <p:sp>
            <p:nvSpPr>
              <p:cNvPr id="17" name="TextBox 16">
                <a:extLst>
                  <a:ext uri="{FF2B5EF4-FFF2-40B4-BE49-F238E27FC236}">
                    <a16:creationId xmlns:a16="http://schemas.microsoft.com/office/drawing/2014/main" id="{CEDB1891-1944-47B2-9DDA-93A2168F6579}"/>
                  </a:ext>
                </a:extLst>
              </p:cNvPr>
              <p:cNvSpPr txBox="1"/>
              <p:nvPr/>
            </p:nvSpPr>
            <p:spPr>
              <a:xfrm>
                <a:off x="3126184" y="5548087"/>
                <a:ext cx="16153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SMAD1.5</a:t>
                </a:r>
              </a:p>
            </p:txBody>
          </p:sp>
          <p:cxnSp>
            <p:nvCxnSpPr>
              <p:cNvPr id="18" name="Straight Arrow Connector 17">
                <a:extLst>
                  <a:ext uri="{FF2B5EF4-FFF2-40B4-BE49-F238E27FC236}">
                    <a16:creationId xmlns:a16="http://schemas.microsoft.com/office/drawing/2014/main" id="{B064C047-6F52-45CF-A4F6-5A94B2473263}"/>
                  </a:ext>
                </a:extLst>
              </p:cNvPr>
              <p:cNvCxnSpPr/>
              <p:nvPr/>
            </p:nvCxnSpPr>
            <p:spPr>
              <a:xfrm flipH="1">
                <a:off x="3907235" y="4809027"/>
                <a:ext cx="9140" cy="573438"/>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BF9FA3A-9954-4FB0-90D1-3A4611C10365}"/>
                  </a:ext>
                </a:extLst>
              </p:cNvPr>
              <p:cNvCxnSpPr>
                <a:cxnSpLocks/>
              </p:cNvCxnSpPr>
              <p:nvPr/>
            </p:nvCxnSpPr>
            <p:spPr>
              <a:xfrm>
                <a:off x="4622947" y="5732753"/>
                <a:ext cx="1629130" cy="0"/>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DDCD5D5-F48A-4513-9D84-91DF63A0E07A}"/>
                  </a:ext>
                </a:extLst>
              </p:cNvPr>
              <p:cNvSpPr txBox="1"/>
              <p:nvPr/>
            </p:nvSpPr>
            <p:spPr>
              <a:xfrm>
                <a:off x="6510340" y="5561720"/>
                <a:ext cx="1318736" cy="3800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Hepcidin</a:t>
                </a:r>
              </a:p>
            </p:txBody>
          </p:sp>
          <p:cxnSp>
            <p:nvCxnSpPr>
              <p:cNvPr id="21" name="Straight Arrow Connector 20">
                <a:extLst>
                  <a:ext uri="{FF2B5EF4-FFF2-40B4-BE49-F238E27FC236}">
                    <a16:creationId xmlns:a16="http://schemas.microsoft.com/office/drawing/2014/main" id="{E718C224-483C-4E05-AFF0-9AF7FE1F3757}"/>
                  </a:ext>
                </a:extLst>
              </p:cNvPr>
              <p:cNvCxnSpPr>
                <a:cxnSpLocks/>
              </p:cNvCxnSpPr>
              <p:nvPr/>
            </p:nvCxnSpPr>
            <p:spPr>
              <a:xfrm flipV="1">
                <a:off x="6883983" y="3144644"/>
                <a:ext cx="0" cy="2463394"/>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62BEA14-DB07-4C3B-986F-8204C79BCFBF}"/>
                  </a:ext>
                </a:extLst>
              </p:cNvPr>
              <p:cNvSpPr txBox="1"/>
              <p:nvPr/>
            </p:nvSpPr>
            <p:spPr>
              <a:xfrm>
                <a:off x="5994000" y="2218967"/>
                <a:ext cx="1955811" cy="9500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a:cs typeface="Arial" panose="020B0604020202020204" pitchFamily="34" charset="0"/>
                  </a:rPr>
                  <a:t>Serum iron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a:cs typeface="Arial" panose="020B0604020202020204" pitchFamily="34" charset="0"/>
                  </a:rPr>
                  <a:t>Hemoglobin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a:cs typeface="Arial" panose="020B0604020202020204" pitchFamily="34" charset="0"/>
                  </a:rPr>
                  <a:t>Erythropoiesis</a:t>
                </a:r>
              </a:p>
            </p:txBody>
          </p:sp>
          <p:sp>
            <p:nvSpPr>
              <p:cNvPr id="24" name="Oval 890">
                <a:extLst>
                  <a:ext uri="{FF2B5EF4-FFF2-40B4-BE49-F238E27FC236}">
                    <a16:creationId xmlns:a16="http://schemas.microsoft.com/office/drawing/2014/main" id="{E458F191-D9B5-4D2C-914F-DFAD542F4F1F}"/>
                  </a:ext>
                </a:extLst>
              </p:cNvPr>
              <p:cNvSpPr/>
              <p:nvPr/>
            </p:nvSpPr>
            <p:spPr>
              <a:xfrm>
                <a:off x="7735169" y="5274942"/>
                <a:ext cx="3657561" cy="875593"/>
              </a:xfrm>
              <a:custGeom>
                <a:avLst/>
                <a:gdLst>
                  <a:gd name="connsiteX0" fmla="*/ 0 w 2638337"/>
                  <a:gd name="connsiteY0" fmla="*/ 1319169 h 2638337"/>
                  <a:gd name="connsiteX1" fmla="*/ 1319169 w 2638337"/>
                  <a:gd name="connsiteY1" fmla="*/ 0 h 2638337"/>
                  <a:gd name="connsiteX2" fmla="*/ 2638338 w 2638337"/>
                  <a:gd name="connsiteY2" fmla="*/ 1319169 h 2638337"/>
                  <a:gd name="connsiteX3" fmla="*/ 1319169 w 2638337"/>
                  <a:gd name="connsiteY3" fmla="*/ 2638338 h 2638337"/>
                  <a:gd name="connsiteX4" fmla="*/ 0 w 2638337"/>
                  <a:gd name="connsiteY4" fmla="*/ 1319169 h 2638337"/>
                  <a:gd name="connsiteX0" fmla="*/ 1319169 w 2638338"/>
                  <a:gd name="connsiteY0" fmla="*/ 2638338 h 2729778"/>
                  <a:gd name="connsiteX1" fmla="*/ 0 w 2638338"/>
                  <a:gd name="connsiteY1" fmla="*/ 1319169 h 2729778"/>
                  <a:gd name="connsiteX2" fmla="*/ 1319169 w 2638338"/>
                  <a:gd name="connsiteY2" fmla="*/ 0 h 2729778"/>
                  <a:gd name="connsiteX3" fmla="*/ 2638338 w 2638338"/>
                  <a:gd name="connsiteY3" fmla="*/ 1319169 h 2729778"/>
                  <a:gd name="connsiteX4" fmla="*/ 1410609 w 2638338"/>
                  <a:gd name="connsiteY4" fmla="*/ 2729778 h 2729778"/>
                  <a:gd name="connsiteX0" fmla="*/ 1319169 w 2638338"/>
                  <a:gd name="connsiteY0" fmla="*/ 2638338 h 2638338"/>
                  <a:gd name="connsiteX1" fmla="*/ 0 w 2638338"/>
                  <a:gd name="connsiteY1" fmla="*/ 1319169 h 2638338"/>
                  <a:gd name="connsiteX2" fmla="*/ 1319169 w 2638338"/>
                  <a:gd name="connsiteY2" fmla="*/ 0 h 2638338"/>
                  <a:gd name="connsiteX3" fmla="*/ 2638338 w 2638338"/>
                  <a:gd name="connsiteY3" fmla="*/ 1319169 h 2638338"/>
                  <a:gd name="connsiteX0" fmla="*/ 0 w 2638338"/>
                  <a:gd name="connsiteY0" fmla="*/ 1319169 h 1319169"/>
                  <a:gd name="connsiteX1" fmla="*/ 1319169 w 2638338"/>
                  <a:gd name="connsiteY1" fmla="*/ 0 h 1319169"/>
                  <a:gd name="connsiteX2" fmla="*/ 2638338 w 2638338"/>
                  <a:gd name="connsiteY2" fmla="*/ 1319169 h 1319169"/>
                </a:gdLst>
                <a:ahLst/>
                <a:cxnLst>
                  <a:cxn ang="0">
                    <a:pos x="connsiteX0" y="connsiteY0"/>
                  </a:cxn>
                  <a:cxn ang="0">
                    <a:pos x="connsiteX1" y="connsiteY1"/>
                  </a:cxn>
                  <a:cxn ang="0">
                    <a:pos x="connsiteX2" y="connsiteY2"/>
                  </a:cxn>
                </a:cxnLst>
                <a:rect l="l" t="t" r="r" b="b"/>
                <a:pathLst>
                  <a:path w="2638338" h="1319169">
                    <a:moveTo>
                      <a:pt x="0" y="1319169"/>
                    </a:moveTo>
                    <a:cubicBezTo>
                      <a:pt x="0" y="590612"/>
                      <a:pt x="590612" y="0"/>
                      <a:pt x="1319169" y="0"/>
                    </a:cubicBezTo>
                    <a:cubicBezTo>
                      <a:pt x="2047726" y="0"/>
                      <a:pt x="2638338" y="590612"/>
                      <a:pt x="2638338" y="1319169"/>
                    </a:cubicBezTo>
                  </a:path>
                </a:pathLst>
              </a:custGeom>
              <a:solidFill>
                <a:schemeClr val="accent5"/>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5" name="TextBox 24">
                <a:extLst>
                  <a:ext uri="{FF2B5EF4-FFF2-40B4-BE49-F238E27FC236}">
                    <a16:creationId xmlns:a16="http://schemas.microsoft.com/office/drawing/2014/main" id="{3F56FAC3-8225-4888-92E1-A86B571CD1DE}"/>
                  </a:ext>
                </a:extLst>
              </p:cNvPr>
              <p:cNvSpPr txBox="1"/>
              <p:nvPr/>
            </p:nvSpPr>
            <p:spPr>
              <a:xfrm>
                <a:off x="446980" y="3299428"/>
                <a:ext cx="322511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Hepatocyte cellular membrane</a:t>
                </a:r>
              </a:p>
            </p:txBody>
          </p:sp>
        </p:grpSp>
        <p:sp>
          <p:nvSpPr>
            <p:cNvPr id="7" name="Arrow: Down 6">
              <a:extLst>
                <a:ext uri="{FF2B5EF4-FFF2-40B4-BE49-F238E27FC236}">
                  <a16:creationId xmlns:a16="http://schemas.microsoft.com/office/drawing/2014/main" id="{1939A8FC-1895-4525-B8CF-AA409CAC01DA}"/>
                </a:ext>
              </a:extLst>
            </p:cNvPr>
            <p:cNvSpPr/>
            <p:nvPr/>
          </p:nvSpPr>
          <p:spPr>
            <a:xfrm>
              <a:off x="5682596" y="2282406"/>
              <a:ext cx="322583" cy="91346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8" name="Arrow: Down 7">
              <a:extLst>
                <a:ext uri="{FF2B5EF4-FFF2-40B4-BE49-F238E27FC236}">
                  <a16:creationId xmlns:a16="http://schemas.microsoft.com/office/drawing/2014/main" id="{826D920B-8AE9-412E-B940-ADE9B295A09A}"/>
                </a:ext>
              </a:extLst>
            </p:cNvPr>
            <p:cNvSpPr/>
            <p:nvPr/>
          </p:nvSpPr>
          <p:spPr>
            <a:xfrm rot="10800000">
              <a:off x="6362383" y="5364672"/>
              <a:ext cx="329782" cy="736161"/>
            </a:xfrm>
            <a:prstGeom prst="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spTree>
    <p:extLst>
      <p:ext uri="{BB962C8B-B14F-4D97-AF65-F5344CB8AC3E}">
        <p14:creationId xmlns:p14="http://schemas.microsoft.com/office/powerpoint/2010/main" val="6576123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BDA7A50-474E-44D5-818D-3D5F4CD73C26}"/>
              </a:ext>
            </a:extLst>
          </p:cNvPr>
          <p:cNvSpPr txBox="1">
            <a:spLocks/>
          </p:cNvSpPr>
          <p:nvPr/>
        </p:nvSpPr>
        <p:spPr>
          <a:xfrm>
            <a:off x="719668" y="132515"/>
            <a:ext cx="10752667" cy="828675"/>
          </a:xfrm>
          <a:prstGeom prst="rect">
            <a:avLst/>
          </a:prstGeom>
        </p:spPr>
        <p:txBody>
          <a:bodyPr>
            <a:normAutofit fontScale="75000" lnSpcReduction="20000"/>
          </a:bodyPr>
          <a:lstStyle>
            <a:lvl1pPr algn="ctr" rtl="0" eaLnBrk="1" fontAlgn="base" hangingPunct="1">
              <a:spcBef>
                <a:spcPct val="0"/>
              </a:spcBef>
              <a:spcAft>
                <a:spcPct val="0"/>
              </a:spcAft>
              <a:defRPr sz="4796" i="0">
                <a:solidFill>
                  <a:schemeClr val="bg1"/>
                </a:solidFill>
                <a:latin typeface="+mn-lt"/>
                <a:ea typeface="+mj-ea"/>
                <a:cs typeface="+mj-cs"/>
              </a:defRPr>
            </a:lvl1pPr>
            <a:lvl2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5pPr>
            <a:lvl6pPr marL="609036"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72"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108"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144"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796" b="0" i="0" u="none" strike="noStrike" kern="0" cap="none" spc="0" normalizeH="0" baseline="0" noProof="0" dirty="0">
                <a:ln>
                  <a:noFill/>
                </a:ln>
                <a:solidFill>
                  <a:srgbClr val="333399">
                    <a:lumMod val="75000"/>
                  </a:srgbClr>
                </a:solidFill>
                <a:effectLst/>
                <a:uLnTx/>
                <a:uFillTx/>
                <a:latin typeface="Arial"/>
                <a:ea typeface="ＭＳ Ｐゴシック"/>
              </a:rPr>
              <a:t>Defining </a:t>
            </a:r>
            <a:r>
              <a:rPr kumimoji="0" lang="en-US" sz="4796" b="0" i="0" u="none" strike="noStrike" kern="0" cap="none" spc="0" normalizeH="0" baseline="0" noProof="0" dirty="0" err="1">
                <a:ln>
                  <a:noFill/>
                </a:ln>
                <a:solidFill>
                  <a:srgbClr val="333399">
                    <a:lumMod val="75000"/>
                  </a:srgbClr>
                </a:solidFill>
                <a:effectLst/>
                <a:uLnTx/>
                <a:uFillTx/>
                <a:latin typeface="Arial"/>
                <a:ea typeface="ＭＳ Ｐゴシック"/>
              </a:rPr>
              <a:t>Ruxolitinib</a:t>
            </a:r>
            <a:r>
              <a:rPr kumimoji="0" lang="en-US" sz="4796" b="0" i="0" u="none" strike="noStrike" kern="0" cap="none" spc="0" normalizeH="0" baseline="0" noProof="0" dirty="0">
                <a:ln>
                  <a:noFill/>
                </a:ln>
                <a:solidFill>
                  <a:srgbClr val="333399">
                    <a:lumMod val="75000"/>
                  </a:srgbClr>
                </a:solidFill>
                <a:effectLst/>
                <a:uLnTx/>
                <a:uFillTx/>
                <a:latin typeface="Arial"/>
                <a:ea typeface="ＭＳ Ｐゴシック"/>
              </a:rPr>
              <a:t> “Failure” in Clinical Practice</a:t>
            </a:r>
            <a:br>
              <a:rPr kumimoji="0" lang="en-US" sz="4796" b="0" i="0" u="none" strike="noStrike" kern="0" cap="none" spc="0" normalizeH="0" baseline="0" noProof="0" dirty="0">
                <a:ln>
                  <a:noFill/>
                </a:ln>
                <a:solidFill>
                  <a:srgbClr val="333399">
                    <a:lumMod val="75000"/>
                  </a:srgbClr>
                </a:solidFill>
                <a:effectLst/>
                <a:uLnTx/>
                <a:uFillTx/>
                <a:latin typeface="Arial"/>
                <a:ea typeface="ＭＳ Ｐゴシック"/>
              </a:rPr>
            </a:br>
            <a:r>
              <a:rPr kumimoji="0" lang="en-US" sz="3100" b="0" i="1" u="none" strike="noStrike" kern="0" cap="none" spc="0" normalizeH="0" baseline="0" noProof="0" dirty="0">
                <a:ln>
                  <a:noFill/>
                </a:ln>
                <a:solidFill>
                  <a:srgbClr val="333399">
                    <a:lumMod val="75000"/>
                  </a:srgbClr>
                </a:solidFill>
                <a:effectLst/>
                <a:uLnTx/>
                <a:uFillTx/>
                <a:latin typeface="Arial"/>
                <a:ea typeface="ＭＳ Ｐゴシック"/>
              </a:rPr>
              <a:t>Resistance, Intolerance, and Progression</a:t>
            </a:r>
            <a:endParaRPr kumimoji="0" lang="en-US" sz="4796" b="0" i="1" u="none" strike="noStrike" kern="0" cap="none" spc="0" normalizeH="0" baseline="0" noProof="0" dirty="0">
              <a:ln>
                <a:noFill/>
              </a:ln>
              <a:solidFill>
                <a:srgbClr val="333399">
                  <a:lumMod val="75000"/>
                </a:srgbClr>
              </a:solidFill>
              <a:effectLst/>
              <a:uLnTx/>
              <a:uFillTx/>
              <a:latin typeface="Arial"/>
              <a:ea typeface="ＭＳ Ｐゴシック"/>
            </a:endParaRPr>
          </a:p>
        </p:txBody>
      </p:sp>
      <p:sp>
        <p:nvSpPr>
          <p:cNvPr id="4" name="Text Placeholder 3">
            <a:extLst>
              <a:ext uri="{FF2B5EF4-FFF2-40B4-BE49-F238E27FC236}">
                <a16:creationId xmlns:a16="http://schemas.microsoft.com/office/drawing/2014/main" id="{7D90D5B6-0A44-4B26-A0B2-C15BF03E7F23}"/>
              </a:ext>
            </a:extLst>
          </p:cNvPr>
          <p:cNvSpPr txBox="1">
            <a:spLocks/>
          </p:cNvSpPr>
          <p:nvPr/>
        </p:nvSpPr>
        <p:spPr>
          <a:xfrm>
            <a:off x="2693646" y="5896809"/>
            <a:ext cx="9331668" cy="786163"/>
          </a:xfrm>
          <a:prstGeom prst="rect">
            <a:avLst/>
          </a:prstGeom>
        </p:spPr>
        <p:txBody>
          <a:bodyPr/>
          <a:lstStyle>
            <a:lvl1pPr marL="456777" indent="-456777" algn="l" rtl="0" eaLnBrk="1" fontAlgn="base" hangingPunct="1">
              <a:spcBef>
                <a:spcPct val="20000"/>
              </a:spcBef>
              <a:spcAft>
                <a:spcPct val="0"/>
              </a:spcAft>
              <a:buChar char="•"/>
              <a:defRPr sz="3197">
                <a:solidFill>
                  <a:schemeClr val="tx1"/>
                </a:solidFill>
                <a:latin typeface="+mn-lt"/>
                <a:ea typeface="+mn-ea"/>
                <a:cs typeface="+mn-cs"/>
              </a:defRPr>
            </a:lvl1pPr>
            <a:lvl2pPr marL="989684" indent="-380648" algn="l" rtl="0" eaLnBrk="1" fontAlgn="base" hangingPunct="1">
              <a:spcBef>
                <a:spcPct val="20000"/>
              </a:spcBef>
              <a:spcAft>
                <a:spcPct val="0"/>
              </a:spcAft>
              <a:buChar char="–"/>
              <a:defRPr sz="2664">
                <a:solidFill>
                  <a:schemeClr val="tx1"/>
                </a:solidFill>
                <a:latin typeface="+mn-lt"/>
                <a:ea typeface="+mn-ea"/>
              </a:defRPr>
            </a:lvl2pPr>
            <a:lvl3pPr marL="1522590" indent="-304518" algn="l" rtl="0" eaLnBrk="1" fontAlgn="base" hangingPunct="1">
              <a:spcBef>
                <a:spcPct val="20000"/>
              </a:spcBef>
              <a:spcAft>
                <a:spcPct val="0"/>
              </a:spcAft>
              <a:buChar char="•"/>
              <a:defRPr>
                <a:solidFill>
                  <a:schemeClr val="tx1"/>
                </a:solidFill>
                <a:latin typeface="+mn-lt"/>
                <a:ea typeface="+mn-ea"/>
              </a:defRPr>
            </a:lvl3pPr>
            <a:lvl4pPr marL="2131626" indent="-304518" algn="l" rtl="0" eaLnBrk="1" fontAlgn="base" hangingPunct="1">
              <a:spcBef>
                <a:spcPct val="20000"/>
              </a:spcBef>
              <a:spcAft>
                <a:spcPct val="0"/>
              </a:spcAft>
              <a:defRPr sz="2664">
                <a:solidFill>
                  <a:schemeClr val="tx1"/>
                </a:solidFill>
                <a:latin typeface="+mn-lt"/>
                <a:ea typeface="+mn-ea"/>
              </a:defRPr>
            </a:lvl4pPr>
            <a:lvl5pPr marL="2740663" indent="-304518" algn="l" rtl="0" eaLnBrk="1" fontAlgn="base" hangingPunct="1">
              <a:spcBef>
                <a:spcPct val="20000"/>
              </a:spcBef>
              <a:spcAft>
                <a:spcPct val="0"/>
              </a:spcAft>
              <a:buChar char="»"/>
              <a:defRPr sz="2664">
                <a:solidFill>
                  <a:schemeClr val="tx1"/>
                </a:solidFill>
                <a:latin typeface="+mn-lt"/>
                <a:ea typeface="+mn-ea"/>
              </a:defRPr>
            </a:lvl5pPr>
            <a:lvl6pPr marL="3349699" indent="-304518" algn="l" rtl="0" eaLnBrk="1" fontAlgn="base" hangingPunct="1">
              <a:spcBef>
                <a:spcPct val="20000"/>
              </a:spcBef>
              <a:spcAft>
                <a:spcPct val="0"/>
              </a:spcAft>
              <a:buChar char="»"/>
              <a:defRPr sz="2664">
                <a:solidFill>
                  <a:schemeClr val="tx1"/>
                </a:solidFill>
                <a:latin typeface="+mn-lt"/>
                <a:ea typeface="+mn-ea"/>
              </a:defRPr>
            </a:lvl6pPr>
            <a:lvl7pPr marL="3958735" indent="-304518" algn="l" rtl="0" eaLnBrk="1" fontAlgn="base" hangingPunct="1">
              <a:spcBef>
                <a:spcPct val="20000"/>
              </a:spcBef>
              <a:spcAft>
                <a:spcPct val="0"/>
              </a:spcAft>
              <a:buChar char="»"/>
              <a:defRPr sz="2664">
                <a:solidFill>
                  <a:schemeClr val="tx1"/>
                </a:solidFill>
                <a:latin typeface="+mn-lt"/>
                <a:ea typeface="+mn-ea"/>
              </a:defRPr>
            </a:lvl7pPr>
            <a:lvl8pPr marL="4567771" indent="-304518" algn="l" rtl="0" eaLnBrk="1" fontAlgn="base" hangingPunct="1">
              <a:spcBef>
                <a:spcPct val="20000"/>
              </a:spcBef>
              <a:spcAft>
                <a:spcPct val="0"/>
              </a:spcAft>
              <a:buChar char="»"/>
              <a:defRPr sz="2664">
                <a:solidFill>
                  <a:schemeClr val="tx1"/>
                </a:solidFill>
                <a:latin typeface="+mn-lt"/>
                <a:ea typeface="+mn-ea"/>
              </a:defRPr>
            </a:lvl8pPr>
            <a:lvl9pPr marL="5176807" indent="-304518" algn="l" rtl="0" eaLnBrk="1" fontAlgn="base" hangingPunct="1">
              <a:spcBef>
                <a:spcPct val="20000"/>
              </a:spcBef>
              <a:spcAft>
                <a:spcPct val="0"/>
              </a:spcAft>
              <a:buChar char="»"/>
              <a:defRPr sz="2664">
                <a:solidFill>
                  <a:schemeClr val="tx1"/>
                </a:solidFill>
                <a:latin typeface="+mn-lt"/>
                <a:ea typeface="+mn-ea"/>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ＭＳ Ｐゴシック"/>
              </a:rPr>
              <a:t>a. Requires a minimum of 12 weeks on therapy at maximally tolerated dose or ≥ 20 mg/d; b. Preferably measured by MPN-SAF scores or responses not considered acceptable by patient; c. After any duration of therapy; d. After any duration of therapy</a:t>
            </a:r>
            <a:br>
              <a:rPr kumimoji="0" lang="en-US" sz="1200" b="0" i="0" u="none" strike="noStrike" kern="0" cap="none" spc="0" normalizeH="0" baseline="0" noProof="0" dirty="0">
                <a:ln>
                  <a:noFill/>
                </a:ln>
                <a:solidFill>
                  <a:srgbClr val="000000"/>
                </a:solidFill>
                <a:effectLst/>
                <a:uLnTx/>
                <a:uFillTx/>
                <a:latin typeface="Arial"/>
                <a:ea typeface="ＭＳ Ｐゴシック"/>
              </a:rPr>
            </a:br>
            <a:r>
              <a:rPr kumimoji="0" lang="en-US" sz="1200" b="0" i="0" u="none" strike="noStrike" kern="0" cap="none" spc="0" normalizeH="0" baseline="0" noProof="0" dirty="0">
                <a:ln>
                  <a:noFill/>
                </a:ln>
                <a:solidFill>
                  <a:srgbClr val="000000"/>
                </a:solidFill>
                <a:effectLst/>
                <a:uLnTx/>
                <a:uFillTx/>
                <a:latin typeface="Arial"/>
                <a:ea typeface="ＭＳ Ｐゴシック"/>
              </a:rPr>
              <a:t>RBC, red blood cell.</a:t>
            </a:r>
            <a:br>
              <a:rPr kumimoji="0" lang="en-US" sz="1200" b="0" i="0" u="none" strike="noStrike" kern="0" cap="none" spc="0" normalizeH="0" baseline="0" noProof="0" dirty="0">
                <a:ln>
                  <a:noFill/>
                </a:ln>
                <a:solidFill>
                  <a:srgbClr val="000000"/>
                </a:solidFill>
                <a:effectLst/>
                <a:uLnTx/>
                <a:uFillTx/>
                <a:latin typeface="Arial"/>
                <a:ea typeface="ＭＳ Ｐゴシック"/>
              </a:rPr>
            </a:br>
            <a:r>
              <a:rPr kumimoji="0" lang="en-US" sz="1200" b="0" i="0" u="none" strike="noStrike" kern="0" cap="none" spc="0" normalizeH="0" baseline="0" noProof="0" dirty="0" err="1">
                <a:ln>
                  <a:noFill/>
                </a:ln>
                <a:solidFill>
                  <a:srgbClr val="000000"/>
                </a:solidFill>
                <a:effectLst/>
                <a:uLnTx/>
                <a:uFillTx/>
                <a:latin typeface="Arial"/>
                <a:ea typeface="ＭＳ Ｐゴシック"/>
              </a:rPr>
              <a:t>McLornan</a:t>
            </a:r>
            <a:r>
              <a:rPr kumimoji="0" lang="en-US" sz="1200" b="0" i="0" u="none" strike="noStrike" kern="0" cap="none" spc="0" normalizeH="0" baseline="0" noProof="0" dirty="0">
                <a:ln>
                  <a:noFill/>
                </a:ln>
                <a:solidFill>
                  <a:srgbClr val="000000"/>
                </a:solidFill>
                <a:effectLst/>
                <a:uLnTx/>
                <a:uFillTx/>
                <a:latin typeface="Arial"/>
                <a:ea typeface="ＭＳ Ｐゴシック"/>
              </a:rPr>
              <a:t> DP, et al. Blood Adv. 2020;4:607-610. </a:t>
            </a:r>
          </a:p>
        </p:txBody>
      </p:sp>
      <p:grpSp>
        <p:nvGrpSpPr>
          <p:cNvPr id="5" name="Group 4">
            <a:extLst>
              <a:ext uri="{FF2B5EF4-FFF2-40B4-BE49-F238E27FC236}">
                <a16:creationId xmlns:a16="http://schemas.microsoft.com/office/drawing/2014/main" id="{5913741C-3E21-4E84-B3E0-498255715C7F}"/>
              </a:ext>
            </a:extLst>
          </p:cNvPr>
          <p:cNvGrpSpPr/>
          <p:nvPr/>
        </p:nvGrpSpPr>
        <p:grpSpPr>
          <a:xfrm>
            <a:off x="261313" y="961190"/>
            <a:ext cx="11462811" cy="4752385"/>
            <a:chOff x="361326" y="1377482"/>
            <a:chExt cx="15388254" cy="4904741"/>
          </a:xfrm>
        </p:grpSpPr>
        <p:sp>
          <p:nvSpPr>
            <p:cNvPr id="6" name="Rectangle 5">
              <a:extLst>
                <a:ext uri="{FF2B5EF4-FFF2-40B4-BE49-F238E27FC236}">
                  <a16:creationId xmlns:a16="http://schemas.microsoft.com/office/drawing/2014/main" id="{ECCBD78E-4124-4CEF-A73A-D1D57AED6AC4}"/>
                </a:ext>
              </a:extLst>
            </p:cNvPr>
            <p:cNvSpPr/>
            <p:nvPr/>
          </p:nvSpPr>
          <p:spPr>
            <a:xfrm>
              <a:off x="4259352" y="1377483"/>
              <a:ext cx="3694176" cy="4904740"/>
            </a:xfrm>
            <a:prstGeom prst="rect">
              <a:avLst/>
            </a:prstGeom>
            <a:solidFill>
              <a:srgbClr val="E9EEF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463040" rIns="182880" rtlCol="0" anchor="t" anchorCtr="0"/>
            <a:lstStyle/>
            <a:p>
              <a:pPr marL="256032" marR="0" lvl="0" indent="-256032" algn="l" defTabSz="914400" rtl="0" eaLnBrk="1" fontAlgn="auto" latinLnBrk="0" hangingPunct="1">
                <a:lnSpc>
                  <a:spcPct val="100000"/>
                </a:lnSpc>
                <a:spcBef>
                  <a:spcPts val="0"/>
                </a:spcBef>
                <a:spcAft>
                  <a:spcPts val="600"/>
                </a:spcAft>
                <a:buClr>
                  <a:srgbClr val="808080"/>
                </a:buClr>
                <a:buSzTx/>
                <a:buFont typeface="Wingdings" panose="05000000000000000000" pitchFamily="2" charset="2"/>
                <a:buChar char="§"/>
                <a:tabLst/>
                <a:defRPr/>
              </a:pPr>
              <a:r>
                <a:rPr kumimoji="0" lang="en-US" sz="1600" b="0" i="0" u="none" strike="noStrike" kern="1200" cap="none" spc="0" normalizeH="0" baseline="0" noProof="0">
                  <a:ln>
                    <a:noFill/>
                  </a:ln>
                  <a:solidFill>
                    <a:srgbClr val="010101"/>
                  </a:solidFill>
                  <a:effectLst/>
                  <a:uLnTx/>
                  <a:uFillTx/>
                  <a:latin typeface="Arial"/>
                  <a:ea typeface="ＭＳ Ｐゴシック"/>
                </a:rPr>
                <a:t>Loss of initial spleen response and return to baseline</a:t>
              </a:r>
            </a:p>
            <a:p>
              <a:pPr marL="256032" marR="0" lvl="0" indent="-256032" algn="l" defTabSz="914400" rtl="0" eaLnBrk="1" fontAlgn="auto" latinLnBrk="0" hangingPunct="1">
                <a:lnSpc>
                  <a:spcPct val="100000"/>
                </a:lnSpc>
                <a:spcBef>
                  <a:spcPts val="0"/>
                </a:spcBef>
                <a:spcAft>
                  <a:spcPts val="600"/>
                </a:spcAft>
                <a:buClr>
                  <a:srgbClr val="808080"/>
                </a:buClr>
                <a:buSzTx/>
                <a:buFont typeface="Wingdings" panose="05000000000000000000" pitchFamily="2" charset="2"/>
                <a:buChar char="§"/>
                <a:tabLst/>
                <a:defRPr/>
              </a:pPr>
              <a:r>
                <a:rPr kumimoji="0" lang="en-US" sz="1600" b="0" i="0" u="none" strike="noStrike" kern="1200" cap="none" spc="0" normalizeH="0" baseline="0" noProof="0">
                  <a:ln>
                    <a:noFill/>
                  </a:ln>
                  <a:solidFill>
                    <a:srgbClr val="010101"/>
                  </a:solidFill>
                  <a:effectLst/>
                  <a:uLnTx/>
                  <a:uFillTx/>
                  <a:latin typeface="Arial"/>
                  <a:ea typeface="ＭＳ Ｐゴシック"/>
                </a:rPr>
                <a:t>Loss of initial</a:t>
              </a:r>
              <a:br>
                <a:rPr kumimoji="0" lang="en-US" sz="1600" b="0" i="0" u="none" strike="noStrike" kern="1200" cap="none" spc="0" normalizeH="0" baseline="0" noProof="0">
                  <a:ln>
                    <a:noFill/>
                  </a:ln>
                  <a:solidFill>
                    <a:srgbClr val="010101"/>
                  </a:solidFill>
                  <a:effectLst/>
                  <a:uLnTx/>
                  <a:uFillTx/>
                  <a:latin typeface="Arial"/>
                  <a:ea typeface="ＭＳ Ｐゴシック"/>
                </a:rPr>
              </a:br>
              <a:r>
                <a:rPr kumimoji="0" lang="en-US" sz="1600" b="0" i="0" u="none" strike="noStrike" kern="1200" cap="none" spc="0" normalizeH="0" baseline="0" noProof="0">
                  <a:ln>
                    <a:noFill/>
                  </a:ln>
                  <a:solidFill>
                    <a:srgbClr val="010101"/>
                  </a:solidFill>
                  <a:effectLst/>
                  <a:uLnTx/>
                  <a:uFillTx/>
                  <a:latin typeface="Arial"/>
                  <a:ea typeface="ＭＳ Ｐゴシック"/>
                </a:rPr>
                <a:t>symptom response and return to baseline</a:t>
              </a:r>
            </a:p>
            <a:p>
              <a:pPr marL="0" marR="0" lvl="0" indent="0" algn="l" defTabSz="914400" rtl="0" eaLnBrk="1" fontAlgn="auto" latinLnBrk="0" hangingPunct="1">
                <a:lnSpc>
                  <a:spcPct val="100000"/>
                </a:lnSpc>
                <a:spcBef>
                  <a:spcPts val="0"/>
                </a:spcBef>
                <a:spcAft>
                  <a:spcPts val="600"/>
                </a:spcAft>
                <a:buClr>
                  <a:srgbClr val="808080"/>
                </a:buClr>
                <a:buSzTx/>
                <a:buFontTx/>
                <a:buNone/>
                <a:tabLst/>
                <a:defRPr/>
              </a:pPr>
              <a:endParaRPr kumimoji="0" lang="en-US" sz="1600" b="0" i="0" u="none" strike="noStrike" kern="1200" cap="none" spc="0" normalizeH="0" baseline="0" noProof="0">
                <a:ln>
                  <a:noFill/>
                </a:ln>
                <a:solidFill>
                  <a:srgbClr val="010101"/>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600"/>
                </a:spcAft>
                <a:buClr>
                  <a:srgbClr val="808080"/>
                </a:buClr>
                <a:buSzTx/>
                <a:buFontTx/>
                <a:buNone/>
                <a:tabLst/>
                <a:defRPr/>
              </a:pPr>
              <a:endParaRPr kumimoji="0" lang="en-US" sz="2000" b="0" i="0" u="none" strike="noStrike" kern="1200" cap="none" spc="0" normalizeH="0" baseline="0" noProof="0">
                <a:ln>
                  <a:noFill/>
                </a:ln>
                <a:solidFill>
                  <a:srgbClr val="010101"/>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600"/>
                </a:spcAft>
                <a:buClr>
                  <a:srgbClr val="808080"/>
                </a:buClr>
                <a:buSzTx/>
                <a:buFontTx/>
                <a:buNone/>
                <a:tabLst/>
                <a:defRPr/>
              </a:pPr>
              <a:endParaRPr kumimoji="0" lang="en-US" sz="1400" b="0" i="1" u="none" strike="noStrike" kern="1200" cap="none" spc="0" normalizeH="0" baseline="0" noProof="0">
                <a:ln>
                  <a:noFill/>
                </a:ln>
                <a:solidFill>
                  <a:srgbClr val="010101"/>
                </a:solidFill>
                <a:effectLst/>
                <a:uLnTx/>
                <a:uFillTx/>
                <a:latin typeface="Arial"/>
                <a:ea typeface="ＭＳ Ｐゴシック"/>
              </a:endParaRPr>
            </a:p>
          </p:txBody>
        </p:sp>
        <p:sp>
          <p:nvSpPr>
            <p:cNvPr id="7" name="Rectangle 6">
              <a:extLst>
                <a:ext uri="{FF2B5EF4-FFF2-40B4-BE49-F238E27FC236}">
                  <a16:creationId xmlns:a16="http://schemas.microsoft.com/office/drawing/2014/main" id="{8C730B6B-A4E5-4B06-88FF-5251283C173D}"/>
                </a:ext>
              </a:extLst>
            </p:cNvPr>
            <p:cNvSpPr/>
            <p:nvPr/>
          </p:nvSpPr>
          <p:spPr>
            <a:xfrm>
              <a:off x="361326" y="1377483"/>
              <a:ext cx="3694176" cy="4904740"/>
            </a:xfrm>
            <a:prstGeom prst="rect">
              <a:avLst/>
            </a:prstGeom>
            <a:solidFill>
              <a:srgbClr val="E8ECE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463040" rIns="182880" bIns="45720" rtlCol="0" anchor="t" anchorCtr="0"/>
            <a:lstStyle/>
            <a:p>
              <a:pPr marL="255905" marR="0" lvl="0" indent="-255905" algn="l" defTabSz="914400" rtl="0" eaLnBrk="1" fontAlgn="auto" latinLnBrk="0" hangingPunct="1">
                <a:lnSpc>
                  <a:spcPct val="100000"/>
                </a:lnSpc>
                <a:spcBef>
                  <a:spcPts val="0"/>
                </a:spcBef>
                <a:spcAft>
                  <a:spcPts val="600"/>
                </a:spcAft>
                <a:buClr>
                  <a:srgbClr val="0F3853"/>
                </a:buClr>
                <a:buSzTx/>
                <a:buFont typeface="Wingdings" panose="05000000000000000000" pitchFamily="2" charset="2"/>
                <a:buChar char="§"/>
                <a:tabLst/>
                <a:defRPr/>
              </a:pPr>
              <a:r>
                <a:rPr kumimoji="0" lang="en-US" sz="1600" b="0" i="0" u="none" strike="noStrike" kern="1200" cap="none" spc="0" normalizeH="0" baseline="0" noProof="0">
                  <a:ln>
                    <a:noFill/>
                  </a:ln>
                  <a:solidFill>
                    <a:srgbClr val="010101"/>
                  </a:solidFill>
                  <a:effectLst/>
                  <a:uLnTx/>
                  <a:uFillTx/>
                  <a:latin typeface="Arial"/>
                  <a:ea typeface="ＭＳ Ｐゴシック"/>
                </a:rPr>
                <a:t>No change in spleen length by palpation</a:t>
              </a:r>
              <a:endParaRPr kumimoji="0" lang="en-US" sz="1800" b="0" i="0" u="none" strike="noStrike" kern="1200" cap="none" spc="0" normalizeH="0" baseline="0" noProof="0">
                <a:ln>
                  <a:noFill/>
                </a:ln>
                <a:solidFill>
                  <a:srgbClr val="FFFFFF"/>
                </a:solidFill>
                <a:effectLst/>
                <a:uLnTx/>
                <a:uFillTx/>
                <a:latin typeface="Arial"/>
                <a:ea typeface="ＭＳ Ｐゴシック"/>
              </a:endParaRPr>
            </a:p>
            <a:p>
              <a:pPr marL="255905" marR="0" lvl="0" indent="-255905" algn="l" defTabSz="914400" rtl="0" eaLnBrk="1" fontAlgn="auto" latinLnBrk="0" hangingPunct="1">
                <a:lnSpc>
                  <a:spcPct val="100000"/>
                </a:lnSpc>
                <a:spcBef>
                  <a:spcPts val="0"/>
                </a:spcBef>
                <a:spcAft>
                  <a:spcPts val="600"/>
                </a:spcAft>
                <a:buClr>
                  <a:srgbClr val="0F3853"/>
                </a:buClr>
                <a:buSzTx/>
                <a:buFont typeface="Wingdings" panose="05000000000000000000" pitchFamily="2" charset="2"/>
                <a:buChar char="§"/>
                <a:tabLst/>
                <a:defRPr/>
              </a:pPr>
              <a:r>
                <a:rPr kumimoji="0" lang="en-US" sz="1600" b="0" i="0" u="none" strike="noStrike" kern="1200" cap="none" spc="0" normalizeH="0" baseline="0" noProof="0">
                  <a:ln>
                    <a:noFill/>
                  </a:ln>
                  <a:solidFill>
                    <a:srgbClr val="010101"/>
                  </a:solidFill>
                  <a:effectLst/>
                  <a:uLnTx/>
                  <a:uFillTx/>
                  <a:latin typeface="Arial"/>
                  <a:ea typeface="ＭＳ Ｐゴシック"/>
                </a:rPr>
                <a:t>No reduction in spleen-related symptoms</a:t>
              </a:r>
            </a:p>
            <a:p>
              <a:pPr marL="255905" marR="0" lvl="0" indent="-255905" algn="l" defTabSz="914400" rtl="0" eaLnBrk="1" fontAlgn="auto" latinLnBrk="0" hangingPunct="1">
                <a:lnSpc>
                  <a:spcPct val="100000"/>
                </a:lnSpc>
                <a:spcBef>
                  <a:spcPts val="0"/>
                </a:spcBef>
                <a:spcAft>
                  <a:spcPts val="600"/>
                </a:spcAft>
                <a:buClr>
                  <a:srgbClr val="0F3853"/>
                </a:buClr>
                <a:buSzTx/>
                <a:buFont typeface="Wingdings" panose="05000000000000000000" pitchFamily="2" charset="2"/>
                <a:buChar char="§"/>
                <a:tabLst/>
                <a:defRPr/>
              </a:pPr>
              <a:r>
                <a:rPr kumimoji="0" lang="en-US" sz="1600" b="0" i="0" u="none" strike="noStrike" kern="1200" cap="none" spc="0" normalizeH="0" baseline="0" noProof="0">
                  <a:ln>
                    <a:noFill/>
                  </a:ln>
                  <a:solidFill>
                    <a:srgbClr val="010101"/>
                  </a:solidFill>
                  <a:effectLst/>
                  <a:uLnTx/>
                  <a:uFillTx/>
                  <a:latin typeface="Arial"/>
                  <a:ea typeface="ＭＳ Ｐゴシック"/>
                </a:rPr>
                <a:t>&lt; 50% reduction in MPN-SAF score OR considered to remain unacceptable to patient</a:t>
              </a:r>
            </a:p>
            <a:p>
              <a:pPr marL="0" marR="0" lvl="0" indent="0" algn="l" defTabSz="914400" rtl="0" eaLnBrk="1" fontAlgn="auto" latinLnBrk="0" hangingPunct="1">
                <a:lnSpc>
                  <a:spcPct val="100000"/>
                </a:lnSpc>
                <a:spcBef>
                  <a:spcPts val="0"/>
                </a:spcBef>
                <a:spcAft>
                  <a:spcPts val="600"/>
                </a:spcAft>
                <a:buClr>
                  <a:srgbClr val="0F3853"/>
                </a:buClr>
                <a:buSzTx/>
                <a:buFontTx/>
                <a:buNone/>
                <a:tabLst/>
                <a:defRPr/>
              </a:pPr>
              <a:endParaRPr kumimoji="0" lang="en-US" sz="1400" b="0" i="1" u="none" strike="noStrike" kern="1200" cap="none" spc="0" normalizeH="0" baseline="0" noProof="0">
                <a:ln>
                  <a:noFill/>
                </a:ln>
                <a:solidFill>
                  <a:srgbClr val="010101"/>
                </a:solidFill>
                <a:effectLst/>
                <a:uLnTx/>
                <a:uFillTx/>
                <a:latin typeface="Arial"/>
                <a:ea typeface="ＭＳ Ｐゴシック"/>
              </a:endParaRPr>
            </a:p>
          </p:txBody>
        </p:sp>
        <p:sp>
          <p:nvSpPr>
            <p:cNvPr id="8" name="Rectangle 7">
              <a:extLst>
                <a:ext uri="{FF2B5EF4-FFF2-40B4-BE49-F238E27FC236}">
                  <a16:creationId xmlns:a16="http://schemas.microsoft.com/office/drawing/2014/main" id="{1C139877-30E5-400B-B52F-6C1AB5C88CF5}"/>
                </a:ext>
              </a:extLst>
            </p:cNvPr>
            <p:cNvSpPr/>
            <p:nvPr/>
          </p:nvSpPr>
          <p:spPr>
            <a:xfrm>
              <a:off x="4259352" y="1377482"/>
              <a:ext cx="3694176" cy="131673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82880"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a:ea typeface="ＭＳ Ｐゴシック"/>
                </a:rPr>
                <a:t>Secondary Resistance</a:t>
              </a:r>
              <a:r>
                <a:rPr kumimoji="0" lang="en-US" sz="2000" b="0" i="0" u="none" strike="noStrike" kern="1200" cap="none" spc="0" normalizeH="0" baseline="30000" noProof="0">
                  <a:ln>
                    <a:noFill/>
                  </a:ln>
                  <a:solidFill>
                    <a:prstClr val="white"/>
                  </a:solidFill>
                  <a:effectLst/>
                  <a:uLnTx/>
                  <a:uFillTx/>
                  <a:latin typeface="Arial"/>
                  <a:ea typeface="ＭＳ Ｐゴシック"/>
                </a:rPr>
                <a:t>b</a:t>
              </a:r>
              <a:endParaRPr kumimoji="0" lang="en-US" sz="2000" b="0" i="0" u="none" strike="noStrike" kern="1200" cap="none" spc="0" normalizeH="0" baseline="0" noProof="0">
                <a:ln>
                  <a:noFill/>
                </a:ln>
                <a:solidFill>
                  <a:srgbClr val="FFFFFF"/>
                </a:solidFill>
                <a:effectLst/>
                <a:uLnTx/>
                <a:uFillTx/>
                <a:latin typeface="Arial"/>
                <a:ea typeface="ＭＳ Ｐゴシック"/>
              </a:endParaRPr>
            </a:p>
          </p:txBody>
        </p:sp>
        <p:sp>
          <p:nvSpPr>
            <p:cNvPr id="9" name="Rectangle 8">
              <a:extLst>
                <a:ext uri="{FF2B5EF4-FFF2-40B4-BE49-F238E27FC236}">
                  <a16:creationId xmlns:a16="http://schemas.microsoft.com/office/drawing/2014/main" id="{EBE6DC0E-D36C-4377-8C7D-2275FFD7961A}"/>
                </a:ext>
              </a:extLst>
            </p:cNvPr>
            <p:cNvSpPr/>
            <p:nvPr/>
          </p:nvSpPr>
          <p:spPr>
            <a:xfrm>
              <a:off x="361326" y="1377483"/>
              <a:ext cx="3694176" cy="13167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182880" bIns="91440"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a:ea typeface="ＭＳ Ｐゴシック"/>
                </a:rPr>
                <a:t>Primary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a:ea typeface="ＭＳ Ｐゴシック"/>
                </a:rPr>
                <a:t>Resistance</a:t>
              </a:r>
              <a:r>
                <a:rPr kumimoji="0" lang="en-US" sz="2000" b="0" i="0" u="none" strike="noStrike" kern="1200" cap="none" spc="0" normalizeH="0" baseline="30000" noProof="0">
                  <a:ln>
                    <a:noFill/>
                  </a:ln>
                  <a:solidFill>
                    <a:srgbClr val="FFFFFF"/>
                  </a:solidFill>
                  <a:effectLst/>
                  <a:uLnTx/>
                  <a:uFillTx/>
                  <a:latin typeface="Arial"/>
                  <a:ea typeface="ＭＳ Ｐゴシック"/>
                </a:rPr>
                <a:t>a</a:t>
              </a:r>
            </a:p>
          </p:txBody>
        </p:sp>
        <p:sp>
          <p:nvSpPr>
            <p:cNvPr id="10" name="Rectangle 9">
              <a:extLst>
                <a:ext uri="{FF2B5EF4-FFF2-40B4-BE49-F238E27FC236}">
                  <a16:creationId xmlns:a16="http://schemas.microsoft.com/office/drawing/2014/main" id="{C20D0834-73C8-4953-BE92-9EAF97DA598C}"/>
                </a:ext>
              </a:extLst>
            </p:cNvPr>
            <p:cNvSpPr/>
            <p:nvPr/>
          </p:nvSpPr>
          <p:spPr>
            <a:xfrm>
              <a:off x="8157378" y="1377483"/>
              <a:ext cx="3694176" cy="4904740"/>
            </a:xfrm>
            <a:prstGeom prst="rect">
              <a:avLst/>
            </a:prstGeom>
            <a:solidFill>
              <a:srgbClr val="E9F1F7"/>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463040" rIns="182880" rtlCol="0" anchor="t" anchorCtr="0"/>
            <a:lstStyle/>
            <a:p>
              <a:pPr marL="256032" marR="0" lvl="0" indent="-256032" algn="l" defTabSz="914400" rtl="0" eaLnBrk="1" fontAlgn="auto" latinLnBrk="0" hangingPunct="1">
                <a:lnSpc>
                  <a:spcPct val="100000"/>
                </a:lnSpc>
                <a:spcBef>
                  <a:spcPts val="0"/>
                </a:spcBef>
                <a:spcAft>
                  <a:spcPts val="600"/>
                </a:spcAft>
                <a:buClr>
                  <a:srgbClr val="BBE0E3"/>
                </a:buClr>
                <a:buSzTx/>
                <a:buFont typeface="Wingdings" panose="05000000000000000000" pitchFamily="2" charset="2"/>
                <a:buChar char="§"/>
                <a:tabLst/>
                <a:defRPr/>
              </a:pPr>
              <a:r>
                <a:rPr kumimoji="0" lang="en-US" sz="1600" b="0" i="0" u="none" strike="noStrike" kern="1200" cap="none" spc="0" normalizeH="0" baseline="0" noProof="0">
                  <a:ln>
                    <a:noFill/>
                  </a:ln>
                  <a:solidFill>
                    <a:srgbClr val="010101"/>
                  </a:solidFill>
                  <a:effectLst/>
                  <a:uLnTx/>
                  <a:uFillTx/>
                  <a:latin typeface="Arial"/>
                  <a:ea typeface="ＭＳ Ｐゴシック"/>
                </a:rPr>
                <a:t>Any unacceptable treatment-emergent toxicity</a:t>
              </a:r>
            </a:p>
            <a:p>
              <a:pPr marL="256032" marR="0" lvl="0" indent="-256032" algn="l" defTabSz="914400" rtl="0" eaLnBrk="1" fontAlgn="auto" latinLnBrk="0" hangingPunct="1">
                <a:lnSpc>
                  <a:spcPct val="100000"/>
                </a:lnSpc>
                <a:spcBef>
                  <a:spcPts val="0"/>
                </a:spcBef>
                <a:spcAft>
                  <a:spcPts val="600"/>
                </a:spcAft>
                <a:buClr>
                  <a:srgbClr val="BBE0E3"/>
                </a:buClr>
                <a:buSzTx/>
                <a:buFont typeface="Wingdings" panose="05000000000000000000" pitchFamily="2" charset="2"/>
                <a:buChar char="§"/>
                <a:tabLst/>
                <a:defRPr/>
              </a:pPr>
              <a:r>
                <a:rPr kumimoji="0" lang="en-US" sz="1600" b="0" i="0" u="none" strike="noStrike" kern="1200" cap="none" spc="0" normalizeH="0" baseline="0" noProof="0">
                  <a:ln>
                    <a:noFill/>
                  </a:ln>
                  <a:solidFill>
                    <a:srgbClr val="010101"/>
                  </a:solidFill>
                  <a:effectLst/>
                  <a:uLnTx/>
                  <a:uFillTx/>
                  <a:latin typeface="Arial"/>
                  <a:ea typeface="ＭＳ Ｐゴシック"/>
                </a:rPr>
                <a:t>PLT &lt; 35 × 10</a:t>
              </a:r>
              <a:r>
                <a:rPr kumimoji="0" lang="en-US" sz="1600" b="0" i="0" u="none" strike="noStrike" kern="1200" cap="none" spc="0" normalizeH="0" baseline="30000" noProof="0">
                  <a:ln>
                    <a:noFill/>
                  </a:ln>
                  <a:solidFill>
                    <a:srgbClr val="010101"/>
                  </a:solidFill>
                  <a:effectLst/>
                  <a:uLnTx/>
                  <a:uFillTx/>
                  <a:latin typeface="Arial"/>
                  <a:ea typeface="ＭＳ Ｐゴシック"/>
                </a:rPr>
                <a:t>9</a:t>
              </a:r>
              <a:r>
                <a:rPr kumimoji="0" lang="en-US" sz="1600" b="0" i="0" u="none" strike="noStrike" kern="1200" cap="none" spc="0" normalizeH="0" baseline="0" noProof="0">
                  <a:ln>
                    <a:noFill/>
                  </a:ln>
                  <a:solidFill>
                    <a:srgbClr val="010101"/>
                  </a:solidFill>
                  <a:effectLst/>
                  <a:uLnTx/>
                  <a:uFillTx/>
                  <a:latin typeface="Arial"/>
                  <a:ea typeface="ＭＳ Ｐゴシック"/>
                </a:rPr>
                <a:t>/L</a:t>
              </a:r>
            </a:p>
            <a:p>
              <a:pPr marL="256032" marR="0" lvl="0" indent="-256032" algn="l" defTabSz="914400" rtl="0" eaLnBrk="1" fontAlgn="auto" latinLnBrk="0" hangingPunct="1">
                <a:lnSpc>
                  <a:spcPct val="100000"/>
                </a:lnSpc>
                <a:spcBef>
                  <a:spcPts val="0"/>
                </a:spcBef>
                <a:spcAft>
                  <a:spcPts val="600"/>
                </a:spcAft>
                <a:buClr>
                  <a:srgbClr val="BBE0E3"/>
                </a:buClr>
                <a:buSzTx/>
                <a:buFont typeface="Wingdings" panose="05000000000000000000" pitchFamily="2" charset="2"/>
                <a:buChar char="§"/>
                <a:tabLst/>
                <a:defRPr/>
              </a:pPr>
              <a:r>
                <a:rPr kumimoji="0" lang="en-US" sz="1600" b="0" i="0" u="none" strike="noStrike" kern="1200" cap="none" spc="0" normalizeH="0" baseline="0" noProof="0">
                  <a:ln>
                    <a:noFill/>
                  </a:ln>
                  <a:solidFill>
                    <a:srgbClr val="010101"/>
                  </a:solidFill>
                  <a:effectLst/>
                  <a:uLnTx/>
                  <a:uFillTx/>
                  <a:latin typeface="Arial"/>
                  <a:ea typeface="ＭＳ Ｐゴシック"/>
                </a:rPr>
                <a:t>Doubling of RBC transfusion rate after 3 months and requiring 2 units at least every 8 weeks</a:t>
              </a:r>
            </a:p>
            <a:p>
              <a:pPr marL="0" marR="0" lvl="0" indent="0" algn="l" defTabSz="914400" rtl="0" eaLnBrk="1" fontAlgn="auto" latinLnBrk="0" hangingPunct="1">
                <a:lnSpc>
                  <a:spcPct val="100000"/>
                </a:lnSpc>
                <a:spcBef>
                  <a:spcPts val="0"/>
                </a:spcBef>
                <a:spcAft>
                  <a:spcPts val="600"/>
                </a:spcAft>
                <a:buClr>
                  <a:srgbClr val="BBE0E3"/>
                </a:buClr>
                <a:buSzTx/>
                <a:buFontTx/>
                <a:buNone/>
                <a:tabLst/>
                <a:defRPr/>
              </a:pPr>
              <a:endParaRPr kumimoji="0" lang="en-US" sz="2800" b="0" i="0" u="none" strike="noStrike" kern="1200" cap="none" spc="0" normalizeH="0" baseline="0" noProof="0">
                <a:ln>
                  <a:noFill/>
                </a:ln>
                <a:solidFill>
                  <a:srgbClr val="010101"/>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600"/>
                </a:spcAft>
                <a:buClr>
                  <a:srgbClr val="BBE0E3"/>
                </a:buClr>
                <a:buSzTx/>
                <a:buFontTx/>
                <a:buNone/>
                <a:tabLst/>
                <a:defRPr/>
              </a:pPr>
              <a:endParaRPr kumimoji="0" lang="en-US" sz="1400" b="0" i="1" u="none" strike="noStrike" kern="1200" cap="none" spc="0" normalizeH="0" baseline="0" noProof="0">
                <a:ln>
                  <a:noFill/>
                </a:ln>
                <a:solidFill>
                  <a:srgbClr val="010101"/>
                </a:solidFill>
                <a:effectLst/>
                <a:uLnTx/>
                <a:uFillTx/>
                <a:latin typeface="Arial"/>
                <a:ea typeface="ＭＳ Ｐゴシック"/>
              </a:endParaRPr>
            </a:p>
          </p:txBody>
        </p:sp>
        <p:sp>
          <p:nvSpPr>
            <p:cNvPr id="11" name="Rectangle 10">
              <a:extLst>
                <a:ext uri="{FF2B5EF4-FFF2-40B4-BE49-F238E27FC236}">
                  <a16:creationId xmlns:a16="http://schemas.microsoft.com/office/drawing/2014/main" id="{626A9124-EED4-4905-AE4F-E5A6D6C23992}"/>
                </a:ext>
              </a:extLst>
            </p:cNvPr>
            <p:cNvSpPr/>
            <p:nvPr/>
          </p:nvSpPr>
          <p:spPr>
            <a:xfrm>
              <a:off x="8157379" y="1377482"/>
              <a:ext cx="3694176" cy="13167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a:ea typeface="ＭＳ Ｐゴシック"/>
                </a:rPr>
                <a:t>Intolerance</a:t>
              </a:r>
              <a:r>
                <a:rPr kumimoji="0" lang="en-US" sz="2000" b="0" i="0" u="none" strike="noStrike" kern="1200" cap="none" spc="0" normalizeH="0" baseline="30000" noProof="0">
                  <a:ln>
                    <a:noFill/>
                  </a:ln>
                  <a:solidFill>
                    <a:srgbClr val="FFFFFF"/>
                  </a:solidFill>
                  <a:effectLst/>
                  <a:uLnTx/>
                  <a:uFillTx/>
                  <a:latin typeface="Arial"/>
                  <a:ea typeface="ＭＳ Ｐゴシック"/>
                </a:rPr>
                <a:t>c</a:t>
              </a:r>
              <a:endParaRPr kumimoji="0" lang="en-US" sz="1800" b="0" i="0" u="none" strike="noStrike" kern="1200" cap="none" spc="0" normalizeH="0" baseline="30000" noProof="0">
                <a:ln>
                  <a:noFill/>
                </a:ln>
                <a:solidFill>
                  <a:srgbClr val="FFFFFF"/>
                </a:solidFill>
                <a:effectLst/>
                <a:uLnTx/>
                <a:uFillTx/>
                <a:latin typeface="Arial"/>
                <a:ea typeface="ＭＳ Ｐゴシック"/>
              </a:endParaRPr>
            </a:p>
          </p:txBody>
        </p:sp>
        <p:sp>
          <p:nvSpPr>
            <p:cNvPr id="12" name="Rectangle 11">
              <a:extLst>
                <a:ext uri="{FF2B5EF4-FFF2-40B4-BE49-F238E27FC236}">
                  <a16:creationId xmlns:a16="http://schemas.microsoft.com/office/drawing/2014/main" id="{842B023A-C7E5-4576-909F-66E69A06F257}"/>
                </a:ext>
              </a:extLst>
            </p:cNvPr>
            <p:cNvSpPr/>
            <p:nvPr/>
          </p:nvSpPr>
          <p:spPr>
            <a:xfrm>
              <a:off x="12055404" y="1377483"/>
              <a:ext cx="3694176" cy="4904740"/>
            </a:xfrm>
            <a:prstGeom prst="rect">
              <a:avLst/>
            </a:prstGeom>
            <a:solidFill>
              <a:srgbClr val="FFF3E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463040" rIns="182880" bIns="45720" rtlCol="0" anchor="t" anchorCtr="0"/>
            <a:lstStyle/>
            <a:p>
              <a:pPr marL="255905" marR="0" lvl="0" indent="-255905" algn="l" defTabSz="914400" rtl="0" eaLnBrk="1" fontAlgn="auto" latinLnBrk="0" hangingPunct="1">
                <a:lnSpc>
                  <a:spcPct val="100000"/>
                </a:lnSpc>
                <a:spcBef>
                  <a:spcPts val="0"/>
                </a:spcBef>
                <a:spcAft>
                  <a:spcPts val="600"/>
                </a:spcAft>
                <a:buClr>
                  <a:srgbClr val="2D2D8A"/>
                </a:buClr>
                <a:buSzTx/>
                <a:buFont typeface="Wingdings" panose="05000000000000000000" pitchFamily="2" charset="2"/>
                <a:buChar char="§"/>
                <a:tabLst/>
                <a:defRPr/>
              </a:pPr>
              <a:r>
                <a:rPr kumimoji="0" lang="en-US" sz="1600" b="0" i="0" u="none" strike="noStrike" kern="1200" cap="none" spc="0" normalizeH="0" baseline="0" noProof="0">
                  <a:ln>
                    <a:noFill/>
                  </a:ln>
                  <a:solidFill>
                    <a:srgbClr val="010101"/>
                  </a:solidFill>
                  <a:effectLst/>
                  <a:uLnTx/>
                  <a:uFillTx/>
                  <a:latin typeface="Arial"/>
                  <a:ea typeface="ＭＳ Ｐゴシック"/>
                </a:rPr>
                <a:t>Increase in blast % in bone marrow or peripheral blood to </a:t>
              </a:r>
              <a:br>
                <a:rPr kumimoji="0" lang="en-US" sz="1600" b="0" i="0" u="none" strike="noStrike" kern="1200" cap="none" spc="0" normalizeH="0" baseline="0" noProof="0">
                  <a:ln>
                    <a:noFill/>
                  </a:ln>
                  <a:solidFill>
                    <a:srgbClr val="010101"/>
                  </a:solidFill>
                  <a:effectLst/>
                  <a:uLnTx/>
                  <a:uFillTx/>
                  <a:latin typeface="Arial"/>
                  <a:ea typeface="ＭＳ Ｐゴシック"/>
                </a:rPr>
              </a:br>
              <a:r>
                <a:rPr kumimoji="0" lang="en-US" sz="1600" b="0" i="0" u="none" strike="noStrike" kern="1200" cap="none" spc="0" normalizeH="0" baseline="0" noProof="0">
                  <a:ln>
                    <a:noFill/>
                  </a:ln>
                  <a:solidFill>
                    <a:srgbClr val="010101"/>
                  </a:solidFill>
                  <a:effectLst/>
                  <a:uLnTx/>
                  <a:uFillTx/>
                  <a:latin typeface="Arial"/>
                  <a:ea typeface="ＭＳ Ｐゴシック"/>
                </a:rPr>
                <a:t>≥ 10%</a:t>
              </a:r>
              <a:endParaRPr kumimoji="0" lang="en-US" sz="1800" b="0" i="0" u="none" strike="noStrike" kern="1200" cap="none" spc="0" normalizeH="0" baseline="0" noProof="0">
                <a:ln>
                  <a:noFill/>
                </a:ln>
                <a:solidFill>
                  <a:srgbClr val="FFFFFF"/>
                </a:solidFill>
                <a:effectLst/>
                <a:uLnTx/>
                <a:uFillTx/>
                <a:latin typeface="Arial"/>
                <a:ea typeface="ＭＳ Ｐゴシック"/>
              </a:endParaRPr>
            </a:p>
            <a:p>
              <a:pPr marL="255905" marR="0" lvl="0" indent="-255905" algn="l" defTabSz="914400" rtl="0" eaLnBrk="1" fontAlgn="auto" latinLnBrk="0" hangingPunct="1">
                <a:lnSpc>
                  <a:spcPct val="100000"/>
                </a:lnSpc>
                <a:spcBef>
                  <a:spcPts val="0"/>
                </a:spcBef>
                <a:spcAft>
                  <a:spcPts val="600"/>
                </a:spcAft>
                <a:buClr>
                  <a:srgbClr val="2D2D8A"/>
                </a:buClr>
                <a:buSzTx/>
                <a:buFont typeface="Wingdings" panose="05000000000000000000" pitchFamily="2" charset="2"/>
                <a:buChar char="§"/>
                <a:tabLst/>
                <a:defRPr/>
              </a:pPr>
              <a:r>
                <a:rPr kumimoji="0" lang="en-US" sz="1600" b="0" i="0" u="none" strike="noStrike" kern="1200" cap="none" spc="0" normalizeH="0" baseline="0" noProof="0">
                  <a:ln>
                    <a:noFill/>
                  </a:ln>
                  <a:solidFill>
                    <a:srgbClr val="010101"/>
                  </a:solidFill>
                  <a:effectLst/>
                  <a:uLnTx/>
                  <a:uFillTx/>
                  <a:latin typeface="Arial"/>
                  <a:ea typeface="ＭＳ Ｐゴシック"/>
                </a:rPr>
                <a:t>Increase in spleen length by 25% from baseline at initiation of therapy</a:t>
              </a:r>
              <a:endParaRPr kumimoji="0" lang="en-US" sz="1400" b="0" i="1" u="none" strike="noStrike" kern="1200" cap="none" spc="0" normalizeH="0" baseline="0" noProof="0">
                <a:ln>
                  <a:noFill/>
                </a:ln>
                <a:solidFill>
                  <a:srgbClr val="010101"/>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600"/>
                </a:spcAft>
                <a:buClr>
                  <a:srgbClr val="2D2D8A"/>
                </a:buClr>
                <a:buSzTx/>
                <a:buFontTx/>
                <a:buNone/>
                <a:tabLst/>
                <a:defRPr/>
              </a:pPr>
              <a:endParaRPr kumimoji="0" lang="en-US" sz="1600" b="0" i="0" u="none" strike="noStrike" kern="1200" cap="none" spc="0" normalizeH="0" baseline="0" noProof="0">
                <a:ln>
                  <a:noFill/>
                </a:ln>
                <a:solidFill>
                  <a:srgbClr val="010101"/>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600"/>
                </a:spcAft>
                <a:buClr>
                  <a:srgbClr val="2D2D8A"/>
                </a:buClr>
                <a:buSzTx/>
                <a:buFontTx/>
                <a:buNone/>
                <a:tabLst/>
                <a:defRPr/>
              </a:pPr>
              <a:endParaRPr kumimoji="0" lang="en-US" sz="2400" b="0" i="0" u="none" strike="noStrike" kern="1200" cap="none" spc="0" normalizeH="0" baseline="0" noProof="0">
                <a:ln>
                  <a:noFill/>
                </a:ln>
                <a:solidFill>
                  <a:srgbClr val="010101"/>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600"/>
                </a:spcAft>
                <a:buClr>
                  <a:srgbClr val="2D2D8A"/>
                </a:buClr>
                <a:buSzTx/>
                <a:buFontTx/>
                <a:buNone/>
                <a:tabLst/>
                <a:defRPr/>
              </a:pPr>
              <a:endParaRPr kumimoji="0" lang="en-US" sz="1600" b="1" i="0" u="none" strike="noStrike" kern="1200" cap="none" spc="0" normalizeH="0" baseline="0" noProof="0">
                <a:ln>
                  <a:noFill/>
                </a:ln>
                <a:solidFill>
                  <a:srgbClr val="010101"/>
                </a:solidFill>
                <a:effectLst/>
                <a:uLnTx/>
                <a:uFillTx/>
                <a:latin typeface="Arial"/>
                <a:ea typeface="ＭＳ Ｐゴシック"/>
              </a:endParaRPr>
            </a:p>
          </p:txBody>
        </p:sp>
        <p:sp>
          <p:nvSpPr>
            <p:cNvPr id="13" name="Rectangle 12">
              <a:extLst>
                <a:ext uri="{FF2B5EF4-FFF2-40B4-BE49-F238E27FC236}">
                  <a16:creationId xmlns:a16="http://schemas.microsoft.com/office/drawing/2014/main" id="{3427B2F7-B832-45D0-A322-86E26A036BD1}"/>
                </a:ext>
              </a:extLst>
            </p:cNvPr>
            <p:cNvSpPr/>
            <p:nvPr/>
          </p:nvSpPr>
          <p:spPr>
            <a:xfrm>
              <a:off x="12055404" y="1377482"/>
              <a:ext cx="3694176" cy="13167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a:ea typeface="ＭＳ Ｐゴシック"/>
                </a:rPr>
                <a:t>Progression</a:t>
              </a:r>
              <a:r>
                <a:rPr kumimoji="0" lang="en-US" sz="2000" b="0" i="0" u="none" strike="noStrike" kern="1200" cap="none" spc="0" normalizeH="0" baseline="30000" noProof="0">
                  <a:ln>
                    <a:noFill/>
                  </a:ln>
                  <a:solidFill>
                    <a:prstClr val="white"/>
                  </a:solidFill>
                  <a:effectLst/>
                  <a:uLnTx/>
                  <a:uFillTx/>
                  <a:latin typeface="Arial"/>
                  <a:ea typeface="ＭＳ Ｐゴシック"/>
                </a:rPr>
                <a:t>d</a:t>
              </a:r>
              <a:endParaRPr kumimoji="0" lang="en-US" sz="1800" b="0" i="0" u="none" strike="noStrike" kern="1200" cap="none" spc="0" normalizeH="0" baseline="30000" noProof="0">
                <a:ln>
                  <a:noFill/>
                </a:ln>
                <a:solidFill>
                  <a:srgbClr val="FFFFFF"/>
                </a:solidFill>
                <a:effectLst/>
                <a:uLnTx/>
                <a:uFillTx/>
                <a:latin typeface="Arial"/>
                <a:ea typeface="ＭＳ Ｐゴシック"/>
              </a:endParaRPr>
            </a:p>
          </p:txBody>
        </p:sp>
      </p:grpSp>
    </p:spTree>
    <p:extLst>
      <p:ext uri="{BB962C8B-B14F-4D97-AF65-F5344CB8AC3E}">
        <p14:creationId xmlns:p14="http://schemas.microsoft.com/office/powerpoint/2010/main" val="22710625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of Body of Water during Golden Hour Stock Photo">
            <a:extLst>
              <a:ext uri="{FF2B5EF4-FFF2-40B4-BE49-F238E27FC236}">
                <a16:creationId xmlns:a16="http://schemas.microsoft.com/office/drawing/2014/main" id="{02BCFAD7-73CA-41D7-BB31-3AFB39C245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4166"/>
            <a:ext cx="12192000" cy="655078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2674CE7-BB2D-463F-9D83-42EE4378D5B9}"/>
              </a:ext>
            </a:extLst>
          </p:cNvPr>
          <p:cNvSpPr>
            <a:spLocks noGrp="1"/>
          </p:cNvSpPr>
          <p:nvPr>
            <p:ph type="title"/>
          </p:nvPr>
        </p:nvSpPr>
        <p:spPr>
          <a:xfrm>
            <a:off x="41802" y="515815"/>
            <a:ext cx="12192000" cy="1340768"/>
          </a:xfrm>
        </p:spPr>
        <p:txBody>
          <a:bodyPr/>
          <a:lstStyle/>
          <a:p>
            <a:r>
              <a:rPr lang="en-US" dirty="0">
                <a:solidFill>
                  <a:schemeClr val="bg1"/>
                </a:solidFill>
              </a:rPr>
              <a:t>JAK inhibitor combos on the horizon</a:t>
            </a:r>
          </a:p>
        </p:txBody>
      </p:sp>
    </p:spTree>
    <p:extLst>
      <p:ext uri="{BB962C8B-B14F-4D97-AF65-F5344CB8AC3E}">
        <p14:creationId xmlns:p14="http://schemas.microsoft.com/office/powerpoint/2010/main" val="23108389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15A5308-6352-49B8-824A-E02EC905F803}"/>
              </a:ext>
            </a:extLst>
          </p:cNvPr>
          <p:cNvSpPr txBox="1"/>
          <p:nvPr/>
        </p:nvSpPr>
        <p:spPr>
          <a:xfrm>
            <a:off x="9641323" y="6280964"/>
            <a:ext cx="2360177" cy="276999"/>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071D49"/>
                </a:solidFill>
                <a:effectLst/>
                <a:uLnTx/>
                <a:uFillTx/>
                <a:latin typeface="Arial" panose="020B0604020202020204" pitchFamily="34" charset="0"/>
                <a:ea typeface="ＭＳ Ｐゴシック"/>
                <a:cs typeface="Arial" panose="020B0604020202020204" pitchFamily="34" charset="0"/>
              </a:rPr>
              <a:t>ASH 2023; San Diego, USA</a:t>
            </a:r>
            <a:endParaRPr kumimoji="0" lang="en-US" sz="1200" b="0" i="1" u="none" strike="noStrike" kern="1200" cap="none" spc="0" normalizeH="0" baseline="0" noProof="0" dirty="0">
              <a:ln>
                <a:noFill/>
              </a:ln>
              <a:solidFill>
                <a:srgbClr val="071D49"/>
              </a:solidFill>
              <a:effectLst/>
              <a:uLnTx/>
              <a:uFillTx/>
              <a:latin typeface="Arial" panose="020B0604020202020204" pitchFamily="34" charset="0"/>
              <a:ea typeface="ＭＳ Ｐゴシック"/>
              <a:cs typeface="Arial" panose="020B0604020202020204" pitchFamily="34" charset="0"/>
            </a:endParaRPr>
          </a:p>
        </p:txBody>
      </p:sp>
      <p:sp>
        <p:nvSpPr>
          <p:cNvPr id="9" name="Title 7">
            <a:extLst>
              <a:ext uri="{FF2B5EF4-FFF2-40B4-BE49-F238E27FC236}">
                <a16:creationId xmlns:a16="http://schemas.microsoft.com/office/drawing/2014/main" id="{17CE18A8-9EFE-4BE1-A434-267D1B23796F}"/>
              </a:ext>
            </a:extLst>
          </p:cNvPr>
          <p:cNvSpPr txBox="1">
            <a:spLocks/>
          </p:cNvSpPr>
          <p:nvPr/>
        </p:nvSpPr>
        <p:spPr bwMode="auto">
          <a:xfrm>
            <a:off x="486310" y="-265233"/>
            <a:ext cx="11219380" cy="3822654"/>
          </a:xfrm>
          <a:prstGeom prst="rect">
            <a:avLst/>
          </a:prstGeom>
          <a:noFill/>
          <a:ln>
            <a:noFill/>
          </a:ln>
        </p:spPr>
        <p:txBody>
          <a:bodyPr vert="horz" wrap="square" lIns="91440" tIns="45720" rIns="91440" bIns="45720" numCol="1" anchor="ctr" anchorCtr="0" compatLnSpc="1">
            <a:prstTxWarp prst="textNoShape">
              <a:avLst/>
            </a:prstTxWarp>
            <a:normAutofit/>
          </a:bodyPr>
          <a:lstStyle>
            <a:lvl1pPr algn="ctr" rtl="0" eaLnBrk="1" fontAlgn="base" hangingPunct="1">
              <a:lnSpc>
                <a:spcPct val="90000"/>
              </a:lnSpc>
              <a:spcBef>
                <a:spcPct val="0"/>
              </a:spcBef>
              <a:spcAft>
                <a:spcPct val="0"/>
              </a:spcAft>
              <a:defRPr sz="3600" b="1" kern="1200">
                <a:solidFill>
                  <a:srgbClr val="081538"/>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Title of Presentation, Title Case</a:t>
            </a:r>
          </a:p>
        </p:txBody>
      </p:sp>
      <p:sp>
        <p:nvSpPr>
          <p:cNvPr id="13314" name="Subtitle 2">
            <a:extLst>
              <a:ext uri="{FF2B5EF4-FFF2-40B4-BE49-F238E27FC236}">
                <a16:creationId xmlns:a16="http://schemas.microsoft.com/office/drawing/2014/main" id="{80A3A6C0-0988-4743-9B9F-3890D81FDAF2}"/>
              </a:ext>
            </a:extLst>
          </p:cNvPr>
          <p:cNvSpPr>
            <a:spLocks noGrp="1"/>
          </p:cNvSpPr>
          <p:nvPr>
            <p:ph type="subTitle" idx="1"/>
          </p:nvPr>
        </p:nvSpPr>
        <p:spPr>
          <a:xfrm>
            <a:off x="486310" y="3625907"/>
            <a:ext cx="11303000" cy="885121"/>
          </a:xfrm>
          <a:solidFill>
            <a:schemeClr val="bg1"/>
          </a:solidFill>
        </p:spPr>
        <p:txBody>
          <a:bodyPr anchor="ctr">
            <a:noAutofit/>
          </a:bodyPr>
          <a:lstStyle/>
          <a:p>
            <a:pPr algn="ctr">
              <a:lnSpc>
                <a:spcPct val="100000"/>
              </a:lnSpc>
            </a:pPr>
            <a:r>
              <a:rPr lang="en-US" altLang="en-US" sz="1300" dirty="0">
                <a:solidFill>
                  <a:srgbClr val="071D49"/>
                </a:solidFill>
              </a:rPr>
              <a:t>Naveen Pemmaraju</a:t>
            </a:r>
            <a:r>
              <a:rPr lang="en-US" altLang="en-US" sz="1300" baseline="30000" dirty="0">
                <a:solidFill>
                  <a:srgbClr val="071D49"/>
                </a:solidFill>
              </a:rPr>
              <a:t>1</a:t>
            </a:r>
            <a:r>
              <a:rPr lang="en-US" altLang="en-US" sz="1300" dirty="0">
                <a:solidFill>
                  <a:srgbClr val="071D49"/>
                </a:solidFill>
              </a:rPr>
              <a:t>, Adam J. Mead</a:t>
            </a:r>
            <a:r>
              <a:rPr lang="en-US" altLang="en-US" sz="1300" baseline="30000" dirty="0">
                <a:solidFill>
                  <a:srgbClr val="071D49"/>
                </a:solidFill>
              </a:rPr>
              <a:t>2</a:t>
            </a:r>
            <a:r>
              <a:rPr lang="en-US" altLang="en-US" sz="1300" dirty="0">
                <a:solidFill>
                  <a:srgbClr val="071D49"/>
                </a:solidFill>
              </a:rPr>
              <a:t>, Tim CP Somervaille</a:t>
            </a:r>
            <a:r>
              <a:rPr lang="en-US" altLang="en-US" sz="1300" baseline="30000" dirty="0">
                <a:solidFill>
                  <a:srgbClr val="071D49"/>
                </a:solidFill>
              </a:rPr>
              <a:t>3</a:t>
            </a:r>
            <a:r>
              <a:rPr lang="en-US" altLang="en-US" sz="1300" dirty="0">
                <a:solidFill>
                  <a:srgbClr val="071D49"/>
                </a:solidFill>
              </a:rPr>
              <a:t>, James McCloskey</a:t>
            </a:r>
            <a:r>
              <a:rPr lang="en-US" altLang="en-US" sz="1300" baseline="30000" dirty="0">
                <a:solidFill>
                  <a:srgbClr val="071D49"/>
                </a:solidFill>
              </a:rPr>
              <a:t>4</a:t>
            </a:r>
            <a:r>
              <a:rPr lang="en-US" altLang="en-US" sz="1300" dirty="0">
                <a:solidFill>
                  <a:srgbClr val="071D49"/>
                </a:solidFill>
              </a:rPr>
              <a:t>, Francesca Palandri</a:t>
            </a:r>
            <a:r>
              <a:rPr lang="en-US" altLang="en-US" sz="1300" baseline="30000" dirty="0">
                <a:solidFill>
                  <a:srgbClr val="071D49"/>
                </a:solidFill>
              </a:rPr>
              <a:t>5</a:t>
            </a:r>
            <a:r>
              <a:rPr lang="en-US" altLang="en-US" sz="1300" dirty="0">
                <a:solidFill>
                  <a:srgbClr val="071D49"/>
                </a:solidFill>
              </a:rPr>
              <a:t>, Steffen Koschmieder</a:t>
            </a:r>
            <a:r>
              <a:rPr lang="en-US" altLang="en-US" sz="1300" baseline="30000" dirty="0">
                <a:solidFill>
                  <a:srgbClr val="071D49"/>
                </a:solidFill>
              </a:rPr>
              <a:t>6</a:t>
            </a:r>
            <a:r>
              <a:rPr lang="en-US" altLang="en-US" sz="1300" dirty="0">
                <a:solidFill>
                  <a:srgbClr val="071D49"/>
                </a:solidFill>
              </a:rPr>
              <a:t>, David Lavie</a:t>
            </a:r>
            <a:r>
              <a:rPr lang="en-US" altLang="en-US" sz="1300" baseline="30000" dirty="0">
                <a:solidFill>
                  <a:srgbClr val="071D49"/>
                </a:solidFill>
              </a:rPr>
              <a:t>7</a:t>
            </a:r>
            <a:r>
              <a:rPr lang="en-US" altLang="en-US" sz="1300" dirty="0">
                <a:solidFill>
                  <a:srgbClr val="071D49"/>
                </a:solidFill>
              </a:rPr>
              <a:t>, Brian Leber</a:t>
            </a:r>
            <a:r>
              <a:rPr lang="en-US" altLang="en-US" sz="1300" baseline="30000" dirty="0">
                <a:solidFill>
                  <a:srgbClr val="071D49"/>
                </a:solidFill>
              </a:rPr>
              <a:t>8</a:t>
            </a:r>
            <a:r>
              <a:rPr lang="en-US" altLang="en-US" sz="1300" dirty="0">
                <a:solidFill>
                  <a:srgbClr val="071D49"/>
                </a:solidFill>
              </a:rPr>
              <a:t>, Su-Peng Yeh</a:t>
            </a:r>
            <a:r>
              <a:rPr lang="en-US" altLang="en-US" sz="1300" baseline="30000" dirty="0">
                <a:solidFill>
                  <a:srgbClr val="071D49"/>
                </a:solidFill>
              </a:rPr>
              <a:t>9</a:t>
            </a:r>
            <a:r>
              <a:rPr lang="en-US" altLang="en-US" sz="1300" dirty="0">
                <a:solidFill>
                  <a:srgbClr val="071D49"/>
                </a:solidFill>
              </a:rPr>
              <a:t>, Maria Teresa Gomez Casares</a:t>
            </a:r>
            <a:r>
              <a:rPr lang="en-US" altLang="en-US" sz="1300" baseline="30000" dirty="0">
                <a:solidFill>
                  <a:srgbClr val="071D49"/>
                </a:solidFill>
              </a:rPr>
              <a:t>10</a:t>
            </a:r>
            <a:r>
              <a:rPr lang="en-US" altLang="en-US" sz="1300" dirty="0">
                <a:solidFill>
                  <a:srgbClr val="071D49"/>
                </a:solidFill>
              </a:rPr>
              <a:t>, Emanuele Ammatuna</a:t>
            </a:r>
            <a:r>
              <a:rPr lang="en-US" altLang="en-US" sz="1300" baseline="30000" dirty="0">
                <a:solidFill>
                  <a:srgbClr val="071D49"/>
                </a:solidFill>
              </a:rPr>
              <a:t>11</a:t>
            </a:r>
            <a:r>
              <a:rPr lang="en-US" altLang="en-US" sz="1300" dirty="0">
                <a:solidFill>
                  <a:srgbClr val="071D49"/>
                </a:solidFill>
              </a:rPr>
              <a:t>, Ho-Jin Shin</a:t>
            </a:r>
            <a:r>
              <a:rPr lang="en-US" altLang="en-US" sz="1300" baseline="30000" dirty="0">
                <a:solidFill>
                  <a:srgbClr val="071D49"/>
                </a:solidFill>
              </a:rPr>
              <a:t>12</a:t>
            </a:r>
            <a:r>
              <a:rPr lang="en-US" altLang="en-US" sz="1300" dirty="0">
                <a:solidFill>
                  <a:srgbClr val="071D49"/>
                </a:solidFill>
              </a:rPr>
              <a:t>, Keita Kirito</a:t>
            </a:r>
            <a:r>
              <a:rPr lang="en-US" altLang="en-US" sz="1300" baseline="30000" dirty="0">
                <a:solidFill>
                  <a:srgbClr val="071D49"/>
                </a:solidFill>
              </a:rPr>
              <a:t>13</a:t>
            </a:r>
            <a:r>
              <a:rPr lang="en-US" altLang="en-US" sz="1300" dirty="0">
                <a:solidFill>
                  <a:srgbClr val="071D49"/>
                </a:solidFill>
              </a:rPr>
              <a:t>, Eric Jourdan</a:t>
            </a:r>
            <a:r>
              <a:rPr lang="en-US" altLang="en-US" sz="1300" baseline="30000" dirty="0">
                <a:solidFill>
                  <a:srgbClr val="071D49"/>
                </a:solidFill>
              </a:rPr>
              <a:t>14</a:t>
            </a:r>
            <a:r>
              <a:rPr lang="en-US" altLang="en-US" sz="1300" dirty="0">
                <a:solidFill>
                  <a:srgbClr val="071D49"/>
                </a:solidFill>
              </a:rPr>
              <a:t>, Timothy Devos</a:t>
            </a:r>
            <a:r>
              <a:rPr lang="en-US" altLang="en-US" sz="1300" baseline="30000" dirty="0">
                <a:solidFill>
                  <a:srgbClr val="071D49"/>
                </a:solidFill>
              </a:rPr>
              <a:t>15</a:t>
            </a:r>
            <a:r>
              <a:rPr lang="en-US" altLang="en-US" sz="1300" dirty="0">
                <a:solidFill>
                  <a:srgbClr val="071D49"/>
                </a:solidFill>
              </a:rPr>
              <a:t>, Hun S. Chuah</a:t>
            </a:r>
            <a:r>
              <a:rPr lang="en-US" altLang="en-US" sz="1300" baseline="30000" dirty="0">
                <a:solidFill>
                  <a:srgbClr val="071D49"/>
                </a:solidFill>
              </a:rPr>
              <a:t>16</a:t>
            </a:r>
            <a:r>
              <a:rPr lang="en-US" altLang="en-US" sz="1300" dirty="0">
                <a:solidFill>
                  <a:srgbClr val="071D49"/>
                </a:solidFill>
              </a:rPr>
              <a:t>, Atanas Radinoff</a:t>
            </a:r>
            <a:r>
              <a:rPr lang="en-US" altLang="en-US" sz="1300" baseline="30000" dirty="0">
                <a:solidFill>
                  <a:srgbClr val="071D49"/>
                </a:solidFill>
              </a:rPr>
              <a:t>17</a:t>
            </a:r>
            <a:r>
              <a:rPr lang="en-US" altLang="en-US" sz="1300" dirty="0">
                <a:solidFill>
                  <a:srgbClr val="071D49"/>
                </a:solidFill>
              </a:rPr>
              <a:t>, Andrija Bogdanovic</a:t>
            </a:r>
            <a:r>
              <a:rPr lang="en-US" altLang="en-US" sz="1300" baseline="30000" dirty="0">
                <a:solidFill>
                  <a:srgbClr val="071D49"/>
                </a:solidFill>
              </a:rPr>
              <a:t>18</a:t>
            </a:r>
            <a:r>
              <a:rPr lang="en-US" altLang="en-US" sz="1300" dirty="0">
                <a:solidFill>
                  <a:srgbClr val="071D49"/>
                </a:solidFill>
              </a:rPr>
              <a:t>, Rastislav Moskal</a:t>
            </a:r>
            <a:r>
              <a:rPr lang="en-US" altLang="en-US" sz="1300" baseline="30000" dirty="0">
                <a:solidFill>
                  <a:srgbClr val="071D49"/>
                </a:solidFill>
              </a:rPr>
              <a:t>19</a:t>
            </a:r>
            <a:r>
              <a:rPr lang="en-US" altLang="en-US" sz="1300" dirty="0">
                <a:solidFill>
                  <a:srgbClr val="071D49"/>
                </a:solidFill>
              </a:rPr>
              <a:t>, Qi Jiang</a:t>
            </a:r>
            <a:r>
              <a:rPr lang="en-US" altLang="en-US" sz="1300" baseline="30000" dirty="0">
                <a:solidFill>
                  <a:srgbClr val="071D49"/>
                </a:solidFill>
              </a:rPr>
              <a:t>19</a:t>
            </a:r>
            <a:r>
              <a:rPr lang="en-US" altLang="en-US" sz="1300" dirty="0">
                <a:solidFill>
                  <a:srgbClr val="071D49"/>
                </a:solidFill>
              </a:rPr>
              <a:t>, Avijeet S Chopra</a:t>
            </a:r>
            <a:r>
              <a:rPr lang="en-US" altLang="en-US" sz="1300" baseline="30000" dirty="0">
                <a:solidFill>
                  <a:srgbClr val="071D49"/>
                </a:solidFill>
              </a:rPr>
              <a:t>19</a:t>
            </a:r>
            <a:r>
              <a:rPr lang="en-US" altLang="en-US" sz="1300" dirty="0">
                <a:solidFill>
                  <a:srgbClr val="071D49"/>
                </a:solidFill>
              </a:rPr>
              <a:t>, Elektra J Papadopoulos</a:t>
            </a:r>
            <a:r>
              <a:rPr lang="en-US" altLang="en-US" sz="1300" baseline="30000" dirty="0">
                <a:solidFill>
                  <a:srgbClr val="071D49"/>
                </a:solidFill>
              </a:rPr>
              <a:t>19</a:t>
            </a:r>
            <a:r>
              <a:rPr lang="en-US" altLang="en-US" sz="1300" dirty="0">
                <a:solidFill>
                  <a:srgbClr val="071D49"/>
                </a:solidFill>
              </a:rPr>
              <a:t>, Jalaja Potluri</a:t>
            </a:r>
            <a:r>
              <a:rPr lang="en-US" altLang="en-US" sz="1300" baseline="30000" dirty="0">
                <a:solidFill>
                  <a:srgbClr val="071D49"/>
                </a:solidFill>
              </a:rPr>
              <a:t>19</a:t>
            </a:r>
            <a:r>
              <a:rPr lang="en-US" altLang="en-US" sz="1300" dirty="0">
                <a:solidFill>
                  <a:srgbClr val="071D49"/>
                </a:solidFill>
              </a:rPr>
              <a:t>, Francesco Passamonti</a:t>
            </a:r>
            <a:r>
              <a:rPr lang="en-US" altLang="en-US" sz="1300" baseline="30000" dirty="0">
                <a:solidFill>
                  <a:srgbClr val="071D49"/>
                </a:solidFill>
              </a:rPr>
              <a:t>20</a:t>
            </a:r>
          </a:p>
        </p:txBody>
      </p:sp>
      <p:sp>
        <p:nvSpPr>
          <p:cNvPr id="18" name="Text Placeholder 17">
            <a:extLst>
              <a:ext uri="{FF2B5EF4-FFF2-40B4-BE49-F238E27FC236}">
                <a16:creationId xmlns:a16="http://schemas.microsoft.com/office/drawing/2014/main" id="{1CCD9DB9-EE09-4DB4-A935-D5033A2AB398}"/>
              </a:ext>
            </a:extLst>
          </p:cNvPr>
          <p:cNvSpPr>
            <a:spLocks noGrp="1"/>
          </p:cNvSpPr>
          <p:nvPr>
            <p:ph type="body" sz="quarter" idx="14"/>
          </p:nvPr>
        </p:nvSpPr>
        <p:spPr>
          <a:xfrm>
            <a:off x="595312" y="4501530"/>
            <a:ext cx="11302999" cy="1437799"/>
          </a:xfrm>
          <a:solidFill>
            <a:schemeClr val="bg1"/>
          </a:solidFill>
        </p:spPr>
        <p:txBody>
          <a:bodyPr>
            <a:noAutofit/>
          </a:bodyPr>
          <a:lstStyle/>
          <a:p>
            <a:pPr>
              <a:lnSpc>
                <a:spcPct val="100000"/>
              </a:lnSpc>
            </a:pPr>
            <a:r>
              <a:rPr lang="en-US" altLang="en-US" sz="800" i="1" baseline="30000" dirty="0">
                <a:solidFill>
                  <a:srgbClr val="071D49"/>
                </a:solidFill>
              </a:rPr>
              <a:t>1</a:t>
            </a:r>
            <a:r>
              <a:rPr lang="en-US" altLang="en-US" sz="800" i="1" dirty="0">
                <a:solidFill>
                  <a:srgbClr val="071D49"/>
                </a:solidFill>
              </a:rPr>
              <a:t>Department of Leukemia, MD Anderson Cancer Center, Houston, TX, USA; </a:t>
            </a:r>
            <a:r>
              <a:rPr lang="en-US" altLang="en-US" sz="800" i="1" baseline="30000" dirty="0">
                <a:solidFill>
                  <a:srgbClr val="071D49"/>
                </a:solidFill>
              </a:rPr>
              <a:t>2</a:t>
            </a:r>
            <a:r>
              <a:rPr lang="en-US" altLang="en-US" sz="800" i="1" dirty="0">
                <a:solidFill>
                  <a:srgbClr val="071D49"/>
                </a:solidFill>
              </a:rPr>
              <a:t>Medical Research Council (MRC) Molecular Haematology Unit, MRC Weatherall Institute of Molecular Medicine, NIHR, Biomedical Research Centre, University of Oxford, Oxford, United Kingdom; Cancer and Haematology Centre, Churchill Hospital, Oxford University Hospitals </a:t>
            </a:r>
            <a:r>
              <a:rPr lang="en-US" altLang="en-US" sz="700" i="1" dirty="0">
                <a:solidFill>
                  <a:srgbClr val="071D49"/>
                </a:solidFill>
              </a:rPr>
              <a:t>NHS</a:t>
            </a:r>
            <a:r>
              <a:rPr lang="en-US" altLang="en-US" sz="800" i="1" dirty="0">
                <a:solidFill>
                  <a:srgbClr val="071D49"/>
                </a:solidFill>
              </a:rPr>
              <a:t> Foundation Trust, Oxford, United Kingdom; </a:t>
            </a:r>
            <a:r>
              <a:rPr lang="en-US" altLang="en-US" sz="800" i="1" baseline="30000" dirty="0">
                <a:solidFill>
                  <a:srgbClr val="071D49"/>
                </a:solidFill>
              </a:rPr>
              <a:t>3</a:t>
            </a:r>
            <a:r>
              <a:rPr lang="en-US" altLang="en-US" sz="800" i="1" dirty="0">
                <a:solidFill>
                  <a:srgbClr val="071D49"/>
                </a:solidFill>
              </a:rPr>
              <a:t>Cancer Research UK Manchester Institute, The University of Manchester and The Christie NHS Foundation Trust, Manchester, United Kingdom; </a:t>
            </a:r>
            <a:r>
              <a:rPr lang="en-US" altLang="en-US" sz="800" i="1" baseline="30000" dirty="0">
                <a:solidFill>
                  <a:srgbClr val="071D49"/>
                </a:solidFill>
              </a:rPr>
              <a:t>4</a:t>
            </a:r>
            <a:r>
              <a:rPr lang="en-US" altLang="en-US" sz="800" i="1" dirty="0">
                <a:solidFill>
                  <a:srgbClr val="071D49"/>
                </a:solidFill>
              </a:rPr>
              <a:t>Department of Leukemia, John Theurer Cancer Center at Hackensack Meridian Health, Hackensack, NJ, USA; </a:t>
            </a:r>
            <a:r>
              <a:rPr lang="en-US" altLang="en-US" sz="800" i="1" baseline="30000" dirty="0">
                <a:solidFill>
                  <a:srgbClr val="071D49"/>
                </a:solidFill>
              </a:rPr>
              <a:t>5</a:t>
            </a:r>
            <a:r>
              <a:rPr lang="en-US" altLang="en-US" sz="800" i="1" dirty="0">
                <a:solidFill>
                  <a:srgbClr val="071D49"/>
                </a:solidFill>
              </a:rPr>
              <a:t>Istituto di Ematologia "Seràgnoli", IRCCS Azienda Ospedaliero-Universitaria di Bologna, Italy; </a:t>
            </a:r>
            <a:r>
              <a:rPr lang="en-US" altLang="en-US" sz="800" i="1" baseline="30000" dirty="0">
                <a:solidFill>
                  <a:srgbClr val="071D49"/>
                </a:solidFill>
              </a:rPr>
              <a:t>6</a:t>
            </a:r>
            <a:r>
              <a:rPr lang="en-US" altLang="en-US" sz="800" i="1" dirty="0">
                <a:solidFill>
                  <a:srgbClr val="071D49"/>
                </a:solidFill>
              </a:rPr>
              <a:t>Department of Hematology, Oncology, Hemostaseology, and Stem Cell Transplantation, Faculty of Medicine, RWTH Aachen University, Aachen, Germany, and Center of Integrated Oncology Aachen Bonn Cologne Düsseldorf (CIO ABCD), Aachen, Germany; </a:t>
            </a:r>
            <a:r>
              <a:rPr lang="en-US" altLang="en-US" sz="800" i="1" baseline="30000" dirty="0">
                <a:solidFill>
                  <a:srgbClr val="071D49"/>
                </a:solidFill>
              </a:rPr>
              <a:t>7</a:t>
            </a:r>
            <a:r>
              <a:rPr lang="en-US" altLang="en-US" sz="800" i="1" dirty="0">
                <a:solidFill>
                  <a:srgbClr val="071D49"/>
                </a:solidFill>
              </a:rPr>
              <a:t>Hadassah Medical Center, Jerusalem, Israel; </a:t>
            </a:r>
            <a:r>
              <a:rPr lang="en-US" altLang="en-US" sz="800" i="1" baseline="30000" dirty="0">
                <a:solidFill>
                  <a:srgbClr val="071D49"/>
                </a:solidFill>
              </a:rPr>
              <a:t>8</a:t>
            </a:r>
            <a:r>
              <a:rPr lang="en-US" altLang="en-US" sz="800" i="1" dirty="0">
                <a:solidFill>
                  <a:srgbClr val="071D49"/>
                </a:solidFill>
              </a:rPr>
              <a:t>Division of Hematology, Juravinski Cancer Center, Hamilton, ON, Canada; </a:t>
            </a:r>
            <a:r>
              <a:rPr lang="en-US" altLang="en-US" sz="800" i="1" baseline="30000" dirty="0">
                <a:solidFill>
                  <a:srgbClr val="071D49"/>
                </a:solidFill>
              </a:rPr>
              <a:t>9</a:t>
            </a:r>
            <a:r>
              <a:rPr lang="en-US" altLang="en-US" sz="800" i="1" dirty="0">
                <a:solidFill>
                  <a:srgbClr val="071D49"/>
                </a:solidFill>
              </a:rPr>
              <a:t>China Medical University Hospital, Taichung, Taiwan; </a:t>
            </a:r>
            <a:r>
              <a:rPr lang="en-US" altLang="en-US" sz="800" i="1" baseline="30000" dirty="0">
                <a:solidFill>
                  <a:srgbClr val="071D49"/>
                </a:solidFill>
              </a:rPr>
              <a:t>10</a:t>
            </a:r>
            <a:r>
              <a:rPr lang="en-US" altLang="en-US" sz="800" i="1" dirty="0">
                <a:solidFill>
                  <a:srgbClr val="071D49"/>
                </a:solidFill>
              </a:rPr>
              <a:t>Hospital Universitario de Gran Canaria Dr. Negrín, Las Palmas de Gran Canaria, Spain; </a:t>
            </a:r>
            <a:r>
              <a:rPr lang="en-US" altLang="en-US" sz="800" i="1" baseline="30000" dirty="0">
                <a:solidFill>
                  <a:srgbClr val="071D49"/>
                </a:solidFill>
              </a:rPr>
              <a:t>11</a:t>
            </a:r>
            <a:r>
              <a:rPr lang="en-US" altLang="en-US" sz="800" i="1" dirty="0">
                <a:solidFill>
                  <a:srgbClr val="071D49"/>
                </a:solidFill>
              </a:rPr>
              <a:t>Department of Hematology, University of Groningen, University Medical Center Groningen, Groningen, The Netherlands; </a:t>
            </a:r>
            <a:r>
              <a:rPr lang="en-US" altLang="en-US" sz="800" i="1" baseline="30000" dirty="0">
                <a:solidFill>
                  <a:srgbClr val="071D49"/>
                </a:solidFill>
              </a:rPr>
              <a:t>12</a:t>
            </a:r>
            <a:r>
              <a:rPr lang="en-US" altLang="en-US" sz="800" i="1" dirty="0">
                <a:solidFill>
                  <a:srgbClr val="071D49"/>
                </a:solidFill>
              </a:rPr>
              <a:t>Department of Hematology-Oncology, Pusan National University Hospital, Pusan National University School of Medicine, Busan, Korea; </a:t>
            </a:r>
            <a:r>
              <a:rPr lang="en-US" altLang="en-US" sz="800" i="1" baseline="30000" dirty="0">
                <a:solidFill>
                  <a:srgbClr val="071D49"/>
                </a:solidFill>
              </a:rPr>
              <a:t>13</a:t>
            </a:r>
            <a:r>
              <a:rPr lang="en-US" altLang="en-US" sz="800" i="1" dirty="0">
                <a:solidFill>
                  <a:srgbClr val="071D49"/>
                </a:solidFill>
              </a:rPr>
              <a:t>Department of Hematology and Oncology, University of Yamanashi, Japan; </a:t>
            </a:r>
            <a:r>
              <a:rPr lang="en-US" altLang="en-US" sz="800" i="1" baseline="30000" dirty="0">
                <a:solidFill>
                  <a:srgbClr val="071D49"/>
                </a:solidFill>
              </a:rPr>
              <a:t>14</a:t>
            </a:r>
            <a:r>
              <a:rPr lang="en-US" altLang="en-US" sz="800" i="1" dirty="0">
                <a:solidFill>
                  <a:srgbClr val="071D49"/>
                </a:solidFill>
              </a:rPr>
              <a:t>Hematologie Clinique, CHU de Nimes, Nimes; </a:t>
            </a:r>
            <a:r>
              <a:rPr lang="en-US" altLang="en-US" sz="800" i="1" baseline="30000" dirty="0">
                <a:solidFill>
                  <a:srgbClr val="071D49"/>
                </a:solidFill>
              </a:rPr>
              <a:t>15</a:t>
            </a:r>
            <a:r>
              <a:rPr lang="en-US" altLang="en-US" sz="800" i="1" dirty="0">
                <a:solidFill>
                  <a:srgbClr val="071D49"/>
                </a:solidFill>
              </a:rPr>
              <a:t>Department of Hematology, University Hospitals Leuven and Department of Microbiology and Immunology, Laboratory of Molecular Immunology (Rega Institute), KU Leuven, Leuven, Belgium; </a:t>
            </a:r>
            <a:r>
              <a:rPr lang="en-US" altLang="en-US" sz="800" i="1" baseline="30000" dirty="0">
                <a:solidFill>
                  <a:srgbClr val="071D49"/>
                </a:solidFill>
              </a:rPr>
              <a:t>16</a:t>
            </a:r>
            <a:r>
              <a:rPr lang="en-US" altLang="en-US" sz="800" i="1" dirty="0">
                <a:solidFill>
                  <a:srgbClr val="071D49"/>
                </a:solidFill>
              </a:rPr>
              <a:t>Department of Haematology, Royal Perth Hospital, Perth, Australia; </a:t>
            </a:r>
            <a:r>
              <a:rPr lang="en-US" altLang="en-US" sz="800" i="1" baseline="30000" dirty="0">
                <a:solidFill>
                  <a:srgbClr val="071D49"/>
                </a:solidFill>
              </a:rPr>
              <a:t>17</a:t>
            </a:r>
            <a:r>
              <a:rPr lang="en-US" altLang="en-US" sz="800" i="1" dirty="0">
                <a:solidFill>
                  <a:srgbClr val="071D49"/>
                </a:solidFill>
              </a:rPr>
              <a:t>Clinic of Haematology, St.Ivan Rilski University Multidisciplinary Hospital, Bulgaria; </a:t>
            </a:r>
            <a:r>
              <a:rPr lang="en-US" altLang="en-US" sz="800" i="1" baseline="30000" dirty="0">
                <a:solidFill>
                  <a:srgbClr val="071D49"/>
                </a:solidFill>
              </a:rPr>
              <a:t>18</a:t>
            </a:r>
            <a:r>
              <a:rPr lang="en-US" altLang="en-US" sz="800" i="1" dirty="0">
                <a:solidFill>
                  <a:srgbClr val="071D49"/>
                </a:solidFill>
              </a:rPr>
              <a:t>Clinic of Hematology, University Clinical Center of Serbia, and Faculty of Medicine, University of Belgrade, Serbia; </a:t>
            </a:r>
            <a:r>
              <a:rPr lang="en-US" altLang="en-US" sz="800" i="1" baseline="30000" dirty="0">
                <a:solidFill>
                  <a:srgbClr val="071D49"/>
                </a:solidFill>
              </a:rPr>
              <a:t>19</a:t>
            </a:r>
            <a:r>
              <a:rPr lang="en-US" altLang="en-US" sz="800" i="1" dirty="0">
                <a:solidFill>
                  <a:srgbClr val="071D49"/>
                </a:solidFill>
              </a:rPr>
              <a:t>AbbVie Inc., North Chicago, IL, USA; </a:t>
            </a:r>
            <a:r>
              <a:rPr lang="en-US" altLang="en-US" sz="800" i="1" baseline="30000" dirty="0">
                <a:solidFill>
                  <a:srgbClr val="071D49"/>
                </a:solidFill>
              </a:rPr>
              <a:t>20</a:t>
            </a:r>
            <a:r>
              <a:rPr lang="en-US" altLang="en-US" sz="800" i="1" dirty="0">
                <a:solidFill>
                  <a:srgbClr val="071D49"/>
                </a:solidFill>
              </a:rPr>
              <a:t>Dipartimento di Oncologia ed Ematologia, Università degli Studi di Milano, Policlinico di Milano, Ospedale Maggiore, Fondazione I.R.C.C.S. Ca Granda, Milano, Italy.</a:t>
            </a:r>
          </a:p>
        </p:txBody>
      </p:sp>
      <p:graphicFrame>
        <p:nvGraphicFramePr>
          <p:cNvPr id="2" name="Table 2">
            <a:extLst>
              <a:ext uri="{FF2B5EF4-FFF2-40B4-BE49-F238E27FC236}">
                <a16:creationId xmlns:a16="http://schemas.microsoft.com/office/drawing/2014/main" id="{0D161BE1-CB19-D7F8-171F-2B4A6AA8C60C}"/>
              </a:ext>
            </a:extLst>
          </p:cNvPr>
          <p:cNvGraphicFramePr>
            <a:graphicFrameLocks noGrp="1"/>
          </p:cNvGraphicFramePr>
          <p:nvPr/>
        </p:nvGraphicFramePr>
        <p:xfrm>
          <a:off x="379412" y="85543"/>
          <a:ext cx="11734800" cy="3450790"/>
        </p:xfrm>
        <a:graphic>
          <a:graphicData uri="http://schemas.openxmlformats.org/drawingml/2006/table">
            <a:tbl>
              <a:tblPr firstRow="1" bandRow="1">
                <a:tableStyleId>{5C22544A-7EE6-4342-B048-85BDC9FD1C3A}</a:tableStyleId>
              </a:tblPr>
              <a:tblGrid>
                <a:gridCol w="454756">
                  <a:extLst>
                    <a:ext uri="{9D8B030D-6E8A-4147-A177-3AD203B41FA5}">
                      <a16:colId xmlns:a16="http://schemas.microsoft.com/office/drawing/2014/main" val="4033444983"/>
                    </a:ext>
                  </a:extLst>
                </a:gridCol>
                <a:gridCol w="11280044">
                  <a:extLst>
                    <a:ext uri="{9D8B030D-6E8A-4147-A177-3AD203B41FA5}">
                      <a16:colId xmlns:a16="http://schemas.microsoft.com/office/drawing/2014/main" val="4166504165"/>
                    </a:ext>
                  </a:extLst>
                </a:gridCol>
              </a:tblGrid>
              <a:tr h="3450790">
                <a:tc>
                  <a:txBody>
                    <a:bodyPr/>
                    <a:lstStyle/>
                    <a:p>
                      <a:pPr algn="ctr"/>
                      <a:endParaRPr lang="en-US" sz="3600" dirty="0">
                        <a:solidFill>
                          <a:srgbClr val="071D49"/>
                        </a:solidFill>
                      </a:endParaRPr>
                    </a:p>
                  </a:txBody>
                  <a:tcPr marL="182880" marR="182880" marT="182880" marB="182880" anchor="ctr">
                    <a:lnL w="76200" cap="flat" cmpd="sng" algn="ctr">
                      <a:noFill/>
                      <a:prstDash val="solid"/>
                      <a:round/>
                      <a:headEnd type="none" w="med" len="med"/>
                      <a:tailEnd type="none" w="med" len="med"/>
                    </a:lnL>
                    <a:lnR w="12700" cmpd="sng">
                      <a:noFill/>
                    </a:lnR>
                    <a:lnT w="12700" cmpd="sng">
                      <a:noFill/>
                    </a:lnT>
                    <a:lnB w="76200" cap="flat" cmpd="sng" algn="ctr">
                      <a:solidFill>
                        <a:srgbClr val="071D49"/>
                      </a:solidFill>
                      <a:prstDash val="solid"/>
                      <a:round/>
                      <a:headEnd type="none" w="med" len="med"/>
                      <a:tailEnd type="none" w="med" len="med"/>
                    </a:lnB>
                    <a:lnTlToBr w="12700" cmpd="sng">
                      <a:noFill/>
                      <a:prstDash val="solid"/>
                    </a:lnTlToBr>
                    <a:lnBlToTr w="12700" cmpd="sng">
                      <a:noFill/>
                      <a:prstDash val="solid"/>
                    </a:lnBlToTr>
                    <a:solidFill>
                      <a:srgbClr val="071D49"/>
                    </a:solidFill>
                  </a:tcPr>
                </a:tc>
                <a:tc>
                  <a:txBody>
                    <a:bodyPr/>
                    <a:lstStyle/>
                    <a:p>
                      <a:pPr algn="ctr"/>
                      <a:r>
                        <a:rPr lang="en-US" sz="3600" dirty="0">
                          <a:solidFill>
                            <a:srgbClr val="071D49"/>
                          </a:solidFill>
                        </a:rPr>
                        <a:t>TRANSFORM-1: A Randomized, Double-Blind, Placebo-Controlled, Multicenter, International Phase 3 Study of Navitoclax in Combination With Ruxolitinib Versus Ruxolitinib Plus Placebo in Patients With Untreated Myelofibrosis </a:t>
                      </a:r>
                    </a:p>
                  </a:txBody>
                  <a:tcPr marL="182880" marR="182880" marT="182880" marB="182880" anchor="ctr">
                    <a:lnL w="12700" cmpd="sng">
                      <a:noFill/>
                    </a:lnL>
                    <a:lnR w="12700" cmpd="sng">
                      <a:noFill/>
                    </a:lnR>
                    <a:lnT w="12700" cmpd="sng">
                      <a:noFill/>
                    </a:lnT>
                    <a:lnB w="76200" cap="flat" cmpd="sng" algn="ctr">
                      <a:solidFill>
                        <a:srgbClr val="071D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0949794"/>
                  </a:ext>
                </a:extLst>
              </a:tr>
            </a:tbl>
          </a:graphicData>
        </a:graphic>
      </p:graphicFrame>
    </p:spTree>
    <p:custDataLst>
      <p:tags r:id="rId1"/>
    </p:custDataLst>
    <p:extLst>
      <p:ext uri="{BB962C8B-B14F-4D97-AF65-F5344CB8AC3E}">
        <p14:creationId xmlns:p14="http://schemas.microsoft.com/office/powerpoint/2010/main" val="14290933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a:extLst>
              <a:ext uri="{FF2B5EF4-FFF2-40B4-BE49-F238E27FC236}">
                <a16:creationId xmlns:a16="http://schemas.microsoft.com/office/drawing/2014/main" id="{105150BB-1970-4AB8-9C7C-16CEF5F96989}"/>
              </a:ext>
            </a:extLst>
          </p:cNvPr>
          <p:cNvSpPr>
            <a:spLocks noGrp="1"/>
          </p:cNvSpPr>
          <p:nvPr>
            <p:ph idx="1"/>
          </p:nvPr>
        </p:nvSpPr>
        <p:spPr>
          <a:xfrm>
            <a:off x="447675" y="1354667"/>
            <a:ext cx="11303000" cy="3285632"/>
          </a:xfrm>
        </p:spPr>
        <p:txBody>
          <a:bodyPr>
            <a:normAutofit/>
          </a:bodyPr>
          <a:lstStyle/>
          <a:p>
            <a:pPr lvl="1">
              <a:spcBef>
                <a:spcPts val="0"/>
              </a:spcBef>
              <a:spcAft>
                <a:spcPts val="2400"/>
              </a:spcAft>
            </a:pPr>
            <a:r>
              <a:rPr lang="en-GB" altLang="en-US" dirty="0">
                <a:latin typeface="+mn-lt"/>
              </a:rPr>
              <a:t>There is a substantial unmet need for therapies that alter disease trajectory, improve outcomes, and enhance survival in patients with MF</a:t>
            </a:r>
            <a:r>
              <a:rPr lang="en-GB" altLang="en-US" baseline="30000" dirty="0">
                <a:latin typeface="+mn-lt"/>
              </a:rPr>
              <a:t>1</a:t>
            </a:r>
            <a:endParaRPr lang="en-US" altLang="en-US" dirty="0">
              <a:latin typeface="+mn-lt"/>
            </a:endParaRPr>
          </a:p>
          <a:p>
            <a:pPr lvl="1">
              <a:spcBef>
                <a:spcPts val="0"/>
              </a:spcBef>
              <a:spcAft>
                <a:spcPts val="2400"/>
              </a:spcAft>
            </a:pPr>
            <a:r>
              <a:rPr lang="en-US" altLang="en-US" dirty="0" err="1">
                <a:latin typeface="+mn-lt"/>
              </a:rPr>
              <a:t>JAKis</a:t>
            </a:r>
            <a:r>
              <a:rPr lang="en-US" altLang="en-US" dirty="0">
                <a:latin typeface="+mn-lt"/>
              </a:rPr>
              <a:t>, like ruxolitinib, are standard-of-care in MF, and have rates of SVR</a:t>
            </a:r>
            <a:r>
              <a:rPr lang="en-US" altLang="en-US" baseline="-25000" dirty="0">
                <a:latin typeface="+mn-lt"/>
              </a:rPr>
              <a:t>35W24</a:t>
            </a:r>
            <a:r>
              <a:rPr lang="en-US" altLang="en-US" dirty="0">
                <a:latin typeface="+mn-lt"/>
              </a:rPr>
              <a:t> and SVR</a:t>
            </a:r>
            <a:r>
              <a:rPr lang="en-US" altLang="en-US" baseline="-25000" dirty="0">
                <a:latin typeface="+mn-lt"/>
              </a:rPr>
              <a:t>35W48</a:t>
            </a:r>
            <a:r>
              <a:rPr lang="en-US" altLang="en-US" dirty="0">
                <a:latin typeface="+mn-lt"/>
              </a:rPr>
              <a:t> of 29–42% and 29%, respectively</a:t>
            </a:r>
            <a:r>
              <a:rPr lang="en-US" altLang="en-US" baseline="30000" dirty="0">
                <a:latin typeface="+mn-lt"/>
              </a:rPr>
              <a:t>2,3</a:t>
            </a:r>
            <a:r>
              <a:rPr lang="en-US" altLang="en-US" dirty="0">
                <a:latin typeface="+mn-lt"/>
              </a:rPr>
              <a:t> </a:t>
            </a:r>
          </a:p>
          <a:p>
            <a:pPr lvl="1">
              <a:spcBef>
                <a:spcPts val="0"/>
              </a:spcBef>
              <a:spcAft>
                <a:spcPts val="2400"/>
              </a:spcAft>
            </a:pPr>
            <a:r>
              <a:rPr lang="en-US" altLang="en-US" dirty="0">
                <a:latin typeface="+mn-lt"/>
              </a:rPr>
              <a:t>Although JAKis have demonstrated symptom improvement and spleen volume reduction in patients with MF, they provide limited benefit to the key outcomes mentioned above</a:t>
            </a:r>
            <a:r>
              <a:rPr lang="en-US" altLang="en-US" baseline="30000" dirty="0">
                <a:latin typeface="+mn-lt"/>
              </a:rPr>
              <a:t>1</a:t>
            </a:r>
          </a:p>
        </p:txBody>
      </p:sp>
      <p:sp>
        <p:nvSpPr>
          <p:cNvPr id="74" name="TextBox 73">
            <a:extLst>
              <a:ext uri="{FF2B5EF4-FFF2-40B4-BE49-F238E27FC236}">
                <a16:creationId xmlns:a16="http://schemas.microsoft.com/office/drawing/2014/main" id="{B372B3F4-6E13-4FB3-948F-2E3654F5845D}"/>
              </a:ext>
            </a:extLst>
          </p:cNvPr>
          <p:cNvSpPr txBox="1"/>
          <p:nvPr/>
        </p:nvSpPr>
        <p:spPr>
          <a:xfrm>
            <a:off x="4232366" y="6052160"/>
            <a:ext cx="6916953"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a:ea typeface="ＭＳ Ｐゴシック"/>
              </a:rPr>
              <a:t>1. Pemmaraju N, et al. </a:t>
            </a:r>
            <a:r>
              <a:rPr kumimoji="0" lang="en-GB" sz="900" b="0" i="1" u="none" strike="noStrike" kern="1200" cap="none" spc="0" normalizeH="0" baseline="0" noProof="0" dirty="0">
                <a:ln>
                  <a:noFill/>
                </a:ln>
                <a:solidFill>
                  <a:srgbClr val="000000"/>
                </a:solidFill>
                <a:effectLst/>
                <a:uLnTx/>
                <a:uFillTx/>
                <a:latin typeface="Arial"/>
                <a:ea typeface="ＭＳ Ｐゴシック"/>
              </a:rPr>
              <a:t>Cancer</a:t>
            </a:r>
            <a:r>
              <a:rPr kumimoji="0" lang="en-GB" sz="900" b="0" i="0" u="none" strike="noStrike" kern="1200" cap="none" spc="0" normalizeH="0" baseline="0" noProof="0" dirty="0">
                <a:ln>
                  <a:noFill/>
                </a:ln>
                <a:solidFill>
                  <a:srgbClr val="000000"/>
                </a:solidFill>
                <a:effectLst/>
                <a:uLnTx/>
                <a:uFillTx/>
                <a:latin typeface="Arial"/>
                <a:ea typeface="ＭＳ Ｐゴシック"/>
              </a:rPr>
              <a:t>. 2022, 128; 2420</a:t>
            </a:r>
            <a:r>
              <a:rPr kumimoji="0" lang="en-GB" sz="900" b="0" i="0" u="none" strike="noStrike" kern="1200" cap="none" spc="0" normalizeH="0" baseline="0" noProof="0" dirty="0">
                <a:ln>
                  <a:noFill/>
                </a:ln>
                <a:solidFill>
                  <a:srgbClr val="000000"/>
                </a:solidFill>
                <a:effectLst/>
                <a:uLnTx/>
                <a:uFillTx/>
                <a:latin typeface="Arial"/>
                <a:ea typeface="ＭＳ Ｐゴシック"/>
                <a:cs typeface="Arial" panose="020B0604020202020204" pitchFamily="34" charset="0"/>
              </a:rPr>
              <a:t>–24</a:t>
            </a:r>
            <a:r>
              <a:rPr kumimoji="0" lang="en-GB" sz="900" b="0" i="0" u="none" strike="noStrike" kern="1200" cap="none" spc="0" normalizeH="0" baseline="0" noProof="0" dirty="0">
                <a:ln>
                  <a:noFill/>
                </a:ln>
                <a:solidFill>
                  <a:srgbClr val="000000"/>
                </a:solidFill>
                <a:effectLst/>
                <a:uLnTx/>
                <a:uFillTx/>
                <a:latin typeface="Arial"/>
                <a:ea typeface="ＭＳ Ｐゴシック"/>
              </a:rPr>
              <a:t>32; 2. Verstovsek S, et al. </a:t>
            </a:r>
            <a:r>
              <a:rPr kumimoji="0" lang="en-US" sz="900" b="0" i="1" u="none" strike="noStrike" kern="1200" cap="none" spc="0" normalizeH="0" baseline="0" noProof="0" dirty="0">
                <a:ln>
                  <a:noFill/>
                </a:ln>
                <a:solidFill>
                  <a:srgbClr val="000000"/>
                </a:solidFill>
                <a:effectLst/>
                <a:uLnTx/>
                <a:uFillTx/>
                <a:latin typeface="Arial"/>
                <a:ea typeface="ＭＳ Ｐゴシック"/>
              </a:rPr>
              <a:t>N Engl J Med</a:t>
            </a:r>
            <a:r>
              <a:rPr kumimoji="0" lang="en-US" sz="900" b="0" i="0" u="none" strike="noStrike" kern="1200" cap="none" spc="0" normalizeH="0" baseline="0" noProof="0" dirty="0">
                <a:ln>
                  <a:noFill/>
                </a:ln>
                <a:solidFill>
                  <a:srgbClr val="000000"/>
                </a:solidFill>
                <a:effectLst/>
                <a:uLnTx/>
                <a:uFillTx/>
                <a:latin typeface="Arial"/>
                <a:ea typeface="ＭＳ Ｐゴシック"/>
              </a:rPr>
              <a:t>. 2012;366(9):799–807.</a:t>
            </a:r>
            <a:r>
              <a:rPr kumimoji="0" lang="en-GB" sz="900" b="0" i="0" u="none" strike="noStrike" kern="1200" cap="none" spc="0" normalizeH="0" baseline="0" noProof="0" dirty="0">
                <a:ln>
                  <a:noFill/>
                </a:ln>
                <a:solidFill>
                  <a:srgbClr val="000000"/>
                </a:solidFill>
                <a:effectLst/>
                <a:uLnTx/>
                <a:uFillTx/>
                <a:latin typeface="Arial"/>
                <a:ea typeface="ＭＳ Ｐゴシック"/>
              </a:rPr>
              <a:t> 3. Mesa RA, et al. </a:t>
            </a:r>
            <a:r>
              <a:rPr kumimoji="0" lang="en-GB" sz="900" b="0" i="1" u="none" strike="noStrike" kern="1200" cap="none" spc="0" normalizeH="0" baseline="0" noProof="0" dirty="0">
                <a:ln>
                  <a:noFill/>
                </a:ln>
                <a:solidFill>
                  <a:srgbClr val="000000"/>
                </a:solidFill>
                <a:effectLst/>
                <a:uLnTx/>
                <a:uFillTx/>
                <a:latin typeface="Arial"/>
                <a:ea typeface="ＭＳ Ｐゴシック"/>
              </a:rPr>
              <a:t>J Clin Oncol</a:t>
            </a:r>
            <a:r>
              <a:rPr kumimoji="0" lang="en-GB" sz="900" b="0" i="0" u="none" strike="noStrike" kern="1200" cap="none" spc="0" normalizeH="0" baseline="0" noProof="0" dirty="0">
                <a:ln>
                  <a:noFill/>
                </a:ln>
                <a:solidFill>
                  <a:srgbClr val="000000"/>
                </a:solidFill>
                <a:effectLst/>
                <a:uLnTx/>
                <a:uFillTx/>
                <a:latin typeface="Arial"/>
                <a:ea typeface="ＭＳ Ｐゴシック"/>
              </a:rPr>
              <a:t>. 2017;35(34):3844–3850.</a:t>
            </a:r>
            <a:br>
              <a:rPr kumimoji="0" lang="en-US" sz="900" b="0" i="0" u="none" strike="noStrike" kern="1200" cap="none" spc="0" normalizeH="0" baseline="0" noProof="0" dirty="0">
                <a:ln>
                  <a:noFill/>
                </a:ln>
                <a:solidFill>
                  <a:srgbClr val="000000"/>
                </a:solidFill>
                <a:effectLst/>
                <a:uLnTx/>
                <a:uFillTx/>
                <a:latin typeface="Arial"/>
                <a:ea typeface="Malgun Gothic"/>
                <a:cs typeface="Arial" panose="020B0604020202020204" pitchFamily="34" charset="0"/>
              </a:rPr>
            </a:br>
            <a:r>
              <a:rPr kumimoji="0" lang="en-US" sz="900" b="0" i="0" u="none" strike="noStrike" kern="1200" cap="none" spc="0" normalizeH="0" baseline="0" noProof="0" dirty="0">
                <a:ln>
                  <a:noFill/>
                </a:ln>
                <a:solidFill>
                  <a:srgbClr val="000000"/>
                </a:solidFill>
                <a:effectLst/>
                <a:uLnTx/>
                <a:uFillTx/>
                <a:latin typeface="Arial"/>
                <a:ea typeface="Calibri" panose="020F0502020204030204" pitchFamily="34" charset="0"/>
              </a:rPr>
              <a:t>JAKi, Janus kinase inhibitor; MF, myelofibrosis; NAV, navitoclax; PBO, placebo; RUX, ruxolitinib; SVR</a:t>
            </a:r>
            <a:r>
              <a:rPr kumimoji="0" lang="en-US" sz="900" b="0" i="0" u="none" strike="noStrike" kern="1200" cap="none" spc="0" normalizeH="0" baseline="-25000" noProof="0" dirty="0">
                <a:ln>
                  <a:noFill/>
                </a:ln>
                <a:solidFill>
                  <a:srgbClr val="000000"/>
                </a:solidFill>
                <a:effectLst/>
                <a:uLnTx/>
                <a:uFillTx/>
                <a:latin typeface="Arial"/>
                <a:ea typeface="Calibri" panose="020F0502020204030204" pitchFamily="34" charset="0"/>
              </a:rPr>
              <a:t>35W24</a:t>
            </a:r>
            <a:r>
              <a:rPr kumimoji="0" lang="en-US" sz="900" b="0" i="0" u="none" strike="noStrike" kern="1200" cap="none" spc="0" normalizeH="0" baseline="0" noProof="0" dirty="0">
                <a:ln>
                  <a:noFill/>
                </a:ln>
                <a:solidFill>
                  <a:srgbClr val="000000"/>
                </a:solidFill>
                <a:effectLst/>
                <a:uLnTx/>
                <a:uFillTx/>
                <a:latin typeface="Arial"/>
                <a:ea typeface="Calibri" panose="020F0502020204030204" pitchFamily="34" charset="0"/>
              </a:rPr>
              <a:t>, spleen volume reduction of ≥35% at Week 24; SVR</a:t>
            </a:r>
            <a:r>
              <a:rPr kumimoji="0" lang="en-US" sz="900" b="0" i="0" u="none" strike="noStrike" kern="1200" cap="none" spc="0" normalizeH="0" baseline="-25000" noProof="0" dirty="0">
                <a:ln>
                  <a:noFill/>
                </a:ln>
                <a:solidFill>
                  <a:srgbClr val="000000"/>
                </a:solidFill>
                <a:effectLst/>
                <a:uLnTx/>
                <a:uFillTx/>
                <a:latin typeface="Arial"/>
                <a:ea typeface="Calibri" panose="020F0502020204030204" pitchFamily="34" charset="0"/>
              </a:rPr>
              <a:t>35W48</a:t>
            </a:r>
            <a:r>
              <a:rPr kumimoji="0" lang="en-US" sz="900" b="0" i="0" u="none" strike="noStrike" kern="1200" cap="none" spc="0" normalizeH="0" baseline="0" noProof="0" dirty="0">
                <a:ln>
                  <a:noFill/>
                </a:ln>
                <a:solidFill>
                  <a:srgbClr val="000000"/>
                </a:solidFill>
                <a:effectLst/>
                <a:uLnTx/>
                <a:uFillTx/>
                <a:latin typeface="Arial"/>
                <a:ea typeface="Calibri" panose="020F0502020204030204" pitchFamily="34" charset="0"/>
              </a:rPr>
              <a:t>, spleen volume reduction of ≥35% at Week 48.</a:t>
            </a:r>
            <a:endParaRPr kumimoji="0" lang="en-US" sz="900" b="0" i="0" u="none" strike="noStrike" kern="1200" cap="none" spc="0" normalizeH="0" baseline="0" noProof="0" dirty="0">
              <a:ln>
                <a:noFill/>
              </a:ln>
              <a:solidFill>
                <a:srgbClr val="000000"/>
              </a:solidFill>
              <a:effectLst/>
              <a:uLnTx/>
              <a:uFillTx/>
              <a:latin typeface="Arial"/>
              <a:ea typeface="Malgun Gothic"/>
              <a:cs typeface="Arial" panose="020B0604020202020204" pitchFamily="34" charset="0"/>
            </a:endParaRPr>
          </a:p>
        </p:txBody>
      </p:sp>
      <p:graphicFrame>
        <p:nvGraphicFramePr>
          <p:cNvPr id="4" name="Table 4">
            <a:extLst>
              <a:ext uri="{FF2B5EF4-FFF2-40B4-BE49-F238E27FC236}">
                <a16:creationId xmlns:a16="http://schemas.microsoft.com/office/drawing/2014/main" id="{6FD4FBF5-1729-4265-E2B7-43D8519B479C}"/>
              </a:ext>
            </a:extLst>
          </p:cNvPr>
          <p:cNvGraphicFramePr>
            <a:graphicFrameLocks noGrp="1"/>
          </p:cNvGraphicFramePr>
          <p:nvPr/>
        </p:nvGraphicFramePr>
        <p:xfrm>
          <a:off x="493987" y="289126"/>
          <a:ext cx="11698013" cy="497247"/>
        </p:xfrm>
        <a:graphic>
          <a:graphicData uri="http://schemas.openxmlformats.org/drawingml/2006/table">
            <a:tbl>
              <a:tblPr firstRow="1" bandRow="1">
                <a:tableStyleId>{5C22544A-7EE6-4342-B048-85BDC9FD1C3A}</a:tableStyleId>
              </a:tblPr>
              <a:tblGrid>
                <a:gridCol w="11698013">
                  <a:extLst>
                    <a:ext uri="{9D8B030D-6E8A-4147-A177-3AD203B41FA5}">
                      <a16:colId xmlns:a16="http://schemas.microsoft.com/office/drawing/2014/main" val="433152939"/>
                    </a:ext>
                  </a:extLst>
                </a:gridCol>
              </a:tblGrid>
              <a:tr h="497247">
                <a:tc>
                  <a:txBody>
                    <a:bodyPr/>
                    <a:lstStyle/>
                    <a:p>
                      <a:pPr marL="115888" indent="0"/>
                      <a:r>
                        <a:rPr lang="en-US" sz="2200" dirty="0">
                          <a:solidFill>
                            <a:srgbClr val="071D49"/>
                          </a:solidFill>
                        </a:rPr>
                        <a:t>Introduction</a:t>
                      </a:r>
                    </a:p>
                  </a:txBody>
                  <a:tcPr anchor="ctr">
                    <a:lnL w="76200" cap="flat" cmpd="sng" algn="ctr">
                      <a:solidFill>
                        <a:srgbClr val="071D49"/>
                      </a:solidFill>
                      <a:prstDash val="solid"/>
                      <a:round/>
                      <a:headEnd type="none" w="med" len="med"/>
                      <a:tailEnd type="none" w="med" len="med"/>
                    </a:lnL>
                    <a:lnB w="12700" cap="flat" cmpd="sng" algn="ctr">
                      <a:solidFill>
                        <a:srgbClr val="071D49"/>
                      </a:solidFill>
                      <a:prstDash val="solid"/>
                      <a:round/>
                      <a:headEnd type="none" w="med" len="med"/>
                      <a:tailEnd type="none" w="med" len="med"/>
                    </a:lnB>
                    <a:noFill/>
                  </a:tcPr>
                </a:tc>
                <a:extLst>
                  <a:ext uri="{0D108BD9-81ED-4DB2-BD59-A6C34878D82A}">
                    <a16:rowId xmlns:a16="http://schemas.microsoft.com/office/drawing/2014/main" val="1506032674"/>
                  </a:ext>
                </a:extLst>
              </a:tr>
            </a:tbl>
          </a:graphicData>
        </a:graphic>
      </p:graphicFrame>
      <p:sp>
        <p:nvSpPr>
          <p:cNvPr id="5" name="Rectangle: Rounded Corners 4">
            <a:extLst>
              <a:ext uri="{FF2B5EF4-FFF2-40B4-BE49-F238E27FC236}">
                <a16:creationId xmlns:a16="http://schemas.microsoft.com/office/drawing/2014/main" id="{4592E19D-D384-8E28-B856-5AAB7353EC0D}"/>
              </a:ext>
            </a:extLst>
          </p:cNvPr>
          <p:cNvSpPr/>
          <p:nvPr/>
        </p:nvSpPr>
        <p:spPr>
          <a:xfrm>
            <a:off x="493987" y="4101257"/>
            <a:ext cx="11303000" cy="1261360"/>
          </a:xfrm>
          <a:prstGeom prst="roundRect">
            <a:avLst/>
          </a:prstGeom>
          <a:solidFill>
            <a:srgbClr val="071D49"/>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Arial"/>
                <a:ea typeface="ＭＳ Ｐゴシック"/>
              </a:rPr>
              <a:t>Study objective: </a:t>
            </a:r>
            <a:r>
              <a:rPr kumimoji="0" lang="en-GB" sz="2400" b="0" i="0" u="none" strike="noStrike" kern="1200" cap="none" spc="0" normalizeH="0" baseline="0" noProof="0" dirty="0">
                <a:ln>
                  <a:noFill/>
                </a:ln>
                <a:solidFill>
                  <a:srgbClr val="FFFFFF"/>
                </a:solidFill>
                <a:effectLst/>
                <a:uLnTx/>
                <a:uFillTx/>
                <a:latin typeface="Arial"/>
                <a:ea typeface="ＭＳ Ｐゴシック"/>
              </a:rPr>
              <a:t>To evaluate the safety and efficacy </a:t>
            </a:r>
            <a:r>
              <a:rPr kumimoji="0" lang="en-US" sz="2400" b="0" i="0" u="none" strike="noStrike" kern="12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rPr>
              <a:t>of navitoclax plus ruxolitinib (NAV + RUX) compared with placebo plus ruxolitinib (PBO + RUX) </a:t>
            </a:r>
            <a:br>
              <a:rPr kumimoji="0" lang="en-US" sz="2400" b="0" i="0" u="none" strike="noStrike" kern="12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rPr>
            </a:br>
            <a:r>
              <a:rPr kumimoji="0" lang="en-US" sz="2400" b="0" i="0" u="none" strike="noStrike" kern="12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rPr>
              <a:t>in JAK2i-naïve adults with MF</a:t>
            </a:r>
            <a:r>
              <a:rPr kumimoji="0" lang="en-GB" sz="2400" b="0" i="0" u="none" strike="noStrike" kern="1200" cap="none" spc="0" normalizeH="0" baseline="0" noProof="0" dirty="0">
                <a:ln>
                  <a:noFill/>
                </a:ln>
                <a:solidFill>
                  <a:srgbClr val="FFFFFF"/>
                </a:solidFill>
                <a:effectLst/>
                <a:uLnTx/>
                <a:uFillTx/>
                <a:latin typeface="Arial"/>
                <a:ea typeface="ＭＳ Ｐゴシック"/>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FFFFFF"/>
              </a:solidFill>
              <a:effectLst/>
              <a:uLnTx/>
              <a:uFillTx/>
              <a:latin typeface="Arial"/>
              <a:ea typeface="ＭＳ Ｐゴシック"/>
            </a:endParaRPr>
          </a:p>
        </p:txBody>
      </p:sp>
    </p:spTree>
    <p:custDataLst>
      <p:tags r:id="rId1"/>
    </p:custDataLst>
    <p:extLst>
      <p:ext uri="{BB962C8B-B14F-4D97-AF65-F5344CB8AC3E}">
        <p14:creationId xmlns:p14="http://schemas.microsoft.com/office/powerpoint/2010/main" val="17603966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FD4FBF5-1729-4265-E2B7-43D8519B479C}"/>
              </a:ext>
            </a:extLst>
          </p:cNvPr>
          <p:cNvGraphicFramePr>
            <a:graphicFrameLocks noGrp="1"/>
          </p:cNvGraphicFramePr>
          <p:nvPr/>
        </p:nvGraphicFramePr>
        <p:xfrm>
          <a:off x="246993" y="258092"/>
          <a:ext cx="11698013" cy="497247"/>
        </p:xfrm>
        <a:graphic>
          <a:graphicData uri="http://schemas.openxmlformats.org/drawingml/2006/table">
            <a:tbl>
              <a:tblPr firstRow="1" bandRow="1">
                <a:tableStyleId>{5C22544A-7EE6-4342-B048-85BDC9FD1C3A}</a:tableStyleId>
              </a:tblPr>
              <a:tblGrid>
                <a:gridCol w="11698013">
                  <a:extLst>
                    <a:ext uri="{9D8B030D-6E8A-4147-A177-3AD203B41FA5}">
                      <a16:colId xmlns:a16="http://schemas.microsoft.com/office/drawing/2014/main" val="433152939"/>
                    </a:ext>
                  </a:extLst>
                </a:gridCol>
              </a:tblGrid>
              <a:tr h="497247">
                <a:tc>
                  <a:txBody>
                    <a:bodyPr/>
                    <a:lstStyle/>
                    <a:p>
                      <a:pPr marL="115888" indent="0"/>
                      <a:r>
                        <a:rPr lang="nn-NO" sz="2200" dirty="0">
                          <a:solidFill>
                            <a:srgbClr val="071D49"/>
                          </a:solidFill>
                        </a:rPr>
                        <a:t>Rationale for Navitoclax in Myelofibrosis</a:t>
                      </a:r>
                      <a:endParaRPr lang="en-US" sz="2200" dirty="0">
                        <a:solidFill>
                          <a:srgbClr val="071D49"/>
                        </a:solidFill>
                      </a:endParaRPr>
                    </a:p>
                  </a:txBody>
                  <a:tcPr anchor="ctr">
                    <a:lnL w="76200" cap="flat" cmpd="sng" algn="ctr">
                      <a:solidFill>
                        <a:srgbClr val="071D49"/>
                      </a:solidFill>
                      <a:prstDash val="solid"/>
                      <a:round/>
                      <a:headEnd type="none" w="med" len="med"/>
                      <a:tailEnd type="none" w="med" len="med"/>
                    </a:lnL>
                    <a:lnB w="12700" cap="flat" cmpd="sng" algn="ctr">
                      <a:solidFill>
                        <a:srgbClr val="071D49"/>
                      </a:solidFill>
                      <a:prstDash val="solid"/>
                      <a:round/>
                      <a:headEnd type="none" w="med" len="med"/>
                      <a:tailEnd type="none" w="med" len="med"/>
                    </a:lnB>
                    <a:noFill/>
                  </a:tcPr>
                </a:tc>
                <a:extLst>
                  <a:ext uri="{0D108BD9-81ED-4DB2-BD59-A6C34878D82A}">
                    <a16:rowId xmlns:a16="http://schemas.microsoft.com/office/drawing/2014/main" val="1506032674"/>
                  </a:ext>
                </a:extLst>
              </a:tr>
            </a:tbl>
          </a:graphicData>
        </a:graphic>
      </p:graphicFrame>
      <p:sp>
        <p:nvSpPr>
          <p:cNvPr id="3" name="TextBox 2">
            <a:extLst>
              <a:ext uri="{FF2B5EF4-FFF2-40B4-BE49-F238E27FC236}">
                <a16:creationId xmlns:a16="http://schemas.microsoft.com/office/drawing/2014/main" id="{DF6DEA7C-8601-DB44-CCB2-ED5AE04FB0F3}"/>
              </a:ext>
            </a:extLst>
          </p:cNvPr>
          <p:cNvSpPr txBox="1"/>
          <p:nvPr/>
        </p:nvSpPr>
        <p:spPr>
          <a:xfrm>
            <a:off x="2843318" y="6085954"/>
            <a:ext cx="8567631" cy="50783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algun Gothic"/>
                <a:cs typeface="Arial" panose="020B0604020202020204" pitchFamily="34" charset="0"/>
              </a:rPr>
              <a:t>1. Tse C, et al. </a:t>
            </a:r>
            <a:r>
              <a:rPr kumimoji="0" lang="en-US" sz="1100" b="0" i="1" u="none" strike="noStrike" kern="1200" cap="none" spc="0" normalizeH="0" baseline="0" noProof="0" dirty="0">
                <a:ln>
                  <a:noFill/>
                </a:ln>
                <a:solidFill>
                  <a:srgbClr val="000000"/>
                </a:solidFill>
                <a:effectLst/>
                <a:uLnTx/>
                <a:uFillTx/>
                <a:latin typeface="Arial"/>
                <a:ea typeface="Malgun Gothic"/>
                <a:cs typeface="Arial" panose="020B0604020202020204" pitchFamily="34" charset="0"/>
              </a:rPr>
              <a:t>Cancer Res</a:t>
            </a:r>
            <a:r>
              <a:rPr kumimoji="0" lang="en-US" sz="1100" b="0" i="0" u="none" strike="noStrike" kern="1200" cap="none" spc="0" normalizeH="0" baseline="0" noProof="0" dirty="0">
                <a:ln>
                  <a:noFill/>
                </a:ln>
                <a:solidFill>
                  <a:srgbClr val="000000"/>
                </a:solidFill>
                <a:effectLst/>
                <a:uLnTx/>
                <a:uFillTx/>
                <a:latin typeface="Arial"/>
                <a:ea typeface="Malgun Gothic"/>
                <a:cs typeface="Arial" panose="020B0604020202020204" pitchFamily="34" charset="0"/>
              </a:rPr>
              <a:t>. 2008;68(9):3421–3428; 2. Waibel M, et al. </a:t>
            </a:r>
            <a:r>
              <a:rPr kumimoji="0" lang="en-US" sz="1100" b="0" i="1" u="none" strike="noStrike" kern="1200" cap="none" spc="0" normalizeH="0" baseline="0" noProof="0" dirty="0">
                <a:ln>
                  <a:noFill/>
                </a:ln>
                <a:solidFill>
                  <a:srgbClr val="000000"/>
                </a:solidFill>
                <a:effectLst/>
                <a:uLnTx/>
                <a:uFillTx/>
                <a:latin typeface="Arial"/>
                <a:ea typeface="Malgun Gothic"/>
                <a:cs typeface="Arial" panose="020B0604020202020204" pitchFamily="34" charset="0"/>
              </a:rPr>
              <a:t>Cell Rep</a:t>
            </a:r>
            <a:r>
              <a:rPr kumimoji="0" lang="en-US" sz="1100" b="0" i="0" u="none" strike="noStrike" kern="1200" cap="none" spc="0" normalizeH="0" baseline="0" noProof="0" dirty="0">
                <a:ln>
                  <a:noFill/>
                </a:ln>
                <a:solidFill>
                  <a:srgbClr val="000000"/>
                </a:solidFill>
                <a:effectLst/>
                <a:uLnTx/>
                <a:uFillTx/>
                <a:latin typeface="Arial"/>
                <a:ea typeface="Malgun Gothic"/>
                <a:cs typeface="Arial" panose="020B0604020202020204" pitchFamily="34" charset="0"/>
              </a:rPr>
              <a:t>. 2013;5:1047–1059; 3. </a:t>
            </a:r>
            <a:r>
              <a:rPr kumimoji="0" lang="fr-FR" sz="1100" b="0" i="0" u="none" strike="noStrike" kern="1200" cap="none" spc="0" normalizeH="0" baseline="0" noProof="0" dirty="0">
                <a:ln>
                  <a:noFill/>
                </a:ln>
                <a:solidFill>
                  <a:srgbClr val="000000"/>
                </a:solidFill>
                <a:effectLst/>
                <a:uLnTx/>
                <a:uFillTx/>
                <a:latin typeface="Arial"/>
                <a:ea typeface="ＭＳ Ｐゴシック"/>
              </a:rPr>
              <a:t>Harrison et al. </a:t>
            </a:r>
            <a:r>
              <a:rPr kumimoji="0" lang="fr-FR" sz="1100" b="0" i="1" u="none" strike="noStrike" kern="1200" cap="none" spc="0" normalizeH="0" baseline="0" noProof="0" dirty="0">
                <a:ln>
                  <a:noFill/>
                </a:ln>
                <a:solidFill>
                  <a:srgbClr val="000000"/>
                </a:solidFill>
                <a:effectLst/>
                <a:uLnTx/>
                <a:uFillTx/>
                <a:latin typeface="Arial"/>
                <a:ea typeface="ＭＳ Ｐゴシック"/>
              </a:rPr>
              <a:t>J Clin Oncol</a:t>
            </a:r>
            <a:r>
              <a:rPr kumimoji="0" lang="fr-FR" sz="1100" b="0" i="0" u="none" strike="noStrike" kern="1200" cap="none" spc="0" normalizeH="0" baseline="0" noProof="0" dirty="0">
                <a:ln>
                  <a:noFill/>
                </a:ln>
                <a:solidFill>
                  <a:srgbClr val="000000"/>
                </a:solidFill>
                <a:effectLst/>
                <a:uLnTx/>
                <a:uFillTx/>
                <a:latin typeface="Arial"/>
                <a:ea typeface="ＭＳ Ｐゴシック"/>
              </a:rPr>
              <a:t>. 2022;40:1671</a:t>
            </a:r>
            <a:r>
              <a:rPr kumimoji="0" lang="fr-FR" sz="1100" b="0" i="0" u="none" strike="noStrike" kern="1200" cap="none" spc="0" normalizeH="0" baseline="0" noProof="0" dirty="0">
                <a:ln>
                  <a:noFill/>
                </a:ln>
                <a:solidFill>
                  <a:srgbClr val="000000"/>
                </a:solidFill>
                <a:effectLst/>
                <a:uLnTx/>
                <a:uFillTx/>
                <a:latin typeface="Arial"/>
                <a:ea typeface="ＭＳ Ｐゴシック"/>
                <a:cs typeface="Arial" panose="020B0604020202020204" pitchFamily="34" charset="0"/>
              </a:rPr>
              <a:t>–16</a:t>
            </a:r>
            <a:r>
              <a:rPr kumimoji="0" lang="fr-FR" sz="1100" b="0" i="0" u="none" strike="noStrike" kern="1200" cap="none" spc="0" normalizeH="0" baseline="0" noProof="0" dirty="0">
                <a:ln>
                  <a:noFill/>
                </a:ln>
                <a:solidFill>
                  <a:srgbClr val="000000"/>
                </a:solidFill>
                <a:effectLst/>
                <a:uLnTx/>
                <a:uFillTx/>
                <a:latin typeface="Arial"/>
                <a:ea typeface="ＭＳ Ｐゴシック"/>
              </a:rPr>
              <a:t>80</a:t>
            </a:r>
            <a:r>
              <a:rPr kumimoji="0" lang="en-US" sz="1100" b="0" i="0" u="none" strike="noStrike" kern="1200" cap="none" spc="0" normalizeH="0" baseline="0" noProof="0" dirty="0">
                <a:ln>
                  <a:noFill/>
                </a:ln>
                <a:solidFill>
                  <a:srgbClr val="000000"/>
                </a:solidFill>
                <a:effectLst/>
                <a:uLnTx/>
                <a:uFillTx/>
                <a:latin typeface="Arial"/>
                <a:ea typeface="Malgun Gothic"/>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Calibri" panose="020F0502020204030204" pitchFamily="34" charset="0"/>
              </a:rPr>
              <a:t>BCL-X</a:t>
            </a:r>
            <a:r>
              <a:rPr kumimoji="0" lang="en-US" sz="1100" b="0" i="0" u="none" strike="noStrike" kern="1200" cap="none" spc="0" normalizeH="0" baseline="-25000" noProof="0" dirty="0">
                <a:ln>
                  <a:noFill/>
                </a:ln>
                <a:solidFill>
                  <a:srgbClr val="000000"/>
                </a:solidFill>
                <a:effectLst/>
                <a:uLnTx/>
                <a:uFillTx/>
                <a:latin typeface="Arial"/>
                <a:ea typeface="Calibri" panose="020F0502020204030204" pitchFamily="34" charset="0"/>
              </a:rPr>
              <a:t>L</a:t>
            </a:r>
            <a:r>
              <a:rPr kumimoji="0" lang="en-US" sz="1100" b="0" i="0" u="none" strike="noStrike" kern="1200" cap="none" spc="0" normalizeH="0" baseline="0" noProof="0" dirty="0">
                <a:ln>
                  <a:noFill/>
                </a:ln>
                <a:solidFill>
                  <a:srgbClr val="000000"/>
                </a:solidFill>
                <a:effectLst/>
                <a:uLnTx/>
                <a:uFillTx/>
                <a:latin typeface="Arial"/>
                <a:ea typeface="Calibri" panose="020F0502020204030204" pitchFamily="34" charset="0"/>
              </a:rPr>
              <a:t>, B-cell lymphoma-extra large; BCL-2, B-cell lymphoma 2; JAK2, Janus kinase 2; JAKi, Janus kinase inhibitor; MF, myelofibrosis.</a:t>
            </a:r>
            <a:endParaRPr kumimoji="0" lang="en-US" sz="1100" b="0" i="0" u="none" strike="noStrike" kern="1200" cap="none" spc="0" normalizeH="0" baseline="0" noProof="0" dirty="0">
              <a:ln>
                <a:noFill/>
              </a:ln>
              <a:solidFill>
                <a:srgbClr val="000000"/>
              </a:solidFill>
              <a:effectLst/>
              <a:uLnTx/>
              <a:uFillTx/>
              <a:latin typeface="Arial"/>
              <a:ea typeface="Malgun Gothic"/>
              <a:cs typeface="Arial" panose="020B0604020202020204" pitchFamily="34" charset="0"/>
            </a:endParaRPr>
          </a:p>
        </p:txBody>
      </p:sp>
      <p:pic>
        <p:nvPicPr>
          <p:cNvPr id="9" name="Picture 8">
            <a:extLst>
              <a:ext uri="{FF2B5EF4-FFF2-40B4-BE49-F238E27FC236}">
                <a16:creationId xmlns:a16="http://schemas.microsoft.com/office/drawing/2014/main" id="{CF86F917-89BF-9D9F-C27E-6B9C5106348F}"/>
              </a:ext>
            </a:extLst>
          </p:cNvPr>
          <p:cNvPicPr>
            <a:picLocks noChangeAspect="1"/>
          </p:cNvPicPr>
          <p:nvPr/>
        </p:nvPicPr>
        <p:blipFill>
          <a:blip r:embed="rId4"/>
          <a:stretch>
            <a:fillRect/>
          </a:stretch>
        </p:blipFill>
        <p:spPr>
          <a:xfrm>
            <a:off x="4803002" y="1333445"/>
            <a:ext cx="7222312" cy="4381091"/>
          </a:xfrm>
          <a:prstGeom prst="rect">
            <a:avLst/>
          </a:prstGeom>
        </p:spPr>
      </p:pic>
      <p:sp>
        <p:nvSpPr>
          <p:cNvPr id="12" name="TextBox 11">
            <a:extLst>
              <a:ext uri="{FF2B5EF4-FFF2-40B4-BE49-F238E27FC236}">
                <a16:creationId xmlns:a16="http://schemas.microsoft.com/office/drawing/2014/main" id="{0155DABB-29B9-B718-C5FD-4796F24DE2C7}"/>
              </a:ext>
            </a:extLst>
          </p:cNvPr>
          <p:cNvSpPr txBox="1"/>
          <p:nvPr/>
        </p:nvSpPr>
        <p:spPr>
          <a:xfrm>
            <a:off x="338857" y="925503"/>
            <a:ext cx="11410607" cy="997709"/>
          </a:xfrm>
          <a:prstGeom prst="rect">
            <a:avLst/>
          </a:prstGeom>
          <a:noFill/>
        </p:spPr>
        <p:txBody>
          <a:bodyPr wrap="square" rtlCol="0">
            <a:spAutoFit/>
          </a:bodyPr>
          <a:lstStyle/>
          <a:p>
            <a:pPr marL="306903" marR="0" lvl="0" indent="-306903" algn="l" defTabSz="1219140" rtl="0" eaLnBrk="1" fontAlgn="auto" latinLnBrk="0" hangingPunct="1">
              <a:lnSpc>
                <a:spcPct val="100000"/>
              </a:lnSpc>
              <a:spcBef>
                <a:spcPts val="1333"/>
              </a:spcBef>
              <a:spcAft>
                <a:spcPts val="0"/>
              </a:spcAft>
              <a:buClr>
                <a:srgbClr val="002C77"/>
              </a:buClr>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Navitoclax is a novel, oral inhibitor of BCL-X</a:t>
            </a:r>
            <a:r>
              <a:rPr kumimoji="0" lang="en-US" sz="1800" b="1" i="0" u="none" strike="noStrike" kern="1200" cap="none" spc="0" normalizeH="0" baseline="-2500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L</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 and BCL-2, anti-apoptotic members of the</a:t>
            </a:r>
            <a:b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b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BCL-2 family</a:t>
            </a:r>
            <a:r>
              <a:rPr kumimoji="0" lang="en-US" sz="1800" b="1" i="0" u="none" strike="noStrike" kern="1200" cap="none" spc="0" normalizeH="0" baseline="3000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1</a:t>
            </a:r>
          </a:p>
          <a:p>
            <a:pPr marL="306903" marR="0" lvl="0" indent="-306903" algn="l" defTabSz="1219140" rtl="0" eaLnBrk="1" fontAlgn="auto" latinLnBrk="0" hangingPunct="1">
              <a:lnSpc>
                <a:spcPct val="100000"/>
              </a:lnSpc>
              <a:spcBef>
                <a:spcPts val="1333"/>
              </a:spcBef>
              <a:spcAft>
                <a:spcPts val="0"/>
              </a:spcAft>
              <a:buClr>
                <a:srgbClr val="002C77"/>
              </a:buClr>
              <a:buSzTx/>
              <a:buFont typeface="Wingdings" panose="05000000000000000000" pitchFamily="2" charset="2"/>
              <a:buChar char="§"/>
              <a:tabLst/>
              <a:defRPr/>
            </a:pPr>
            <a:endParaRPr kumimoji="0" lang="en-NL" sz="1800" b="1" i="0" u="none" strike="noStrike" kern="1200" cap="none" spc="0" normalizeH="0" baseline="30000" noProof="0" dirty="0">
              <a:ln>
                <a:noFill/>
              </a:ln>
              <a:solidFill>
                <a:prstClr val="black"/>
              </a:solidFill>
              <a:effectLst/>
              <a:uLnTx/>
              <a:uFillTx/>
              <a:latin typeface="Arial" panose="020B0604020202020204" pitchFamily="34" charset="0"/>
              <a:ea typeface="ＭＳ Ｐゴシック"/>
              <a:cs typeface="Arial" panose="020B0604020202020204" pitchFamily="34" charset="0"/>
            </a:endParaRPr>
          </a:p>
        </p:txBody>
      </p:sp>
      <p:sp>
        <p:nvSpPr>
          <p:cNvPr id="13" name="TextBox 12">
            <a:extLst>
              <a:ext uri="{FF2B5EF4-FFF2-40B4-BE49-F238E27FC236}">
                <a16:creationId xmlns:a16="http://schemas.microsoft.com/office/drawing/2014/main" id="{D7BAAE3A-FD16-F91B-5D57-F88F7A19C4C7}"/>
              </a:ext>
            </a:extLst>
          </p:cNvPr>
          <p:cNvSpPr txBox="1"/>
          <p:nvPr/>
        </p:nvSpPr>
        <p:spPr>
          <a:xfrm>
            <a:off x="338857" y="1804752"/>
            <a:ext cx="4387944" cy="3657411"/>
          </a:xfrm>
          <a:prstGeom prst="rect">
            <a:avLst/>
          </a:prstGeom>
          <a:noFill/>
        </p:spPr>
        <p:txBody>
          <a:bodyPr wrap="square" rtlCol="0">
            <a:spAutoFit/>
          </a:bodyPr>
          <a:lstStyle/>
          <a:p>
            <a:pPr marL="306903" marR="0" lvl="0" indent="-306903" algn="l" defTabSz="1219140" rtl="0" eaLnBrk="1" fontAlgn="auto" latinLnBrk="0" hangingPunct="1">
              <a:lnSpc>
                <a:spcPct val="100000"/>
              </a:lnSpc>
              <a:spcBef>
                <a:spcPts val="1333"/>
              </a:spcBef>
              <a:spcAft>
                <a:spcPts val="0"/>
              </a:spcAft>
              <a:buClr>
                <a:srgbClr val="002C77"/>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Preclinical studies suggest that JAK2 + BCL-2/BCL-X</a:t>
            </a:r>
            <a:r>
              <a:rPr kumimoji="0" lang="en-US" sz="1800" b="0" i="0" u="none" strike="noStrike" kern="1200" cap="none" spc="0" normalizeH="0" baseline="-2500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L</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inhibition could overcome acquired resistance to single-agent JAK</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a:cs typeface="Arial" panose="020B0604020202020204" pitchFamily="34" charset="0"/>
              </a:rPr>
              <a:t>i</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treatment</a:t>
            </a:r>
            <a:r>
              <a:rPr kumimoji="0" lang="en-US" sz="1800" b="0" i="0" u="none" strike="noStrike" kern="1200" cap="none" spc="0" normalizeH="0" baseline="3000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2</a:t>
            </a:r>
          </a:p>
          <a:p>
            <a:pPr marL="306903" marR="0" lvl="0" indent="-306903" algn="l" defTabSz="1219140" rtl="0" eaLnBrk="1" fontAlgn="auto" latinLnBrk="0" hangingPunct="1">
              <a:lnSpc>
                <a:spcPct val="100000"/>
              </a:lnSpc>
              <a:spcBef>
                <a:spcPts val="1333"/>
              </a:spcBef>
              <a:spcAft>
                <a:spcPts val="0"/>
              </a:spcAft>
              <a:buClr>
                <a:srgbClr val="002C77"/>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Calibri" panose="020F0502020204030204" pitchFamily="34" charset="0"/>
                <a:cs typeface="Calibri" panose="020F0502020204030204" pitchFamily="34" charset="0"/>
              </a:rPr>
              <a:t>Navitoclax, in combination with ruxolitinib, demonstrated pronounced antitumor activity, including clinical responses in patients with MF who no longer benefited from ruxolitinib in the phase 2 REFINE trial (NCT03222609)</a:t>
            </a:r>
            <a:r>
              <a:rPr kumimoji="0" lang="en-US" sz="1800" b="0" i="0" u="none" strike="noStrike" kern="1200" cap="none" spc="0" normalizeH="0" baseline="30000" noProof="0" dirty="0">
                <a:ln>
                  <a:noFill/>
                </a:ln>
                <a:solidFill>
                  <a:srgbClr val="000000"/>
                </a:solidFill>
                <a:effectLst/>
                <a:uLnTx/>
                <a:uFillTx/>
                <a:latin typeface="Arial"/>
                <a:ea typeface="Calibri" panose="020F0502020204030204" pitchFamily="34" charset="0"/>
                <a:cs typeface="Calibri" panose="020F0502020204030204" pitchFamily="34" charset="0"/>
              </a:rPr>
              <a:t>3</a:t>
            </a:r>
            <a:endParaRPr kumimoji="0" lang="en-GB" altLang="en-US" sz="1800" b="0" i="0" u="none" strike="noStrike" kern="1200" cap="none" spc="0" normalizeH="0" baseline="30000" noProof="0" dirty="0">
              <a:ln>
                <a:noFill/>
              </a:ln>
              <a:solidFill>
                <a:srgbClr val="000000"/>
              </a:solidFill>
              <a:effectLst/>
              <a:uLnTx/>
              <a:uFillTx/>
              <a:latin typeface="Arial"/>
              <a:ea typeface="ＭＳ Ｐゴシック"/>
            </a:endParaRPr>
          </a:p>
          <a:p>
            <a:pPr marL="306903" marR="0" lvl="0" indent="-306903" algn="l" defTabSz="1219140" rtl="0" eaLnBrk="1" fontAlgn="auto" latinLnBrk="0" hangingPunct="1">
              <a:lnSpc>
                <a:spcPct val="100000"/>
              </a:lnSpc>
              <a:spcBef>
                <a:spcPts val="1333"/>
              </a:spcBef>
              <a:spcAft>
                <a:spcPts val="0"/>
              </a:spcAft>
              <a:buClr>
                <a:srgbClr val="002C77"/>
              </a:buClr>
              <a:buSzTx/>
              <a:buFont typeface="Arial" panose="020B0604020202020204" pitchFamily="34" charset="0"/>
              <a:buChar char="•"/>
              <a:tabLst/>
              <a:defRPr/>
            </a:pPr>
            <a:endParaRPr kumimoji="0" lang="en-US" sz="1800" b="0" i="0" u="none" strike="noStrike" kern="1200" cap="none" spc="0" normalizeH="0" baseline="3000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custDataLst>
      <p:tags r:id="rId1"/>
    </p:custDataLst>
    <p:extLst>
      <p:ext uri="{BB962C8B-B14F-4D97-AF65-F5344CB8AC3E}">
        <p14:creationId xmlns:p14="http://schemas.microsoft.com/office/powerpoint/2010/main" val="41059082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FD4FBF5-1729-4265-E2B7-43D8519B479C}"/>
              </a:ext>
            </a:extLst>
          </p:cNvPr>
          <p:cNvGraphicFramePr>
            <a:graphicFrameLocks noGrp="1"/>
          </p:cNvGraphicFramePr>
          <p:nvPr/>
        </p:nvGraphicFramePr>
        <p:xfrm>
          <a:off x="493987" y="289126"/>
          <a:ext cx="11698013" cy="497247"/>
        </p:xfrm>
        <a:graphic>
          <a:graphicData uri="http://schemas.openxmlformats.org/drawingml/2006/table">
            <a:tbl>
              <a:tblPr firstRow="1" bandRow="1">
                <a:tableStyleId>{5C22544A-7EE6-4342-B048-85BDC9FD1C3A}</a:tableStyleId>
              </a:tblPr>
              <a:tblGrid>
                <a:gridCol w="11698013">
                  <a:extLst>
                    <a:ext uri="{9D8B030D-6E8A-4147-A177-3AD203B41FA5}">
                      <a16:colId xmlns:a16="http://schemas.microsoft.com/office/drawing/2014/main" val="433152939"/>
                    </a:ext>
                  </a:extLst>
                </a:gridCol>
              </a:tblGrid>
              <a:tr h="497247">
                <a:tc>
                  <a:txBody>
                    <a:bodyPr/>
                    <a:lstStyle/>
                    <a:p>
                      <a:pPr marL="115888" indent="0"/>
                      <a:r>
                        <a:rPr lang="en-US" sz="2200" dirty="0">
                          <a:solidFill>
                            <a:srgbClr val="071D49"/>
                          </a:solidFill>
                        </a:rPr>
                        <a:t>TRANSFORM-1 Is a Phase 3, Double-Blind, Multicenter Study (NCT04472598)</a:t>
                      </a:r>
                    </a:p>
                  </a:txBody>
                  <a:tcPr anchor="ctr">
                    <a:lnL w="76200" cap="flat" cmpd="sng" algn="ctr">
                      <a:solidFill>
                        <a:srgbClr val="071D49"/>
                      </a:solidFill>
                      <a:prstDash val="solid"/>
                      <a:round/>
                      <a:headEnd type="none" w="med" len="med"/>
                      <a:tailEnd type="none" w="med" len="med"/>
                    </a:lnL>
                    <a:lnB w="12700" cap="flat" cmpd="sng" algn="ctr">
                      <a:solidFill>
                        <a:srgbClr val="071D49"/>
                      </a:solidFill>
                      <a:prstDash val="solid"/>
                      <a:round/>
                      <a:headEnd type="none" w="med" len="med"/>
                      <a:tailEnd type="none" w="med" len="med"/>
                    </a:lnB>
                    <a:noFill/>
                  </a:tcPr>
                </a:tc>
                <a:extLst>
                  <a:ext uri="{0D108BD9-81ED-4DB2-BD59-A6C34878D82A}">
                    <a16:rowId xmlns:a16="http://schemas.microsoft.com/office/drawing/2014/main" val="1506032674"/>
                  </a:ext>
                </a:extLst>
              </a:tr>
            </a:tbl>
          </a:graphicData>
        </a:graphic>
      </p:graphicFrame>
      <p:sp>
        <p:nvSpPr>
          <p:cNvPr id="7" name="Content Placeholder 2">
            <a:extLst>
              <a:ext uri="{FF2B5EF4-FFF2-40B4-BE49-F238E27FC236}">
                <a16:creationId xmlns:a16="http://schemas.microsoft.com/office/drawing/2014/main" id="{6A5E1AAF-B253-E1BE-733D-21EEBF905375}"/>
              </a:ext>
            </a:extLst>
          </p:cNvPr>
          <p:cNvSpPr>
            <a:spLocks noGrp="1"/>
          </p:cNvSpPr>
          <p:nvPr>
            <p:ph idx="1"/>
          </p:nvPr>
        </p:nvSpPr>
        <p:spPr>
          <a:xfrm>
            <a:off x="397080" y="3440901"/>
            <a:ext cx="11303000" cy="2371894"/>
          </a:xfrm>
        </p:spPr>
        <p:txBody>
          <a:bodyPr>
            <a:normAutofit lnSpcReduction="10000"/>
          </a:bodyPr>
          <a:lstStyle/>
          <a:p>
            <a:r>
              <a:rPr lang="en-US" altLang="en-US" sz="2000" b="0" dirty="0">
                <a:solidFill>
                  <a:schemeClr val="tx1"/>
                </a:solidFill>
              </a:rPr>
              <a:t>Endpoints</a:t>
            </a:r>
          </a:p>
          <a:p>
            <a:pPr marL="285750" indent="-285750">
              <a:buFont typeface="Arial" panose="020B0604020202020204" pitchFamily="34" charset="0"/>
              <a:buChar char="•"/>
            </a:pPr>
            <a:r>
              <a:rPr lang="en-US" altLang="en-US" sz="1600" b="0" dirty="0">
                <a:solidFill>
                  <a:schemeClr val="tx1"/>
                </a:solidFill>
              </a:rPr>
              <a:t>Primary endpoint: SVR</a:t>
            </a:r>
            <a:r>
              <a:rPr lang="en-US" altLang="en-US" sz="1600" b="0" baseline="-25000" dirty="0">
                <a:solidFill>
                  <a:schemeClr val="tx1"/>
                </a:solidFill>
              </a:rPr>
              <a:t>35W24 </a:t>
            </a:r>
            <a:r>
              <a:rPr lang="en-US" altLang="en-US" sz="1600" b="0" dirty="0">
                <a:solidFill>
                  <a:schemeClr val="tx1"/>
                </a:solidFill>
              </a:rPr>
              <a:t>(assessed for superiority) as measured by MRI or CT scan, per IWG criteria</a:t>
            </a:r>
          </a:p>
          <a:p>
            <a:pPr marL="285750" indent="-285750">
              <a:buFont typeface="Arial" panose="020B0604020202020204" pitchFamily="34" charset="0"/>
              <a:buChar char="•"/>
            </a:pPr>
            <a:r>
              <a:rPr lang="en-US" altLang="en-US" sz="1600" b="0" dirty="0">
                <a:solidFill>
                  <a:schemeClr val="tx1"/>
                </a:solidFill>
              </a:rPr>
              <a:t>Secondary endpoints: </a:t>
            </a:r>
          </a:p>
          <a:p>
            <a:pPr marL="800100" lvl="2" indent="-285750">
              <a:buFont typeface="Courier New" panose="02070309020205020404" pitchFamily="49" charset="0"/>
              <a:buChar char="o"/>
            </a:pPr>
            <a:r>
              <a:rPr lang="en-US" altLang="en-US" sz="1600" b="0" dirty="0"/>
              <a:t>Change in </a:t>
            </a:r>
            <a:r>
              <a:rPr lang="en-US" altLang="en-US" sz="1600" b="0" dirty="0" err="1"/>
              <a:t>TSS</a:t>
            </a:r>
            <a:r>
              <a:rPr lang="en-US" altLang="en-US" sz="1600" b="0" baseline="30000" dirty="0" err="1"/>
              <a:t>c</a:t>
            </a:r>
            <a:r>
              <a:rPr lang="en-US" altLang="en-US" sz="1600" b="0" dirty="0"/>
              <a:t> from baseline at Week 24 as measured by MFSAF</a:t>
            </a:r>
            <a:r>
              <a:rPr lang="en-US" altLang="en-US" sz="1600" b="0" baseline="30000" dirty="0"/>
              <a:t> </a:t>
            </a:r>
            <a:r>
              <a:rPr lang="en-US" altLang="en-US" sz="1600" b="0" dirty="0"/>
              <a:t>v4.0</a:t>
            </a:r>
          </a:p>
          <a:p>
            <a:pPr marL="800100" lvl="2" indent="-285750">
              <a:buFont typeface="Courier New" panose="02070309020205020404" pitchFamily="49" charset="0"/>
              <a:buChar char="o"/>
            </a:pPr>
            <a:r>
              <a:rPr lang="en-US" altLang="en-US" sz="1600" b="0" dirty="0"/>
              <a:t>SVR</a:t>
            </a:r>
            <a:r>
              <a:rPr lang="en-US" altLang="en-US" sz="1600" b="0" baseline="-25000" dirty="0"/>
              <a:t>35</a:t>
            </a:r>
            <a:r>
              <a:rPr lang="en-US" altLang="en-US" sz="1600" b="0" dirty="0"/>
              <a:t> at any time</a:t>
            </a:r>
          </a:p>
          <a:p>
            <a:pPr marL="800100" lvl="2" indent="-285750">
              <a:buFont typeface="Courier New" panose="02070309020205020404" pitchFamily="49" charset="0"/>
              <a:buChar char="o"/>
            </a:pPr>
            <a:r>
              <a:rPr lang="en-US" altLang="en-US" sz="1600" dirty="0"/>
              <a:t>D</a:t>
            </a:r>
            <a:r>
              <a:rPr lang="en-US" altLang="en-US" sz="1600" b="0" dirty="0"/>
              <a:t>uration of SVR</a:t>
            </a:r>
            <a:r>
              <a:rPr lang="en-US" altLang="en-US" sz="1600" b="0" baseline="-25000" dirty="0"/>
              <a:t>35</a:t>
            </a:r>
          </a:p>
          <a:p>
            <a:pPr marL="800100" lvl="2" indent="-285750">
              <a:buFont typeface="Courier New" panose="02070309020205020404" pitchFamily="49" charset="0"/>
              <a:buChar char="o"/>
            </a:pPr>
            <a:r>
              <a:rPr lang="en-US" altLang="en-US" sz="1600" b="0" dirty="0"/>
              <a:t>Anemia response per IWG criteria</a:t>
            </a:r>
          </a:p>
          <a:p>
            <a:pPr marL="285750" indent="-285750">
              <a:buFont typeface="Arial" panose="020B0604020202020204" pitchFamily="34" charset="0"/>
              <a:buChar char="•"/>
            </a:pPr>
            <a:r>
              <a:rPr lang="en-GB" altLang="en-US" sz="1600" b="0" dirty="0">
                <a:solidFill>
                  <a:schemeClr val="tx1"/>
                </a:solidFill>
              </a:rPr>
              <a:t>Safety endpoints: AEs</a:t>
            </a:r>
          </a:p>
          <a:p>
            <a:endParaRPr lang="en-US" altLang="en-US" sz="1400" b="0" dirty="0">
              <a:solidFill>
                <a:schemeClr val="tx1"/>
              </a:solidFill>
            </a:endParaRPr>
          </a:p>
        </p:txBody>
      </p:sp>
      <p:grpSp>
        <p:nvGrpSpPr>
          <p:cNvPr id="5" name="Group 4">
            <a:extLst>
              <a:ext uri="{FF2B5EF4-FFF2-40B4-BE49-F238E27FC236}">
                <a16:creationId xmlns:a16="http://schemas.microsoft.com/office/drawing/2014/main" id="{5374CD80-D660-241A-90DF-7DEC4D5DCCE7}"/>
              </a:ext>
            </a:extLst>
          </p:cNvPr>
          <p:cNvGrpSpPr/>
          <p:nvPr/>
        </p:nvGrpSpPr>
        <p:grpSpPr>
          <a:xfrm>
            <a:off x="905889" y="1016090"/>
            <a:ext cx="9885331" cy="2412910"/>
            <a:chOff x="1155219" y="1824845"/>
            <a:chExt cx="9885331" cy="2412910"/>
          </a:xfrm>
        </p:grpSpPr>
        <p:sp>
          <p:nvSpPr>
            <p:cNvPr id="2" name="Rectangle: Rounded Corners 1">
              <a:extLst>
                <a:ext uri="{FF2B5EF4-FFF2-40B4-BE49-F238E27FC236}">
                  <a16:creationId xmlns:a16="http://schemas.microsoft.com/office/drawing/2014/main" id="{12543F33-D194-E281-5F4D-1F31F8C1B284}"/>
                </a:ext>
              </a:extLst>
            </p:cNvPr>
            <p:cNvSpPr/>
            <p:nvPr/>
          </p:nvSpPr>
          <p:spPr>
            <a:xfrm>
              <a:off x="1155219" y="1824845"/>
              <a:ext cx="3885362" cy="2412910"/>
            </a:xfrm>
            <a:prstGeom prst="roundRect">
              <a:avLst/>
            </a:prstGeom>
            <a:solidFill>
              <a:srgbClr val="071D49"/>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ＭＳ Ｐゴシック"/>
                </a:rPr>
                <a:t>Inclusion criteria (N~230)</a:t>
              </a:r>
            </a:p>
            <a:p>
              <a:pPr marL="164592" marR="0" lvl="0" indent="-164592"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Arial"/>
                  <a:ea typeface="ＭＳ Ｐゴシック"/>
                </a:rPr>
                <a:t>Aged ≥18 years with ECOG ≤2</a:t>
              </a:r>
            </a:p>
            <a:p>
              <a:pPr marL="164592" marR="0" lvl="0" indent="-164592"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Arial"/>
                  <a:ea typeface="ＭＳ Ｐゴシック"/>
                </a:rPr>
                <a:t>Intermediate-2 or high-risk MF with measurable splenomegaly (as defined by the DIPSS+)</a:t>
              </a:r>
            </a:p>
            <a:p>
              <a:pPr marL="164592" marR="0" lvl="0" indent="-164592"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Arial"/>
                  <a:ea typeface="ＭＳ Ｐゴシック"/>
                </a:rPr>
                <a:t>Evidence of MF-related symptoms</a:t>
              </a:r>
            </a:p>
            <a:p>
              <a:pPr marL="164592" marR="0" lvl="0" indent="-164592"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Arial"/>
                  <a:ea typeface="ＭＳ Ｐゴシック"/>
                </a:rPr>
                <a:t>No prior JAKi treatment</a:t>
              </a:r>
              <a:endParaRPr kumimoji="0" lang="en-GB" sz="1400" b="0" i="0" u="none" strike="noStrike" kern="1200" cap="none" spc="0" normalizeH="0" baseline="0" noProof="0" dirty="0">
                <a:ln>
                  <a:noFill/>
                </a:ln>
                <a:solidFill>
                  <a:srgbClr val="FFFFFF"/>
                </a:solidFill>
                <a:effectLst/>
                <a:uLnTx/>
                <a:uFillTx/>
                <a:latin typeface="Arial"/>
                <a:ea typeface="ＭＳ Ｐゴシック"/>
              </a:endParaRPr>
            </a:p>
          </p:txBody>
        </p:sp>
        <p:sp>
          <p:nvSpPr>
            <p:cNvPr id="6" name="Rectangle: Rounded Corners 5">
              <a:extLst>
                <a:ext uri="{FF2B5EF4-FFF2-40B4-BE49-F238E27FC236}">
                  <a16:creationId xmlns:a16="http://schemas.microsoft.com/office/drawing/2014/main" id="{DFC3B1DE-706F-A5E4-79E6-4238E7CAD50C}"/>
                </a:ext>
              </a:extLst>
            </p:cNvPr>
            <p:cNvSpPr/>
            <p:nvPr/>
          </p:nvSpPr>
          <p:spPr>
            <a:xfrm>
              <a:off x="7851500" y="3382884"/>
              <a:ext cx="3189050" cy="854871"/>
            </a:xfrm>
            <a:prstGeom prst="roundRect">
              <a:avLst/>
            </a:prstGeom>
            <a:solidFill>
              <a:srgbClr val="4B4C4E"/>
            </a:solidFill>
            <a:ln>
              <a:solidFill>
                <a:srgbClr val="9CA4B6"/>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ＭＳ Ｐゴシック"/>
                </a:rPr>
                <a:t>Control arm</a:t>
              </a:r>
            </a:p>
            <a:p>
              <a:pPr marL="164592" marR="0" lvl="0" indent="-16459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Arial"/>
                  <a:ea typeface="ＭＳ Ｐゴシック"/>
                </a:rPr>
                <a:t>Ruxolitinib 15/20 mg twice daily</a:t>
              </a:r>
              <a:r>
                <a:rPr kumimoji="0" lang="en-US" sz="1400" b="0" i="0" u="none" strike="noStrike" kern="1200" cap="none" spc="0" normalizeH="0" baseline="30000" noProof="0" dirty="0">
                  <a:ln>
                    <a:noFill/>
                  </a:ln>
                  <a:solidFill>
                    <a:srgbClr val="FFFFFF"/>
                  </a:solidFill>
                  <a:effectLst/>
                  <a:uLnTx/>
                  <a:uFillTx/>
                  <a:latin typeface="Arial"/>
                  <a:ea typeface="ＭＳ Ｐゴシック"/>
                </a:rPr>
                <a:t>a</a:t>
              </a:r>
            </a:p>
            <a:p>
              <a:pPr marL="164592" marR="0" lvl="0" indent="-16459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Arial"/>
                  <a:ea typeface="ＭＳ Ｐゴシック"/>
                </a:rPr>
                <a:t>Placebo</a:t>
              </a:r>
            </a:p>
          </p:txBody>
        </p:sp>
        <p:sp>
          <p:nvSpPr>
            <p:cNvPr id="8" name="Rectangle: Rounded Corners 7">
              <a:extLst>
                <a:ext uri="{FF2B5EF4-FFF2-40B4-BE49-F238E27FC236}">
                  <a16:creationId xmlns:a16="http://schemas.microsoft.com/office/drawing/2014/main" id="{B09DD298-4020-8249-2751-B120941234A9}"/>
                </a:ext>
              </a:extLst>
            </p:cNvPr>
            <p:cNvSpPr/>
            <p:nvPr/>
          </p:nvSpPr>
          <p:spPr>
            <a:xfrm>
              <a:off x="7851500" y="1824845"/>
              <a:ext cx="3189050" cy="781788"/>
            </a:xfrm>
            <a:prstGeom prst="roundRect">
              <a:avLst/>
            </a:prstGeom>
            <a:solidFill>
              <a:srgbClr val="8A2ECC"/>
            </a:solidFill>
            <a:ln>
              <a:solidFill>
                <a:srgbClr val="9200E6"/>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ＭＳ Ｐゴシック"/>
                </a:rPr>
                <a:t>Experimental arm</a:t>
              </a:r>
              <a:endParaRPr kumimoji="0" lang="en-GB" sz="1400" b="1" i="0" u="none" strike="noStrike" kern="1200" cap="none" spc="0" normalizeH="0" baseline="30000" noProof="0" dirty="0">
                <a:ln>
                  <a:noFill/>
                </a:ln>
                <a:solidFill>
                  <a:srgbClr val="000000"/>
                </a:solidFill>
                <a:effectLst/>
                <a:uLnTx/>
                <a:uFillTx/>
                <a:latin typeface="Arial"/>
                <a:ea typeface="ＭＳ Ｐゴシック"/>
              </a:endParaRPr>
            </a:p>
            <a:p>
              <a:pPr marL="164592" marR="0" lvl="0" indent="-16459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rPr>
                <a:t>Ruxolitinib 15/20 mg BID</a:t>
              </a:r>
              <a:r>
                <a:rPr kumimoji="0" lang="en-GB" sz="1400" b="1" i="0" u="none" strike="noStrike" kern="1200" cap="none" spc="0" normalizeH="0" baseline="30000" noProof="0" dirty="0">
                  <a:ln>
                    <a:noFill/>
                  </a:ln>
                  <a:solidFill>
                    <a:srgbClr val="000000"/>
                  </a:solidFill>
                  <a:effectLst/>
                  <a:uLnTx/>
                  <a:uFillTx/>
                  <a:latin typeface="Arial"/>
                  <a:ea typeface="ＭＳ Ｐゴシック"/>
                </a:rPr>
                <a:t>a</a:t>
              </a:r>
              <a:endParaRPr kumimoji="0" lang="en-US" sz="1400" b="0" i="0" u="none" strike="noStrike" kern="1200" cap="none" spc="0" normalizeH="0" baseline="0" noProof="0" dirty="0">
                <a:ln>
                  <a:noFill/>
                </a:ln>
                <a:solidFill>
                  <a:srgbClr val="000000"/>
                </a:solidFill>
                <a:effectLst/>
                <a:uLnTx/>
                <a:uFillTx/>
                <a:latin typeface="Arial"/>
                <a:ea typeface="ＭＳ Ｐゴシック"/>
              </a:endParaRPr>
            </a:p>
            <a:p>
              <a:pPr marL="164592" marR="0" lvl="0" indent="-16459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rPr>
                <a:t>Navitoclax 100/200 mg QD</a:t>
              </a:r>
              <a:r>
                <a:rPr kumimoji="0" lang="en-US" sz="1400" b="0" i="0" u="none" strike="noStrike" kern="1200" cap="none" spc="0" normalizeH="0" baseline="30000" noProof="0" dirty="0">
                  <a:ln>
                    <a:noFill/>
                  </a:ln>
                  <a:solidFill>
                    <a:srgbClr val="000000"/>
                  </a:solidFill>
                  <a:effectLst/>
                  <a:uLnTx/>
                  <a:uFillTx/>
                  <a:latin typeface="Arial"/>
                  <a:ea typeface="ＭＳ Ｐゴシック"/>
                </a:rPr>
                <a:t>b</a:t>
              </a:r>
              <a:r>
                <a:rPr kumimoji="0" lang="en-US" sz="1400" b="0" i="0" u="none" strike="noStrike" kern="1200" cap="none" spc="0" normalizeH="0" baseline="0" noProof="0" dirty="0">
                  <a:ln>
                    <a:noFill/>
                  </a:ln>
                  <a:solidFill>
                    <a:srgbClr val="000000"/>
                  </a:solidFill>
                  <a:effectLst/>
                  <a:uLnTx/>
                  <a:uFillTx/>
                  <a:latin typeface="Arial"/>
                  <a:ea typeface="ＭＳ Ｐゴシック"/>
                </a:rPr>
                <a:t> </a:t>
              </a:r>
              <a:br>
                <a:rPr kumimoji="0" lang="en-US" sz="1400" b="0" i="0" u="none" strike="noStrike" kern="1200" cap="none" spc="0" normalizeH="0" baseline="0" noProof="0" dirty="0">
                  <a:ln>
                    <a:noFill/>
                  </a:ln>
                  <a:solidFill>
                    <a:srgbClr val="000000"/>
                  </a:solidFill>
                  <a:effectLst/>
                  <a:uLnTx/>
                  <a:uFillTx/>
                  <a:latin typeface="Arial"/>
                  <a:ea typeface="ＭＳ Ｐゴシック"/>
                </a:rPr>
              </a:br>
              <a:endParaRPr kumimoji="0" lang="en-US" sz="1400" b="0" i="0" u="none" strike="noStrike" kern="1200" cap="none" spc="0" normalizeH="0" baseline="0" noProof="0" dirty="0">
                <a:ln>
                  <a:noFill/>
                </a:ln>
                <a:solidFill>
                  <a:srgbClr val="000000"/>
                </a:solidFill>
                <a:effectLst/>
                <a:uLnTx/>
                <a:uFillTx/>
                <a:latin typeface="Arial"/>
                <a:ea typeface="ＭＳ Ｐゴシック"/>
              </a:endParaRPr>
            </a:p>
          </p:txBody>
        </p:sp>
        <p:cxnSp>
          <p:nvCxnSpPr>
            <p:cNvPr id="10" name="Straight Arrow Connector 9">
              <a:extLst>
                <a:ext uri="{FF2B5EF4-FFF2-40B4-BE49-F238E27FC236}">
                  <a16:creationId xmlns:a16="http://schemas.microsoft.com/office/drawing/2014/main" id="{245FBFB9-26D8-7D80-0691-D6FAC52A04CE}"/>
                </a:ext>
              </a:extLst>
            </p:cNvPr>
            <p:cNvCxnSpPr>
              <a:cxnSpLocks/>
              <a:stCxn id="15" idx="3"/>
              <a:endCxn id="8" idx="1"/>
            </p:cNvCxnSpPr>
            <p:nvPr/>
          </p:nvCxnSpPr>
          <p:spPr>
            <a:xfrm flipV="1">
              <a:off x="7255510" y="2215739"/>
              <a:ext cx="595990" cy="81773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2FD6759-FDE1-FF65-3AFF-35155ACC881E}"/>
                </a:ext>
              </a:extLst>
            </p:cNvPr>
            <p:cNvCxnSpPr>
              <a:cxnSpLocks/>
              <a:stCxn id="15" idx="3"/>
              <a:endCxn id="6" idx="1"/>
            </p:cNvCxnSpPr>
            <p:nvPr/>
          </p:nvCxnSpPr>
          <p:spPr>
            <a:xfrm>
              <a:off x="7255510" y="3033470"/>
              <a:ext cx="595990" cy="7768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0F72F4E-B8D2-E5CE-4722-69E43AF4931F}"/>
                </a:ext>
              </a:extLst>
            </p:cNvPr>
            <p:cNvSpPr txBox="1"/>
            <p:nvPr/>
          </p:nvSpPr>
          <p:spPr>
            <a:xfrm>
              <a:off x="5499186" y="2564110"/>
              <a:ext cx="1756324" cy="938719"/>
            </a:xfrm>
            <a:prstGeom prst="rect">
              <a:avLst/>
            </a:prstGeom>
            <a:solidFill>
              <a:srgbClr val="A6B5E0"/>
            </a:solidFill>
            <a:ln>
              <a:solidFill>
                <a:schemeClr val="tx2"/>
              </a:solidFill>
            </a:ln>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Arial"/>
                  <a:ea typeface="ＭＳ Ｐゴシック"/>
                </a:rPr>
                <a:t>1:1 Randomization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a:ea typeface="ＭＳ Ｐゴシック"/>
                </a:rPr>
                <a:t>Stratification factors: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000000"/>
                  </a:solidFill>
                  <a:effectLst/>
                  <a:uLnTx/>
                  <a:uFillTx/>
                  <a:latin typeface="Arial"/>
                  <a:ea typeface="ＭＳ Ｐゴシック"/>
                </a:rPr>
                <a:t>Int-2 vs high-risk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000000"/>
                  </a:solidFill>
                  <a:effectLst/>
                  <a:uLnTx/>
                  <a:uFillTx/>
                  <a:latin typeface="Arial"/>
                  <a:ea typeface="ＭＳ Ｐゴシック"/>
                </a:rPr>
                <a:t>PLT ≤200 × 10</a:t>
              </a:r>
              <a:r>
                <a:rPr kumimoji="0" lang="en-GB" sz="1100" b="0" i="0" u="none" strike="noStrike" kern="1200" cap="none" spc="0" normalizeH="0" baseline="30000" noProof="0" dirty="0">
                  <a:ln>
                    <a:noFill/>
                  </a:ln>
                  <a:solidFill>
                    <a:srgbClr val="000000"/>
                  </a:solidFill>
                  <a:effectLst/>
                  <a:uLnTx/>
                  <a:uFillTx/>
                  <a:latin typeface="Arial"/>
                  <a:ea typeface="ＭＳ Ｐゴシック"/>
                </a:rPr>
                <a:t>9</a:t>
              </a:r>
              <a:r>
                <a:rPr kumimoji="0" lang="en-GB" sz="1100" b="0" i="0" u="none" strike="noStrike" kern="1200" cap="none" spc="0" normalizeH="0" baseline="0" noProof="0" dirty="0">
                  <a:ln>
                    <a:noFill/>
                  </a:ln>
                  <a:solidFill>
                    <a:srgbClr val="000000"/>
                  </a:solidFill>
                  <a:effectLst/>
                  <a:uLnTx/>
                  <a:uFillTx/>
                  <a:latin typeface="Arial"/>
                  <a:ea typeface="ＭＳ Ｐゴシック"/>
                </a:rPr>
                <a:t>/L vs &gt;200 × 10</a:t>
              </a:r>
              <a:r>
                <a:rPr kumimoji="0" lang="en-GB" sz="1100" b="0" i="0" u="none" strike="noStrike" kern="1200" cap="none" spc="0" normalizeH="0" baseline="30000" noProof="0" dirty="0">
                  <a:ln>
                    <a:noFill/>
                  </a:ln>
                  <a:solidFill>
                    <a:srgbClr val="000000"/>
                  </a:solidFill>
                  <a:effectLst/>
                  <a:uLnTx/>
                  <a:uFillTx/>
                  <a:latin typeface="Arial"/>
                  <a:ea typeface="ＭＳ Ｐゴシック"/>
                </a:rPr>
                <a:t>9</a:t>
              </a:r>
              <a:r>
                <a:rPr kumimoji="0" lang="en-GB" sz="1100" b="0" i="0" u="none" strike="noStrike" kern="1200" cap="none" spc="0" normalizeH="0" baseline="0" noProof="0" dirty="0">
                  <a:ln>
                    <a:noFill/>
                  </a:ln>
                  <a:solidFill>
                    <a:srgbClr val="000000"/>
                  </a:solidFill>
                  <a:effectLst/>
                  <a:uLnTx/>
                  <a:uFillTx/>
                  <a:latin typeface="Arial"/>
                  <a:ea typeface="ＭＳ Ｐゴシック"/>
                </a:rPr>
                <a:t>/L </a:t>
              </a:r>
            </a:p>
          </p:txBody>
        </p:sp>
        <p:cxnSp>
          <p:nvCxnSpPr>
            <p:cNvPr id="25" name="Straight Arrow Connector 24">
              <a:extLst>
                <a:ext uri="{FF2B5EF4-FFF2-40B4-BE49-F238E27FC236}">
                  <a16:creationId xmlns:a16="http://schemas.microsoft.com/office/drawing/2014/main" id="{F995D3C8-9AFA-E30A-3734-16E3F0196BC1}"/>
                </a:ext>
              </a:extLst>
            </p:cNvPr>
            <p:cNvCxnSpPr>
              <a:cxnSpLocks/>
              <a:stCxn id="2" idx="3"/>
              <a:endCxn id="15" idx="1"/>
            </p:cNvCxnSpPr>
            <p:nvPr/>
          </p:nvCxnSpPr>
          <p:spPr>
            <a:xfrm>
              <a:off x="5040581" y="3031300"/>
              <a:ext cx="458605" cy="217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DF6DEA7C-8601-DB44-CCB2-ED5AE04FB0F3}"/>
              </a:ext>
            </a:extLst>
          </p:cNvPr>
          <p:cNvSpPr txBox="1"/>
          <p:nvPr/>
        </p:nvSpPr>
        <p:spPr>
          <a:xfrm>
            <a:off x="2586918" y="5767383"/>
            <a:ext cx="9434513" cy="9694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30000" noProof="0" dirty="0">
                <a:ln>
                  <a:noFill/>
                </a:ln>
                <a:solidFill>
                  <a:srgbClr val="000000"/>
                </a:solidFill>
                <a:effectLst/>
                <a:uLnTx/>
                <a:uFillTx/>
                <a:latin typeface="Arial"/>
                <a:ea typeface="Calibri" panose="020F0502020204030204" pitchFamily="34" charset="0"/>
              </a:rPr>
              <a:t>a</a:t>
            </a:r>
            <a:r>
              <a:rPr kumimoji="0" lang="en-US" sz="1050" b="0" i="0" u="none" strike="noStrike" kern="1200" cap="none" spc="0" normalizeH="0" baseline="0" noProof="0" dirty="0">
                <a:ln>
                  <a:noFill/>
                </a:ln>
                <a:solidFill>
                  <a:srgbClr val="000000"/>
                </a:solidFill>
                <a:effectLst/>
                <a:uLnTx/>
                <a:uFillTx/>
                <a:latin typeface="Arial"/>
                <a:ea typeface="Calibri" panose="020F0502020204030204" pitchFamily="34" charset="0"/>
              </a:rPr>
              <a:t>PLT &gt;200×10</a:t>
            </a:r>
            <a:r>
              <a:rPr kumimoji="0" lang="en-US" sz="1050" b="0" i="0" u="none" strike="noStrike" kern="1200" cap="none" spc="0" normalizeH="0" baseline="30000" noProof="0" dirty="0">
                <a:ln>
                  <a:noFill/>
                </a:ln>
                <a:solidFill>
                  <a:srgbClr val="000000"/>
                </a:solidFill>
                <a:effectLst/>
                <a:uLnTx/>
                <a:uFillTx/>
                <a:latin typeface="Arial"/>
                <a:ea typeface="Calibri" panose="020F0502020204030204" pitchFamily="34" charset="0"/>
              </a:rPr>
              <a:t>9</a:t>
            </a:r>
            <a:r>
              <a:rPr kumimoji="0" lang="en-US" sz="1050" b="0" i="0" u="none" strike="noStrike" kern="1200" cap="none" spc="0" normalizeH="0" baseline="0" noProof="0" dirty="0">
                <a:ln>
                  <a:noFill/>
                </a:ln>
                <a:solidFill>
                  <a:srgbClr val="000000"/>
                </a:solidFill>
                <a:effectLst/>
                <a:uLnTx/>
                <a:uFillTx/>
                <a:latin typeface="Arial"/>
                <a:ea typeface="Calibri" panose="020F0502020204030204" pitchFamily="34" charset="0"/>
              </a:rPr>
              <a:t>/L: 20 mg BID, PLT 100 × 10</a:t>
            </a:r>
            <a:r>
              <a:rPr kumimoji="0" lang="en-US" sz="1050" b="0" i="0" u="none" strike="noStrike" kern="1200" cap="none" spc="0" normalizeH="0" baseline="30000" noProof="0" dirty="0">
                <a:ln>
                  <a:noFill/>
                </a:ln>
                <a:solidFill>
                  <a:srgbClr val="000000"/>
                </a:solidFill>
                <a:effectLst/>
                <a:uLnTx/>
                <a:uFillTx/>
                <a:latin typeface="Arial"/>
                <a:ea typeface="Calibri" panose="020F0502020204030204" pitchFamily="34" charset="0"/>
              </a:rPr>
              <a:t>9</a:t>
            </a:r>
            <a:r>
              <a:rPr kumimoji="0" lang="en-US" sz="1050" b="0" i="0" u="none" strike="noStrike" kern="1200" cap="none" spc="0" normalizeH="0" baseline="0" noProof="0" dirty="0">
                <a:ln>
                  <a:noFill/>
                </a:ln>
                <a:solidFill>
                  <a:srgbClr val="000000"/>
                </a:solidFill>
                <a:effectLst/>
                <a:uLnTx/>
                <a:uFillTx/>
                <a:latin typeface="Arial"/>
                <a:ea typeface="Calibri" panose="020F0502020204030204" pitchFamily="34" charset="0"/>
              </a:rPr>
              <a:t>/L to 200 × 10</a:t>
            </a:r>
            <a:r>
              <a:rPr kumimoji="0" lang="en-US" sz="1050" b="0" i="0" u="none" strike="noStrike" kern="1200" cap="none" spc="0" normalizeH="0" baseline="30000" noProof="0" dirty="0">
                <a:ln>
                  <a:noFill/>
                </a:ln>
                <a:solidFill>
                  <a:srgbClr val="000000"/>
                </a:solidFill>
                <a:effectLst/>
                <a:uLnTx/>
                <a:uFillTx/>
                <a:latin typeface="Arial"/>
                <a:ea typeface="Calibri" panose="020F0502020204030204" pitchFamily="34" charset="0"/>
              </a:rPr>
              <a:t>9</a:t>
            </a:r>
            <a:r>
              <a:rPr kumimoji="0" lang="en-US" sz="1050" b="0" i="0" u="none" strike="noStrike" kern="1200" cap="none" spc="0" normalizeH="0" baseline="0" noProof="0" dirty="0">
                <a:ln>
                  <a:noFill/>
                </a:ln>
                <a:solidFill>
                  <a:srgbClr val="000000"/>
                </a:solidFill>
                <a:effectLst/>
                <a:uLnTx/>
                <a:uFillTx/>
                <a:latin typeface="Arial"/>
                <a:ea typeface="Calibri" panose="020F0502020204030204" pitchFamily="34" charset="0"/>
              </a:rPr>
              <a:t>/L: 15 mg BID; </a:t>
            </a:r>
            <a:r>
              <a:rPr kumimoji="0" lang="en-US" sz="1050" b="0" i="0" u="none" strike="noStrike" kern="1200" cap="none" spc="0" normalizeH="0" baseline="30000" noProof="0" dirty="0">
                <a:ln>
                  <a:noFill/>
                </a:ln>
                <a:solidFill>
                  <a:srgbClr val="000000"/>
                </a:solidFill>
                <a:effectLst/>
                <a:uLnTx/>
                <a:uFillTx/>
                <a:latin typeface="Arial"/>
                <a:ea typeface="Calibri" panose="020F0502020204030204" pitchFamily="34" charset="0"/>
              </a:rPr>
              <a:t>b</a:t>
            </a:r>
            <a:r>
              <a:rPr kumimoji="0" lang="en-US" sz="1050" b="0" i="0" u="none" strike="noStrike" kern="1200" cap="none" spc="0" normalizeH="0" baseline="0" noProof="0" dirty="0">
                <a:ln>
                  <a:noFill/>
                </a:ln>
                <a:solidFill>
                  <a:srgbClr val="000000"/>
                </a:solidFill>
                <a:effectLst/>
                <a:uLnTx/>
                <a:uFillTx/>
                <a:latin typeface="Arial"/>
                <a:ea typeface="Calibri" panose="020F0502020204030204" pitchFamily="34" charset="0"/>
              </a:rPr>
              <a:t>PLT &gt;150 × 10</a:t>
            </a:r>
            <a:r>
              <a:rPr kumimoji="0" lang="en-US" sz="1050" b="0" i="0" u="none" strike="noStrike" kern="1200" cap="none" spc="0" normalizeH="0" baseline="30000" noProof="0" dirty="0">
                <a:ln>
                  <a:noFill/>
                </a:ln>
                <a:solidFill>
                  <a:srgbClr val="000000"/>
                </a:solidFill>
                <a:effectLst/>
                <a:uLnTx/>
                <a:uFillTx/>
                <a:latin typeface="Arial"/>
                <a:ea typeface="Calibri" panose="020F0502020204030204" pitchFamily="34" charset="0"/>
              </a:rPr>
              <a:t>9</a:t>
            </a:r>
            <a:r>
              <a:rPr kumimoji="0" lang="en-US" sz="1050" b="0" i="0" u="none" strike="noStrike" kern="1200" cap="none" spc="0" normalizeH="0" baseline="0" noProof="0" dirty="0">
                <a:ln>
                  <a:noFill/>
                </a:ln>
                <a:solidFill>
                  <a:srgbClr val="000000"/>
                </a:solidFill>
                <a:effectLst/>
                <a:uLnTx/>
                <a:uFillTx/>
                <a:latin typeface="Arial"/>
                <a:ea typeface="Calibri" panose="020F0502020204030204" pitchFamily="34" charset="0"/>
              </a:rPr>
              <a:t>/L: 200 mg QD, PLT ≤150 × 10</a:t>
            </a:r>
            <a:r>
              <a:rPr kumimoji="0" lang="en-US" sz="1050" b="0" i="0" u="none" strike="noStrike" kern="1200" cap="none" spc="0" normalizeH="0" baseline="30000" noProof="0" dirty="0">
                <a:ln>
                  <a:noFill/>
                </a:ln>
                <a:solidFill>
                  <a:srgbClr val="000000"/>
                </a:solidFill>
                <a:effectLst/>
                <a:uLnTx/>
                <a:uFillTx/>
                <a:latin typeface="Arial"/>
                <a:ea typeface="Calibri" panose="020F0502020204030204" pitchFamily="34" charset="0"/>
              </a:rPr>
              <a:t>9</a:t>
            </a:r>
            <a:r>
              <a:rPr kumimoji="0" lang="en-US" sz="1050" b="0" i="0" u="none" strike="noStrike" kern="1200" cap="none" spc="0" normalizeH="0" baseline="0" noProof="0" dirty="0">
                <a:ln>
                  <a:noFill/>
                </a:ln>
                <a:solidFill>
                  <a:srgbClr val="000000"/>
                </a:solidFill>
                <a:effectLst/>
                <a:uLnTx/>
                <a:uFillTx/>
                <a:latin typeface="Arial"/>
                <a:ea typeface="Calibri" panose="020F0502020204030204" pitchFamily="34" charset="0"/>
              </a:rPr>
              <a:t>/L: 100 mg QD and escalate to 200 mg after ≥7 days, if tolerable (platelets ≥75 x 10</a:t>
            </a:r>
            <a:r>
              <a:rPr kumimoji="0" lang="en-US" sz="1050" b="0" i="0" u="none" strike="noStrike" kern="1200" cap="none" spc="0" normalizeH="0" baseline="30000" noProof="0" dirty="0">
                <a:ln>
                  <a:noFill/>
                </a:ln>
                <a:solidFill>
                  <a:srgbClr val="000000"/>
                </a:solidFill>
                <a:effectLst/>
                <a:uLnTx/>
                <a:uFillTx/>
                <a:latin typeface="Arial"/>
                <a:ea typeface="Calibri" panose="020F0502020204030204" pitchFamily="34" charset="0"/>
              </a:rPr>
              <a:t>9</a:t>
            </a:r>
            <a:r>
              <a:rPr kumimoji="0" lang="en-US" sz="1050" b="0" i="0" u="none" strike="noStrike" kern="1200" cap="none" spc="0" normalizeH="0" baseline="0" noProof="0" dirty="0">
                <a:ln>
                  <a:noFill/>
                </a:ln>
                <a:solidFill>
                  <a:srgbClr val="000000"/>
                </a:solidFill>
                <a:effectLst/>
                <a:uLnTx/>
                <a:uFillTx/>
                <a:latin typeface="Arial"/>
                <a:ea typeface="Calibri" panose="020F0502020204030204" pitchFamily="34" charset="0"/>
              </a:rPr>
              <a:t>/L). </a:t>
            </a:r>
            <a:r>
              <a:rPr kumimoji="0" lang="en-US" sz="1050" b="0" i="0" u="none" strike="noStrike" kern="1200" cap="none" spc="0" normalizeH="0" baseline="30000" noProof="0" dirty="0" err="1">
                <a:ln>
                  <a:noFill/>
                </a:ln>
                <a:solidFill>
                  <a:srgbClr val="000000"/>
                </a:solidFill>
                <a:effectLst/>
                <a:uLnTx/>
                <a:uFillTx/>
                <a:latin typeface="Arial"/>
                <a:ea typeface="Calibri" panose="020F0502020204030204" pitchFamily="34" charset="0"/>
              </a:rPr>
              <a:t>c</a:t>
            </a:r>
            <a:r>
              <a:rPr kumimoji="0" lang="en-US" sz="1050" b="0" i="0" u="none" strike="noStrike" kern="1200" cap="none" spc="0" normalizeH="0" baseline="0" noProof="0" dirty="0" err="1">
                <a:ln>
                  <a:noFill/>
                </a:ln>
                <a:solidFill>
                  <a:srgbClr val="000000"/>
                </a:solidFill>
                <a:effectLst/>
                <a:uLnTx/>
                <a:uFillTx/>
                <a:latin typeface="Arial"/>
                <a:ea typeface="Calibri" panose="020F0502020204030204" pitchFamily="34" charset="0"/>
              </a:rPr>
              <a:t>TSS</a:t>
            </a:r>
            <a:r>
              <a:rPr kumimoji="0" lang="en-US" sz="1050" b="0" i="0" u="none" strike="noStrike" kern="1200" cap="none" spc="0" normalizeH="0" baseline="0" noProof="0" dirty="0">
                <a:ln>
                  <a:noFill/>
                </a:ln>
                <a:solidFill>
                  <a:srgbClr val="000000"/>
                </a:solidFill>
                <a:effectLst/>
                <a:uLnTx/>
                <a:uFillTx/>
                <a:latin typeface="Arial"/>
                <a:ea typeface="Calibri" panose="020F0502020204030204" pitchFamily="34" charset="0"/>
              </a:rPr>
              <a:t> includes patient assessed fatigue, concentration, early satiety, inactivity, night sweats, itching, bone pain, abdominal discomfort, weight loss, and fevers. AEs, adverse events; BID, twice daily; CT, computed tomography; DIPSS+, Dynamic International Prognostic Scoring System Plus; ECOG, Eastern Cooperative Oncology Group; Int-2, intermediate-2; IWG, International Working Group, </a:t>
            </a:r>
            <a:r>
              <a:rPr kumimoji="0" lang="en-US" sz="1050" b="0" i="0" u="none" strike="noStrike" kern="1200" cap="none" spc="0" normalizeH="0" baseline="0" noProof="0" dirty="0" err="1">
                <a:ln>
                  <a:noFill/>
                </a:ln>
                <a:solidFill>
                  <a:srgbClr val="000000"/>
                </a:solidFill>
                <a:effectLst/>
                <a:uLnTx/>
                <a:uFillTx/>
                <a:latin typeface="Arial"/>
                <a:ea typeface="Calibri" panose="020F0502020204030204" pitchFamily="34" charset="0"/>
              </a:rPr>
              <a:t>JAKi</a:t>
            </a:r>
            <a:r>
              <a:rPr kumimoji="0" lang="en-US" sz="1050" b="0" i="0" u="none" strike="noStrike" kern="1200" cap="none" spc="0" normalizeH="0" baseline="0" noProof="0" dirty="0">
                <a:ln>
                  <a:noFill/>
                </a:ln>
                <a:solidFill>
                  <a:srgbClr val="000000"/>
                </a:solidFill>
                <a:effectLst/>
                <a:uLnTx/>
                <a:uFillTx/>
                <a:latin typeface="Arial"/>
                <a:ea typeface="Calibri" panose="020F0502020204030204" pitchFamily="34" charset="0"/>
              </a:rPr>
              <a:t>, Janus kinase inhibitor; MF, myelofibrosis; MFSAF, Myelofibrosis Symptom Assessment Form; MRI, magnetic resonance imaging; PLT, platelet; QD, once daily; SVR</a:t>
            </a:r>
            <a:r>
              <a:rPr kumimoji="0" lang="en-US" sz="1050" b="0" i="0" u="none" strike="noStrike" kern="1200" cap="none" spc="0" normalizeH="0" baseline="-25000" noProof="0" dirty="0">
                <a:ln>
                  <a:noFill/>
                </a:ln>
                <a:solidFill>
                  <a:srgbClr val="000000"/>
                </a:solidFill>
                <a:effectLst/>
                <a:uLnTx/>
                <a:uFillTx/>
                <a:latin typeface="Arial"/>
                <a:ea typeface="Calibri" panose="020F0502020204030204" pitchFamily="34" charset="0"/>
              </a:rPr>
              <a:t>35</a:t>
            </a:r>
            <a:r>
              <a:rPr kumimoji="0" lang="en-US" sz="1050" b="0" i="0" u="none" strike="noStrike" kern="1200" cap="none" spc="0" normalizeH="0" baseline="0" noProof="0" dirty="0">
                <a:ln>
                  <a:noFill/>
                </a:ln>
                <a:solidFill>
                  <a:srgbClr val="000000"/>
                </a:solidFill>
                <a:effectLst/>
                <a:uLnTx/>
                <a:uFillTx/>
                <a:latin typeface="Arial"/>
                <a:ea typeface="Calibri" panose="020F0502020204030204" pitchFamily="34" charset="0"/>
              </a:rPr>
              <a:t>, spleen volume reduction of ≥35%; SVR</a:t>
            </a:r>
            <a:r>
              <a:rPr kumimoji="0" lang="en-US" sz="1050" b="0" i="0" u="none" strike="noStrike" kern="1200" cap="none" spc="0" normalizeH="0" baseline="-25000" noProof="0" dirty="0">
                <a:ln>
                  <a:noFill/>
                </a:ln>
                <a:solidFill>
                  <a:srgbClr val="000000"/>
                </a:solidFill>
                <a:effectLst/>
                <a:uLnTx/>
                <a:uFillTx/>
                <a:latin typeface="Arial"/>
                <a:ea typeface="Calibri" panose="020F0502020204030204" pitchFamily="34" charset="0"/>
              </a:rPr>
              <a:t>35W24</a:t>
            </a:r>
            <a:r>
              <a:rPr kumimoji="0" lang="en-US" sz="1050" b="0" i="0" u="none" strike="noStrike" kern="1200" cap="none" spc="0" normalizeH="0" baseline="0" noProof="0" dirty="0">
                <a:ln>
                  <a:noFill/>
                </a:ln>
                <a:solidFill>
                  <a:srgbClr val="000000"/>
                </a:solidFill>
                <a:effectLst/>
                <a:uLnTx/>
                <a:uFillTx/>
                <a:latin typeface="Arial"/>
                <a:ea typeface="Calibri" panose="020F0502020204030204" pitchFamily="34" charset="0"/>
              </a:rPr>
              <a:t>, SVR of ≥35% at Week 24; TSS, total symptom score.</a:t>
            </a:r>
            <a:endParaRPr kumimoji="0" lang="en-US" sz="1050" b="0" i="0" u="none" strike="noStrike" kern="1200" cap="none" spc="0" normalizeH="0" baseline="0" noProof="0" dirty="0">
              <a:ln>
                <a:noFill/>
              </a:ln>
              <a:solidFill>
                <a:srgbClr val="000000"/>
              </a:solidFill>
              <a:effectLst/>
              <a:uLnTx/>
              <a:uFillTx/>
              <a:latin typeface="Arial"/>
              <a:ea typeface="Malgun Gothic"/>
              <a:cs typeface="Arial" panose="020B0604020202020204" pitchFamily="34" charset="0"/>
            </a:endParaRPr>
          </a:p>
        </p:txBody>
      </p:sp>
    </p:spTree>
    <p:custDataLst>
      <p:tags r:id="rId1"/>
    </p:custDataLst>
    <p:extLst>
      <p:ext uri="{BB962C8B-B14F-4D97-AF65-F5344CB8AC3E}">
        <p14:creationId xmlns:p14="http://schemas.microsoft.com/office/powerpoint/2010/main" val="4254841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F9D7D5-AB92-4A40-B4B8-01770603E10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639" y="3174"/>
            <a:ext cx="12180722" cy="6858800"/>
          </a:xfrm>
          <a:prstGeom prst="rect">
            <a:avLst/>
          </a:prstGeom>
        </p:spPr>
      </p:pic>
    </p:spTree>
    <p:extLst>
      <p:ext uri="{BB962C8B-B14F-4D97-AF65-F5344CB8AC3E}">
        <p14:creationId xmlns:p14="http://schemas.microsoft.com/office/powerpoint/2010/main" val="6372634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Placeholder 38">
            <a:extLst>
              <a:ext uri="{FF2B5EF4-FFF2-40B4-BE49-F238E27FC236}">
                <a16:creationId xmlns:a16="http://schemas.microsoft.com/office/drawing/2014/main" id="{A134C8D4-EA75-46F3-A85B-7FEFD9D535F1}"/>
              </a:ext>
            </a:extLst>
          </p:cNvPr>
          <p:cNvGraphicFramePr>
            <a:graphicFrameLocks/>
          </p:cNvGraphicFramePr>
          <p:nvPr/>
        </p:nvGraphicFramePr>
        <p:xfrm>
          <a:off x="493986" y="857817"/>
          <a:ext cx="10964589" cy="4764952"/>
        </p:xfrm>
        <a:graphic>
          <a:graphicData uri="http://schemas.openxmlformats.org/drawingml/2006/table">
            <a:tbl>
              <a:tblPr firstRow="1" bandRow="1">
                <a:effectLst/>
              </a:tblPr>
              <a:tblGrid>
                <a:gridCol w="4895229">
                  <a:extLst>
                    <a:ext uri="{9D8B030D-6E8A-4147-A177-3AD203B41FA5}">
                      <a16:colId xmlns:a16="http://schemas.microsoft.com/office/drawing/2014/main" val="20000"/>
                    </a:ext>
                  </a:extLst>
                </a:gridCol>
                <a:gridCol w="3029635">
                  <a:extLst>
                    <a:ext uri="{9D8B030D-6E8A-4147-A177-3AD203B41FA5}">
                      <a16:colId xmlns:a16="http://schemas.microsoft.com/office/drawing/2014/main" val="20001"/>
                    </a:ext>
                  </a:extLst>
                </a:gridCol>
                <a:gridCol w="3039725">
                  <a:extLst>
                    <a:ext uri="{9D8B030D-6E8A-4147-A177-3AD203B41FA5}">
                      <a16:colId xmlns:a16="http://schemas.microsoft.com/office/drawing/2014/main" val="20002"/>
                    </a:ext>
                  </a:extLst>
                </a:gridCol>
              </a:tblGrid>
              <a:tr h="401867">
                <a:tc>
                  <a:txBody>
                    <a:bodyPr/>
                    <a:lstStyle>
                      <a:lvl1pPr marL="0" algn="l" defTabSz="457200" rtl="0" eaLnBrk="1" latinLnBrk="0" hangingPunct="1">
                        <a:defRPr sz="1800" b="1" kern="1200">
                          <a:solidFill>
                            <a:schemeClr val="bg1"/>
                          </a:solidFill>
                          <a:latin typeface="Arial" panose="020B0604020202020204"/>
                        </a:defRPr>
                      </a:lvl1pPr>
                      <a:lvl2pPr marL="457200" algn="l" defTabSz="457200" rtl="0" eaLnBrk="1" latinLnBrk="0" hangingPunct="1">
                        <a:defRPr sz="1800" b="1" kern="1200">
                          <a:solidFill>
                            <a:schemeClr val="bg1"/>
                          </a:solidFill>
                          <a:latin typeface="Arial" panose="020B0604020202020204"/>
                        </a:defRPr>
                      </a:lvl2pPr>
                      <a:lvl3pPr marL="914400" algn="l" defTabSz="457200" rtl="0" eaLnBrk="1" latinLnBrk="0" hangingPunct="1">
                        <a:defRPr sz="1800" b="1" kern="1200">
                          <a:solidFill>
                            <a:schemeClr val="bg1"/>
                          </a:solidFill>
                          <a:latin typeface="Arial" panose="020B0604020202020204"/>
                        </a:defRPr>
                      </a:lvl3pPr>
                      <a:lvl4pPr marL="1371600" algn="l" defTabSz="457200" rtl="0" eaLnBrk="1" latinLnBrk="0" hangingPunct="1">
                        <a:defRPr sz="1800" b="1" kern="1200">
                          <a:solidFill>
                            <a:schemeClr val="bg1"/>
                          </a:solidFill>
                          <a:latin typeface="Arial" panose="020B0604020202020204"/>
                        </a:defRPr>
                      </a:lvl4pPr>
                      <a:lvl5pPr marL="1828800" algn="l" defTabSz="457200" rtl="0" eaLnBrk="1" latinLnBrk="0" hangingPunct="1">
                        <a:defRPr sz="1800" b="1" kern="1200">
                          <a:solidFill>
                            <a:schemeClr val="bg1"/>
                          </a:solidFill>
                          <a:latin typeface="Arial" panose="020B0604020202020204"/>
                        </a:defRPr>
                      </a:lvl5pPr>
                      <a:lvl6pPr marL="2286000" algn="l" defTabSz="457200" rtl="0" eaLnBrk="1" latinLnBrk="0" hangingPunct="1">
                        <a:defRPr sz="1800" b="1" kern="1200">
                          <a:solidFill>
                            <a:schemeClr val="bg1"/>
                          </a:solidFill>
                          <a:latin typeface="Arial" panose="020B0604020202020204"/>
                        </a:defRPr>
                      </a:lvl6pPr>
                      <a:lvl7pPr marL="2743200" algn="l" defTabSz="457200" rtl="0" eaLnBrk="1" latinLnBrk="0" hangingPunct="1">
                        <a:defRPr sz="1800" b="1" kern="1200">
                          <a:solidFill>
                            <a:schemeClr val="bg1"/>
                          </a:solidFill>
                          <a:latin typeface="Arial" panose="020B0604020202020204"/>
                        </a:defRPr>
                      </a:lvl7pPr>
                      <a:lvl8pPr marL="3200400" algn="l" defTabSz="457200" rtl="0" eaLnBrk="1" latinLnBrk="0" hangingPunct="1">
                        <a:defRPr sz="1800" b="1" kern="1200">
                          <a:solidFill>
                            <a:schemeClr val="bg1"/>
                          </a:solidFill>
                          <a:latin typeface="Arial" panose="020B0604020202020204"/>
                        </a:defRPr>
                      </a:lvl8pPr>
                      <a:lvl9pPr marL="3657600" algn="l" defTabSz="457200" rtl="0" eaLnBrk="1" latinLnBrk="0" hangingPunct="1">
                        <a:defRPr sz="1800" b="1" kern="1200">
                          <a:solidFill>
                            <a:schemeClr val="bg1"/>
                          </a:solidFill>
                          <a:latin typeface="Arial" panose="020B0604020202020204"/>
                        </a:defRPr>
                      </a:lvl9pPr>
                    </a:lstStyle>
                    <a:p>
                      <a:endParaRPr lang="en-US" sz="110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71D49"/>
                    </a:solidFill>
                  </a:tcPr>
                </a:tc>
                <a:tc>
                  <a:txBody>
                    <a:bodyPr/>
                    <a:lstStyle>
                      <a:lvl1pPr marL="0" algn="l" defTabSz="457200" rtl="0" eaLnBrk="1" latinLnBrk="0" hangingPunct="1">
                        <a:defRPr sz="1800" b="1" kern="1200">
                          <a:solidFill>
                            <a:schemeClr val="bg1"/>
                          </a:solidFill>
                          <a:latin typeface="Arial" panose="020B0604020202020204"/>
                        </a:defRPr>
                      </a:lvl1pPr>
                      <a:lvl2pPr marL="457200" algn="l" defTabSz="457200" rtl="0" eaLnBrk="1" latinLnBrk="0" hangingPunct="1">
                        <a:defRPr sz="1800" b="1" kern="1200">
                          <a:solidFill>
                            <a:schemeClr val="bg1"/>
                          </a:solidFill>
                          <a:latin typeface="Arial" panose="020B0604020202020204"/>
                        </a:defRPr>
                      </a:lvl2pPr>
                      <a:lvl3pPr marL="914400" algn="l" defTabSz="457200" rtl="0" eaLnBrk="1" latinLnBrk="0" hangingPunct="1">
                        <a:defRPr sz="1800" b="1" kern="1200">
                          <a:solidFill>
                            <a:schemeClr val="bg1"/>
                          </a:solidFill>
                          <a:latin typeface="Arial" panose="020B0604020202020204"/>
                        </a:defRPr>
                      </a:lvl3pPr>
                      <a:lvl4pPr marL="1371600" algn="l" defTabSz="457200" rtl="0" eaLnBrk="1" latinLnBrk="0" hangingPunct="1">
                        <a:defRPr sz="1800" b="1" kern="1200">
                          <a:solidFill>
                            <a:schemeClr val="bg1"/>
                          </a:solidFill>
                          <a:latin typeface="Arial" panose="020B0604020202020204"/>
                        </a:defRPr>
                      </a:lvl4pPr>
                      <a:lvl5pPr marL="1828800" algn="l" defTabSz="457200" rtl="0" eaLnBrk="1" latinLnBrk="0" hangingPunct="1">
                        <a:defRPr sz="1800" b="1" kern="1200">
                          <a:solidFill>
                            <a:schemeClr val="bg1"/>
                          </a:solidFill>
                          <a:latin typeface="Arial" panose="020B0604020202020204"/>
                        </a:defRPr>
                      </a:lvl5pPr>
                      <a:lvl6pPr marL="2286000" algn="l" defTabSz="457200" rtl="0" eaLnBrk="1" latinLnBrk="0" hangingPunct="1">
                        <a:defRPr sz="1800" b="1" kern="1200">
                          <a:solidFill>
                            <a:schemeClr val="bg1"/>
                          </a:solidFill>
                          <a:latin typeface="Arial" panose="020B0604020202020204"/>
                        </a:defRPr>
                      </a:lvl6pPr>
                      <a:lvl7pPr marL="2743200" algn="l" defTabSz="457200" rtl="0" eaLnBrk="1" latinLnBrk="0" hangingPunct="1">
                        <a:defRPr sz="1800" b="1" kern="1200">
                          <a:solidFill>
                            <a:schemeClr val="bg1"/>
                          </a:solidFill>
                          <a:latin typeface="Arial" panose="020B0604020202020204"/>
                        </a:defRPr>
                      </a:lvl7pPr>
                      <a:lvl8pPr marL="3200400" algn="l" defTabSz="457200" rtl="0" eaLnBrk="1" latinLnBrk="0" hangingPunct="1">
                        <a:defRPr sz="1800" b="1" kern="1200">
                          <a:solidFill>
                            <a:schemeClr val="bg1"/>
                          </a:solidFill>
                          <a:latin typeface="Arial" panose="020B0604020202020204"/>
                        </a:defRPr>
                      </a:lvl8pPr>
                      <a:lvl9pPr marL="3657600" algn="l" defTabSz="457200" rtl="0" eaLnBrk="1" latinLnBrk="0" hangingPunct="1">
                        <a:defRPr sz="1800" b="1" kern="1200">
                          <a:solidFill>
                            <a:schemeClr val="bg1"/>
                          </a:solidFill>
                          <a:latin typeface="Arial" panose="020B0604020202020204"/>
                        </a:defRPr>
                      </a:lvl9pPr>
                    </a:lstStyle>
                    <a:p>
                      <a:pPr marL="0" marR="0" algn="ctr" hangingPunct="0">
                        <a:lnSpc>
                          <a:spcPct val="100000"/>
                        </a:lnSpc>
                        <a:spcBef>
                          <a:spcPts val="0"/>
                        </a:spcBef>
                        <a:spcAft>
                          <a:spcPts val="0"/>
                        </a:spcAft>
                      </a:pPr>
                      <a:r>
                        <a:rPr lang="en-US" sz="1100" b="1" kern="1200" dirty="0">
                          <a:solidFill>
                            <a:schemeClr val="bg1"/>
                          </a:solidFill>
                          <a:effectLst/>
                          <a:latin typeface="Arial" panose="020B0604020202020204"/>
                          <a:ea typeface="+mn-ea"/>
                          <a:cs typeface="+mn-cs"/>
                        </a:rPr>
                        <a:t>NAV + RUX</a:t>
                      </a:r>
                      <a:br>
                        <a:rPr lang="en-US" sz="1100" b="1" kern="1200" dirty="0">
                          <a:solidFill>
                            <a:schemeClr val="bg1"/>
                          </a:solidFill>
                          <a:effectLst/>
                          <a:latin typeface="Arial" panose="020B0604020202020204"/>
                          <a:ea typeface="+mn-ea"/>
                          <a:cs typeface="+mn-cs"/>
                        </a:rPr>
                      </a:br>
                      <a:r>
                        <a:rPr lang="en-US" sz="1100" b="1" kern="1200" dirty="0">
                          <a:solidFill>
                            <a:schemeClr val="bg1"/>
                          </a:solidFill>
                          <a:effectLst/>
                          <a:latin typeface="Arial" panose="020B0604020202020204"/>
                          <a:ea typeface="+mn-ea"/>
                          <a:cs typeface="+mn-cs"/>
                        </a:rPr>
                        <a:t>(N=125)</a:t>
                      </a:r>
                      <a:endParaRPr lang="en-US" sz="1100" dirty="0">
                        <a:solidFill>
                          <a:schemeClr val="bg1"/>
                        </a:solidFill>
                        <a:latin typeface="Arial" panose="020B0604020202020204" pitchFamily="34" charset="0"/>
                        <a:ea typeface="MS Mincho"/>
                        <a:cs typeface="Arial" panose="020B0604020202020204" pitchFamily="34" charset="0"/>
                      </a:endParaRPr>
                    </a:p>
                  </a:txBody>
                  <a:tcPr anchor="ctr">
                    <a:lnL w="12700" cap="flat" cmpd="sng" algn="ctr">
                      <a:solidFill>
                        <a:srgbClr val="A6B5E0"/>
                      </a:solid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71D49"/>
                    </a:solidFill>
                  </a:tcPr>
                </a:tc>
                <a:tc>
                  <a:txBody>
                    <a:bodyPr/>
                    <a:lstStyle>
                      <a:lvl1pPr marL="0" algn="l" defTabSz="457200" rtl="0" eaLnBrk="1" latinLnBrk="0" hangingPunct="1">
                        <a:defRPr sz="1800" b="1" kern="1200">
                          <a:solidFill>
                            <a:schemeClr val="bg1"/>
                          </a:solidFill>
                          <a:latin typeface="Arial" panose="020B0604020202020204"/>
                        </a:defRPr>
                      </a:lvl1pPr>
                      <a:lvl2pPr marL="457200" algn="l" defTabSz="457200" rtl="0" eaLnBrk="1" latinLnBrk="0" hangingPunct="1">
                        <a:defRPr sz="1800" b="1" kern="1200">
                          <a:solidFill>
                            <a:schemeClr val="bg1"/>
                          </a:solidFill>
                          <a:latin typeface="Arial" panose="020B0604020202020204"/>
                        </a:defRPr>
                      </a:lvl2pPr>
                      <a:lvl3pPr marL="914400" algn="l" defTabSz="457200" rtl="0" eaLnBrk="1" latinLnBrk="0" hangingPunct="1">
                        <a:defRPr sz="1800" b="1" kern="1200">
                          <a:solidFill>
                            <a:schemeClr val="bg1"/>
                          </a:solidFill>
                          <a:latin typeface="Arial" panose="020B0604020202020204"/>
                        </a:defRPr>
                      </a:lvl3pPr>
                      <a:lvl4pPr marL="1371600" algn="l" defTabSz="457200" rtl="0" eaLnBrk="1" latinLnBrk="0" hangingPunct="1">
                        <a:defRPr sz="1800" b="1" kern="1200">
                          <a:solidFill>
                            <a:schemeClr val="bg1"/>
                          </a:solidFill>
                          <a:latin typeface="Arial" panose="020B0604020202020204"/>
                        </a:defRPr>
                      </a:lvl4pPr>
                      <a:lvl5pPr marL="1828800" algn="l" defTabSz="457200" rtl="0" eaLnBrk="1" latinLnBrk="0" hangingPunct="1">
                        <a:defRPr sz="1800" b="1" kern="1200">
                          <a:solidFill>
                            <a:schemeClr val="bg1"/>
                          </a:solidFill>
                          <a:latin typeface="Arial" panose="020B0604020202020204"/>
                        </a:defRPr>
                      </a:lvl5pPr>
                      <a:lvl6pPr marL="2286000" algn="l" defTabSz="457200" rtl="0" eaLnBrk="1" latinLnBrk="0" hangingPunct="1">
                        <a:defRPr sz="1800" b="1" kern="1200">
                          <a:solidFill>
                            <a:schemeClr val="bg1"/>
                          </a:solidFill>
                          <a:latin typeface="Arial" panose="020B0604020202020204"/>
                        </a:defRPr>
                      </a:lvl6pPr>
                      <a:lvl7pPr marL="2743200" algn="l" defTabSz="457200" rtl="0" eaLnBrk="1" latinLnBrk="0" hangingPunct="1">
                        <a:defRPr sz="1800" b="1" kern="1200">
                          <a:solidFill>
                            <a:schemeClr val="bg1"/>
                          </a:solidFill>
                          <a:latin typeface="Arial" panose="020B0604020202020204"/>
                        </a:defRPr>
                      </a:lvl7pPr>
                      <a:lvl8pPr marL="3200400" algn="l" defTabSz="457200" rtl="0" eaLnBrk="1" latinLnBrk="0" hangingPunct="1">
                        <a:defRPr sz="1800" b="1" kern="1200">
                          <a:solidFill>
                            <a:schemeClr val="bg1"/>
                          </a:solidFill>
                          <a:latin typeface="Arial" panose="020B0604020202020204"/>
                        </a:defRPr>
                      </a:lvl8pPr>
                      <a:lvl9pPr marL="3657600" algn="l" defTabSz="457200" rtl="0" eaLnBrk="1" latinLnBrk="0" hangingPunct="1">
                        <a:defRPr sz="1800" b="1" kern="1200">
                          <a:solidFill>
                            <a:schemeClr val="bg1"/>
                          </a:solidFill>
                          <a:latin typeface="Arial" panose="020B0604020202020204"/>
                        </a:defRPr>
                      </a:lvl9pPr>
                    </a:lstStyle>
                    <a:p>
                      <a:pPr marL="0" marR="0" algn="ctr" hangingPunct="0">
                        <a:lnSpc>
                          <a:spcPct val="100000"/>
                        </a:lnSpc>
                        <a:spcBef>
                          <a:spcPts val="0"/>
                        </a:spcBef>
                        <a:spcAft>
                          <a:spcPts val="0"/>
                        </a:spcAft>
                      </a:pPr>
                      <a:r>
                        <a:rPr lang="en-US" sz="1100" b="1" kern="1200" dirty="0">
                          <a:solidFill>
                            <a:schemeClr val="bg1"/>
                          </a:solidFill>
                          <a:effectLst/>
                          <a:latin typeface="Arial" panose="020B0604020202020204"/>
                          <a:ea typeface="+mn-ea"/>
                          <a:cs typeface="+mn-cs"/>
                        </a:rPr>
                        <a:t>PBO + RUX </a:t>
                      </a:r>
                      <a:br>
                        <a:rPr lang="en-US" sz="1100" b="1" kern="1200" dirty="0">
                          <a:solidFill>
                            <a:schemeClr val="bg1"/>
                          </a:solidFill>
                          <a:effectLst/>
                          <a:latin typeface="Arial" panose="020B0604020202020204"/>
                          <a:ea typeface="+mn-ea"/>
                          <a:cs typeface="+mn-cs"/>
                        </a:rPr>
                      </a:br>
                      <a:r>
                        <a:rPr lang="en-US" sz="1100" b="1" kern="1200" dirty="0">
                          <a:solidFill>
                            <a:schemeClr val="bg1"/>
                          </a:solidFill>
                          <a:effectLst/>
                          <a:latin typeface="Arial" panose="020B0604020202020204"/>
                          <a:ea typeface="+mn-ea"/>
                          <a:cs typeface="+mn-cs"/>
                        </a:rPr>
                        <a:t>(N=127)</a:t>
                      </a:r>
                      <a:endParaRPr lang="en-US" sz="1100" dirty="0">
                        <a:solidFill>
                          <a:schemeClr val="bg1"/>
                        </a:solidFill>
                        <a:latin typeface="Arial" panose="020B0604020202020204" pitchFamily="34" charset="0"/>
                        <a:ea typeface="MS Mincho"/>
                        <a:cs typeface="Arial" panose="020B0604020202020204" pitchFamily="34" charset="0"/>
                      </a:endParaRPr>
                    </a:p>
                  </a:txBody>
                  <a:tcPr anchor="ctr">
                    <a:lnL w="19050" cap="flat" cmpd="sng" algn="ctr">
                      <a:no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71D49"/>
                    </a:solidFill>
                  </a:tcPr>
                </a:tc>
                <a:extLst>
                  <a:ext uri="{0D108BD9-81ED-4DB2-BD59-A6C34878D82A}">
                    <a16:rowId xmlns:a16="http://schemas.microsoft.com/office/drawing/2014/main" val="10000"/>
                  </a:ext>
                </a:extLst>
              </a:tr>
              <a:tr h="241120">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l" defTabSz="274320">
                        <a:tabLst>
                          <a:tab pos="274320" algn="l"/>
                          <a:tab pos="548640" algn="l"/>
                          <a:tab pos="8229600" algn="l"/>
                        </a:tabLst>
                      </a:pPr>
                      <a:r>
                        <a:rPr lang="en-US" sz="1100" b="1" dirty="0">
                          <a:latin typeface="Arial" panose="020B0604020202020204" pitchFamily="34" charset="0"/>
                          <a:cs typeface="Arial" panose="020B0604020202020204" pitchFamily="34" charset="0"/>
                        </a:rPr>
                        <a:t>Age, median (range), years</a:t>
                      </a:r>
                    </a:p>
                  </a:txBody>
                  <a:tcPr marL="72000" anchor="ctr">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a:r>
                        <a:rPr lang="en-US" sz="1100" b="1" i="0" u="none" strike="noStrike" kern="1200" baseline="0" dirty="0">
                          <a:solidFill>
                            <a:schemeClr val="tx1"/>
                          </a:solidFill>
                          <a:latin typeface="Arial" panose="020B0604020202020204" pitchFamily="34" charset="0"/>
                          <a:ea typeface="+mn-ea"/>
                          <a:cs typeface="Arial" panose="020B0604020202020204" pitchFamily="34" charset="0"/>
                        </a:rPr>
                        <a:t>70 (42–87)</a:t>
                      </a:r>
                    </a:p>
                  </a:txBody>
                  <a:tcPr anchor="ctr">
                    <a:lnL w="12700" cap="flat" cmpd="sng" algn="ctr">
                      <a:solidFill>
                        <a:srgbClr val="A6B5E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u="none" strike="noStrike" kern="1200" baseline="0" dirty="0">
                          <a:solidFill>
                            <a:schemeClr val="tx1"/>
                          </a:solidFill>
                          <a:latin typeface="Arial" panose="020B0604020202020204" pitchFamily="34" charset="0"/>
                          <a:ea typeface="+mn-ea"/>
                          <a:cs typeface="Arial" panose="020B0604020202020204" pitchFamily="34" charset="0"/>
                        </a:rPr>
                        <a:t>69 (37–85)</a:t>
                      </a:r>
                    </a:p>
                  </a:txBody>
                  <a:tcPr anchor="ctr">
                    <a:lnL w="12700" cap="flat" cmpd="sng" algn="ctr">
                      <a:no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41120">
                <a:tc>
                  <a:txBody>
                    <a:bodyPr/>
                    <a:lstStyle/>
                    <a:p>
                      <a:pPr marL="273050" marR="0" lvl="1" indent="-273050" algn="l" defTabSz="274320" rtl="0" eaLnBrk="1" fontAlgn="auto" latinLnBrk="0" hangingPunct="1">
                        <a:lnSpc>
                          <a:spcPct val="100000"/>
                        </a:lnSpc>
                        <a:spcBef>
                          <a:spcPts val="0"/>
                        </a:spcBef>
                        <a:spcAft>
                          <a:spcPts val="0"/>
                        </a:spcAft>
                        <a:buClrTx/>
                        <a:buSzTx/>
                        <a:buFontTx/>
                        <a:buNone/>
                        <a:tabLst>
                          <a:tab pos="274320" algn="l"/>
                          <a:tab pos="548640" algn="l"/>
                          <a:tab pos="8229600" algn="l"/>
                        </a:tabLst>
                        <a:defRPr/>
                      </a:pPr>
                      <a:r>
                        <a:rPr lang="en-US" sz="1100" b="1" kern="1200" dirty="0">
                          <a:solidFill>
                            <a:schemeClr val="tx1"/>
                          </a:solidFill>
                          <a:latin typeface="Arial" panose="020B0604020202020204" pitchFamily="34" charset="0"/>
                          <a:ea typeface="+mn-ea"/>
                          <a:cs typeface="Arial" panose="020B0604020202020204" pitchFamily="34" charset="0"/>
                        </a:rPr>
                        <a:t>Sex, male</a:t>
                      </a:r>
                    </a:p>
                  </a:txBody>
                  <a:tcPr marL="72000" anchor="ctr">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0FF"/>
                    </a:solidFill>
                  </a:tcPr>
                </a:tc>
                <a:tc>
                  <a:txBody>
                    <a:bodyPr/>
                    <a:lstStyle/>
                    <a:p>
                      <a:pPr algn="ctr"/>
                      <a:r>
                        <a:rPr lang="en-US" sz="1100" b="1" i="0" u="none" strike="noStrike" kern="1200" baseline="0" dirty="0">
                          <a:solidFill>
                            <a:schemeClr val="tx1"/>
                          </a:solidFill>
                          <a:latin typeface="Arial" panose="020B0604020202020204" pitchFamily="34" charset="0"/>
                          <a:ea typeface="+mn-ea"/>
                          <a:cs typeface="Arial" panose="020B0604020202020204" pitchFamily="34" charset="0"/>
                        </a:rPr>
                        <a:t>63 (50)</a:t>
                      </a:r>
                    </a:p>
                  </a:txBody>
                  <a:tcPr anchor="ctr">
                    <a:lnL w="12700" cap="flat" cmpd="sng" algn="ctr">
                      <a:solidFill>
                        <a:srgbClr val="A6B5E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0FF"/>
                    </a:solidFill>
                  </a:tcPr>
                </a:tc>
                <a:tc>
                  <a:txBody>
                    <a:bodyPr/>
                    <a:lstStyle/>
                    <a:p>
                      <a:pPr algn="ctr"/>
                      <a:r>
                        <a:rPr lang="en-US" sz="1100" b="1" i="0" u="none" strike="noStrike" kern="1200" baseline="0" dirty="0">
                          <a:solidFill>
                            <a:schemeClr val="tx1"/>
                          </a:solidFill>
                          <a:latin typeface="Arial" panose="020B0604020202020204" pitchFamily="34" charset="0"/>
                          <a:ea typeface="+mn-ea"/>
                          <a:cs typeface="Arial" panose="020B0604020202020204" pitchFamily="34" charset="0"/>
                        </a:rPr>
                        <a:t>81 (64)</a:t>
                      </a:r>
                    </a:p>
                  </a:txBody>
                  <a:tcPr anchor="ctr">
                    <a:lnL w="12700" cap="flat" cmpd="sng" algn="ctr">
                      <a:no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0FF"/>
                    </a:solidFill>
                  </a:tcPr>
                </a:tc>
                <a:extLst>
                  <a:ext uri="{0D108BD9-81ED-4DB2-BD59-A6C34878D82A}">
                    <a16:rowId xmlns:a16="http://schemas.microsoft.com/office/drawing/2014/main" val="3585181517"/>
                  </a:ext>
                </a:extLst>
              </a:tr>
              <a:tr h="401867">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l" defTabSz="274320">
                        <a:tabLst>
                          <a:tab pos="274320" algn="l"/>
                          <a:tab pos="548640" algn="l"/>
                          <a:tab pos="8229600" algn="l"/>
                        </a:tabLst>
                      </a:pPr>
                      <a:r>
                        <a:rPr lang="en-GB" sz="1100" b="1" dirty="0">
                          <a:latin typeface="Arial" panose="020B0604020202020204" pitchFamily="34" charset="0"/>
                          <a:cs typeface="Arial" panose="020B0604020202020204" pitchFamily="34" charset="0"/>
                        </a:rPr>
                        <a:t>Time from last MF diagnosis to study entry, median (range), months</a:t>
                      </a:r>
                      <a:endParaRPr lang="en-US" sz="1100" b="1" dirty="0">
                        <a:latin typeface="Arial" panose="020B0604020202020204" pitchFamily="34" charset="0"/>
                        <a:cs typeface="Arial" panose="020B0604020202020204" pitchFamily="34" charset="0"/>
                      </a:endParaRPr>
                    </a:p>
                  </a:txBody>
                  <a:tcPr marL="72000" anchor="ctr">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1" i="0" u="none" strike="noStrike" kern="1200" baseline="0" dirty="0">
                          <a:solidFill>
                            <a:schemeClr val="tx1"/>
                          </a:solidFill>
                          <a:latin typeface="Arial" panose="020B0604020202020204" pitchFamily="34" charset="0"/>
                          <a:ea typeface="+mn-ea"/>
                          <a:cs typeface="Arial" panose="020B0604020202020204" pitchFamily="34" charset="0"/>
                        </a:rPr>
                        <a:t>8 (0.3–181.6)</a:t>
                      </a:r>
                    </a:p>
                  </a:txBody>
                  <a:tcPr anchor="ctr">
                    <a:lnL w="12700" cap="flat" cmpd="sng" algn="ctr">
                      <a:solidFill>
                        <a:srgbClr val="A6B5E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1" i="0" u="none" strike="noStrike" kern="1200" baseline="0" dirty="0">
                          <a:solidFill>
                            <a:schemeClr val="tx1"/>
                          </a:solidFill>
                          <a:latin typeface="Arial" panose="020B0604020202020204" pitchFamily="34" charset="0"/>
                          <a:ea typeface="+mn-ea"/>
                          <a:cs typeface="Arial" panose="020B0604020202020204" pitchFamily="34" charset="0"/>
                        </a:rPr>
                        <a:t>6 (0.3–198.8)</a:t>
                      </a:r>
                    </a:p>
                  </a:txBody>
                  <a:tcPr anchor="ctr">
                    <a:lnL w="12700" cap="flat" cmpd="sng" algn="ctr">
                      <a:no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4162030"/>
                  </a:ext>
                </a:extLst>
              </a:tr>
              <a:tr h="562613">
                <a:tc>
                  <a:txBody>
                    <a:bodyPr/>
                    <a:lstStyle/>
                    <a:p>
                      <a:pPr algn="l" defTabSz="274320">
                        <a:tabLst>
                          <a:tab pos="274320" algn="l"/>
                          <a:tab pos="548640" algn="l"/>
                          <a:tab pos="8229600" algn="l"/>
                        </a:tabLst>
                      </a:pPr>
                      <a:r>
                        <a:rPr lang="en-US" sz="1100" b="1" dirty="0">
                          <a:latin typeface="Arial" panose="020B0604020202020204" pitchFamily="34" charset="0"/>
                          <a:cs typeface="Arial" panose="020B0604020202020204" pitchFamily="34" charset="0"/>
                        </a:rPr>
                        <a:t>Type of MF </a:t>
                      </a:r>
                    </a:p>
                    <a:p>
                      <a:pPr algn="l" defTabSz="274320">
                        <a:tabLst>
                          <a:tab pos="274320" algn="l"/>
                          <a:tab pos="548640" algn="l"/>
                          <a:tab pos="8229600" algn="l"/>
                        </a:tabLst>
                      </a:pPr>
                      <a:r>
                        <a:rPr lang="en-US" sz="1100" b="1" dirty="0">
                          <a:latin typeface="Arial" panose="020B0604020202020204" pitchFamily="34" charset="0"/>
                          <a:cs typeface="Arial" panose="020B0604020202020204" pitchFamily="34" charset="0"/>
                        </a:rPr>
                        <a:t>        </a:t>
                      </a:r>
                      <a:r>
                        <a:rPr lang="en-US" sz="1100" b="0" dirty="0">
                          <a:latin typeface="Arial" panose="020B0604020202020204" pitchFamily="34" charset="0"/>
                          <a:cs typeface="Arial" panose="020B0604020202020204" pitchFamily="34" charset="0"/>
                        </a:rPr>
                        <a:t>Primary</a:t>
                      </a:r>
                      <a:br>
                        <a:rPr lang="en-US" sz="1100" b="0" dirty="0">
                          <a:latin typeface="Arial" panose="020B0604020202020204" pitchFamily="34" charset="0"/>
                          <a:cs typeface="Arial" panose="020B0604020202020204" pitchFamily="34" charset="0"/>
                        </a:rPr>
                      </a:br>
                      <a:r>
                        <a:rPr lang="en-US" sz="1100" b="0" dirty="0">
                          <a:latin typeface="Arial" panose="020B0604020202020204" pitchFamily="34" charset="0"/>
                          <a:cs typeface="Arial" panose="020B0604020202020204" pitchFamily="34" charset="0"/>
                        </a:rPr>
                        <a:t>        Post-PV-MF or Post-ET-MF</a:t>
                      </a:r>
                    </a:p>
                  </a:txBody>
                  <a:tcPr marL="72000" anchor="ctr">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0FF"/>
                    </a:solidFill>
                  </a:tcPr>
                </a:tc>
                <a:tc>
                  <a:txBody>
                    <a:bodyPr/>
                    <a:lstStyle/>
                    <a:p>
                      <a:pPr algn="ctr"/>
                      <a:br>
                        <a:rPr lang="en-US" sz="1100" b="1" i="0" u="none" strike="noStrike" kern="1200" baseline="0" dirty="0">
                          <a:solidFill>
                            <a:schemeClr val="tx1"/>
                          </a:solidFill>
                          <a:latin typeface="Arial" panose="020B0604020202020204" pitchFamily="34" charset="0"/>
                          <a:ea typeface="+mn-ea"/>
                          <a:cs typeface="Arial" panose="020B0604020202020204" pitchFamily="34" charset="0"/>
                        </a:rPr>
                      </a:br>
                      <a:r>
                        <a:rPr lang="en-US" sz="1100" b="1" i="0" u="none" strike="noStrike" kern="1200" baseline="0" dirty="0">
                          <a:solidFill>
                            <a:schemeClr val="tx1"/>
                          </a:solidFill>
                          <a:latin typeface="Arial" panose="020B0604020202020204" pitchFamily="34" charset="0"/>
                          <a:ea typeface="+mn-ea"/>
                          <a:cs typeface="Arial" panose="020B0604020202020204" pitchFamily="34" charset="0"/>
                        </a:rPr>
                        <a:t>63 (50)</a:t>
                      </a:r>
                      <a:br>
                        <a:rPr lang="en-US" sz="1100" b="1" i="0" u="none" strike="noStrike" kern="1200" baseline="0" dirty="0">
                          <a:solidFill>
                            <a:schemeClr val="tx1"/>
                          </a:solidFill>
                          <a:latin typeface="Arial" panose="020B0604020202020204" pitchFamily="34" charset="0"/>
                          <a:ea typeface="+mn-ea"/>
                          <a:cs typeface="Arial" panose="020B0604020202020204" pitchFamily="34" charset="0"/>
                        </a:rPr>
                      </a:br>
                      <a:r>
                        <a:rPr lang="en-US" sz="1100" b="1" i="0" u="none" strike="noStrike" kern="1200" baseline="0" dirty="0">
                          <a:solidFill>
                            <a:schemeClr val="tx1"/>
                          </a:solidFill>
                          <a:latin typeface="Arial" panose="020B0604020202020204" pitchFamily="34" charset="0"/>
                          <a:ea typeface="+mn-ea"/>
                          <a:cs typeface="Arial" panose="020B0604020202020204" pitchFamily="34" charset="0"/>
                        </a:rPr>
                        <a:t>62 (50)</a:t>
                      </a:r>
                    </a:p>
                  </a:txBody>
                  <a:tcPr anchor="ctr">
                    <a:lnL w="12700" cap="flat" cmpd="sng" algn="ctr">
                      <a:solidFill>
                        <a:srgbClr val="A6B5E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0FF"/>
                    </a:solidFill>
                  </a:tcPr>
                </a:tc>
                <a:tc>
                  <a:txBody>
                    <a:bodyPr/>
                    <a:lstStyle/>
                    <a:p>
                      <a:pPr algn="ctr"/>
                      <a:br>
                        <a:rPr lang="en-US" sz="1100" b="1" i="0" u="none" strike="noStrike" kern="1200" baseline="0" dirty="0">
                          <a:solidFill>
                            <a:schemeClr val="tx1"/>
                          </a:solidFill>
                          <a:latin typeface="Arial" panose="020B0604020202020204" pitchFamily="34" charset="0"/>
                          <a:ea typeface="+mn-ea"/>
                          <a:cs typeface="Arial" panose="020B0604020202020204" pitchFamily="34" charset="0"/>
                        </a:rPr>
                      </a:br>
                      <a:r>
                        <a:rPr lang="en-US" sz="1100" b="1" i="0" u="none" strike="noStrike" kern="1200" baseline="0" dirty="0">
                          <a:solidFill>
                            <a:schemeClr val="tx1"/>
                          </a:solidFill>
                          <a:latin typeface="Arial" panose="020B0604020202020204" pitchFamily="34" charset="0"/>
                          <a:ea typeface="+mn-ea"/>
                          <a:cs typeface="Arial" panose="020B0604020202020204" pitchFamily="34" charset="0"/>
                        </a:rPr>
                        <a:t>72 (57)</a:t>
                      </a:r>
                      <a:br>
                        <a:rPr lang="en-US" sz="1100" b="1" i="0" u="none" strike="noStrike" kern="1200" baseline="0" dirty="0">
                          <a:solidFill>
                            <a:schemeClr val="tx1"/>
                          </a:solidFill>
                          <a:latin typeface="Arial" panose="020B0604020202020204" pitchFamily="34" charset="0"/>
                          <a:ea typeface="+mn-ea"/>
                          <a:cs typeface="Arial" panose="020B0604020202020204" pitchFamily="34" charset="0"/>
                        </a:rPr>
                      </a:br>
                      <a:r>
                        <a:rPr lang="en-US" sz="1100" b="1" i="0" u="none" strike="noStrike" kern="1200" baseline="0" dirty="0">
                          <a:solidFill>
                            <a:schemeClr val="tx1"/>
                          </a:solidFill>
                          <a:latin typeface="Arial" panose="020B0604020202020204" pitchFamily="34" charset="0"/>
                          <a:ea typeface="+mn-ea"/>
                          <a:cs typeface="Arial" panose="020B0604020202020204" pitchFamily="34" charset="0"/>
                        </a:rPr>
                        <a:t>55 (43)</a:t>
                      </a:r>
                    </a:p>
                  </a:txBody>
                  <a:tcPr anchor="ctr">
                    <a:lnL w="12700" cap="flat" cmpd="sng" algn="ctr">
                      <a:no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0FF"/>
                    </a:solidFill>
                  </a:tcPr>
                </a:tc>
                <a:extLst>
                  <a:ext uri="{0D108BD9-81ED-4DB2-BD59-A6C34878D82A}">
                    <a16:rowId xmlns:a16="http://schemas.microsoft.com/office/drawing/2014/main" val="3411828100"/>
                  </a:ext>
                </a:extLst>
              </a:tr>
              <a:tr h="241120">
                <a:tc>
                  <a:txBody>
                    <a:bodyPr/>
                    <a:lstStyle/>
                    <a:p>
                      <a:pPr algn="l" defTabSz="274320">
                        <a:tabLst>
                          <a:tab pos="274320" algn="l"/>
                          <a:tab pos="548640" algn="l"/>
                          <a:tab pos="8229600" algn="l"/>
                        </a:tabLst>
                      </a:pPr>
                      <a:r>
                        <a:rPr lang="en-GB" sz="1100" b="1" dirty="0">
                          <a:latin typeface="Arial" panose="020B0604020202020204" pitchFamily="34" charset="0"/>
                          <a:cs typeface="Arial" panose="020B0604020202020204" pitchFamily="34" charset="0"/>
                        </a:rPr>
                        <a:t>Number of prior lines of therapy, median (range)</a:t>
                      </a:r>
                      <a:endParaRPr lang="en-US" sz="1100" b="1" dirty="0">
                        <a:latin typeface="Arial" panose="020B0604020202020204" pitchFamily="34" charset="0"/>
                        <a:cs typeface="Arial" panose="020B0604020202020204" pitchFamily="34" charset="0"/>
                      </a:endParaRPr>
                    </a:p>
                  </a:txBody>
                  <a:tcPr marL="72000" anchor="ctr">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1" i="0" u="none" strike="noStrike" kern="1200" baseline="0" dirty="0">
                          <a:solidFill>
                            <a:schemeClr val="tx1"/>
                          </a:solidFill>
                          <a:latin typeface="Arial" panose="020B0604020202020204" pitchFamily="34" charset="0"/>
                          <a:ea typeface="+mn-ea"/>
                          <a:cs typeface="Arial" panose="020B0604020202020204" pitchFamily="34" charset="0"/>
                        </a:rPr>
                        <a:t>1 (1–3)</a:t>
                      </a:r>
                    </a:p>
                  </a:txBody>
                  <a:tcPr anchor="ctr">
                    <a:lnL w="12700" cap="flat" cmpd="sng" algn="ctr">
                      <a:solidFill>
                        <a:srgbClr val="A6B5E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1" i="0" u="none" strike="noStrike" kern="1200" baseline="0" dirty="0">
                          <a:solidFill>
                            <a:schemeClr val="tx1"/>
                          </a:solidFill>
                          <a:latin typeface="Arial" panose="020B0604020202020204" pitchFamily="34" charset="0"/>
                          <a:ea typeface="+mn-ea"/>
                          <a:cs typeface="Arial" panose="020B0604020202020204" pitchFamily="34" charset="0"/>
                        </a:rPr>
                        <a:t>1 (1–4)</a:t>
                      </a:r>
                    </a:p>
                  </a:txBody>
                  <a:tcPr anchor="ctr">
                    <a:lnL w="12700" cap="flat" cmpd="sng" algn="ctr">
                      <a:no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98348351"/>
                  </a:ext>
                </a:extLst>
              </a:tr>
              <a:tr h="241120">
                <a:tc>
                  <a:txBody>
                    <a:bodyPr/>
                    <a:lstStyle/>
                    <a:p>
                      <a:pPr algn="l" defTabSz="274320">
                        <a:tabLst>
                          <a:tab pos="274320" algn="l"/>
                          <a:tab pos="548640" algn="l"/>
                          <a:tab pos="8229600" algn="l"/>
                        </a:tabLst>
                      </a:pPr>
                      <a:r>
                        <a:rPr lang="en-US" sz="1100" b="1" dirty="0">
                          <a:latin typeface="Arial" panose="020B0604020202020204" pitchFamily="34" charset="0"/>
                          <a:cs typeface="Arial" panose="020B0604020202020204" pitchFamily="34" charset="0"/>
                        </a:rPr>
                        <a:t>Spleen volume, median (range), cm</a:t>
                      </a:r>
                      <a:r>
                        <a:rPr lang="en-US" sz="1100" b="1" baseline="30000" dirty="0">
                          <a:latin typeface="Arial" panose="020B0604020202020204" pitchFamily="34" charset="0"/>
                          <a:cs typeface="Arial" panose="020B0604020202020204" pitchFamily="34" charset="0"/>
                        </a:rPr>
                        <a:t>3</a:t>
                      </a:r>
                    </a:p>
                  </a:txBody>
                  <a:tcPr marL="72000" anchor="ctr">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0FF"/>
                    </a:solidFill>
                  </a:tcPr>
                </a:tc>
                <a:tc>
                  <a:txBody>
                    <a:bodyPr/>
                    <a:lstStyle/>
                    <a:p>
                      <a:pPr algn="ctr"/>
                      <a:r>
                        <a:rPr lang="en-US" sz="1100" b="1" i="0" u="none" strike="noStrike" kern="1200" baseline="0" dirty="0">
                          <a:solidFill>
                            <a:schemeClr val="tx1"/>
                          </a:solidFill>
                          <a:latin typeface="Arial" panose="020B0604020202020204" pitchFamily="34" charset="0"/>
                          <a:ea typeface="+mn-ea"/>
                          <a:cs typeface="Arial" panose="020B0604020202020204" pitchFamily="34" charset="0"/>
                        </a:rPr>
                        <a:t>1441 (419–8020)</a:t>
                      </a:r>
                    </a:p>
                  </a:txBody>
                  <a:tcPr anchor="ctr">
                    <a:lnL w="12700" cap="flat" cmpd="sng" algn="ctr">
                      <a:solidFill>
                        <a:srgbClr val="A6B5E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0FF"/>
                    </a:solidFill>
                  </a:tcPr>
                </a:tc>
                <a:tc>
                  <a:txBody>
                    <a:bodyPr/>
                    <a:lstStyle/>
                    <a:p>
                      <a:pPr algn="ctr"/>
                      <a:r>
                        <a:rPr lang="en-US" sz="1100" b="1" i="0" u="none" strike="noStrike" kern="1200" baseline="0" dirty="0">
                          <a:solidFill>
                            <a:schemeClr val="tx1"/>
                          </a:solidFill>
                          <a:latin typeface="Arial" panose="020B0604020202020204" pitchFamily="34" charset="0"/>
                          <a:ea typeface="+mn-ea"/>
                          <a:cs typeface="Arial" panose="020B0604020202020204" pitchFamily="34" charset="0"/>
                        </a:rPr>
                        <a:t>1639 (219–5664)</a:t>
                      </a:r>
                    </a:p>
                  </a:txBody>
                  <a:tcPr anchor="ctr">
                    <a:lnL w="12700" cap="flat" cmpd="sng" algn="ctr">
                      <a:no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0FF"/>
                    </a:solidFill>
                  </a:tcPr>
                </a:tc>
                <a:extLst>
                  <a:ext uri="{0D108BD9-81ED-4DB2-BD59-A6C34878D82A}">
                    <a16:rowId xmlns:a16="http://schemas.microsoft.com/office/drawing/2014/main" val="2668988392"/>
                  </a:ext>
                </a:extLst>
              </a:tr>
              <a:tr h="241120">
                <a:tc>
                  <a:txBody>
                    <a:bodyPr/>
                    <a:lstStyle/>
                    <a:p>
                      <a:pPr algn="l" defTabSz="274320">
                        <a:tabLst>
                          <a:tab pos="274320" algn="l"/>
                          <a:tab pos="548640" algn="l"/>
                          <a:tab pos="8229600" algn="l"/>
                        </a:tabLst>
                      </a:pPr>
                      <a:r>
                        <a:rPr lang="en-US" sz="1100" b="1" baseline="0" dirty="0">
                          <a:solidFill>
                            <a:schemeClr val="tx1"/>
                          </a:solidFill>
                          <a:latin typeface="Arial" panose="020B0604020202020204" pitchFamily="34" charset="0"/>
                          <a:cs typeface="Arial" panose="020B0604020202020204" pitchFamily="34" charset="0"/>
                        </a:rPr>
                        <a:t>TSS score, median (range)</a:t>
                      </a:r>
                    </a:p>
                  </a:txBody>
                  <a:tcPr marL="72000" anchor="ctr">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1" i="0" u="none" strike="noStrike" kern="1200" baseline="0" dirty="0">
                          <a:solidFill>
                            <a:schemeClr val="tx1"/>
                          </a:solidFill>
                          <a:latin typeface="Arial" panose="020B0604020202020204" pitchFamily="34" charset="0"/>
                          <a:ea typeface="+mn-ea"/>
                          <a:cs typeface="Arial" panose="020B0604020202020204" pitchFamily="34" charset="0"/>
                        </a:rPr>
                        <a:t>21 (0.1–60.6)</a:t>
                      </a:r>
                    </a:p>
                  </a:txBody>
                  <a:tcPr anchor="ctr">
                    <a:lnL w="12700" cap="flat" cmpd="sng" algn="ctr">
                      <a:solidFill>
                        <a:srgbClr val="A6B5E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1" i="0" u="none" strike="noStrike" kern="1200" baseline="0" dirty="0">
                          <a:solidFill>
                            <a:schemeClr val="tx1"/>
                          </a:solidFill>
                          <a:latin typeface="Arial" panose="020B0604020202020204" pitchFamily="34" charset="0"/>
                          <a:ea typeface="+mn-ea"/>
                          <a:cs typeface="Arial" panose="020B0604020202020204" pitchFamily="34" charset="0"/>
                        </a:rPr>
                        <a:t>24 (6.7–61.6)</a:t>
                      </a:r>
                    </a:p>
                  </a:txBody>
                  <a:tcPr anchor="ctr">
                    <a:lnL w="12700" cap="flat" cmpd="sng" algn="ctr">
                      <a:no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34058131"/>
                  </a:ext>
                </a:extLst>
              </a:tr>
              <a:tr h="241120">
                <a:tc>
                  <a:txBody>
                    <a:bodyPr/>
                    <a:lstStyle/>
                    <a:p>
                      <a:pPr algn="l" defTabSz="274320">
                        <a:tabLst>
                          <a:tab pos="0" algn="l"/>
                          <a:tab pos="8229600" algn="l"/>
                        </a:tabLst>
                      </a:pPr>
                      <a:r>
                        <a:rPr lang="en-US" sz="1100" b="1" dirty="0">
                          <a:latin typeface="Arial" panose="020B0604020202020204" pitchFamily="34" charset="0"/>
                          <a:cs typeface="Arial" panose="020B0604020202020204" pitchFamily="34" charset="0"/>
                        </a:rPr>
                        <a:t>Transfusion dependent at BL</a:t>
                      </a:r>
                    </a:p>
                  </a:txBody>
                  <a:tcPr marL="72000" anchor="ctr">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0FF"/>
                    </a:solidFill>
                  </a:tcPr>
                </a:tc>
                <a:tc>
                  <a:txBody>
                    <a:bodyPr/>
                    <a:lstStyle/>
                    <a:p>
                      <a:pPr algn="ctr"/>
                      <a:r>
                        <a:rPr lang="en-US" sz="1100" b="1" i="0" u="none" strike="noStrike" kern="1200" baseline="0" dirty="0">
                          <a:solidFill>
                            <a:schemeClr val="tx1"/>
                          </a:solidFill>
                          <a:latin typeface="Arial" panose="020B0604020202020204" pitchFamily="34" charset="0"/>
                          <a:ea typeface="+mn-ea"/>
                          <a:cs typeface="Arial" panose="020B0604020202020204" pitchFamily="34" charset="0"/>
                        </a:rPr>
                        <a:t>5 (4)</a:t>
                      </a:r>
                    </a:p>
                  </a:txBody>
                  <a:tcPr anchor="ctr">
                    <a:lnL w="12700" cap="flat" cmpd="sng" algn="ctr">
                      <a:solidFill>
                        <a:srgbClr val="A6B5E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0FF"/>
                    </a:solidFill>
                  </a:tcPr>
                </a:tc>
                <a:tc>
                  <a:txBody>
                    <a:bodyPr/>
                    <a:lstStyle/>
                    <a:p>
                      <a:pPr algn="ctr"/>
                      <a:r>
                        <a:rPr lang="en-US" sz="1100" b="1" i="0" u="none" strike="noStrike" kern="1200" baseline="0" dirty="0">
                          <a:solidFill>
                            <a:schemeClr val="tx1"/>
                          </a:solidFill>
                          <a:latin typeface="Arial" panose="020B0604020202020204" pitchFamily="34" charset="0"/>
                          <a:ea typeface="+mn-ea"/>
                          <a:cs typeface="Arial" panose="020B0604020202020204" pitchFamily="34" charset="0"/>
                        </a:rPr>
                        <a:t>4 (3)</a:t>
                      </a:r>
                    </a:p>
                  </a:txBody>
                  <a:tcPr anchor="ctr">
                    <a:lnL w="12700" cap="flat" cmpd="sng" algn="ctr">
                      <a:no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0FF"/>
                    </a:solidFill>
                  </a:tcPr>
                </a:tc>
                <a:extLst>
                  <a:ext uri="{0D108BD9-81ED-4DB2-BD59-A6C34878D82A}">
                    <a16:rowId xmlns:a16="http://schemas.microsoft.com/office/drawing/2014/main" val="150444896"/>
                  </a:ext>
                </a:extLst>
              </a:tr>
              <a:tr h="723751">
                <a:tc>
                  <a:txBody>
                    <a:bodyPr/>
                    <a:lstStyle/>
                    <a:p>
                      <a:pPr marL="355600" indent="-355600">
                        <a:lnSpc>
                          <a:spcPct val="115000"/>
                        </a:lnSpc>
                        <a:spcAft>
                          <a:spcPts val="800"/>
                        </a:spcAft>
                      </a:pPr>
                      <a:r>
                        <a:rPr lang="en-GB" sz="1100" b="1" dirty="0">
                          <a:effectLst/>
                          <a:latin typeface="Arial" panose="020B0604020202020204" pitchFamily="34" charset="0"/>
                          <a:ea typeface="Calibri" panose="020F0502020204030204" pitchFamily="34" charset="0"/>
                          <a:cs typeface="Arial" panose="020B0604020202020204" pitchFamily="34" charset="0"/>
                        </a:rPr>
                        <a:t>Calculated DIPSS+ risk at study </a:t>
                      </a:r>
                      <a:r>
                        <a:rPr lang="en-GB" sz="11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entry</a:t>
                      </a:r>
                      <a:r>
                        <a:rPr lang="en-GB" sz="1100" b="1" baseline="30000" dirty="0">
                          <a:solidFill>
                            <a:schemeClr val="tx1"/>
                          </a:solidFill>
                          <a:effectLst/>
                          <a:latin typeface="Arial" panose="020B0604020202020204" pitchFamily="34" charset="0"/>
                          <a:ea typeface="Calibri" panose="020F0502020204030204" pitchFamily="34" charset="0"/>
                          <a:cs typeface="Arial" panose="020B0604020202020204" pitchFamily="34" charset="0"/>
                        </a:rPr>
                        <a:t>a</a:t>
                      </a:r>
                      <a:br>
                        <a:rPr lang="en-GB" sz="1100" b="1" dirty="0">
                          <a:effectLst/>
                          <a:latin typeface="Arial" panose="020B0604020202020204" pitchFamily="34" charset="0"/>
                          <a:ea typeface="Calibri" panose="020F0502020204030204" pitchFamily="34" charset="0"/>
                          <a:cs typeface="Arial" panose="020B0604020202020204" pitchFamily="34" charset="0"/>
                        </a:rPr>
                      </a:br>
                      <a:r>
                        <a:rPr lang="en-GB" sz="1100" b="0" dirty="0">
                          <a:effectLst/>
                          <a:latin typeface="Arial" panose="020B0604020202020204" pitchFamily="34" charset="0"/>
                          <a:ea typeface="Calibri" panose="020F0502020204030204" pitchFamily="34" charset="0"/>
                          <a:cs typeface="Arial" panose="020B0604020202020204" pitchFamily="34" charset="0"/>
                        </a:rPr>
                        <a:t>Intermediate-1</a:t>
                      </a:r>
                      <a:br>
                        <a:rPr lang="en-GB" sz="1100" b="0" dirty="0">
                          <a:effectLst/>
                          <a:latin typeface="Arial" panose="020B0604020202020204" pitchFamily="34" charset="0"/>
                          <a:ea typeface="Calibri" panose="020F0502020204030204" pitchFamily="34" charset="0"/>
                          <a:cs typeface="Arial" panose="020B0604020202020204" pitchFamily="34" charset="0"/>
                        </a:rPr>
                      </a:br>
                      <a:r>
                        <a:rPr lang="en-GB" sz="1100" b="0" dirty="0">
                          <a:effectLst/>
                          <a:latin typeface="Arial" panose="020B0604020202020204" pitchFamily="34" charset="0"/>
                          <a:ea typeface="Calibri" panose="020F0502020204030204" pitchFamily="34" charset="0"/>
                          <a:cs typeface="Arial" panose="020B0604020202020204" pitchFamily="34" charset="0"/>
                        </a:rPr>
                        <a:t>Intermediate-2</a:t>
                      </a:r>
                      <a:br>
                        <a:rPr lang="en-GB" sz="1100" b="0" dirty="0">
                          <a:effectLst/>
                          <a:latin typeface="Arial" panose="020B0604020202020204" pitchFamily="34" charset="0"/>
                          <a:ea typeface="Calibri" panose="020F0502020204030204" pitchFamily="34" charset="0"/>
                          <a:cs typeface="Arial" panose="020B0604020202020204" pitchFamily="34" charset="0"/>
                        </a:rPr>
                      </a:br>
                      <a:r>
                        <a:rPr lang="en-GB" sz="1100" b="0" dirty="0">
                          <a:effectLst/>
                          <a:latin typeface="Arial" panose="020B0604020202020204" pitchFamily="34" charset="0"/>
                          <a:ea typeface="Calibri" panose="020F0502020204030204" pitchFamily="34" charset="0"/>
                          <a:cs typeface="Arial" panose="020B0604020202020204" pitchFamily="34" charset="0"/>
                        </a:rPr>
                        <a:t>High</a:t>
                      </a:r>
                    </a:p>
                  </a:txBody>
                  <a:tcPr marL="36195" marR="36195" marT="0" marB="0" anchor="ctr">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br>
                        <a:rPr lang="en-GB" sz="1100" b="1" dirty="0">
                          <a:effectLst/>
                          <a:latin typeface="Arial" panose="020B0604020202020204" pitchFamily="34" charset="0"/>
                          <a:ea typeface="Calibri" panose="020F0502020204030204" pitchFamily="34" charset="0"/>
                          <a:cs typeface="Arial" panose="020B0604020202020204" pitchFamily="34" charset="0"/>
                        </a:rPr>
                      </a:br>
                      <a:r>
                        <a:rPr lang="en-GB" sz="1100" b="1" dirty="0">
                          <a:effectLst/>
                          <a:latin typeface="Arial" panose="020B0604020202020204" pitchFamily="34" charset="0"/>
                          <a:ea typeface="Calibri" panose="020F0502020204030204" pitchFamily="34" charset="0"/>
                          <a:cs typeface="Arial" panose="020B0604020202020204" pitchFamily="34" charset="0"/>
                        </a:rPr>
                        <a:t>8 (6)</a:t>
                      </a:r>
                      <a:br>
                        <a:rPr lang="en-GB" sz="1100" b="1" dirty="0">
                          <a:effectLst/>
                          <a:latin typeface="Arial" panose="020B0604020202020204" pitchFamily="34" charset="0"/>
                          <a:ea typeface="Calibri" panose="020F0502020204030204" pitchFamily="34" charset="0"/>
                          <a:cs typeface="Arial" panose="020B0604020202020204" pitchFamily="34" charset="0"/>
                        </a:rPr>
                      </a:br>
                      <a:r>
                        <a:rPr lang="en-GB" sz="1100" b="1" dirty="0">
                          <a:effectLst/>
                          <a:latin typeface="Arial" panose="020B0604020202020204" pitchFamily="34" charset="0"/>
                          <a:ea typeface="Calibri" panose="020F0502020204030204" pitchFamily="34" charset="0"/>
                          <a:cs typeface="Arial" panose="020B0604020202020204" pitchFamily="34" charset="0"/>
                        </a:rPr>
                        <a:t>104 (83)</a:t>
                      </a:r>
                      <a:br>
                        <a:rPr lang="en-GB" sz="1100" b="1" dirty="0">
                          <a:effectLst/>
                          <a:latin typeface="Arial" panose="020B0604020202020204" pitchFamily="34" charset="0"/>
                          <a:ea typeface="Calibri" panose="020F0502020204030204" pitchFamily="34" charset="0"/>
                          <a:cs typeface="Arial" panose="020B0604020202020204" pitchFamily="34" charset="0"/>
                        </a:rPr>
                      </a:br>
                      <a:r>
                        <a:rPr lang="en-GB" sz="1100" b="1" dirty="0">
                          <a:effectLst/>
                          <a:latin typeface="Arial" panose="020B0604020202020204" pitchFamily="34" charset="0"/>
                          <a:ea typeface="Calibri" panose="020F0502020204030204" pitchFamily="34" charset="0"/>
                          <a:cs typeface="Arial" panose="020B0604020202020204" pitchFamily="34" charset="0"/>
                        </a:rPr>
                        <a:t>13 (10)</a:t>
                      </a:r>
                    </a:p>
                  </a:txBody>
                  <a:tcPr marL="36195" marR="36195" marT="0" marB="0" anchor="ctr">
                    <a:lnL w="12700" cap="flat" cmpd="sng" algn="ctr">
                      <a:solidFill>
                        <a:srgbClr val="A6B5E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br>
                        <a:rPr lang="en-GB" sz="1100" b="1" dirty="0">
                          <a:effectLst/>
                          <a:latin typeface="Arial" panose="020B0604020202020204" pitchFamily="34" charset="0"/>
                          <a:ea typeface="Calibri" panose="020F0502020204030204" pitchFamily="34" charset="0"/>
                          <a:cs typeface="Arial" panose="020B0604020202020204" pitchFamily="34" charset="0"/>
                        </a:rPr>
                      </a:br>
                      <a:r>
                        <a:rPr lang="en-GB" sz="1100" b="1" dirty="0">
                          <a:effectLst/>
                          <a:latin typeface="Arial" panose="020B0604020202020204" pitchFamily="34" charset="0"/>
                          <a:ea typeface="Calibri" panose="020F0502020204030204" pitchFamily="34" charset="0"/>
                          <a:cs typeface="Arial" panose="020B0604020202020204" pitchFamily="34" charset="0"/>
                        </a:rPr>
                        <a:t>5 (4)</a:t>
                      </a:r>
                      <a:br>
                        <a:rPr lang="en-GB" sz="1100" b="1" dirty="0">
                          <a:effectLst/>
                          <a:latin typeface="Arial" panose="020B0604020202020204" pitchFamily="34" charset="0"/>
                          <a:ea typeface="Calibri" panose="020F0502020204030204" pitchFamily="34" charset="0"/>
                          <a:cs typeface="Arial" panose="020B0604020202020204" pitchFamily="34" charset="0"/>
                        </a:rPr>
                      </a:br>
                      <a:r>
                        <a:rPr lang="en-GB" sz="1100" b="1" dirty="0">
                          <a:effectLst/>
                          <a:latin typeface="Arial" panose="020B0604020202020204" pitchFamily="34" charset="0"/>
                          <a:ea typeface="Calibri" panose="020F0502020204030204" pitchFamily="34" charset="0"/>
                          <a:cs typeface="Arial" panose="020B0604020202020204" pitchFamily="34" charset="0"/>
                        </a:rPr>
                        <a:t>110 (87)</a:t>
                      </a:r>
                      <a:br>
                        <a:rPr lang="en-GB" sz="1100" b="1" dirty="0">
                          <a:effectLst/>
                          <a:latin typeface="Arial" panose="020B0604020202020204" pitchFamily="34" charset="0"/>
                          <a:ea typeface="Calibri" panose="020F0502020204030204" pitchFamily="34" charset="0"/>
                          <a:cs typeface="Arial" panose="020B0604020202020204" pitchFamily="34" charset="0"/>
                        </a:rPr>
                      </a:br>
                      <a:r>
                        <a:rPr lang="en-GB" sz="1100" b="1" dirty="0">
                          <a:effectLst/>
                          <a:latin typeface="Arial" panose="020B0604020202020204" pitchFamily="34" charset="0"/>
                          <a:ea typeface="Calibri" panose="020F0502020204030204" pitchFamily="34" charset="0"/>
                          <a:cs typeface="Arial" panose="020B0604020202020204" pitchFamily="34" charset="0"/>
                        </a:rPr>
                        <a:t>12 (9)</a:t>
                      </a:r>
                    </a:p>
                  </a:txBody>
                  <a:tcPr marL="36195" marR="36195" marT="0" marB="0" anchor="ctr">
                    <a:lnL w="12700" cap="flat" cmpd="sng" algn="ctr">
                      <a:no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09031583"/>
                  </a:ext>
                </a:extLst>
              </a:tr>
              <a:tr h="813055">
                <a:tc>
                  <a:txBody>
                    <a:bodyPr/>
                    <a:lstStyle/>
                    <a:p>
                      <a:pPr marL="361950" indent="-361950">
                        <a:lnSpc>
                          <a:spcPct val="115000"/>
                        </a:lnSpc>
                        <a:spcAft>
                          <a:spcPts val="800"/>
                        </a:spcAft>
                      </a:pPr>
                      <a:r>
                        <a:rPr lang="en-GB" sz="11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Driver mutations</a:t>
                      </a:r>
                      <a:br>
                        <a:rPr lang="en-GB" sz="1100" b="1"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n-GB" sz="1100" b="0" strike="noStrike" dirty="0">
                          <a:solidFill>
                            <a:schemeClr val="tx1"/>
                          </a:solidFill>
                          <a:effectLst/>
                          <a:latin typeface="Arial" panose="020B0604020202020204" pitchFamily="34" charset="0"/>
                          <a:ea typeface="Calibri" panose="020F0502020204030204" pitchFamily="34" charset="0"/>
                          <a:cs typeface="Arial" panose="020B0604020202020204" pitchFamily="34" charset="0"/>
                        </a:rPr>
                        <a:t>JAK2 V617F </a:t>
                      </a:r>
                      <a:br>
                        <a:rPr lang="en-GB" sz="1100" b="0" strike="noStrike"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n-GB" sz="1100" b="0" strike="noStrike" dirty="0">
                          <a:solidFill>
                            <a:schemeClr val="tx1"/>
                          </a:solidFill>
                          <a:effectLst/>
                          <a:latin typeface="Arial" panose="020B0604020202020204" pitchFamily="34" charset="0"/>
                          <a:ea typeface="Calibri" panose="020F0502020204030204" pitchFamily="34" charset="0"/>
                          <a:cs typeface="Arial" panose="020B0604020202020204" pitchFamily="34" charset="0"/>
                        </a:rPr>
                        <a:t>CALR </a:t>
                      </a:r>
                      <a:br>
                        <a:rPr lang="en-GB" sz="1100" b="0" strike="noStrike"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n-GB" sz="1100" b="0" strike="noStrike" dirty="0">
                          <a:solidFill>
                            <a:schemeClr val="tx1"/>
                          </a:solidFill>
                          <a:effectLst/>
                          <a:latin typeface="Arial" panose="020B0604020202020204" pitchFamily="34" charset="0"/>
                          <a:ea typeface="Calibri" panose="020F0502020204030204" pitchFamily="34" charset="0"/>
                          <a:cs typeface="Arial" panose="020B0604020202020204" pitchFamily="34" charset="0"/>
                        </a:rPr>
                        <a:t>MPL W515</a:t>
                      </a:r>
                      <a:endParaRPr lang="en-GB" sz="1100" b="1" strike="noStrike"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95" marR="36195" marT="0" marB="0" anchor="ctr">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0FF"/>
                    </a:solidFill>
                  </a:tcPr>
                </a:tc>
                <a:tc>
                  <a:txBody>
                    <a:bodyPr/>
                    <a:lstStyle/>
                    <a:p>
                      <a:pPr algn="ctr">
                        <a:lnSpc>
                          <a:spcPct val="115000"/>
                        </a:lnSpc>
                        <a:spcAft>
                          <a:spcPts val="800"/>
                        </a:spcAft>
                      </a:pPr>
                      <a:endParaRPr lang="en-GB" sz="1100" b="1" strike="noStrike"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15000"/>
                        </a:lnSpc>
                        <a:spcAft>
                          <a:spcPts val="800"/>
                        </a:spcAft>
                      </a:pPr>
                      <a:r>
                        <a:rPr lang="en-GB" sz="1100" b="1" strike="noStrike" dirty="0">
                          <a:solidFill>
                            <a:schemeClr val="tx1"/>
                          </a:solidFill>
                          <a:effectLst/>
                          <a:latin typeface="Arial" panose="020B0604020202020204" pitchFamily="34" charset="0"/>
                          <a:ea typeface="Calibri" panose="020F0502020204030204" pitchFamily="34" charset="0"/>
                          <a:cs typeface="Arial" panose="020B0604020202020204" pitchFamily="34" charset="0"/>
                        </a:rPr>
                        <a:t>81 (65)</a:t>
                      </a:r>
                      <a:br>
                        <a:rPr lang="en-GB" sz="1100" b="1" strike="noStrike"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n-GB" sz="1100" b="1" strike="noStrike" dirty="0">
                          <a:solidFill>
                            <a:schemeClr val="tx1"/>
                          </a:solidFill>
                          <a:effectLst/>
                          <a:latin typeface="Arial" panose="020B0604020202020204" pitchFamily="34" charset="0"/>
                          <a:ea typeface="Calibri" panose="020F0502020204030204" pitchFamily="34" charset="0"/>
                          <a:cs typeface="Arial" panose="020B0604020202020204" pitchFamily="34" charset="0"/>
                        </a:rPr>
                        <a:t>22 (18)</a:t>
                      </a:r>
                      <a:br>
                        <a:rPr lang="en-GB" sz="1100" b="1" strike="noStrike"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n-GB" sz="1100" b="1" strike="noStrike" dirty="0">
                          <a:solidFill>
                            <a:schemeClr val="tx1"/>
                          </a:solidFill>
                          <a:effectLst/>
                          <a:latin typeface="Arial" panose="020B0604020202020204" pitchFamily="34" charset="0"/>
                          <a:ea typeface="Calibri" panose="020F0502020204030204" pitchFamily="34" charset="0"/>
                          <a:cs typeface="Arial" panose="020B0604020202020204" pitchFamily="34" charset="0"/>
                        </a:rPr>
                        <a:t>14 (11)</a:t>
                      </a:r>
                    </a:p>
                  </a:txBody>
                  <a:tcPr marL="36195" marR="36195" marT="0" marB="0">
                    <a:lnL w="12700" cap="flat" cmpd="sng" algn="ctr">
                      <a:solidFill>
                        <a:srgbClr val="A6B5E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0FF"/>
                    </a:solidFill>
                  </a:tcPr>
                </a:tc>
                <a:tc>
                  <a:txBody>
                    <a:bodyPr/>
                    <a:lstStyle/>
                    <a:p>
                      <a:pPr algn="ctr">
                        <a:lnSpc>
                          <a:spcPct val="115000"/>
                        </a:lnSpc>
                        <a:spcAft>
                          <a:spcPts val="800"/>
                        </a:spcAft>
                      </a:pPr>
                      <a:endParaRPr lang="en-GB" sz="1100" b="1" strike="noStrike"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15000"/>
                        </a:lnSpc>
                        <a:spcAft>
                          <a:spcPts val="800"/>
                        </a:spcAft>
                      </a:pPr>
                      <a:r>
                        <a:rPr lang="en-GB" sz="1100" b="1" strike="noStrike" dirty="0">
                          <a:solidFill>
                            <a:schemeClr val="tx1"/>
                          </a:solidFill>
                          <a:effectLst/>
                          <a:latin typeface="Arial" panose="020B0604020202020204" pitchFamily="34" charset="0"/>
                          <a:ea typeface="Calibri" panose="020F0502020204030204" pitchFamily="34" charset="0"/>
                          <a:cs typeface="Arial" panose="020B0604020202020204" pitchFamily="34" charset="0"/>
                        </a:rPr>
                        <a:t>79 (62)</a:t>
                      </a:r>
                      <a:br>
                        <a:rPr lang="en-GB" sz="1100" b="1" strike="noStrike"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n-GB" sz="1100" b="1" strike="noStrike" dirty="0">
                          <a:solidFill>
                            <a:schemeClr val="tx1"/>
                          </a:solidFill>
                          <a:effectLst/>
                          <a:latin typeface="Arial" panose="020B0604020202020204" pitchFamily="34" charset="0"/>
                          <a:ea typeface="Calibri" panose="020F0502020204030204" pitchFamily="34" charset="0"/>
                          <a:cs typeface="Arial" panose="020B0604020202020204" pitchFamily="34" charset="0"/>
                        </a:rPr>
                        <a:t>26 (20)</a:t>
                      </a:r>
                      <a:br>
                        <a:rPr lang="en-GB" sz="1100" b="1" strike="noStrike"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n-GB" sz="1100" b="1" strike="noStrike" dirty="0">
                          <a:solidFill>
                            <a:schemeClr val="tx1"/>
                          </a:solidFill>
                          <a:effectLst/>
                          <a:latin typeface="Arial" panose="020B0604020202020204" pitchFamily="34" charset="0"/>
                          <a:ea typeface="Calibri" panose="020F0502020204030204" pitchFamily="34" charset="0"/>
                          <a:cs typeface="Arial" panose="020B0604020202020204" pitchFamily="34" charset="0"/>
                        </a:rPr>
                        <a:t>10 (8)</a:t>
                      </a:r>
                    </a:p>
                  </a:txBody>
                  <a:tcPr marL="36195" marR="36195" marT="0" marB="0">
                    <a:lnL w="12700" cap="flat" cmpd="sng" algn="ctr">
                      <a:no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0FF"/>
                    </a:solidFill>
                  </a:tcPr>
                </a:tc>
                <a:extLst>
                  <a:ext uri="{0D108BD9-81ED-4DB2-BD59-A6C34878D82A}">
                    <a16:rowId xmlns:a16="http://schemas.microsoft.com/office/drawing/2014/main" val="3917787285"/>
                  </a:ext>
                </a:extLst>
              </a:tr>
              <a:tr h="169175">
                <a:tc>
                  <a:txBody>
                    <a:bodyPr/>
                    <a:lstStyle/>
                    <a:p>
                      <a:pPr marL="361950" indent="-361950">
                        <a:lnSpc>
                          <a:spcPct val="115000"/>
                        </a:lnSpc>
                        <a:spcAft>
                          <a:spcPts val="800"/>
                        </a:spcAft>
                      </a:pPr>
                      <a:r>
                        <a:rPr lang="en-GB" sz="11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HMR mutations, n/N (%)</a:t>
                      </a:r>
                      <a:endParaRPr lang="en-GB" sz="1100" b="1" strike="sngStrike"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36195" marR="36195" marT="0" marB="0" anchor="ctr">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A6B5E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GB" sz="1100" b="1" dirty="0">
                          <a:latin typeface="Arial" panose="020B0604020202020204" pitchFamily="34" charset="0"/>
                          <a:ea typeface="Calibri" panose="020F0502020204030204" pitchFamily="34" charset="0"/>
                          <a:cs typeface="Arial" panose="020B0604020202020204" pitchFamily="34" charset="0"/>
                        </a:rPr>
                        <a:t>57/120 (48) </a:t>
                      </a:r>
                      <a:endParaRPr lang="en-GB" sz="1100" b="1" strike="sngStrike"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36195" marR="36195" marT="0" marB="0" anchor="ctr">
                    <a:lnL w="12700" cap="flat" cmpd="sng" algn="ctr">
                      <a:solidFill>
                        <a:srgbClr val="A6B5E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A6B5E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GB" sz="1100" b="1" dirty="0">
                          <a:latin typeface="Arial" panose="020B0604020202020204" pitchFamily="34" charset="0"/>
                          <a:ea typeface="Calibri" panose="020F0502020204030204" pitchFamily="34" charset="0"/>
                          <a:cs typeface="Arial" panose="020B0604020202020204" pitchFamily="34" charset="0"/>
                        </a:rPr>
                        <a:t>50/117 (43)</a:t>
                      </a:r>
                      <a:endParaRPr lang="en-GB" sz="1100" b="1" strike="sngStrike"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36195" marR="36195" marT="0" marB="0" anchor="ctr">
                    <a:lnL w="12700" cap="flat" cmpd="sng" algn="ctr">
                      <a:no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A6B5E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59931439"/>
                  </a:ext>
                </a:extLst>
              </a:tr>
            </a:tbl>
          </a:graphicData>
        </a:graphic>
      </p:graphicFrame>
      <p:graphicFrame>
        <p:nvGraphicFramePr>
          <p:cNvPr id="2" name="Table 4">
            <a:extLst>
              <a:ext uri="{FF2B5EF4-FFF2-40B4-BE49-F238E27FC236}">
                <a16:creationId xmlns:a16="http://schemas.microsoft.com/office/drawing/2014/main" id="{684A81F1-7C6D-E69C-7939-EFC8C2B7C1D8}"/>
              </a:ext>
            </a:extLst>
          </p:cNvPr>
          <p:cNvGraphicFramePr>
            <a:graphicFrameLocks noGrp="1"/>
          </p:cNvGraphicFramePr>
          <p:nvPr/>
        </p:nvGraphicFramePr>
        <p:xfrm>
          <a:off x="493987" y="289126"/>
          <a:ext cx="11698013" cy="497247"/>
        </p:xfrm>
        <a:graphic>
          <a:graphicData uri="http://schemas.openxmlformats.org/drawingml/2006/table">
            <a:tbl>
              <a:tblPr firstRow="1" bandRow="1">
                <a:tableStyleId>{5C22544A-7EE6-4342-B048-85BDC9FD1C3A}</a:tableStyleId>
              </a:tblPr>
              <a:tblGrid>
                <a:gridCol w="11698013">
                  <a:extLst>
                    <a:ext uri="{9D8B030D-6E8A-4147-A177-3AD203B41FA5}">
                      <a16:colId xmlns:a16="http://schemas.microsoft.com/office/drawing/2014/main" val="433152939"/>
                    </a:ext>
                  </a:extLst>
                </a:gridCol>
              </a:tblGrid>
              <a:tr h="497247">
                <a:tc>
                  <a:txBody>
                    <a:bodyPr/>
                    <a:lstStyle/>
                    <a:p>
                      <a:pPr marL="115888" indent="0"/>
                      <a:r>
                        <a:rPr lang="en-US" sz="2200" dirty="0">
                          <a:solidFill>
                            <a:srgbClr val="071D49"/>
                          </a:solidFill>
                        </a:rPr>
                        <a:t>Demographics and Disease Characteristics Were Similar Between Groups</a:t>
                      </a:r>
                    </a:p>
                  </a:txBody>
                  <a:tcPr anchor="ctr">
                    <a:lnL w="76200" cap="flat" cmpd="sng" algn="ctr">
                      <a:solidFill>
                        <a:srgbClr val="071D49"/>
                      </a:solidFill>
                      <a:prstDash val="solid"/>
                      <a:round/>
                      <a:headEnd type="none" w="med" len="med"/>
                      <a:tailEnd type="none" w="med" len="med"/>
                    </a:lnL>
                    <a:lnB w="12700" cap="flat" cmpd="sng" algn="ctr">
                      <a:solidFill>
                        <a:srgbClr val="071D49"/>
                      </a:solidFill>
                      <a:prstDash val="solid"/>
                      <a:round/>
                      <a:headEnd type="none" w="med" len="med"/>
                      <a:tailEnd type="none" w="med" len="med"/>
                    </a:lnB>
                    <a:noFill/>
                  </a:tcPr>
                </a:tc>
                <a:extLst>
                  <a:ext uri="{0D108BD9-81ED-4DB2-BD59-A6C34878D82A}">
                    <a16:rowId xmlns:a16="http://schemas.microsoft.com/office/drawing/2014/main" val="1506032674"/>
                  </a:ext>
                </a:extLst>
              </a:tr>
            </a:tbl>
          </a:graphicData>
        </a:graphic>
      </p:graphicFrame>
      <p:sp>
        <p:nvSpPr>
          <p:cNvPr id="4" name="TextBox 3">
            <a:extLst>
              <a:ext uri="{FF2B5EF4-FFF2-40B4-BE49-F238E27FC236}">
                <a16:creationId xmlns:a16="http://schemas.microsoft.com/office/drawing/2014/main" id="{05A7083F-9206-1AE4-3F93-ED9FFF97EA06}"/>
              </a:ext>
            </a:extLst>
          </p:cNvPr>
          <p:cNvSpPr txBox="1"/>
          <p:nvPr/>
        </p:nvSpPr>
        <p:spPr>
          <a:xfrm>
            <a:off x="3407766" y="5953321"/>
            <a:ext cx="8050809"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ＭＳ Ｐゴシック"/>
                <a:cs typeface="Arial" panose="020B0604020202020204" pitchFamily="34" charset="0"/>
              </a:rPr>
              <a:t>Data cutoff: 13 Apr 2023. Data are n (%) unless otherwise stated. </a:t>
            </a:r>
            <a:r>
              <a:rPr kumimoji="0" lang="en-US" sz="1000" b="0" i="0" u="none" strike="noStrike" kern="1200" cap="none" spc="0" normalizeH="0" baseline="30000" noProof="0" dirty="0">
                <a:ln>
                  <a:noFill/>
                </a:ln>
                <a:solidFill>
                  <a:srgbClr val="000000"/>
                </a:solidFill>
                <a:effectLst/>
                <a:uLnTx/>
                <a:uFillTx/>
                <a:latin typeface="Arial"/>
                <a:ea typeface="ＭＳ Ｐゴシック"/>
                <a:cs typeface="Arial" panose="020B0604020202020204" pitchFamily="34" charset="0"/>
              </a:rPr>
              <a:t>a</a:t>
            </a:r>
            <a:r>
              <a:rPr kumimoji="0" lang="en-US" sz="1000" b="0" i="0" u="none" strike="noStrike" kern="1200" cap="none" spc="0" normalizeH="0" baseline="0" noProof="0" dirty="0">
                <a:ln>
                  <a:noFill/>
                </a:ln>
                <a:solidFill>
                  <a:srgbClr val="000000"/>
                </a:solidFill>
                <a:effectLst/>
                <a:uLnTx/>
                <a:uFillTx/>
                <a:latin typeface="Arial"/>
                <a:ea typeface="ＭＳ Ｐゴシック"/>
                <a:cs typeface="Arial" panose="020B0604020202020204" pitchFamily="34" charset="0"/>
              </a:rPr>
              <a:t>DIPSS+ risk was calculated based on all available screening data.</a:t>
            </a:r>
            <a:br>
              <a:rPr kumimoji="0" lang="en-US" sz="1000" b="0" i="0" u="none" strike="noStrike" kern="1200" cap="none" spc="0" normalizeH="0" baseline="0" noProof="0" dirty="0">
                <a:ln>
                  <a:noFill/>
                </a:ln>
                <a:solidFill>
                  <a:srgbClr val="000000"/>
                </a:solidFill>
                <a:effectLst/>
                <a:uLnTx/>
                <a:uFillTx/>
                <a:latin typeface="Arial"/>
                <a:ea typeface="ＭＳ Ｐゴシック"/>
                <a:cs typeface="Arial" panose="020B0604020202020204" pitchFamily="34" charset="0"/>
              </a:rPr>
            </a:br>
            <a:r>
              <a:rPr kumimoji="0" lang="en-US" sz="1000" b="0" i="0" u="none" strike="noStrike" kern="1200" cap="none" spc="0" normalizeH="0" baseline="0" noProof="0" dirty="0">
                <a:ln>
                  <a:noFill/>
                </a:ln>
                <a:solidFill>
                  <a:srgbClr val="000000"/>
                </a:solidFill>
                <a:effectLst/>
                <a:uLnTx/>
                <a:uFillTx/>
                <a:latin typeface="Arial"/>
                <a:ea typeface="ＭＳ Ｐゴシック"/>
                <a:cs typeface="Arial" panose="020B0604020202020204" pitchFamily="34" charset="0"/>
              </a:rPr>
              <a:t>BL, baseline; CALR, calreticulin; DIPSS+, </a:t>
            </a:r>
            <a:r>
              <a:rPr kumimoji="0" lang="en-GB" sz="1000" b="0" i="0" u="none" strike="noStrike" kern="1200" cap="none" spc="0" normalizeH="0" baseline="0" noProof="0" dirty="0">
                <a:ln>
                  <a:noFill/>
                </a:ln>
                <a:solidFill>
                  <a:srgbClr val="000000"/>
                </a:solidFill>
                <a:effectLst/>
                <a:uLnTx/>
                <a:uFillTx/>
                <a:latin typeface="Arial"/>
                <a:ea typeface="ＭＳ Ｐゴシック"/>
                <a:cs typeface="Arial" panose="020B0604020202020204" pitchFamily="34" charset="0"/>
              </a:rPr>
              <a:t>Dynamic International Prognostic Scoring System Plus; </a:t>
            </a:r>
            <a:r>
              <a:rPr kumimoji="0" lang="en-US" sz="1000" b="0" i="0" u="none" strike="noStrike" kern="1200" cap="none" spc="0" normalizeH="0" baseline="0" noProof="0" dirty="0">
                <a:ln>
                  <a:noFill/>
                </a:ln>
                <a:solidFill>
                  <a:srgbClr val="000000"/>
                </a:solidFill>
                <a:effectLst/>
                <a:uLnTx/>
                <a:uFillTx/>
                <a:latin typeface="Arial"/>
                <a:ea typeface="ＭＳ Ｐゴシック"/>
                <a:cs typeface="Arial" panose="020B0604020202020204" pitchFamily="34" charset="0"/>
              </a:rPr>
              <a:t>ET, </a:t>
            </a:r>
            <a:r>
              <a:rPr kumimoji="0" lang="en-US" altLang="en-US" sz="1000" b="0" i="0" u="none" strike="noStrike" kern="1200" cap="none" spc="0" normalizeH="0" baseline="0" noProof="0" dirty="0">
                <a:ln>
                  <a:noFill/>
                </a:ln>
                <a:solidFill>
                  <a:srgbClr val="000000"/>
                </a:solidFill>
                <a:effectLst/>
                <a:uLnTx/>
                <a:uFillTx/>
                <a:latin typeface="Arial"/>
                <a:ea typeface="ＭＳ Ｐゴシック"/>
              </a:rPr>
              <a:t>essential thrombocythemia</a:t>
            </a:r>
            <a:r>
              <a:rPr kumimoji="0" lang="en-US" sz="1000" b="0" i="0" u="none" strike="noStrike" kern="1200" cap="none" spc="0" normalizeH="0" baseline="0" noProof="0" dirty="0">
                <a:ln>
                  <a:noFill/>
                </a:ln>
                <a:solidFill>
                  <a:srgbClr val="000000"/>
                </a:solidFill>
                <a:effectLst/>
                <a:uLnTx/>
                <a:uFillTx/>
                <a:latin typeface="Arial"/>
                <a:ea typeface="ＭＳ Ｐゴシック"/>
                <a:cs typeface="Arial" panose="020B0604020202020204" pitchFamily="34" charset="0"/>
              </a:rPr>
              <a:t>; </a:t>
            </a:r>
            <a:r>
              <a:rPr kumimoji="0" lang="en-GB" sz="1000" b="0" i="0" u="none" strike="noStrike" kern="1200" cap="none" spc="0" normalizeH="0" baseline="0" noProof="0" dirty="0">
                <a:ln>
                  <a:noFill/>
                </a:ln>
                <a:solidFill>
                  <a:srgbClr val="000000"/>
                </a:solidFill>
                <a:effectLst/>
                <a:uLnTx/>
                <a:uFillTx/>
                <a:latin typeface="Arial"/>
                <a:ea typeface="ＭＳ Ｐゴシック"/>
                <a:cs typeface="Arial" panose="020B0604020202020204" pitchFamily="34" charset="0"/>
              </a:rPr>
              <a:t>HMR, high molecular risk; JAK2, Janus kinase 2; </a:t>
            </a:r>
            <a:r>
              <a:rPr kumimoji="0" lang="en-US" sz="1000" b="0" i="0" u="none" strike="noStrike" kern="1200" cap="none" spc="0" normalizeH="0" baseline="0" noProof="0" dirty="0">
                <a:ln>
                  <a:noFill/>
                </a:ln>
                <a:solidFill>
                  <a:srgbClr val="000000"/>
                </a:solidFill>
                <a:effectLst/>
                <a:uLnTx/>
                <a:uFillTx/>
                <a:latin typeface="Arial"/>
                <a:ea typeface="ＭＳ Ｐゴシック"/>
                <a:cs typeface="Arial" panose="020B0604020202020204" pitchFamily="34" charset="0"/>
              </a:rPr>
              <a:t>MF, myelofibrosis; MPL, gene encoding the thrombopoietin receptor; NAV, navitoclax; PBO, placebo; PV, polycythemia vera; RUX, ruxolitinib.</a:t>
            </a:r>
          </a:p>
        </p:txBody>
      </p:sp>
    </p:spTree>
    <p:custDataLst>
      <p:tags r:id="rId1"/>
    </p:custDataLst>
    <p:extLst>
      <p:ext uri="{BB962C8B-B14F-4D97-AF65-F5344CB8AC3E}">
        <p14:creationId xmlns:p14="http://schemas.microsoft.com/office/powerpoint/2010/main" val="12095103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D49F1D-8A63-4A4F-B01C-82E95B335640}"/>
              </a:ext>
            </a:extLst>
          </p:cNvPr>
          <p:cNvSpPr txBox="1"/>
          <p:nvPr/>
        </p:nvSpPr>
        <p:spPr>
          <a:xfrm>
            <a:off x="4434058" y="6104292"/>
            <a:ext cx="6743529"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cs typeface="Arial" panose="020B0604020202020204" pitchFamily="34" charset="0"/>
              </a:rPr>
              <a:t>Data are n (%) unless otherwise stated. </a:t>
            </a:r>
            <a:r>
              <a:rPr kumimoji="0" lang="en-US" sz="1200" b="0" i="0" u="none" strike="noStrike" kern="1200" cap="none" spc="0" normalizeH="0" baseline="30000" noProof="0" dirty="0">
                <a:ln>
                  <a:noFill/>
                </a:ln>
                <a:solidFill>
                  <a:srgbClr val="000000"/>
                </a:solidFill>
                <a:effectLst/>
                <a:uLnTx/>
                <a:uFillTx/>
                <a:latin typeface="Arial"/>
                <a:ea typeface="ＭＳ Ｐゴシック"/>
                <a:cs typeface="Arial" panose="020B0604020202020204" pitchFamily="34" charset="0"/>
              </a:rPr>
              <a:t>a</a:t>
            </a:r>
            <a:r>
              <a:rPr kumimoji="0" lang="en-US" sz="1200" b="0" i="0" u="none" strike="noStrike" kern="1200" cap="none" spc="0" normalizeH="0" baseline="0" noProof="0" dirty="0">
                <a:ln>
                  <a:noFill/>
                </a:ln>
                <a:solidFill>
                  <a:srgbClr val="000000"/>
                </a:solidFill>
                <a:effectLst/>
                <a:uLnTx/>
                <a:uFillTx/>
                <a:latin typeface="Arial"/>
                <a:ea typeface="ＭＳ Ｐゴシック"/>
                <a:cs typeface="Arial" panose="020B0604020202020204" pitchFamily="34" charset="0"/>
              </a:rPr>
              <a:t>Primary reason for discontinuation.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cs typeface="Arial" panose="020B0604020202020204" pitchFamily="34" charset="0"/>
              </a:rPr>
              <a:t>AE, adverse event; MF, myelofibrosis; NAV, navitoclax; PBO, placebo; RUX, ruxolitinib. </a:t>
            </a:r>
          </a:p>
        </p:txBody>
      </p:sp>
      <p:graphicFrame>
        <p:nvGraphicFramePr>
          <p:cNvPr id="11" name="Table Placeholder 38">
            <a:extLst>
              <a:ext uri="{FF2B5EF4-FFF2-40B4-BE49-F238E27FC236}">
                <a16:creationId xmlns:a16="http://schemas.microsoft.com/office/drawing/2014/main" id="{A134C8D4-EA75-46F3-A85B-7FEFD9D535F1}"/>
              </a:ext>
            </a:extLst>
          </p:cNvPr>
          <p:cNvGraphicFramePr>
            <a:graphicFrameLocks/>
          </p:cNvGraphicFramePr>
          <p:nvPr/>
        </p:nvGraphicFramePr>
        <p:xfrm>
          <a:off x="493985" y="1527825"/>
          <a:ext cx="11313701" cy="4162552"/>
        </p:xfrm>
        <a:graphic>
          <a:graphicData uri="http://schemas.openxmlformats.org/drawingml/2006/table">
            <a:tbl>
              <a:tblPr firstRow="1" bandRow="1">
                <a:effectLst/>
              </a:tblPr>
              <a:tblGrid>
                <a:gridCol w="4973237">
                  <a:extLst>
                    <a:ext uri="{9D8B030D-6E8A-4147-A177-3AD203B41FA5}">
                      <a16:colId xmlns:a16="http://schemas.microsoft.com/office/drawing/2014/main" val="20000"/>
                    </a:ext>
                  </a:extLst>
                </a:gridCol>
                <a:gridCol w="3170232">
                  <a:extLst>
                    <a:ext uri="{9D8B030D-6E8A-4147-A177-3AD203B41FA5}">
                      <a16:colId xmlns:a16="http://schemas.microsoft.com/office/drawing/2014/main" val="20002"/>
                    </a:ext>
                  </a:extLst>
                </a:gridCol>
                <a:gridCol w="3170232">
                  <a:extLst>
                    <a:ext uri="{9D8B030D-6E8A-4147-A177-3AD203B41FA5}">
                      <a16:colId xmlns:a16="http://schemas.microsoft.com/office/drawing/2014/main" val="20003"/>
                    </a:ext>
                  </a:extLst>
                </a:gridCol>
              </a:tblGrid>
              <a:tr h="0">
                <a:tc>
                  <a:txBody>
                    <a:bodyPr/>
                    <a:lstStyle>
                      <a:lvl1pPr marL="0" algn="l" defTabSz="457200" rtl="0" eaLnBrk="1" latinLnBrk="0" hangingPunct="1">
                        <a:defRPr sz="1800" b="1" kern="1200">
                          <a:solidFill>
                            <a:schemeClr val="bg1"/>
                          </a:solidFill>
                          <a:latin typeface="Arial" panose="020B0604020202020204"/>
                        </a:defRPr>
                      </a:lvl1pPr>
                      <a:lvl2pPr marL="457200" algn="l" defTabSz="457200" rtl="0" eaLnBrk="1" latinLnBrk="0" hangingPunct="1">
                        <a:defRPr sz="1800" b="1" kern="1200">
                          <a:solidFill>
                            <a:schemeClr val="bg1"/>
                          </a:solidFill>
                          <a:latin typeface="Arial" panose="020B0604020202020204"/>
                        </a:defRPr>
                      </a:lvl2pPr>
                      <a:lvl3pPr marL="914400" algn="l" defTabSz="457200" rtl="0" eaLnBrk="1" latinLnBrk="0" hangingPunct="1">
                        <a:defRPr sz="1800" b="1" kern="1200">
                          <a:solidFill>
                            <a:schemeClr val="bg1"/>
                          </a:solidFill>
                          <a:latin typeface="Arial" panose="020B0604020202020204"/>
                        </a:defRPr>
                      </a:lvl3pPr>
                      <a:lvl4pPr marL="1371600" algn="l" defTabSz="457200" rtl="0" eaLnBrk="1" latinLnBrk="0" hangingPunct="1">
                        <a:defRPr sz="1800" b="1" kern="1200">
                          <a:solidFill>
                            <a:schemeClr val="bg1"/>
                          </a:solidFill>
                          <a:latin typeface="Arial" panose="020B0604020202020204"/>
                        </a:defRPr>
                      </a:lvl4pPr>
                      <a:lvl5pPr marL="1828800" algn="l" defTabSz="457200" rtl="0" eaLnBrk="1" latinLnBrk="0" hangingPunct="1">
                        <a:defRPr sz="1800" b="1" kern="1200">
                          <a:solidFill>
                            <a:schemeClr val="bg1"/>
                          </a:solidFill>
                          <a:latin typeface="Arial" panose="020B0604020202020204"/>
                        </a:defRPr>
                      </a:lvl5pPr>
                      <a:lvl6pPr marL="2286000" algn="l" defTabSz="457200" rtl="0" eaLnBrk="1" latinLnBrk="0" hangingPunct="1">
                        <a:defRPr sz="1800" b="1" kern="1200">
                          <a:solidFill>
                            <a:schemeClr val="bg1"/>
                          </a:solidFill>
                          <a:latin typeface="Arial" panose="020B0604020202020204"/>
                        </a:defRPr>
                      </a:lvl6pPr>
                      <a:lvl7pPr marL="2743200" algn="l" defTabSz="457200" rtl="0" eaLnBrk="1" latinLnBrk="0" hangingPunct="1">
                        <a:defRPr sz="1800" b="1" kern="1200">
                          <a:solidFill>
                            <a:schemeClr val="bg1"/>
                          </a:solidFill>
                          <a:latin typeface="Arial" panose="020B0604020202020204"/>
                        </a:defRPr>
                      </a:lvl7pPr>
                      <a:lvl8pPr marL="3200400" algn="l" defTabSz="457200" rtl="0" eaLnBrk="1" latinLnBrk="0" hangingPunct="1">
                        <a:defRPr sz="1800" b="1" kern="1200">
                          <a:solidFill>
                            <a:schemeClr val="bg1"/>
                          </a:solidFill>
                          <a:latin typeface="Arial" panose="020B0604020202020204"/>
                        </a:defRPr>
                      </a:lvl8pPr>
                      <a:lvl9pPr marL="3657600" algn="l" defTabSz="457200" rtl="0" eaLnBrk="1" latinLnBrk="0" hangingPunct="1">
                        <a:defRPr sz="1800" b="1" kern="1200">
                          <a:solidFill>
                            <a:schemeClr val="bg1"/>
                          </a:solidFill>
                          <a:latin typeface="Arial" panose="020B0604020202020204"/>
                        </a:defRPr>
                      </a:lvl9pPr>
                    </a:lstStyle>
                    <a:p>
                      <a:endParaRPr lang="en-US" sz="1400" baseline="30000" dirty="0">
                        <a:solidFill>
                          <a:schemeClr val="bg1"/>
                        </a:solidFill>
                        <a:latin typeface="+mn-lt"/>
                        <a:cs typeface="Arial" panose="020B0604020202020204" pitchFamily="34" charset="0"/>
                      </a:endParaRPr>
                    </a:p>
                  </a:txBody>
                  <a:tcPr anchor="b">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solidFill>
                        <a:srgbClr val="A6B5E0"/>
                      </a:solidFill>
                      <a:prstDash val="solid"/>
                      <a:round/>
                      <a:headEnd type="none" w="med" len="med"/>
                      <a:tailEnd type="none" w="med" len="med"/>
                    </a:lnT>
                    <a:lnB w="12700" cap="flat" cmpd="sng" algn="ctr">
                      <a:solidFill>
                        <a:srgbClr val="A6B5E0"/>
                      </a:solidFill>
                      <a:prstDash val="solid"/>
                      <a:round/>
                      <a:headEnd type="none" w="med" len="med"/>
                      <a:tailEnd type="none" w="med" len="med"/>
                    </a:lnB>
                    <a:lnTlToBr w="12700" cmpd="sng">
                      <a:noFill/>
                      <a:prstDash val="solid"/>
                    </a:lnTlToBr>
                    <a:lnBlToTr w="12700" cmpd="sng">
                      <a:noFill/>
                      <a:prstDash val="solid"/>
                    </a:lnBlToTr>
                    <a:solidFill>
                      <a:srgbClr val="071D49"/>
                    </a:solidFill>
                  </a:tcPr>
                </a:tc>
                <a:tc>
                  <a:txBody>
                    <a:bodyPr/>
                    <a:lstStyle>
                      <a:lvl1pPr marL="0" algn="l" defTabSz="457200" rtl="0" eaLnBrk="1" latinLnBrk="0" hangingPunct="1">
                        <a:defRPr sz="1800" b="1" kern="1200">
                          <a:solidFill>
                            <a:schemeClr val="bg1"/>
                          </a:solidFill>
                          <a:latin typeface="Arial" panose="020B0604020202020204"/>
                        </a:defRPr>
                      </a:lvl1pPr>
                      <a:lvl2pPr marL="457200" algn="l" defTabSz="457200" rtl="0" eaLnBrk="1" latinLnBrk="0" hangingPunct="1">
                        <a:defRPr sz="1800" b="1" kern="1200">
                          <a:solidFill>
                            <a:schemeClr val="bg1"/>
                          </a:solidFill>
                          <a:latin typeface="Arial" panose="020B0604020202020204"/>
                        </a:defRPr>
                      </a:lvl2pPr>
                      <a:lvl3pPr marL="914400" algn="l" defTabSz="457200" rtl="0" eaLnBrk="1" latinLnBrk="0" hangingPunct="1">
                        <a:defRPr sz="1800" b="1" kern="1200">
                          <a:solidFill>
                            <a:schemeClr val="bg1"/>
                          </a:solidFill>
                          <a:latin typeface="Arial" panose="020B0604020202020204"/>
                        </a:defRPr>
                      </a:lvl3pPr>
                      <a:lvl4pPr marL="1371600" algn="l" defTabSz="457200" rtl="0" eaLnBrk="1" latinLnBrk="0" hangingPunct="1">
                        <a:defRPr sz="1800" b="1" kern="1200">
                          <a:solidFill>
                            <a:schemeClr val="bg1"/>
                          </a:solidFill>
                          <a:latin typeface="Arial" panose="020B0604020202020204"/>
                        </a:defRPr>
                      </a:lvl4pPr>
                      <a:lvl5pPr marL="1828800" algn="l" defTabSz="457200" rtl="0" eaLnBrk="1" latinLnBrk="0" hangingPunct="1">
                        <a:defRPr sz="1800" b="1" kern="1200">
                          <a:solidFill>
                            <a:schemeClr val="bg1"/>
                          </a:solidFill>
                          <a:latin typeface="Arial" panose="020B0604020202020204"/>
                        </a:defRPr>
                      </a:lvl5pPr>
                      <a:lvl6pPr marL="2286000" algn="l" defTabSz="457200" rtl="0" eaLnBrk="1" latinLnBrk="0" hangingPunct="1">
                        <a:defRPr sz="1800" b="1" kern="1200">
                          <a:solidFill>
                            <a:schemeClr val="bg1"/>
                          </a:solidFill>
                          <a:latin typeface="Arial" panose="020B0604020202020204"/>
                        </a:defRPr>
                      </a:lvl6pPr>
                      <a:lvl7pPr marL="2743200" algn="l" defTabSz="457200" rtl="0" eaLnBrk="1" latinLnBrk="0" hangingPunct="1">
                        <a:defRPr sz="1800" b="1" kern="1200">
                          <a:solidFill>
                            <a:schemeClr val="bg1"/>
                          </a:solidFill>
                          <a:latin typeface="Arial" panose="020B0604020202020204"/>
                        </a:defRPr>
                      </a:lvl7pPr>
                      <a:lvl8pPr marL="3200400" algn="l" defTabSz="457200" rtl="0" eaLnBrk="1" latinLnBrk="0" hangingPunct="1">
                        <a:defRPr sz="1800" b="1" kern="1200">
                          <a:solidFill>
                            <a:schemeClr val="bg1"/>
                          </a:solidFill>
                          <a:latin typeface="Arial" panose="020B0604020202020204"/>
                        </a:defRPr>
                      </a:lvl8pPr>
                      <a:lvl9pPr marL="3657600" algn="l" defTabSz="457200" rtl="0" eaLnBrk="1" latinLnBrk="0" hangingPunct="1">
                        <a:defRPr sz="1800" b="1" kern="1200">
                          <a:solidFill>
                            <a:schemeClr val="bg1"/>
                          </a:solidFill>
                          <a:latin typeface="Arial" panose="020B0604020202020204"/>
                        </a:defRPr>
                      </a:lvl9pPr>
                    </a:lstStyle>
                    <a:p>
                      <a:pPr marL="0" marR="0" algn="ctr" hangingPunct="0">
                        <a:lnSpc>
                          <a:spcPct val="100000"/>
                        </a:lnSpc>
                        <a:spcBef>
                          <a:spcPts val="0"/>
                        </a:spcBef>
                        <a:spcAft>
                          <a:spcPts val="0"/>
                        </a:spcAft>
                      </a:pPr>
                      <a:r>
                        <a:rPr lang="en-US" sz="1400" b="1" kern="1200" dirty="0">
                          <a:solidFill>
                            <a:schemeClr val="bg1"/>
                          </a:solidFill>
                          <a:effectLst/>
                          <a:latin typeface="+mn-lt"/>
                          <a:ea typeface="+mn-ea"/>
                          <a:cs typeface="+mn-cs"/>
                        </a:rPr>
                        <a:t>NAV + RUX</a:t>
                      </a:r>
                      <a:br>
                        <a:rPr lang="en-US" sz="1400" b="1" kern="1200" dirty="0">
                          <a:solidFill>
                            <a:schemeClr val="bg1"/>
                          </a:solidFill>
                          <a:effectLst/>
                          <a:latin typeface="+mn-lt"/>
                          <a:ea typeface="+mn-ea"/>
                          <a:cs typeface="+mn-cs"/>
                        </a:rPr>
                      </a:br>
                      <a:r>
                        <a:rPr lang="en-US" sz="1400" b="1" kern="1200" dirty="0">
                          <a:solidFill>
                            <a:schemeClr val="bg1"/>
                          </a:solidFill>
                          <a:effectLst/>
                          <a:latin typeface="+mn-lt"/>
                          <a:ea typeface="+mn-ea"/>
                          <a:cs typeface="+mn-cs"/>
                        </a:rPr>
                        <a:t>(N=125)</a:t>
                      </a:r>
                      <a:endParaRPr lang="en-US" sz="1400" dirty="0">
                        <a:solidFill>
                          <a:schemeClr val="bg1"/>
                        </a:solidFill>
                        <a:latin typeface="+mn-lt"/>
                        <a:ea typeface="MS Mincho"/>
                        <a:cs typeface="Arial" panose="020B0604020202020204" pitchFamily="34" charset="0"/>
                      </a:endParaRPr>
                    </a:p>
                  </a:txBody>
                  <a:tcPr anchor="ctr">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solidFill>
                        <a:srgbClr val="A6B5E0"/>
                      </a:solidFill>
                      <a:prstDash val="solid"/>
                      <a:round/>
                      <a:headEnd type="none" w="med" len="med"/>
                      <a:tailEnd type="none" w="med" len="med"/>
                    </a:lnT>
                    <a:lnB w="12700" cap="flat" cmpd="sng" algn="ctr">
                      <a:solidFill>
                        <a:srgbClr val="A6B5E0"/>
                      </a:solidFill>
                      <a:prstDash val="solid"/>
                      <a:round/>
                      <a:headEnd type="none" w="med" len="med"/>
                      <a:tailEnd type="none" w="med" len="med"/>
                    </a:lnB>
                    <a:lnTlToBr w="12700" cmpd="sng">
                      <a:noFill/>
                      <a:prstDash val="solid"/>
                    </a:lnTlToBr>
                    <a:lnBlToTr w="12700" cmpd="sng">
                      <a:noFill/>
                      <a:prstDash val="solid"/>
                    </a:lnBlToTr>
                    <a:solidFill>
                      <a:srgbClr val="071D49"/>
                    </a:solidFill>
                  </a:tcPr>
                </a:tc>
                <a:tc>
                  <a:txBody>
                    <a:bodyPr/>
                    <a:lstStyle>
                      <a:lvl1pPr marL="0" algn="l" defTabSz="457200" rtl="0" eaLnBrk="1" latinLnBrk="0" hangingPunct="1">
                        <a:defRPr sz="1800" b="1" kern="1200">
                          <a:solidFill>
                            <a:schemeClr val="bg1"/>
                          </a:solidFill>
                          <a:latin typeface="Arial" panose="020B0604020202020204"/>
                        </a:defRPr>
                      </a:lvl1pPr>
                      <a:lvl2pPr marL="457200" algn="l" defTabSz="457200" rtl="0" eaLnBrk="1" latinLnBrk="0" hangingPunct="1">
                        <a:defRPr sz="1800" b="1" kern="1200">
                          <a:solidFill>
                            <a:schemeClr val="bg1"/>
                          </a:solidFill>
                          <a:latin typeface="Arial" panose="020B0604020202020204"/>
                        </a:defRPr>
                      </a:lvl2pPr>
                      <a:lvl3pPr marL="914400" algn="l" defTabSz="457200" rtl="0" eaLnBrk="1" latinLnBrk="0" hangingPunct="1">
                        <a:defRPr sz="1800" b="1" kern="1200">
                          <a:solidFill>
                            <a:schemeClr val="bg1"/>
                          </a:solidFill>
                          <a:latin typeface="Arial" panose="020B0604020202020204"/>
                        </a:defRPr>
                      </a:lvl3pPr>
                      <a:lvl4pPr marL="1371600" algn="l" defTabSz="457200" rtl="0" eaLnBrk="1" latinLnBrk="0" hangingPunct="1">
                        <a:defRPr sz="1800" b="1" kern="1200">
                          <a:solidFill>
                            <a:schemeClr val="bg1"/>
                          </a:solidFill>
                          <a:latin typeface="Arial" panose="020B0604020202020204"/>
                        </a:defRPr>
                      </a:lvl4pPr>
                      <a:lvl5pPr marL="1828800" algn="l" defTabSz="457200" rtl="0" eaLnBrk="1" latinLnBrk="0" hangingPunct="1">
                        <a:defRPr sz="1800" b="1" kern="1200">
                          <a:solidFill>
                            <a:schemeClr val="bg1"/>
                          </a:solidFill>
                          <a:latin typeface="Arial" panose="020B0604020202020204"/>
                        </a:defRPr>
                      </a:lvl5pPr>
                      <a:lvl6pPr marL="2286000" algn="l" defTabSz="457200" rtl="0" eaLnBrk="1" latinLnBrk="0" hangingPunct="1">
                        <a:defRPr sz="1800" b="1" kern="1200">
                          <a:solidFill>
                            <a:schemeClr val="bg1"/>
                          </a:solidFill>
                          <a:latin typeface="Arial" panose="020B0604020202020204"/>
                        </a:defRPr>
                      </a:lvl6pPr>
                      <a:lvl7pPr marL="2743200" algn="l" defTabSz="457200" rtl="0" eaLnBrk="1" latinLnBrk="0" hangingPunct="1">
                        <a:defRPr sz="1800" b="1" kern="1200">
                          <a:solidFill>
                            <a:schemeClr val="bg1"/>
                          </a:solidFill>
                          <a:latin typeface="Arial" panose="020B0604020202020204"/>
                        </a:defRPr>
                      </a:lvl7pPr>
                      <a:lvl8pPr marL="3200400" algn="l" defTabSz="457200" rtl="0" eaLnBrk="1" latinLnBrk="0" hangingPunct="1">
                        <a:defRPr sz="1800" b="1" kern="1200">
                          <a:solidFill>
                            <a:schemeClr val="bg1"/>
                          </a:solidFill>
                          <a:latin typeface="Arial" panose="020B0604020202020204"/>
                        </a:defRPr>
                      </a:lvl8pPr>
                      <a:lvl9pPr marL="3657600" algn="l" defTabSz="457200" rtl="0" eaLnBrk="1" latinLnBrk="0" hangingPunct="1">
                        <a:defRPr sz="1800" b="1" kern="1200">
                          <a:solidFill>
                            <a:schemeClr val="bg1"/>
                          </a:solidFill>
                          <a:latin typeface="Arial" panose="020B0604020202020204"/>
                        </a:defRPr>
                      </a:lvl9pPr>
                    </a:lstStyle>
                    <a:p>
                      <a:pPr marL="0" marR="0" algn="ctr" hangingPunct="0">
                        <a:lnSpc>
                          <a:spcPct val="100000"/>
                        </a:lnSpc>
                        <a:spcBef>
                          <a:spcPts val="0"/>
                        </a:spcBef>
                        <a:spcAft>
                          <a:spcPts val="0"/>
                        </a:spcAft>
                      </a:pPr>
                      <a:r>
                        <a:rPr lang="en-US" sz="1400" b="1" kern="1200" dirty="0">
                          <a:solidFill>
                            <a:schemeClr val="bg1"/>
                          </a:solidFill>
                          <a:effectLst/>
                          <a:latin typeface="+mn-lt"/>
                          <a:ea typeface="+mn-ea"/>
                          <a:cs typeface="+mn-cs"/>
                        </a:rPr>
                        <a:t>PBO + RUX </a:t>
                      </a:r>
                      <a:br>
                        <a:rPr lang="en-US" sz="1400" b="1" kern="1200" dirty="0">
                          <a:solidFill>
                            <a:schemeClr val="bg1"/>
                          </a:solidFill>
                          <a:effectLst/>
                          <a:latin typeface="+mn-lt"/>
                          <a:ea typeface="+mn-ea"/>
                          <a:cs typeface="+mn-cs"/>
                        </a:rPr>
                      </a:br>
                      <a:r>
                        <a:rPr lang="en-US" sz="1400" b="1" kern="1200" dirty="0">
                          <a:solidFill>
                            <a:schemeClr val="bg1"/>
                          </a:solidFill>
                          <a:effectLst/>
                          <a:latin typeface="+mn-lt"/>
                          <a:ea typeface="+mn-ea"/>
                          <a:cs typeface="+mn-cs"/>
                        </a:rPr>
                        <a:t>(N=127)</a:t>
                      </a:r>
                      <a:endParaRPr lang="en-US" sz="1400" dirty="0">
                        <a:solidFill>
                          <a:schemeClr val="bg1"/>
                        </a:solidFill>
                        <a:latin typeface="+mn-lt"/>
                        <a:ea typeface="MS Mincho"/>
                        <a:cs typeface="Arial" panose="020B0604020202020204" pitchFamily="34" charset="0"/>
                      </a:endParaRPr>
                    </a:p>
                  </a:txBody>
                  <a:tcPr anchor="ctr">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solidFill>
                        <a:srgbClr val="A6B5E0"/>
                      </a:solidFill>
                      <a:prstDash val="solid"/>
                      <a:round/>
                      <a:headEnd type="none" w="med" len="med"/>
                      <a:tailEnd type="none" w="med" len="med"/>
                    </a:lnT>
                    <a:lnB w="12700" cap="flat" cmpd="sng" algn="ctr">
                      <a:solidFill>
                        <a:srgbClr val="A6B5E0"/>
                      </a:solidFill>
                      <a:prstDash val="solid"/>
                      <a:round/>
                      <a:headEnd type="none" w="med" len="med"/>
                      <a:tailEnd type="none" w="med" len="med"/>
                    </a:lnB>
                    <a:lnTlToBr w="12700" cmpd="sng">
                      <a:noFill/>
                      <a:prstDash val="solid"/>
                    </a:lnTlToBr>
                    <a:lnBlToTr w="12700" cmpd="sng">
                      <a:noFill/>
                      <a:prstDash val="solid"/>
                    </a:lnBlToTr>
                    <a:solidFill>
                      <a:srgbClr val="071D49"/>
                    </a:solidFill>
                  </a:tcPr>
                </a:tc>
                <a:extLst>
                  <a:ext uri="{0D108BD9-81ED-4DB2-BD59-A6C34878D82A}">
                    <a16:rowId xmlns:a16="http://schemas.microsoft.com/office/drawing/2014/main" val="10000"/>
                  </a:ext>
                </a:extLst>
              </a:tr>
              <a:tr h="0">
                <a:tc>
                  <a:txBody>
                    <a:bodyPr/>
                    <a:lstStyle/>
                    <a:p>
                      <a:pPr marL="274320" marR="0" lvl="0" indent="-274320" algn="l" defTabSz="274320" rtl="0" eaLnBrk="1" fontAlgn="auto" latinLnBrk="0" hangingPunct="1">
                        <a:lnSpc>
                          <a:spcPct val="100000"/>
                        </a:lnSpc>
                        <a:spcBef>
                          <a:spcPts val="0"/>
                        </a:spcBef>
                        <a:spcAft>
                          <a:spcPts val="0"/>
                        </a:spcAft>
                        <a:buClrTx/>
                        <a:buSzTx/>
                        <a:buFontTx/>
                        <a:buNone/>
                        <a:tabLst>
                          <a:tab pos="274320" algn="l"/>
                          <a:tab pos="548640" algn="l"/>
                          <a:tab pos="8229600" algn="l"/>
                        </a:tabLst>
                        <a:defRPr/>
                      </a:pPr>
                      <a:r>
                        <a:rPr lang="en-US" sz="1400" b="1" i="0" kern="1200" baseline="0" dirty="0">
                          <a:solidFill>
                            <a:schemeClr val="tx1"/>
                          </a:solidFill>
                          <a:latin typeface="+mn-lt"/>
                          <a:ea typeface="+mn-ea"/>
                          <a:cs typeface="Arial" panose="020B0604020202020204" pitchFamily="34" charset="0"/>
                        </a:rPr>
                        <a:t>Discontinue study for any reason</a:t>
                      </a:r>
                    </a:p>
                  </a:txBody>
                  <a:tcPr>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solidFill>
                        <a:srgbClr val="A6B5E0"/>
                      </a:solidFill>
                      <a:prstDash val="solid"/>
                      <a:round/>
                      <a:headEnd type="none" w="med" len="med"/>
                      <a:tailEnd type="none" w="med" len="med"/>
                    </a:lnT>
                    <a:lnB w="12700" cap="flat" cmpd="sng" algn="ctr">
                      <a:solidFill>
                        <a:srgbClr val="A6B5E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7000"/>
                        </a:lnSpc>
                        <a:spcBef>
                          <a:spcPts val="0"/>
                        </a:spcBef>
                        <a:spcAft>
                          <a:spcPts val="0"/>
                        </a:spcAft>
                      </a:pPr>
                      <a:r>
                        <a:rPr lang="en-US" sz="1400" b="0" i="0" u="none" strike="noStrike" kern="1200" baseline="0" dirty="0">
                          <a:solidFill>
                            <a:schemeClr val="tx1"/>
                          </a:solidFill>
                          <a:latin typeface="+mn-lt"/>
                          <a:ea typeface="+mn-ea"/>
                          <a:cs typeface="Arial" panose="020B0604020202020204" pitchFamily="34" charset="0"/>
                        </a:rPr>
                        <a:t>20 (16)</a:t>
                      </a:r>
                    </a:p>
                  </a:txBody>
                  <a:tcPr anchor="ctr">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solidFill>
                        <a:srgbClr val="A6B5E0"/>
                      </a:solidFill>
                      <a:prstDash val="solid"/>
                      <a:round/>
                      <a:headEnd type="none" w="med" len="med"/>
                      <a:tailEnd type="none" w="med" len="med"/>
                    </a:lnT>
                    <a:lnB w="12700" cap="flat" cmpd="sng" algn="ctr">
                      <a:solidFill>
                        <a:srgbClr val="A6B5E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7000"/>
                        </a:lnSpc>
                        <a:spcBef>
                          <a:spcPts val="0"/>
                        </a:spcBef>
                        <a:spcAft>
                          <a:spcPts val="0"/>
                        </a:spcAft>
                      </a:pPr>
                      <a:r>
                        <a:rPr lang="en-US" sz="1400" b="0" i="0" u="none" strike="noStrike" kern="1200" baseline="0" dirty="0">
                          <a:solidFill>
                            <a:schemeClr val="tx1"/>
                          </a:solidFill>
                          <a:latin typeface="+mn-lt"/>
                          <a:ea typeface="+mn-ea"/>
                          <a:cs typeface="Arial" panose="020B0604020202020204" pitchFamily="34" charset="0"/>
                        </a:rPr>
                        <a:t>23 (18)</a:t>
                      </a:r>
                    </a:p>
                  </a:txBody>
                  <a:tcPr anchor="ctr">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solidFill>
                        <a:srgbClr val="A6B5E0"/>
                      </a:solidFill>
                      <a:prstDash val="solid"/>
                      <a:round/>
                      <a:headEnd type="none" w="med" len="med"/>
                      <a:tailEnd type="none" w="med" len="med"/>
                    </a:lnT>
                    <a:lnB w="12700" cap="flat" cmpd="sng" algn="ctr">
                      <a:solidFill>
                        <a:srgbClr val="A6B5E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2343855"/>
                  </a:ext>
                </a:extLst>
              </a:tr>
              <a:tr h="0">
                <a:tc>
                  <a:txBody>
                    <a:bodyPr/>
                    <a:lstStyle/>
                    <a:p>
                      <a:pPr marL="274320" marR="0" lvl="0" indent="-274320" algn="l" defTabSz="274320" rtl="0" eaLnBrk="1" fontAlgn="auto" latinLnBrk="0" hangingPunct="1">
                        <a:lnSpc>
                          <a:spcPct val="100000"/>
                        </a:lnSpc>
                        <a:spcBef>
                          <a:spcPts val="0"/>
                        </a:spcBef>
                        <a:spcAft>
                          <a:spcPts val="0"/>
                        </a:spcAft>
                        <a:buClrTx/>
                        <a:buSzTx/>
                        <a:buFontTx/>
                        <a:buNone/>
                        <a:tabLst>
                          <a:tab pos="274320" algn="l"/>
                          <a:tab pos="548640" algn="l"/>
                          <a:tab pos="8229600" algn="l"/>
                        </a:tabLst>
                        <a:defRPr/>
                      </a:pPr>
                      <a:r>
                        <a:rPr lang="en-US" sz="1400" b="1" i="0" kern="1200" baseline="0" dirty="0">
                          <a:solidFill>
                            <a:schemeClr val="tx1"/>
                          </a:solidFill>
                          <a:latin typeface="+mn-lt"/>
                          <a:ea typeface="+mn-ea"/>
                          <a:cs typeface="Arial" panose="020B0604020202020204" pitchFamily="34" charset="0"/>
                        </a:rPr>
                        <a:t>Discontinue NAV/PBO treatment for any reason</a:t>
                      </a:r>
                      <a:endParaRPr lang="en-US" sz="1400" b="1" i="0" kern="1200" baseline="30000" dirty="0">
                        <a:solidFill>
                          <a:schemeClr val="tx1"/>
                        </a:solidFill>
                        <a:latin typeface="+mn-lt"/>
                        <a:ea typeface="+mn-ea"/>
                        <a:cs typeface="Arial" panose="020B0604020202020204" pitchFamily="34" charset="0"/>
                      </a:endParaRPr>
                    </a:p>
                  </a:txBody>
                  <a:tcPr>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solidFill>
                        <a:srgbClr val="A6B5E0"/>
                      </a:solidFill>
                      <a:prstDash val="solid"/>
                      <a:round/>
                      <a:headEnd type="none" w="med" len="med"/>
                      <a:tailEnd type="none" w="med" len="med"/>
                    </a:lnT>
                    <a:lnB w="12700" cap="flat" cmpd="sng" algn="ctr">
                      <a:solidFill>
                        <a:srgbClr val="A6B5E0"/>
                      </a:solidFill>
                      <a:prstDash val="solid"/>
                      <a:round/>
                      <a:headEnd type="none" w="med" len="med"/>
                      <a:tailEnd type="none" w="med" len="med"/>
                    </a:lnB>
                    <a:lnTlToBr w="12700" cmpd="sng">
                      <a:noFill/>
                      <a:prstDash val="solid"/>
                    </a:lnTlToBr>
                    <a:lnBlToTr w="12700" cmpd="sng">
                      <a:noFill/>
                      <a:prstDash val="solid"/>
                    </a:lnBlToTr>
                    <a:solidFill>
                      <a:srgbClr val="EDF0FF"/>
                    </a:solidFill>
                  </a:tcPr>
                </a:tc>
                <a:tc>
                  <a:txBody>
                    <a:bodyPr/>
                    <a:lstStyle/>
                    <a:p>
                      <a:pPr marL="0" marR="0" algn="ctr" defTabSz="914400" rtl="0" eaLnBrk="1" latinLnBrk="0" hangingPunct="1">
                        <a:lnSpc>
                          <a:spcPct val="107000"/>
                        </a:lnSpc>
                        <a:spcBef>
                          <a:spcPts val="0"/>
                        </a:spcBef>
                        <a:spcAft>
                          <a:spcPts val="0"/>
                        </a:spcAft>
                      </a:pPr>
                      <a:r>
                        <a:rPr lang="en-US" sz="1400" b="0" i="0" u="none" strike="noStrike" kern="1200" baseline="0" dirty="0">
                          <a:solidFill>
                            <a:schemeClr val="tx1"/>
                          </a:solidFill>
                          <a:latin typeface="+mn-lt"/>
                          <a:ea typeface="+mn-ea"/>
                          <a:cs typeface="Arial" panose="020B0604020202020204" pitchFamily="34" charset="0"/>
                        </a:rPr>
                        <a:t>38 (30)</a:t>
                      </a:r>
                    </a:p>
                  </a:txBody>
                  <a:tcPr anchor="ctr">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solidFill>
                        <a:srgbClr val="A6B5E0"/>
                      </a:solidFill>
                      <a:prstDash val="solid"/>
                      <a:round/>
                      <a:headEnd type="none" w="med" len="med"/>
                      <a:tailEnd type="none" w="med" len="med"/>
                    </a:lnT>
                    <a:lnB w="12700" cap="flat" cmpd="sng" algn="ctr">
                      <a:solidFill>
                        <a:srgbClr val="A6B5E0"/>
                      </a:solidFill>
                      <a:prstDash val="solid"/>
                      <a:round/>
                      <a:headEnd type="none" w="med" len="med"/>
                      <a:tailEnd type="none" w="med" len="med"/>
                    </a:lnB>
                    <a:lnTlToBr w="12700" cmpd="sng">
                      <a:noFill/>
                      <a:prstDash val="solid"/>
                    </a:lnTlToBr>
                    <a:lnBlToTr w="12700" cmpd="sng">
                      <a:noFill/>
                      <a:prstDash val="solid"/>
                    </a:lnBlToTr>
                    <a:solidFill>
                      <a:srgbClr val="EDF0FF"/>
                    </a:solidFill>
                  </a:tcPr>
                </a:tc>
                <a:tc>
                  <a:txBody>
                    <a:bodyPr/>
                    <a:lstStyle/>
                    <a:p>
                      <a:pPr marL="0" marR="0" algn="ctr" defTabSz="914400" rtl="0" eaLnBrk="1" latinLnBrk="0" hangingPunct="1">
                        <a:lnSpc>
                          <a:spcPct val="107000"/>
                        </a:lnSpc>
                        <a:spcBef>
                          <a:spcPts val="0"/>
                        </a:spcBef>
                        <a:spcAft>
                          <a:spcPts val="0"/>
                        </a:spcAft>
                      </a:pPr>
                      <a:r>
                        <a:rPr lang="en-US" sz="1400" b="0" i="0" u="none" strike="noStrike" kern="1200" baseline="0" dirty="0">
                          <a:solidFill>
                            <a:schemeClr val="tx1"/>
                          </a:solidFill>
                          <a:latin typeface="+mn-lt"/>
                          <a:ea typeface="+mn-ea"/>
                          <a:cs typeface="Arial" panose="020B0604020202020204" pitchFamily="34" charset="0"/>
                        </a:rPr>
                        <a:t>45 (35)</a:t>
                      </a:r>
                    </a:p>
                  </a:txBody>
                  <a:tcPr anchor="ctr">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solidFill>
                        <a:srgbClr val="A6B5E0"/>
                      </a:solidFill>
                      <a:prstDash val="solid"/>
                      <a:round/>
                      <a:headEnd type="none" w="med" len="med"/>
                      <a:tailEnd type="none" w="med" len="med"/>
                    </a:lnT>
                    <a:lnB w="12700" cap="flat" cmpd="sng" algn="ctr">
                      <a:solidFill>
                        <a:srgbClr val="A6B5E0"/>
                      </a:solidFill>
                      <a:prstDash val="solid"/>
                      <a:round/>
                      <a:headEnd type="none" w="med" len="med"/>
                      <a:tailEnd type="none" w="med" len="med"/>
                    </a:lnB>
                    <a:lnTlToBr w="12700" cmpd="sng">
                      <a:noFill/>
                      <a:prstDash val="solid"/>
                    </a:lnTlToBr>
                    <a:lnBlToTr w="12700" cmpd="sng">
                      <a:noFill/>
                      <a:prstDash val="solid"/>
                    </a:lnBlToTr>
                    <a:solidFill>
                      <a:srgbClr val="EDF0FF"/>
                    </a:solidFill>
                  </a:tcPr>
                </a:tc>
                <a:extLst>
                  <a:ext uri="{0D108BD9-81ED-4DB2-BD59-A6C34878D82A}">
                    <a16:rowId xmlns:a16="http://schemas.microsoft.com/office/drawing/2014/main" val="1735239910"/>
                  </a:ext>
                </a:extLst>
              </a:tr>
              <a:tr h="0">
                <a:tc>
                  <a:txBody>
                    <a:bodyPr/>
                    <a:lstStyle/>
                    <a:p>
                      <a:pPr marL="274320" marR="0" lvl="0" indent="-274320" algn="l" defTabSz="274320" rtl="0" eaLnBrk="1" fontAlgn="auto" latinLnBrk="0" hangingPunct="1">
                        <a:lnSpc>
                          <a:spcPct val="100000"/>
                        </a:lnSpc>
                        <a:spcBef>
                          <a:spcPts val="0"/>
                        </a:spcBef>
                        <a:spcAft>
                          <a:spcPts val="0"/>
                        </a:spcAft>
                        <a:buClrTx/>
                        <a:buSzTx/>
                        <a:buFontTx/>
                        <a:buNone/>
                        <a:tabLst>
                          <a:tab pos="274320" algn="l"/>
                          <a:tab pos="548640" algn="l"/>
                          <a:tab pos="8229600" algn="l"/>
                        </a:tabLst>
                        <a:defRPr/>
                      </a:pPr>
                      <a:r>
                        <a:rPr lang="en-US" sz="1400" b="1" i="0" kern="1200" dirty="0">
                          <a:solidFill>
                            <a:schemeClr val="tx1"/>
                          </a:solidFill>
                          <a:latin typeface="+mn-lt"/>
                          <a:ea typeface="+mn-ea"/>
                          <a:cs typeface="Arial" panose="020B0604020202020204" pitchFamily="34" charset="0"/>
                        </a:rPr>
                        <a:t>Discontinue </a:t>
                      </a:r>
                      <a:r>
                        <a:rPr lang="en-US" sz="1400" b="1" dirty="0">
                          <a:solidFill>
                            <a:schemeClr val="tx1"/>
                          </a:solidFill>
                          <a:latin typeface="+mn-lt"/>
                          <a:cs typeface="Arial" panose="020B0604020202020204" pitchFamily="34" charset="0"/>
                        </a:rPr>
                        <a:t>NAV/PBO </a:t>
                      </a:r>
                      <a:r>
                        <a:rPr lang="en-US" sz="1400" b="1" i="0" kern="1200" dirty="0">
                          <a:solidFill>
                            <a:schemeClr val="tx1"/>
                          </a:solidFill>
                          <a:latin typeface="+mn-lt"/>
                          <a:ea typeface="+mn-ea"/>
                          <a:cs typeface="Arial" panose="020B0604020202020204" pitchFamily="34" charset="0"/>
                        </a:rPr>
                        <a:t>treatment</a:t>
                      </a:r>
                      <a:r>
                        <a:rPr lang="en-US" sz="1400" b="1" i="0" kern="1200" baseline="30000" dirty="0">
                          <a:solidFill>
                            <a:schemeClr val="tx1"/>
                          </a:solidFill>
                          <a:latin typeface="+mn-lt"/>
                          <a:ea typeface="+mn-ea"/>
                          <a:cs typeface="Arial" panose="020B0604020202020204" pitchFamily="34" charset="0"/>
                        </a:rPr>
                        <a:t>a</a:t>
                      </a:r>
                    </a:p>
                  </a:txBody>
                  <a:tcPr>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solidFill>
                        <a:srgbClr val="A6B5E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lang="en-US" sz="1400" b="0" i="0" u="none" strike="noStrike" kern="1200" baseline="0" dirty="0">
                        <a:solidFill>
                          <a:schemeClr val="tx1"/>
                        </a:solidFill>
                        <a:highlight>
                          <a:srgbClr val="FFFF00"/>
                        </a:highlight>
                        <a:latin typeface="+mn-lt"/>
                        <a:ea typeface="+mn-ea"/>
                        <a:cs typeface="Arial" panose="020B0604020202020204" pitchFamily="34" charset="0"/>
                      </a:endParaRPr>
                    </a:p>
                  </a:txBody>
                  <a:tcPr>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solidFill>
                        <a:srgbClr val="A6B5E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lang="en-US" sz="1400" b="0" i="0" u="none" strike="noStrike" kern="1200" baseline="0" dirty="0">
                        <a:solidFill>
                          <a:schemeClr val="tx1"/>
                        </a:solidFill>
                        <a:highlight>
                          <a:srgbClr val="FFFF00"/>
                        </a:highlight>
                        <a:latin typeface="+mn-lt"/>
                        <a:ea typeface="+mn-ea"/>
                        <a:cs typeface="Arial" panose="020B0604020202020204" pitchFamily="34" charset="0"/>
                      </a:endParaRPr>
                    </a:p>
                  </a:txBody>
                  <a:tcPr>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solidFill>
                        <a:srgbClr val="A6B5E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32879134"/>
                  </a:ext>
                </a:extLst>
              </a:tr>
              <a:tr h="0">
                <a:tc>
                  <a:txBody>
                    <a:bodyPr/>
                    <a:lstStyle/>
                    <a:p>
                      <a:pPr marL="457200" marR="0" lvl="1" indent="-182880" algn="l" defTabSz="274320" rtl="0" eaLnBrk="1" latinLnBrk="0" hangingPunct="1">
                        <a:lnSpc>
                          <a:spcPct val="107000"/>
                        </a:lnSpc>
                        <a:spcBef>
                          <a:spcPts val="0"/>
                        </a:spcBef>
                        <a:spcAft>
                          <a:spcPts val="0"/>
                        </a:spcAft>
                        <a:tabLst>
                          <a:tab pos="274320" algn="l"/>
                          <a:tab pos="548640" algn="l"/>
                          <a:tab pos="8229600" algn="l"/>
                        </a:tabLst>
                      </a:pPr>
                      <a:r>
                        <a:rPr lang="en-US" sz="1400" b="1" i="0" kern="1200" dirty="0">
                          <a:solidFill>
                            <a:schemeClr val="tx1"/>
                          </a:solidFill>
                          <a:latin typeface="+mn-lt"/>
                          <a:ea typeface="+mn-ea"/>
                          <a:cs typeface="Arial" panose="020B0604020202020204" pitchFamily="34" charset="0"/>
                        </a:rPr>
                        <a:t>AE</a:t>
                      </a:r>
                    </a:p>
                  </a:txBody>
                  <a:tcPr>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7000"/>
                        </a:lnSpc>
                        <a:spcBef>
                          <a:spcPts val="0"/>
                        </a:spcBef>
                        <a:spcAft>
                          <a:spcPts val="0"/>
                        </a:spcAft>
                      </a:pPr>
                      <a:r>
                        <a:rPr lang="en-US" sz="1400" b="0" i="0" u="none" strike="noStrike" kern="1200" baseline="0" dirty="0">
                          <a:solidFill>
                            <a:schemeClr val="tx1"/>
                          </a:solidFill>
                          <a:latin typeface="+mn-lt"/>
                          <a:ea typeface="+mn-ea"/>
                          <a:cs typeface="Arial" panose="020B0604020202020204" pitchFamily="34" charset="0"/>
                        </a:rPr>
                        <a:t>18 (14)</a:t>
                      </a:r>
                    </a:p>
                  </a:txBody>
                  <a:tcPr>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Arial" panose="020B0604020202020204" pitchFamily="34" charset="0"/>
                        </a:rPr>
                        <a:t>14 (11)</a:t>
                      </a:r>
                    </a:p>
                  </a:txBody>
                  <a:tcPr>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21622304"/>
                  </a:ext>
                </a:extLst>
              </a:tr>
              <a:tr h="0">
                <a:tc>
                  <a:txBody>
                    <a:bodyPr/>
                    <a:lstStyle/>
                    <a:p>
                      <a:pPr marL="457200" marR="0" lvl="1" indent="-182880" algn="l" defTabSz="274320" rtl="0" eaLnBrk="1" latinLnBrk="0" hangingPunct="1">
                        <a:lnSpc>
                          <a:spcPct val="107000"/>
                        </a:lnSpc>
                        <a:spcBef>
                          <a:spcPts val="0"/>
                        </a:spcBef>
                        <a:spcAft>
                          <a:spcPts val="0"/>
                        </a:spcAft>
                        <a:tabLst>
                          <a:tab pos="274320" algn="l"/>
                          <a:tab pos="548640" algn="l"/>
                          <a:tab pos="8229600" algn="l"/>
                        </a:tabLst>
                      </a:pPr>
                      <a:r>
                        <a:rPr lang="en-US" sz="1400" b="1" i="0" kern="1200" dirty="0">
                          <a:solidFill>
                            <a:schemeClr val="tx1"/>
                          </a:solidFill>
                          <a:latin typeface="+mn-lt"/>
                          <a:ea typeface="+mn-ea"/>
                          <a:cs typeface="Arial" panose="020B0604020202020204" pitchFamily="34" charset="0"/>
                        </a:rPr>
                        <a:t>Physician decision</a:t>
                      </a:r>
                    </a:p>
                  </a:txBody>
                  <a:tcPr>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7000"/>
                        </a:lnSpc>
                        <a:spcBef>
                          <a:spcPts val="0"/>
                        </a:spcBef>
                        <a:spcAft>
                          <a:spcPts val="0"/>
                        </a:spcAft>
                      </a:pPr>
                      <a:r>
                        <a:rPr lang="en-US" sz="1400" b="0" i="0" u="none" strike="noStrike" kern="1200" baseline="0" dirty="0">
                          <a:solidFill>
                            <a:schemeClr val="tx1"/>
                          </a:solidFill>
                          <a:latin typeface="+mn-lt"/>
                          <a:ea typeface="+mn-ea"/>
                          <a:cs typeface="Arial" panose="020B0604020202020204" pitchFamily="34" charset="0"/>
                        </a:rPr>
                        <a:t>6 (5)</a:t>
                      </a:r>
                    </a:p>
                  </a:txBody>
                  <a:tcPr>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Arial" panose="020B0604020202020204" pitchFamily="34" charset="0"/>
                        </a:rPr>
                        <a:t>8 (6)</a:t>
                      </a:r>
                    </a:p>
                  </a:txBody>
                  <a:tcPr>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33232568"/>
                  </a:ext>
                </a:extLst>
              </a:tr>
              <a:tr h="0">
                <a:tc>
                  <a:txBody>
                    <a:bodyPr/>
                    <a:lstStyle/>
                    <a:p>
                      <a:pPr marL="457200" marR="0" lvl="1" indent="-182880" algn="l" defTabSz="274320" rtl="0" eaLnBrk="1" latinLnBrk="0" hangingPunct="1">
                        <a:lnSpc>
                          <a:spcPct val="107000"/>
                        </a:lnSpc>
                        <a:spcBef>
                          <a:spcPts val="0"/>
                        </a:spcBef>
                        <a:spcAft>
                          <a:spcPts val="0"/>
                        </a:spcAft>
                        <a:tabLst>
                          <a:tab pos="274320" algn="l"/>
                          <a:tab pos="548640" algn="l"/>
                          <a:tab pos="8229600" algn="l"/>
                        </a:tabLst>
                      </a:pPr>
                      <a:r>
                        <a:rPr lang="en-US" sz="1400" b="1" i="0" kern="1200" dirty="0">
                          <a:solidFill>
                            <a:schemeClr val="tx1"/>
                          </a:solidFill>
                          <a:latin typeface="+mn-lt"/>
                          <a:ea typeface="+mn-ea"/>
                          <a:cs typeface="Arial" panose="020B0604020202020204" pitchFamily="34" charset="0"/>
                        </a:rPr>
                        <a:t>Withdrawal of consent</a:t>
                      </a:r>
                    </a:p>
                  </a:txBody>
                  <a:tcPr>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7000"/>
                        </a:lnSpc>
                        <a:spcBef>
                          <a:spcPts val="0"/>
                        </a:spcBef>
                        <a:spcAft>
                          <a:spcPts val="0"/>
                        </a:spcAft>
                      </a:pPr>
                      <a:r>
                        <a:rPr lang="en-US" sz="1400" b="0" i="0" u="none" strike="noStrike" kern="1200" baseline="0" dirty="0">
                          <a:solidFill>
                            <a:schemeClr val="tx1"/>
                          </a:solidFill>
                          <a:latin typeface="+mn-lt"/>
                          <a:ea typeface="+mn-ea"/>
                          <a:cs typeface="Arial" panose="020B0604020202020204" pitchFamily="34" charset="0"/>
                        </a:rPr>
                        <a:t>6 (5)</a:t>
                      </a:r>
                    </a:p>
                  </a:txBody>
                  <a:tcPr>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Arial" panose="020B0604020202020204" pitchFamily="34" charset="0"/>
                        </a:rPr>
                        <a:t>4 (3)</a:t>
                      </a:r>
                    </a:p>
                  </a:txBody>
                  <a:tcPr>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37380358"/>
                  </a:ext>
                </a:extLst>
              </a:tr>
              <a:tr h="0">
                <a:tc>
                  <a:txBody>
                    <a:bodyPr/>
                    <a:lstStyle/>
                    <a:p>
                      <a:pPr marL="457200" marR="0" lvl="1" indent="-182880" algn="l" defTabSz="274320" rtl="0" eaLnBrk="1" fontAlgn="auto" latinLnBrk="0" hangingPunct="1">
                        <a:lnSpc>
                          <a:spcPct val="107000"/>
                        </a:lnSpc>
                        <a:spcBef>
                          <a:spcPts val="0"/>
                        </a:spcBef>
                        <a:spcAft>
                          <a:spcPts val="0"/>
                        </a:spcAft>
                        <a:buClrTx/>
                        <a:buSzTx/>
                        <a:buFontTx/>
                        <a:buNone/>
                        <a:tabLst>
                          <a:tab pos="274320" algn="l"/>
                          <a:tab pos="548640" algn="l"/>
                          <a:tab pos="8229600" algn="l"/>
                        </a:tabLst>
                        <a:defRPr/>
                      </a:pPr>
                      <a:r>
                        <a:rPr lang="en-US" sz="1400" b="1" i="0" kern="1200" dirty="0">
                          <a:solidFill>
                            <a:schemeClr val="tx1"/>
                          </a:solidFill>
                          <a:latin typeface="+mn-lt"/>
                          <a:ea typeface="+mn-ea"/>
                          <a:cs typeface="Arial" panose="020B0604020202020204" pitchFamily="34" charset="0"/>
                        </a:rPr>
                        <a:t>MF disease progression</a:t>
                      </a:r>
                    </a:p>
                  </a:txBody>
                  <a:tcPr>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7000"/>
                        </a:lnSpc>
                        <a:spcBef>
                          <a:spcPts val="0"/>
                        </a:spcBef>
                        <a:spcAft>
                          <a:spcPts val="0"/>
                        </a:spcAft>
                      </a:pPr>
                      <a:r>
                        <a:rPr lang="en-US" sz="1400" b="0" i="0" u="none" strike="noStrike" kern="1200" baseline="0" dirty="0">
                          <a:solidFill>
                            <a:schemeClr val="tx1"/>
                          </a:solidFill>
                          <a:latin typeface="+mn-lt"/>
                          <a:ea typeface="+mn-ea"/>
                          <a:cs typeface="Arial" panose="020B0604020202020204" pitchFamily="34" charset="0"/>
                        </a:rPr>
                        <a:t>2 (2)</a:t>
                      </a:r>
                    </a:p>
                  </a:txBody>
                  <a:tcPr>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Arial" panose="020B0604020202020204" pitchFamily="34" charset="0"/>
                        </a:rPr>
                        <a:t>10 (8)</a:t>
                      </a:r>
                    </a:p>
                  </a:txBody>
                  <a:tcPr>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56730614"/>
                  </a:ext>
                </a:extLst>
              </a:tr>
              <a:tr h="0">
                <a:tc>
                  <a:txBody>
                    <a:bodyPr/>
                    <a:lstStyle/>
                    <a:p>
                      <a:pPr marL="457200" marR="0" lvl="1" indent="-182880" algn="l" defTabSz="274320" rtl="0" eaLnBrk="1" fontAlgn="auto" latinLnBrk="0" hangingPunct="1">
                        <a:lnSpc>
                          <a:spcPct val="107000"/>
                        </a:lnSpc>
                        <a:spcBef>
                          <a:spcPts val="0"/>
                        </a:spcBef>
                        <a:spcAft>
                          <a:spcPts val="0"/>
                        </a:spcAft>
                        <a:buClrTx/>
                        <a:buSzTx/>
                        <a:buFontTx/>
                        <a:buNone/>
                        <a:tabLst>
                          <a:tab pos="274320" algn="l"/>
                          <a:tab pos="548640" algn="l"/>
                          <a:tab pos="8229600" algn="l"/>
                        </a:tabLst>
                        <a:defRPr/>
                      </a:pPr>
                      <a:r>
                        <a:rPr lang="en-US" sz="1400" b="1" i="0" kern="1200" dirty="0">
                          <a:solidFill>
                            <a:schemeClr val="tx1"/>
                          </a:solidFill>
                          <a:latin typeface="+mn-lt"/>
                          <a:ea typeface="+mn-ea"/>
                          <a:cs typeface="Arial" panose="020B0604020202020204" pitchFamily="34" charset="0"/>
                        </a:rPr>
                        <a:t>Leukemia transformation</a:t>
                      </a:r>
                    </a:p>
                  </a:txBody>
                  <a:tcPr>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7000"/>
                        </a:lnSpc>
                        <a:spcBef>
                          <a:spcPts val="0"/>
                        </a:spcBef>
                        <a:spcAft>
                          <a:spcPts val="0"/>
                        </a:spcAft>
                      </a:pPr>
                      <a:r>
                        <a:rPr lang="en-US" sz="1400" b="0" i="0" u="none" strike="noStrike" kern="1200" baseline="0" dirty="0">
                          <a:solidFill>
                            <a:schemeClr val="tx1"/>
                          </a:solidFill>
                          <a:latin typeface="+mn-lt"/>
                          <a:ea typeface="+mn-ea"/>
                          <a:cs typeface="Arial" panose="020B0604020202020204" pitchFamily="34" charset="0"/>
                        </a:rPr>
                        <a:t>3 (2)</a:t>
                      </a:r>
                    </a:p>
                  </a:txBody>
                  <a:tcPr>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Arial" panose="020B0604020202020204" pitchFamily="34" charset="0"/>
                        </a:rPr>
                        <a:t>3 (2)</a:t>
                      </a:r>
                    </a:p>
                  </a:txBody>
                  <a:tcPr>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3717378"/>
                  </a:ext>
                </a:extLst>
              </a:tr>
              <a:tr h="0">
                <a:tc>
                  <a:txBody>
                    <a:bodyPr/>
                    <a:lstStyle/>
                    <a:p>
                      <a:pPr marL="457200" marR="0" lvl="1" indent="-182880" algn="l" defTabSz="274320" rtl="0" eaLnBrk="1" fontAlgn="auto" latinLnBrk="0" hangingPunct="1">
                        <a:lnSpc>
                          <a:spcPct val="107000"/>
                        </a:lnSpc>
                        <a:spcBef>
                          <a:spcPts val="0"/>
                        </a:spcBef>
                        <a:spcAft>
                          <a:spcPts val="0"/>
                        </a:spcAft>
                        <a:buClrTx/>
                        <a:buSzTx/>
                        <a:buFontTx/>
                        <a:buNone/>
                        <a:tabLst>
                          <a:tab pos="274320" algn="l"/>
                          <a:tab pos="548640" algn="l"/>
                          <a:tab pos="8229600" algn="l"/>
                        </a:tabLst>
                        <a:defRPr/>
                      </a:pPr>
                      <a:r>
                        <a:rPr lang="en-US" sz="1400" b="1" i="0" kern="1200" dirty="0">
                          <a:solidFill>
                            <a:schemeClr val="tx1"/>
                          </a:solidFill>
                          <a:latin typeface="+mn-lt"/>
                          <a:ea typeface="+mn-ea"/>
                          <a:cs typeface="Arial" panose="020B0604020202020204" pitchFamily="34" charset="0"/>
                        </a:rPr>
                        <a:t>Disease relapse</a:t>
                      </a:r>
                    </a:p>
                  </a:txBody>
                  <a:tcPr>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lnSpc>
                          <a:spcPct val="107000"/>
                        </a:lnSpc>
                        <a:spcBef>
                          <a:spcPts val="0"/>
                        </a:spcBef>
                        <a:spcAft>
                          <a:spcPts val="0"/>
                        </a:spcAft>
                      </a:pPr>
                      <a:r>
                        <a:rPr lang="en-US" sz="1400" b="0" i="0" u="none" strike="noStrike" kern="1200" baseline="0" dirty="0">
                          <a:solidFill>
                            <a:schemeClr val="tx1"/>
                          </a:solidFill>
                          <a:latin typeface="+mn-lt"/>
                          <a:ea typeface="+mn-ea"/>
                          <a:cs typeface="Arial" panose="020B0604020202020204" pitchFamily="34" charset="0"/>
                        </a:rPr>
                        <a:t>1 (1)</a:t>
                      </a:r>
                    </a:p>
                  </a:txBody>
                  <a:tcPr>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Arial" panose="020B0604020202020204" pitchFamily="34" charset="0"/>
                        </a:rPr>
                        <a:t>2 (2)</a:t>
                      </a:r>
                    </a:p>
                  </a:txBody>
                  <a:tcPr>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02794803"/>
                  </a:ext>
                </a:extLst>
              </a:tr>
              <a:tr h="0">
                <a:tc>
                  <a:txBody>
                    <a:bodyPr/>
                    <a:lstStyle/>
                    <a:p>
                      <a:pPr marL="274320" marR="0" lvl="0" indent="-274320" algn="l" defTabSz="274320" rtl="0" eaLnBrk="1" latinLnBrk="0" hangingPunct="1">
                        <a:lnSpc>
                          <a:spcPct val="100000"/>
                        </a:lnSpc>
                        <a:spcBef>
                          <a:spcPts val="0"/>
                        </a:spcBef>
                        <a:spcAft>
                          <a:spcPts val="0"/>
                        </a:spcAft>
                        <a:tabLst>
                          <a:tab pos="274320" algn="l"/>
                          <a:tab pos="548640" algn="l"/>
                          <a:tab pos="8229600" algn="l"/>
                        </a:tabLst>
                      </a:pPr>
                      <a:r>
                        <a:rPr lang="en-US" sz="1400" b="1" i="0" kern="1200" dirty="0">
                          <a:solidFill>
                            <a:schemeClr val="tx1"/>
                          </a:solidFill>
                          <a:latin typeface="+mn-lt"/>
                          <a:ea typeface="+mn-ea"/>
                          <a:cs typeface="Arial" panose="020B0604020202020204" pitchFamily="34" charset="0"/>
                        </a:rPr>
                        <a:t>Discontinued study</a:t>
                      </a:r>
                      <a:r>
                        <a:rPr lang="en-US" sz="1400" b="1" i="0" kern="1200" baseline="30000" dirty="0">
                          <a:solidFill>
                            <a:schemeClr val="tx1"/>
                          </a:solidFill>
                          <a:latin typeface="+mn-lt"/>
                          <a:ea typeface="+mn-ea"/>
                          <a:cs typeface="Arial" panose="020B0604020202020204" pitchFamily="34" charset="0"/>
                        </a:rPr>
                        <a:t>a</a:t>
                      </a:r>
                    </a:p>
                  </a:txBody>
                  <a:tcPr>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0FF"/>
                    </a:solidFill>
                  </a:tcPr>
                </a:tc>
                <a:tc>
                  <a:txBody>
                    <a:bodyPr/>
                    <a:lstStyle/>
                    <a:p>
                      <a:pPr marL="0" marR="0" algn="ctr">
                        <a:lnSpc>
                          <a:spcPct val="107000"/>
                        </a:lnSpc>
                        <a:spcBef>
                          <a:spcPts val="0"/>
                        </a:spcBef>
                        <a:spcAft>
                          <a:spcPts val="0"/>
                        </a:spcAft>
                      </a:pPr>
                      <a:endParaRPr lang="en-US" sz="1400" kern="100" dirty="0">
                        <a:solidFill>
                          <a:schemeClr val="tx1"/>
                        </a:solidFill>
                        <a:effectLst/>
                        <a:latin typeface="+mn-lt"/>
                        <a:ea typeface="Times New Roman" panose="02020603050405020304" pitchFamily="18" charset="0"/>
                        <a:cs typeface="Times New Roman" panose="02020603050405020304" pitchFamily="18" charset="0"/>
                      </a:endParaRPr>
                    </a:p>
                  </a:txBody>
                  <a:tcPr>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0FF"/>
                    </a:solidFill>
                  </a:tcPr>
                </a:tc>
                <a:tc>
                  <a:txBody>
                    <a:bodyPr/>
                    <a:lstStyle/>
                    <a:p>
                      <a:pPr marL="0" marR="0" algn="ctr">
                        <a:lnSpc>
                          <a:spcPct val="107000"/>
                        </a:lnSpc>
                        <a:spcBef>
                          <a:spcPts val="0"/>
                        </a:spcBef>
                        <a:spcAft>
                          <a:spcPts val="0"/>
                        </a:spcAft>
                      </a:pPr>
                      <a:endParaRPr lang="en-US" sz="1400" kern="100" dirty="0">
                        <a:solidFill>
                          <a:schemeClr val="tx1"/>
                        </a:solidFill>
                        <a:effectLst/>
                        <a:latin typeface="+mn-lt"/>
                        <a:ea typeface="Times New Roman" panose="02020603050405020304" pitchFamily="18" charset="0"/>
                        <a:cs typeface="Times New Roman" panose="02020603050405020304" pitchFamily="18" charset="0"/>
                      </a:endParaRPr>
                    </a:p>
                  </a:txBody>
                  <a:tcPr>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0FF"/>
                    </a:solidFill>
                  </a:tcPr>
                </a:tc>
                <a:extLst>
                  <a:ext uri="{0D108BD9-81ED-4DB2-BD59-A6C34878D82A}">
                    <a16:rowId xmlns:a16="http://schemas.microsoft.com/office/drawing/2014/main" val="2254016649"/>
                  </a:ext>
                </a:extLst>
              </a:tr>
              <a:tr h="0">
                <a:tc>
                  <a:txBody>
                    <a:bodyPr/>
                    <a:lstStyle/>
                    <a:p>
                      <a:pPr marL="457200" marR="0" lvl="1" indent="-182880" algn="l" defTabSz="274320" rtl="0" eaLnBrk="1" fontAlgn="auto" latinLnBrk="0" hangingPunct="1">
                        <a:lnSpc>
                          <a:spcPct val="107000"/>
                        </a:lnSpc>
                        <a:spcBef>
                          <a:spcPts val="0"/>
                        </a:spcBef>
                        <a:spcAft>
                          <a:spcPts val="0"/>
                        </a:spcAft>
                        <a:buClrTx/>
                        <a:buSzTx/>
                        <a:buFontTx/>
                        <a:buNone/>
                        <a:tabLst>
                          <a:tab pos="274320" algn="l"/>
                          <a:tab pos="548640" algn="l"/>
                          <a:tab pos="8229600" algn="l"/>
                        </a:tabLst>
                        <a:defRPr/>
                      </a:pPr>
                      <a:r>
                        <a:rPr lang="en-US" sz="1400" b="1" i="0" kern="1200" dirty="0">
                          <a:solidFill>
                            <a:schemeClr val="tx1"/>
                          </a:solidFill>
                          <a:latin typeface="+mn-lt"/>
                          <a:ea typeface="+mn-ea"/>
                          <a:cs typeface="Arial" panose="020B0604020202020204" pitchFamily="34" charset="0"/>
                        </a:rPr>
                        <a:t>Death</a:t>
                      </a:r>
                    </a:p>
                  </a:txBody>
                  <a:tcPr>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0FF"/>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Arial" panose="020B0604020202020204" pitchFamily="34" charset="0"/>
                        </a:rPr>
                        <a:t>13 (10)</a:t>
                      </a:r>
                    </a:p>
                  </a:txBody>
                  <a:tcPr>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0FF"/>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Arial" panose="020B0604020202020204" pitchFamily="34" charset="0"/>
                        </a:rPr>
                        <a:t>13 (10)</a:t>
                      </a:r>
                    </a:p>
                  </a:txBody>
                  <a:tcPr>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0FF"/>
                    </a:solidFill>
                  </a:tcPr>
                </a:tc>
                <a:extLst>
                  <a:ext uri="{0D108BD9-81ED-4DB2-BD59-A6C34878D82A}">
                    <a16:rowId xmlns:a16="http://schemas.microsoft.com/office/drawing/2014/main" val="383983815"/>
                  </a:ext>
                </a:extLst>
              </a:tr>
              <a:tr h="0">
                <a:tc>
                  <a:txBody>
                    <a:bodyPr/>
                    <a:lstStyle/>
                    <a:p>
                      <a:pPr marL="457200" marR="0" lvl="1" indent="-182880" algn="l" defTabSz="274320" rtl="0" eaLnBrk="1" fontAlgn="auto" latinLnBrk="0" hangingPunct="1">
                        <a:lnSpc>
                          <a:spcPct val="107000"/>
                        </a:lnSpc>
                        <a:spcBef>
                          <a:spcPts val="0"/>
                        </a:spcBef>
                        <a:spcAft>
                          <a:spcPts val="0"/>
                        </a:spcAft>
                        <a:buClrTx/>
                        <a:buSzTx/>
                        <a:buFontTx/>
                        <a:buNone/>
                        <a:tabLst>
                          <a:tab pos="274320" algn="l"/>
                          <a:tab pos="548640" algn="l"/>
                          <a:tab pos="8229600" algn="l"/>
                        </a:tabLst>
                        <a:defRPr/>
                      </a:pPr>
                      <a:r>
                        <a:rPr lang="en-US" sz="1400" b="1" i="0" kern="1200" dirty="0">
                          <a:solidFill>
                            <a:schemeClr val="tx1"/>
                          </a:solidFill>
                          <a:latin typeface="+mn-lt"/>
                          <a:ea typeface="+mn-ea"/>
                          <a:cs typeface="Arial" panose="020B0604020202020204" pitchFamily="34" charset="0"/>
                        </a:rPr>
                        <a:t>Withdrawal of consent</a:t>
                      </a:r>
                    </a:p>
                  </a:txBody>
                  <a:tcPr>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A6B5E0"/>
                      </a:solidFill>
                      <a:prstDash val="solid"/>
                      <a:round/>
                      <a:headEnd type="none" w="med" len="med"/>
                      <a:tailEnd type="none" w="med" len="med"/>
                    </a:lnB>
                    <a:lnTlToBr w="12700" cmpd="sng">
                      <a:noFill/>
                      <a:prstDash val="solid"/>
                    </a:lnTlToBr>
                    <a:lnBlToTr w="12700" cmpd="sng">
                      <a:noFill/>
                      <a:prstDash val="solid"/>
                    </a:lnBlToTr>
                    <a:solidFill>
                      <a:srgbClr val="EDF0FF"/>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Arial" panose="020B0604020202020204" pitchFamily="34" charset="0"/>
                        </a:rPr>
                        <a:t>7 (6)</a:t>
                      </a:r>
                    </a:p>
                  </a:txBody>
                  <a:tcPr>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A6B5E0"/>
                      </a:solidFill>
                      <a:prstDash val="solid"/>
                      <a:round/>
                      <a:headEnd type="none" w="med" len="med"/>
                      <a:tailEnd type="none" w="med" len="med"/>
                    </a:lnB>
                    <a:lnTlToBr w="12700" cmpd="sng">
                      <a:noFill/>
                      <a:prstDash val="solid"/>
                    </a:lnTlToBr>
                    <a:lnBlToTr w="12700" cmpd="sng">
                      <a:noFill/>
                      <a:prstDash val="solid"/>
                    </a:lnBlToTr>
                    <a:solidFill>
                      <a:srgbClr val="EDF0FF"/>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Arial" panose="020B0604020202020204" pitchFamily="34" charset="0"/>
                        </a:rPr>
                        <a:t>10 (8)</a:t>
                      </a:r>
                    </a:p>
                  </a:txBody>
                  <a:tcPr>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A6B5E0"/>
                      </a:solidFill>
                      <a:prstDash val="solid"/>
                      <a:round/>
                      <a:headEnd type="none" w="med" len="med"/>
                      <a:tailEnd type="none" w="med" len="med"/>
                    </a:lnB>
                    <a:lnTlToBr w="12700" cmpd="sng">
                      <a:noFill/>
                      <a:prstDash val="solid"/>
                    </a:lnTlToBr>
                    <a:lnBlToTr w="12700" cmpd="sng">
                      <a:noFill/>
                      <a:prstDash val="solid"/>
                    </a:lnBlToTr>
                    <a:solidFill>
                      <a:srgbClr val="EDF0FF"/>
                    </a:solidFill>
                  </a:tcPr>
                </a:tc>
                <a:extLst>
                  <a:ext uri="{0D108BD9-81ED-4DB2-BD59-A6C34878D82A}">
                    <a16:rowId xmlns:a16="http://schemas.microsoft.com/office/drawing/2014/main" val="2433723999"/>
                  </a:ext>
                </a:extLst>
              </a:tr>
            </a:tbl>
          </a:graphicData>
        </a:graphic>
      </p:graphicFrame>
      <p:graphicFrame>
        <p:nvGraphicFramePr>
          <p:cNvPr id="2" name="Table 4">
            <a:extLst>
              <a:ext uri="{FF2B5EF4-FFF2-40B4-BE49-F238E27FC236}">
                <a16:creationId xmlns:a16="http://schemas.microsoft.com/office/drawing/2014/main" id="{684A81F1-7C6D-E69C-7939-EFC8C2B7C1D8}"/>
              </a:ext>
            </a:extLst>
          </p:cNvPr>
          <p:cNvGraphicFramePr>
            <a:graphicFrameLocks noGrp="1"/>
          </p:cNvGraphicFramePr>
          <p:nvPr/>
        </p:nvGraphicFramePr>
        <p:xfrm>
          <a:off x="493987" y="289126"/>
          <a:ext cx="11698013" cy="497247"/>
        </p:xfrm>
        <a:graphic>
          <a:graphicData uri="http://schemas.openxmlformats.org/drawingml/2006/table">
            <a:tbl>
              <a:tblPr firstRow="1" bandRow="1">
                <a:tableStyleId>{5C22544A-7EE6-4342-B048-85BDC9FD1C3A}</a:tableStyleId>
              </a:tblPr>
              <a:tblGrid>
                <a:gridCol w="11698013">
                  <a:extLst>
                    <a:ext uri="{9D8B030D-6E8A-4147-A177-3AD203B41FA5}">
                      <a16:colId xmlns:a16="http://schemas.microsoft.com/office/drawing/2014/main" val="433152939"/>
                    </a:ext>
                  </a:extLst>
                </a:gridCol>
              </a:tblGrid>
              <a:tr h="497247">
                <a:tc>
                  <a:txBody>
                    <a:bodyPr/>
                    <a:lstStyle/>
                    <a:p>
                      <a:pPr marL="115888" indent="0"/>
                      <a:r>
                        <a:rPr lang="en-US" sz="2400" dirty="0">
                          <a:solidFill>
                            <a:srgbClr val="071D49"/>
                          </a:solidFill>
                        </a:rPr>
                        <a:t>Discontinuation of Study Treatment Was Similar Between Groups</a:t>
                      </a:r>
                    </a:p>
                  </a:txBody>
                  <a:tcPr anchor="ctr">
                    <a:lnL w="76200" cap="flat" cmpd="sng" algn="ctr">
                      <a:solidFill>
                        <a:srgbClr val="071D49"/>
                      </a:solidFill>
                      <a:prstDash val="solid"/>
                      <a:round/>
                      <a:headEnd type="none" w="med" len="med"/>
                      <a:tailEnd type="none" w="med" len="med"/>
                    </a:lnL>
                    <a:lnB w="12700" cap="flat" cmpd="sng" algn="ctr">
                      <a:solidFill>
                        <a:srgbClr val="071D49"/>
                      </a:solidFill>
                      <a:prstDash val="solid"/>
                      <a:round/>
                      <a:headEnd type="none" w="med" len="med"/>
                      <a:tailEnd type="none" w="med" len="med"/>
                    </a:lnB>
                    <a:noFill/>
                  </a:tcPr>
                </a:tc>
                <a:extLst>
                  <a:ext uri="{0D108BD9-81ED-4DB2-BD59-A6C34878D82A}">
                    <a16:rowId xmlns:a16="http://schemas.microsoft.com/office/drawing/2014/main" val="1506032674"/>
                  </a:ext>
                </a:extLst>
              </a:tr>
            </a:tbl>
          </a:graphicData>
        </a:graphic>
      </p:graphicFrame>
      <p:sp>
        <p:nvSpPr>
          <p:cNvPr id="9" name="TextBox 8">
            <a:extLst>
              <a:ext uri="{FF2B5EF4-FFF2-40B4-BE49-F238E27FC236}">
                <a16:creationId xmlns:a16="http://schemas.microsoft.com/office/drawing/2014/main" id="{B0E1653D-4669-2E53-E316-688AEFEE82D8}"/>
              </a:ext>
            </a:extLst>
          </p:cNvPr>
          <p:cNvSpPr txBox="1"/>
          <p:nvPr/>
        </p:nvSpPr>
        <p:spPr>
          <a:xfrm>
            <a:off x="442341" y="798330"/>
            <a:ext cx="11416991" cy="729495"/>
          </a:xfrm>
          <a:prstGeom prst="rect">
            <a:avLst/>
          </a:prstGeom>
          <a:noFill/>
        </p:spPr>
        <p:txBody>
          <a:bodyPr wrap="square">
            <a:spAutoFit/>
          </a:bodyPr>
          <a:lstStyle/>
          <a:p>
            <a:pPr marL="168275" marR="0" lvl="1" indent="-168275" algn="l" defTabSz="914400" rtl="0" eaLnBrk="1" fontAlgn="base" latinLnBrk="0" hangingPunct="1">
              <a:lnSpc>
                <a:spcPct val="114000"/>
              </a:lnSpc>
              <a:spcBef>
                <a:spcPts val="500"/>
              </a:spcBef>
              <a:spcAft>
                <a:spcPct val="0"/>
              </a:spcAft>
              <a:buClr>
                <a:srgbClr val="071D49"/>
              </a:buClr>
              <a:buSzTx/>
              <a:buFont typeface="Arial" panose="020B0604020202020204" pitchFamily="34" charset="0"/>
              <a:buChar char="•"/>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Of all enrolled patients, 83 (33%) discontinued study treatment (30% NAV + RUX vs 35% PBO + RUX) </a:t>
            </a:r>
          </a:p>
          <a:p>
            <a:pPr marL="800100" marR="0" lvl="2" indent="-342900" algn="l" defTabSz="914400" rtl="0" eaLnBrk="1" fontAlgn="auto" latinLnBrk="0" hangingPunct="1">
              <a:lnSpc>
                <a:spcPct val="114000"/>
              </a:lnSpc>
              <a:spcBef>
                <a:spcPts val="500"/>
              </a:spcBef>
              <a:spcAft>
                <a:spcPts val="0"/>
              </a:spcAft>
              <a:buClr>
                <a:srgbClr val="071D49"/>
              </a:buClr>
              <a:buSzTx/>
              <a:buFont typeface="Courier New" panose="02070309020205020404" pitchFamily="49" charset="0"/>
              <a:buChar char="o"/>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Most common primary reason in both arms was due to AEs (14% NAV + RUX and 11% PBO + RUX) </a:t>
            </a:r>
          </a:p>
        </p:txBody>
      </p:sp>
    </p:spTree>
    <p:extLst>
      <p:ext uri="{BB962C8B-B14F-4D97-AF65-F5344CB8AC3E}">
        <p14:creationId xmlns:p14="http://schemas.microsoft.com/office/powerpoint/2010/main" val="33456770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684A81F1-7C6D-E69C-7939-EFC8C2B7C1D8}"/>
              </a:ext>
            </a:extLst>
          </p:cNvPr>
          <p:cNvGraphicFramePr>
            <a:graphicFrameLocks noGrp="1"/>
          </p:cNvGraphicFramePr>
          <p:nvPr/>
        </p:nvGraphicFramePr>
        <p:xfrm>
          <a:off x="493987" y="289126"/>
          <a:ext cx="11750401" cy="497247"/>
        </p:xfrm>
        <a:graphic>
          <a:graphicData uri="http://schemas.openxmlformats.org/drawingml/2006/table">
            <a:tbl>
              <a:tblPr firstRow="1" bandRow="1">
                <a:tableStyleId>{5C22544A-7EE6-4342-B048-85BDC9FD1C3A}</a:tableStyleId>
              </a:tblPr>
              <a:tblGrid>
                <a:gridCol w="11750401">
                  <a:extLst>
                    <a:ext uri="{9D8B030D-6E8A-4147-A177-3AD203B41FA5}">
                      <a16:colId xmlns:a16="http://schemas.microsoft.com/office/drawing/2014/main" val="433152939"/>
                    </a:ext>
                  </a:extLst>
                </a:gridCol>
              </a:tblGrid>
              <a:tr h="497247">
                <a:tc>
                  <a:txBody>
                    <a:bodyPr/>
                    <a:lstStyle/>
                    <a:p>
                      <a:pPr marL="115888" indent="0" algn="l" defTabSz="914400" rtl="0" eaLnBrk="1" latinLnBrk="0" hangingPunct="1"/>
                      <a:r>
                        <a:rPr lang="en-GB" sz="2200" b="1" kern="1200" dirty="0">
                          <a:solidFill>
                            <a:srgbClr val="071D49"/>
                          </a:solidFill>
                          <a:latin typeface="+mn-lt"/>
                          <a:ea typeface="+mn-ea"/>
                          <a:cs typeface="+mn-cs"/>
                        </a:rPr>
                        <a:t>NAV + RUX Led to an SVR</a:t>
                      </a:r>
                      <a:r>
                        <a:rPr lang="en-GB" sz="2200" b="1" kern="1200" baseline="-25000" dirty="0">
                          <a:solidFill>
                            <a:srgbClr val="071D49"/>
                          </a:solidFill>
                          <a:latin typeface="+mn-lt"/>
                          <a:ea typeface="+mn-ea"/>
                          <a:cs typeface="+mn-cs"/>
                        </a:rPr>
                        <a:t>35W24</a:t>
                      </a:r>
                      <a:r>
                        <a:rPr lang="en-GB" sz="2200" b="1" kern="1200" dirty="0">
                          <a:solidFill>
                            <a:srgbClr val="071D49"/>
                          </a:solidFill>
                          <a:latin typeface="+mn-lt"/>
                          <a:ea typeface="+mn-ea"/>
                          <a:cs typeface="+mn-cs"/>
                        </a:rPr>
                        <a:t> Rate That Was Twice as High as PBO + RUX</a:t>
                      </a:r>
                      <a:endParaRPr lang="en-US" sz="2200" b="1" kern="1200" dirty="0">
                        <a:solidFill>
                          <a:srgbClr val="071D49"/>
                        </a:solidFill>
                        <a:latin typeface="+mn-lt"/>
                        <a:ea typeface="+mn-ea"/>
                        <a:cs typeface="+mn-cs"/>
                      </a:endParaRPr>
                    </a:p>
                  </a:txBody>
                  <a:tcPr anchor="ctr">
                    <a:lnL w="76200" cap="flat" cmpd="sng" algn="ctr">
                      <a:solidFill>
                        <a:srgbClr val="071D49"/>
                      </a:solidFill>
                      <a:prstDash val="solid"/>
                      <a:round/>
                      <a:headEnd type="none" w="med" len="med"/>
                      <a:tailEnd type="none" w="med" len="med"/>
                    </a:lnL>
                    <a:lnB w="12700" cap="flat" cmpd="sng" algn="ctr">
                      <a:solidFill>
                        <a:srgbClr val="071D49"/>
                      </a:solidFill>
                      <a:prstDash val="solid"/>
                      <a:round/>
                      <a:headEnd type="none" w="med" len="med"/>
                      <a:tailEnd type="none" w="med" len="med"/>
                    </a:lnB>
                    <a:noFill/>
                  </a:tcPr>
                </a:tc>
                <a:extLst>
                  <a:ext uri="{0D108BD9-81ED-4DB2-BD59-A6C34878D82A}">
                    <a16:rowId xmlns:a16="http://schemas.microsoft.com/office/drawing/2014/main" val="1506032674"/>
                  </a:ext>
                </a:extLst>
              </a:tr>
            </a:tbl>
          </a:graphicData>
        </a:graphic>
      </p:graphicFrame>
      <p:sp>
        <p:nvSpPr>
          <p:cNvPr id="5" name="Content Placeholder 2">
            <a:extLst>
              <a:ext uri="{FF2B5EF4-FFF2-40B4-BE49-F238E27FC236}">
                <a16:creationId xmlns:a16="http://schemas.microsoft.com/office/drawing/2014/main" id="{EF6FE9FD-1258-09A4-9C12-9544E9F1C7B0}"/>
              </a:ext>
            </a:extLst>
          </p:cNvPr>
          <p:cNvSpPr>
            <a:spLocks noGrp="1"/>
          </p:cNvSpPr>
          <p:nvPr>
            <p:ph idx="1"/>
          </p:nvPr>
        </p:nvSpPr>
        <p:spPr>
          <a:xfrm>
            <a:off x="331925" y="910371"/>
            <a:ext cx="11313700" cy="720144"/>
          </a:xfrm>
        </p:spPr>
        <p:txBody>
          <a:bodyPr/>
          <a:lstStyle/>
          <a:p>
            <a:pPr lvl="1">
              <a:lnSpc>
                <a:spcPct val="114000"/>
              </a:lnSpc>
            </a:pPr>
            <a:r>
              <a:rPr lang="en-US" altLang="en-US" sz="1800" dirty="0"/>
              <a:t>A significantly higher number of patients achieved SVR</a:t>
            </a:r>
            <a:r>
              <a:rPr lang="en-US" altLang="en-US" sz="1800" baseline="-25000" dirty="0"/>
              <a:t>35W24</a:t>
            </a:r>
            <a:r>
              <a:rPr lang="en-US" altLang="en-US" sz="1800" dirty="0"/>
              <a:t> in NAV + RUX arm compared with PBO + RUX </a:t>
            </a:r>
            <a:br>
              <a:rPr lang="en-US" altLang="en-US" sz="1800" dirty="0"/>
            </a:br>
            <a:r>
              <a:rPr lang="en-US" altLang="en-US" sz="1800" dirty="0"/>
              <a:t>[79 (63.2%) vs 40 (31.5%); P&lt;0.0001]</a:t>
            </a:r>
          </a:p>
        </p:txBody>
      </p:sp>
      <p:sp>
        <p:nvSpPr>
          <p:cNvPr id="8" name="TextBox 7">
            <a:extLst>
              <a:ext uri="{FF2B5EF4-FFF2-40B4-BE49-F238E27FC236}">
                <a16:creationId xmlns:a16="http://schemas.microsoft.com/office/drawing/2014/main" id="{65AD8104-7AE0-6E62-D2A3-FEE8466B7C01}"/>
              </a:ext>
            </a:extLst>
          </p:cNvPr>
          <p:cNvSpPr txBox="1"/>
          <p:nvPr/>
        </p:nvSpPr>
        <p:spPr>
          <a:xfrm>
            <a:off x="2633834" y="6134754"/>
            <a:ext cx="846755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srgbClr val="000000"/>
                </a:solidFill>
                <a:effectLst/>
                <a:uLnTx/>
                <a:uFillTx/>
                <a:latin typeface="Arial"/>
                <a:ea typeface="Calibri" panose="020F0502020204030204" pitchFamily="34" charset="0"/>
              </a:rPr>
              <a:t>a</a:t>
            </a:r>
            <a:r>
              <a:rPr kumimoji="0" lang="en-US" sz="1000" b="0" i="0" u="none" strike="noStrike" kern="1200" cap="none" spc="0" normalizeH="0" baseline="0" noProof="0" dirty="0">
                <a:ln>
                  <a:noFill/>
                </a:ln>
                <a:solidFill>
                  <a:srgbClr val="000000"/>
                </a:solidFill>
                <a:effectLst/>
                <a:uLnTx/>
                <a:uFillTx/>
                <a:latin typeface="Arial"/>
                <a:ea typeface="Calibri" panose="020F0502020204030204" pitchFamily="34" charset="0"/>
              </a:rPr>
              <a:t>Number of patients with available percent change in SVR</a:t>
            </a:r>
            <a:r>
              <a:rPr kumimoji="0" lang="en-US" sz="1000" b="0" i="0" u="none" strike="noStrike" kern="1200" cap="none" spc="0" normalizeH="0" baseline="-25000" noProof="0" dirty="0">
                <a:ln>
                  <a:noFill/>
                </a:ln>
                <a:solidFill>
                  <a:srgbClr val="000000"/>
                </a:solidFill>
                <a:effectLst/>
                <a:uLnTx/>
                <a:uFillTx/>
                <a:latin typeface="Arial"/>
                <a:ea typeface="Calibri" panose="020F0502020204030204" pitchFamily="34" charset="0"/>
              </a:rPr>
              <a:t>35W24.</a:t>
            </a:r>
            <a:br>
              <a:rPr kumimoji="0" lang="en-US" sz="1000" b="0" i="0" u="none" strike="noStrike" kern="1200" cap="none" spc="0" normalizeH="0" baseline="0" noProof="0" dirty="0">
                <a:ln>
                  <a:noFill/>
                </a:ln>
                <a:solidFill>
                  <a:srgbClr val="000000"/>
                </a:solidFill>
                <a:effectLst/>
                <a:uLnTx/>
                <a:uFillTx/>
                <a:latin typeface="Arial"/>
                <a:ea typeface="Calibri" panose="020F0502020204030204" pitchFamily="34" charset="0"/>
              </a:rPr>
            </a:br>
            <a:r>
              <a:rPr kumimoji="0" lang="en-US" sz="1000" b="0" i="0" u="none" strike="noStrike" kern="1200" cap="none" spc="0" normalizeH="0" baseline="0" noProof="0" dirty="0">
                <a:ln>
                  <a:noFill/>
                </a:ln>
                <a:solidFill>
                  <a:srgbClr val="000000"/>
                </a:solidFill>
                <a:effectLst/>
                <a:uLnTx/>
                <a:uFillTx/>
                <a:latin typeface="Arial"/>
                <a:ea typeface="Calibri" panose="020F0502020204030204" pitchFamily="34" charset="0"/>
              </a:rPr>
              <a:t>ITT, intention-to-treat; </a:t>
            </a:r>
            <a:r>
              <a:rPr kumimoji="0" lang="en-US" sz="1000" b="0" i="0" u="none" strike="noStrike" kern="1200" cap="none" spc="0" normalizeH="0" baseline="0" noProof="0" dirty="0">
                <a:ln>
                  <a:noFill/>
                </a:ln>
                <a:solidFill>
                  <a:srgbClr val="000000"/>
                </a:solidFill>
                <a:effectLst/>
                <a:uLnTx/>
                <a:uFillTx/>
                <a:latin typeface="Arial"/>
                <a:ea typeface="ＭＳ Ｐゴシック"/>
                <a:cs typeface="Arial" panose="020B0604020202020204" pitchFamily="34" charset="0"/>
              </a:rPr>
              <a:t>NAV, navitoclax; PBO, placebo; RUX, ruxolitinib; SVR, spleen volume reduction; </a:t>
            </a:r>
            <a:r>
              <a:rPr kumimoji="0" lang="en-US" sz="1000" b="0" i="0" u="none" strike="noStrike" kern="1200" cap="none" spc="0" normalizeH="0" baseline="0" noProof="0" dirty="0">
                <a:ln>
                  <a:noFill/>
                </a:ln>
                <a:solidFill>
                  <a:srgbClr val="000000"/>
                </a:solidFill>
                <a:effectLst/>
                <a:uLnTx/>
                <a:uFillTx/>
                <a:latin typeface="Arial"/>
                <a:ea typeface="Calibri" panose="020F0502020204030204" pitchFamily="34" charset="0"/>
              </a:rPr>
              <a:t>SVR</a:t>
            </a:r>
            <a:r>
              <a:rPr kumimoji="0" lang="en-US" sz="1000" b="0" i="0" u="none" strike="noStrike" kern="1200" cap="none" spc="0" normalizeH="0" baseline="-25000" noProof="0" dirty="0">
                <a:ln>
                  <a:noFill/>
                </a:ln>
                <a:solidFill>
                  <a:srgbClr val="000000"/>
                </a:solidFill>
                <a:effectLst/>
                <a:uLnTx/>
                <a:uFillTx/>
                <a:latin typeface="Arial"/>
                <a:ea typeface="Calibri" panose="020F0502020204030204" pitchFamily="34" charset="0"/>
              </a:rPr>
              <a:t>35W24</a:t>
            </a:r>
            <a:r>
              <a:rPr kumimoji="0" lang="en-US" sz="1000" b="0" i="0" u="none" strike="noStrike" kern="1200" cap="none" spc="0" normalizeH="0" baseline="0" noProof="0" dirty="0">
                <a:ln>
                  <a:noFill/>
                </a:ln>
                <a:solidFill>
                  <a:srgbClr val="000000"/>
                </a:solidFill>
                <a:effectLst/>
                <a:uLnTx/>
                <a:uFillTx/>
                <a:latin typeface="Arial"/>
                <a:ea typeface="Calibri" panose="020F0502020204030204" pitchFamily="34" charset="0"/>
              </a:rPr>
              <a:t>, SVR of ≥35% at Week 24.</a:t>
            </a:r>
            <a:endParaRPr kumimoji="0" lang="en-US" sz="1000" b="0" i="0" u="none" strike="noStrike" kern="1200" cap="none" spc="0" normalizeH="0" baseline="0" noProof="0" dirty="0">
              <a:ln>
                <a:noFill/>
              </a:ln>
              <a:solidFill>
                <a:srgbClr val="000000"/>
              </a:solidFill>
              <a:effectLst/>
              <a:uLnTx/>
              <a:uFillTx/>
              <a:latin typeface="Arial"/>
              <a:ea typeface="Malgun Gothic"/>
              <a:cs typeface="Arial" panose="020B0604020202020204" pitchFamily="34" charset="0"/>
            </a:endParaRPr>
          </a:p>
        </p:txBody>
      </p:sp>
      <p:pic>
        <p:nvPicPr>
          <p:cNvPr id="43" name="Picture 42">
            <a:extLst>
              <a:ext uri="{FF2B5EF4-FFF2-40B4-BE49-F238E27FC236}">
                <a16:creationId xmlns:a16="http://schemas.microsoft.com/office/drawing/2014/main" id="{B2E06C14-C35C-4845-AABC-854A8D0E9EAF}"/>
              </a:ext>
            </a:extLst>
          </p:cNvPr>
          <p:cNvPicPr>
            <a:picLocks noChangeAspect="1"/>
          </p:cNvPicPr>
          <p:nvPr/>
        </p:nvPicPr>
        <p:blipFill>
          <a:blip r:embed="rId3"/>
          <a:stretch>
            <a:fillRect/>
          </a:stretch>
        </p:blipFill>
        <p:spPr>
          <a:xfrm>
            <a:off x="1070811" y="1697363"/>
            <a:ext cx="9634037" cy="3991018"/>
          </a:xfrm>
          <a:prstGeom prst="rect">
            <a:avLst/>
          </a:prstGeom>
        </p:spPr>
      </p:pic>
    </p:spTree>
    <p:custDataLst>
      <p:tags r:id="rId1"/>
    </p:custDataLst>
    <p:extLst>
      <p:ext uri="{BB962C8B-B14F-4D97-AF65-F5344CB8AC3E}">
        <p14:creationId xmlns:p14="http://schemas.microsoft.com/office/powerpoint/2010/main" val="18727284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4">
            <a:extLst>
              <a:ext uri="{FF2B5EF4-FFF2-40B4-BE49-F238E27FC236}">
                <a16:creationId xmlns:a16="http://schemas.microsoft.com/office/drawing/2014/main" id="{8691AF6B-3187-2C2D-794E-77EF9C2ACCBB}"/>
              </a:ext>
            </a:extLst>
          </p:cNvPr>
          <p:cNvGraphicFramePr>
            <a:graphicFrameLocks noGrp="1"/>
          </p:cNvGraphicFramePr>
          <p:nvPr/>
        </p:nvGraphicFramePr>
        <p:xfrm>
          <a:off x="493987" y="289126"/>
          <a:ext cx="11698013" cy="762000"/>
        </p:xfrm>
        <a:graphic>
          <a:graphicData uri="http://schemas.openxmlformats.org/drawingml/2006/table">
            <a:tbl>
              <a:tblPr firstRow="1" bandRow="1">
                <a:tableStyleId>{5C22544A-7EE6-4342-B048-85BDC9FD1C3A}</a:tableStyleId>
              </a:tblPr>
              <a:tblGrid>
                <a:gridCol w="11698013">
                  <a:extLst>
                    <a:ext uri="{9D8B030D-6E8A-4147-A177-3AD203B41FA5}">
                      <a16:colId xmlns:a16="http://schemas.microsoft.com/office/drawing/2014/main" val="433152939"/>
                    </a:ext>
                  </a:extLst>
                </a:gridCol>
              </a:tblGrid>
              <a:tr h="497247">
                <a:tc>
                  <a:txBody>
                    <a:bodyPr/>
                    <a:lstStyle/>
                    <a:p>
                      <a:pPr marL="115888" indent="0"/>
                      <a:r>
                        <a:rPr lang="en-US" sz="2200" dirty="0">
                          <a:solidFill>
                            <a:srgbClr val="071D49"/>
                          </a:solidFill>
                          <a:latin typeface="+mn-lt"/>
                          <a:cs typeface="Calibri" panose="020F0502020204030204" pitchFamily="34" charset="0"/>
                        </a:rPr>
                        <a:t>NAV + RUX Dose Utility Across 24-Week Period in SVR</a:t>
                      </a:r>
                      <a:r>
                        <a:rPr lang="en-US" sz="2200" baseline="-25000" dirty="0">
                          <a:solidFill>
                            <a:srgbClr val="071D49"/>
                          </a:solidFill>
                          <a:latin typeface="+mn-lt"/>
                          <a:cs typeface="Calibri" panose="020F0502020204030204" pitchFamily="34" charset="0"/>
                        </a:rPr>
                        <a:t>35W24</a:t>
                      </a:r>
                      <a:r>
                        <a:rPr lang="en-US" sz="2200" dirty="0">
                          <a:solidFill>
                            <a:srgbClr val="071D49"/>
                          </a:solidFill>
                          <a:latin typeface="+mn-lt"/>
                          <a:cs typeface="Calibri" panose="020F0502020204030204" pitchFamily="34" charset="0"/>
                        </a:rPr>
                        <a:t> Responders </a:t>
                      </a:r>
                      <a:br>
                        <a:rPr lang="en-US" sz="2200" dirty="0">
                          <a:solidFill>
                            <a:srgbClr val="071D49"/>
                          </a:solidFill>
                          <a:latin typeface="+mn-lt"/>
                          <a:cs typeface="Calibri" panose="020F0502020204030204" pitchFamily="34" charset="0"/>
                        </a:rPr>
                      </a:br>
                      <a:r>
                        <a:rPr lang="en-US" sz="2200" dirty="0">
                          <a:solidFill>
                            <a:srgbClr val="071D49"/>
                          </a:solidFill>
                          <a:latin typeface="+mn-lt"/>
                          <a:cs typeface="Calibri" panose="020F0502020204030204" pitchFamily="34" charset="0"/>
                        </a:rPr>
                        <a:t>and Nonresponders</a:t>
                      </a:r>
                      <a:endParaRPr lang="en-US" sz="2200" baseline="0" dirty="0">
                        <a:solidFill>
                          <a:srgbClr val="071D49"/>
                        </a:solidFill>
                        <a:latin typeface="+mn-lt"/>
                      </a:endParaRPr>
                    </a:p>
                  </a:txBody>
                  <a:tcPr anchor="ctr">
                    <a:lnL w="76200" cap="flat" cmpd="sng" algn="ctr">
                      <a:solidFill>
                        <a:srgbClr val="071D49"/>
                      </a:solidFill>
                      <a:prstDash val="solid"/>
                      <a:round/>
                      <a:headEnd type="none" w="med" len="med"/>
                      <a:tailEnd type="none" w="med" len="med"/>
                    </a:lnL>
                    <a:lnB w="12700" cap="flat" cmpd="sng" algn="ctr">
                      <a:solidFill>
                        <a:srgbClr val="071D49"/>
                      </a:solidFill>
                      <a:prstDash val="solid"/>
                      <a:round/>
                      <a:headEnd type="none" w="med" len="med"/>
                      <a:tailEnd type="none" w="med" len="med"/>
                    </a:lnB>
                    <a:noFill/>
                  </a:tcPr>
                </a:tc>
                <a:extLst>
                  <a:ext uri="{0D108BD9-81ED-4DB2-BD59-A6C34878D82A}">
                    <a16:rowId xmlns:a16="http://schemas.microsoft.com/office/drawing/2014/main" val="1506032674"/>
                  </a:ext>
                </a:extLst>
              </a:tr>
            </a:tbl>
          </a:graphicData>
        </a:graphic>
      </p:graphicFrame>
      <p:sp>
        <p:nvSpPr>
          <p:cNvPr id="26" name="TextBox 25">
            <a:extLst>
              <a:ext uri="{FF2B5EF4-FFF2-40B4-BE49-F238E27FC236}">
                <a16:creationId xmlns:a16="http://schemas.microsoft.com/office/drawing/2014/main" id="{12F04A10-90D8-FD1B-9306-AAA387151876}"/>
              </a:ext>
            </a:extLst>
          </p:cNvPr>
          <p:cNvSpPr txBox="1"/>
          <p:nvPr/>
        </p:nvSpPr>
        <p:spPr>
          <a:xfrm>
            <a:off x="3045159" y="6220286"/>
            <a:ext cx="776252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ＭＳ Ｐゴシック"/>
                <a:cs typeface="Calibri" panose="020F0502020204030204" pitchFamily="34" charset="0"/>
              </a:rPr>
              <a:t>NAV and RUX average doses are calculated accounting for dose reductions and interruptions every week out to Week 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ＭＳ Ｐゴシック"/>
                <a:cs typeface="Arial" panose="020B0604020202020204" pitchFamily="34" charset="0"/>
              </a:rPr>
              <a:t>BID, twice daily; NAV, navitoclax; PBO, placebo; RUX, ruxolitinib; </a:t>
            </a:r>
            <a:r>
              <a:rPr kumimoji="0" lang="en-US" sz="1000" b="0" i="0" u="none" strike="noStrike" kern="1200" cap="none" spc="0" normalizeH="0" baseline="0" noProof="0" dirty="0">
                <a:ln>
                  <a:noFill/>
                </a:ln>
                <a:solidFill>
                  <a:srgbClr val="000000"/>
                </a:solidFill>
                <a:effectLst/>
                <a:uLnTx/>
                <a:uFillTx/>
                <a:latin typeface="Arial"/>
                <a:ea typeface="Calibri" panose="020F0502020204030204" pitchFamily="34" charset="0"/>
              </a:rPr>
              <a:t>SVR</a:t>
            </a:r>
            <a:r>
              <a:rPr kumimoji="0" lang="en-US" sz="1000" b="0" i="0" u="none" strike="noStrike" kern="1200" cap="none" spc="0" normalizeH="0" baseline="-25000" noProof="0" dirty="0">
                <a:ln>
                  <a:noFill/>
                </a:ln>
                <a:solidFill>
                  <a:srgbClr val="000000"/>
                </a:solidFill>
                <a:effectLst/>
                <a:uLnTx/>
                <a:uFillTx/>
                <a:latin typeface="Arial"/>
                <a:ea typeface="Calibri" panose="020F0502020204030204" pitchFamily="34" charset="0"/>
              </a:rPr>
              <a:t>35W24</a:t>
            </a:r>
            <a:r>
              <a:rPr kumimoji="0" lang="en-US" sz="1000" b="0" i="0" u="none" strike="noStrike" kern="1200" cap="none" spc="0" normalizeH="0" baseline="0" noProof="0" dirty="0">
                <a:ln>
                  <a:noFill/>
                </a:ln>
                <a:solidFill>
                  <a:srgbClr val="000000"/>
                </a:solidFill>
                <a:effectLst/>
                <a:uLnTx/>
                <a:uFillTx/>
                <a:latin typeface="Arial"/>
                <a:ea typeface="Calibri" panose="020F0502020204030204" pitchFamily="34" charset="0"/>
              </a:rPr>
              <a:t>, spleen volume reduction of ≥35% at Week 24.</a:t>
            </a:r>
            <a:r>
              <a:rPr kumimoji="0" lang="en-US" sz="1000" b="0" i="0" u="none" strike="noStrike" kern="1200" cap="none" spc="0" normalizeH="0" baseline="0" noProof="0" dirty="0">
                <a:ln>
                  <a:noFill/>
                </a:ln>
                <a:solidFill>
                  <a:srgbClr val="000000"/>
                </a:solidFill>
                <a:effectLst/>
                <a:uLnTx/>
                <a:uFillTx/>
                <a:latin typeface="Arial"/>
                <a:ea typeface="ＭＳ Ｐゴシック"/>
                <a:cs typeface="Arial" panose="020B0604020202020204" pitchFamily="34" charset="0"/>
              </a:rPr>
              <a:t> </a:t>
            </a:r>
            <a:endParaRPr kumimoji="0" lang="en-US" sz="1000" b="0" i="0" u="none" strike="noStrike" kern="1200" cap="none" spc="0" normalizeH="0" baseline="0" noProof="0" dirty="0">
              <a:ln>
                <a:noFill/>
              </a:ln>
              <a:solidFill>
                <a:srgbClr val="000000"/>
              </a:solidFill>
              <a:effectLst/>
              <a:uLnTx/>
              <a:uFillTx/>
              <a:latin typeface="Arial"/>
              <a:ea typeface="Malgun Gothic"/>
              <a:cs typeface="Arial" panose="020B0604020202020204" pitchFamily="34" charset="0"/>
            </a:endParaRPr>
          </a:p>
        </p:txBody>
      </p:sp>
      <p:sp>
        <p:nvSpPr>
          <p:cNvPr id="39" name="TextBox 20">
            <a:extLst>
              <a:ext uri="{FF2B5EF4-FFF2-40B4-BE49-F238E27FC236}">
                <a16:creationId xmlns:a16="http://schemas.microsoft.com/office/drawing/2014/main" id="{2CD863E8-7BED-495D-28DE-96897B1140F3}"/>
              </a:ext>
            </a:extLst>
          </p:cNvPr>
          <p:cNvSpPr txBox="1"/>
          <p:nvPr/>
        </p:nvSpPr>
        <p:spPr>
          <a:xfrm>
            <a:off x="3563857" y="5270035"/>
            <a:ext cx="5067783"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81538"/>
                </a:solidFill>
                <a:effectLst/>
                <a:uLnTx/>
                <a:uFillTx/>
                <a:latin typeface="Georgia"/>
                <a:ea typeface="ＭＳ Ｐゴシック"/>
                <a:cs typeface="Calibri" panose="020F0502020204030204" pitchFamily="34" charset="0"/>
              </a:rPr>
              <a:t>Minimum RUX Dose Level (10 mg BID) for Efficacy </a:t>
            </a:r>
          </a:p>
        </p:txBody>
      </p:sp>
      <p:sp>
        <p:nvSpPr>
          <p:cNvPr id="28" name="Content Placeholder 2">
            <a:extLst>
              <a:ext uri="{FF2B5EF4-FFF2-40B4-BE49-F238E27FC236}">
                <a16:creationId xmlns:a16="http://schemas.microsoft.com/office/drawing/2014/main" id="{D6D3A355-41D9-01FB-417C-72EF0EC09CE6}"/>
              </a:ext>
            </a:extLst>
          </p:cNvPr>
          <p:cNvSpPr>
            <a:spLocks noGrp="1"/>
          </p:cNvSpPr>
          <p:nvPr>
            <p:ph idx="1"/>
          </p:nvPr>
        </p:nvSpPr>
        <p:spPr>
          <a:xfrm>
            <a:off x="493987" y="1284552"/>
            <a:ext cx="11313700" cy="350963"/>
          </a:xfrm>
        </p:spPr>
        <p:txBody>
          <a:bodyPr>
            <a:noAutofit/>
          </a:bodyPr>
          <a:lstStyle/>
          <a:p>
            <a:pPr lvl="1">
              <a:lnSpc>
                <a:spcPct val="114000"/>
              </a:lnSpc>
            </a:pPr>
            <a:r>
              <a:rPr lang="en-US" altLang="en-US" sz="1800" dirty="0"/>
              <a:t>NAV and RUX average doses were higher in responders vs nonresponders </a:t>
            </a:r>
          </a:p>
        </p:txBody>
      </p:sp>
      <p:cxnSp>
        <p:nvCxnSpPr>
          <p:cNvPr id="44" name="Straight Connector 43">
            <a:extLst>
              <a:ext uri="{FF2B5EF4-FFF2-40B4-BE49-F238E27FC236}">
                <a16:creationId xmlns:a16="http://schemas.microsoft.com/office/drawing/2014/main" id="{FDEB0DAA-1CF9-51C0-D17D-F2C60C0DEEBA}"/>
              </a:ext>
            </a:extLst>
          </p:cNvPr>
          <p:cNvCxnSpPr>
            <a:cxnSpLocks/>
          </p:cNvCxnSpPr>
          <p:nvPr/>
        </p:nvCxnSpPr>
        <p:spPr>
          <a:xfrm>
            <a:off x="945781" y="4822176"/>
            <a:ext cx="4597400"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B8B233F-3902-A614-D8D4-D266B78F216A}"/>
              </a:ext>
            </a:extLst>
          </p:cNvPr>
          <p:cNvCxnSpPr>
            <a:cxnSpLocks/>
          </p:cNvCxnSpPr>
          <p:nvPr/>
        </p:nvCxnSpPr>
        <p:spPr>
          <a:xfrm>
            <a:off x="945781" y="3973553"/>
            <a:ext cx="4597400"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AA6494E-19E7-253C-D797-5814468E2D4F}"/>
              </a:ext>
            </a:extLst>
          </p:cNvPr>
          <p:cNvCxnSpPr>
            <a:cxnSpLocks/>
          </p:cNvCxnSpPr>
          <p:nvPr/>
        </p:nvCxnSpPr>
        <p:spPr>
          <a:xfrm>
            <a:off x="945781" y="3126097"/>
            <a:ext cx="4597400"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3872B33-AFAC-34C4-A2E3-EAF197BA976C}"/>
              </a:ext>
            </a:extLst>
          </p:cNvPr>
          <p:cNvCxnSpPr>
            <a:cxnSpLocks/>
          </p:cNvCxnSpPr>
          <p:nvPr/>
        </p:nvCxnSpPr>
        <p:spPr>
          <a:xfrm>
            <a:off x="945781" y="2268610"/>
            <a:ext cx="4597400"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0CFD14-BCBE-25E9-534A-A8B8ADF71183}"/>
              </a:ext>
            </a:extLst>
          </p:cNvPr>
          <p:cNvCxnSpPr>
            <a:cxnSpLocks/>
          </p:cNvCxnSpPr>
          <p:nvPr/>
        </p:nvCxnSpPr>
        <p:spPr>
          <a:xfrm>
            <a:off x="971063" y="2141774"/>
            <a:ext cx="0" cy="2804545"/>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D4D96B4-A02E-BD97-5CD1-8CF6543D186D}"/>
              </a:ext>
            </a:extLst>
          </p:cNvPr>
          <p:cNvCxnSpPr>
            <a:cxnSpLocks/>
          </p:cNvCxnSpPr>
          <p:nvPr/>
        </p:nvCxnSpPr>
        <p:spPr>
          <a:xfrm>
            <a:off x="1880228" y="2141774"/>
            <a:ext cx="0" cy="2804545"/>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10DDE88-7DAE-3E3A-87A2-C0ED939EE5AD}"/>
              </a:ext>
            </a:extLst>
          </p:cNvPr>
          <p:cNvCxnSpPr>
            <a:cxnSpLocks/>
          </p:cNvCxnSpPr>
          <p:nvPr/>
        </p:nvCxnSpPr>
        <p:spPr>
          <a:xfrm>
            <a:off x="2790096" y="2141774"/>
            <a:ext cx="0" cy="2804545"/>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8B8C5B9-BFBE-938E-CBAD-67DCE26FB3C7}"/>
              </a:ext>
            </a:extLst>
          </p:cNvPr>
          <p:cNvCxnSpPr>
            <a:cxnSpLocks/>
          </p:cNvCxnSpPr>
          <p:nvPr/>
        </p:nvCxnSpPr>
        <p:spPr>
          <a:xfrm>
            <a:off x="3698200" y="2141774"/>
            <a:ext cx="0" cy="2804545"/>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DFE8360-2C30-6656-7DEC-4FE581C608E8}"/>
              </a:ext>
            </a:extLst>
          </p:cNvPr>
          <p:cNvCxnSpPr>
            <a:cxnSpLocks/>
          </p:cNvCxnSpPr>
          <p:nvPr/>
        </p:nvCxnSpPr>
        <p:spPr>
          <a:xfrm>
            <a:off x="4604662" y="2141774"/>
            <a:ext cx="0" cy="2804545"/>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5946003-4582-11AD-888E-8F5CD82A879D}"/>
              </a:ext>
            </a:extLst>
          </p:cNvPr>
          <p:cNvCxnSpPr>
            <a:cxnSpLocks/>
          </p:cNvCxnSpPr>
          <p:nvPr/>
        </p:nvCxnSpPr>
        <p:spPr>
          <a:xfrm>
            <a:off x="5519076" y="2141774"/>
            <a:ext cx="0" cy="2804545"/>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7A28F650-4D1B-593B-EA2E-B7F7665F06F1}"/>
              </a:ext>
            </a:extLst>
          </p:cNvPr>
          <p:cNvSpPr/>
          <p:nvPr/>
        </p:nvSpPr>
        <p:spPr>
          <a:xfrm>
            <a:off x="945781" y="2141774"/>
            <a:ext cx="4597400" cy="2804545"/>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ＭＳ Ｐゴシック"/>
            </a:endParaRPr>
          </a:p>
        </p:txBody>
      </p:sp>
      <p:grpSp>
        <p:nvGrpSpPr>
          <p:cNvPr id="61" name="Group 60">
            <a:extLst>
              <a:ext uri="{FF2B5EF4-FFF2-40B4-BE49-F238E27FC236}">
                <a16:creationId xmlns:a16="http://schemas.microsoft.com/office/drawing/2014/main" id="{E2170F33-3AD4-4911-3D18-DFB61F4844EF}"/>
              </a:ext>
            </a:extLst>
          </p:cNvPr>
          <p:cNvGrpSpPr/>
          <p:nvPr/>
        </p:nvGrpSpPr>
        <p:grpSpPr>
          <a:xfrm>
            <a:off x="620707" y="2198760"/>
            <a:ext cx="325074" cy="139699"/>
            <a:chOff x="618959" y="2465792"/>
            <a:chExt cx="325074" cy="139699"/>
          </a:xfrm>
        </p:grpSpPr>
        <p:sp>
          <p:nvSpPr>
            <p:cNvPr id="57" name="Rectangle 56">
              <a:extLst>
                <a:ext uri="{FF2B5EF4-FFF2-40B4-BE49-F238E27FC236}">
                  <a16:creationId xmlns:a16="http://schemas.microsoft.com/office/drawing/2014/main" id="{519E53C8-CD0C-4357-C778-77B524214F75}"/>
                </a:ext>
              </a:extLst>
            </p:cNvPr>
            <p:cNvSpPr/>
            <p:nvPr/>
          </p:nvSpPr>
          <p:spPr>
            <a:xfrm>
              <a:off x="618959" y="2465792"/>
              <a:ext cx="257175" cy="1396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ＭＳ Ｐゴシック"/>
                </a:rPr>
                <a:t>300</a:t>
              </a:r>
            </a:p>
          </p:txBody>
        </p:sp>
        <p:cxnSp>
          <p:nvCxnSpPr>
            <p:cNvPr id="58" name="Straight Connector 57">
              <a:extLst>
                <a:ext uri="{FF2B5EF4-FFF2-40B4-BE49-F238E27FC236}">
                  <a16:creationId xmlns:a16="http://schemas.microsoft.com/office/drawing/2014/main" id="{F697133A-D0EC-1D04-DF24-9C033B597241}"/>
                </a:ext>
              </a:extLst>
            </p:cNvPr>
            <p:cNvCxnSpPr>
              <a:cxnSpLocks/>
            </p:cNvCxnSpPr>
            <p:nvPr/>
          </p:nvCxnSpPr>
          <p:spPr>
            <a:xfrm>
              <a:off x="898767" y="2535641"/>
              <a:ext cx="452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36F67A88-27EA-DBF3-10F1-E8486B988AA1}"/>
              </a:ext>
            </a:extLst>
          </p:cNvPr>
          <p:cNvGrpSpPr/>
          <p:nvPr/>
        </p:nvGrpSpPr>
        <p:grpSpPr>
          <a:xfrm>
            <a:off x="620707" y="3056247"/>
            <a:ext cx="325074" cy="139699"/>
            <a:chOff x="618959" y="2465792"/>
            <a:chExt cx="325074" cy="139699"/>
          </a:xfrm>
        </p:grpSpPr>
        <p:sp>
          <p:nvSpPr>
            <p:cNvPr id="63" name="Rectangle 62">
              <a:extLst>
                <a:ext uri="{FF2B5EF4-FFF2-40B4-BE49-F238E27FC236}">
                  <a16:creationId xmlns:a16="http://schemas.microsoft.com/office/drawing/2014/main" id="{12959A45-30DD-26AE-C7FD-21F41D186C37}"/>
                </a:ext>
              </a:extLst>
            </p:cNvPr>
            <p:cNvSpPr/>
            <p:nvPr/>
          </p:nvSpPr>
          <p:spPr>
            <a:xfrm>
              <a:off x="618959" y="2465792"/>
              <a:ext cx="257175" cy="1396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ＭＳ Ｐゴシック"/>
                </a:rPr>
                <a:t>200</a:t>
              </a:r>
            </a:p>
          </p:txBody>
        </p:sp>
        <p:cxnSp>
          <p:nvCxnSpPr>
            <p:cNvPr id="64" name="Straight Connector 63">
              <a:extLst>
                <a:ext uri="{FF2B5EF4-FFF2-40B4-BE49-F238E27FC236}">
                  <a16:creationId xmlns:a16="http://schemas.microsoft.com/office/drawing/2014/main" id="{BC4250A2-96AB-732A-6A24-455D3382F539}"/>
                </a:ext>
              </a:extLst>
            </p:cNvPr>
            <p:cNvCxnSpPr>
              <a:cxnSpLocks/>
            </p:cNvCxnSpPr>
            <p:nvPr/>
          </p:nvCxnSpPr>
          <p:spPr>
            <a:xfrm>
              <a:off x="898767" y="2535641"/>
              <a:ext cx="452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0C7C4935-91C6-322F-E7B6-AB368590C29B}"/>
              </a:ext>
            </a:extLst>
          </p:cNvPr>
          <p:cNvGrpSpPr/>
          <p:nvPr/>
        </p:nvGrpSpPr>
        <p:grpSpPr>
          <a:xfrm>
            <a:off x="620707" y="3904287"/>
            <a:ext cx="325074" cy="139699"/>
            <a:chOff x="618959" y="2465792"/>
            <a:chExt cx="325074" cy="139699"/>
          </a:xfrm>
        </p:grpSpPr>
        <p:sp>
          <p:nvSpPr>
            <p:cNvPr id="66" name="Rectangle 65">
              <a:extLst>
                <a:ext uri="{FF2B5EF4-FFF2-40B4-BE49-F238E27FC236}">
                  <a16:creationId xmlns:a16="http://schemas.microsoft.com/office/drawing/2014/main" id="{DE6F03A5-60B9-D6D0-D603-BF7E6A029A02}"/>
                </a:ext>
              </a:extLst>
            </p:cNvPr>
            <p:cNvSpPr/>
            <p:nvPr/>
          </p:nvSpPr>
          <p:spPr>
            <a:xfrm>
              <a:off x="618959" y="2465792"/>
              <a:ext cx="257175" cy="1396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ＭＳ Ｐゴシック"/>
                </a:rPr>
                <a:t>100</a:t>
              </a:r>
            </a:p>
          </p:txBody>
        </p:sp>
        <p:cxnSp>
          <p:nvCxnSpPr>
            <p:cNvPr id="67" name="Straight Connector 66">
              <a:extLst>
                <a:ext uri="{FF2B5EF4-FFF2-40B4-BE49-F238E27FC236}">
                  <a16:creationId xmlns:a16="http://schemas.microsoft.com/office/drawing/2014/main" id="{67CC2E10-6486-2E8E-300C-EDD1C3543E1B}"/>
                </a:ext>
              </a:extLst>
            </p:cNvPr>
            <p:cNvCxnSpPr>
              <a:cxnSpLocks/>
            </p:cNvCxnSpPr>
            <p:nvPr/>
          </p:nvCxnSpPr>
          <p:spPr>
            <a:xfrm>
              <a:off x="898767" y="2535641"/>
              <a:ext cx="452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623E90BF-C13B-4748-78AD-3E3C2DB0C9D5}"/>
              </a:ext>
            </a:extLst>
          </p:cNvPr>
          <p:cNvGrpSpPr/>
          <p:nvPr/>
        </p:nvGrpSpPr>
        <p:grpSpPr>
          <a:xfrm>
            <a:off x="620707" y="4752327"/>
            <a:ext cx="325074" cy="139699"/>
            <a:chOff x="618959" y="2465792"/>
            <a:chExt cx="325074" cy="139699"/>
          </a:xfrm>
        </p:grpSpPr>
        <p:sp>
          <p:nvSpPr>
            <p:cNvPr id="69" name="Rectangle 68">
              <a:extLst>
                <a:ext uri="{FF2B5EF4-FFF2-40B4-BE49-F238E27FC236}">
                  <a16:creationId xmlns:a16="http://schemas.microsoft.com/office/drawing/2014/main" id="{CA252EAF-B44B-FE3D-22DD-09661FBCF30E}"/>
                </a:ext>
              </a:extLst>
            </p:cNvPr>
            <p:cNvSpPr/>
            <p:nvPr/>
          </p:nvSpPr>
          <p:spPr>
            <a:xfrm>
              <a:off x="618959" y="2465792"/>
              <a:ext cx="257175" cy="1396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ＭＳ Ｐゴシック"/>
                </a:rPr>
                <a:t>0</a:t>
              </a:r>
            </a:p>
          </p:txBody>
        </p:sp>
        <p:cxnSp>
          <p:nvCxnSpPr>
            <p:cNvPr id="70" name="Straight Connector 69">
              <a:extLst>
                <a:ext uri="{FF2B5EF4-FFF2-40B4-BE49-F238E27FC236}">
                  <a16:creationId xmlns:a16="http://schemas.microsoft.com/office/drawing/2014/main" id="{C1E9352E-DBD5-ECB3-CB03-DF18757B399F}"/>
                </a:ext>
              </a:extLst>
            </p:cNvPr>
            <p:cNvCxnSpPr>
              <a:cxnSpLocks/>
            </p:cNvCxnSpPr>
            <p:nvPr/>
          </p:nvCxnSpPr>
          <p:spPr>
            <a:xfrm>
              <a:off x="898767" y="2535641"/>
              <a:ext cx="452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053FEDAF-244D-4A5C-26EB-A6A16C3C6E6D}"/>
              </a:ext>
            </a:extLst>
          </p:cNvPr>
          <p:cNvGrpSpPr/>
          <p:nvPr/>
        </p:nvGrpSpPr>
        <p:grpSpPr>
          <a:xfrm>
            <a:off x="5543181" y="4752327"/>
            <a:ext cx="320845" cy="139699"/>
            <a:chOff x="555289" y="2465792"/>
            <a:chExt cx="320845" cy="139699"/>
          </a:xfrm>
        </p:grpSpPr>
        <p:sp>
          <p:nvSpPr>
            <p:cNvPr id="72" name="Rectangle 71">
              <a:extLst>
                <a:ext uri="{FF2B5EF4-FFF2-40B4-BE49-F238E27FC236}">
                  <a16:creationId xmlns:a16="http://schemas.microsoft.com/office/drawing/2014/main" id="{48530C5B-E2A2-BBBF-09F4-BBD74FC59C1B}"/>
                </a:ext>
              </a:extLst>
            </p:cNvPr>
            <p:cNvSpPr/>
            <p:nvPr/>
          </p:nvSpPr>
          <p:spPr>
            <a:xfrm>
              <a:off x="618959" y="2465792"/>
              <a:ext cx="257175" cy="1396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ＭＳ Ｐゴシック"/>
                </a:rPr>
                <a:t>0</a:t>
              </a:r>
            </a:p>
          </p:txBody>
        </p:sp>
        <p:cxnSp>
          <p:nvCxnSpPr>
            <p:cNvPr id="73" name="Straight Connector 72">
              <a:extLst>
                <a:ext uri="{FF2B5EF4-FFF2-40B4-BE49-F238E27FC236}">
                  <a16:creationId xmlns:a16="http://schemas.microsoft.com/office/drawing/2014/main" id="{2858DD03-C0A0-2982-FC80-3069DA616FD7}"/>
                </a:ext>
              </a:extLst>
            </p:cNvPr>
            <p:cNvCxnSpPr>
              <a:cxnSpLocks/>
            </p:cNvCxnSpPr>
            <p:nvPr/>
          </p:nvCxnSpPr>
          <p:spPr>
            <a:xfrm>
              <a:off x="555289" y="2535641"/>
              <a:ext cx="452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48F2E97F-E81C-EB77-CE6A-7610962B8E39}"/>
              </a:ext>
            </a:extLst>
          </p:cNvPr>
          <p:cNvGrpSpPr/>
          <p:nvPr/>
        </p:nvGrpSpPr>
        <p:grpSpPr>
          <a:xfrm>
            <a:off x="5543181" y="4119724"/>
            <a:ext cx="320845" cy="139699"/>
            <a:chOff x="555289" y="2465792"/>
            <a:chExt cx="320845" cy="139699"/>
          </a:xfrm>
        </p:grpSpPr>
        <p:sp>
          <p:nvSpPr>
            <p:cNvPr id="75" name="Rectangle 74">
              <a:extLst>
                <a:ext uri="{FF2B5EF4-FFF2-40B4-BE49-F238E27FC236}">
                  <a16:creationId xmlns:a16="http://schemas.microsoft.com/office/drawing/2014/main" id="{2D281FBC-6E18-3A59-BFA5-B6708B1D7FE8}"/>
                </a:ext>
              </a:extLst>
            </p:cNvPr>
            <p:cNvSpPr/>
            <p:nvPr/>
          </p:nvSpPr>
          <p:spPr>
            <a:xfrm>
              <a:off x="618959" y="2465792"/>
              <a:ext cx="257175" cy="1396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ＭＳ Ｐゴシック"/>
                </a:rPr>
                <a:t>10</a:t>
              </a:r>
            </a:p>
          </p:txBody>
        </p:sp>
        <p:cxnSp>
          <p:nvCxnSpPr>
            <p:cNvPr id="76" name="Straight Connector 75">
              <a:extLst>
                <a:ext uri="{FF2B5EF4-FFF2-40B4-BE49-F238E27FC236}">
                  <a16:creationId xmlns:a16="http://schemas.microsoft.com/office/drawing/2014/main" id="{A7A04530-ABEB-1A8A-AF2C-22AEC3B65FEC}"/>
                </a:ext>
              </a:extLst>
            </p:cNvPr>
            <p:cNvCxnSpPr>
              <a:cxnSpLocks/>
            </p:cNvCxnSpPr>
            <p:nvPr/>
          </p:nvCxnSpPr>
          <p:spPr>
            <a:xfrm>
              <a:off x="555289" y="2535641"/>
              <a:ext cx="452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4EB14BF5-3501-AD03-BB87-988B9F97AED1}"/>
              </a:ext>
            </a:extLst>
          </p:cNvPr>
          <p:cNvGrpSpPr/>
          <p:nvPr/>
        </p:nvGrpSpPr>
        <p:grpSpPr>
          <a:xfrm>
            <a:off x="5543181" y="3479804"/>
            <a:ext cx="320845" cy="139699"/>
            <a:chOff x="555289" y="2465792"/>
            <a:chExt cx="320845" cy="139699"/>
          </a:xfrm>
        </p:grpSpPr>
        <p:sp>
          <p:nvSpPr>
            <p:cNvPr id="78" name="Rectangle 77">
              <a:extLst>
                <a:ext uri="{FF2B5EF4-FFF2-40B4-BE49-F238E27FC236}">
                  <a16:creationId xmlns:a16="http://schemas.microsoft.com/office/drawing/2014/main" id="{B21FD736-E249-E57B-A2A5-8C019097558C}"/>
                </a:ext>
              </a:extLst>
            </p:cNvPr>
            <p:cNvSpPr/>
            <p:nvPr/>
          </p:nvSpPr>
          <p:spPr>
            <a:xfrm>
              <a:off x="618959" y="2465792"/>
              <a:ext cx="257175" cy="1396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ＭＳ Ｐゴシック"/>
                </a:rPr>
                <a:t>20</a:t>
              </a:r>
            </a:p>
          </p:txBody>
        </p:sp>
        <p:cxnSp>
          <p:nvCxnSpPr>
            <p:cNvPr id="79" name="Straight Connector 78">
              <a:extLst>
                <a:ext uri="{FF2B5EF4-FFF2-40B4-BE49-F238E27FC236}">
                  <a16:creationId xmlns:a16="http://schemas.microsoft.com/office/drawing/2014/main" id="{2084B6B5-6DB0-D9B6-F7F8-D044EB774311}"/>
                </a:ext>
              </a:extLst>
            </p:cNvPr>
            <p:cNvCxnSpPr>
              <a:cxnSpLocks/>
            </p:cNvCxnSpPr>
            <p:nvPr/>
          </p:nvCxnSpPr>
          <p:spPr>
            <a:xfrm>
              <a:off x="555289" y="2535641"/>
              <a:ext cx="452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4820A17F-3A35-6BBB-1FBC-D4445CD5B04D}"/>
              </a:ext>
            </a:extLst>
          </p:cNvPr>
          <p:cNvGrpSpPr/>
          <p:nvPr/>
        </p:nvGrpSpPr>
        <p:grpSpPr>
          <a:xfrm>
            <a:off x="5543181" y="2841472"/>
            <a:ext cx="320845" cy="139699"/>
            <a:chOff x="555289" y="2465792"/>
            <a:chExt cx="320845" cy="139699"/>
          </a:xfrm>
        </p:grpSpPr>
        <p:sp>
          <p:nvSpPr>
            <p:cNvPr id="81" name="Rectangle 80">
              <a:extLst>
                <a:ext uri="{FF2B5EF4-FFF2-40B4-BE49-F238E27FC236}">
                  <a16:creationId xmlns:a16="http://schemas.microsoft.com/office/drawing/2014/main" id="{99D7DB0F-15AE-813F-2909-F045F392E25F}"/>
                </a:ext>
              </a:extLst>
            </p:cNvPr>
            <p:cNvSpPr/>
            <p:nvPr/>
          </p:nvSpPr>
          <p:spPr>
            <a:xfrm>
              <a:off x="618959" y="2465792"/>
              <a:ext cx="257175" cy="1396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ＭＳ Ｐゴシック"/>
                </a:rPr>
                <a:t>30</a:t>
              </a:r>
            </a:p>
          </p:txBody>
        </p:sp>
        <p:cxnSp>
          <p:nvCxnSpPr>
            <p:cNvPr id="82" name="Straight Connector 81">
              <a:extLst>
                <a:ext uri="{FF2B5EF4-FFF2-40B4-BE49-F238E27FC236}">
                  <a16:creationId xmlns:a16="http://schemas.microsoft.com/office/drawing/2014/main" id="{48C867A6-5E37-F7EC-6EC6-C54E671CD433}"/>
                </a:ext>
              </a:extLst>
            </p:cNvPr>
            <p:cNvCxnSpPr>
              <a:cxnSpLocks/>
            </p:cNvCxnSpPr>
            <p:nvPr/>
          </p:nvCxnSpPr>
          <p:spPr>
            <a:xfrm>
              <a:off x="555289" y="2535641"/>
              <a:ext cx="452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97BA3801-D585-CD1C-2291-98FBE60F7260}"/>
              </a:ext>
            </a:extLst>
          </p:cNvPr>
          <p:cNvGrpSpPr/>
          <p:nvPr/>
        </p:nvGrpSpPr>
        <p:grpSpPr>
          <a:xfrm>
            <a:off x="5543181" y="2201936"/>
            <a:ext cx="320845" cy="139699"/>
            <a:chOff x="555289" y="2465792"/>
            <a:chExt cx="320845" cy="139699"/>
          </a:xfrm>
        </p:grpSpPr>
        <p:sp>
          <p:nvSpPr>
            <p:cNvPr id="84" name="Rectangle 83">
              <a:extLst>
                <a:ext uri="{FF2B5EF4-FFF2-40B4-BE49-F238E27FC236}">
                  <a16:creationId xmlns:a16="http://schemas.microsoft.com/office/drawing/2014/main" id="{D4EBA2AD-33C1-D36B-5CAA-AC2D478E0F5A}"/>
                </a:ext>
              </a:extLst>
            </p:cNvPr>
            <p:cNvSpPr/>
            <p:nvPr/>
          </p:nvSpPr>
          <p:spPr>
            <a:xfrm>
              <a:off x="618959" y="2465792"/>
              <a:ext cx="257175" cy="1396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ＭＳ Ｐゴシック"/>
                </a:rPr>
                <a:t>40</a:t>
              </a:r>
            </a:p>
          </p:txBody>
        </p:sp>
        <p:cxnSp>
          <p:nvCxnSpPr>
            <p:cNvPr id="85" name="Straight Connector 84">
              <a:extLst>
                <a:ext uri="{FF2B5EF4-FFF2-40B4-BE49-F238E27FC236}">
                  <a16:creationId xmlns:a16="http://schemas.microsoft.com/office/drawing/2014/main" id="{7D7707C0-B135-C24D-765B-EDE7ABECE5CD}"/>
                </a:ext>
              </a:extLst>
            </p:cNvPr>
            <p:cNvCxnSpPr>
              <a:cxnSpLocks/>
            </p:cNvCxnSpPr>
            <p:nvPr/>
          </p:nvCxnSpPr>
          <p:spPr>
            <a:xfrm>
              <a:off x="555289" y="2535641"/>
              <a:ext cx="452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6" name="Rectangle 85">
            <a:extLst>
              <a:ext uri="{FF2B5EF4-FFF2-40B4-BE49-F238E27FC236}">
                <a16:creationId xmlns:a16="http://schemas.microsoft.com/office/drawing/2014/main" id="{B801E9D6-1BDC-D40E-1C6D-F7C2C0EB05B9}"/>
              </a:ext>
            </a:extLst>
          </p:cNvPr>
          <p:cNvSpPr/>
          <p:nvPr/>
        </p:nvSpPr>
        <p:spPr>
          <a:xfrm rot="16200000">
            <a:off x="-761416" y="3485319"/>
            <a:ext cx="2534015" cy="1396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ＭＳ Ｐゴシック"/>
              </a:rPr>
              <a:t>Average NAV dose by week (mg)</a:t>
            </a:r>
          </a:p>
        </p:txBody>
      </p:sp>
      <p:sp>
        <p:nvSpPr>
          <p:cNvPr id="87" name="Rectangle 86">
            <a:extLst>
              <a:ext uri="{FF2B5EF4-FFF2-40B4-BE49-F238E27FC236}">
                <a16:creationId xmlns:a16="http://schemas.microsoft.com/office/drawing/2014/main" id="{900E75A9-0543-48B4-1F0F-3FE0C27A02C4}"/>
              </a:ext>
            </a:extLst>
          </p:cNvPr>
          <p:cNvSpPr/>
          <p:nvPr/>
        </p:nvSpPr>
        <p:spPr>
          <a:xfrm rot="5400000">
            <a:off x="4609627" y="3485319"/>
            <a:ext cx="2534015" cy="1396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ＭＳ Ｐゴシック"/>
              </a:rPr>
              <a:t>Average RUX dose by week (mg)</a:t>
            </a:r>
          </a:p>
        </p:txBody>
      </p:sp>
      <p:sp>
        <p:nvSpPr>
          <p:cNvPr id="88" name="Rectangle 87">
            <a:extLst>
              <a:ext uri="{FF2B5EF4-FFF2-40B4-BE49-F238E27FC236}">
                <a16:creationId xmlns:a16="http://schemas.microsoft.com/office/drawing/2014/main" id="{F1A4587D-96FD-F454-7A2E-52C1B0762EAC}"/>
              </a:ext>
            </a:extLst>
          </p:cNvPr>
          <p:cNvSpPr/>
          <p:nvPr/>
        </p:nvSpPr>
        <p:spPr>
          <a:xfrm>
            <a:off x="2787625" y="5150516"/>
            <a:ext cx="907292" cy="1396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ＭＳ Ｐゴシック"/>
              </a:rPr>
              <a:t>Time (week)</a:t>
            </a:r>
          </a:p>
        </p:txBody>
      </p:sp>
      <p:grpSp>
        <p:nvGrpSpPr>
          <p:cNvPr id="89" name="Group 88">
            <a:extLst>
              <a:ext uri="{FF2B5EF4-FFF2-40B4-BE49-F238E27FC236}">
                <a16:creationId xmlns:a16="http://schemas.microsoft.com/office/drawing/2014/main" id="{AC0836C9-97BB-EFA3-0A27-334F33F20D96}"/>
              </a:ext>
            </a:extLst>
          </p:cNvPr>
          <p:cNvGrpSpPr/>
          <p:nvPr/>
        </p:nvGrpSpPr>
        <p:grpSpPr>
          <a:xfrm>
            <a:off x="842476" y="4946319"/>
            <a:ext cx="257175" cy="194080"/>
            <a:chOff x="618959" y="2411411"/>
            <a:chExt cx="257175" cy="194080"/>
          </a:xfrm>
        </p:grpSpPr>
        <p:sp>
          <p:nvSpPr>
            <p:cNvPr id="90" name="Rectangle 89">
              <a:extLst>
                <a:ext uri="{FF2B5EF4-FFF2-40B4-BE49-F238E27FC236}">
                  <a16:creationId xmlns:a16="http://schemas.microsoft.com/office/drawing/2014/main" id="{6ED59D9E-C657-590C-B904-71D7FC150511}"/>
                </a:ext>
              </a:extLst>
            </p:cNvPr>
            <p:cNvSpPr/>
            <p:nvPr/>
          </p:nvSpPr>
          <p:spPr>
            <a:xfrm>
              <a:off x="618959" y="2465792"/>
              <a:ext cx="257175" cy="1396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ＭＳ Ｐゴシック"/>
                </a:rPr>
                <a:t>0</a:t>
              </a:r>
            </a:p>
          </p:txBody>
        </p:sp>
        <p:cxnSp>
          <p:nvCxnSpPr>
            <p:cNvPr id="91" name="Straight Connector 90">
              <a:extLst>
                <a:ext uri="{FF2B5EF4-FFF2-40B4-BE49-F238E27FC236}">
                  <a16:creationId xmlns:a16="http://schemas.microsoft.com/office/drawing/2014/main" id="{134EAC64-AA5F-0ED7-48A7-EE5484C44F3D}"/>
                </a:ext>
              </a:extLst>
            </p:cNvPr>
            <p:cNvCxnSpPr>
              <a:cxnSpLocks/>
            </p:cNvCxnSpPr>
            <p:nvPr/>
          </p:nvCxnSpPr>
          <p:spPr>
            <a:xfrm rot="5400000">
              <a:off x="724913" y="2434044"/>
              <a:ext cx="452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40B792C2-2660-D677-1829-296A28ACDA22}"/>
              </a:ext>
            </a:extLst>
          </p:cNvPr>
          <p:cNvGrpSpPr/>
          <p:nvPr/>
        </p:nvGrpSpPr>
        <p:grpSpPr>
          <a:xfrm>
            <a:off x="1751641" y="4946319"/>
            <a:ext cx="257175" cy="194080"/>
            <a:chOff x="618959" y="2411411"/>
            <a:chExt cx="257175" cy="194080"/>
          </a:xfrm>
        </p:grpSpPr>
        <p:sp>
          <p:nvSpPr>
            <p:cNvPr id="93" name="Rectangle 92">
              <a:extLst>
                <a:ext uri="{FF2B5EF4-FFF2-40B4-BE49-F238E27FC236}">
                  <a16:creationId xmlns:a16="http://schemas.microsoft.com/office/drawing/2014/main" id="{4DD4828A-1F15-58C1-B35E-D8FB009FCE38}"/>
                </a:ext>
              </a:extLst>
            </p:cNvPr>
            <p:cNvSpPr/>
            <p:nvPr/>
          </p:nvSpPr>
          <p:spPr>
            <a:xfrm>
              <a:off x="618959" y="2465792"/>
              <a:ext cx="257175" cy="1396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ＭＳ Ｐゴシック"/>
                </a:rPr>
                <a:t>5</a:t>
              </a:r>
            </a:p>
          </p:txBody>
        </p:sp>
        <p:cxnSp>
          <p:nvCxnSpPr>
            <p:cNvPr id="94" name="Straight Connector 93">
              <a:extLst>
                <a:ext uri="{FF2B5EF4-FFF2-40B4-BE49-F238E27FC236}">
                  <a16:creationId xmlns:a16="http://schemas.microsoft.com/office/drawing/2014/main" id="{19F1805E-B8F3-1489-F2E1-9B4E130C1D81}"/>
                </a:ext>
              </a:extLst>
            </p:cNvPr>
            <p:cNvCxnSpPr>
              <a:cxnSpLocks/>
            </p:cNvCxnSpPr>
            <p:nvPr/>
          </p:nvCxnSpPr>
          <p:spPr>
            <a:xfrm rot="5400000">
              <a:off x="724913" y="2434044"/>
              <a:ext cx="452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FA3D9AD5-3C6C-84B3-9537-34F809EFCCF0}"/>
              </a:ext>
            </a:extLst>
          </p:cNvPr>
          <p:cNvGrpSpPr/>
          <p:nvPr/>
        </p:nvGrpSpPr>
        <p:grpSpPr>
          <a:xfrm>
            <a:off x="2661509" y="4946319"/>
            <a:ext cx="257175" cy="194080"/>
            <a:chOff x="618959" y="2411411"/>
            <a:chExt cx="257175" cy="194080"/>
          </a:xfrm>
        </p:grpSpPr>
        <p:sp>
          <p:nvSpPr>
            <p:cNvPr id="96" name="Rectangle 95">
              <a:extLst>
                <a:ext uri="{FF2B5EF4-FFF2-40B4-BE49-F238E27FC236}">
                  <a16:creationId xmlns:a16="http://schemas.microsoft.com/office/drawing/2014/main" id="{2B12CCE9-2B85-E705-C69E-B2AB9D8E4698}"/>
                </a:ext>
              </a:extLst>
            </p:cNvPr>
            <p:cNvSpPr/>
            <p:nvPr/>
          </p:nvSpPr>
          <p:spPr>
            <a:xfrm>
              <a:off x="618959" y="2465792"/>
              <a:ext cx="257175" cy="1396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ＭＳ Ｐゴシック"/>
                </a:rPr>
                <a:t>10</a:t>
              </a:r>
            </a:p>
          </p:txBody>
        </p:sp>
        <p:cxnSp>
          <p:nvCxnSpPr>
            <p:cNvPr id="97" name="Straight Connector 96">
              <a:extLst>
                <a:ext uri="{FF2B5EF4-FFF2-40B4-BE49-F238E27FC236}">
                  <a16:creationId xmlns:a16="http://schemas.microsoft.com/office/drawing/2014/main" id="{2A1AC570-93B8-0378-EE0F-5C49FAAF5305}"/>
                </a:ext>
              </a:extLst>
            </p:cNvPr>
            <p:cNvCxnSpPr>
              <a:cxnSpLocks/>
            </p:cNvCxnSpPr>
            <p:nvPr/>
          </p:nvCxnSpPr>
          <p:spPr>
            <a:xfrm rot="5400000">
              <a:off x="724913" y="2434044"/>
              <a:ext cx="452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1" name="Group 100">
            <a:extLst>
              <a:ext uri="{FF2B5EF4-FFF2-40B4-BE49-F238E27FC236}">
                <a16:creationId xmlns:a16="http://schemas.microsoft.com/office/drawing/2014/main" id="{ECF917F1-8054-E4AA-B816-3ABA538309B3}"/>
              </a:ext>
            </a:extLst>
          </p:cNvPr>
          <p:cNvGrpSpPr/>
          <p:nvPr/>
        </p:nvGrpSpPr>
        <p:grpSpPr>
          <a:xfrm>
            <a:off x="3569613" y="4946319"/>
            <a:ext cx="257175" cy="194080"/>
            <a:chOff x="618959" y="2411411"/>
            <a:chExt cx="257175" cy="194080"/>
          </a:xfrm>
        </p:grpSpPr>
        <p:sp>
          <p:nvSpPr>
            <p:cNvPr id="102" name="Rectangle 101">
              <a:extLst>
                <a:ext uri="{FF2B5EF4-FFF2-40B4-BE49-F238E27FC236}">
                  <a16:creationId xmlns:a16="http://schemas.microsoft.com/office/drawing/2014/main" id="{E3A15D8A-9720-5AF6-D792-922F4D0A7D26}"/>
                </a:ext>
              </a:extLst>
            </p:cNvPr>
            <p:cNvSpPr/>
            <p:nvPr/>
          </p:nvSpPr>
          <p:spPr>
            <a:xfrm>
              <a:off x="618959" y="2465792"/>
              <a:ext cx="257175" cy="1396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ＭＳ Ｐゴシック"/>
                </a:rPr>
                <a:t>15</a:t>
              </a:r>
            </a:p>
          </p:txBody>
        </p:sp>
        <p:cxnSp>
          <p:nvCxnSpPr>
            <p:cNvPr id="103" name="Straight Connector 102">
              <a:extLst>
                <a:ext uri="{FF2B5EF4-FFF2-40B4-BE49-F238E27FC236}">
                  <a16:creationId xmlns:a16="http://schemas.microsoft.com/office/drawing/2014/main" id="{00714E4D-D24A-66AC-A441-F8A1EDC0C9F6}"/>
                </a:ext>
              </a:extLst>
            </p:cNvPr>
            <p:cNvCxnSpPr>
              <a:cxnSpLocks/>
            </p:cNvCxnSpPr>
            <p:nvPr/>
          </p:nvCxnSpPr>
          <p:spPr>
            <a:xfrm rot="5400000">
              <a:off x="724913" y="2434044"/>
              <a:ext cx="452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0144B7EC-2039-CA0D-F3DA-9DBD658C5120}"/>
              </a:ext>
            </a:extLst>
          </p:cNvPr>
          <p:cNvGrpSpPr/>
          <p:nvPr/>
        </p:nvGrpSpPr>
        <p:grpSpPr>
          <a:xfrm>
            <a:off x="4476075" y="4946319"/>
            <a:ext cx="257175" cy="194080"/>
            <a:chOff x="618959" y="2411411"/>
            <a:chExt cx="257175" cy="194080"/>
          </a:xfrm>
        </p:grpSpPr>
        <p:sp>
          <p:nvSpPr>
            <p:cNvPr id="105" name="Rectangle 104">
              <a:extLst>
                <a:ext uri="{FF2B5EF4-FFF2-40B4-BE49-F238E27FC236}">
                  <a16:creationId xmlns:a16="http://schemas.microsoft.com/office/drawing/2014/main" id="{ED1D60E3-B61B-434A-4C48-980D04F2BF86}"/>
                </a:ext>
              </a:extLst>
            </p:cNvPr>
            <p:cNvSpPr/>
            <p:nvPr/>
          </p:nvSpPr>
          <p:spPr>
            <a:xfrm>
              <a:off x="618959" y="2465792"/>
              <a:ext cx="257175" cy="1396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ＭＳ Ｐゴシック"/>
                </a:rPr>
                <a:t>20</a:t>
              </a:r>
            </a:p>
          </p:txBody>
        </p:sp>
        <p:cxnSp>
          <p:nvCxnSpPr>
            <p:cNvPr id="106" name="Straight Connector 105">
              <a:extLst>
                <a:ext uri="{FF2B5EF4-FFF2-40B4-BE49-F238E27FC236}">
                  <a16:creationId xmlns:a16="http://schemas.microsoft.com/office/drawing/2014/main" id="{AD8EA99E-B5AD-499B-5235-B3873F80A751}"/>
                </a:ext>
              </a:extLst>
            </p:cNvPr>
            <p:cNvCxnSpPr>
              <a:cxnSpLocks/>
            </p:cNvCxnSpPr>
            <p:nvPr/>
          </p:nvCxnSpPr>
          <p:spPr>
            <a:xfrm rot="5400000">
              <a:off x="724913" y="2434044"/>
              <a:ext cx="452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3B7AAF55-3479-F067-071F-A826AFC7F3F0}"/>
              </a:ext>
            </a:extLst>
          </p:cNvPr>
          <p:cNvGrpSpPr/>
          <p:nvPr/>
        </p:nvGrpSpPr>
        <p:grpSpPr>
          <a:xfrm>
            <a:off x="5390489" y="4946319"/>
            <a:ext cx="257175" cy="194080"/>
            <a:chOff x="618959" y="2411411"/>
            <a:chExt cx="257175" cy="194080"/>
          </a:xfrm>
        </p:grpSpPr>
        <p:sp>
          <p:nvSpPr>
            <p:cNvPr id="108" name="Rectangle 107">
              <a:extLst>
                <a:ext uri="{FF2B5EF4-FFF2-40B4-BE49-F238E27FC236}">
                  <a16:creationId xmlns:a16="http://schemas.microsoft.com/office/drawing/2014/main" id="{5D6C3F6E-63C4-A144-65AE-D8157038E8A3}"/>
                </a:ext>
              </a:extLst>
            </p:cNvPr>
            <p:cNvSpPr/>
            <p:nvPr/>
          </p:nvSpPr>
          <p:spPr>
            <a:xfrm>
              <a:off x="618959" y="2465792"/>
              <a:ext cx="257175" cy="1396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ＭＳ Ｐゴシック"/>
                </a:rPr>
                <a:t>25</a:t>
              </a:r>
            </a:p>
          </p:txBody>
        </p:sp>
        <p:cxnSp>
          <p:nvCxnSpPr>
            <p:cNvPr id="109" name="Straight Connector 108">
              <a:extLst>
                <a:ext uri="{FF2B5EF4-FFF2-40B4-BE49-F238E27FC236}">
                  <a16:creationId xmlns:a16="http://schemas.microsoft.com/office/drawing/2014/main" id="{1C121595-A6DB-AB8A-FC5D-B28A03F75936}"/>
                </a:ext>
              </a:extLst>
            </p:cNvPr>
            <p:cNvCxnSpPr>
              <a:cxnSpLocks/>
            </p:cNvCxnSpPr>
            <p:nvPr/>
          </p:nvCxnSpPr>
          <p:spPr>
            <a:xfrm rot="5400000">
              <a:off x="724913" y="2434044"/>
              <a:ext cx="452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0" name="Freeform: Shape 109">
            <a:extLst>
              <a:ext uri="{FF2B5EF4-FFF2-40B4-BE49-F238E27FC236}">
                <a16:creationId xmlns:a16="http://schemas.microsoft.com/office/drawing/2014/main" id="{4A64515D-5C99-4FD7-D3C5-EF6210AADBD0}"/>
              </a:ext>
            </a:extLst>
          </p:cNvPr>
          <p:cNvSpPr/>
          <p:nvPr/>
        </p:nvSpPr>
        <p:spPr>
          <a:xfrm>
            <a:off x="1157448" y="3789545"/>
            <a:ext cx="4171950" cy="425450"/>
          </a:xfrm>
          <a:custGeom>
            <a:avLst/>
            <a:gdLst>
              <a:gd name="connsiteX0" fmla="*/ 0 w 4171950"/>
              <a:gd name="connsiteY0" fmla="*/ 0 h 425450"/>
              <a:gd name="connsiteX1" fmla="*/ 129117 w 4171950"/>
              <a:gd name="connsiteY1" fmla="*/ 46567 h 425450"/>
              <a:gd name="connsiteX2" fmla="*/ 190500 w 4171950"/>
              <a:gd name="connsiteY2" fmla="*/ 55034 h 425450"/>
              <a:gd name="connsiteX3" fmla="*/ 292100 w 4171950"/>
              <a:gd name="connsiteY3" fmla="*/ 76200 h 425450"/>
              <a:gd name="connsiteX4" fmla="*/ 359833 w 4171950"/>
              <a:gd name="connsiteY4" fmla="*/ 93134 h 425450"/>
              <a:gd name="connsiteX5" fmla="*/ 440267 w 4171950"/>
              <a:gd name="connsiteY5" fmla="*/ 122767 h 425450"/>
              <a:gd name="connsiteX6" fmla="*/ 512233 w 4171950"/>
              <a:gd name="connsiteY6" fmla="*/ 143934 h 425450"/>
              <a:gd name="connsiteX7" fmla="*/ 556683 w 4171950"/>
              <a:gd name="connsiteY7" fmla="*/ 167217 h 425450"/>
              <a:gd name="connsiteX8" fmla="*/ 609600 w 4171950"/>
              <a:gd name="connsiteY8" fmla="*/ 190500 h 425450"/>
              <a:gd name="connsiteX9" fmla="*/ 656167 w 4171950"/>
              <a:gd name="connsiteY9" fmla="*/ 230717 h 425450"/>
              <a:gd name="connsiteX10" fmla="*/ 709083 w 4171950"/>
              <a:gd name="connsiteY10" fmla="*/ 254000 h 425450"/>
              <a:gd name="connsiteX11" fmla="*/ 734483 w 4171950"/>
              <a:gd name="connsiteY11" fmla="*/ 268817 h 425450"/>
              <a:gd name="connsiteX12" fmla="*/ 789517 w 4171950"/>
              <a:gd name="connsiteY12" fmla="*/ 273050 h 425450"/>
              <a:gd name="connsiteX13" fmla="*/ 842433 w 4171950"/>
              <a:gd name="connsiteY13" fmla="*/ 287867 h 425450"/>
              <a:gd name="connsiteX14" fmla="*/ 886883 w 4171950"/>
              <a:gd name="connsiteY14" fmla="*/ 298450 h 425450"/>
              <a:gd name="connsiteX15" fmla="*/ 931333 w 4171950"/>
              <a:gd name="connsiteY15" fmla="*/ 313267 h 425450"/>
              <a:gd name="connsiteX16" fmla="*/ 996950 w 4171950"/>
              <a:gd name="connsiteY16" fmla="*/ 334434 h 425450"/>
              <a:gd name="connsiteX17" fmla="*/ 1039283 w 4171950"/>
              <a:gd name="connsiteY17" fmla="*/ 347134 h 425450"/>
              <a:gd name="connsiteX18" fmla="*/ 1083733 w 4171950"/>
              <a:gd name="connsiteY18" fmla="*/ 364067 h 425450"/>
              <a:gd name="connsiteX19" fmla="*/ 1164167 w 4171950"/>
              <a:gd name="connsiteY19" fmla="*/ 383117 h 425450"/>
              <a:gd name="connsiteX20" fmla="*/ 1225550 w 4171950"/>
              <a:gd name="connsiteY20" fmla="*/ 383117 h 425450"/>
              <a:gd name="connsiteX21" fmla="*/ 1282700 w 4171950"/>
              <a:gd name="connsiteY21" fmla="*/ 389467 h 425450"/>
              <a:gd name="connsiteX22" fmla="*/ 1344083 w 4171950"/>
              <a:gd name="connsiteY22" fmla="*/ 391584 h 425450"/>
              <a:gd name="connsiteX23" fmla="*/ 1430867 w 4171950"/>
              <a:gd name="connsiteY23" fmla="*/ 397934 h 425450"/>
              <a:gd name="connsiteX24" fmla="*/ 1509183 w 4171950"/>
              <a:gd name="connsiteY24" fmla="*/ 404284 h 425450"/>
              <a:gd name="connsiteX25" fmla="*/ 1589617 w 4171950"/>
              <a:gd name="connsiteY25" fmla="*/ 404284 h 425450"/>
              <a:gd name="connsiteX26" fmla="*/ 1655233 w 4171950"/>
              <a:gd name="connsiteY26" fmla="*/ 402167 h 425450"/>
              <a:gd name="connsiteX27" fmla="*/ 1708150 w 4171950"/>
              <a:gd name="connsiteY27" fmla="*/ 406400 h 425450"/>
              <a:gd name="connsiteX28" fmla="*/ 1756833 w 4171950"/>
              <a:gd name="connsiteY28" fmla="*/ 412750 h 425450"/>
              <a:gd name="connsiteX29" fmla="*/ 1792817 w 4171950"/>
              <a:gd name="connsiteY29" fmla="*/ 419100 h 425450"/>
              <a:gd name="connsiteX30" fmla="*/ 1871133 w 4171950"/>
              <a:gd name="connsiteY30" fmla="*/ 425450 h 425450"/>
              <a:gd name="connsiteX31" fmla="*/ 1947333 w 4171950"/>
              <a:gd name="connsiteY31" fmla="*/ 425450 h 425450"/>
              <a:gd name="connsiteX32" fmla="*/ 2044700 w 4171950"/>
              <a:gd name="connsiteY32" fmla="*/ 423334 h 425450"/>
              <a:gd name="connsiteX33" fmla="*/ 2108200 w 4171950"/>
              <a:gd name="connsiteY33" fmla="*/ 410634 h 425450"/>
              <a:gd name="connsiteX34" fmla="*/ 2169583 w 4171950"/>
              <a:gd name="connsiteY34" fmla="*/ 402167 h 425450"/>
              <a:gd name="connsiteX35" fmla="*/ 2205567 w 4171950"/>
              <a:gd name="connsiteY35" fmla="*/ 395817 h 425450"/>
              <a:gd name="connsiteX36" fmla="*/ 2245783 w 4171950"/>
              <a:gd name="connsiteY36" fmla="*/ 395817 h 425450"/>
              <a:gd name="connsiteX37" fmla="*/ 2290233 w 4171950"/>
              <a:gd name="connsiteY37" fmla="*/ 395817 h 425450"/>
              <a:gd name="connsiteX38" fmla="*/ 2343150 w 4171950"/>
              <a:gd name="connsiteY38" fmla="*/ 395817 h 425450"/>
              <a:gd name="connsiteX39" fmla="*/ 2398183 w 4171950"/>
              <a:gd name="connsiteY39" fmla="*/ 400050 h 425450"/>
              <a:gd name="connsiteX40" fmla="*/ 2461683 w 4171950"/>
              <a:gd name="connsiteY40" fmla="*/ 395817 h 425450"/>
              <a:gd name="connsiteX41" fmla="*/ 2508250 w 4171950"/>
              <a:gd name="connsiteY41" fmla="*/ 387350 h 425450"/>
              <a:gd name="connsiteX42" fmla="*/ 2556933 w 4171950"/>
              <a:gd name="connsiteY42" fmla="*/ 387350 h 425450"/>
              <a:gd name="connsiteX43" fmla="*/ 2603500 w 4171950"/>
              <a:gd name="connsiteY43" fmla="*/ 393700 h 425450"/>
              <a:gd name="connsiteX44" fmla="*/ 2675467 w 4171950"/>
              <a:gd name="connsiteY44" fmla="*/ 402167 h 425450"/>
              <a:gd name="connsiteX45" fmla="*/ 2789767 w 4171950"/>
              <a:gd name="connsiteY45" fmla="*/ 408517 h 425450"/>
              <a:gd name="connsiteX46" fmla="*/ 2846917 w 4171950"/>
              <a:gd name="connsiteY46" fmla="*/ 408517 h 425450"/>
              <a:gd name="connsiteX47" fmla="*/ 2895600 w 4171950"/>
              <a:gd name="connsiteY47" fmla="*/ 408517 h 425450"/>
              <a:gd name="connsiteX48" fmla="*/ 2967567 w 4171950"/>
              <a:gd name="connsiteY48" fmla="*/ 406400 h 425450"/>
              <a:gd name="connsiteX49" fmla="*/ 3026833 w 4171950"/>
              <a:gd name="connsiteY49" fmla="*/ 406400 h 425450"/>
              <a:gd name="connsiteX50" fmla="*/ 3098800 w 4171950"/>
              <a:gd name="connsiteY50" fmla="*/ 402167 h 425450"/>
              <a:gd name="connsiteX51" fmla="*/ 3155950 w 4171950"/>
              <a:gd name="connsiteY51" fmla="*/ 397934 h 425450"/>
              <a:gd name="connsiteX52" fmla="*/ 3200400 w 4171950"/>
              <a:gd name="connsiteY52" fmla="*/ 393700 h 425450"/>
              <a:gd name="connsiteX53" fmla="*/ 3272367 w 4171950"/>
              <a:gd name="connsiteY53" fmla="*/ 391584 h 425450"/>
              <a:gd name="connsiteX54" fmla="*/ 3329517 w 4171950"/>
              <a:gd name="connsiteY54" fmla="*/ 395817 h 425450"/>
              <a:gd name="connsiteX55" fmla="*/ 3386667 w 4171950"/>
              <a:gd name="connsiteY55" fmla="*/ 400050 h 425450"/>
              <a:gd name="connsiteX56" fmla="*/ 3448050 w 4171950"/>
              <a:gd name="connsiteY56" fmla="*/ 404284 h 425450"/>
              <a:gd name="connsiteX57" fmla="*/ 3507317 w 4171950"/>
              <a:gd name="connsiteY57" fmla="*/ 400050 h 425450"/>
              <a:gd name="connsiteX58" fmla="*/ 3630083 w 4171950"/>
              <a:gd name="connsiteY58" fmla="*/ 393700 h 425450"/>
              <a:gd name="connsiteX59" fmla="*/ 3725333 w 4171950"/>
              <a:gd name="connsiteY59" fmla="*/ 395817 h 425450"/>
              <a:gd name="connsiteX60" fmla="*/ 3797300 w 4171950"/>
              <a:gd name="connsiteY60" fmla="*/ 395817 h 425450"/>
              <a:gd name="connsiteX61" fmla="*/ 3894667 w 4171950"/>
              <a:gd name="connsiteY61" fmla="*/ 387350 h 425450"/>
              <a:gd name="connsiteX62" fmla="*/ 3962400 w 4171950"/>
              <a:gd name="connsiteY62" fmla="*/ 387350 h 425450"/>
              <a:gd name="connsiteX63" fmla="*/ 4042833 w 4171950"/>
              <a:gd name="connsiteY63" fmla="*/ 391584 h 425450"/>
              <a:gd name="connsiteX64" fmla="*/ 4106333 w 4171950"/>
              <a:gd name="connsiteY64" fmla="*/ 387350 h 425450"/>
              <a:gd name="connsiteX65" fmla="*/ 4171950 w 4171950"/>
              <a:gd name="connsiteY65" fmla="*/ 389467 h 42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171950" h="425450">
                <a:moveTo>
                  <a:pt x="0" y="0"/>
                </a:moveTo>
                <a:lnTo>
                  <a:pt x="129117" y="46567"/>
                </a:lnTo>
                <a:lnTo>
                  <a:pt x="190500" y="55034"/>
                </a:lnTo>
                <a:lnTo>
                  <a:pt x="292100" y="76200"/>
                </a:lnTo>
                <a:lnTo>
                  <a:pt x="359833" y="93134"/>
                </a:lnTo>
                <a:lnTo>
                  <a:pt x="440267" y="122767"/>
                </a:lnTo>
                <a:lnTo>
                  <a:pt x="512233" y="143934"/>
                </a:lnTo>
                <a:lnTo>
                  <a:pt x="556683" y="167217"/>
                </a:lnTo>
                <a:lnTo>
                  <a:pt x="609600" y="190500"/>
                </a:lnTo>
                <a:lnTo>
                  <a:pt x="656167" y="230717"/>
                </a:lnTo>
                <a:lnTo>
                  <a:pt x="709083" y="254000"/>
                </a:lnTo>
                <a:lnTo>
                  <a:pt x="734483" y="268817"/>
                </a:lnTo>
                <a:lnTo>
                  <a:pt x="789517" y="273050"/>
                </a:lnTo>
                <a:lnTo>
                  <a:pt x="842433" y="287867"/>
                </a:lnTo>
                <a:lnTo>
                  <a:pt x="886883" y="298450"/>
                </a:lnTo>
                <a:lnTo>
                  <a:pt x="931333" y="313267"/>
                </a:lnTo>
                <a:lnTo>
                  <a:pt x="996950" y="334434"/>
                </a:lnTo>
                <a:lnTo>
                  <a:pt x="1039283" y="347134"/>
                </a:lnTo>
                <a:lnTo>
                  <a:pt x="1083733" y="364067"/>
                </a:lnTo>
                <a:lnTo>
                  <a:pt x="1164167" y="383117"/>
                </a:lnTo>
                <a:lnTo>
                  <a:pt x="1225550" y="383117"/>
                </a:lnTo>
                <a:lnTo>
                  <a:pt x="1282700" y="389467"/>
                </a:lnTo>
                <a:lnTo>
                  <a:pt x="1344083" y="391584"/>
                </a:lnTo>
                <a:lnTo>
                  <a:pt x="1430867" y="397934"/>
                </a:lnTo>
                <a:lnTo>
                  <a:pt x="1509183" y="404284"/>
                </a:lnTo>
                <a:lnTo>
                  <a:pt x="1589617" y="404284"/>
                </a:lnTo>
                <a:lnTo>
                  <a:pt x="1655233" y="402167"/>
                </a:lnTo>
                <a:lnTo>
                  <a:pt x="1708150" y="406400"/>
                </a:lnTo>
                <a:lnTo>
                  <a:pt x="1756833" y="412750"/>
                </a:lnTo>
                <a:lnTo>
                  <a:pt x="1792817" y="419100"/>
                </a:lnTo>
                <a:lnTo>
                  <a:pt x="1871133" y="425450"/>
                </a:lnTo>
                <a:lnTo>
                  <a:pt x="1947333" y="425450"/>
                </a:lnTo>
                <a:lnTo>
                  <a:pt x="2044700" y="423334"/>
                </a:lnTo>
                <a:lnTo>
                  <a:pt x="2108200" y="410634"/>
                </a:lnTo>
                <a:lnTo>
                  <a:pt x="2169583" y="402167"/>
                </a:lnTo>
                <a:lnTo>
                  <a:pt x="2205567" y="395817"/>
                </a:lnTo>
                <a:lnTo>
                  <a:pt x="2245783" y="395817"/>
                </a:lnTo>
                <a:lnTo>
                  <a:pt x="2290233" y="395817"/>
                </a:lnTo>
                <a:lnTo>
                  <a:pt x="2343150" y="395817"/>
                </a:lnTo>
                <a:lnTo>
                  <a:pt x="2398183" y="400050"/>
                </a:lnTo>
                <a:lnTo>
                  <a:pt x="2461683" y="395817"/>
                </a:lnTo>
                <a:lnTo>
                  <a:pt x="2508250" y="387350"/>
                </a:lnTo>
                <a:lnTo>
                  <a:pt x="2556933" y="387350"/>
                </a:lnTo>
                <a:lnTo>
                  <a:pt x="2603500" y="393700"/>
                </a:lnTo>
                <a:lnTo>
                  <a:pt x="2675467" y="402167"/>
                </a:lnTo>
                <a:lnTo>
                  <a:pt x="2789767" y="408517"/>
                </a:lnTo>
                <a:lnTo>
                  <a:pt x="2846917" y="408517"/>
                </a:lnTo>
                <a:lnTo>
                  <a:pt x="2895600" y="408517"/>
                </a:lnTo>
                <a:lnTo>
                  <a:pt x="2967567" y="406400"/>
                </a:lnTo>
                <a:lnTo>
                  <a:pt x="3026833" y="406400"/>
                </a:lnTo>
                <a:lnTo>
                  <a:pt x="3098800" y="402167"/>
                </a:lnTo>
                <a:lnTo>
                  <a:pt x="3155950" y="397934"/>
                </a:lnTo>
                <a:lnTo>
                  <a:pt x="3200400" y="393700"/>
                </a:lnTo>
                <a:lnTo>
                  <a:pt x="3272367" y="391584"/>
                </a:lnTo>
                <a:lnTo>
                  <a:pt x="3329517" y="395817"/>
                </a:lnTo>
                <a:lnTo>
                  <a:pt x="3386667" y="400050"/>
                </a:lnTo>
                <a:lnTo>
                  <a:pt x="3448050" y="404284"/>
                </a:lnTo>
                <a:lnTo>
                  <a:pt x="3507317" y="400050"/>
                </a:lnTo>
                <a:lnTo>
                  <a:pt x="3630083" y="393700"/>
                </a:lnTo>
                <a:lnTo>
                  <a:pt x="3725333" y="395817"/>
                </a:lnTo>
                <a:lnTo>
                  <a:pt x="3797300" y="395817"/>
                </a:lnTo>
                <a:lnTo>
                  <a:pt x="3894667" y="387350"/>
                </a:lnTo>
                <a:lnTo>
                  <a:pt x="3962400" y="387350"/>
                </a:lnTo>
                <a:lnTo>
                  <a:pt x="4042833" y="391584"/>
                </a:lnTo>
                <a:lnTo>
                  <a:pt x="4106333" y="387350"/>
                </a:lnTo>
                <a:lnTo>
                  <a:pt x="4171950" y="389467"/>
                </a:lnTo>
              </a:path>
            </a:pathLst>
          </a:custGeom>
          <a:noFill/>
          <a:ln w="28575">
            <a:solidFill>
              <a:srgbClr val="8A2E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ＭＳ Ｐゴシック"/>
            </a:endParaRPr>
          </a:p>
        </p:txBody>
      </p:sp>
      <p:sp>
        <p:nvSpPr>
          <p:cNvPr id="113" name="Freeform: Shape 112">
            <a:extLst>
              <a:ext uri="{FF2B5EF4-FFF2-40B4-BE49-F238E27FC236}">
                <a16:creationId xmlns:a16="http://schemas.microsoft.com/office/drawing/2014/main" id="{1F62DC4F-A703-D1D2-B34C-A99539B1A8AE}"/>
              </a:ext>
            </a:extLst>
          </p:cNvPr>
          <p:cNvSpPr/>
          <p:nvPr/>
        </p:nvSpPr>
        <p:spPr>
          <a:xfrm>
            <a:off x="1157448" y="3291844"/>
            <a:ext cx="4161367" cy="630767"/>
          </a:xfrm>
          <a:custGeom>
            <a:avLst/>
            <a:gdLst>
              <a:gd name="connsiteX0" fmla="*/ 0 w 4161367"/>
              <a:gd name="connsiteY0" fmla="*/ 0 h 630767"/>
              <a:gd name="connsiteX1" fmla="*/ 165100 w 4161367"/>
              <a:gd name="connsiteY1" fmla="*/ 23284 h 630767"/>
              <a:gd name="connsiteX2" fmla="*/ 366183 w 4161367"/>
              <a:gd name="connsiteY2" fmla="*/ 137584 h 630767"/>
              <a:gd name="connsiteX3" fmla="*/ 539750 w 4161367"/>
              <a:gd name="connsiteY3" fmla="*/ 207434 h 630767"/>
              <a:gd name="connsiteX4" fmla="*/ 713317 w 4161367"/>
              <a:gd name="connsiteY4" fmla="*/ 368300 h 630767"/>
              <a:gd name="connsiteX5" fmla="*/ 922867 w 4161367"/>
              <a:gd name="connsiteY5" fmla="*/ 431800 h 630767"/>
              <a:gd name="connsiteX6" fmla="*/ 1263650 w 4161367"/>
              <a:gd name="connsiteY6" fmla="*/ 455084 h 630767"/>
              <a:gd name="connsiteX7" fmla="*/ 1454150 w 4161367"/>
              <a:gd name="connsiteY7" fmla="*/ 558800 h 630767"/>
              <a:gd name="connsiteX8" fmla="*/ 1631950 w 4161367"/>
              <a:gd name="connsiteY8" fmla="*/ 535517 h 630767"/>
              <a:gd name="connsiteX9" fmla="*/ 2002367 w 4161367"/>
              <a:gd name="connsiteY9" fmla="*/ 567267 h 630767"/>
              <a:gd name="connsiteX10" fmla="*/ 2233083 w 4161367"/>
              <a:gd name="connsiteY10" fmla="*/ 552450 h 630767"/>
              <a:gd name="connsiteX11" fmla="*/ 2385483 w 4161367"/>
              <a:gd name="connsiteY11" fmla="*/ 546100 h 630767"/>
              <a:gd name="connsiteX12" fmla="*/ 2552700 w 4161367"/>
              <a:gd name="connsiteY12" fmla="*/ 571500 h 630767"/>
              <a:gd name="connsiteX13" fmla="*/ 2696633 w 4161367"/>
              <a:gd name="connsiteY13" fmla="*/ 575734 h 630767"/>
              <a:gd name="connsiteX14" fmla="*/ 2908300 w 4161367"/>
              <a:gd name="connsiteY14" fmla="*/ 556684 h 630767"/>
              <a:gd name="connsiteX15" fmla="*/ 3276600 w 4161367"/>
              <a:gd name="connsiteY15" fmla="*/ 594784 h 630767"/>
              <a:gd name="connsiteX16" fmla="*/ 3452283 w 4161367"/>
              <a:gd name="connsiteY16" fmla="*/ 605367 h 630767"/>
              <a:gd name="connsiteX17" fmla="*/ 3608917 w 4161367"/>
              <a:gd name="connsiteY17" fmla="*/ 579967 h 630767"/>
              <a:gd name="connsiteX18" fmla="*/ 3829050 w 4161367"/>
              <a:gd name="connsiteY18" fmla="*/ 582084 h 630767"/>
              <a:gd name="connsiteX19" fmla="*/ 3992033 w 4161367"/>
              <a:gd name="connsiteY19" fmla="*/ 609600 h 630767"/>
              <a:gd name="connsiteX20" fmla="*/ 4161367 w 4161367"/>
              <a:gd name="connsiteY20" fmla="*/ 630767 h 63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61367" h="630767">
                <a:moveTo>
                  <a:pt x="0" y="0"/>
                </a:moveTo>
                <a:lnTo>
                  <a:pt x="165100" y="23284"/>
                </a:lnTo>
                <a:lnTo>
                  <a:pt x="366183" y="137584"/>
                </a:lnTo>
                <a:lnTo>
                  <a:pt x="539750" y="207434"/>
                </a:lnTo>
                <a:lnTo>
                  <a:pt x="713317" y="368300"/>
                </a:lnTo>
                <a:lnTo>
                  <a:pt x="922867" y="431800"/>
                </a:lnTo>
                <a:lnTo>
                  <a:pt x="1263650" y="455084"/>
                </a:lnTo>
                <a:lnTo>
                  <a:pt x="1454150" y="558800"/>
                </a:lnTo>
                <a:lnTo>
                  <a:pt x="1631950" y="535517"/>
                </a:lnTo>
                <a:lnTo>
                  <a:pt x="2002367" y="567267"/>
                </a:lnTo>
                <a:lnTo>
                  <a:pt x="2233083" y="552450"/>
                </a:lnTo>
                <a:lnTo>
                  <a:pt x="2385483" y="546100"/>
                </a:lnTo>
                <a:lnTo>
                  <a:pt x="2552700" y="571500"/>
                </a:lnTo>
                <a:lnTo>
                  <a:pt x="2696633" y="575734"/>
                </a:lnTo>
                <a:lnTo>
                  <a:pt x="2908300" y="556684"/>
                </a:lnTo>
                <a:lnTo>
                  <a:pt x="3276600" y="594784"/>
                </a:lnTo>
                <a:lnTo>
                  <a:pt x="3452283" y="605367"/>
                </a:lnTo>
                <a:lnTo>
                  <a:pt x="3608917" y="579967"/>
                </a:lnTo>
                <a:lnTo>
                  <a:pt x="3829050" y="582084"/>
                </a:lnTo>
                <a:lnTo>
                  <a:pt x="3992033" y="609600"/>
                </a:lnTo>
                <a:lnTo>
                  <a:pt x="4161367" y="630767"/>
                </a:lnTo>
              </a:path>
            </a:pathLst>
          </a:cu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ＭＳ Ｐゴシック"/>
            </a:endParaRPr>
          </a:p>
        </p:txBody>
      </p:sp>
      <p:grpSp>
        <p:nvGrpSpPr>
          <p:cNvPr id="191" name="Group 190">
            <a:extLst>
              <a:ext uri="{FF2B5EF4-FFF2-40B4-BE49-F238E27FC236}">
                <a16:creationId xmlns:a16="http://schemas.microsoft.com/office/drawing/2014/main" id="{1C98321E-9ECC-6211-C2A1-D17139BC0848}"/>
              </a:ext>
            </a:extLst>
          </p:cNvPr>
          <p:cNvGrpSpPr/>
          <p:nvPr/>
        </p:nvGrpSpPr>
        <p:grpSpPr>
          <a:xfrm>
            <a:off x="1751641" y="1701460"/>
            <a:ext cx="2580433" cy="307048"/>
            <a:chOff x="2049176" y="2135840"/>
            <a:chExt cx="2281150" cy="139699"/>
          </a:xfrm>
        </p:grpSpPr>
        <p:grpSp>
          <p:nvGrpSpPr>
            <p:cNvPr id="117" name="Group 116">
              <a:extLst>
                <a:ext uri="{FF2B5EF4-FFF2-40B4-BE49-F238E27FC236}">
                  <a16:creationId xmlns:a16="http://schemas.microsoft.com/office/drawing/2014/main" id="{E5593564-F0A8-068A-5321-BEEFBC4BC1FD}"/>
                </a:ext>
              </a:extLst>
            </p:cNvPr>
            <p:cNvGrpSpPr/>
            <p:nvPr/>
          </p:nvGrpSpPr>
          <p:grpSpPr>
            <a:xfrm>
              <a:off x="2049176" y="2135840"/>
              <a:ext cx="504288" cy="139699"/>
              <a:chOff x="1800225" y="3359150"/>
              <a:chExt cx="504288" cy="139699"/>
            </a:xfrm>
          </p:grpSpPr>
          <p:sp>
            <p:nvSpPr>
              <p:cNvPr id="114" name="Rectangle 113">
                <a:extLst>
                  <a:ext uri="{FF2B5EF4-FFF2-40B4-BE49-F238E27FC236}">
                    <a16:creationId xmlns:a16="http://schemas.microsoft.com/office/drawing/2014/main" id="{AF8BE028-E450-7716-7134-74E38CF2144C}"/>
                  </a:ext>
                </a:extLst>
              </p:cNvPr>
              <p:cNvSpPr/>
              <p:nvPr/>
            </p:nvSpPr>
            <p:spPr>
              <a:xfrm>
                <a:off x="2009107" y="3359150"/>
                <a:ext cx="295406" cy="1396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ＭＳ Ｐゴシック"/>
                  </a:rPr>
                  <a:t>NAV</a:t>
                </a:r>
              </a:p>
            </p:txBody>
          </p:sp>
          <p:cxnSp>
            <p:nvCxnSpPr>
              <p:cNvPr id="116" name="Straight Connector 115">
                <a:extLst>
                  <a:ext uri="{FF2B5EF4-FFF2-40B4-BE49-F238E27FC236}">
                    <a16:creationId xmlns:a16="http://schemas.microsoft.com/office/drawing/2014/main" id="{86009FF7-3266-9C86-AEB7-A9426EBA0533}"/>
                  </a:ext>
                </a:extLst>
              </p:cNvPr>
              <p:cNvCxnSpPr/>
              <p:nvPr/>
            </p:nvCxnSpPr>
            <p:spPr>
              <a:xfrm>
                <a:off x="1800225" y="3429000"/>
                <a:ext cx="14605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18" name="Group 117">
              <a:extLst>
                <a:ext uri="{FF2B5EF4-FFF2-40B4-BE49-F238E27FC236}">
                  <a16:creationId xmlns:a16="http://schemas.microsoft.com/office/drawing/2014/main" id="{41AE7F24-A9DB-4A75-65BA-548780957054}"/>
                </a:ext>
              </a:extLst>
            </p:cNvPr>
            <p:cNvGrpSpPr/>
            <p:nvPr/>
          </p:nvGrpSpPr>
          <p:grpSpPr>
            <a:xfrm>
              <a:off x="2588619" y="2135840"/>
              <a:ext cx="828982" cy="139699"/>
              <a:chOff x="1800225" y="3359150"/>
              <a:chExt cx="828982" cy="139699"/>
            </a:xfrm>
          </p:grpSpPr>
          <p:sp>
            <p:nvSpPr>
              <p:cNvPr id="119" name="Rectangle 118">
                <a:extLst>
                  <a:ext uri="{FF2B5EF4-FFF2-40B4-BE49-F238E27FC236}">
                    <a16:creationId xmlns:a16="http://schemas.microsoft.com/office/drawing/2014/main" id="{C5BD4CA1-EEA7-D6CC-983B-6567C5D763FE}"/>
                  </a:ext>
                </a:extLst>
              </p:cNvPr>
              <p:cNvSpPr/>
              <p:nvPr/>
            </p:nvSpPr>
            <p:spPr>
              <a:xfrm>
                <a:off x="2009107" y="3359150"/>
                <a:ext cx="620100" cy="1396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ＭＳ Ｐゴシック"/>
                  </a:rPr>
                  <a:t>NAV + RUX</a:t>
                </a:r>
              </a:p>
            </p:txBody>
          </p:sp>
          <p:cxnSp>
            <p:nvCxnSpPr>
              <p:cNvPr id="120" name="Straight Connector 119">
                <a:extLst>
                  <a:ext uri="{FF2B5EF4-FFF2-40B4-BE49-F238E27FC236}">
                    <a16:creationId xmlns:a16="http://schemas.microsoft.com/office/drawing/2014/main" id="{B1247E84-FF28-2C76-2263-007F0AB44488}"/>
                  </a:ext>
                </a:extLst>
              </p:cNvPr>
              <p:cNvCxnSpPr/>
              <p:nvPr/>
            </p:nvCxnSpPr>
            <p:spPr>
              <a:xfrm>
                <a:off x="1800225" y="3429000"/>
                <a:ext cx="146050" cy="0"/>
              </a:xfrm>
              <a:prstGeom prst="line">
                <a:avLst/>
              </a:prstGeom>
              <a:ln w="28575">
                <a:solidFill>
                  <a:srgbClr val="8A2ECC"/>
                </a:solidFill>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32C64978-32A1-784C-A82B-7F6966A50E6D}"/>
                </a:ext>
              </a:extLst>
            </p:cNvPr>
            <p:cNvGrpSpPr/>
            <p:nvPr/>
          </p:nvGrpSpPr>
          <p:grpSpPr>
            <a:xfrm>
              <a:off x="3501344" y="2135840"/>
              <a:ext cx="828982" cy="139699"/>
              <a:chOff x="1800225" y="3359150"/>
              <a:chExt cx="828982" cy="139699"/>
            </a:xfrm>
          </p:grpSpPr>
          <p:sp>
            <p:nvSpPr>
              <p:cNvPr id="122" name="Rectangle 121">
                <a:extLst>
                  <a:ext uri="{FF2B5EF4-FFF2-40B4-BE49-F238E27FC236}">
                    <a16:creationId xmlns:a16="http://schemas.microsoft.com/office/drawing/2014/main" id="{CB1DA585-B6ED-479D-68EF-4A32408F51CE}"/>
                  </a:ext>
                </a:extLst>
              </p:cNvPr>
              <p:cNvSpPr/>
              <p:nvPr/>
            </p:nvSpPr>
            <p:spPr>
              <a:xfrm>
                <a:off x="2009107" y="3359150"/>
                <a:ext cx="620100" cy="1396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ＭＳ Ｐゴシック"/>
                  </a:rPr>
                  <a:t>PBO + RUX</a:t>
                </a:r>
              </a:p>
            </p:txBody>
          </p:sp>
          <p:cxnSp>
            <p:nvCxnSpPr>
              <p:cNvPr id="123" name="Straight Connector 122">
                <a:extLst>
                  <a:ext uri="{FF2B5EF4-FFF2-40B4-BE49-F238E27FC236}">
                    <a16:creationId xmlns:a16="http://schemas.microsoft.com/office/drawing/2014/main" id="{9DB14281-FB76-B47B-3D02-74C79246EAF1}"/>
                  </a:ext>
                </a:extLst>
              </p:cNvPr>
              <p:cNvCxnSpPr/>
              <p:nvPr/>
            </p:nvCxnSpPr>
            <p:spPr>
              <a:xfrm>
                <a:off x="1800225" y="3429000"/>
                <a:ext cx="146050" cy="0"/>
              </a:xfrm>
              <a:prstGeom prst="line">
                <a:avLst/>
              </a:prstGeom>
              <a:ln w="28575">
                <a:solidFill>
                  <a:srgbClr val="4C4D4F"/>
                </a:solidFill>
              </a:ln>
            </p:spPr>
            <p:style>
              <a:lnRef idx="1">
                <a:schemeClr val="accent1"/>
              </a:lnRef>
              <a:fillRef idx="0">
                <a:schemeClr val="accent1"/>
              </a:fillRef>
              <a:effectRef idx="0">
                <a:schemeClr val="accent1"/>
              </a:effectRef>
              <a:fontRef idx="minor">
                <a:schemeClr val="tx1"/>
              </a:fontRef>
            </p:style>
          </p:cxnSp>
        </p:grpSp>
      </p:grpSp>
      <p:sp>
        <p:nvSpPr>
          <p:cNvPr id="124" name="Freeform: Shape 123">
            <a:extLst>
              <a:ext uri="{FF2B5EF4-FFF2-40B4-BE49-F238E27FC236}">
                <a16:creationId xmlns:a16="http://schemas.microsoft.com/office/drawing/2014/main" id="{4834ECF5-D8CB-B11F-DE44-BA02E7960F85}"/>
              </a:ext>
            </a:extLst>
          </p:cNvPr>
          <p:cNvSpPr/>
          <p:nvPr/>
        </p:nvSpPr>
        <p:spPr>
          <a:xfrm>
            <a:off x="1167493" y="3584105"/>
            <a:ext cx="4165600" cy="156633"/>
          </a:xfrm>
          <a:custGeom>
            <a:avLst/>
            <a:gdLst>
              <a:gd name="connsiteX0" fmla="*/ 0 w 4165600"/>
              <a:gd name="connsiteY0" fmla="*/ 10583 h 156633"/>
              <a:gd name="connsiteX1" fmla="*/ 179917 w 4165600"/>
              <a:gd name="connsiteY1" fmla="*/ 16933 h 156633"/>
              <a:gd name="connsiteX2" fmla="*/ 245534 w 4165600"/>
              <a:gd name="connsiteY2" fmla="*/ 12700 h 156633"/>
              <a:gd name="connsiteX3" fmla="*/ 309034 w 4165600"/>
              <a:gd name="connsiteY3" fmla="*/ 4233 h 156633"/>
              <a:gd name="connsiteX4" fmla="*/ 351367 w 4165600"/>
              <a:gd name="connsiteY4" fmla="*/ 0 h 156633"/>
              <a:gd name="connsiteX5" fmla="*/ 389467 w 4165600"/>
              <a:gd name="connsiteY5" fmla="*/ 0 h 156633"/>
              <a:gd name="connsiteX6" fmla="*/ 431800 w 4165600"/>
              <a:gd name="connsiteY6" fmla="*/ 8466 h 156633"/>
              <a:gd name="connsiteX7" fmla="*/ 531284 w 4165600"/>
              <a:gd name="connsiteY7" fmla="*/ 14816 h 156633"/>
              <a:gd name="connsiteX8" fmla="*/ 609600 w 4165600"/>
              <a:gd name="connsiteY8" fmla="*/ 55033 h 156633"/>
              <a:gd name="connsiteX9" fmla="*/ 711200 w 4165600"/>
              <a:gd name="connsiteY9" fmla="*/ 101600 h 156633"/>
              <a:gd name="connsiteX10" fmla="*/ 774700 w 4165600"/>
              <a:gd name="connsiteY10" fmla="*/ 112183 h 156633"/>
              <a:gd name="connsiteX11" fmla="*/ 884767 w 4165600"/>
              <a:gd name="connsiteY11" fmla="*/ 129116 h 156633"/>
              <a:gd name="connsiteX12" fmla="*/ 1066800 w 4165600"/>
              <a:gd name="connsiteY12" fmla="*/ 129116 h 156633"/>
              <a:gd name="connsiteX13" fmla="*/ 1291167 w 4165600"/>
              <a:gd name="connsiteY13" fmla="*/ 133350 h 156633"/>
              <a:gd name="connsiteX14" fmla="*/ 1454150 w 4165600"/>
              <a:gd name="connsiteY14" fmla="*/ 152400 h 156633"/>
              <a:gd name="connsiteX15" fmla="*/ 1631950 w 4165600"/>
              <a:gd name="connsiteY15" fmla="*/ 137583 h 156633"/>
              <a:gd name="connsiteX16" fmla="*/ 1716617 w 4165600"/>
              <a:gd name="connsiteY16" fmla="*/ 148166 h 156633"/>
              <a:gd name="connsiteX17" fmla="*/ 1820334 w 4165600"/>
              <a:gd name="connsiteY17" fmla="*/ 156633 h 156633"/>
              <a:gd name="connsiteX18" fmla="*/ 2010834 w 4165600"/>
              <a:gd name="connsiteY18" fmla="*/ 152400 h 156633"/>
              <a:gd name="connsiteX19" fmla="*/ 2165350 w 4165600"/>
              <a:gd name="connsiteY19" fmla="*/ 133350 h 156633"/>
              <a:gd name="connsiteX20" fmla="*/ 2216150 w 4165600"/>
              <a:gd name="connsiteY20" fmla="*/ 131233 h 156633"/>
              <a:gd name="connsiteX21" fmla="*/ 2266950 w 4165600"/>
              <a:gd name="connsiteY21" fmla="*/ 131233 h 156633"/>
              <a:gd name="connsiteX22" fmla="*/ 2355850 w 4165600"/>
              <a:gd name="connsiteY22" fmla="*/ 122766 h 156633"/>
              <a:gd name="connsiteX23" fmla="*/ 2444750 w 4165600"/>
              <a:gd name="connsiteY23" fmla="*/ 127000 h 156633"/>
              <a:gd name="connsiteX24" fmla="*/ 2548467 w 4165600"/>
              <a:gd name="connsiteY24" fmla="*/ 135466 h 156633"/>
              <a:gd name="connsiteX25" fmla="*/ 2707217 w 4165600"/>
              <a:gd name="connsiteY25" fmla="*/ 131233 h 156633"/>
              <a:gd name="connsiteX26" fmla="*/ 2785534 w 4165600"/>
              <a:gd name="connsiteY26" fmla="*/ 131233 h 156633"/>
              <a:gd name="connsiteX27" fmla="*/ 2916767 w 4165600"/>
              <a:gd name="connsiteY27" fmla="*/ 141816 h 156633"/>
              <a:gd name="connsiteX28" fmla="*/ 3052234 w 4165600"/>
              <a:gd name="connsiteY28" fmla="*/ 139700 h 156633"/>
              <a:gd name="connsiteX29" fmla="*/ 3183467 w 4165600"/>
              <a:gd name="connsiteY29" fmla="*/ 135466 h 156633"/>
              <a:gd name="connsiteX30" fmla="*/ 3314700 w 4165600"/>
              <a:gd name="connsiteY30" fmla="*/ 127000 h 156633"/>
              <a:gd name="connsiteX31" fmla="*/ 3397250 w 4165600"/>
              <a:gd name="connsiteY31" fmla="*/ 129116 h 156633"/>
              <a:gd name="connsiteX32" fmla="*/ 3452284 w 4165600"/>
              <a:gd name="connsiteY32" fmla="*/ 129116 h 156633"/>
              <a:gd name="connsiteX33" fmla="*/ 3539067 w 4165600"/>
              <a:gd name="connsiteY33" fmla="*/ 137583 h 156633"/>
              <a:gd name="connsiteX34" fmla="*/ 3606800 w 4165600"/>
              <a:gd name="connsiteY34" fmla="*/ 152400 h 156633"/>
              <a:gd name="connsiteX35" fmla="*/ 3638550 w 4165600"/>
              <a:gd name="connsiteY35" fmla="*/ 152400 h 156633"/>
              <a:gd name="connsiteX36" fmla="*/ 3797300 w 4165600"/>
              <a:gd name="connsiteY36" fmla="*/ 154516 h 156633"/>
              <a:gd name="connsiteX37" fmla="*/ 4013200 w 4165600"/>
              <a:gd name="connsiteY37" fmla="*/ 139700 h 156633"/>
              <a:gd name="connsiteX38" fmla="*/ 4165600 w 4165600"/>
              <a:gd name="connsiteY38" fmla="*/ 131233 h 15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65600" h="156633">
                <a:moveTo>
                  <a:pt x="0" y="10583"/>
                </a:moveTo>
                <a:lnTo>
                  <a:pt x="179917" y="16933"/>
                </a:lnTo>
                <a:lnTo>
                  <a:pt x="245534" y="12700"/>
                </a:lnTo>
                <a:lnTo>
                  <a:pt x="309034" y="4233"/>
                </a:lnTo>
                <a:lnTo>
                  <a:pt x="351367" y="0"/>
                </a:lnTo>
                <a:lnTo>
                  <a:pt x="389467" y="0"/>
                </a:lnTo>
                <a:lnTo>
                  <a:pt x="431800" y="8466"/>
                </a:lnTo>
                <a:lnTo>
                  <a:pt x="531284" y="14816"/>
                </a:lnTo>
                <a:lnTo>
                  <a:pt x="609600" y="55033"/>
                </a:lnTo>
                <a:lnTo>
                  <a:pt x="711200" y="101600"/>
                </a:lnTo>
                <a:lnTo>
                  <a:pt x="774700" y="112183"/>
                </a:lnTo>
                <a:lnTo>
                  <a:pt x="884767" y="129116"/>
                </a:lnTo>
                <a:lnTo>
                  <a:pt x="1066800" y="129116"/>
                </a:lnTo>
                <a:lnTo>
                  <a:pt x="1291167" y="133350"/>
                </a:lnTo>
                <a:lnTo>
                  <a:pt x="1454150" y="152400"/>
                </a:lnTo>
                <a:lnTo>
                  <a:pt x="1631950" y="137583"/>
                </a:lnTo>
                <a:lnTo>
                  <a:pt x="1716617" y="148166"/>
                </a:lnTo>
                <a:lnTo>
                  <a:pt x="1820334" y="156633"/>
                </a:lnTo>
                <a:lnTo>
                  <a:pt x="2010834" y="152400"/>
                </a:lnTo>
                <a:lnTo>
                  <a:pt x="2165350" y="133350"/>
                </a:lnTo>
                <a:lnTo>
                  <a:pt x="2216150" y="131233"/>
                </a:lnTo>
                <a:lnTo>
                  <a:pt x="2266950" y="131233"/>
                </a:lnTo>
                <a:lnTo>
                  <a:pt x="2355850" y="122766"/>
                </a:lnTo>
                <a:lnTo>
                  <a:pt x="2444750" y="127000"/>
                </a:lnTo>
                <a:lnTo>
                  <a:pt x="2548467" y="135466"/>
                </a:lnTo>
                <a:lnTo>
                  <a:pt x="2707217" y="131233"/>
                </a:lnTo>
                <a:lnTo>
                  <a:pt x="2785534" y="131233"/>
                </a:lnTo>
                <a:lnTo>
                  <a:pt x="2916767" y="141816"/>
                </a:lnTo>
                <a:lnTo>
                  <a:pt x="3052234" y="139700"/>
                </a:lnTo>
                <a:lnTo>
                  <a:pt x="3183467" y="135466"/>
                </a:lnTo>
                <a:lnTo>
                  <a:pt x="3314700" y="127000"/>
                </a:lnTo>
                <a:lnTo>
                  <a:pt x="3397250" y="129116"/>
                </a:lnTo>
                <a:lnTo>
                  <a:pt x="3452284" y="129116"/>
                </a:lnTo>
                <a:lnTo>
                  <a:pt x="3539067" y="137583"/>
                </a:lnTo>
                <a:lnTo>
                  <a:pt x="3606800" y="152400"/>
                </a:lnTo>
                <a:lnTo>
                  <a:pt x="3638550" y="152400"/>
                </a:lnTo>
                <a:lnTo>
                  <a:pt x="3797300" y="154516"/>
                </a:lnTo>
                <a:lnTo>
                  <a:pt x="4013200" y="139700"/>
                </a:lnTo>
                <a:lnTo>
                  <a:pt x="4165600" y="131233"/>
                </a:lnTo>
              </a:path>
            </a:pathLst>
          </a:custGeom>
          <a:noFill/>
          <a:ln w="28575">
            <a:solidFill>
              <a:srgbClr val="4C4D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ＭＳ Ｐゴシック"/>
            </a:endParaRPr>
          </a:p>
        </p:txBody>
      </p:sp>
      <p:sp>
        <p:nvSpPr>
          <p:cNvPr id="125" name="TextBox 15">
            <a:extLst>
              <a:ext uri="{FF2B5EF4-FFF2-40B4-BE49-F238E27FC236}">
                <a16:creationId xmlns:a16="http://schemas.microsoft.com/office/drawing/2014/main" id="{C32575FE-A933-B318-7564-24AD573F36AF}"/>
              </a:ext>
            </a:extLst>
          </p:cNvPr>
          <p:cNvSpPr txBox="1">
            <a:spLocks/>
          </p:cNvSpPr>
          <p:nvPr/>
        </p:nvSpPr>
        <p:spPr>
          <a:xfrm>
            <a:off x="1960950" y="2263815"/>
            <a:ext cx="2587269" cy="338554"/>
          </a:xfrm>
          <a:prstGeom prst="rect">
            <a:avLst/>
          </a:prstGeom>
          <a:solidFill>
            <a:srgbClr val="EDF0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81538"/>
                </a:solidFill>
                <a:effectLst/>
                <a:uLnTx/>
                <a:uFillTx/>
                <a:latin typeface="Georgia"/>
                <a:ea typeface="ＭＳ Ｐゴシック"/>
                <a:cs typeface="Calibri" panose="020F0502020204030204" pitchFamily="34" charset="0"/>
              </a:rPr>
              <a:t>SVR</a:t>
            </a:r>
            <a:r>
              <a:rPr kumimoji="0" lang="en-US" sz="1600" b="1" i="0" u="none" strike="noStrike" kern="1200" cap="none" spc="0" normalizeH="0" baseline="-25000" noProof="0" dirty="0">
                <a:ln>
                  <a:noFill/>
                </a:ln>
                <a:solidFill>
                  <a:srgbClr val="081538"/>
                </a:solidFill>
                <a:effectLst/>
                <a:uLnTx/>
                <a:uFillTx/>
                <a:latin typeface="Georgia"/>
                <a:ea typeface="ＭＳ Ｐゴシック"/>
                <a:cs typeface="Calibri" panose="020F0502020204030204" pitchFamily="34" charset="0"/>
              </a:rPr>
              <a:t>35W24</a:t>
            </a:r>
            <a:r>
              <a:rPr kumimoji="0" lang="en-US" sz="1600" b="1" i="0" u="none" strike="noStrike" kern="1200" cap="none" spc="0" normalizeH="0" baseline="0" noProof="0" dirty="0">
                <a:ln>
                  <a:noFill/>
                </a:ln>
                <a:solidFill>
                  <a:srgbClr val="081538"/>
                </a:solidFill>
                <a:effectLst/>
                <a:uLnTx/>
                <a:uFillTx/>
                <a:latin typeface="Georgia"/>
                <a:ea typeface="ＭＳ Ｐゴシック"/>
                <a:cs typeface="Calibri" panose="020F0502020204030204" pitchFamily="34" charset="0"/>
              </a:rPr>
              <a:t> Responders</a:t>
            </a:r>
          </a:p>
        </p:txBody>
      </p:sp>
      <p:cxnSp>
        <p:nvCxnSpPr>
          <p:cNvPr id="128" name="Straight Connector 127">
            <a:extLst>
              <a:ext uri="{FF2B5EF4-FFF2-40B4-BE49-F238E27FC236}">
                <a16:creationId xmlns:a16="http://schemas.microsoft.com/office/drawing/2014/main" id="{3E0D4464-D411-BED3-E948-829D7BEA817D}"/>
              </a:ext>
            </a:extLst>
          </p:cNvPr>
          <p:cNvCxnSpPr>
            <a:cxnSpLocks/>
          </p:cNvCxnSpPr>
          <p:nvPr/>
        </p:nvCxnSpPr>
        <p:spPr>
          <a:xfrm>
            <a:off x="6699713" y="4810293"/>
            <a:ext cx="4552301"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122CC544-804D-0640-E8EE-D89F9D4C370B}"/>
              </a:ext>
            </a:extLst>
          </p:cNvPr>
          <p:cNvCxnSpPr>
            <a:cxnSpLocks/>
          </p:cNvCxnSpPr>
          <p:nvPr/>
        </p:nvCxnSpPr>
        <p:spPr>
          <a:xfrm>
            <a:off x="6710826" y="3971928"/>
            <a:ext cx="4552301"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AA532F19-64C9-6D1B-7789-24162D85F91C}"/>
              </a:ext>
            </a:extLst>
          </p:cNvPr>
          <p:cNvCxnSpPr>
            <a:cxnSpLocks/>
          </p:cNvCxnSpPr>
          <p:nvPr/>
        </p:nvCxnSpPr>
        <p:spPr>
          <a:xfrm>
            <a:off x="6710826" y="3133917"/>
            <a:ext cx="4552301"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0F16A0-C5FA-F472-FDC9-8D28FD55B10A}"/>
              </a:ext>
            </a:extLst>
          </p:cNvPr>
          <p:cNvCxnSpPr>
            <a:cxnSpLocks/>
          </p:cNvCxnSpPr>
          <p:nvPr/>
        </p:nvCxnSpPr>
        <p:spPr>
          <a:xfrm>
            <a:off x="6710826" y="2286214"/>
            <a:ext cx="4552301"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7476C221-29CF-5A22-4FAA-C61D7EB97D4C}"/>
              </a:ext>
            </a:extLst>
          </p:cNvPr>
          <p:cNvCxnSpPr>
            <a:cxnSpLocks/>
          </p:cNvCxnSpPr>
          <p:nvPr/>
        </p:nvCxnSpPr>
        <p:spPr>
          <a:xfrm>
            <a:off x="6735860" y="2160825"/>
            <a:ext cx="0" cy="2772547"/>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F51118A6-FCF9-055F-F078-73634ECAB363}"/>
              </a:ext>
            </a:extLst>
          </p:cNvPr>
          <p:cNvCxnSpPr>
            <a:cxnSpLocks/>
          </p:cNvCxnSpPr>
          <p:nvPr/>
        </p:nvCxnSpPr>
        <p:spPr>
          <a:xfrm>
            <a:off x="7636107" y="2160825"/>
            <a:ext cx="0" cy="2772547"/>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E9800BE8-AEC2-164B-2BA1-B051561C27EF}"/>
              </a:ext>
            </a:extLst>
          </p:cNvPr>
          <p:cNvCxnSpPr>
            <a:cxnSpLocks/>
          </p:cNvCxnSpPr>
          <p:nvPr/>
        </p:nvCxnSpPr>
        <p:spPr>
          <a:xfrm>
            <a:off x="8537049" y="2160825"/>
            <a:ext cx="0" cy="2772547"/>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2330826A-15FE-9812-2DFB-F4688E537297}"/>
              </a:ext>
            </a:extLst>
          </p:cNvPr>
          <p:cNvCxnSpPr>
            <a:cxnSpLocks/>
          </p:cNvCxnSpPr>
          <p:nvPr/>
        </p:nvCxnSpPr>
        <p:spPr>
          <a:xfrm>
            <a:off x="9436245" y="2160825"/>
            <a:ext cx="0" cy="2772547"/>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FC6893FB-3238-10E9-216A-27AC18A5B509}"/>
              </a:ext>
            </a:extLst>
          </p:cNvPr>
          <p:cNvCxnSpPr>
            <a:cxnSpLocks/>
          </p:cNvCxnSpPr>
          <p:nvPr/>
        </p:nvCxnSpPr>
        <p:spPr>
          <a:xfrm>
            <a:off x="10333815" y="2160825"/>
            <a:ext cx="0" cy="2772547"/>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A380189D-7254-352E-A3FD-1DE97D06E4FC}"/>
              </a:ext>
            </a:extLst>
          </p:cNvPr>
          <p:cNvCxnSpPr>
            <a:cxnSpLocks/>
          </p:cNvCxnSpPr>
          <p:nvPr/>
        </p:nvCxnSpPr>
        <p:spPr>
          <a:xfrm>
            <a:off x="11237671" y="2160825"/>
            <a:ext cx="0" cy="2772547"/>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8" name="Rectangle 137">
            <a:extLst>
              <a:ext uri="{FF2B5EF4-FFF2-40B4-BE49-F238E27FC236}">
                <a16:creationId xmlns:a16="http://schemas.microsoft.com/office/drawing/2014/main" id="{46F47470-5124-2611-0992-B85C685A1F24}"/>
              </a:ext>
            </a:extLst>
          </p:cNvPr>
          <p:cNvSpPr/>
          <p:nvPr/>
        </p:nvSpPr>
        <p:spPr>
          <a:xfrm>
            <a:off x="6710826" y="2160825"/>
            <a:ext cx="4552301" cy="2772547"/>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ＭＳ Ｐゴシック"/>
            </a:endParaRPr>
          </a:p>
        </p:txBody>
      </p:sp>
      <p:grpSp>
        <p:nvGrpSpPr>
          <p:cNvPr id="139" name="Group 138">
            <a:extLst>
              <a:ext uri="{FF2B5EF4-FFF2-40B4-BE49-F238E27FC236}">
                <a16:creationId xmlns:a16="http://schemas.microsoft.com/office/drawing/2014/main" id="{C81C6A47-35F0-4D89-9C67-57CF77E41E0B}"/>
              </a:ext>
            </a:extLst>
          </p:cNvPr>
          <p:cNvGrpSpPr/>
          <p:nvPr/>
        </p:nvGrpSpPr>
        <p:grpSpPr>
          <a:xfrm>
            <a:off x="6388941" y="2217161"/>
            <a:ext cx="321885" cy="138105"/>
            <a:chOff x="618959" y="2465792"/>
            <a:chExt cx="325074" cy="139699"/>
          </a:xfrm>
        </p:grpSpPr>
        <p:sp>
          <p:nvSpPr>
            <p:cNvPr id="185" name="Rectangle 184">
              <a:extLst>
                <a:ext uri="{FF2B5EF4-FFF2-40B4-BE49-F238E27FC236}">
                  <a16:creationId xmlns:a16="http://schemas.microsoft.com/office/drawing/2014/main" id="{8D594260-394B-AEEA-F051-EE82AD6C063F}"/>
                </a:ext>
              </a:extLst>
            </p:cNvPr>
            <p:cNvSpPr/>
            <p:nvPr/>
          </p:nvSpPr>
          <p:spPr>
            <a:xfrm>
              <a:off x="618959" y="2465792"/>
              <a:ext cx="257175" cy="1396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ＭＳ Ｐゴシック"/>
                </a:rPr>
                <a:t>300</a:t>
              </a:r>
            </a:p>
          </p:txBody>
        </p:sp>
        <p:cxnSp>
          <p:nvCxnSpPr>
            <p:cNvPr id="186" name="Straight Connector 185">
              <a:extLst>
                <a:ext uri="{FF2B5EF4-FFF2-40B4-BE49-F238E27FC236}">
                  <a16:creationId xmlns:a16="http://schemas.microsoft.com/office/drawing/2014/main" id="{0BA7A05A-76CD-5460-02AE-ECB0DB76A0E0}"/>
                </a:ext>
              </a:extLst>
            </p:cNvPr>
            <p:cNvCxnSpPr>
              <a:cxnSpLocks/>
            </p:cNvCxnSpPr>
            <p:nvPr/>
          </p:nvCxnSpPr>
          <p:spPr>
            <a:xfrm>
              <a:off x="898767" y="2535641"/>
              <a:ext cx="452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0" name="Group 139">
            <a:extLst>
              <a:ext uri="{FF2B5EF4-FFF2-40B4-BE49-F238E27FC236}">
                <a16:creationId xmlns:a16="http://schemas.microsoft.com/office/drawing/2014/main" id="{28F3DBD7-4C13-9F5F-EC39-EB94DCE83C21}"/>
              </a:ext>
            </a:extLst>
          </p:cNvPr>
          <p:cNvGrpSpPr/>
          <p:nvPr/>
        </p:nvGrpSpPr>
        <p:grpSpPr>
          <a:xfrm>
            <a:off x="6388941" y="3064864"/>
            <a:ext cx="321885" cy="138105"/>
            <a:chOff x="618959" y="2465792"/>
            <a:chExt cx="325074" cy="139699"/>
          </a:xfrm>
        </p:grpSpPr>
        <p:sp>
          <p:nvSpPr>
            <p:cNvPr id="183" name="Rectangle 182">
              <a:extLst>
                <a:ext uri="{FF2B5EF4-FFF2-40B4-BE49-F238E27FC236}">
                  <a16:creationId xmlns:a16="http://schemas.microsoft.com/office/drawing/2014/main" id="{2E4D7D7C-1937-9382-0A61-993FDE3416BB}"/>
                </a:ext>
              </a:extLst>
            </p:cNvPr>
            <p:cNvSpPr/>
            <p:nvPr/>
          </p:nvSpPr>
          <p:spPr>
            <a:xfrm>
              <a:off x="618959" y="2465792"/>
              <a:ext cx="257175" cy="1396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ＭＳ Ｐゴシック"/>
                </a:rPr>
                <a:t>200</a:t>
              </a:r>
            </a:p>
          </p:txBody>
        </p:sp>
        <p:cxnSp>
          <p:nvCxnSpPr>
            <p:cNvPr id="184" name="Straight Connector 183">
              <a:extLst>
                <a:ext uri="{FF2B5EF4-FFF2-40B4-BE49-F238E27FC236}">
                  <a16:creationId xmlns:a16="http://schemas.microsoft.com/office/drawing/2014/main" id="{F7CA794F-02FB-EDF7-0190-8555F242C4BB}"/>
                </a:ext>
              </a:extLst>
            </p:cNvPr>
            <p:cNvCxnSpPr>
              <a:cxnSpLocks/>
            </p:cNvCxnSpPr>
            <p:nvPr/>
          </p:nvCxnSpPr>
          <p:spPr>
            <a:xfrm>
              <a:off x="898767" y="2535641"/>
              <a:ext cx="452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1" name="Group 140">
            <a:extLst>
              <a:ext uri="{FF2B5EF4-FFF2-40B4-BE49-F238E27FC236}">
                <a16:creationId xmlns:a16="http://schemas.microsoft.com/office/drawing/2014/main" id="{BD4EC654-2B4D-278E-2804-F76D9C1810FE}"/>
              </a:ext>
            </a:extLst>
          </p:cNvPr>
          <p:cNvGrpSpPr/>
          <p:nvPr/>
        </p:nvGrpSpPr>
        <p:grpSpPr>
          <a:xfrm>
            <a:off x="6388941" y="3903229"/>
            <a:ext cx="321885" cy="138105"/>
            <a:chOff x="618959" y="2465792"/>
            <a:chExt cx="325074" cy="139699"/>
          </a:xfrm>
        </p:grpSpPr>
        <p:sp>
          <p:nvSpPr>
            <p:cNvPr id="181" name="Rectangle 180">
              <a:extLst>
                <a:ext uri="{FF2B5EF4-FFF2-40B4-BE49-F238E27FC236}">
                  <a16:creationId xmlns:a16="http://schemas.microsoft.com/office/drawing/2014/main" id="{7371FBEB-0409-74DE-E51F-471FA5C47F8B}"/>
                </a:ext>
              </a:extLst>
            </p:cNvPr>
            <p:cNvSpPr/>
            <p:nvPr/>
          </p:nvSpPr>
          <p:spPr>
            <a:xfrm>
              <a:off x="618959" y="2465792"/>
              <a:ext cx="257175" cy="1396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ＭＳ Ｐゴシック"/>
                </a:rPr>
                <a:t>100</a:t>
              </a:r>
            </a:p>
          </p:txBody>
        </p:sp>
        <p:cxnSp>
          <p:nvCxnSpPr>
            <p:cNvPr id="182" name="Straight Connector 181">
              <a:extLst>
                <a:ext uri="{FF2B5EF4-FFF2-40B4-BE49-F238E27FC236}">
                  <a16:creationId xmlns:a16="http://schemas.microsoft.com/office/drawing/2014/main" id="{D984616F-9571-1DC4-2831-1C4B0A18D9ED}"/>
                </a:ext>
              </a:extLst>
            </p:cNvPr>
            <p:cNvCxnSpPr>
              <a:cxnSpLocks/>
            </p:cNvCxnSpPr>
            <p:nvPr/>
          </p:nvCxnSpPr>
          <p:spPr>
            <a:xfrm>
              <a:off x="898767" y="2535641"/>
              <a:ext cx="452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2" name="Group 141">
            <a:extLst>
              <a:ext uri="{FF2B5EF4-FFF2-40B4-BE49-F238E27FC236}">
                <a16:creationId xmlns:a16="http://schemas.microsoft.com/office/drawing/2014/main" id="{46D4C169-D1AE-5722-2BBC-D4A34526795B}"/>
              </a:ext>
            </a:extLst>
          </p:cNvPr>
          <p:cNvGrpSpPr/>
          <p:nvPr/>
        </p:nvGrpSpPr>
        <p:grpSpPr>
          <a:xfrm>
            <a:off x="6388941" y="4741593"/>
            <a:ext cx="321885" cy="138105"/>
            <a:chOff x="618959" y="2465792"/>
            <a:chExt cx="325074" cy="139699"/>
          </a:xfrm>
        </p:grpSpPr>
        <p:sp>
          <p:nvSpPr>
            <p:cNvPr id="179" name="Rectangle 178">
              <a:extLst>
                <a:ext uri="{FF2B5EF4-FFF2-40B4-BE49-F238E27FC236}">
                  <a16:creationId xmlns:a16="http://schemas.microsoft.com/office/drawing/2014/main" id="{B70C95D1-1D11-7399-D631-CE9633DE1C76}"/>
                </a:ext>
              </a:extLst>
            </p:cNvPr>
            <p:cNvSpPr/>
            <p:nvPr/>
          </p:nvSpPr>
          <p:spPr>
            <a:xfrm>
              <a:off x="618959" y="2465792"/>
              <a:ext cx="257175" cy="1396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ＭＳ Ｐゴシック"/>
                </a:rPr>
                <a:t>0</a:t>
              </a:r>
            </a:p>
          </p:txBody>
        </p:sp>
        <p:cxnSp>
          <p:nvCxnSpPr>
            <p:cNvPr id="180" name="Straight Connector 179">
              <a:extLst>
                <a:ext uri="{FF2B5EF4-FFF2-40B4-BE49-F238E27FC236}">
                  <a16:creationId xmlns:a16="http://schemas.microsoft.com/office/drawing/2014/main" id="{7F0F06DC-FB82-89A9-F6BA-DDF713DB371B}"/>
                </a:ext>
              </a:extLst>
            </p:cNvPr>
            <p:cNvCxnSpPr>
              <a:cxnSpLocks/>
            </p:cNvCxnSpPr>
            <p:nvPr/>
          </p:nvCxnSpPr>
          <p:spPr>
            <a:xfrm>
              <a:off x="898767" y="2535641"/>
              <a:ext cx="452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3" name="Group 142">
            <a:extLst>
              <a:ext uri="{FF2B5EF4-FFF2-40B4-BE49-F238E27FC236}">
                <a16:creationId xmlns:a16="http://schemas.microsoft.com/office/drawing/2014/main" id="{030F3D1E-573E-1C63-44E5-BCAF3A9352BB}"/>
              </a:ext>
            </a:extLst>
          </p:cNvPr>
          <p:cNvGrpSpPr/>
          <p:nvPr/>
        </p:nvGrpSpPr>
        <p:grpSpPr>
          <a:xfrm>
            <a:off x="11263127" y="4741593"/>
            <a:ext cx="317698" cy="138105"/>
            <a:chOff x="555289" y="2465792"/>
            <a:chExt cx="320845" cy="139699"/>
          </a:xfrm>
        </p:grpSpPr>
        <p:sp>
          <p:nvSpPr>
            <p:cNvPr id="177" name="Rectangle 176">
              <a:extLst>
                <a:ext uri="{FF2B5EF4-FFF2-40B4-BE49-F238E27FC236}">
                  <a16:creationId xmlns:a16="http://schemas.microsoft.com/office/drawing/2014/main" id="{4608AEA9-DD74-BECF-4EB9-5BDF8E84B4B6}"/>
                </a:ext>
              </a:extLst>
            </p:cNvPr>
            <p:cNvSpPr/>
            <p:nvPr/>
          </p:nvSpPr>
          <p:spPr>
            <a:xfrm>
              <a:off x="618959" y="2465792"/>
              <a:ext cx="257175" cy="1396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ＭＳ Ｐゴシック"/>
                </a:rPr>
                <a:t>0</a:t>
              </a:r>
            </a:p>
          </p:txBody>
        </p:sp>
        <p:cxnSp>
          <p:nvCxnSpPr>
            <p:cNvPr id="178" name="Straight Connector 177">
              <a:extLst>
                <a:ext uri="{FF2B5EF4-FFF2-40B4-BE49-F238E27FC236}">
                  <a16:creationId xmlns:a16="http://schemas.microsoft.com/office/drawing/2014/main" id="{2FE55005-E9D7-1062-FBFA-DD41509D08FA}"/>
                </a:ext>
              </a:extLst>
            </p:cNvPr>
            <p:cNvCxnSpPr>
              <a:cxnSpLocks/>
            </p:cNvCxnSpPr>
            <p:nvPr/>
          </p:nvCxnSpPr>
          <p:spPr>
            <a:xfrm>
              <a:off x="555289" y="2535641"/>
              <a:ext cx="452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4" name="Group 143">
            <a:extLst>
              <a:ext uri="{FF2B5EF4-FFF2-40B4-BE49-F238E27FC236}">
                <a16:creationId xmlns:a16="http://schemas.microsoft.com/office/drawing/2014/main" id="{025B7F66-9AB0-30AB-0948-63AE5A0B3ED9}"/>
              </a:ext>
            </a:extLst>
          </p:cNvPr>
          <p:cNvGrpSpPr/>
          <p:nvPr/>
        </p:nvGrpSpPr>
        <p:grpSpPr>
          <a:xfrm>
            <a:off x="11263127" y="4116208"/>
            <a:ext cx="317698" cy="138105"/>
            <a:chOff x="555289" y="2465792"/>
            <a:chExt cx="320845" cy="139699"/>
          </a:xfrm>
        </p:grpSpPr>
        <p:sp>
          <p:nvSpPr>
            <p:cNvPr id="175" name="Rectangle 174">
              <a:extLst>
                <a:ext uri="{FF2B5EF4-FFF2-40B4-BE49-F238E27FC236}">
                  <a16:creationId xmlns:a16="http://schemas.microsoft.com/office/drawing/2014/main" id="{FE2983D3-F56A-8D84-C4F3-6080EBB66AFE}"/>
                </a:ext>
              </a:extLst>
            </p:cNvPr>
            <p:cNvSpPr/>
            <p:nvPr/>
          </p:nvSpPr>
          <p:spPr>
            <a:xfrm>
              <a:off x="618959" y="2465792"/>
              <a:ext cx="257175" cy="1396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ＭＳ Ｐゴシック"/>
                </a:rPr>
                <a:t>10</a:t>
              </a:r>
            </a:p>
          </p:txBody>
        </p:sp>
        <p:cxnSp>
          <p:nvCxnSpPr>
            <p:cNvPr id="176" name="Straight Connector 175">
              <a:extLst>
                <a:ext uri="{FF2B5EF4-FFF2-40B4-BE49-F238E27FC236}">
                  <a16:creationId xmlns:a16="http://schemas.microsoft.com/office/drawing/2014/main" id="{082598E7-9009-C73F-68DD-230B0FD15564}"/>
                </a:ext>
              </a:extLst>
            </p:cNvPr>
            <p:cNvCxnSpPr>
              <a:cxnSpLocks/>
            </p:cNvCxnSpPr>
            <p:nvPr/>
          </p:nvCxnSpPr>
          <p:spPr>
            <a:xfrm>
              <a:off x="555289" y="2535641"/>
              <a:ext cx="452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5" name="Group 144">
            <a:extLst>
              <a:ext uri="{FF2B5EF4-FFF2-40B4-BE49-F238E27FC236}">
                <a16:creationId xmlns:a16="http://schemas.microsoft.com/office/drawing/2014/main" id="{F43B7C2A-969A-9E43-CBEA-103CB660E0FA}"/>
              </a:ext>
            </a:extLst>
          </p:cNvPr>
          <p:cNvGrpSpPr/>
          <p:nvPr/>
        </p:nvGrpSpPr>
        <p:grpSpPr>
          <a:xfrm>
            <a:off x="11263127" y="3483589"/>
            <a:ext cx="317698" cy="138105"/>
            <a:chOff x="555289" y="2465792"/>
            <a:chExt cx="320845" cy="139699"/>
          </a:xfrm>
        </p:grpSpPr>
        <p:sp>
          <p:nvSpPr>
            <p:cNvPr id="173" name="Rectangle 172">
              <a:extLst>
                <a:ext uri="{FF2B5EF4-FFF2-40B4-BE49-F238E27FC236}">
                  <a16:creationId xmlns:a16="http://schemas.microsoft.com/office/drawing/2014/main" id="{80BEDC31-9902-C1AE-EA6C-59DFD32EC7C2}"/>
                </a:ext>
              </a:extLst>
            </p:cNvPr>
            <p:cNvSpPr/>
            <p:nvPr/>
          </p:nvSpPr>
          <p:spPr>
            <a:xfrm>
              <a:off x="618959" y="2465792"/>
              <a:ext cx="257175" cy="1396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ＭＳ Ｐゴシック"/>
                </a:rPr>
                <a:t>20</a:t>
              </a:r>
            </a:p>
          </p:txBody>
        </p:sp>
        <p:cxnSp>
          <p:nvCxnSpPr>
            <p:cNvPr id="174" name="Straight Connector 173">
              <a:extLst>
                <a:ext uri="{FF2B5EF4-FFF2-40B4-BE49-F238E27FC236}">
                  <a16:creationId xmlns:a16="http://schemas.microsoft.com/office/drawing/2014/main" id="{12EF844B-AB4A-D6BE-435F-3EDC1CC2060E}"/>
                </a:ext>
              </a:extLst>
            </p:cNvPr>
            <p:cNvCxnSpPr>
              <a:cxnSpLocks/>
            </p:cNvCxnSpPr>
            <p:nvPr/>
          </p:nvCxnSpPr>
          <p:spPr>
            <a:xfrm>
              <a:off x="555289" y="2535641"/>
              <a:ext cx="452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6" name="Group 145">
            <a:extLst>
              <a:ext uri="{FF2B5EF4-FFF2-40B4-BE49-F238E27FC236}">
                <a16:creationId xmlns:a16="http://schemas.microsoft.com/office/drawing/2014/main" id="{5CB77BC4-65B9-B4B9-0AFB-66C90F2960AB}"/>
              </a:ext>
            </a:extLst>
          </p:cNvPr>
          <p:cNvGrpSpPr/>
          <p:nvPr/>
        </p:nvGrpSpPr>
        <p:grpSpPr>
          <a:xfrm>
            <a:off x="11263127" y="2852540"/>
            <a:ext cx="317698" cy="138105"/>
            <a:chOff x="555289" y="2465792"/>
            <a:chExt cx="320845" cy="139699"/>
          </a:xfrm>
        </p:grpSpPr>
        <p:sp>
          <p:nvSpPr>
            <p:cNvPr id="171" name="Rectangle 170">
              <a:extLst>
                <a:ext uri="{FF2B5EF4-FFF2-40B4-BE49-F238E27FC236}">
                  <a16:creationId xmlns:a16="http://schemas.microsoft.com/office/drawing/2014/main" id="{A675F0B6-E404-5A52-1E44-9F85602C48AF}"/>
                </a:ext>
              </a:extLst>
            </p:cNvPr>
            <p:cNvSpPr/>
            <p:nvPr/>
          </p:nvSpPr>
          <p:spPr>
            <a:xfrm>
              <a:off x="618959" y="2465792"/>
              <a:ext cx="257175" cy="1396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ＭＳ Ｐゴシック"/>
                </a:rPr>
                <a:t>30</a:t>
              </a:r>
            </a:p>
          </p:txBody>
        </p:sp>
        <p:cxnSp>
          <p:nvCxnSpPr>
            <p:cNvPr id="172" name="Straight Connector 171">
              <a:extLst>
                <a:ext uri="{FF2B5EF4-FFF2-40B4-BE49-F238E27FC236}">
                  <a16:creationId xmlns:a16="http://schemas.microsoft.com/office/drawing/2014/main" id="{1EC66A5E-238C-3ABB-2359-E6B9F4EB4EA9}"/>
                </a:ext>
              </a:extLst>
            </p:cNvPr>
            <p:cNvCxnSpPr>
              <a:cxnSpLocks/>
            </p:cNvCxnSpPr>
            <p:nvPr/>
          </p:nvCxnSpPr>
          <p:spPr>
            <a:xfrm>
              <a:off x="555289" y="2535641"/>
              <a:ext cx="452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B30EE58D-D2D4-6BBD-1508-F97C5FA5AD23}"/>
              </a:ext>
            </a:extLst>
          </p:cNvPr>
          <p:cNvGrpSpPr/>
          <p:nvPr/>
        </p:nvGrpSpPr>
        <p:grpSpPr>
          <a:xfrm>
            <a:off x="11263127" y="2220301"/>
            <a:ext cx="317698" cy="138105"/>
            <a:chOff x="555289" y="2465792"/>
            <a:chExt cx="320845" cy="139699"/>
          </a:xfrm>
        </p:grpSpPr>
        <p:sp>
          <p:nvSpPr>
            <p:cNvPr id="169" name="Rectangle 168">
              <a:extLst>
                <a:ext uri="{FF2B5EF4-FFF2-40B4-BE49-F238E27FC236}">
                  <a16:creationId xmlns:a16="http://schemas.microsoft.com/office/drawing/2014/main" id="{FBD10D7F-1A5D-5EA3-141E-9A7CDAD20005}"/>
                </a:ext>
              </a:extLst>
            </p:cNvPr>
            <p:cNvSpPr/>
            <p:nvPr/>
          </p:nvSpPr>
          <p:spPr>
            <a:xfrm>
              <a:off x="618959" y="2465792"/>
              <a:ext cx="257175" cy="1396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ＭＳ Ｐゴシック"/>
                </a:rPr>
                <a:t>40</a:t>
              </a:r>
            </a:p>
          </p:txBody>
        </p:sp>
        <p:cxnSp>
          <p:nvCxnSpPr>
            <p:cNvPr id="170" name="Straight Connector 169">
              <a:extLst>
                <a:ext uri="{FF2B5EF4-FFF2-40B4-BE49-F238E27FC236}">
                  <a16:creationId xmlns:a16="http://schemas.microsoft.com/office/drawing/2014/main" id="{F2B7F8E9-F80E-98EF-2236-95F9B84923BF}"/>
                </a:ext>
              </a:extLst>
            </p:cNvPr>
            <p:cNvCxnSpPr>
              <a:cxnSpLocks/>
            </p:cNvCxnSpPr>
            <p:nvPr/>
          </p:nvCxnSpPr>
          <p:spPr>
            <a:xfrm>
              <a:off x="555289" y="2535641"/>
              <a:ext cx="452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8" name="Rectangle 147">
            <a:extLst>
              <a:ext uri="{FF2B5EF4-FFF2-40B4-BE49-F238E27FC236}">
                <a16:creationId xmlns:a16="http://schemas.microsoft.com/office/drawing/2014/main" id="{480115B7-9591-08CD-C903-DB559958B0F6}"/>
              </a:ext>
            </a:extLst>
          </p:cNvPr>
          <p:cNvSpPr/>
          <p:nvPr/>
        </p:nvSpPr>
        <p:spPr>
          <a:xfrm rot="16200000">
            <a:off x="5022403" y="3488929"/>
            <a:ext cx="2505103" cy="1383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ＭＳ Ｐゴシック"/>
              </a:rPr>
              <a:t>Average NAV dose by week (mg)</a:t>
            </a:r>
          </a:p>
        </p:txBody>
      </p:sp>
      <p:sp>
        <p:nvSpPr>
          <p:cNvPr id="149" name="Rectangle 148">
            <a:extLst>
              <a:ext uri="{FF2B5EF4-FFF2-40B4-BE49-F238E27FC236}">
                <a16:creationId xmlns:a16="http://schemas.microsoft.com/office/drawing/2014/main" id="{F70CA4C1-E44E-65C5-4F0E-EC4061D059FF}"/>
              </a:ext>
            </a:extLst>
          </p:cNvPr>
          <p:cNvSpPr/>
          <p:nvPr/>
        </p:nvSpPr>
        <p:spPr>
          <a:xfrm rot="5400000">
            <a:off x="10340758" y="3488929"/>
            <a:ext cx="2505103" cy="1383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ＭＳ Ｐゴシック"/>
              </a:rPr>
              <a:t>Average RUX dose by week (mg)</a:t>
            </a:r>
          </a:p>
        </p:txBody>
      </p:sp>
      <p:sp>
        <p:nvSpPr>
          <p:cNvPr id="150" name="Rectangle 149">
            <a:extLst>
              <a:ext uri="{FF2B5EF4-FFF2-40B4-BE49-F238E27FC236}">
                <a16:creationId xmlns:a16="http://schemas.microsoft.com/office/drawing/2014/main" id="{5B869FF0-97A7-2CF7-3EE9-207FFD20CD6C}"/>
              </a:ext>
            </a:extLst>
          </p:cNvPr>
          <p:cNvSpPr/>
          <p:nvPr/>
        </p:nvSpPr>
        <p:spPr>
          <a:xfrm>
            <a:off x="8534602" y="5135239"/>
            <a:ext cx="898392" cy="1381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ＭＳ Ｐゴシック"/>
              </a:rPr>
              <a:t>Time (week)</a:t>
            </a:r>
          </a:p>
        </p:txBody>
      </p:sp>
      <p:grpSp>
        <p:nvGrpSpPr>
          <p:cNvPr id="151" name="Group 150">
            <a:extLst>
              <a:ext uri="{FF2B5EF4-FFF2-40B4-BE49-F238E27FC236}">
                <a16:creationId xmlns:a16="http://schemas.microsoft.com/office/drawing/2014/main" id="{90965F98-F028-39CE-58C2-B2C0CA6601F3}"/>
              </a:ext>
            </a:extLst>
          </p:cNvPr>
          <p:cNvGrpSpPr/>
          <p:nvPr/>
        </p:nvGrpSpPr>
        <p:grpSpPr>
          <a:xfrm>
            <a:off x="6608534" y="4933372"/>
            <a:ext cx="254652" cy="191866"/>
            <a:chOff x="618959" y="2411411"/>
            <a:chExt cx="257175" cy="194080"/>
          </a:xfrm>
        </p:grpSpPr>
        <p:sp>
          <p:nvSpPr>
            <p:cNvPr id="167" name="Rectangle 166">
              <a:extLst>
                <a:ext uri="{FF2B5EF4-FFF2-40B4-BE49-F238E27FC236}">
                  <a16:creationId xmlns:a16="http://schemas.microsoft.com/office/drawing/2014/main" id="{974846C2-3957-042D-0ACE-CDEE491E9C4E}"/>
                </a:ext>
              </a:extLst>
            </p:cNvPr>
            <p:cNvSpPr/>
            <p:nvPr/>
          </p:nvSpPr>
          <p:spPr>
            <a:xfrm>
              <a:off x="618959" y="2465792"/>
              <a:ext cx="257175" cy="1396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ＭＳ Ｐゴシック"/>
                </a:rPr>
                <a:t>0</a:t>
              </a:r>
            </a:p>
          </p:txBody>
        </p:sp>
        <p:cxnSp>
          <p:nvCxnSpPr>
            <p:cNvPr id="168" name="Straight Connector 167">
              <a:extLst>
                <a:ext uri="{FF2B5EF4-FFF2-40B4-BE49-F238E27FC236}">
                  <a16:creationId xmlns:a16="http://schemas.microsoft.com/office/drawing/2014/main" id="{7EC5DB10-C5C9-CE3A-A404-6D89D9460095}"/>
                </a:ext>
              </a:extLst>
            </p:cNvPr>
            <p:cNvCxnSpPr>
              <a:cxnSpLocks/>
            </p:cNvCxnSpPr>
            <p:nvPr/>
          </p:nvCxnSpPr>
          <p:spPr>
            <a:xfrm rot="5400000">
              <a:off x="724913" y="2434044"/>
              <a:ext cx="452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2" name="Group 151">
            <a:extLst>
              <a:ext uri="{FF2B5EF4-FFF2-40B4-BE49-F238E27FC236}">
                <a16:creationId xmlns:a16="http://schemas.microsoft.com/office/drawing/2014/main" id="{F08874E2-B8D9-726B-BD8D-7C38C80E9E06}"/>
              </a:ext>
            </a:extLst>
          </p:cNvPr>
          <p:cNvGrpSpPr/>
          <p:nvPr/>
        </p:nvGrpSpPr>
        <p:grpSpPr>
          <a:xfrm>
            <a:off x="7508781" y="4933372"/>
            <a:ext cx="254652" cy="191866"/>
            <a:chOff x="618959" y="2411411"/>
            <a:chExt cx="257175" cy="194080"/>
          </a:xfrm>
        </p:grpSpPr>
        <p:sp>
          <p:nvSpPr>
            <p:cNvPr id="165" name="Rectangle 164">
              <a:extLst>
                <a:ext uri="{FF2B5EF4-FFF2-40B4-BE49-F238E27FC236}">
                  <a16:creationId xmlns:a16="http://schemas.microsoft.com/office/drawing/2014/main" id="{D7E4540D-E789-D44C-A989-89AFCE87F2B5}"/>
                </a:ext>
              </a:extLst>
            </p:cNvPr>
            <p:cNvSpPr/>
            <p:nvPr/>
          </p:nvSpPr>
          <p:spPr>
            <a:xfrm>
              <a:off x="618959" y="2465792"/>
              <a:ext cx="257175" cy="1396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ＭＳ Ｐゴシック"/>
                </a:rPr>
                <a:t>5</a:t>
              </a:r>
            </a:p>
          </p:txBody>
        </p:sp>
        <p:cxnSp>
          <p:nvCxnSpPr>
            <p:cNvPr id="166" name="Straight Connector 165">
              <a:extLst>
                <a:ext uri="{FF2B5EF4-FFF2-40B4-BE49-F238E27FC236}">
                  <a16:creationId xmlns:a16="http://schemas.microsoft.com/office/drawing/2014/main" id="{9BC7EF01-D12F-9E4B-B551-D7CCABD3D9DE}"/>
                </a:ext>
              </a:extLst>
            </p:cNvPr>
            <p:cNvCxnSpPr>
              <a:cxnSpLocks/>
            </p:cNvCxnSpPr>
            <p:nvPr/>
          </p:nvCxnSpPr>
          <p:spPr>
            <a:xfrm rot="5400000">
              <a:off x="724913" y="2434044"/>
              <a:ext cx="452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3" name="Group 152">
            <a:extLst>
              <a:ext uri="{FF2B5EF4-FFF2-40B4-BE49-F238E27FC236}">
                <a16:creationId xmlns:a16="http://schemas.microsoft.com/office/drawing/2014/main" id="{8039B492-71A2-63E3-A1F8-FA4988991C08}"/>
              </a:ext>
            </a:extLst>
          </p:cNvPr>
          <p:cNvGrpSpPr/>
          <p:nvPr/>
        </p:nvGrpSpPr>
        <p:grpSpPr>
          <a:xfrm>
            <a:off x="8409723" y="4933372"/>
            <a:ext cx="254652" cy="191866"/>
            <a:chOff x="618959" y="2411411"/>
            <a:chExt cx="257175" cy="194080"/>
          </a:xfrm>
        </p:grpSpPr>
        <p:sp>
          <p:nvSpPr>
            <p:cNvPr id="163" name="Rectangle 162">
              <a:extLst>
                <a:ext uri="{FF2B5EF4-FFF2-40B4-BE49-F238E27FC236}">
                  <a16:creationId xmlns:a16="http://schemas.microsoft.com/office/drawing/2014/main" id="{9EC3224C-5478-BED1-0577-BD3B6BFD7479}"/>
                </a:ext>
              </a:extLst>
            </p:cNvPr>
            <p:cNvSpPr/>
            <p:nvPr/>
          </p:nvSpPr>
          <p:spPr>
            <a:xfrm>
              <a:off x="618959" y="2465792"/>
              <a:ext cx="257175" cy="1396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ＭＳ Ｐゴシック"/>
                </a:rPr>
                <a:t>10</a:t>
              </a:r>
            </a:p>
          </p:txBody>
        </p:sp>
        <p:cxnSp>
          <p:nvCxnSpPr>
            <p:cNvPr id="164" name="Straight Connector 163">
              <a:extLst>
                <a:ext uri="{FF2B5EF4-FFF2-40B4-BE49-F238E27FC236}">
                  <a16:creationId xmlns:a16="http://schemas.microsoft.com/office/drawing/2014/main" id="{FFEFA128-3F54-8EC7-A1C3-1FA3686C40E9}"/>
                </a:ext>
              </a:extLst>
            </p:cNvPr>
            <p:cNvCxnSpPr>
              <a:cxnSpLocks/>
            </p:cNvCxnSpPr>
            <p:nvPr/>
          </p:nvCxnSpPr>
          <p:spPr>
            <a:xfrm rot="5400000">
              <a:off x="724913" y="2434044"/>
              <a:ext cx="452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4" name="Group 153">
            <a:extLst>
              <a:ext uri="{FF2B5EF4-FFF2-40B4-BE49-F238E27FC236}">
                <a16:creationId xmlns:a16="http://schemas.microsoft.com/office/drawing/2014/main" id="{C38C69A8-E073-175A-683B-B641FBA68245}"/>
              </a:ext>
            </a:extLst>
          </p:cNvPr>
          <p:cNvGrpSpPr/>
          <p:nvPr/>
        </p:nvGrpSpPr>
        <p:grpSpPr>
          <a:xfrm>
            <a:off x="9308919" y="4933372"/>
            <a:ext cx="254652" cy="191866"/>
            <a:chOff x="618959" y="2411411"/>
            <a:chExt cx="257175" cy="194080"/>
          </a:xfrm>
        </p:grpSpPr>
        <p:sp>
          <p:nvSpPr>
            <p:cNvPr id="161" name="Rectangle 160">
              <a:extLst>
                <a:ext uri="{FF2B5EF4-FFF2-40B4-BE49-F238E27FC236}">
                  <a16:creationId xmlns:a16="http://schemas.microsoft.com/office/drawing/2014/main" id="{50140BD0-4779-CE64-BE28-334EC3849370}"/>
                </a:ext>
              </a:extLst>
            </p:cNvPr>
            <p:cNvSpPr/>
            <p:nvPr/>
          </p:nvSpPr>
          <p:spPr>
            <a:xfrm>
              <a:off x="618959" y="2465792"/>
              <a:ext cx="257175" cy="1396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ＭＳ Ｐゴシック"/>
                </a:rPr>
                <a:t>15</a:t>
              </a:r>
            </a:p>
          </p:txBody>
        </p:sp>
        <p:cxnSp>
          <p:nvCxnSpPr>
            <p:cNvPr id="162" name="Straight Connector 161">
              <a:extLst>
                <a:ext uri="{FF2B5EF4-FFF2-40B4-BE49-F238E27FC236}">
                  <a16:creationId xmlns:a16="http://schemas.microsoft.com/office/drawing/2014/main" id="{F6AEF4B6-2D52-859B-2A00-F257FDD16503}"/>
                </a:ext>
              </a:extLst>
            </p:cNvPr>
            <p:cNvCxnSpPr>
              <a:cxnSpLocks/>
            </p:cNvCxnSpPr>
            <p:nvPr/>
          </p:nvCxnSpPr>
          <p:spPr>
            <a:xfrm rot="5400000">
              <a:off x="724913" y="2434044"/>
              <a:ext cx="452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5" name="Group 154">
            <a:extLst>
              <a:ext uri="{FF2B5EF4-FFF2-40B4-BE49-F238E27FC236}">
                <a16:creationId xmlns:a16="http://schemas.microsoft.com/office/drawing/2014/main" id="{28C9425A-B3C3-2594-46A0-669381CD6993}"/>
              </a:ext>
            </a:extLst>
          </p:cNvPr>
          <p:cNvGrpSpPr/>
          <p:nvPr/>
        </p:nvGrpSpPr>
        <p:grpSpPr>
          <a:xfrm>
            <a:off x="10206489" y="4933372"/>
            <a:ext cx="254652" cy="191866"/>
            <a:chOff x="618959" y="2411411"/>
            <a:chExt cx="257175" cy="194080"/>
          </a:xfrm>
        </p:grpSpPr>
        <p:sp>
          <p:nvSpPr>
            <p:cNvPr id="159" name="Rectangle 158">
              <a:extLst>
                <a:ext uri="{FF2B5EF4-FFF2-40B4-BE49-F238E27FC236}">
                  <a16:creationId xmlns:a16="http://schemas.microsoft.com/office/drawing/2014/main" id="{6F8D9655-31BE-FBDD-B5DD-A7392231F71B}"/>
                </a:ext>
              </a:extLst>
            </p:cNvPr>
            <p:cNvSpPr/>
            <p:nvPr/>
          </p:nvSpPr>
          <p:spPr>
            <a:xfrm>
              <a:off x="618959" y="2465792"/>
              <a:ext cx="257175" cy="1396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ＭＳ Ｐゴシック"/>
                </a:rPr>
                <a:t>20</a:t>
              </a:r>
            </a:p>
          </p:txBody>
        </p:sp>
        <p:cxnSp>
          <p:nvCxnSpPr>
            <p:cNvPr id="160" name="Straight Connector 159">
              <a:extLst>
                <a:ext uri="{FF2B5EF4-FFF2-40B4-BE49-F238E27FC236}">
                  <a16:creationId xmlns:a16="http://schemas.microsoft.com/office/drawing/2014/main" id="{BE2F99D6-7AE2-29A8-6A71-D88C3C3D42B8}"/>
                </a:ext>
              </a:extLst>
            </p:cNvPr>
            <p:cNvCxnSpPr>
              <a:cxnSpLocks/>
            </p:cNvCxnSpPr>
            <p:nvPr/>
          </p:nvCxnSpPr>
          <p:spPr>
            <a:xfrm rot="5400000">
              <a:off x="724913" y="2434044"/>
              <a:ext cx="452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6" name="Group 155">
            <a:extLst>
              <a:ext uri="{FF2B5EF4-FFF2-40B4-BE49-F238E27FC236}">
                <a16:creationId xmlns:a16="http://schemas.microsoft.com/office/drawing/2014/main" id="{CA17810E-DE61-5528-6471-A5E3523250BE}"/>
              </a:ext>
            </a:extLst>
          </p:cNvPr>
          <p:cNvGrpSpPr/>
          <p:nvPr/>
        </p:nvGrpSpPr>
        <p:grpSpPr>
          <a:xfrm>
            <a:off x="11111933" y="4933372"/>
            <a:ext cx="254652" cy="191866"/>
            <a:chOff x="618959" y="2411411"/>
            <a:chExt cx="257175" cy="194080"/>
          </a:xfrm>
        </p:grpSpPr>
        <p:sp>
          <p:nvSpPr>
            <p:cNvPr id="157" name="Rectangle 156">
              <a:extLst>
                <a:ext uri="{FF2B5EF4-FFF2-40B4-BE49-F238E27FC236}">
                  <a16:creationId xmlns:a16="http://schemas.microsoft.com/office/drawing/2014/main" id="{90C30DB4-043E-B93F-91EE-6FF1E624CE95}"/>
                </a:ext>
              </a:extLst>
            </p:cNvPr>
            <p:cNvSpPr/>
            <p:nvPr/>
          </p:nvSpPr>
          <p:spPr>
            <a:xfrm>
              <a:off x="618959" y="2465792"/>
              <a:ext cx="257175" cy="1396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ＭＳ Ｐゴシック"/>
                </a:rPr>
                <a:t>25</a:t>
              </a:r>
            </a:p>
          </p:txBody>
        </p:sp>
        <p:cxnSp>
          <p:nvCxnSpPr>
            <p:cNvPr id="158" name="Straight Connector 157">
              <a:extLst>
                <a:ext uri="{FF2B5EF4-FFF2-40B4-BE49-F238E27FC236}">
                  <a16:creationId xmlns:a16="http://schemas.microsoft.com/office/drawing/2014/main" id="{1B95F896-5DF8-A68E-64AC-04501EB9BFCE}"/>
                </a:ext>
              </a:extLst>
            </p:cNvPr>
            <p:cNvCxnSpPr>
              <a:cxnSpLocks/>
            </p:cNvCxnSpPr>
            <p:nvPr/>
          </p:nvCxnSpPr>
          <p:spPr>
            <a:xfrm rot="5400000">
              <a:off x="724913" y="2434044"/>
              <a:ext cx="4526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7" name="Freeform: Shape 186">
            <a:extLst>
              <a:ext uri="{FF2B5EF4-FFF2-40B4-BE49-F238E27FC236}">
                <a16:creationId xmlns:a16="http://schemas.microsoft.com/office/drawing/2014/main" id="{4D5DE182-D495-0D1D-C233-A705CEC02E81}"/>
              </a:ext>
            </a:extLst>
          </p:cNvPr>
          <p:cNvSpPr/>
          <p:nvPr/>
        </p:nvSpPr>
        <p:spPr>
          <a:xfrm>
            <a:off x="6913723" y="3317614"/>
            <a:ext cx="4130675" cy="736600"/>
          </a:xfrm>
          <a:custGeom>
            <a:avLst/>
            <a:gdLst>
              <a:gd name="connsiteX0" fmla="*/ 0 w 4130675"/>
              <a:gd name="connsiteY0" fmla="*/ 0 h 736600"/>
              <a:gd name="connsiteX1" fmla="*/ 161925 w 4130675"/>
              <a:gd name="connsiteY1" fmla="*/ 57150 h 736600"/>
              <a:gd name="connsiteX2" fmla="*/ 361950 w 4130675"/>
              <a:gd name="connsiteY2" fmla="*/ 184150 h 736600"/>
              <a:gd name="connsiteX3" fmla="*/ 546100 w 4130675"/>
              <a:gd name="connsiteY3" fmla="*/ 269875 h 736600"/>
              <a:gd name="connsiteX4" fmla="*/ 717550 w 4130675"/>
              <a:gd name="connsiteY4" fmla="*/ 492125 h 736600"/>
              <a:gd name="connsiteX5" fmla="*/ 908050 w 4130675"/>
              <a:gd name="connsiteY5" fmla="*/ 463550 h 736600"/>
              <a:gd name="connsiteX6" fmla="*/ 1082675 w 4130675"/>
              <a:gd name="connsiteY6" fmla="*/ 533400 h 736600"/>
              <a:gd name="connsiteX7" fmla="*/ 1263650 w 4130675"/>
              <a:gd name="connsiteY7" fmla="*/ 552450 h 736600"/>
              <a:gd name="connsiteX8" fmla="*/ 1447800 w 4130675"/>
              <a:gd name="connsiteY8" fmla="*/ 501650 h 736600"/>
              <a:gd name="connsiteX9" fmla="*/ 1628775 w 4130675"/>
              <a:gd name="connsiteY9" fmla="*/ 523875 h 736600"/>
              <a:gd name="connsiteX10" fmla="*/ 1812925 w 4130675"/>
              <a:gd name="connsiteY10" fmla="*/ 577850 h 736600"/>
              <a:gd name="connsiteX11" fmla="*/ 1958975 w 4130675"/>
              <a:gd name="connsiteY11" fmla="*/ 590550 h 736600"/>
              <a:gd name="connsiteX12" fmla="*/ 2152650 w 4130675"/>
              <a:gd name="connsiteY12" fmla="*/ 654050 h 736600"/>
              <a:gd name="connsiteX13" fmla="*/ 2695575 w 4130675"/>
              <a:gd name="connsiteY13" fmla="*/ 615950 h 736600"/>
              <a:gd name="connsiteX14" fmla="*/ 2895600 w 4130675"/>
              <a:gd name="connsiteY14" fmla="*/ 692150 h 736600"/>
              <a:gd name="connsiteX15" fmla="*/ 3336925 w 4130675"/>
              <a:gd name="connsiteY15" fmla="*/ 727075 h 736600"/>
              <a:gd name="connsiteX16" fmla="*/ 3438525 w 4130675"/>
              <a:gd name="connsiteY16" fmla="*/ 736600 h 736600"/>
              <a:gd name="connsiteX17" fmla="*/ 3603625 w 4130675"/>
              <a:gd name="connsiteY17" fmla="*/ 711200 h 736600"/>
              <a:gd name="connsiteX18" fmla="*/ 3819525 w 4130675"/>
              <a:gd name="connsiteY18" fmla="*/ 714375 h 736600"/>
              <a:gd name="connsiteX19" fmla="*/ 3962400 w 4130675"/>
              <a:gd name="connsiteY19" fmla="*/ 657225 h 736600"/>
              <a:gd name="connsiteX20" fmla="*/ 4130675 w 4130675"/>
              <a:gd name="connsiteY20" fmla="*/ 695325 h 7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30675" h="736600">
                <a:moveTo>
                  <a:pt x="0" y="0"/>
                </a:moveTo>
                <a:lnTo>
                  <a:pt x="161925" y="57150"/>
                </a:lnTo>
                <a:lnTo>
                  <a:pt x="361950" y="184150"/>
                </a:lnTo>
                <a:lnTo>
                  <a:pt x="546100" y="269875"/>
                </a:lnTo>
                <a:lnTo>
                  <a:pt x="717550" y="492125"/>
                </a:lnTo>
                <a:lnTo>
                  <a:pt x="908050" y="463550"/>
                </a:lnTo>
                <a:lnTo>
                  <a:pt x="1082675" y="533400"/>
                </a:lnTo>
                <a:lnTo>
                  <a:pt x="1263650" y="552450"/>
                </a:lnTo>
                <a:lnTo>
                  <a:pt x="1447800" y="501650"/>
                </a:lnTo>
                <a:lnTo>
                  <a:pt x="1628775" y="523875"/>
                </a:lnTo>
                <a:lnTo>
                  <a:pt x="1812925" y="577850"/>
                </a:lnTo>
                <a:lnTo>
                  <a:pt x="1958975" y="590550"/>
                </a:lnTo>
                <a:lnTo>
                  <a:pt x="2152650" y="654050"/>
                </a:lnTo>
                <a:lnTo>
                  <a:pt x="2695575" y="615950"/>
                </a:lnTo>
                <a:lnTo>
                  <a:pt x="2895600" y="692150"/>
                </a:lnTo>
                <a:lnTo>
                  <a:pt x="3336925" y="727075"/>
                </a:lnTo>
                <a:lnTo>
                  <a:pt x="3438525" y="736600"/>
                </a:lnTo>
                <a:lnTo>
                  <a:pt x="3603625" y="711200"/>
                </a:lnTo>
                <a:lnTo>
                  <a:pt x="3819525" y="714375"/>
                </a:lnTo>
                <a:lnTo>
                  <a:pt x="3962400" y="657225"/>
                </a:lnTo>
                <a:lnTo>
                  <a:pt x="4130675" y="695325"/>
                </a:lnTo>
              </a:path>
            </a:pathLst>
          </a:cu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ＭＳ Ｐゴシック"/>
            </a:endParaRPr>
          </a:p>
        </p:txBody>
      </p:sp>
      <p:sp>
        <p:nvSpPr>
          <p:cNvPr id="188" name="Freeform: Shape 187">
            <a:extLst>
              <a:ext uri="{FF2B5EF4-FFF2-40B4-BE49-F238E27FC236}">
                <a16:creationId xmlns:a16="http://schemas.microsoft.com/office/drawing/2014/main" id="{FAD9E7A1-E9C6-31EE-CBF8-2073E5C6AC93}"/>
              </a:ext>
            </a:extLst>
          </p:cNvPr>
          <p:cNvSpPr/>
          <p:nvPr/>
        </p:nvSpPr>
        <p:spPr>
          <a:xfrm>
            <a:off x="6926423" y="3738775"/>
            <a:ext cx="4108450" cy="292100"/>
          </a:xfrm>
          <a:custGeom>
            <a:avLst/>
            <a:gdLst>
              <a:gd name="connsiteX0" fmla="*/ 0 w 4108450"/>
              <a:gd name="connsiteY0" fmla="*/ 6350 h 292100"/>
              <a:gd name="connsiteX1" fmla="*/ 158750 w 4108450"/>
              <a:gd name="connsiteY1" fmla="*/ 0 h 292100"/>
              <a:gd name="connsiteX2" fmla="*/ 323850 w 4108450"/>
              <a:gd name="connsiteY2" fmla="*/ 53975 h 292100"/>
              <a:gd name="connsiteX3" fmla="*/ 536575 w 4108450"/>
              <a:gd name="connsiteY3" fmla="*/ 76200 h 292100"/>
              <a:gd name="connsiteX4" fmla="*/ 692150 w 4108450"/>
              <a:gd name="connsiteY4" fmla="*/ 158750 h 292100"/>
              <a:gd name="connsiteX5" fmla="*/ 1282700 w 4108450"/>
              <a:gd name="connsiteY5" fmla="*/ 260350 h 292100"/>
              <a:gd name="connsiteX6" fmla="*/ 2206625 w 4108450"/>
              <a:gd name="connsiteY6" fmla="*/ 269875 h 292100"/>
              <a:gd name="connsiteX7" fmla="*/ 2349500 w 4108450"/>
              <a:gd name="connsiteY7" fmla="*/ 273050 h 292100"/>
              <a:gd name="connsiteX8" fmla="*/ 2705100 w 4108450"/>
              <a:gd name="connsiteY8" fmla="*/ 260350 h 292100"/>
              <a:gd name="connsiteX9" fmla="*/ 3267075 w 4108450"/>
              <a:gd name="connsiteY9" fmla="*/ 263525 h 292100"/>
              <a:gd name="connsiteX10" fmla="*/ 3413125 w 4108450"/>
              <a:gd name="connsiteY10" fmla="*/ 260350 h 292100"/>
              <a:gd name="connsiteX11" fmla="*/ 3606800 w 4108450"/>
              <a:gd name="connsiteY11" fmla="*/ 285750 h 292100"/>
              <a:gd name="connsiteX12" fmla="*/ 3895725 w 4108450"/>
              <a:gd name="connsiteY12" fmla="*/ 292100 h 292100"/>
              <a:gd name="connsiteX13" fmla="*/ 4108450 w 4108450"/>
              <a:gd name="connsiteY13" fmla="*/ 282575 h 29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8450" h="292100">
                <a:moveTo>
                  <a:pt x="0" y="6350"/>
                </a:moveTo>
                <a:lnTo>
                  <a:pt x="158750" y="0"/>
                </a:lnTo>
                <a:lnTo>
                  <a:pt x="323850" y="53975"/>
                </a:lnTo>
                <a:lnTo>
                  <a:pt x="536575" y="76200"/>
                </a:lnTo>
                <a:lnTo>
                  <a:pt x="692150" y="158750"/>
                </a:lnTo>
                <a:lnTo>
                  <a:pt x="1282700" y="260350"/>
                </a:lnTo>
                <a:lnTo>
                  <a:pt x="2206625" y="269875"/>
                </a:lnTo>
                <a:lnTo>
                  <a:pt x="2349500" y="273050"/>
                </a:lnTo>
                <a:lnTo>
                  <a:pt x="2705100" y="260350"/>
                </a:lnTo>
                <a:lnTo>
                  <a:pt x="3267075" y="263525"/>
                </a:lnTo>
                <a:lnTo>
                  <a:pt x="3413125" y="260350"/>
                </a:lnTo>
                <a:lnTo>
                  <a:pt x="3606800" y="285750"/>
                </a:lnTo>
                <a:lnTo>
                  <a:pt x="3895725" y="292100"/>
                </a:lnTo>
                <a:lnTo>
                  <a:pt x="4108450" y="282575"/>
                </a:lnTo>
              </a:path>
            </a:pathLst>
          </a:custGeom>
          <a:noFill/>
          <a:ln w="28575">
            <a:solidFill>
              <a:srgbClr val="4C4D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ＭＳ Ｐゴシック"/>
            </a:endParaRPr>
          </a:p>
        </p:txBody>
      </p:sp>
      <p:sp>
        <p:nvSpPr>
          <p:cNvPr id="189" name="Freeform: Shape 188">
            <a:extLst>
              <a:ext uri="{FF2B5EF4-FFF2-40B4-BE49-F238E27FC236}">
                <a16:creationId xmlns:a16="http://schemas.microsoft.com/office/drawing/2014/main" id="{5D240DA7-A832-EAB9-8947-D546735BD17B}"/>
              </a:ext>
            </a:extLst>
          </p:cNvPr>
          <p:cNvSpPr/>
          <p:nvPr/>
        </p:nvSpPr>
        <p:spPr>
          <a:xfrm>
            <a:off x="6916898" y="3800143"/>
            <a:ext cx="4127500" cy="495300"/>
          </a:xfrm>
          <a:custGeom>
            <a:avLst/>
            <a:gdLst>
              <a:gd name="connsiteX0" fmla="*/ 0 w 4127500"/>
              <a:gd name="connsiteY0" fmla="*/ 0 h 495300"/>
              <a:gd name="connsiteX1" fmla="*/ 174625 w 4127500"/>
              <a:gd name="connsiteY1" fmla="*/ 101600 h 495300"/>
              <a:gd name="connsiteX2" fmla="*/ 374650 w 4127500"/>
              <a:gd name="connsiteY2" fmla="*/ 161925 h 495300"/>
              <a:gd name="connsiteX3" fmla="*/ 438150 w 4127500"/>
              <a:gd name="connsiteY3" fmla="*/ 190500 h 495300"/>
              <a:gd name="connsiteX4" fmla="*/ 527050 w 4127500"/>
              <a:gd name="connsiteY4" fmla="*/ 212725 h 495300"/>
              <a:gd name="connsiteX5" fmla="*/ 714375 w 4127500"/>
              <a:gd name="connsiteY5" fmla="*/ 320675 h 495300"/>
              <a:gd name="connsiteX6" fmla="*/ 936625 w 4127500"/>
              <a:gd name="connsiteY6" fmla="*/ 365125 h 495300"/>
              <a:gd name="connsiteX7" fmla="*/ 1247775 w 4127500"/>
              <a:gd name="connsiteY7" fmla="*/ 428625 h 495300"/>
              <a:gd name="connsiteX8" fmla="*/ 1419225 w 4127500"/>
              <a:gd name="connsiteY8" fmla="*/ 384175 h 495300"/>
              <a:gd name="connsiteX9" fmla="*/ 1619250 w 4127500"/>
              <a:gd name="connsiteY9" fmla="*/ 365125 h 495300"/>
              <a:gd name="connsiteX10" fmla="*/ 1812925 w 4127500"/>
              <a:gd name="connsiteY10" fmla="*/ 381000 h 495300"/>
              <a:gd name="connsiteX11" fmla="*/ 1974850 w 4127500"/>
              <a:gd name="connsiteY11" fmla="*/ 381000 h 495300"/>
              <a:gd name="connsiteX12" fmla="*/ 2270125 w 4127500"/>
              <a:gd name="connsiteY12" fmla="*/ 425450 h 495300"/>
              <a:gd name="connsiteX13" fmla="*/ 2533650 w 4127500"/>
              <a:gd name="connsiteY13" fmla="*/ 425450 h 495300"/>
              <a:gd name="connsiteX14" fmla="*/ 2714625 w 4127500"/>
              <a:gd name="connsiteY14" fmla="*/ 422275 h 495300"/>
              <a:gd name="connsiteX15" fmla="*/ 2879725 w 4127500"/>
              <a:gd name="connsiteY15" fmla="*/ 457200 h 495300"/>
              <a:gd name="connsiteX16" fmla="*/ 3054350 w 4127500"/>
              <a:gd name="connsiteY16" fmla="*/ 454025 h 495300"/>
              <a:gd name="connsiteX17" fmla="*/ 3251200 w 4127500"/>
              <a:gd name="connsiteY17" fmla="*/ 495300 h 495300"/>
              <a:gd name="connsiteX18" fmla="*/ 3425825 w 4127500"/>
              <a:gd name="connsiteY18" fmla="*/ 495300 h 495300"/>
              <a:gd name="connsiteX19" fmla="*/ 3578225 w 4127500"/>
              <a:gd name="connsiteY19" fmla="*/ 434975 h 495300"/>
              <a:gd name="connsiteX20" fmla="*/ 3959225 w 4127500"/>
              <a:gd name="connsiteY20" fmla="*/ 403225 h 495300"/>
              <a:gd name="connsiteX21" fmla="*/ 4127500 w 4127500"/>
              <a:gd name="connsiteY21" fmla="*/ 422275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27500" h="495300">
                <a:moveTo>
                  <a:pt x="0" y="0"/>
                </a:moveTo>
                <a:lnTo>
                  <a:pt x="174625" y="101600"/>
                </a:lnTo>
                <a:lnTo>
                  <a:pt x="374650" y="161925"/>
                </a:lnTo>
                <a:lnTo>
                  <a:pt x="438150" y="190500"/>
                </a:lnTo>
                <a:lnTo>
                  <a:pt x="527050" y="212725"/>
                </a:lnTo>
                <a:lnTo>
                  <a:pt x="714375" y="320675"/>
                </a:lnTo>
                <a:lnTo>
                  <a:pt x="936625" y="365125"/>
                </a:lnTo>
                <a:lnTo>
                  <a:pt x="1247775" y="428625"/>
                </a:lnTo>
                <a:lnTo>
                  <a:pt x="1419225" y="384175"/>
                </a:lnTo>
                <a:lnTo>
                  <a:pt x="1619250" y="365125"/>
                </a:lnTo>
                <a:lnTo>
                  <a:pt x="1812925" y="381000"/>
                </a:lnTo>
                <a:lnTo>
                  <a:pt x="1974850" y="381000"/>
                </a:lnTo>
                <a:lnTo>
                  <a:pt x="2270125" y="425450"/>
                </a:lnTo>
                <a:lnTo>
                  <a:pt x="2533650" y="425450"/>
                </a:lnTo>
                <a:lnTo>
                  <a:pt x="2714625" y="422275"/>
                </a:lnTo>
                <a:lnTo>
                  <a:pt x="2879725" y="457200"/>
                </a:lnTo>
                <a:lnTo>
                  <a:pt x="3054350" y="454025"/>
                </a:lnTo>
                <a:lnTo>
                  <a:pt x="3251200" y="495300"/>
                </a:lnTo>
                <a:lnTo>
                  <a:pt x="3425825" y="495300"/>
                </a:lnTo>
                <a:lnTo>
                  <a:pt x="3578225" y="434975"/>
                </a:lnTo>
                <a:lnTo>
                  <a:pt x="3959225" y="403225"/>
                </a:lnTo>
                <a:lnTo>
                  <a:pt x="4127500" y="422275"/>
                </a:lnTo>
              </a:path>
            </a:pathLst>
          </a:custGeom>
          <a:noFill/>
          <a:ln w="28575">
            <a:solidFill>
              <a:srgbClr val="8A2E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ＭＳ Ｐゴシック"/>
            </a:endParaRPr>
          </a:p>
        </p:txBody>
      </p:sp>
      <p:sp>
        <p:nvSpPr>
          <p:cNvPr id="190" name="TextBox 15">
            <a:extLst>
              <a:ext uri="{FF2B5EF4-FFF2-40B4-BE49-F238E27FC236}">
                <a16:creationId xmlns:a16="http://schemas.microsoft.com/office/drawing/2014/main" id="{223360C7-A0BE-9F55-90AE-87AFF963FADF}"/>
              </a:ext>
            </a:extLst>
          </p:cNvPr>
          <p:cNvSpPr txBox="1">
            <a:spLocks/>
          </p:cNvSpPr>
          <p:nvPr/>
        </p:nvSpPr>
        <p:spPr>
          <a:xfrm>
            <a:off x="7666557" y="2263815"/>
            <a:ext cx="2927350" cy="338554"/>
          </a:xfrm>
          <a:prstGeom prst="rect">
            <a:avLst/>
          </a:prstGeom>
          <a:solidFill>
            <a:srgbClr val="EDF0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81538"/>
                </a:solidFill>
                <a:effectLst/>
                <a:uLnTx/>
                <a:uFillTx/>
                <a:latin typeface="Georgia"/>
                <a:ea typeface="ＭＳ Ｐゴシック"/>
                <a:cs typeface="Calibri" panose="020F0502020204030204" pitchFamily="34" charset="0"/>
              </a:rPr>
              <a:t>SVR</a:t>
            </a:r>
            <a:r>
              <a:rPr kumimoji="0" lang="en-US" sz="1600" b="1" i="0" u="none" strike="noStrike" kern="1200" cap="none" spc="0" normalizeH="0" baseline="-25000" noProof="0" dirty="0">
                <a:ln>
                  <a:noFill/>
                </a:ln>
                <a:solidFill>
                  <a:srgbClr val="081538"/>
                </a:solidFill>
                <a:effectLst/>
                <a:uLnTx/>
                <a:uFillTx/>
                <a:latin typeface="Georgia"/>
                <a:ea typeface="ＭＳ Ｐゴシック"/>
                <a:cs typeface="Calibri" panose="020F0502020204030204" pitchFamily="34" charset="0"/>
              </a:rPr>
              <a:t>35W24</a:t>
            </a:r>
            <a:r>
              <a:rPr kumimoji="0" lang="en-US" sz="1600" b="1" i="0" u="none" strike="noStrike" kern="1200" cap="none" spc="0" normalizeH="0" baseline="0" noProof="0" dirty="0">
                <a:ln>
                  <a:noFill/>
                </a:ln>
                <a:solidFill>
                  <a:srgbClr val="081538"/>
                </a:solidFill>
                <a:effectLst/>
                <a:uLnTx/>
                <a:uFillTx/>
                <a:latin typeface="Georgia"/>
                <a:ea typeface="ＭＳ Ｐゴシック"/>
                <a:cs typeface="Calibri" panose="020F0502020204030204" pitchFamily="34" charset="0"/>
              </a:rPr>
              <a:t> Nonresponders</a:t>
            </a:r>
          </a:p>
        </p:txBody>
      </p:sp>
      <p:grpSp>
        <p:nvGrpSpPr>
          <p:cNvPr id="192" name="Group 191">
            <a:extLst>
              <a:ext uri="{FF2B5EF4-FFF2-40B4-BE49-F238E27FC236}">
                <a16:creationId xmlns:a16="http://schemas.microsoft.com/office/drawing/2014/main" id="{EB2836E0-FDD5-ABE5-36C6-159ACCC9B68E}"/>
              </a:ext>
            </a:extLst>
          </p:cNvPr>
          <p:cNvGrpSpPr/>
          <p:nvPr/>
        </p:nvGrpSpPr>
        <p:grpSpPr>
          <a:xfrm>
            <a:off x="7666557" y="1710988"/>
            <a:ext cx="2667258" cy="297519"/>
            <a:chOff x="2049176" y="2135840"/>
            <a:chExt cx="2281150" cy="139699"/>
          </a:xfrm>
        </p:grpSpPr>
        <p:grpSp>
          <p:nvGrpSpPr>
            <p:cNvPr id="193" name="Group 192">
              <a:extLst>
                <a:ext uri="{FF2B5EF4-FFF2-40B4-BE49-F238E27FC236}">
                  <a16:creationId xmlns:a16="http://schemas.microsoft.com/office/drawing/2014/main" id="{F9052179-119D-FB15-C5A5-A0A06A24D840}"/>
                </a:ext>
              </a:extLst>
            </p:cNvPr>
            <p:cNvGrpSpPr/>
            <p:nvPr/>
          </p:nvGrpSpPr>
          <p:grpSpPr>
            <a:xfrm>
              <a:off x="2049176" y="2135840"/>
              <a:ext cx="504288" cy="139699"/>
              <a:chOff x="1800225" y="3359150"/>
              <a:chExt cx="504288" cy="139699"/>
            </a:xfrm>
          </p:grpSpPr>
          <p:sp>
            <p:nvSpPr>
              <p:cNvPr id="200" name="Rectangle 199">
                <a:extLst>
                  <a:ext uri="{FF2B5EF4-FFF2-40B4-BE49-F238E27FC236}">
                    <a16:creationId xmlns:a16="http://schemas.microsoft.com/office/drawing/2014/main" id="{24F5221E-CFF9-D6F0-697C-713D35E4C443}"/>
                  </a:ext>
                </a:extLst>
              </p:cNvPr>
              <p:cNvSpPr/>
              <p:nvPr/>
            </p:nvSpPr>
            <p:spPr>
              <a:xfrm>
                <a:off x="2009107" y="3359150"/>
                <a:ext cx="295406" cy="1396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ＭＳ Ｐゴシック"/>
                  </a:rPr>
                  <a:t>NAV</a:t>
                </a:r>
              </a:p>
            </p:txBody>
          </p:sp>
          <p:cxnSp>
            <p:nvCxnSpPr>
              <p:cNvPr id="201" name="Straight Connector 200">
                <a:extLst>
                  <a:ext uri="{FF2B5EF4-FFF2-40B4-BE49-F238E27FC236}">
                    <a16:creationId xmlns:a16="http://schemas.microsoft.com/office/drawing/2014/main" id="{FF477740-21B9-648D-CCB4-1D6196D6F190}"/>
                  </a:ext>
                </a:extLst>
              </p:cNvPr>
              <p:cNvCxnSpPr/>
              <p:nvPr/>
            </p:nvCxnSpPr>
            <p:spPr>
              <a:xfrm>
                <a:off x="1800225" y="3429000"/>
                <a:ext cx="14605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94" name="Group 193">
              <a:extLst>
                <a:ext uri="{FF2B5EF4-FFF2-40B4-BE49-F238E27FC236}">
                  <a16:creationId xmlns:a16="http://schemas.microsoft.com/office/drawing/2014/main" id="{CF77E7C1-FABE-0760-644B-D279C5E8FA79}"/>
                </a:ext>
              </a:extLst>
            </p:cNvPr>
            <p:cNvGrpSpPr/>
            <p:nvPr/>
          </p:nvGrpSpPr>
          <p:grpSpPr>
            <a:xfrm>
              <a:off x="2588619" y="2135840"/>
              <a:ext cx="828982" cy="139699"/>
              <a:chOff x="1800225" y="3359150"/>
              <a:chExt cx="828982" cy="139699"/>
            </a:xfrm>
          </p:grpSpPr>
          <p:sp>
            <p:nvSpPr>
              <p:cNvPr id="198" name="Rectangle 197">
                <a:extLst>
                  <a:ext uri="{FF2B5EF4-FFF2-40B4-BE49-F238E27FC236}">
                    <a16:creationId xmlns:a16="http://schemas.microsoft.com/office/drawing/2014/main" id="{D8C08AB0-28A5-B74F-9684-50F75675551D}"/>
                  </a:ext>
                </a:extLst>
              </p:cNvPr>
              <p:cNvSpPr/>
              <p:nvPr/>
            </p:nvSpPr>
            <p:spPr>
              <a:xfrm>
                <a:off x="2009107" y="3359150"/>
                <a:ext cx="620100" cy="1396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ＭＳ Ｐゴシック"/>
                  </a:rPr>
                  <a:t>NAV + RUX</a:t>
                </a:r>
              </a:p>
            </p:txBody>
          </p:sp>
          <p:cxnSp>
            <p:nvCxnSpPr>
              <p:cNvPr id="199" name="Straight Connector 198">
                <a:extLst>
                  <a:ext uri="{FF2B5EF4-FFF2-40B4-BE49-F238E27FC236}">
                    <a16:creationId xmlns:a16="http://schemas.microsoft.com/office/drawing/2014/main" id="{6063FFA6-C1C7-EECB-8DC1-50CBAB75D068}"/>
                  </a:ext>
                </a:extLst>
              </p:cNvPr>
              <p:cNvCxnSpPr/>
              <p:nvPr/>
            </p:nvCxnSpPr>
            <p:spPr>
              <a:xfrm>
                <a:off x="1800225" y="3429000"/>
                <a:ext cx="146050" cy="0"/>
              </a:xfrm>
              <a:prstGeom prst="line">
                <a:avLst/>
              </a:prstGeom>
              <a:ln w="28575">
                <a:solidFill>
                  <a:srgbClr val="8A2ECC"/>
                </a:solidFill>
              </a:ln>
            </p:spPr>
            <p:style>
              <a:lnRef idx="1">
                <a:schemeClr val="accent1"/>
              </a:lnRef>
              <a:fillRef idx="0">
                <a:schemeClr val="accent1"/>
              </a:fillRef>
              <a:effectRef idx="0">
                <a:schemeClr val="accent1"/>
              </a:effectRef>
              <a:fontRef idx="minor">
                <a:schemeClr val="tx1"/>
              </a:fontRef>
            </p:style>
          </p:cxnSp>
        </p:grpSp>
        <p:grpSp>
          <p:nvGrpSpPr>
            <p:cNvPr id="195" name="Group 194">
              <a:extLst>
                <a:ext uri="{FF2B5EF4-FFF2-40B4-BE49-F238E27FC236}">
                  <a16:creationId xmlns:a16="http://schemas.microsoft.com/office/drawing/2014/main" id="{97C259EB-AF26-D236-700A-E4B8CF84515A}"/>
                </a:ext>
              </a:extLst>
            </p:cNvPr>
            <p:cNvGrpSpPr/>
            <p:nvPr/>
          </p:nvGrpSpPr>
          <p:grpSpPr>
            <a:xfrm>
              <a:off x="3501344" y="2135840"/>
              <a:ext cx="828982" cy="139699"/>
              <a:chOff x="1800225" y="3359150"/>
              <a:chExt cx="828982" cy="139699"/>
            </a:xfrm>
          </p:grpSpPr>
          <p:sp>
            <p:nvSpPr>
              <p:cNvPr id="196" name="Rectangle 195">
                <a:extLst>
                  <a:ext uri="{FF2B5EF4-FFF2-40B4-BE49-F238E27FC236}">
                    <a16:creationId xmlns:a16="http://schemas.microsoft.com/office/drawing/2014/main" id="{1EFD1A3E-1D09-162E-2CDB-0F98B1F90B4B}"/>
                  </a:ext>
                </a:extLst>
              </p:cNvPr>
              <p:cNvSpPr/>
              <p:nvPr/>
            </p:nvSpPr>
            <p:spPr>
              <a:xfrm>
                <a:off x="2009107" y="3359150"/>
                <a:ext cx="620100" cy="1396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ＭＳ Ｐゴシック"/>
                  </a:rPr>
                  <a:t>PBO + RUX</a:t>
                </a:r>
              </a:p>
            </p:txBody>
          </p:sp>
          <p:cxnSp>
            <p:nvCxnSpPr>
              <p:cNvPr id="197" name="Straight Connector 196">
                <a:extLst>
                  <a:ext uri="{FF2B5EF4-FFF2-40B4-BE49-F238E27FC236}">
                    <a16:creationId xmlns:a16="http://schemas.microsoft.com/office/drawing/2014/main" id="{09A7CD76-CF14-EBA2-2A8F-BD4632716C0B}"/>
                  </a:ext>
                </a:extLst>
              </p:cNvPr>
              <p:cNvCxnSpPr/>
              <p:nvPr/>
            </p:nvCxnSpPr>
            <p:spPr>
              <a:xfrm>
                <a:off x="1800225" y="3429000"/>
                <a:ext cx="146050" cy="0"/>
              </a:xfrm>
              <a:prstGeom prst="line">
                <a:avLst/>
              </a:prstGeom>
              <a:ln w="28575">
                <a:solidFill>
                  <a:srgbClr val="4C4D4F"/>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6474974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a:extLst>
              <a:ext uri="{FF2B5EF4-FFF2-40B4-BE49-F238E27FC236}">
                <a16:creationId xmlns:a16="http://schemas.microsoft.com/office/drawing/2014/main" id="{105150BB-1970-4AB8-9C7C-16CEF5F96989}"/>
              </a:ext>
            </a:extLst>
          </p:cNvPr>
          <p:cNvSpPr>
            <a:spLocks noGrp="1"/>
          </p:cNvSpPr>
          <p:nvPr>
            <p:ph idx="1"/>
          </p:nvPr>
        </p:nvSpPr>
        <p:spPr>
          <a:xfrm>
            <a:off x="9361283" y="1123703"/>
            <a:ext cx="2687013" cy="4722620"/>
          </a:xfrm>
        </p:spPr>
        <p:txBody>
          <a:bodyPr>
            <a:noAutofit/>
          </a:bodyPr>
          <a:lstStyle/>
          <a:p>
            <a:pPr lvl="1">
              <a:lnSpc>
                <a:spcPct val="114000"/>
              </a:lnSpc>
            </a:pPr>
            <a:r>
              <a:rPr lang="en-US" altLang="en-US" sz="1400" dirty="0"/>
              <a:t>Most commons AEs were thrombocytopenia, anemia, neutropenia, and diarrhea</a:t>
            </a:r>
          </a:p>
          <a:p>
            <a:pPr lvl="1">
              <a:lnSpc>
                <a:spcPct val="114000"/>
              </a:lnSpc>
            </a:pPr>
            <a:r>
              <a:rPr lang="en-US" altLang="en-US" sz="1400" dirty="0"/>
              <a:t>Most common serious AEs reported were </a:t>
            </a:r>
          </a:p>
          <a:p>
            <a:pPr lvl="2">
              <a:lnSpc>
                <a:spcPct val="114000"/>
              </a:lnSpc>
            </a:pPr>
            <a:r>
              <a:rPr lang="en-US" altLang="en-US" sz="1400" dirty="0"/>
              <a:t>COVID-19 pneumonia and pneumonia in 3 patients each with</a:t>
            </a:r>
            <a:br>
              <a:rPr lang="en-US" altLang="en-US" sz="1400" dirty="0"/>
            </a:br>
            <a:r>
              <a:rPr lang="en-US" altLang="en-US" sz="1400" dirty="0"/>
              <a:t>NAV + RUX and 2 each with PBO + RUX </a:t>
            </a:r>
            <a:endParaRPr lang="en-US" altLang="en-US" sz="1400" strike="sngStrike" dirty="0"/>
          </a:p>
          <a:p>
            <a:pPr lvl="1">
              <a:lnSpc>
                <a:spcPct val="114000"/>
              </a:lnSpc>
            </a:pPr>
            <a:r>
              <a:rPr lang="en-GB" altLang="en-US" sz="1400" dirty="0"/>
              <a:t>Dose reductions and interruptions were mostly due to thrombocytopenia, none were due to bleeding </a:t>
            </a:r>
            <a:endParaRPr lang="en-US" altLang="en-US" sz="1400" dirty="0"/>
          </a:p>
        </p:txBody>
      </p:sp>
      <p:graphicFrame>
        <p:nvGraphicFramePr>
          <p:cNvPr id="2" name="Table 4">
            <a:extLst>
              <a:ext uri="{FF2B5EF4-FFF2-40B4-BE49-F238E27FC236}">
                <a16:creationId xmlns:a16="http://schemas.microsoft.com/office/drawing/2014/main" id="{684A81F1-7C6D-E69C-7939-EFC8C2B7C1D8}"/>
              </a:ext>
            </a:extLst>
          </p:cNvPr>
          <p:cNvGraphicFramePr>
            <a:graphicFrameLocks noGrp="1"/>
          </p:cNvGraphicFramePr>
          <p:nvPr/>
        </p:nvGraphicFramePr>
        <p:xfrm>
          <a:off x="493987" y="289126"/>
          <a:ext cx="11698013" cy="497247"/>
        </p:xfrm>
        <a:graphic>
          <a:graphicData uri="http://schemas.openxmlformats.org/drawingml/2006/table">
            <a:tbl>
              <a:tblPr firstRow="1" bandRow="1">
                <a:tableStyleId>{5C22544A-7EE6-4342-B048-85BDC9FD1C3A}</a:tableStyleId>
              </a:tblPr>
              <a:tblGrid>
                <a:gridCol w="11698013">
                  <a:extLst>
                    <a:ext uri="{9D8B030D-6E8A-4147-A177-3AD203B41FA5}">
                      <a16:colId xmlns:a16="http://schemas.microsoft.com/office/drawing/2014/main" val="433152939"/>
                    </a:ext>
                  </a:extLst>
                </a:gridCol>
              </a:tblGrid>
              <a:tr h="497247">
                <a:tc>
                  <a:txBody>
                    <a:bodyPr/>
                    <a:lstStyle/>
                    <a:p>
                      <a:pPr marL="115888" indent="0"/>
                      <a:r>
                        <a:rPr lang="en-GB" sz="2200" dirty="0">
                          <a:solidFill>
                            <a:srgbClr val="071D49"/>
                          </a:solidFill>
                        </a:rPr>
                        <a:t>AEs of Thrombocytopenia, Anemia, and Neutropenia Were Common But Manageable </a:t>
                      </a:r>
                      <a:endParaRPr lang="en-US" sz="2200" dirty="0">
                        <a:solidFill>
                          <a:srgbClr val="071D49"/>
                        </a:solidFill>
                      </a:endParaRPr>
                    </a:p>
                  </a:txBody>
                  <a:tcPr anchor="ctr">
                    <a:lnL w="76200" cap="flat" cmpd="sng" algn="ctr">
                      <a:solidFill>
                        <a:srgbClr val="071D49"/>
                      </a:solidFill>
                      <a:prstDash val="solid"/>
                      <a:round/>
                      <a:headEnd type="none" w="med" len="med"/>
                      <a:tailEnd type="none" w="med" len="med"/>
                    </a:lnL>
                    <a:lnB w="12700" cap="flat" cmpd="sng" algn="ctr">
                      <a:solidFill>
                        <a:srgbClr val="071D49"/>
                      </a:solidFill>
                      <a:prstDash val="solid"/>
                      <a:round/>
                      <a:headEnd type="none" w="med" len="med"/>
                      <a:tailEnd type="none" w="med" len="med"/>
                    </a:lnB>
                    <a:noFill/>
                  </a:tcPr>
                </a:tc>
                <a:extLst>
                  <a:ext uri="{0D108BD9-81ED-4DB2-BD59-A6C34878D82A}">
                    <a16:rowId xmlns:a16="http://schemas.microsoft.com/office/drawing/2014/main" val="1506032674"/>
                  </a:ext>
                </a:extLst>
              </a:tr>
            </a:tbl>
          </a:graphicData>
        </a:graphic>
      </p:graphicFrame>
      <p:graphicFrame>
        <p:nvGraphicFramePr>
          <p:cNvPr id="4" name="Table 3">
            <a:extLst>
              <a:ext uri="{FF2B5EF4-FFF2-40B4-BE49-F238E27FC236}">
                <a16:creationId xmlns:a16="http://schemas.microsoft.com/office/drawing/2014/main" id="{2BF08961-648B-BF88-FCFF-E3971265365D}"/>
              </a:ext>
            </a:extLst>
          </p:cNvPr>
          <p:cNvGraphicFramePr>
            <a:graphicFrameLocks noGrp="1"/>
          </p:cNvGraphicFramePr>
          <p:nvPr/>
        </p:nvGraphicFramePr>
        <p:xfrm>
          <a:off x="457582" y="772646"/>
          <a:ext cx="8744349" cy="5128823"/>
        </p:xfrm>
        <a:graphic>
          <a:graphicData uri="http://schemas.openxmlformats.org/drawingml/2006/table">
            <a:tbl>
              <a:tblPr firstRow="1" bandRow="1">
                <a:effectLst/>
              </a:tblPr>
              <a:tblGrid>
                <a:gridCol w="4122345">
                  <a:extLst>
                    <a:ext uri="{9D8B030D-6E8A-4147-A177-3AD203B41FA5}">
                      <a16:colId xmlns:a16="http://schemas.microsoft.com/office/drawing/2014/main" val="1969600700"/>
                    </a:ext>
                  </a:extLst>
                </a:gridCol>
                <a:gridCol w="1155501">
                  <a:extLst>
                    <a:ext uri="{9D8B030D-6E8A-4147-A177-3AD203B41FA5}">
                      <a16:colId xmlns:a16="http://schemas.microsoft.com/office/drawing/2014/main" val="1818995005"/>
                    </a:ext>
                  </a:extLst>
                </a:gridCol>
                <a:gridCol w="1155501">
                  <a:extLst>
                    <a:ext uri="{9D8B030D-6E8A-4147-A177-3AD203B41FA5}">
                      <a16:colId xmlns:a16="http://schemas.microsoft.com/office/drawing/2014/main" val="4224286327"/>
                    </a:ext>
                  </a:extLst>
                </a:gridCol>
                <a:gridCol w="1155501">
                  <a:extLst>
                    <a:ext uri="{9D8B030D-6E8A-4147-A177-3AD203B41FA5}">
                      <a16:colId xmlns:a16="http://schemas.microsoft.com/office/drawing/2014/main" val="386402389"/>
                    </a:ext>
                  </a:extLst>
                </a:gridCol>
                <a:gridCol w="1155501">
                  <a:extLst>
                    <a:ext uri="{9D8B030D-6E8A-4147-A177-3AD203B41FA5}">
                      <a16:colId xmlns:a16="http://schemas.microsoft.com/office/drawing/2014/main" val="2037449084"/>
                    </a:ext>
                  </a:extLst>
                </a:gridCol>
              </a:tblGrid>
              <a:tr h="466933">
                <a:tc>
                  <a:txBody>
                    <a:bodyPr/>
                    <a:lstStyle>
                      <a:lvl1pPr marL="0" algn="l" defTabSz="457200" rtl="0" eaLnBrk="1" latinLnBrk="0" hangingPunct="1">
                        <a:defRPr sz="1800" b="1" kern="1200">
                          <a:solidFill>
                            <a:schemeClr val="bg1"/>
                          </a:solidFill>
                          <a:latin typeface="Arial" panose="020B0604020202020204"/>
                        </a:defRPr>
                      </a:lvl1pPr>
                      <a:lvl2pPr marL="457200" algn="l" defTabSz="457200" rtl="0" eaLnBrk="1" latinLnBrk="0" hangingPunct="1">
                        <a:defRPr sz="1800" b="1" kern="1200">
                          <a:solidFill>
                            <a:schemeClr val="bg1"/>
                          </a:solidFill>
                          <a:latin typeface="Arial" panose="020B0604020202020204"/>
                        </a:defRPr>
                      </a:lvl2pPr>
                      <a:lvl3pPr marL="914400" algn="l" defTabSz="457200" rtl="0" eaLnBrk="1" latinLnBrk="0" hangingPunct="1">
                        <a:defRPr sz="1800" b="1" kern="1200">
                          <a:solidFill>
                            <a:schemeClr val="bg1"/>
                          </a:solidFill>
                          <a:latin typeface="Arial" panose="020B0604020202020204"/>
                        </a:defRPr>
                      </a:lvl3pPr>
                      <a:lvl4pPr marL="1371600" algn="l" defTabSz="457200" rtl="0" eaLnBrk="1" latinLnBrk="0" hangingPunct="1">
                        <a:defRPr sz="1800" b="1" kern="1200">
                          <a:solidFill>
                            <a:schemeClr val="bg1"/>
                          </a:solidFill>
                          <a:latin typeface="Arial" panose="020B0604020202020204"/>
                        </a:defRPr>
                      </a:lvl4pPr>
                      <a:lvl5pPr marL="1828800" algn="l" defTabSz="457200" rtl="0" eaLnBrk="1" latinLnBrk="0" hangingPunct="1">
                        <a:defRPr sz="1800" b="1" kern="1200">
                          <a:solidFill>
                            <a:schemeClr val="bg1"/>
                          </a:solidFill>
                          <a:latin typeface="Arial" panose="020B0604020202020204"/>
                        </a:defRPr>
                      </a:lvl5pPr>
                      <a:lvl6pPr marL="2286000" algn="l" defTabSz="457200" rtl="0" eaLnBrk="1" latinLnBrk="0" hangingPunct="1">
                        <a:defRPr sz="1800" b="1" kern="1200">
                          <a:solidFill>
                            <a:schemeClr val="bg1"/>
                          </a:solidFill>
                          <a:latin typeface="Arial" panose="020B0604020202020204"/>
                        </a:defRPr>
                      </a:lvl6pPr>
                      <a:lvl7pPr marL="2743200" algn="l" defTabSz="457200" rtl="0" eaLnBrk="1" latinLnBrk="0" hangingPunct="1">
                        <a:defRPr sz="1800" b="1" kern="1200">
                          <a:solidFill>
                            <a:schemeClr val="bg1"/>
                          </a:solidFill>
                          <a:latin typeface="Arial" panose="020B0604020202020204"/>
                        </a:defRPr>
                      </a:lvl7pPr>
                      <a:lvl8pPr marL="3200400" algn="l" defTabSz="457200" rtl="0" eaLnBrk="1" latinLnBrk="0" hangingPunct="1">
                        <a:defRPr sz="1800" b="1" kern="1200">
                          <a:solidFill>
                            <a:schemeClr val="bg1"/>
                          </a:solidFill>
                          <a:latin typeface="Arial" panose="020B0604020202020204"/>
                        </a:defRPr>
                      </a:lvl8pPr>
                      <a:lvl9pPr marL="3657600" algn="l" defTabSz="457200" rtl="0" eaLnBrk="1" latinLnBrk="0" hangingPunct="1">
                        <a:defRPr sz="1800" b="1" kern="1200">
                          <a:solidFill>
                            <a:schemeClr val="bg1"/>
                          </a:solidFill>
                          <a:latin typeface="Arial" panose="020B0604020202020204"/>
                        </a:defRPr>
                      </a:lvl9pPr>
                    </a:lstStyle>
                    <a:p>
                      <a:endParaRPr lang="en-US" sz="1200" dirty="0">
                        <a:solidFill>
                          <a:schemeClr val="tx1"/>
                        </a:solidFill>
                        <a:latin typeface="+mn-lt"/>
                        <a:cs typeface="Arial" panose="020B0604020202020204" pitchFamily="34" charset="0"/>
                      </a:endParaRPr>
                    </a:p>
                  </a:txBody>
                  <a:tcPr anchor="b">
                    <a:lnL w="12700" cap="flat" cmpd="sng" algn="ctr">
                      <a:no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71D49"/>
                    </a:solidFill>
                  </a:tcPr>
                </a:tc>
                <a:tc gridSpan="2">
                  <a:txBody>
                    <a:bodyPr/>
                    <a:lstStyle>
                      <a:lvl1pPr marL="0" algn="l" defTabSz="457200" rtl="0" eaLnBrk="1" latinLnBrk="0" hangingPunct="1">
                        <a:defRPr sz="1800" b="1" kern="1200">
                          <a:solidFill>
                            <a:schemeClr val="bg1"/>
                          </a:solidFill>
                          <a:latin typeface="Arial" panose="020B0604020202020204"/>
                        </a:defRPr>
                      </a:lvl1pPr>
                      <a:lvl2pPr marL="457200" algn="l" defTabSz="457200" rtl="0" eaLnBrk="1" latinLnBrk="0" hangingPunct="1">
                        <a:defRPr sz="1800" b="1" kern="1200">
                          <a:solidFill>
                            <a:schemeClr val="bg1"/>
                          </a:solidFill>
                          <a:latin typeface="Arial" panose="020B0604020202020204"/>
                        </a:defRPr>
                      </a:lvl2pPr>
                      <a:lvl3pPr marL="914400" algn="l" defTabSz="457200" rtl="0" eaLnBrk="1" latinLnBrk="0" hangingPunct="1">
                        <a:defRPr sz="1800" b="1" kern="1200">
                          <a:solidFill>
                            <a:schemeClr val="bg1"/>
                          </a:solidFill>
                          <a:latin typeface="Arial" panose="020B0604020202020204"/>
                        </a:defRPr>
                      </a:lvl3pPr>
                      <a:lvl4pPr marL="1371600" algn="l" defTabSz="457200" rtl="0" eaLnBrk="1" latinLnBrk="0" hangingPunct="1">
                        <a:defRPr sz="1800" b="1" kern="1200">
                          <a:solidFill>
                            <a:schemeClr val="bg1"/>
                          </a:solidFill>
                          <a:latin typeface="Arial" panose="020B0604020202020204"/>
                        </a:defRPr>
                      </a:lvl4pPr>
                      <a:lvl5pPr marL="1828800" algn="l" defTabSz="457200" rtl="0" eaLnBrk="1" latinLnBrk="0" hangingPunct="1">
                        <a:defRPr sz="1800" b="1" kern="1200">
                          <a:solidFill>
                            <a:schemeClr val="bg1"/>
                          </a:solidFill>
                          <a:latin typeface="Arial" panose="020B0604020202020204"/>
                        </a:defRPr>
                      </a:lvl5pPr>
                      <a:lvl6pPr marL="2286000" algn="l" defTabSz="457200" rtl="0" eaLnBrk="1" latinLnBrk="0" hangingPunct="1">
                        <a:defRPr sz="1800" b="1" kern="1200">
                          <a:solidFill>
                            <a:schemeClr val="bg1"/>
                          </a:solidFill>
                          <a:latin typeface="Arial" panose="020B0604020202020204"/>
                        </a:defRPr>
                      </a:lvl6pPr>
                      <a:lvl7pPr marL="2743200" algn="l" defTabSz="457200" rtl="0" eaLnBrk="1" latinLnBrk="0" hangingPunct="1">
                        <a:defRPr sz="1800" b="1" kern="1200">
                          <a:solidFill>
                            <a:schemeClr val="bg1"/>
                          </a:solidFill>
                          <a:latin typeface="Arial" panose="020B0604020202020204"/>
                        </a:defRPr>
                      </a:lvl7pPr>
                      <a:lvl8pPr marL="3200400" algn="l" defTabSz="457200" rtl="0" eaLnBrk="1" latinLnBrk="0" hangingPunct="1">
                        <a:defRPr sz="1800" b="1" kern="1200">
                          <a:solidFill>
                            <a:schemeClr val="bg1"/>
                          </a:solidFill>
                          <a:latin typeface="Arial" panose="020B0604020202020204"/>
                        </a:defRPr>
                      </a:lvl8pPr>
                      <a:lvl9pPr marL="3657600" algn="l" defTabSz="457200" rtl="0" eaLnBrk="1" latinLnBrk="0" hangingPunct="1">
                        <a:defRPr sz="1800" b="1" kern="1200">
                          <a:solidFill>
                            <a:schemeClr val="bg1"/>
                          </a:solidFill>
                          <a:latin typeface="Arial" panose="020B0604020202020204"/>
                        </a:defRPr>
                      </a:lvl9pPr>
                    </a:lstStyle>
                    <a:p>
                      <a:pPr marL="0" marR="0" algn="ctr" hangingPunct="0">
                        <a:lnSpc>
                          <a:spcPct val="100000"/>
                        </a:lnSpc>
                        <a:spcBef>
                          <a:spcPts val="0"/>
                        </a:spcBef>
                        <a:spcAft>
                          <a:spcPts val="0"/>
                        </a:spcAft>
                      </a:pPr>
                      <a:r>
                        <a:rPr lang="en-US" sz="1200" b="1" kern="1200" dirty="0">
                          <a:solidFill>
                            <a:schemeClr val="bg1"/>
                          </a:solidFill>
                          <a:effectLst/>
                          <a:latin typeface="+mn-lt"/>
                          <a:ea typeface="+mn-ea"/>
                          <a:cs typeface="Arial" panose="020B0604020202020204" pitchFamily="34" charset="0"/>
                        </a:rPr>
                        <a:t>NAV + RUX (N=124)</a:t>
                      </a:r>
                      <a:r>
                        <a:rPr lang="en-US" sz="1200" b="1" kern="1200" baseline="30000" dirty="0">
                          <a:solidFill>
                            <a:schemeClr val="bg1"/>
                          </a:solidFill>
                          <a:effectLst/>
                          <a:latin typeface="+mn-lt"/>
                          <a:ea typeface="+mn-ea"/>
                          <a:cs typeface="Arial" panose="020B0604020202020204" pitchFamily="34" charset="0"/>
                        </a:rPr>
                        <a:t>a</a:t>
                      </a:r>
                    </a:p>
                    <a:p>
                      <a:pPr marL="0" marR="0" algn="ctr" hangingPunct="0">
                        <a:lnSpc>
                          <a:spcPct val="100000"/>
                        </a:lnSpc>
                        <a:spcBef>
                          <a:spcPts val="0"/>
                        </a:spcBef>
                        <a:spcAft>
                          <a:spcPts val="0"/>
                        </a:spcAft>
                      </a:pPr>
                      <a:r>
                        <a:rPr lang="en-US" sz="1200" b="1" kern="1200" baseline="0" dirty="0">
                          <a:solidFill>
                            <a:schemeClr val="bg1"/>
                          </a:solidFill>
                          <a:effectLst/>
                          <a:latin typeface="+mn-lt"/>
                          <a:ea typeface="+mn-ea"/>
                          <a:cs typeface="Arial" panose="020B0604020202020204" pitchFamily="34" charset="0"/>
                        </a:rPr>
                        <a:t>N (%) </a:t>
                      </a:r>
                      <a:endParaRPr lang="en-US" sz="1200" baseline="0" dirty="0">
                        <a:solidFill>
                          <a:schemeClr val="bg1"/>
                        </a:solidFill>
                        <a:latin typeface="+mn-lt"/>
                        <a:ea typeface="MS Mincho"/>
                        <a:cs typeface="Arial" panose="020B0604020202020204" pitchFamily="34" charset="0"/>
                      </a:endParaRPr>
                    </a:p>
                  </a:txBody>
                  <a:tcPr anchor="b">
                    <a:lnL w="12700" cap="flat" cmpd="sng" algn="ctr">
                      <a:solidFill>
                        <a:srgbClr val="A6B5E0"/>
                      </a:solid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71D49"/>
                    </a:solidFill>
                  </a:tcPr>
                </a:tc>
                <a:tc hMerge="1">
                  <a:txBody>
                    <a:bodyPr/>
                    <a:lstStyle/>
                    <a:p>
                      <a:endParaRPr lang="en-US"/>
                    </a:p>
                  </a:txBody>
                  <a:tcPr/>
                </a:tc>
                <a:tc gridSpan="2">
                  <a:txBody>
                    <a:bodyPr/>
                    <a:lstStyle>
                      <a:lvl1pPr marL="0" algn="l" defTabSz="457200" rtl="0" eaLnBrk="1" latinLnBrk="0" hangingPunct="1">
                        <a:defRPr sz="1800" b="1" kern="1200">
                          <a:solidFill>
                            <a:schemeClr val="bg1"/>
                          </a:solidFill>
                          <a:latin typeface="Arial" panose="020B0604020202020204"/>
                        </a:defRPr>
                      </a:lvl1pPr>
                      <a:lvl2pPr marL="457200" algn="l" defTabSz="457200" rtl="0" eaLnBrk="1" latinLnBrk="0" hangingPunct="1">
                        <a:defRPr sz="1800" b="1" kern="1200">
                          <a:solidFill>
                            <a:schemeClr val="bg1"/>
                          </a:solidFill>
                          <a:latin typeface="Arial" panose="020B0604020202020204"/>
                        </a:defRPr>
                      </a:lvl2pPr>
                      <a:lvl3pPr marL="914400" algn="l" defTabSz="457200" rtl="0" eaLnBrk="1" latinLnBrk="0" hangingPunct="1">
                        <a:defRPr sz="1800" b="1" kern="1200">
                          <a:solidFill>
                            <a:schemeClr val="bg1"/>
                          </a:solidFill>
                          <a:latin typeface="Arial" panose="020B0604020202020204"/>
                        </a:defRPr>
                      </a:lvl3pPr>
                      <a:lvl4pPr marL="1371600" algn="l" defTabSz="457200" rtl="0" eaLnBrk="1" latinLnBrk="0" hangingPunct="1">
                        <a:defRPr sz="1800" b="1" kern="1200">
                          <a:solidFill>
                            <a:schemeClr val="bg1"/>
                          </a:solidFill>
                          <a:latin typeface="Arial" panose="020B0604020202020204"/>
                        </a:defRPr>
                      </a:lvl4pPr>
                      <a:lvl5pPr marL="1828800" algn="l" defTabSz="457200" rtl="0" eaLnBrk="1" latinLnBrk="0" hangingPunct="1">
                        <a:defRPr sz="1800" b="1" kern="1200">
                          <a:solidFill>
                            <a:schemeClr val="bg1"/>
                          </a:solidFill>
                          <a:latin typeface="Arial" panose="020B0604020202020204"/>
                        </a:defRPr>
                      </a:lvl5pPr>
                      <a:lvl6pPr marL="2286000" algn="l" defTabSz="457200" rtl="0" eaLnBrk="1" latinLnBrk="0" hangingPunct="1">
                        <a:defRPr sz="1800" b="1" kern="1200">
                          <a:solidFill>
                            <a:schemeClr val="bg1"/>
                          </a:solidFill>
                          <a:latin typeface="Arial" panose="020B0604020202020204"/>
                        </a:defRPr>
                      </a:lvl6pPr>
                      <a:lvl7pPr marL="2743200" algn="l" defTabSz="457200" rtl="0" eaLnBrk="1" latinLnBrk="0" hangingPunct="1">
                        <a:defRPr sz="1800" b="1" kern="1200">
                          <a:solidFill>
                            <a:schemeClr val="bg1"/>
                          </a:solidFill>
                          <a:latin typeface="Arial" panose="020B0604020202020204"/>
                        </a:defRPr>
                      </a:lvl7pPr>
                      <a:lvl8pPr marL="3200400" algn="l" defTabSz="457200" rtl="0" eaLnBrk="1" latinLnBrk="0" hangingPunct="1">
                        <a:defRPr sz="1800" b="1" kern="1200">
                          <a:solidFill>
                            <a:schemeClr val="bg1"/>
                          </a:solidFill>
                          <a:latin typeface="Arial" panose="020B0604020202020204"/>
                        </a:defRPr>
                      </a:lvl8pPr>
                      <a:lvl9pPr marL="3657600" algn="l" defTabSz="457200" rtl="0" eaLnBrk="1" latinLnBrk="0" hangingPunct="1">
                        <a:defRPr sz="1800" b="1" kern="1200">
                          <a:solidFill>
                            <a:schemeClr val="bg1"/>
                          </a:solidFill>
                          <a:latin typeface="Arial" panose="020B0604020202020204"/>
                        </a:defRPr>
                      </a:lvl9pPr>
                    </a:lstStyle>
                    <a:p>
                      <a:pPr marL="0" marR="0" algn="ctr" hangingPunct="0">
                        <a:lnSpc>
                          <a:spcPct val="100000"/>
                        </a:lnSpc>
                        <a:spcBef>
                          <a:spcPts val="0"/>
                        </a:spcBef>
                        <a:spcAft>
                          <a:spcPts val="0"/>
                        </a:spcAft>
                      </a:pPr>
                      <a:r>
                        <a:rPr lang="en-US" sz="1200" b="1" kern="1200" dirty="0">
                          <a:solidFill>
                            <a:schemeClr val="bg1"/>
                          </a:solidFill>
                          <a:effectLst/>
                          <a:latin typeface="+mn-lt"/>
                          <a:ea typeface="+mn-ea"/>
                          <a:cs typeface="Arial" panose="020B0604020202020204" pitchFamily="34" charset="0"/>
                        </a:rPr>
                        <a:t>PBO + RUX (N=125)</a:t>
                      </a:r>
                      <a:r>
                        <a:rPr lang="en-US" sz="1200" b="1" kern="1200" baseline="30000" dirty="0">
                          <a:solidFill>
                            <a:schemeClr val="bg1"/>
                          </a:solidFill>
                          <a:effectLst/>
                          <a:latin typeface="+mn-lt"/>
                          <a:ea typeface="+mn-ea"/>
                          <a:cs typeface="Arial" panose="020B0604020202020204" pitchFamily="34" charset="0"/>
                        </a:rPr>
                        <a:t>a</a:t>
                      </a:r>
                    </a:p>
                    <a:p>
                      <a:pPr marL="0" marR="0" algn="ctr" hangingPunct="0">
                        <a:lnSpc>
                          <a:spcPct val="100000"/>
                        </a:lnSpc>
                        <a:spcBef>
                          <a:spcPts val="0"/>
                        </a:spcBef>
                        <a:spcAft>
                          <a:spcPts val="0"/>
                        </a:spcAft>
                      </a:pPr>
                      <a:r>
                        <a:rPr lang="en-US" sz="1200" baseline="0" dirty="0">
                          <a:solidFill>
                            <a:schemeClr val="bg1"/>
                          </a:solidFill>
                          <a:latin typeface="+mn-lt"/>
                          <a:ea typeface="MS Mincho"/>
                          <a:cs typeface="Arial" panose="020B0604020202020204" pitchFamily="34" charset="0"/>
                        </a:rPr>
                        <a:t>N (%) </a:t>
                      </a:r>
                    </a:p>
                  </a:txBody>
                  <a:tcPr anchor="b">
                    <a:lnL w="19050" cap="flat" cmpd="sng" algn="ctr">
                      <a:no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71D49"/>
                    </a:solidFill>
                  </a:tcPr>
                </a:tc>
                <a:tc hMerge="1">
                  <a:txBody>
                    <a:bodyPr/>
                    <a:lstStyle/>
                    <a:p>
                      <a:endParaRPr lang="en-US"/>
                    </a:p>
                  </a:txBody>
                  <a:tcPr/>
                </a:tc>
                <a:extLst>
                  <a:ext uri="{0D108BD9-81ED-4DB2-BD59-A6C34878D82A}">
                    <a16:rowId xmlns:a16="http://schemas.microsoft.com/office/drawing/2014/main" val="1147962045"/>
                  </a:ext>
                </a:extLst>
              </a:tr>
              <a:tr h="202281">
                <a:tc>
                  <a:txBody>
                    <a:bodyPr/>
                    <a:lstStyle/>
                    <a:p>
                      <a:pPr>
                        <a:lnSpc>
                          <a:spcPct val="115000"/>
                        </a:lnSpc>
                        <a:spcAft>
                          <a:spcPts val="800"/>
                        </a:spcAft>
                      </a:pPr>
                      <a:r>
                        <a:rPr lang="en-US" sz="1200" b="1" dirty="0">
                          <a:solidFill>
                            <a:schemeClr val="tx1"/>
                          </a:solidFill>
                          <a:effectLst/>
                          <a:latin typeface="+mn-lt"/>
                          <a:ea typeface="Times New Roman" panose="02020603050405020304" pitchFamily="18" charset="0"/>
                          <a:cs typeface="Arial" panose="020B0604020202020204" pitchFamily="34" charset="0"/>
                        </a:rPr>
                        <a:t>Any AE</a:t>
                      </a:r>
                      <a:endParaRPr lang="en-GB" sz="1200" b="1" dirty="0">
                        <a:solidFill>
                          <a:schemeClr val="tx1"/>
                        </a:solidFill>
                        <a:effectLst/>
                        <a:latin typeface="+mn-lt"/>
                        <a:ea typeface="Calibri" panose="020F0502020204030204" pitchFamily="34" charset="0"/>
                        <a:cs typeface="Arial" panose="020B0604020202020204" pitchFamily="34" charset="0"/>
                      </a:endParaRPr>
                    </a:p>
                  </a:txBody>
                  <a:tcPr marL="72000" marR="36195" marT="0" marB="0">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lnSpc>
                          <a:spcPct val="115000"/>
                        </a:lnSpc>
                        <a:spcAft>
                          <a:spcPts val="800"/>
                        </a:spcAft>
                      </a:pPr>
                      <a:r>
                        <a:rPr lang="en-US" sz="1200" dirty="0">
                          <a:solidFill>
                            <a:schemeClr val="tx1"/>
                          </a:solidFill>
                          <a:effectLst/>
                          <a:latin typeface="+mn-lt"/>
                          <a:ea typeface="Times New Roman" panose="02020603050405020304" pitchFamily="18" charset="0"/>
                          <a:cs typeface="Arial" panose="020B0604020202020204" pitchFamily="34" charset="0"/>
                        </a:rPr>
                        <a:t>124 (100)</a:t>
                      </a:r>
                      <a:endParaRPr lang="en-GB" sz="1200" dirty="0">
                        <a:solidFill>
                          <a:schemeClr val="tx1"/>
                        </a:solidFill>
                        <a:effectLst/>
                        <a:latin typeface="+mn-lt"/>
                        <a:ea typeface="Calibri" panose="020F0502020204030204" pitchFamily="34" charset="0"/>
                        <a:cs typeface="Arial" panose="020B0604020202020204" pitchFamily="34" charset="0"/>
                      </a:endParaRPr>
                    </a:p>
                  </a:txBody>
                  <a:tcPr marL="36195" marR="36195" marT="0" marB="0">
                    <a:lnL w="12700" cap="flat" cmpd="sng" algn="ctr">
                      <a:solidFill>
                        <a:srgbClr val="A6B5E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gridSpan="2">
                  <a:txBody>
                    <a:bodyPr/>
                    <a:lstStyle/>
                    <a:p>
                      <a:pPr algn="ctr">
                        <a:lnSpc>
                          <a:spcPct val="115000"/>
                        </a:lnSpc>
                        <a:spcAft>
                          <a:spcPts val="800"/>
                        </a:spcAft>
                      </a:pPr>
                      <a:r>
                        <a:rPr lang="en-US" sz="1200" dirty="0">
                          <a:solidFill>
                            <a:schemeClr val="tx1"/>
                          </a:solidFill>
                          <a:effectLst/>
                          <a:latin typeface="+mn-lt"/>
                          <a:ea typeface="Times New Roman" panose="02020603050405020304" pitchFamily="18" charset="0"/>
                          <a:cs typeface="Arial" panose="020B0604020202020204" pitchFamily="34" charset="0"/>
                        </a:rPr>
                        <a:t>121 (97)</a:t>
                      </a:r>
                      <a:endParaRPr lang="en-GB" sz="1200" dirty="0">
                        <a:solidFill>
                          <a:schemeClr val="tx1"/>
                        </a:solidFill>
                        <a:effectLst/>
                        <a:latin typeface="+mn-lt"/>
                        <a:ea typeface="Calibri" panose="020F0502020204030204" pitchFamily="34" charset="0"/>
                        <a:cs typeface="Arial" panose="020B0604020202020204" pitchFamily="34" charset="0"/>
                      </a:endParaRPr>
                    </a:p>
                  </a:txBody>
                  <a:tcPr marL="36195" marR="36195" marT="0" marB="0">
                    <a:lnL w="12700" cap="flat" cmpd="sng" algn="ctr">
                      <a:no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1498588078"/>
                  </a:ext>
                </a:extLst>
              </a:tr>
              <a:tr h="202281">
                <a:tc>
                  <a:txBody>
                    <a:bodyPr/>
                    <a:lstStyle/>
                    <a:p>
                      <a:pPr>
                        <a:lnSpc>
                          <a:spcPct val="115000"/>
                        </a:lnSpc>
                        <a:spcAft>
                          <a:spcPts val="800"/>
                        </a:spcAft>
                      </a:pPr>
                      <a:r>
                        <a:rPr lang="en-US" sz="1200" b="1" dirty="0">
                          <a:solidFill>
                            <a:schemeClr val="tx1"/>
                          </a:solidFill>
                          <a:effectLst/>
                          <a:latin typeface="+mn-lt"/>
                          <a:ea typeface="Times New Roman" panose="02020603050405020304" pitchFamily="18" charset="0"/>
                          <a:cs typeface="Arial" panose="020B0604020202020204" pitchFamily="34" charset="0"/>
                        </a:rPr>
                        <a:t>Any AE grade </a:t>
                      </a:r>
                      <a:r>
                        <a:rPr lang="en-US" sz="1200" b="1" dirty="0">
                          <a:solidFill>
                            <a:schemeClr val="tx1"/>
                          </a:solidFill>
                          <a:effectLst/>
                          <a:latin typeface="+mn-lt"/>
                          <a:ea typeface="Calibri" panose="020F0502020204030204" pitchFamily="34" charset="0"/>
                          <a:cs typeface="Arial" panose="020B0604020202020204" pitchFamily="34" charset="0"/>
                        </a:rPr>
                        <a:t>≥3</a:t>
                      </a:r>
                      <a:endParaRPr lang="en-GB" sz="1200" b="1" dirty="0">
                        <a:solidFill>
                          <a:schemeClr val="tx1"/>
                        </a:solidFill>
                        <a:effectLst/>
                        <a:latin typeface="+mn-lt"/>
                        <a:ea typeface="Calibri" panose="020F0502020204030204" pitchFamily="34" charset="0"/>
                        <a:cs typeface="Arial" panose="020B0604020202020204" pitchFamily="34" charset="0"/>
                      </a:endParaRPr>
                    </a:p>
                  </a:txBody>
                  <a:tcPr marL="72000" marR="36195" marT="0" marB="0">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0FF"/>
                    </a:solidFill>
                  </a:tcPr>
                </a:tc>
                <a:tc gridSpan="2">
                  <a:txBody>
                    <a:bodyPr/>
                    <a:lstStyle/>
                    <a:p>
                      <a:pPr algn="ctr">
                        <a:lnSpc>
                          <a:spcPct val="115000"/>
                        </a:lnSpc>
                        <a:spcAft>
                          <a:spcPts val="800"/>
                        </a:spcAft>
                      </a:pPr>
                      <a:r>
                        <a:rPr lang="en-US" sz="1200" dirty="0">
                          <a:solidFill>
                            <a:schemeClr val="tx1"/>
                          </a:solidFill>
                          <a:effectLst/>
                          <a:latin typeface="+mn-lt"/>
                          <a:ea typeface="Times New Roman" panose="02020603050405020304" pitchFamily="18" charset="0"/>
                          <a:cs typeface="Arial" panose="020B0604020202020204" pitchFamily="34" charset="0"/>
                        </a:rPr>
                        <a:t>105 (85)</a:t>
                      </a:r>
                      <a:endParaRPr lang="en-GB" sz="1200" dirty="0">
                        <a:solidFill>
                          <a:schemeClr val="tx1"/>
                        </a:solidFill>
                        <a:effectLst/>
                        <a:latin typeface="+mn-lt"/>
                        <a:ea typeface="Calibri" panose="020F0502020204030204" pitchFamily="34" charset="0"/>
                        <a:cs typeface="Arial" panose="020B0604020202020204" pitchFamily="34" charset="0"/>
                      </a:endParaRPr>
                    </a:p>
                  </a:txBody>
                  <a:tcPr marL="36195" marR="36195" marT="0" marB="0">
                    <a:lnL w="12700" cap="flat" cmpd="sng" algn="ctr">
                      <a:solidFill>
                        <a:srgbClr val="A6B5E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0FF"/>
                    </a:solidFill>
                  </a:tcPr>
                </a:tc>
                <a:tc hMerge="1">
                  <a:txBody>
                    <a:bodyPr/>
                    <a:lstStyle/>
                    <a:p>
                      <a:endParaRPr lang="en-US"/>
                    </a:p>
                  </a:txBody>
                  <a:tcPr/>
                </a:tc>
                <a:tc gridSpan="2">
                  <a:txBody>
                    <a:bodyPr/>
                    <a:lstStyle/>
                    <a:p>
                      <a:pPr algn="ctr">
                        <a:lnSpc>
                          <a:spcPct val="115000"/>
                        </a:lnSpc>
                        <a:spcAft>
                          <a:spcPts val="800"/>
                        </a:spcAft>
                      </a:pPr>
                      <a:r>
                        <a:rPr lang="en-US" sz="1200" dirty="0">
                          <a:solidFill>
                            <a:schemeClr val="tx1"/>
                          </a:solidFill>
                          <a:effectLst/>
                          <a:latin typeface="+mn-lt"/>
                          <a:ea typeface="Times New Roman" panose="02020603050405020304" pitchFamily="18" charset="0"/>
                          <a:cs typeface="Arial" panose="020B0604020202020204" pitchFamily="34" charset="0"/>
                        </a:rPr>
                        <a:t>87 (70)</a:t>
                      </a:r>
                      <a:endParaRPr lang="en-GB" sz="1200" dirty="0">
                        <a:solidFill>
                          <a:schemeClr val="tx1"/>
                        </a:solidFill>
                        <a:effectLst/>
                        <a:latin typeface="+mn-lt"/>
                        <a:ea typeface="Calibri" panose="020F0502020204030204" pitchFamily="34" charset="0"/>
                        <a:cs typeface="Arial" panose="020B0604020202020204" pitchFamily="34" charset="0"/>
                      </a:endParaRPr>
                    </a:p>
                  </a:txBody>
                  <a:tcPr marL="36195" marR="36195" marT="0" marB="0">
                    <a:lnL w="12700" cap="flat" cmpd="sng" algn="ctr">
                      <a:no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0FF"/>
                    </a:solidFill>
                  </a:tcPr>
                </a:tc>
                <a:tc hMerge="1">
                  <a:txBody>
                    <a:bodyPr/>
                    <a:lstStyle/>
                    <a:p>
                      <a:endParaRPr lang="en-US"/>
                    </a:p>
                  </a:txBody>
                  <a:tcPr/>
                </a:tc>
                <a:extLst>
                  <a:ext uri="{0D108BD9-81ED-4DB2-BD59-A6C34878D82A}">
                    <a16:rowId xmlns:a16="http://schemas.microsoft.com/office/drawing/2014/main" val="4025844543"/>
                  </a:ext>
                </a:extLst>
              </a:tr>
              <a:tr h="2197331">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l" defTabSz="274320">
                        <a:tabLst>
                          <a:tab pos="274320" algn="l"/>
                          <a:tab pos="548640" algn="l"/>
                          <a:tab pos="8229600" algn="l"/>
                        </a:tabLst>
                      </a:pPr>
                      <a:r>
                        <a:rPr lang="en-GB" sz="1200" b="1" dirty="0">
                          <a:solidFill>
                            <a:schemeClr val="tx1"/>
                          </a:solidFill>
                          <a:latin typeface="+mn-lt"/>
                          <a:cs typeface="Arial" panose="020B0604020202020204" pitchFamily="34" charset="0"/>
                        </a:rPr>
                        <a:t>Most common AEs (&gt;30% patients receiving NAV)</a:t>
                      </a:r>
                      <a:br>
                        <a:rPr lang="en-GB" sz="1200" b="1" dirty="0">
                          <a:solidFill>
                            <a:schemeClr val="tx1"/>
                          </a:solidFill>
                          <a:latin typeface="+mn-lt"/>
                          <a:cs typeface="Arial" panose="020B0604020202020204" pitchFamily="34" charset="0"/>
                        </a:rPr>
                      </a:br>
                      <a:r>
                        <a:rPr lang="en-GB" sz="1200" b="1" dirty="0">
                          <a:solidFill>
                            <a:schemeClr val="tx1"/>
                          </a:solidFill>
                          <a:latin typeface="+mn-lt"/>
                          <a:cs typeface="Arial" panose="020B0604020202020204" pitchFamily="34" charset="0"/>
                        </a:rPr>
                        <a:t>     </a:t>
                      </a:r>
                      <a:r>
                        <a:rPr lang="en-GB" sz="1200" b="0" dirty="0">
                          <a:solidFill>
                            <a:schemeClr val="tx1"/>
                          </a:solidFill>
                          <a:latin typeface="+mn-lt"/>
                          <a:cs typeface="Arial" panose="020B0604020202020204" pitchFamily="34" charset="0"/>
                        </a:rPr>
                        <a:t>Thrombocytopenia</a:t>
                      </a:r>
                    </a:p>
                    <a:p>
                      <a:pPr algn="l" defTabSz="274320">
                        <a:tabLst>
                          <a:tab pos="274320" algn="l"/>
                          <a:tab pos="548640" algn="l"/>
                          <a:tab pos="8229600" algn="l"/>
                        </a:tabLst>
                      </a:pPr>
                      <a:r>
                        <a:rPr lang="pt-BR" sz="1200" b="0" dirty="0">
                          <a:solidFill>
                            <a:schemeClr val="tx1"/>
                          </a:solidFill>
                          <a:latin typeface="+mn-lt"/>
                          <a:cs typeface="Arial" panose="020B0604020202020204" pitchFamily="34" charset="0"/>
                        </a:rPr>
                        <a:t>      Anemia</a:t>
                      </a:r>
                    </a:p>
                    <a:p>
                      <a:pPr algn="l" defTabSz="274320">
                        <a:tabLst>
                          <a:tab pos="274320" algn="l"/>
                          <a:tab pos="548640" algn="l"/>
                          <a:tab pos="8229600" algn="l"/>
                        </a:tabLst>
                      </a:pPr>
                      <a:r>
                        <a:rPr lang="en-GB" sz="1200" b="0" dirty="0">
                          <a:solidFill>
                            <a:schemeClr val="tx1"/>
                          </a:solidFill>
                          <a:latin typeface="+mn-lt"/>
                          <a:cs typeface="Arial" panose="020B0604020202020204" pitchFamily="34" charset="0"/>
                        </a:rPr>
                        <a:t>      Neutropenia</a:t>
                      </a:r>
                    </a:p>
                    <a:p>
                      <a:pPr algn="l" defTabSz="274320">
                        <a:tabLst>
                          <a:tab pos="274320" algn="l"/>
                          <a:tab pos="548640" algn="l"/>
                          <a:tab pos="8229600" algn="l"/>
                        </a:tabLst>
                      </a:pPr>
                      <a:r>
                        <a:rPr lang="en-GB" sz="1200" b="0" dirty="0">
                          <a:solidFill>
                            <a:schemeClr val="tx1"/>
                          </a:solidFill>
                          <a:latin typeface="+mn-lt"/>
                          <a:cs typeface="Arial" panose="020B0604020202020204" pitchFamily="34" charset="0"/>
                        </a:rPr>
                        <a:t>      Diarrhea</a:t>
                      </a:r>
                    </a:p>
                    <a:p>
                      <a:pPr algn="l" defTabSz="274320">
                        <a:tabLst>
                          <a:tab pos="274320" algn="l"/>
                          <a:tab pos="548640" algn="l"/>
                          <a:tab pos="8229600" algn="l"/>
                        </a:tabLst>
                      </a:pPr>
                      <a:r>
                        <a:rPr lang="en-GB" sz="1200" b="0" dirty="0">
                          <a:solidFill>
                            <a:schemeClr val="tx1"/>
                          </a:solidFill>
                          <a:latin typeface="+mn-lt"/>
                          <a:cs typeface="Arial" panose="020B0604020202020204" pitchFamily="34" charset="0"/>
                        </a:rPr>
                        <a:t>      </a:t>
                      </a:r>
                      <a:r>
                        <a:rPr lang="en-US" sz="1200" b="0" dirty="0">
                          <a:solidFill>
                            <a:schemeClr val="tx1"/>
                          </a:solidFill>
                          <a:latin typeface="+mn-lt"/>
                          <a:cs typeface="Arial" panose="020B0604020202020204" pitchFamily="34" charset="0"/>
                        </a:rPr>
                        <a:t>Bleeding/hemorrhagic events</a:t>
                      </a:r>
                    </a:p>
                    <a:p>
                      <a:pPr algn="l" defTabSz="274320">
                        <a:tabLst>
                          <a:tab pos="274320" algn="l"/>
                          <a:tab pos="548640" algn="l"/>
                          <a:tab pos="8229600" algn="l"/>
                        </a:tabLst>
                      </a:pPr>
                      <a:r>
                        <a:rPr lang="en-US" sz="1200" b="0" dirty="0">
                          <a:solidFill>
                            <a:schemeClr val="tx1"/>
                          </a:solidFill>
                          <a:latin typeface="+mn-lt"/>
                          <a:cs typeface="Arial" panose="020B0604020202020204" pitchFamily="34" charset="0"/>
                        </a:rPr>
                        <a:t>      COVID-19</a:t>
                      </a:r>
                    </a:p>
                    <a:p>
                      <a:pPr algn="l" defTabSz="274320">
                        <a:tabLst>
                          <a:tab pos="274320" algn="l"/>
                          <a:tab pos="548640" algn="l"/>
                          <a:tab pos="8229600" algn="l"/>
                        </a:tabLst>
                      </a:pPr>
                      <a:r>
                        <a:rPr lang="en-US" sz="1200" b="0" dirty="0">
                          <a:solidFill>
                            <a:schemeClr val="tx1"/>
                          </a:solidFill>
                          <a:latin typeface="+mn-lt"/>
                          <a:cs typeface="Arial" panose="020B0604020202020204" pitchFamily="34" charset="0"/>
                        </a:rPr>
                        <a:t>      Contusion</a:t>
                      </a:r>
                    </a:p>
                    <a:p>
                      <a:pPr marL="0" marR="0" lvl="0" indent="0" algn="l" defTabSz="274320" rtl="0" eaLnBrk="1" fontAlgn="auto" latinLnBrk="0" hangingPunct="1">
                        <a:lnSpc>
                          <a:spcPct val="100000"/>
                        </a:lnSpc>
                        <a:spcBef>
                          <a:spcPts val="0"/>
                        </a:spcBef>
                        <a:spcAft>
                          <a:spcPts val="0"/>
                        </a:spcAft>
                        <a:buClrTx/>
                        <a:buSzTx/>
                        <a:buFontTx/>
                        <a:buNone/>
                        <a:tabLst>
                          <a:tab pos="274320" algn="l"/>
                          <a:tab pos="548640" algn="l"/>
                          <a:tab pos="8229600" algn="l"/>
                        </a:tabLst>
                        <a:defRPr/>
                      </a:pPr>
                      <a:r>
                        <a:rPr lang="en-US" sz="1200" b="0" i="0" u="none" strike="noStrike" kern="1200" dirty="0">
                          <a:solidFill>
                            <a:schemeClr val="tx1"/>
                          </a:solidFill>
                          <a:effectLst/>
                          <a:latin typeface="+mn-lt"/>
                          <a:ea typeface="+mn-ea"/>
                          <a:cs typeface="+mn-cs"/>
                        </a:rPr>
                        <a:t>      Abdominal pain</a:t>
                      </a:r>
                    </a:p>
                    <a:p>
                      <a:pPr marL="0" marR="0" lvl="0" indent="0" algn="l" defTabSz="274320" rtl="0" eaLnBrk="1" fontAlgn="auto" latinLnBrk="0" hangingPunct="1">
                        <a:lnSpc>
                          <a:spcPct val="100000"/>
                        </a:lnSpc>
                        <a:spcBef>
                          <a:spcPts val="0"/>
                        </a:spcBef>
                        <a:spcAft>
                          <a:spcPts val="0"/>
                        </a:spcAft>
                        <a:buClrTx/>
                        <a:buSzTx/>
                        <a:buFontTx/>
                        <a:buNone/>
                        <a:tabLst>
                          <a:tab pos="274320" algn="l"/>
                          <a:tab pos="548640" algn="l"/>
                          <a:tab pos="8229600" algn="l"/>
                        </a:tabLst>
                        <a:defRPr/>
                      </a:pPr>
                      <a:r>
                        <a:rPr lang="en-US" sz="1200" b="0" i="0" u="none" strike="noStrike" kern="1200" dirty="0">
                          <a:solidFill>
                            <a:schemeClr val="tx1"/>
                          </a:solidFill>
                          <a:effectLst/>
                          <a:latin typeface="+mn-lt"/>
                          <a:ea typeface="+mn-ea"/>
                          <a:cs typeface="+mn-cs"/>
                        </a:rPr>
                        <a:t>      Abdominal pain upper</a:t>
                      </a:r>
                    </a:p>
                    <a:p>
                      <a:pPr marL="0" marR="0" lvl="0" indent="0" algn="l" defTabSz="274320" rtl="0" eaLnBrk="1" fontAlgn="auto" latinLnBrk="0" hangingPunct="1">
                        <a:lnSpc>
                          <a:spcPct val="100000"/>
                        </a:lnSpc>
                        <a:spcBef>
                          <a:spcPts val="0"/>
                        </a:spcBef>
                        <a:spcAft>
                          <a:spcPts val="0"/>
                        </a:spcAft>
                        <a:buClrTx/>
                        <a:buSzTx/>
                        <a:buFontTx/>
                        <a:buNone/>
                        <a:tabLst>
                          <a:tab pos="274320" algn="l"/>
                          <a:tab pos="548640" algn="l"/>
                          <a:tab pos="8229600" algn="l"/>
                        </a:tabLst>
                        <a:defRPr/>
                      </a:pPr>
                      <a:r>
                        <a:rPr lang="en-US" sz="1200" b="0" i="0" u="none" strike="noStrike" kern="1200" dirty="0">
                          <a:solidFill>
                            <a:schemeClr val="tx1"/>
                          </a:solidFill>
                          <a:effectLst/>
                          <a:latin typeface="+mn-lt"/>
                          <a:ea typeface="+mn-ea"/>
                          <a:cs typeface="+mn-cs"/>
                        </a:rPr>
                        <a:t>      Bone pain</a:t>
                      </a:r>
                    </a:p>
                  </a:txBody>
                  <a:tcPr marL="72000">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1" i="0" u="none" strike="noStrike" kern="1200" baseline="0" dirty="0">
                          <a:solidFill>
                            <a:schemeClr val="tx1"/>
                          </a:solidFill>
                          <a:latin typeface="+mn-lt"/>
                          <a:ea typeface="+mn-ea"/>
                          <a:cs typeface="Arial" panose="020B0604020202020204" pitchFamily="34" charset="0"/>
                        </a:rPr>
                        <a:t>Any grade</a:t>
                      </a:r>
                      <a:br>
                        <a:rPr lang="en-US" sz="1200" b="0" i="0" u="none" strike="noStrike" kern="1200" baseline="0" dirty="0">
                          <a:solidFill>
                            <a:schemeClr val="tx1"/>
                          </a:solidFill>
                          <a:latin typeface="+mn-lt"/>
                          <a:ea typeface="+mn-ea"/>
                          <a:cs typeface="Arial" panose="020B0604020202020204" pitchFamily="34" charset="0"/>
                        </a:rPr>
                      </a:br>
                      <a:r>
                        <a:rPr lang="en-US" sz="1200" b="0" i="0" u="none" strike="noStrike" kern="1200" baseline="0" dirty="0">
                          <a:solidFill>
                            <a:schemeClr val="tx1"/>
                          </a:solidFill>
                          <a:latin typeface="+mn-lt"/>
                          <a:ea typeface="+mn-ea"/>
                          <a:cs typeface="Arial" panose="020B0604020202020204" pitchFamily="34" charset="0"/>
                        </a:rPr>
                        <a:t>112 (90)</a:t>
                      </a:r>
                      <a:br>
                        <a:rPr lang="en-US" sz="1200" b="0" i="0" u="none" strike="noStrike" kern="1200" baseline="0" dirty="0">
                          <a:solidFill>
                            <a:schemeClr val="tx1"/>
                          </a:solidFill>
                          <a:latin typeface="+mn-lt"/>
                          <a:ea typeface="+mn-ea"/>
                          <a:cs typeface="Arial" panose="020B0604020202020204" pitchFamily="34" charset="0"/>
                        </a:rPr>
                      </a:br>
                      <a:r>
                        <a:rPr lang="en-US" sz="1200" b="0" i="0" u="none" strike="noStrike" kern="1200" baseline="0" dirty="0">
                          <a:solidFill>
                            <a:schemeClr val="tx1"/>
                          </a:solidFill>
                          <a:latin typeface="+mn-lt"/>
                          <a:ea typeface="+mn-ea"/>
                          <a:cs typeface="Arial" panose="020B0604020202020204" pitchFamily="34" charset="0"/>
                        </a:rPr>
                        <a:t>74 (60)</a:t>
                      </a:r>
                      <a:br>
                        <a:rPr lang="en-US" sz="1200" b="0" i="0" u="none" strike="noStrike" kern="1200" baseline="0" dirty="0">
                          <a:solidFill>
                            <a:schemeClr val="tx1"/>
                          </a:solidFill>
                          <a:latin typeface="+mn-lt"/>
                          <a:ea typeface="+mn-ea"/>
                          <a:cs typeface="Arial" panose="020B0604020202020204" pitchFamily="34" charset="0"/>
                        </a:rPr>
                      </a:br>
                      <a:r>
                        <a:rPr lang="en-US" sz="1200" b="0" i="0" u="none" strike="noStrike" kern="1200" baseline="0" dirty="0">
                          <a:solidFill>
                            <a:schemeClr val="tx1"/>
                          </a:solidFill>
                          <a:latin typeface="+mn-lt"/>
                          <a:ea typeface="+mn-ea"/>
                          <a:cs typeface="Arial" panose="020B0604020202020204" pitchFamily="34" charset="0"/>
                        </a:rPr>
                        <a:t>56 (45) </a:t>
                      </a:r>
                    </a:p>
                    <a:p>
                      <a:pPr algn="ctr"/>
                      <a:r>
                        <a:rPr lang="en-US" sz="1200" b="0" i="0" u="none" strike="noStrike" kern="1200" baseline="0" dirty="0">
                          <a:solidFill>
                            <a:schemeClr val="tx1"/>
                          </a:solidFill>
                          <a:latin typeface="+mn-lt"/>
                          <a:ea typeface="+mn-ea"/>
                          <a:cs typeface="Arial" panose="020B0604020202020204" pitchFamily="34" charset="0"/>
                        </a:rPr>
                        <a:t>42 (34)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chemeClr val="tx1"/>
                          </a:solidFill>
                          <a:effectLst/>
                          <a:latin typeface="+mn-lt"/>
                        </a:rPr>
                        <a:t>30 (24)</a:t>
                      </a:r>
                      <a:endParaRPr lang="en-US" sz="1200" b="0" i="0" u="none" strike="noStrike" kern="1200" baseline="0" dirty="0">
                        <a:solidFill>
                          <a:schemeClr val="tx1"/>
                        </a:solidFill>
                        <a:latin typeface="+mn-lt"/>
                        <a:ea typeface="+mn-ea"/>
                        <a:cs typeface="Arial" panose="020B0604020202020204" pitchFamily="34" charset="0"/>
                      </a:endParaRPr>
                    </a:p>
                    <a:p>
                      <a:pPr algn="ctr"/>
                      <a:r>
                        <a:rPr lang="en-US" sz="1200" b="0" i="0" u="none" strike="noStrike" kern="1200" baseline="0" dirty="0">
                          <a:solidFill>
                            <a:schemeClr val="tx1"/>
                          </a:solidFill>
                          <a:latin typeface="+mn-lt"/>
                          <a:ea typeface="+mn-ea"/>
                          <a:cs typeface="Arial" panose="020B0604020202020204" pitchFamily="34" charset="0"/>
                        </a:rPr>
                        <a:t>26 (21)</a:t>
                      </a:r>
                    </a:p>
                    <a:p>
                      <a:pPr algn="ctr"/>
                      <a:r>
                        <a:rPr lang="en-US" sz="1200" b="0" i="0" u="none" strike="noStrike" kern="1200" baseline="0" dirty="0">
                          <a:solidFill>
                            <a:schemeClr val="tx1"/>
                          </a:solidFill>
                          <a:latin typeface="+mn-lt"/>
                          <a:ea typeface="+mn-ea"/>
                          <a:cs typeface="Arial" panose="020B0604020202020204" pitchFamily="34" charset="0"/>
                        </a:rPr>
                        <a:t>13 (10)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Arial" panose="020B0604020202020204" pitchFamily="34" charset="0"/>
                        </a:rPr>
                        <a:t>11 (9)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chemeClr val="tx1"/>
                          </a:solidFill>
                          <a:effectLst/>
                          <a:latin typeface="+mn-lt"/>
                        </a:rPr>
                        <a:t>9 (7)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chemeClr val="tx1"/>
                          </a:solidFill>
                          <a:effectLst/>
                          <a:latin typeface="+mn-lt"/>
                        </a:rPr>
                        <a:t>9 (7)</a:t>
                      </a:r>
                    </a:p>
                  </a:txBody>
                  <a:tcPr>
                    <a:lnL w="12700" cap="flat" cmpd="sng" algn="ctr">
                      <a:solidFill>
                        <a:srgbClr val="A6B5E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dirty="0">
                          <a:solidFill>
                            <a:schemeClr val="tx1"/>
                          </a:solidFill>
                          <a:effectLst/>
                          <a:latin typeface="+mn-lt"/>
                        </a:rPr>
                        <a:t>Grade ≥3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Arial" panose="020B0604020202020204" pitchFamily="34" charset="0"/>
                        </a:rPr>
                        <a:t>63 (51)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Arial" panose="020B0604020202020204" pitchFamily="34" charset="0"/>
                        </a:rPr>
                        <a:t>57 (46)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Arial" panose="020B0604020202020204" pitchFamily="34" charset="0"/>
                        </a:rPr>
                        <a:t>47 (38)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Arial" panose="020B0604020202020204" pitchFamily="34" charset="0"/>
                        </a:rPr>
                        <a:t>6 (5)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chemeClr val="tx1"/>
                          </a:solidFill>
                          <a:effectLst/>
                          <a:latin typeface="+mn-lt"/>
                        </a:rPr>
                        <a:t>2 (2)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chemeClr val="tx1"/>
                          </a:solidFill>
                          <a:effectLst/>
                          <a:latin typeface="+mn-lt"/>
                        </a:rPr>
                        <a:t>1 (1)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chemeClr val="tx1"/>
                          </a:solidFill>
                          <a:effectLst/>
                          <a:latin typeface="+mn-lt"/>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chemeClr val="tx1"/>
                          </a:solidFill>
                          <a:effectLst/>
                          <a:latin typeface="+mn-lt"/>
                        </a:rPr>
                        <a:t>1 (1)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chemeClr val="tx1"/>
                          </a:solidFill>
                          <a:effectLst/>
                          <a:latin typeface="+mn-lt"/>
                        </a:rPr>
                        <a:t>1 (1)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chemeClr val="tx1"/>
                          </a:solidFill>
                          <a:effectLst/>
                          <a:latin typeface="+mn-lt"/>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1" i="0" u="none" strike="noStrike" kern="1200" baseline="0" dirty="0">
                          <a:solidFill>
                            <a:schemeClr val="tx1"/>
                          </a:solidFill>
                          <a:latin typeface="+mn-lt"/>
                          <a:ea typeface="+mn-ea"/>
                          <a:cs typeface="Arial" panose="020B0604020202020204" pitchFamily="34" charset="0"/>
                        </a:rPr>
                        <a:t>Any grade</a:t>
                      </a:r>
                      <a:br>
                        <a:rPr lang="en-US" sz="1200" b="0" i="0" u="none" strike="noStrike" kern="1200" baseline="0" dirty="0">
                          <a:solidFill>
                            <a:schemeClr val="tx1"/>
                          </a:solidFill>
                          <a:latin typeface="+mn-lt"/>
                          <a:ea typeface="+mn-ea"/>
                          <a:cs typeface="Arial" panose="020B0604020202020204" pitchFamily="34" charset="0"/>
                        </a:rPr>
                      </a:br>
                      <a:r>
                        <a:rPr lang="en-US" sz="1200" b="0" i="0" u="none" strike="noStrike" kern="1200" baseline="0" dirty="0">
                          <a:solidFill>
                            <a:schemeClr val="tx1"/>
                          </a:solidFill>
                          <a:latin typeface="+mn-lt"/>
                          <a:ea typeface="+mn-ea"/>
                          <a:cs typeface="Arial" panose="020B0604020202020204" pitchFamily="34" charset="0"/>
                        </a:rPr>
                        <a:t>62 (50)</a:t>
                      </a:r>
                      <a:br>
                        <a:rPr lang="en-US" sz="1200" b="0" i="0" u="none" strike="noStrike" kern="1200" baseline="0" dirty="0">
                          <a:solidFill>
                            <a:schemeClr val="tx1"/>
                          </a:solidFill>
                          <a:latin typeface="+mn-lt"/>
                          <a:ea typeface="+mn-ea"/>
                          <a:cs typeface="Arial" panose="020B0604020202020204" pitchFamily="34" charset="0"/>
                        </a:rPr>
                      </a:br>
                      <a:r>
                        <a:rPr lang="en-US" sz="1200" b="0" i="0" u="none" strike="noStrike" kern="1200" baseline="0" dirty="0">
                          <a:solidFill>
                            <a:schemeClr val="tx1"/>
                          </a:solidFill>
                          <a:latin typeface="+mn-lt"/>
                          <a:ea typeface="+mn-ea"/>
                          <a:cs typeface="Arial" panose="020B0604020202020204" pitchFamily="34" charset="0"/>
                        </a:rPr>
                        <a:t>61 (49)</a:t>
                      </a:r>
                      <a:br>
                        <a:rPr lang="en-US" sz="1200" b="0" i="0" u="none" strike="noStrike" kern="1200" baseline="0" dirty="0">
                          <a:solidFill>
                            <a:schemeClr val="tx1"/>
                          </a:solidFill>
                          <a:latin typeface="+mn-lt"/>
                          <a:ea typeface="+mn-ea"/>
                          <a:cs typeface="Arial" panose="020B0604020202020204" pitchFamily="34" charset="0"/>
                        </a:rPr>
                      </a:br>
                      <a:r>
                        <a:rPr lang="en-US" sz="1200" b="0" i="0" u="none" strike="noStrike" kern="1200" baseline="0" dirty="0">
                          <a:solidFill>
                            <a:schemeClr val="tx1"/>
                          </a:solidFill>
                          <a:latin typeface="+mn-lt"/>
                          <a:ea typeface="+mn-ea"/>
                          <a:cs typeface="Arial" panose="020B0604020202020204" pitchFamily="34" charset="0"/>
                        </a:rPr>
                        <a:t>7 (6)</a:t>
                      </a:r>
                    </a:p>
                    <a:p>
                      <a:pPr algn="ctr"/>
                      <a:r>
                        <a:rPr lang="en-US" sz="1200" b="0" i="0" u="none" strike="noStrike" kern="1200" baseline="0" dirty="0">
                          <a:solidFill>
                            <a:schemeClr val="tx1"/>
                          </a:solidFill>
                          <a:latin typeface="+mn-lt"/>
                          <a:ea typeface="+mn-ea"/>
                          <a:cs typeface="Arial" panose="020B0604020202020204" pitchFamily="34" charset="0"/>
                        </a:rPr>
                        <a:t>17 (14)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Arial" panose="020B0604020202020204" pitchFamily="34" charset="0"/>
                        </a:rPr>
                        <a:t>27 (22) </a:t>
                      </a:r>
                    </a:p>
                    <a:p>
                      <a:pPr algn="ctr"/>
                      <a:r>
                        <a:rPr lang="en-US" sz="1200" b="0" i="0" u="none" strike="noStrike" kern="1200" baseline="0" dirty="0">
                          <a:solidFill>
                            <a:schemeClr val="tx1"/>
                          </a:solidFill>
                          <a:latin typeface="+mn-lt"/>
                          <a:ea typeface="+mn-ea"/>
                          <a:cs typeface="Arial" panose="020B0604020202020204" pitchFamily="34" charset="0"/>
                        </a:rPr>
                        <a:t>23 (18)</a:t>
                      </a:r>
                    </a:p>
                    <a:p>
                      <a:pPr algn="ctr"/>
                      <a:r>
                        <a:rPr lang="en-US" sz="1200" b="0" i="0" u="none" strike="noStrike" kern="1200" baseline="0" dirty="0">
                          <a:solidFill>
                            <a:schemeClr val="tx1"/>
                          </a:solidFill>
                          <a:latin typeface="+mn-lt"/>
                          <a:ea typeface="+mn-ea"/>
                          <a:cs typeface="Arial" panose="020B0604020202020204" pitchFamily="34" charset="0"/>
                        </a:rPr>
                        <a:t>7 (6)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chemeClr val="tx1"/>
                          </a:solidFill>
                          <a:effectLst/>
                          <a:latin typeface="+mn-lt"/>
                        </a:rPr>
                        <a:t>8 (6)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chemeClr val="tx1"/>
                          </a:solidFill>
                          <a:effectLst/>
                          <a:latin typeface="+mn-lt"/>
                        </a:rPr>
                        <a:t>10 (8)</a:t>
                      </a:r>
                    </a:p>
                    <a:p>
                      <a:pPr algn="ctr"/>
                      <a:r>
                        <a:rPr lang="en-US" sz="1200" b="0" i="0" u="none" strike="noStrike" kern="1200" baseline="0" dirty="0">
                          <a:solidFill>
                            <a:schemeClr val="tx1"/>
                          </a:solidFill>
                          <a:latin typeface="+mn-lt"/>
                          <a:ea typeface="+mn-ea"/>
                          <a:cs typeface="Arial" panose="020B0604020202020204" pitchFamily="34" charset="0"/>
                        </a:rPr>
                        <a:t>6 (5)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1" i="0" u="none" strike="noStrike" kern="1200" baseline="0" dirty="0">
                          <a:solidFill>
                            <a:schemeClr val="tx1"/>
                          </a:solidFill>
                          <a:latin typeface="+mn-lt"/>
                          <a:ea typeface="+mn-ea"/>
                          <a:cs typeface="Arial" panose="020B0604020202020204" pitchFamily="34" charset="0"/>
                        </a:rPr>
                        <a:t>Grade ≥3</a:t>
                      </a:r>
                    </a:p>
                    <a:p>
                      <a:pPr algn="ctr"/>
                      <a:r>
                        <a:rPr lang="en-US" sz="1200" b="0" i="0" u="none" strike="noStrike" kern="1200" baseline="0" dirty="0">
                          <a:solidFill>
                            <a:schemeClr val="tx1"/>
                          </a:solidFill>
                          <a:latin typeface="+mn-lt"/>
                          <a:ea typeface="+mn-ea"/>
                          <a:cs typeface="Arial" panose="020B0604020202020204" pitchFamily="34" charset="0"/>
                        </a:rPr>
                        <a:t>19 (15)</a:t>
                      </a:r>
                    </a:p>
                    <a:p>
                      <a:pPr algn="ctr"/>
                      <a:r>
                        <a:rPr lang="en-US" sz="1200" b="0" i="0" u="none" strike="noStrike" kern="1200" baseline="0" dirty="0">
                          <a:solidFill>
                            <a:schemeClr val="tx1"/>
                          </a:solidFill>
                          <a:latin typeface="+mn-lt"/>
                          <a:ea typeface="+mn-ea"/>
                          <a:cs typeface="Arial" panose="020B0604020202020204" pitchFamily="34" charset="0"/>
                        </a:rPr>
                        <a:t>49 (39)</a:t>
                      </a:r>
                    </a:p>
                    <a:p>
                      <a:pPr algn="ctr"/>
                      <a:r>
                        <a:rPr lang="en-US" sz="1200" b="0" i="0" u="none" strike="noStrike" kern="1200" baseline="0" dirty="0">
                          <a:solidFill>
                            <a:schemeClr val="tx1"/>
                          </a:solidFill>
                          <a:latin typeface="+mn-lt"/>
                          <a:ea typeface="+mn-ea"/>
                          <a:cs typeface="Arial" panose="020B0604020202020204" pitchFamily="34" charset="0"/>
                        </a:rPr>
                        <a:t>5 (4)</a:t>
                      </a:r>
                    </a:p>
                    <a:p>
                      <a:pPr algn="ctr"/>
                      <a:r>
                        <a:rPr lang="en-US" sz="1200" b="0" i="0" u="none" strike="noStrike" kern="1200" baseline="0" dirty="0">
                          <a:solidFill>
                            <a:schemeClr val="tx1"/>
                          </a:solidFill>
                          <a:latin typeface="+mn-lt"/>
                          <a:ea typeface="+mn-ea"/>
                          <a:cs typeface="Arial" panose="020B0604020202020204" pitchFamily="34" charset="0"/>
                        </a:rPr>
                        <a:t>0</a:t>
                      </a:r>
                    </a:p>
                    <a:p>
                      <a:pPr algn="ctr"/>
                      <a:r>
                        <a:rPr lang="en-US" sz="1200" b="0" i="0" u="none" strike="noStrike" kern="1200" baseline="0" dirty="0">
                          <a:solidFill>
                            <a:schemeClr val="tx1"/>
                          </a:solidFill>
                          <a:latin typeface="+mn-lt"/>
                          <a:ea typeface="+mn-ea"/>
                          <a:cs typeface="Arial" panose="020B0604020202020204" pitchFamily="34" charset="0"/>
                        </a:rPr>
                        <a:t>7 (6)</a:t>
                      </a:r>
                    </a:p>
                    <a:p>
                      <a:pPr algn="ctr"/>
                      <a:r>
                        <a:rPr lang="en-US" sz="1200" b="0" i="0" u="none" strike="noStrike" kern="1200" baseline="0" dirty="0">
                          <a:solidFill>
                            <a:schemeClr val="tx1"/>
                          </a:solidFill>
                          <a:latin typeface="+mn-lt"/>
                          <a:ea typeface="+mn-ea"/>
                          <a:cs typeface="Arial" panose="020B0604020202020204" pitchFamily="34" charset="0"/>
                        </a:rPr>
                        <a:t>7 (6)</a:t>
                      </a:r>
                    </a:p>
                    <a:p>
                      <a:pPr algn="ctr"/>
                      <a:r>
                        <a:rPr lang="en-US" sz="1200" b="0" i="0" u="none" strike="noStrike" kern="1200" baseline="0" dirty="0">
                          <a:solidFill>
                            <a:schemeClr val="tx1"/>
                          </a:solidFill>
                          <a:latin typeface="+mn-lt"/>
                          <a:ea typeface="+mn-ea"/>
                          <a:cs typeface="Arial" panose="020B0604020202020204" pitchFamily="34" charset="0"/>
                        </a:rPr>
                        <a:t>0</a:t>
                      </a:r>
                    </a:p>
                    <a:p>
                      <a:pPr algn="ctr"/>
                      <a:r>
                        <a:rPr lang="en-US" sz="1200" b="0" i="0" u="none" strike="noStrike" kern="1200" baseline="0" dirty="0">
                          <a:solidFill>
                            <a:schemeClr val="tx1"/>
                          </a:solidFill>
                          <a:latin typeface="+mn-lt"/>
                          <a:ea typeface="+mn-ea"/>
                          <a:cs typeface="Arial" panose="020B0604020202020204" pitchFamily="34" charset="0"/>
                        </a:rPr>
                        <a:t>1 (1)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chemeClr val="tx1"/>
                          </a:solidFill>
                          <a:effectLst/>
                          <a:latin typeface="+mn-lt"/>
                        </a:rPr>
                        <a:t>1 (1)</a:t>
                      </a:r>
                    </a:p>
                    <a:p>
                      <a:pPr algn="ctr"/>
                      <a:r>
                        <a:rPr lang="en-US" sz="1200" b="0" i="0" u="none" strike="noStrike" kern="1200" baseline="0" dirty="0">
                          <a:solidFill>
                            <a:schemeClr val="tx1"/>
                          </a:solidFill>
                          <a:latin typeface="+mn-lt"/>
                          <a:ea typeface="+mn-ea"/>
                          <a:cs typeface="Arial" panose="020B0604020202020204" pitchFamily="34" charset="0"/>
                        </a:rPr>
                        <a:t>0</a:t>
                      </a:r>
                    </a:p>
                  </a:txBody>
                  <a:tcPr>
                    <a:lnL w="12700" cap="flat" cmpd="sng" algn="ctr">
                      <a:no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27761780"/>
                  </a:ext>
                </a:extLst>
              </a:tr>
              <a:tr h="274666">
                <a:tc>
                  <a:txBody>
                    <a:bodyPr/>
                    <a:lstStyle/>
                    <a:p>
                      <a:pPr algn="l" defTabSz="274320">
                        <a:tabLst>
                          <a:tab pos="274320" algn="l"/>
                          <a:tab pos="548640" algn="l"/>
                          <a:tab pos="8229600" algn="l"/>
                        </a:tabLst>
                      </a:pPr>
                      <a:r>
                        <a:rPr lang="en-US" sz="1200" b="1" dirty="0">
                          <a:solidFill>
                            <a:schemeClr val="tx1"/>
                          </a:solidFill>
                          <a:latin typeface="+mn-lt"/>
                          <a:cs typeface="Arial" panose="020B0604020202020204" pitchFamily="34" charset="0"/>
                        </a:rPr>
                        <a:t>Any serious AE</a:t>
                      </a:r>
                    </a:p>
                  </a:txBody>
                  <a:tcPr marL="72000">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0FF"/>
                    </a:solidFill>
                  </a:tcPr>
                </a:tc>
                <a:tc gridSpan="2">
                  <a:txBody>
                    <a:bodyPr/>
                    <a:lstStyle/>
                    <a:p>
                      <a:pPr algn="ctr"/>
                      <a:r>
                        <a:rPr lang="en-US" sz="1200" b="0" i="0" u="none" strike="noStrike" kern="1200" baseline="0" dirty="0">
                          <a:solidFill>
                            <a:schemeClr val="tx1"/>
                          </a:solidFill>
                          <a:latin typeface="+mn-lt"/>
                          <a:ea typeface="+mn-ea"/>
                          <a:cs typeface="Arial" panose="020B0604020202020204" pitchFamily="34" charset="0"/>
                        </a:rPr>
                        <a:t>32 (26)</a:t>
                      </a:r>
                    </a:p>
                  </a:txBody>
                  <a:tcPr>
                    <a:lnL w="12700" cap="flat" cmpd="sng" algn="ctr">
                      <a:solidFill>
                        <a:srgbClr val="A6B5E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0FF"/>
                    </a:solidFill>
                  </a:tcPr>
                </a:tc>
                <a:tc hMerge="1">
                  <a:txBody>
                    <a:bodyPr/>
                    <a:lstStyle/>
                    <a:p>
                      <a:endParaRPr lang="en-US"/>
                    </a:p>
                  </a:txBody>
                  <a:tcPr/>
                </a:tc>
                <a:tc gridSpan="2">
                  <a:txBody>
                    <a:bodyPr/>
                    <a:lstStyle/>
                    <a:p>
                      <a:pPr algn="ctr"/>
                      <a:r>
                        <a:rPr lang="en-US" sz="1200" b="0" i="0" u="none" strike="noStrike" kern="1200" baseline="0" dirty="0">
                          <a:solidFill>
                            <a:schemeClr val="tx1"/>
                          </a:solidFill>
                          <a:latin typeface="+mn-lt"/>
                          <a:ea typeface="+mn-ea"/>
                          <a:cs typeface="Arial" panose="020B0604020202020204" pitchFamily="34" charset="0"/>
                        </a:rPr>
                        <a:t>40 (32)</a:t>
                      </a:r>
                    </a:p>
                  </a:txBody>
                  <a:tcPr>
                    <a:lnL w="12700" cap="flat" cmpd="sng" algn="ctr">
                      <a:no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0FF"/>
                    </a:solidFill>
                  </a:tcPr>
                </a:tc>
                <a:tc hMerge="1">
                  <a:txBody>
                    <a:bodyPr/>
                    <a:lstStyle/>
                    <a:p>
                      <a:endParaRPr lang="en-US"/>
                    </a:p>
                  </a:txBody>
                  <a:tcPr/>
                </a:tc>
                <a:extLst>
                  <a:ext uri="{0D108BD9-81ED-4DB2-BD59-A6C34878D82A}">
                    <a16:rowId xmlns:a16="http://schemas.microsoft.com/office/drawing/2014/main" val="2565363347"/>
                  </a:ext>
                </a:extLst>
              </a:tr>
              <a:tr h="659199">
                <a:tc>
                  <a:txBody>
                    <a:bodyPr/>
                    <a:lstStyle/>
                    <a:p>
                      <a:pPr algn="l" defTabSz="274320">
                        <a:tabLst>
                          <a:tab pos="274320" algn="l"/>
                          <a:tab pos="548640" algn="l"/>
                          <a:tab pos="8229600" algn="l"/>
                        </a:tabLst>
                      </a:pPr>
                      <a:r>
                        <a:rPr lang="en-US" sz="1200" b="1" dirty="0">
                          <a:solidFill>
                            <a:schemeClr val="tx1"/>
                          </a:solidFill>
                          <a:latin typeface="+mn-lt"/>
                          <a:cs typeface="Arial" panose="020B0604020202020204" pitchFamily="34" charset="0"/>
                        </a:rPr>
                        <a:t>AEs leading to dose reduction</a:t>
                      </a:r>
                    </a:p>
                    <a:p>
                      <a:pPr algn="l" defTabSz="274320">
                        <a:tabLst>
                          <a:tab pos="274320" algn="l"/>
                          <a:tab pos="548640" algn="l"/>
                          <a:tab pos="8229600" algn="l"/>
                        </a:tabLst>
                      </a:pPr>
                      <a:r>
                        <a:rPr lang="en-US" sz="1200" b="1" dirty="0">
                          <a:solidFill>
                            <a:schemeClr val="tx1"/>
                          </a:solidFill>
                          <a:latin typeface="+mn-lt"/>
                          <a:cs typeface="Arial" panose="020B0604020202020204" pitchFamily="34" charset="0"/>
                        </a:rPr>
                        <a:t>      </a:t>
                      </a:r>
                      <a:r>
                        <a:rPr lang="en-US" sz="1200" b="0" dirty="0">
                          <a:solidFill>
                            <a:schemeClr val="tx1"/>
                          </a:solidFill>
                          <a:latin typeface="+mn-lt"/>
                          <a:cs typeface="Arial" panose="020B0604020202020204" pitchFamily="34" charset="0"/>
                        </a:rPr>
                        <a:t>Navitoclax/placebo</a:t>
                      </a:r>
                    </a:p>
                    <a:p>
                      <a:pPr algn="l" defTabSz="274320">
                        <a:tabLst>
                          <a:tab pos="274320" algn="l"/>
                          <a:tab pos="548640" algn="l"/>
                          <a:tab pos="8229600" algn="l"/>
                        </a:tabLst>
                      </a:pPr>
                      <a:r>
                        <a:rPr lang="en-US" sz="1200" b="0" dirty="0">
                          <a:solidFill>
                            <a:schemeClr val="tx1"/>
                          </a:solidFill>
                          <a:latin typeface="+mn-lt"/>
                          <a:cs typeface="Arial" panose="020B0604020202020204" pitchFamily="34" charset="0"/>
                        </a:rPr>
                        <a:t>      Ruxolitinib</a:t>
                      </a:r>
                    </a:p>
                  </a:txBody>
                  <a:tcPr marL="72000">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Arial" panose="020B0604020202020204" pitchFamily="34" charset="0"/>
                        </a:rPr>
                        <a:t>101 (81)</a:t>
                      </a:r>
                    </a:p>
                    <a:p>
                      <a:pPr algn="ctr"/>
                      <a:r>
                        <a:rPr lang="en-US" sz="1200" b="0" i="0" u="none" strike="noStrike" kern="1200" baseline="0" dirty="0">
                          <a:solidFill>
                            <a:schemeClr val="tx1"/>
                          </a:solidFill>
                          <a:latin typeface="+mn-lt"/>
                          <a:ea typeface="+mn-ea"/>
                          <a:cs typeface="Arial" panose="020B0604020202020204" pitchFamily="34" charset="0"/>
                        </a:rPr>
                        <a:t>112 (90)</a:t>
                      </a:r>
                    </a:p>
                  </a:txBody>
                  <a:tcPr>
                    <a:lnL w="12700" cap="flat" cmpd="sng" algn="ctr">
                      <a:solidFill>
                        <a:srgbClr val="A6B5E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Arial" panose="020B0604020202020204" pitchFamily="34" charset="0"/>
                        </a:rPr>
                        <a:t>39 (31)</a:t>
                      </a:r>
                    </a:p>
                    <a:p>
                      <a:pPr algn="ctr"/>
                      <a:r>
                        <a:rPr lang="en-US" sz="1200" b="0" i="0" u="none" strike="noStrike" kern="1200" baseline="0" dirty="0">
                          <a:solidFill>
                            <a:schemeClr val="tx1"/>
                          </a:solidFill>
                          <a:latin typeface="+mn-lt"/>
                          <a:ea typeface="+mn-ea"/>
                          <a:cs typeface="Arial" panose="020B0604020202020204" pitchFamily="34" charset="0"/>
                        </a:rPr>
                        <a:t>76 (61)</a:t>
                      </a:r>
                    </a:p>
                  </a:txBody>
                  <a:tcPr>
                    <a:lnL w="12700" cap="flat" cmpd="sng" algn="ctr">
                      <a:no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3232010389"/>
                  </a:ext>
                </a:extLst>
              </a:tr>
              <a:tr h="659199">
                <a:tc>
                  <a:txBody>
                    <a:bodyPr/>
                    <a:lstStyle/>
                    <a:p>
                      <a:pPr algn="l" defTabSz="274320">
                        <a:tabLst>
                          <a:tab pos="274320" algn="l"/>
                          <a:tab pos="548640" algn="l"/>
                          <a:tab pos="8229600" algn="l"/>
                        </a:tabLst>
                      </a:pPr>
                      <a:r>
                        <a:rPr lang="en-US" sz="1200" b="1" dirty="0">
                          <a:solidFill>
                            <a:schemeClr val="tx1"/>
                          </a:solidFill>
                          <a:latin typeface="+mn-lt"/>
                          <a:cs typeface="Arial" panose="020B0604020202020204" pitchFamily="34" charset="0"/>
                        </a:rPr>
                        <a:t>AE leading to dose interruption</a:t>
                      </a:r>
                    </a:p>
                    <a:p>
                      <a:pPr algn="l" defTabSz="274320">
                        <a:tabLst>
                          <a:tab pos="274320" algn="l"/>
                          <a:tab pos="548640" algn="l"/>
                          <a:tab pos="8229600" algn="l"/>
                        </a:tabLst>
                      </a:pPr>
                      <a:r>
                        <a:rPr lang="en-US" sz="1200" b="1" dirty="0">
                          <a:solidFill>
                            <a:schemeClr val="tx1"/>
                          </a:solidFill>
                          <a:latin typeface="+mn-lt"/>
                          <a:cs typeface="Arial" panose="020B0604020202020204" pitchFamily="34" charset="0"/>
                        </a:rPr>
                        <a:t>      </a:t>
                      </a:r>
                      <a:r>
                        <a:rPr lang="en-US" sz="1200" b="0" dirty="0">
                          <a:solidFill>
                            <a:schemeClr val="tx1"/>
                          </a:solidFill>
                          <a:latin typeface="+mn-lt"/>
                          <a:cs typeface="Arial" panose="020B0604020202020204" pitchFamily="34" charset="0"/>
                        </a:rPr>
                        <a:t>Navitoclax/placebo</a:t>
                      </a:r>
                    </a:p>
                    <a:p>
                      <a:pPr algn="l" defTabSz="274320">
                        <a:tabLst>
                          <a:tab pos="274320" algn="l"/>
                          <a:tab pos="548640" algn="l"/>
                          <a:tab pos="8229600" algn="l"/>
                        </a:tabLst>
                      </a:pPr>
                      <a:r>
                        <a:rPr lang="en-US" sz="1200" b="0" dirty="0">
                          <a:solidFill>
                            <a:schemeClr val="tx1"/>
                          </a:solidFill>
                          <a:latin typeface="+mn-lt"/>
                          <a:cs typeface="Arial" panose="020B0604020202020204" pitchFamily="34" charset="0"/>
                        </a:rPr>
                        <a:t>      Ruxolitinib</a:t>
                      </a:r>
                    </a:p>
                  </a:txBody>
                  <a:tcPr marL="72000">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0FF"/>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Arial" panose="020B0604020202020204" pitchFamily="34" charset="0"/>
                        </a:rPr>
                        <a:t>87 (70)</a:t>
                      </a:r>
                    </a:p>
                    <a:p>
                      <a:pPr algn="ctr"/>
                      <a:r>
                        <a:rPr lang="en-US" sz="1200" b="0" i="0" u="none" strike="noStrike" kern="1200" baseline="0" dirty="0">
                          <a:solidFill>
                            <a:schemeClr val="tx1"/>
                          </a:solidFill>
                          <a:latin typeface="+mn-lt"/>
                          <a:ea typeface="+mn-ea"/>
                          <a:cs typeface="Arial" panose="020B0604020202020204" pitchFamily="34" charset="0"/>
                        </a:rPr>
                        <a:t>78 (63)</a:t>
                      </a:r>
                    </a:p>
                  </a:txBody>
                  <a:tcPr>
                    <a:lnL w="12700" cap="flat" cmpd="sng" algn="ctr">
                      <a:solidFill>
                        <a:srgbClr val="A6B5E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0FF"/>
                    </a:solidFill>
                  </a:tcPr>
                </a:tc>
                <a:tc hMerge="1">
                  <a:txBody>
                    <a:bodyPr/>
                    <a:lstStyle/>
                    <a:p>
                      <a:endParaRPr lang="en-US"/>
                    </a:p>
                  </a:txBody>
                  <a:tcPr/>
                </a:tc>
                <a:tc gridSpan="2">
                  <a:txBody>
                    <a:bodyPr/>
                    <a:lstStyle/>
                    <a:p>
                      <a:pPr algn="ctr"/>
                      <a:endParaRPr lang="en-US" sz="1200" b="0" i="0" u="none" strike="noStrike" kern="1200" baseline="0" dirty="0">
                        <a:solidFill>
                          <a:schemeClr val="tx1"/>
                        </a:solidFill>
                        <a:latin typeface="+mn-lt"/>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Arial" panose="020B0604020202020204" pitchFamily="34" charset="0"/>
                        </a:rPr>
                        <a:t>44 (35)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Arial" panose="020B0604020202020204" pitchFamily="34" charset="0"/>
                        </a:rPr>
                        <a:t>41 (33)</a:t>
                      </a:r>
                    </a:p>
                  </a:txBody>
                  <a:tcPr>
                    <a:lnL w="12700" cap="flat" cmpd="sng" algn="ctr">
                      <a:no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0FF"/>
                    </a:solidFill>
                  </a:tcPr>
                </a:tc>
                <a:tc hMerge="1">
                  <a:txBody>
                    <a:bodyPr/>
                    <a:lstStyle/>
                    <a:p>
                      <a:endParaRPr lang="en-US"/>
                    </a:p>
                  </a:txBody>
                  <a:tcPr/>
                </a:tc>
                <a:extLst>
                  <a:ext uri="{0D108BD9-81ED-4DB2-BD59-A6C34878D82A}">
                    <a16:rowId xmlns:a16="http://schemas.microsoft.com/office/drawing/2014/main" val="133112460"/>
                  </a:ext>
                </a:extLst>
              </a:tr>
              <a:tr h="466933">
                <a:tc>
                  <a:txBody>
                    <a:bodyPr/>
                    <a:lstStyle/>
                    <a:p>
                      <a:pPr algn="l" defTabSz="274320">
                        <a:tabLst>
                          <a:tab pos="274320" algn="l"/>
                          <a:tab pos="548640" algn="l"/>
                          <a:tab pos="8229600" algn="l"/>
                        </a:tabLst>
                      </a:pPr>
                      <a:r>
                        <a:rPr lang="en-US" sz="1200" b="1" dirty="0">
                          <a:solidFill>
                            <a:schemeClr val="tx1"/>
                          </a:solidFill>
                          <a:latin typeface="+mn-lt"/>
                          <a:cs typeface="Arial" panose="020B0604020202020204" pitchFamily="34" charset="0"/>
                        </a:rPr>
                        <a:t>All deaths</a:t>
                      </a:r>
                    </a:p>
                    <a:p>
                      <a:pPr marL="265113" indent="0" algn="l" defTabSz="274320">
                        <a:tabLst>
                          <a:tab pos="274320" algn="l"/>
                          <a:tab pos="548640" algn="l"/>
                          <a:tab pos="8229600" algn="l"/>
                        </a:tabLst>
                      </a:pPr>
                      <a:r>
                        <a:rPr lang="en-US" sz="1200" b="0" dirty="0">
                          <a:solidFill>
                            <a:schemeClr val="tx1"/>
                          </a:solidFill>
                          <a:effectLst/>
                          <a:latin typeface="+mn-lt"/>
                          <a:ea typeface="Times New Roman" panose="02020603050405020304" pitchFamily="18" charset="0"/>
                          <a:cs typeface="Arial" panose="020B0604020202020204" pitchFamily="34" charset="0"/>
                        </a:rPr>
                        <a:t>Deaths ≤30 days following last dose of study drug</a:t>
                      </a:r>
                      <a:endParaRPr lang="en-US" sz="1200" b="1" dirty="0">
                        <a:solidFill>
                          <a:schemeClr val="tx1"/>
                        </a:solidFill>
                        <a:latin typeface="+mn-lt"/>
                        <a:cs typeface="Arial" panose="020B0604020202020204" pitchFamily="34" charset="0"/>
                      </a:endParaRPr>
                    </a:p>
                  </a:txBody>
                  <a:tcPr marL="72000">
                    <a:lnL w="12700" cap="flat" cmpd="sng" algn="ctr">
                      <a:solidFill>
                        <a:srgbClr val="A6B5E0"/>
                      </a:solid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lang="en-US" sz="1200" dirty="0">
                          <a:solidFill>
                            <a:schemeClr val="tx1"/>
                          </a:solidFill>
                          <a:effectLst/>
                          <a:latin typeface="+mn-lt"/>
                          <a:ea typeface="Times New Roman" panose="02020603050405020304" pitchFamily="18" charset="0"/>
                          <a:cs typeface="Arial" panose="020B0604020202020204" pitchFamily="34" charset="0"/>
                        </a:rPr>
                        <a:t>13 (10)</a:t>
                      </a:r>
                      <a:br>
                        <a:rPr lang="en-US" sz="1200" dirty="0">
                          <a:solidFill>
                            <a:schemeClr val="tx1"/>
                          </a:solidFill>
                          <a:effectLst/>
                          <a:latin typeface="+mn-lt"/>
                          <a:ea typeface="Times New Roman" panose="02020603050405020304" pitchFamily="18" charset="0"/>
                          <a:cs typeface="Arial" panose="020B0604020202020204" pitchFamily="34" charset="0"/>
                        </a:rPr>
                      </a:br>
                      <a:r>
                        <a:rPr lang="en-US" sz="1200" dirty="0">
                          <a:solidFill>
                            <a:schemeClr val="tx1"/>
                          </a:solidFill>
                          <a:effectLst/>
                          <a:latin typeface="+mn-lt"/>
                          <a:ea typeface="Times New Roman" panose="02020603050405020304" pitchFamily="18" charset="0"/>
                          <a:cs typeface="Arial" panose="020B0604020202020204" pitchFamily="34" charset="0"/>
                        </a:rPr>
                        <a:t>6 (5)</a:t>
                      </a:r>
                      <a:endParaRPr lang="en-GB" sz="1200" dirty="0">
                        <a:solidFill>
                          <a:schemeClr val="tx1"/>
                        </a:solidFill>
                        <a:effectLst/>
                        <a:latin typeface="+mn-lt"/>
                        <a:ea typeface="Calibri" panose="020F0502020204030204" pitchFamily="34" charset="0"/>
                        <a:cs typeface="Arial" panose="020B0604020202020204" pitchFamily="34" charset="0"/>
                      </a:endParaRPr>
                    </a:p>
                  </a:txBody>
                  <a:tcPr marL="36195" marR="36195" marT="0" marB="0">
                    <a:lnL w="12700" cap="flat" cmpd="sng" algn="ctr">
                      <a:solidFill>
                        <a:srgbClr val="A6B5E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gridSpan="2">
                  <a:txBody>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lang="en-US" sz="1200" dirty="0">
                          <a:solidFill>
                            <a:schemeClr val="tx1"/>
                          </a:solidFill>
                          <a:effectLst/>
                          <a:latin typeface="+mn-lt"/>
                          <a:ea typeface="Times New Roman" panose="02020603050405020304" pitchFamily="18" charset="0"/>
                          <a:cs typeface="Arial" panose="020B0604020202020204" pitchFamily="34" charset="0"/>
                        </a:rPr>
                        <a:t>13 (10)</a:t>
                      </a:r>
                      <a:br>
                        <a:rPr lang="en-US" sz="1200" dirty="0">
                          <a:solidFill>
                            <a:schemeClr val="tx1"/>
                          </a:solidFill>
                          <a:effectLst/>
                          <a:latin typeface="+mn-lt"/>
                          <a:ea typeface="Times New Roman" panose="02020603050405020304" pitchFamily="18" charset="0"/>
                          <a:cs typeface="Arial" panose="020B0604020202020204" pitchFamily="34" charset="0"/>
                        </a:rPr>
                      </a:br>
                      <a:r>
                        <a:rPr lang="en-US" sz="1200" dirty="0">
                          <a:solidFill>
                            <a:schemeClr val="tx1"/>
                          </a:solidFill>
                          <a:effectLst/>
                          <a:latin typeface="+mn-lt"/>
                          <a:ea typeface="Times New Roman" panose="02020603050405020304" pitchFamily="18" charset="0"/>
                          <a:cs typeface="Arial" panose="020B0604020202020204" pitchFamily="34" charset="0"/>
                        </a:rPr>
                        <a:t>5 (4)</a:t>
                      </a:r>
                      <a:endParaRPr lang="en-GB" sz="1200" dirty="0">
                        <a:solidFill>
                          <a:schemeClr val="tx1"/>
                        </a:solidFill>
                        <a:effectLst/>
                        <a:latin typeface="+mn-lt"/>
                        <a:ea typeface="Calibri" panose="020F0502020204030204" pitchFamily="34" charset="0"/>
                        <a:cs typeface="Arial" panose="020B0604020202020204" pitchFamily="34" charset="0"/>
                      </a:endParaRPr>
                    </a:p>
                  </a:txBody>
                  <a:tcPr marL="36195" marR="36195" marT="0" marB="0">
                    <a:lnL w="12700" cap="flat" cmpd="sng" algn="ctr">
                      <a:noFill/>
                      <a:prstDash val="solid"/>
                      <a:round/>
                      <a:headEnd type="none" w="med" len="med"/>
                      <a:tailEnd type="none" w="med" len="med"/>
                    </a:lnL>
                    <a:lnR w="12700" cap="flat" cmpd="sng" algn="ctr">
                      <a:solidFill>
                        <a:srgbClr val="A6B5E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3927395349"/>
                  </a:ext>
                </a:extLst>
              </a:tr>
            </a:tbl>
          </a:graphicData>
        </a:graphic>
      </p:graphicFrame>
      <p:sp>
        <p:nvSpPr>
          <p:cNvPr id="7" name="TextBox 6">
            <a:extLst>
              <a:ext uri="{FF2B5EF4-FFF2-40B4-BE49-F238E27FC236}">
                <a16:creationId xmlns:a16="http://schemas.microsoft.com/office/drawing/2014/main" id="{0E634436-588A-9369-F3C8-9E56F4843388}"/>
              </a:ext>
            </a:extLst>
          </p:cNvPr>
          <p:cNvSpPr txBox="1"/>
          <p:nvPr/>
        </p:nvSpPr>
        <p:spPr>
          <a:xfrm>
            <a:off x="4571639" y="6252526"/>
            <a:ext cx="6133150"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srgbClr val="000000"/>
                </a:solidFill>
                <a:effectLst/>
                <a:uLnTx/>
                <a:uFillTx/>
                <a:latin typeface="Arial" panose="020B0604020202020204" pitchFamily="34" charset="0"/>
                <a:ea typeface="Malgun Gothic"/>
                <a:cs typeface="Arial" panose="020B0604020202020204" pitchFamily="34" charset="0"/>
              </a:rPr>
              <a:t>a</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algun Gothic"/>
                <a:cs typeface="Arial" panose="020B0604020202020204" pitchFamily="34" charset="0"/>
              </a:rPr>
              <a:t>All AEs are presented as n (%).</a:t>
            </a:r>
            <a:b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algun Gothic"/>
                <a:cs typeface="Arial" panose="020B0604020202020204" pitchFamily="34" charset="0"/>
              </a:rPr>
            </a:b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algun Gothic"/>
                <a:cs typeface="Arial" panose="020B0604020202020204" pitchFamily="34" charset="0"/>
              </a:rPr>
              <a:t>AEs, adverse events, </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NAV, navitoclax; PBO, placebo; RUX, ruxolitinib.</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algun Gothic"/>
              <a:cs typeface="Arial" panose="020B0604020202020204" pitchFamily="34" charset="0"/>
            </a:endParaRPr>
          </a:p>
        </p:txBody>
      </p:sp>
    </p:spTree>
    <p:custDataLst>
      <p:tags r:id="rId1"/>
    </p:custDataLst>
    <p:extLst>
      <p:ext uri="{BB962C8B-B14F-4D97-AF65-F5344CB8AC3E}">
        <p14:creationId xmlns:p14="http://schemas.microsoft.com/office/powerpoint/2010/main" val="21975520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C3137BAC-6AB4-02C0-2DF8-A563AF93693E}"/>
              </a:ext>
            </a:extLst>
          </p:cNvPr>
          <p:cNvCxnSpPr>
            <a:cxnSpLocks/>
          </p:cNvCxnSpPr>
          <p:nvPr/>
        </p:nvCxnSpPr>
        <p:spPr>
          <a:xfrm>
            <a:off x="1513790" y="3417783"/>
            <a:ext cx="5381553" cy="0"/>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0ECEB2F7-97EE-E75A-7B8E-6ACEC2C79802}"/>
              </a:ext>
            </a:extLst>
          </p:cNvPr>
          <p:cNvPicPr>
            <a:picLocks noChangeAspect="1"/>
          </p:cNvPicPr>
          <p:nvPr/>
        </p:nvPicPr>
        <p:blipFill>
          <a:blip r:embed="rId4"/>
          <a:stretch>
            <a:fillRect/>
          </a:stretch>
        </p:blipFill>
        <p:spPr>
          <a:xfrm>
            <a:off x="1573751" y="2586306"/>
            <a:ext cx="5285690" cy="2316681"/>
          </a:xfrm>
          <a:prstGeom prst="rect">
            <a:avLst/>
          </a:prstGeom>
        </p:spPr>
      </p:pic>
      <p:graphicFrame>
        <p:nvGraphicFramePr>
          <p:cNvPr id="2" name="Table 4">
            <a:extLst>
              <a:ext uri="{FF2B5EF4-FFF2-40B4-BE49-F238E27FC236}">
                <a16:creationId xmlns:a16="http://schemas.microsoft.com/office/drawing/2014/main" id="{684A81F1-7C6D-E69C-7939-EFC8C2B7C1D8}"/>
              </a:ext>
            </a:extLst>
          </p:cNvPr>
          <p:cNvGraphicFramePr>
            <a:graphicFrameLocks noGrp="1"/>
          </p:cNvGraphicFramePr>
          <p:nvPr/>
        </p:nvGraphicFramePr>
        <p:xfrm>
          <a:off x="493987" y="289126"/>
          <a:ext cx="11698013" cy="497247"/>
        </p:xfrm>
        <a:graphic>
          <a:graphicData uri="http://schemas.openxmlformats.org/drawingml/2006/table">
            <a:tbl>
              <a:tblPr firstRow="1" bandRow="1">
                <a:tableStyleId>{5C22544A-7EE6-4342-B048-85BDC9FD1C3A}</a:tableStyleId>
              </a:tblPr>
              <a:tblGrid>
                <a:gridCol w="11698013">
                  <a:extLst>
                    <a:ext uri="{9D8B030D-6E8A-4147-A177-3AD203B41FA5}">
                      <a16:colId xmlns:a16="http://schemas.microsoft.com/office/drawing/2014/main" val="433152939"/>
                    </a:ext>
                  </a:extLst>
                </a:gridCol>
              </a:tblGrid>
              <a:tr h="497247">
                <a:tc>
                  <a:txBody>
                    <a:bodyPr/>
                    <a:lstStyle/>
                    <a:p>
                      <a:pPr marL="115888" indent="0"/>
                      <a:r>
                        <a:rPr lang="en-GB" sz="2200" baseline="0" dirty="0">
                          <a:solidFill>
                            <a:srgbClr val="071D49"/>
                          </a:solidFill>
                        </a:rPr>
                        <a:t>TSS Responses Were Not Significantly Different Between Groups</a:t>
                      </a:r>
                      <a:endParaRPr lang="en-US" sz="2200" baseline="0" dirty="0">
                        <a:solidFill>
                          <a:srgbClr val="071D49"/>
                        </a:solidFill>
                      </a:endParaRPr>
                    </a:p>
                  </a:txBody>
                  <a:tcPr anchor="ctr">
                    <a:lnL w="76200" cap="flat" cmpd="sng" algn="ctr">
                      <a:solidFill>
                        <a:srgbClr val="071D49"/>
                      </a:solidFill>
                      <a:prstDash val="solid"/>
                      <a:round/>
                      <a:headEnd type="none" w="med" len="med"/>
                      <a:tailEnd type="none" w="med" len="med"/>
                    </a:lnL>
                    <a:lnB w="12700" cap="flat" cmpd="sng" algn="ctr">
                      <a:solidFill>
                        <a:srgbClr val="071D49"/>
                      </a:solidFill>
                      <a:prstDash val="solid"/>
                      <a:round/>
                      <a:headEnd type="none" w="med" len="med"/>
                      <a:tailEnd type="none" w="med" len="med"/>
                    </a:lnB>
                    <a:noFill/>
                  </a:tcPr>
                </a:tc>
                <a:extLst>
                  <a:ext uri="{0D108BD9-81ED-4DB2-BD59-A6C34878D82A}">
                    <a16:rowId xmlns:a16="http://schemas.microsoft.com/office/drawing/2014/main" val="1506032674"/>
                  </a:ext>
                </a:extLst>
              </a:tr>
            </a:tbl>
          </a:graphicData>
        </a:graphic>
      </p:graphicFrame>
      <p:sp>
        <p:nvSpPr>
          <p:cNvPr id="7" name="Content Placeholder 2">
            <a:extLst>
              <a:ext uri="{FF2B5EF4-FFF2-40B4-BE49-F238E27FC236}">
                <a16:creationId xmlns:a16="http://schemas.microsoft.com/office/drawing/2014/main" id="{0CE0FAB0-4633-B17A-332C-EE5E5EC00537}"/>
              </a:ext>
            </a:extLst>
          </p:cNvPr>
          <p:cNvSpPr>
            <a:spLocks noGrp="1"/>
          </p:cNvSpPr>
          <p:nvPr>
            <p:ph idx="1"/>
          </p:nvPr>
        </p:nvSpPr>
        <p:spPr>
          <a:xfrm>
            <a:off x="445533" y="1023590"/>
            <a:ext cx="11313700" cy="816076"/>
          </a:xfrm>
        </p:spPr>
        <p:txBody>
          <a:bodyPr>
            <a:normAutofit/>
          </a:bodyPr>
          <a:lstStyle/>
          <a:p>
            <a:pPr lvl="1">
              <a:lnSpc>
                <a:spcPct val="114000"/>
              </a:lnSpc>
            </a:pPr>
            <a:r>
              <a:rPr lang="en-US" altLang="en-US" sz="1800" dirty="0"/>
              <a:t>At Week 24, </a:t>
            </a:r>
            <a:r>
              <a:rPr lang="en-GB" altLang="en-US" sz="1800" dirty="0"/>
              <a:t>the mean change in TSS from baseline was -9.7 (95% CI: -11.8, -7.6) with NAV + RUX compared with -11.1 (95% CI: -13.2, -9.1) with PBO + RUX arm in ITT population (P=0.2852)</a:t>
            </a:r>
            <a:endParaRPr lang="en-GB" altLang="en-US" sz="1800" baseline="30000" dirty="0"/>
          </a:p>
          <a:p>
            <a:pPr marL="0" lvl="1" indent="0">
              <a:lnSpc>
                <a:spcPct val="114000"/>
              </a:lnSpc>
              <a:buNone/>
            </a:pPr>
            <a:endParaRPr lang="en-US" altLang="en-US" sz="1800" dirty="0"/>
          </a:p>
        </p:txBody>
      </p:sp>
      <p:sp>
        <p:nvSpPr>
          <p:cNvPr id="4" name="TextBox 3">
            <a:extLst>
              <a:ext uri="{FF2B5EF4-FFF2-40B4-BE49-F238E27FC236}">
                <a16:creationId xmlns:a16="http://schemas.microsoft.com/office/drawing/2014/main" id="{9B91BA91-7F38-0169-8152-A71CE669E40B}"/>
              </a:ext>
            </a:extLst>
          </p:cNvPr>
          <p:cNvSpPr txBox="1"/>
          <p:nvPr/>
        </p:nvSpPr>
        <p:spPr>
          <a:xfrm>
            <a:off x="1912283" y="1727988"/>
            <a:ext cx="3264196" cy="535531"/>
          </a:xfrm>
          <a:prstGeom prst="rect">
            <a:avLst/>
          </a:prstGeom>
          <a:noFill/>
        </p:spPr>
        <p:txBody>
          <a:bodyPr wrap="square">
            <a:spAutoFit/>
          </a:body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Change in TSS from baseline at Week 24 (ITT)</a:t>
            </a:r>
            <a:r>
              <a:rPr kumimoji="0" lang="en-US" altLang="en-US" sz="16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a</a:t>
            </a:r>
          </a:p>
        </p:txBody>
      </p:sp>
      <p:sp>
        <p:nvSpPr>
          <p:cNvPr id="8" name="TextBox 7">
            <a:extLst>
              <a:ext uri="{FF2B5EF4-FFF2-40B4-BE49-F238E27FC236}">
                <a16:creationId xmlns:a16="http://schemas.microsoft.com/office/drawing/2014/main" id="{16DF10C6-A94E-1328-3DBE-6308CC987274}"/>
              </a:ext>
            </a:extLst>
          </p:cNvPr>
          <p:cNvSpPr txBox="1"/>
          <p:nvPr/>
        </p:nvSpPr>
        <p:spPr>
          <a:xfrm>
            <a:off x="7521090" y="1727987"/>
            <a:ext cx="4215115" cy="53553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patients with TSS≥-10 or TSS</a:t>
            </a:r>
            <a:r>
              <a:rPr kumimoji="0" lang="en-US" altLang="en-US" sz="1600" b="1" i="0" u="none" strike="noStrike" kern="1200" cap="none" spc="0" normalizeH="0" baseline="-2500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50</a:t>
            </a: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reduction from baseline at Week 24</a:t>
            </a:r>
            <a:r>
              <a:rPr kumimoji="0" lang="en-US" altLang="en-US" sz="16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c</a:t>
            </a:r>
          </a:p>
        </p:txBody>
      </p:sp>
      <p:sp>
        <p:nvSpPr>
          <p:cNvPr id="10" name="TextBox 9">
            <a:extLst>
              <a:ext uri="{FF2B5EF4-FFF2-40B4-BE49-F238E27FC236}">
                <a16:creationId xmlns:a16="http://schemas.microsoft.com/office/drawing/2014/main" id="{1C7E6B68-7996-4446-7B9B-8ED0F8FE01E0}"/>
              </a:ext>
            </a:extLst>
          </p:cNvPr>
          <p:cNvSpPr txBox="1"/>
          <p:nvPr/>
        </p:nvSpPr>
        <p:spPr>
          <a:xfrm>
            <a:off x="8086074" y="3905089"/>
            <a:ext cx="65627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ＭＳ Ｐゴシック"/>
              </a:rPr>
              <a:t>n=47</a:t>
            </a:r>
          </a:p>
        </p:txBody>
      </p:sp>
      <p:sp>
        <p:nvSpPr>
          <p:cNvPr id="11" name="TextBox 10">
            <a:extLst>
              <a:ext uri="{FF2B5EF4-FFF2-40B4-BE49-F238E27FC236}">
                <a16:creationId xmlns:a16="http://schemas.microsoft.com/office/drawing/2014/main" id="{F363C290-16A9-80A4-917F-F20C68656A41}"/>
              </a:ext>
            </a:extLst>
          </p:cNvPr>
          <p:cNvSpPr txBox="1"/>
          <p:nvPr/>
        </p:nvSpPr>
        <p:spPr>
          <a:xfrm>
            <a:off x="9885962" y="3894971"/>
            <a:ext cx="70824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ＭＳ Ｐゴシック"/>
              </a:rPr>
              <a:t>n=54</a:t>
            </a:r>
          </a:p>
        </p:txBody>
      </p:sp>
      <p:cxnSp>
        <p:nvCxnSpPr>
          <p:cNvPr id="16" name="Straight Arrow Connector 15">
            <a:extLst>
              <a:ext uri="{FF2B5EF4-FFF2-40B4-BE49-F238E27FC236}">
                <a16:creationId xmlns:a16="http://schemas.microsoft.com/office/drawing/2014/main" id="{E5E0548D-C6D4-8CCE-5B27-45E5EFB19774}"/>
              </a:ext>
            </a:extLst>
          </p:cNvPr>
          <p:cNvCxnSpPr>
            <a:cxnSpLocks/>
          </p:cNvCxnSpPr>
          <p:nvPr/>
        </p:nvCxnSpPr>
        <p:spPr>
          <a:xfrm flipH="1">
            <a:off x="714359" y="3173070"/>
            <a:ext cx="12767" cy="1591734"/>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06E6E6B-80E9-64E4-1FC3-BE4844DAD835}"/>
              </a:ext>
            </a:extLst>
          </p:cNvPr>
          <p:cNvSpPr txBox="1"/>
          <p:nvPr/>
        </p:nvSpPr>
        <p:spPr>
          <a:xfrm rot="16200000">
            <a:off x="-533930" y="3811414"/>
            <a:ext cx="204728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ＭＳ Ｐゴシック"/>
              </a:rPr>
              <a:t>Improvement</a:t>
            </a:r>
          </a:p>
        </p:txBody>
      </p:sp>
      <p:grpSp>
        <p:nvGrpSpPr>
          <p:cNvPr id="86" name="Group 85">
            <a:extLst>
              <a:ext uri="{FF2B5EF4-FFF2-40B4-BE49-F238E27FC236}">
                <a16:creationId xmlns:a16="http://schemas.microsoft.com/office/drawing/2014/main" id="{832EA87B-A3AB-4F85-5748-6105831FEF1F}"/>
              </a:ext>
            </a:extLst>
          </p:cNvPr>
          <p:cNvGrpSpPr/>
          <p:nvPr/>
        </p:nvGrpSpPr>
        <p:grpSpPr>
          <a:xfrm>
            <a:off x="1159933" y="2029182"/>
            <a:ext cx="6073430" cy="3429413"/>
            <a:chOff x="972115" y="2650694"/>
            <a:chExt cx="6263036" cy="3429413"/>
          </a:xfrm>
        </p:grpSpPr>
        <p:sp>
          <p:nvSpPr>
            <p:cNvPr id="54" name="Rectangle 53">
              <a:extLst>
                <a:ext uri="{FF2B5EF4-FFF2-40B4-BE49-F238E27FC236}">
                  <a16:creationId xmlns:a16="http://schemas.microsoft.com/office/drawing/2014/main" id="{B5E3B757-E959-2D55-5F67-93B326CF93C9}"/>
                </a:ext>
              </a:extLst>
            </p:cNvPr>
            <p:cNvSpPr/>
            <p:nvPr/>
          </p:nvSpPr>
          <p:spPr>
            <a:xfrm>
              <a:off x="6932394" y="3978625"/>
              <a:ext cx="302757" cy="1282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-10</a:t>
              </a:r>
              <a:r>
                <a:rPr kumimoji="0" lang="en-US" sz="1200" b="0" i="0" u="none" strike="noStrike" kern="1200" cap="none" spc="0" normalizeH="0" baseline="30000" noProof="0" dirty="0">
                  <a:ln>
                    <a:noFill/>
                  </a:ln>
                  <a:solidFill>
                    <a:srgbClr val="000000"/>
                  </a:solidFill>
                  <a:effectLst/>
                  <a:uLnTx/>
                  <a:uFillTx/>
                  <a:latin typeface="Arial"/>
                  <a:ea typeface="ＭＳ Ｐゴシック"/>
                </a:rPr>
                <a:t>a</a:t>
              </a:r>
            </a:p>
          </p:txBody>
        </p:sp>
        <p:cxnSp>
          <p:nvCxnSpPr>
            <p:cNvPr id="15" name="Straight Connector 14">
              <a:extLst>
                <a:ext uri="{FF2B5EF4-FFF2-40B4-BE49-F238E27FC236}">
                  <a16:creationId xmlns:a16="http://schemas.microsoft.com/office/drawing/2014/main" id="{E2E6485E-D1EC-63CA-28C1-5A02331C8659}"/>
                </a:ext>
              </a:extLst>
            </p:cNvPr>
            <p:cNvCxnSpPr>
              <a:cxnSpLocks/>
            </p:cNvCxnSpPr>
            <p:nvPr/>
          </p:nvCxnSpPr>
          <p:spPr>
            <a:xfrm>
              <a:off x="1265899" y="3712859"/>
              <a:ext cx="562067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B6FC4413-E681-9F1E-AFB8-A3D7F0614346}"/>
                </a:ext>
              </a:extLst>
            </p:cNvPr>
            <p:cNvGrpSpPr/>
            <p:nvPr/>
          </p:nvGrpSpPr>
          <p:grpSpPr>
            <a:xfrm>
              <a:off x="972115" y="2650694"/>
              <a:ext cx="364904" cy="3429413"/>
              <a:chOff x="1492471" y="2995831"/>
              <a:chExt cx="364904" cy="3185894"/>
            </a:xfrm>
          </p:grpSpPr>
          <p:sp>
            <p:nvSpPr>
              <p:cNvPr id="52" name="Rectangle 51">
                <a:extLst>
                  <a:ext uri="{FF2B5EF4-FFF2-40B4-BE49-F238E27FC236}">
                    <a16:creationId xmlns:a16="http://schemas.microsoft.com/office/drawing/2014/main" id="{3C5F348A-5A9E-F3D8-D90B-0C13D542CF69}"/>
                  </a:ext>
                </a:extLst>
              </p:cNvPr>
              <p:cNvSpPr/>
              <p:nvPr/>
            </p:nvSpPr>
            <p:spPr>
              <a:xfrm>
                <a:off x="1492471" y="4817763"/>
                <a:ext cx="257175" cy="1396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-30</a:t>
                </a:r>
              </a:p>
            </p:txBody>
          </p:sp>
          <p:cxnSp>
            <p:nvCxnSpPr>
              <p:cNvPr id="23" name="Straight Connector 22">
                <a:extLst>
                  <a:ext uri="{FF2B5EF4-FFF2-40B4-BE49-F238E27FC236}">
                    <a16:creationId xmlns:a16="http://schemas.microsoft.com/office/drawing/2014/main" id="{E44A20D2-8471-0E73-E6BE-1C457DA8E00C}"/>
                  </a:ext>
                </a:extLst>
              </p:cNvPr>
              <p:cNvCxnSpPr>
                <a:cxnSpLocks/>
              </p:cNvCxnSpPr>
              <p:nvPr/>
            </p:nvCxnSpPr>
            <p:spPr>
              <a:xfrm>
                <a:off x="1857375" y="2999135"/>
                <a:ext cx="0" cy="318259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3B726968-0E28-599E-9DDE-F86B399D4F22}"/>
                  </a:ext>
                </a:extLst>
              </p:cNvPr>
              <p:cNvSpPr/>
              <p:nvPr/>
            </p:nvSpPr>
            <p:spPr>
              <a:xfrm>
                <a:off x="1492471" y="3888669"/>
                <a:ext cx="257175" cy="1878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0</a:t>
                </a:r>
              </a:p>
            </p:txBody>
          </p:sp>
          <p:sp>
            <p:nvSpPr>
              <p:cNvPr id="74" name="Rectangle 73">
                <a:extLst>
                  <a:ext uri="{FF2B5EF4-FFF2-40B4-BE49-F238E27FC236}">
                    <a16:creationId xmlns:a16="http://schemas.microsoft.com/office/drawing/2014/main" id="{A9610C2D-FD3A-3376-F3C5-420C8971604F}"/>
                  </a:ext>
                </a:extLst>
              </p:cNvPr>
              <p:cNvSpPr/>
              <p:nvPr/>
            </p:nvSpPr>
            <p:spPr>
              <a:xfrm>
                <a:off x="1492471" y="3587748"/>
                <a:ext cx="257175" cy="1878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10</a:t>
                </a:r>
              </a:p>
            </p:txBody>
          </p:sp>
          <p:sp>
            <p:nvSpPr>
              <p:cNvPr id="72" name="Rectangle 71">
                <a:extLst>
                  <a:ext uri="{FF2B5EF4-FFF2-40B4-BE49-F238E27FC236}">
                    <a16:creationId xmlns:a16="http://schemas.microsoft.com/office/drawing/2014/main" id="{EA653FA5-B9DF-E18E-C86C-90FE2C9B6188}"/>
                  </a:ext>
                </a:extLst>
              </p:cNvPr>
              <p:cNvSpPr/>
              <p:nvPr/>
            </p:nvSpPr>
            <p:spPr>
              <a:xfrm>
                <a:off x="1492471" y="3294969"/>
                <a:ext cx="257175" cy="1878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20</a:t>
                </a:r>
              </a:p>
            </p:txBody>
          </p:sp>
          <p:sp>
            <p:nvSpPr>
              <p:cNvPr id="70" name="Rectangle 69">
                <a:extLst>
                  <a:ext uri="{FF2B5EF4-FFF2-40B4-BE49-F238E27FC236}">
                    <a16:creationId xmlns:a16="http://schemas.microsoft.com/office/drawing/2014/main" id="{6FF1E5A8-BD42-1F20-F4A8-599E5141BFCA}"/>
                  </a:ext>
                </a:extLst>
              </p:cNvPr>
              <p:cNvSpPr/>
              <p:nvPr/>
            </p:nvSpPr>
            <p:spPr>
              <a:xfrm>
                <a:off x="1492471" y="2995831"/>
                <a:ext cx="257175" cy="1878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30</a:t>
                </a:r>
              </a:p>
            </p:txBody>
          </p:sp>
          <p:sp>
            <p:nvSpPr>
              <p:cNvPr id="58" name="Rectangle 57">
                <a:extLst>
                  <a:ext uri="{FF2B5EF4-FFF2-40B4-BE49-F238E27FC236}">
                    <a16:creationId xmlns:a16="http://schemas.microsoft.com/office/drawing/2014/main" id="{3E213022-12CE-7DE6-467E-DFA49D3539DE}"/>
                  </a:ext>
                </a:extLst>
              </p:cNvPr>
              <p:cNvSpPr/>
              <p:nvPr/>
            </p:nvSpPr>
            <p:spPr>
              <a:xfrm>
                <a:off x="1492471" y="4192490"/>
                <a:ext cx="257175" cy="1878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-10</a:t>
                </a:r>
              </a:p>
            </p:txBody>
          </p:sp>
          <p:sp>
            <p:nvSpPr>
              <p:cNvPr id="56" name="Rectangle 55">
                <a:extLst>
                  <a:ext uri="{FF2B5EF4-FFF2-40B4-BE49-F238E27FC236}">
                    <a16:creationId xmlns:a16="http://schemas.microsoft.com/office/drawing/2014/main" id="{57821A9E-6088-A3A5-A5C6-4A71C1521BA3}"/>
                  </a:ext>
                </a:extLst>
              </p:cNvPr>
              <p:cNvSpPr/>
              <p:nvPr/>
            </p:nvSpPr>
            <p:spPr>
              <a:xfrm>
                <a:off x="1492471" y="4493144"/>
                <a:ext cx="257175" cy="1878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-20</a:t>
                </a:r>
              </a:p>
            </p:txBody>
          </p:sp>
          <p:sp>
            <p:nvSpPr>
              <p:cNvPr id="50" name="Rectangle 49">
                <a:extLst>
                  <a:ext uri="{FF2B5EF4-FFF2-40B4-BE49-F238E27FC236}">
                    <a16:creationId xmlns:a16="http://schemas.microsoft.com/office/drawing/2014/main" id="{330AD5A1-F7E2-9493-3442-F9FA1FD149E0}"/>
                  </a:ext>
                </a:extLst>
              </p:cNvPr>
              <p:cNvSpPr/>
              <p:nvPr/>
            </p:nvSpPr>
            <p:spPr>
              <a:xfrm>
                <a:off x="1492471" y="5088704"/>
                <a:ext cx="257175" cy="1878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-40</a:t>
                </a:r>
              </a:p>
            </p:txBody>
          </p:sp>
          <p:sp>
            <p:nvSpPr>
              <p:cNvPr id="48" name="Rectangle 47">
                <a:extLst>
                  <a:ext uri="{FF2B5EF4-FFF2-40B4-BE49-F238E27FC236}">
                    <a16:creationId xmlns:a16="http://schemas.microsoft.com/office/drawing/2014/main" id="{F4E2FB5D-E6A7-2099-4130-2C58E61024F0}"/>
                  </a:ext>
                </a:extLst>
              </p:cNvPr>
              <p:cNvSpPr/>
              <p:nvPr/>
            </p:nvSpPr>
            <p:spPr>
              <a:xfrm>
                <a:off x="1492471" y="5390390"/>
                <a:ext cx="257175" cy="1878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-50</a:t>
                </a:r>
              </a:p>
            </p:txBody>
          </p:sp>
          <p:sp>
            <p:nvSpPr>
              <p:cNvPr id="46" name="Rectangle 45">
                <a:extLst>
                  <a:ext uri="{FF2B5EF4-FFF2-40B4-BE49-F238E27FC236}">
                    <a16:creationId xmlns:a16="http://schemas.microsoft.com/office/drawing/2014/main" id="{29BF6471-92EB-7DBF-ACF9-F0DCEBCE03AB}"/>
                  </a:ext>
                </a:extLst>
              </p:cNvPr>
              <p:cNvSpPr/>
              <p:nvPr/>
            </p:nvSpPr>
            <p:spPr>
              <a:xfrm>
                <a:off x="1492471" y="5693073"/>
                <a:ext cx="257175" cy="1878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-60</a:t>
                </a:r>
              </a:p>
            </p:txBody>
          </p:sp>
          <p:sp>
            <p:nvSpPr>
              <p:cNvPr id="44" name="Rectangle 43">
                <a:extLst>
                  <a:ext uri="{FF2B5EF4-FFF2-40B4-BE49-F238E27FC236}">
                    <a16:creationId xmlns:a16="http://schemas.microsoft.com/office/drawing/2014/main" id="{2460C6DE-FB90-6F58-96E9-6523309DDFBF}"/>
                  </a:ext>
                </a:extLst>
              </p:cNvPr>
              <p:cNvSpPr/>
              <p:nvPr/>
            </p:nvSpPr>
            <p:spPr>
              <a:xfrm>
                <a:off x="1492471" y="5993917"/>
                <a:ext cx="257175" cy="1878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-70</a:t>
                </a:r>
              </a:p>
            </p:txBody>
          </p:sp>
        </p:grpSp>
      </p:grpSp>
      <p:sp>
        <p:nvSpPr>
          <p:cNvPr id="85" name="TextBox 84">
            <a:extLst>
              <a:ext uri="{FF2B5EF4-FFF2-40B4-BE49-F238E27FC236}">
                <a16:creationId xmlns:a16="http://schemas.microsoft.com/office/drawing/2014/main" id="{71D7FE60-B37C-8B7E-F544-C2FD21C70F84}"/>
              </a:ext>
            </a:extLst>
          </p:cNvPr>
          <p:cNvSpPr txBox="1"/>
          <p:nvPr/>
        </p:nvSpPr>
        <p:spPr>
          <a:xfrm rot="16200000">
            <a:off x="-183639" y="3469742"/>
            <a:ext cx="236272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ＭＳ Ｐゴシック"/>
              </a:rPr>
              <a:t>Change in TSS from baseline at Week 24</a:t>
            </a:r>
          </a:p>
        </p:txBody>
      </p:sp>
      <p:sp>
        <p:nvSpPr>
          <p:cNvPr id="5" name="TextBox 4">
            <a:extLst>
              <a:ext uri="{FF2B5EF4-FFF2-40B4-BE49-F238E27FC236}">
                <a16:creationId xmlns:a16="http://schemas.microsoft.com/office/drawing/2014/main" id="{95F45932-B20F-3C54-DB9E-0F86AAA6C35A}"/>
              </a:ext>
            </a:extLst>
          </p:cNvPr>
          <p:cNvSpPr txBox="1"/>
          <p:nvPr/>
        </p:nvSpPr>
        <p:spPr>
          <a:xfrm>
            <a:off x="2570641" y="6027332"/>
            <a:ext cx="9411809" cy="553998"/>
          </a:xfrm>
          <a:prstGeom prst="rect">
            <a:avLst/>
          </a:prstGeom>
          <a:noFill/>
        </p:spPr>
        <p:txBody>
          <a:bodyPr wrap="square" lIns="0" tIns="0" rIns="0" bIns="0"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900" b="0" i="0" u="none" strike="noStrike" kern="1200" cap="none" spc="0" normalizeH="0" baseline="30000" noProof="0" dirty="0" err="1">
                <a:ln>
                  <a:noFill/>
                </a:ln>
                <a:solidFill>
                  <a:srgbClr val="000000"/>
                </a:solidFill>
                <a:effectLst/>
                <a:uLnTx/>
                <a:uFillTx/>
                <a:latin typeface="Arial"/>
                <a:ea typeface="Calibri" panose="020F0502020204030204" pitchFamily="34" charset="0"/>
              </a:rPr>
              <a:t>a</a:t>
            </a:r>
            <a:r>
              <a:rPr kumimoji="0" lang="en-GB" sz="900" b="0" i="0" u="none" strike="noStrike" kern="1200" cap="none" spc="0" normalizeH="0" baseline="0" noProof="0" dirty="0" err="1">
                <a:ln>
                  <a:noFill/>
                </a:ln>
                <a:solidFill>
                  <a:srgbClr val="000000"/>
                </a:solidFill>
                <a:effectLst/>
                <a:uLnTx/>
                <a:uFillTx/>
                <a:latin typeface="Arial"/>
                <a:ea typeface="Calibri" panose="020F0502020204030204" pitchFamily="34" charset="0"/>
              </a:rPr>
              <a:t>TSS</a:t>
            </a:r>
            <a:r>
              <a:rPr kumimoji="0" lang="en-GB" sz="900" b="0" i="0" u="none" strike="noStrike" kern="1200" cap="none" spc="0" normalizeH="0" baseline="0" noProof="0" dirty="0">
                <a:ln>
                  <a:noFill/>
                </a:ln>
                <a:solidFill>
                  <a:srgbClr val="000000"/>
                </a:solidFill>
                <a:effectLst/>
                <a:uLnTx/>
                <a:uFillTx/>
                <a:latin typeface="Arial"/>
                <a:ea typeface="Calibri" panose="020F0502020204030204" pitchFamily="34" charset="0"/>
              </a:rPr>
              <a:t> was calculated based on reporting on the Myelofibrosis Symptom Assessment Form v4.0. A 10-point improvement (scale: 0</a:t>
            </a:r>
            <a:r>
              <a:rPr kumimoji="0" lang="en-GB" sz="900" b="0" i="0" u="none" strike="noStrike" kern="120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rPr>
              <a:t>–70) </a:t>
            </a:r>
            <a:r>
              <a:rPr kumimoji="0" lang="en-GB" sz="900" b="0" i="0" u="none" strike="noStrike" kern="1200" cap="none" spc="0" normalizeH="0" baseline="0" noProof="0" dirty="0">
                <a:ln>
                  <a:noFill/>
                </a:ln>
                <a:solidFill>
                  <a:srgbClr val="000000"/>
                </a:solidFill>
                <a:effectLst/>
                <a:uLnTx/>
                <a:uFillTx/>
                <a:latin typeface="Arial"/>
                <a:ea typeface="Calibri" panose="020F0502020204030204" pitchFamily="34" charset="0"/>
              </a:rPr>
              <a:t>was estimated to be the level of change in TSS that patients would perceive to be meaningful improvement in MF-related symptoms; </a:t>
            </a:r>
            <a:r>
              <a:rPr kumimoji="0" lang="en-GB" sz="900" b="0" i="0" u="none" strike="noStrike" kern="1200" cap="none" spc="0" normalizeH="0" baseline="30000" noProof="0" dirty="0" err="1">
                <a:ln>
                  <a:noFill/>
                </a:ln>
                <a:solidFill>
                  <a:srgbClr val="000000"/>
                </a:solidFill>
                <a:effectLst/>
                <a:uLnTx/>
                <a:uFillTx/>
                <a:latin typeface="Arial"/>
                <a:ea typeface="Calibri" panose="020F0502020204030204" pitchFamily="34" charset="0"/>
                <a:cs typeface="Arial" panose="020B0604020202020204" pitchFamily="34" charset="0"/>
              </a:rPr>
              <a:t>b</a:t>
            </a:r>
            <a:r>
              <a:rPr kumimoji="0" lang="en-GB" sz="900" b="0" i="0" u="none" strike="noStrike" kern="1200" cap="none" spc="0" normalizeH="0" baseline="0" noProof="0" dirty="0" err="1">
                <a:ln>
                  <a:noFill/>
                </a:ln>
                <a:solidFill>
                  <a:srgbClr val="000000"/>
                </a:solidFill>
                <a:effectLst/>
                <a:uLnTx/>
                <a:uFillTx/>
                <a:latin typeface="Arial"/>
                <a:ea typeface="Calibri" panose="020F0502020204030204" pitchFamily="34" charset="0"/>
                <a:cs typeface="Arial" panose="020B0604020202020204" pitchFamily="34" charset="0"/>
              </a:rPr>
              <a:t>Number</a:t>
            </a:r>
            <a:r>
              <a:rPr kumimoji="0" lang="en-GB" sz="900" b="0" i="0" u="none" strike="noStrike" kern="120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rPr>
              <a:t> of patients with available data for change in TSS at Week 24; </a:t>
            </a:r>
            <a:r>
              <a:rPr kumimoji="0" lang="en-GB" sz="900" b="0" i="0" u="none" strike="noStrike" kern="1200" cap="none" spc="0" normalizeH="0" baseline="30000" noProof="0" dirty="0" err="1">
                <a:ln>
                  <a:noFill/>
                </a:ln>
                <a:solidFill>
                  <a:srgbClr val="000000"/>
                </a:solidFill>
                <a:effectLst/>
                <a:uLnTx/>
                <a:uFillTx/>
                <a:latin typeface="Arial"/>
                <a:ea typeface="Calibri" panose="020F0502020204030204" pitchFamily="34" charset="0"/>
                <a:cs typeface="Arial" panose="020B0604020202020204" pitchFamily="34" charset="0"/>
              </a:rPr>
              <a:t>c</a:t>
            </a:r>
            <a:r>
              <a:rPr kumimoji="0" lang="en-GB" sz="900" b="0" i="0" u="none" strike="noStrike" kern="1200" cap="none" spc="0" normalizeH="0" baseline="0" noProof="0" dirty="0" err="1">
                <a:ln>
                  <a:noFill/>
                </a:ln>
                <a:solidFill>
                  <a:srgbClr val="000000"/>
                </a:solidFill>
                <a:effectLst/>
                <a:uLnTx/>
                <a:uFillTx/>
                <a:latin typeface="Arial"/>
                <a:ea typeface="Calibri" panose="020F0502020204030204" pitchFamily="34" charset="0"/>
                <a:cs typeface="Arial" panose="020B0604020202020204" pitchFamily="34" charset="0"/>
              </a:rPr>
              <a:t>Error</a:t>
            </a:r>
            <a:r>
              <a:rPr kumimoji="0" lang="en-GB" sz="900" b="0" i="0" u="none" strike="noStrike" kern="120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rPr>
              <a:t> bars represent 95% CI. </a:t>
            </a:r>
            <a:r>
              <a:rPr kumimoji="0" lang="en-GB" sz="900" b="0" i="0" u="none" strike="noStrike" kern="1200" cap="none" spc="0" normalizeH="0" baseline="30000" noProof="0" dirty="0" err="1">
                <a:ln>
                  <a:noFill/>
                </a:ln>
                <a:solidFill>
                  <a:srgbClr val="000000"/>
                </a:solidFill>
                <a:effectLst/>
                <a:uLnTx/>
                <a:uFillTx/>
                <a:latin typeface="Arial"/>
                <a:ea typeface="Calibri" panose="020F0502020204030204" pitchFamily="34" charset="0"/>
                <a:cs typeface="Arial" panose="020B0604020202020204" pitchFamily="34" charset="0"/>
              </a:rPr>
              <a:t>d</a:t>
            </a:r>
            <a:r>
              <a:rPr kumimoji="0" lang="en-GB" sz="900" b="0" i="0" u="none" strike="noStrike" kern="1200" cap="none" spc="0" normalizeH="0" baseline="0" noProof="0" dirty="0" err="1">
                <a:ln>
                  <a:noFill/>
                </a:ln>
                <a:solidFill>
                  <a:srgbClr val="000000"/>
                </a:solidFill>
                <a:effectLst/>
                <a:uLnTx/>
                <a:uFillTx/>
                <a:latin typeface="Arial"/>
                <a:ea typeface="Calibri" panose="020F0502020204030204" pitchFamily="34" charset="0"/>
                <a:cs typeface="Arial" panose="020B0604020202020204" pitchFamily="34" charset="0"/>
              </a:rPr>
              <a:t>Includes</a:t>
            </a:r>
            <a:r>
              <a:rPr kumimoji="0" lang="en-GB" sz="900" b="0" i="0" u="none" strike="noStrike" kern="120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rPr>
              <a:t> patients with baseline TSS ≥12 </a:t>
            </a:r>
            <a:r>
              <a:rPr kumimoji="0" lang="en-GB" sz="900" b="0" i="0" u="sng" strike="noStrike" kern="120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rPr>
              <a:t>or</a:t>
            </a:r>
            <a:r>
              <a:rPr kumimoji="0" lang="en-GB" sz="900" b="0" i="0" u="none" strike="noStrike" kern="120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rPr>
              <a:t> at least 2 symptoms with a baseline symptom score ≥3  with TSS available at baseline and week 24. </a:t>
            </a:r>
            <a:r>
              <a:rPr kumimoji="0" lang="en-US" sz="900" b="0" i="0" u="none" strike="noStrike" kern="1200" cap="none" spc="0" normalizeH="0" baseline="0" noProof="0" dirty="0">
                <a:ln>
                  <a:noFill/>
                </a:ln>
                <a:solidFill>
                  <a:srgbClr val="000000"/>
                </a:solidFill>
                <a:effectLst/>
                <a:uLnTx/>
                <a:uFillTx/>
                <a:latin typeface="Arial"/>
                <a:ea typeface="Calibri" panose="020F0502020204030204" pitchFamily="34" charset="0"/>
              </a:rPr>
              <a:t>CI, confidence interval; ITT, intention-to-treat; </a:t>
            </a:r>
            <a:r>
              <a:rPr kumimoji="0" lang="en-US" sz="900" b="0" i="0" u="none" strike="noStrike" kern="1200" cap="none" spc="0" normalizeH="0" baseline="0" noProof="0" dirty="0">
                <a:ln>
                  <a:noFill/>
                </a:ln>
                <a:solidFill>
                  <a:srgbClr val="000000"/>
                </a:solidFill>
                <a:effectLst/>
                <a:uLnTx/>
                <a:uFillTx/>
                <a:latin typeface="Arial"/>
                <a:ea typeface="ＭＳ Ｐゴシック"/>
                <a:cs typeface="Arial" panose="020B0604020202020204" pitchFamily="34" charset="0"/>
              </a:rPr>
              <a:t>NAV, navitoclax; RUX, </a:t>
            </a:r>
            <a:r>
              <a:rPr kumimoji="0" lang="en-US" sz="900" b="0" i="0" u="none" strike="noStrike" kern="1200" cap="none" spc="0" normalizeH="0" baseline="0" noProof="0" dirty="0" err="1">
                <a:ln>
                  <a:noFill/>
                </a:ln>
                <a:solidFill>
                  <a:srgbClr val="000000"/>
                </a:solidFill>
                <a:effectLst/>
                <a:uLnTx/>
                <a:uFillTx/>
                <a:latin typeface="Arial"/>
                <a:ea typeface="ＭＳ Ｐゴシック"/>
                <a:cs typeface="Arial" panose="020B0604020202020204" pitchFamily="34" charset="0"/>
              </a:rPr>
              <a:t>ruxolitinib</a:t>
            </a:r>
            <a:r>
              <a:rPr kumimoji="0" lang="en-US" sz="900" b="0" i="0" u="none" strike="noStrike" kern="1200" cap="none" spc="0" normalizeH="0" baseline="0" noProof="0" dirty="0">
                <a:ln>
                  <a:noFill/>
                </a:ln>
                <a:solidFill>
                  <a:srgbClr val="000000"/>
                </a:solidFill>
                <a:effectLst/>
                <a:uLnTx/>
                <a:uFillTx/>
                <a:latin typeface="Arial"/>
                <a:ea typeface="ＭＳ Ｐゴシック"/>
                <a:cs typeface="Arial" panose="020B0604020202020204" pitchFamily="34" charset="0"/>
              </a:rPr>
              <a:t>;</a:t>
            </a:r>
            <a:r>
              <a:rPr kumimoji="0" lang="en-US" sz="900" b="0" i="0" u="none" strike="noStrike" kern="1200" cap="none" spc="0" normalizeH="0" baseline="0" noProof="0" dirty="0">
                <a:ln>
                  <a:noFill/>
                </a:ln>
                <a:solidFill>
                  <a:srgbClr val="000000"/>
                </a:solidFill>
                <a:effectLst/>
                <a:uLnTx/>
                <a:uFillTx/>
                <a:latin typeface="Arial"/>
                <a:ea typeface="Calibri" panose="020F0502020204030204" pitchFamily="34" charset="0"/>
              </a:rPr>
              <a:t> TSS, total symptom score</a:t>
            </a:r>
            <a:endParaRPr kumimoji="0" lang="en-US" sz="900" b="0" i="0" u="none" strike="noStrike" kern="1200" cap="none" spc="0" normalizeH="0" baseline="0" noProof="0" dirty="0">
              <a:ln>
                <a:noFill/>
              </a:ln>
              <a:solidFill>
                <a:srgbClr val="000000"/>
              </a:solidFill>
              <a:effectLst/>
              <a:uLnTx/>
              <a:uFillTx/>
              <a:latin typeface="Arial"/>
              <a:ea typeface="Malgun Gothic"/>
              <a:cs typeface="Arial" panose="020B0604020202020204" pitchFamily="34" charset="0"/>
            </a:endParaRPr>
          </a:p>
        </p:txBody>
      </p:sp>
      <p:cxnSp>
        <p:nvCxnSpPr>
          <p:cNvPr id="3" name="Straight Connector 2">
            <a:extLst>
              <a:ext uri="{FF2B5EF4-FFF2-40B4-BE49-F238E27FC236}">
                <a16:creationId xmlns:a16="http://schemas.microsoft.com/office/drawing/2014/main" id="{0E63B9FC-F28A-AFB1-D55C-3EADC92FC4E3}"/>
              </a:ext>
            </a:extLst>
          </p:cNvPr>
          <p:cNvCxnSpPr>
            <a:cxnSpLocks/>
          </p:cNvCxnSpPr>
          <p:nvPr/>
        </p:nvCxnSpPr>
        <p:spPr>
          <a:xfrm>
            <a:off x="1444823" y="4065565"/>
            <a:ext cx="689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5914307-9AE5-803A-04DE-B9FA0B3894DE}"/>
              </a:ext>
            </a:extLst>
          </p:cNvPr>
          <p:cNvCxnSpPr>
            <a:cxnSpLocks/>
          </p:cNvCxnSpPr>
          <p:nvPr/>
        </p:nvCxnSpPr>
        <p:spPr>
          <a:xfrm>
            <a:off x="1444823" y="2767425"/>
            <a:ext cx="689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1F86B00-E81F-DC72-FFDD-2A08200C679C}"/>
              </a:ext>
            </a:extLst>
          </p:cNvPr>
          <p:cNvCxnSpPr>
            <a:cxnSpLocks/>
          </p:cNvCxnSpPr>
          <p:nvPr/>
        </p:nvCxnSpPr>
        <p:spPr>
          <a:xfrm>
            <a:off x="1444823" y="2452267"/>
            <a:ext cx="689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57E6589-523A-51E7-A21C-4E961B5C2700}"/>
              </a:ext>
            </a:extLst>
          </p:cNvPr>
          <p:cNvCxnSpPr>
            <a:cxnSpLocks/>
          </p:cNvCxnSpPr>
          <p:nvPr/>
        </p:nvCxnSpPr>
        <p:spPr>
          <a:xfrm>
            <a:off x="1444823" y="2130264"/>
            <a:ext cx="689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C2F5CA4-0DFC-B07C-12B8-D6B12165466F}"/>
              </a:ext>
            </a:extLst>
          </p:cNvPr>
          <p:cNvCxnSpPr>
            <a:cxnSpLocks/>
          </p:cNvCxnSpPr>
          <p:nvPr/>
        </p:nvCxnSpPr>
        <p:spPr>
          <a:xfrm>
            <a:off x="1444823" y="3418392"/>
            <a:ext cx="689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41F5826-8BE4-01FB-B7C8-DB099B50C39B}"/>
              </a:ext>
            </a:extLst>
          </p:cNvPr>
          <p:cNvCxnSpPr>
            <a:cxnSpLocks/>
          </p:cNvCxnSpPr>
          <p:nvPr/>
        </p:nvCxnSpPr>
        <p:spPr>
          <a:xfrm>
            <a:off x="1444823" y="3742027"/>
            <a:ext cx="689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07AACDB-E01B-3C06-03AE-523C7B7C017F}"/>
              </a:ext>
            </a:extLst>
          </p:cNvPr>
          <p:cNvCxnSpPr>
            <a:cxnSpLocks/>
          </p:cNvCxnSpPr>
          <p:nvPr/>
        </p:nvCxnSpPr>
        <p:spPr>
          <a:xfrm>
            <a:off x="1444823" y="4383109"/>
            <a:ext cx="689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D8B5D84-AA3A-045A-C521-69B8E3C628D9}"/>
              </a:ext>
            </a:extLst>
          </p:cNvPr>
          <p:cNvCxnSpPr>
            <a:cxnSpLocks/>
          </p:cNvCxnSpPr>
          <p:nvPr/>
        </p:nvCxnSpPr>
        <p:spPr>
          <a:xfrm>
            <a:off x="1444823" y="4707855"/>
            <a:ext cx="689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2CB17EE-B700-47B1-E490-8F24ECFD1746}"/>
              </a:ext>
            </a:extLst>
          </p:cNvPr>
          <p:cNvCxnSpPr>
            <a:cxnSpLocks/>
          </p:cNvCxnSpPr>
          <p:nvPr/>
        </p:nvCxnSpPr>
        <p:spPr>
          <a:xfrm>
            <a:off x="1444823" y="5033674"/>
            <a:ext cx="689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2FBF166-F0C7-30C5-D042-FCBBACCF316F}"/>
              </a:ext>
            </a:extLst>
          </p:cNvPr>
          <p:cNvCxnSpPr>
            <a:cxnSpLocks/>
          </p:cNvCxnSpPr>
          <p:nvPr/>
        </p:nvCxnSpPr>
        <p:spPr>
          <a:xfrm>
            <a:off x="1444823" y="5357514"/>
            <a:ext cx="689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686D84F-02CD-846C-5518-5560523EFA1B}"/>
              </a:ext>
            </a:extLst>
          </p:cNvPr>
          <p:cNvSpPr txBox="1"/>
          <p:nvPr/>
        </p:nvSpPr>
        <p:spPr>
          <a:xfrm>
            <a:off x="1599626" y="5308789"/>
            <a:ext cx="2499158"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ＭＳ Ｐゴシック"/>
              </a:rPr>
              <a:t>NAV + RUX (N</a:t>
            </a:r>
            <a:r>
              <a:rPr kumimoji="0" lang="en-GB" sz="1200" b="0" i="0" u="none" strike="noStrike" kern="1200" cap="none" spc="0" normalizeH="0" baseline="30000" noProof="0" dirty="0">
                <a:ln>
                  <a:noFill/>
                </a:ln>
                <a:solidFill>
                  <a:srgbClr val="000000"/>
                </a:solidFill>
                <a:effectLst/>
                <a:uLnTx/>
                <a:uFillTx/>
                <a:latin typeface="Arial"/>
                <a:ea typeface="ＭＳ Ｐゴシック"/>
              </a:rPr>
              <a:t>b</a:t>
            </a:r>
            <a:r>
              <a:rPr kumimoji="0" lang="en-GB" sz="1200" b="0" i="0" u="none" strike="noStrike" kern="1200" cap="none" spc="0" normalizeH="0" baseline="0" noProof="0" dirty="0">
                <a:ln>
                  <a:noFill/>
                </a:ln>
                <a:solidFill>
                  <a:srgbClr val="000000"/>
                </a:solidFill>
                <a:effectLst/>
                <a:uLnTx/>
                <a:uFillTx/>
                <a:latin typeface="Arial"/>
                <a:ea typeface="ＭＳ Ｐゴシック"/>
              </a:rPr>
              <a:t>=107)</a:t>
            </a:r>
          </a:p>
        </p:txBody>
      </p:sp>
      <p:sp>
        <p:nvSpPr>
          <p:cNvPr id="27" name="TextBox 26">
            <a:extLst>
              <a:ext uri="{FF2B5EF4-FFF2-40B4-BE49-F238E27FC236}">
                <a16:creationId xmlns:a16="http://schemas.microsoft.com/office/drawing/2014/main" id="{43780E31-A7C3-E953-A546-3E5E97D6F4B8}"/>
              </a:ext>
            </a:extLst>
          </p:cNvPr>
          <p:cNvSpPr txBox="1"/>
          <p:nvPr/>
        </p:nvSpPr>
        <p:spPr>
          <a:xfrm>
            <a:off x="4327082" y="5308789"/>
            <a:ext cx="2499158"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ＭＳ Ｐゴシック"/>
              </a:rPr>
              <a:t>PBO + RUX (N</a:t>
            </a:r>
            <a:r>
              <a:rPr kumimoji="0" lang="en-GB" sz="1200" b="0" i="0" u="none" strike="noStrike" kern="1200" cap="none" spc="0" normalizeH="0" baseline="30000" noProof="0" dirty="0">
                <a:ln>
                  <a:noFill/>
                </a:ln>
                <a:solidFill>
                  <a:srgbClr val="000000"/>
                </a:solidFill>
                <a:effectLst/>
                <a:uLnTx/>
                <a:uFillTx/>
                <a:latin typeface="Arial"/>
                <a:ea typeface="ＭＳ Ｐゴシック"/>
              </a:rPr>
              <a:t>b</a:t>
            </a:r>
            <a:r>
              <a:rPr kumimoji="0" lang="en-GB" sz="1200" b="0" i="0" u="none" strike="noStrike" kern="1200" cap="none" spc="0" normalizeH="0" baseline="0" noProof="0" dirty="0">
                <a:ln>
                  <a:noFill/>
                </a:ln>
                <a:solidFill>
                  <a:srgbClr val="000000"/>
                </a:solidFill>
                <a:effectLst/>
                <a:uLnTx/>
                <a:uFillTx/>
                <a:latin typeface="Arial"/>
                <a:ea typeface="ＭＳ Ｐゴシック"/>
              </a:rPr>
              <a:t>=107)</a:t>
            </a:r>
          </a:p>
        </p:txBody>
      </p:sp>
      <p:cxnSp>
        <p:nvCxnSpPr>
          <p:cNvPr id="28" name="Straight Arrow Connector 27">
            <a:extLst>
              <a:ext uri="{FF2B5EF4-FFF2-40B4-BE49-F238E27FC236}">
                <a16:creationId xmlns:a16="http://schemas.microsoft.com/office/drawing/2014/main" id="{6ECC4AD3-74AF-9762-E7FE-7FDB65B025DB}"/>
              </a:ext>
            </a:extLst>
          </p:cNvPr>
          <p:cNvCxnSpPr>
            <a:cxnSpLocks/>
          </p:cNvCxnSpPr>
          <p:nvPr/>
        </p:nvCxnSpPr>
        <p:spPr>
          <a:xfrm flipV="1">
            <a:off x="720742" y="2026007"/>
            <a:ext cx="8112" cy="1011343"/>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B116505-73CF-F6F4-CCCE-447ABD70E3BE}"/>
              </a:ext>
            </a:extLst>
          </p:cNvPr>
          <p:cNvSpPr txBox="1"/>
          <p:nvPr/>
        </p:nvSpPr>
        <p:spPr>
          <a:xfrm rot="16200000">
            <a:off x="-509267" y="2354358"/>
            <a:ext cx="204728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ＭＳ Ｐゴシック"/>
              </a:rPr>
              <a:t>Worsening</a:t>
            </a:r>
          </a:p>
        </p:txBody>
      </p:sp>
      <p:sp>
        <p:nvSpPr>
          <p:cNvPr id="35" name="TextBox 34">
            <a:extLst>
              <a:ext uri="{FF2B5EF4-FFF2-40B4-BE49-F238E27FC236}">
                <a16:creationId xmlns:a16="http://schemas.microsoft.com/office/drawing/2014/main" id="{AF6BECE1-AABB-BE5F-C13B-6EF43385546B}"/>
              </a:ext>
            </a:extLst>
          </p:cNvPr>
          <p:cNvSpPr txBox="1"/>
          <p:nvPr/>
        </p:nvSpPr>
        <p:spPr>
          <a:xfrm>
            <a:off x="8972376" y="3881629"/>
            <a:ext cx="65627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ＭＳ Ｐゴシック"/>
              </a:rPr>
              <a:t>n=45</a:t>
            </a:r>
          </a:p>
        </p:txBody>
      </p:sp>
      <p:sp>
        <p:nvSpPr>
          <p:cNvPr id="36" name="TextBox 35">
            <a:extLst>
              <a:ext uri="{FF2B5EF4-FFF2-40B4-BE49-F238E27FC236}">
                <a16:creationId xmlns:a16="http://schemas.microsoft.com/office/drawing/2014/main" id="{B6D6586E-1E8B-BB95-FE2C-9D66DE6ED7B4}"/>
              </a:ext>
            </a:extLst>
          </p:cNvPr>
          <p:cNvSpPr txBox="1"/>
          <p:nvPr/>
        </p:nvSpPr>
        <p:spPr>
          <a:xfrm>
            <a:off x="10747177" y="3905088"/>
            <a:ext cx="65627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ＭＳ Ｐゴシック"/>
              </a:rPr>
              <a:t>n=50</a:t>
            </a:r>
          </a:p>
        </p:txBody>
      </p:sp>
      <p:graphicFrame>
        <p:nvGraphicFramePr>
          <p:cNvPr id="30" name="Chart 29">
            <a:extLst>
              <a:ext uri="{FF2B5EF4-FFF2-40B4-BE49-F238E27FC236}">
                <a16:creationId xmlns:a16="http://schemas.microsoft.com/office/drawing/2014/main" id="{E3A92AA2-DFC2-B72A-0D2C-3E7081793EFC}"/>
              </a:ext>
            </a:extLst>
          </p:cNvPr>
          <p:cNvGraphicFramePr/>
          <p:nvPr/>
        </p:nvGraphicFramePr>
        <p:xfrm>
          <a:off x="7223327" y="2259522"/>
          <a:ext cx="4584360" cy="3074348"/>
        </p:xfrm>
        <a:graphic>
          <a:graphicData uri="http://schemas.openxmlformats.org/drawingml/2006/chart">
            <c:chart xmlns:c="http://schemas.openxmlformats.org/drawingml/2006/chart" xmlns:r="http://schemas.openxmlformats.org/officeDocument/2006/relationships" r:id="rId5"/>
          </a:graphicData>
        </a:graphic>
      </p:graphicFrame>
      <p:sp>
        <p:nvSpPr>
          <p:cNvPr id="49" name="TextBox 48">
            <a:extLst>
              <a:ext uri="{FF2B5EF4-FFF2-40B4-BE49-F238E27FC236}">
                <a16:creationId xmlns:a16="http://schemas.microsoft.com/office/drawing/2014/main" id="{A905FBA4-2CE4-83D7-C1F9-E3BBE07B35BA}"/>
              </a:ext>
            </a:extLst>
          </p:cNvPr>
          <p:cNvSpPr txBox="1"/>
          <p:nvPr/>
        </p:nvSpPr>
        <p:spPr>
          <a:xfrm>
            <a:off x="8056624" y="4546913"/>
            <a:ext cx="65627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ＭＳ Ｐゴシック"/>
              </a:rPr>
              <a:t>n=47</a:t>
            </a:r>
          </a:p>
        </p:txBody>
      </p:sp>
      <p:sp>
        <p:nvSpPr>
          <p:cNvPr id="51" name="TextBox 50">
            <a:extLst>
              <a:ext uri="{FF2B5EF4-FFF2-40B4-BE49-F238E27FC236}">
                <a16:creationId xmlns:a16="http://schemas.microsoft.com/office/drawing/2014/main" id="{79F43662-5660-D93C-4AEF-AD0B25ABE45E}"/>
              </a:ext>
            </a:extLst>
          </p:cNvPr>
          <p:cNvSpPr txBox="1"/>
          <p:nvPr/>
        </p:nvSpPr>
        <p:spPr>
          <a:xfrm>
            <a:off x="8971506" y="4551422"/>
            <a:ext cx="70824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ＭＳ Ｐゴシック"/>
              </a:rPr>
              <a:t>n=54</a:t>
            </a:r>
          </a:p>
        </p:txBody>
      </p:sp>
      <p:sp>
        <p:nvSpPr>
          <p:cNvPr id="55" name="TextBox 54">
            <a:extLst>
              <a:ext uri="{FF2B5EF4-FFF2-40B4-BE49-F238E27FC236}">
                <a16:creationId xmlns:a16="http://schemas.microsoft.com/office/drawing/2014/main" id="{D61943D2-8FCC-4156-8CC0-9E860F883D5C}"/>
              </a:ext>
            </a:extLst>
          </p:cNvPr>
          <p:cNvSpPr txBox="1"/>
          <p:nvPr/>
        </p:nvSpPr>
        <p:spPr>
          <a:xfrm>
            <a:off x="9938357" y="4551422"/>
            <a:ext cx="65627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ＭＳ Ｐゴシック"/>
              </a:rPr>
              <a:t>n=45</a:t>
            </a:r>
          </a:p>
        </p:txBody>
      </p:sp>
      <p:sp>
        <p:nvSpPr>
          <p:cNvPr id="57" name="TextBox 56">
            <a:extLst>
              <a:ext uri="{FF2B5EF4-FFF2-40B4-BE49-F238E27FC236}">
                <a16:creationId xmlns:a16="http://schemas.microsoft.com/office/drawing/2014/main" id="{F0CA5792-77DD-391D-B4D1-42E382D4D769}"/>
              </a:ext>
            </a:extLst>
          </p:cNvPr>
          <p:cNvSpPr txBox="1"/>
          <p:nvPr/>
        </p:nvSpPr>
        <p:spPr>
          <a:xfrm>
            <a:off x="10853238" y="4551421"/>
            <a:ext cx="65627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ＭＳ Ｐゴシック"/>
              </a:rPr>
              <a:t>n=50</a:t>
            </a:r>
          </a:p>
        </p:txBody>
      </p:sp>
      <p:grpSp>
        <p:nvGrpSpPr>
          <p:cNvPr id="65" name="Group 64">
            <a:extLst>
              <a:ext uri="{FF2B5EF4-FFF2-40B4-BE49-F238E27FC236}">
                <a16:creationId xmlns:a16="http://schemas.microsoft.com/office/drawing/2014/main" id="{782B8845-8120-5C4F-41B3-C350585FC292}"/>
              </a:ext>
            </a:extLst>
          </p:cNvPr>
          <p:cNvGrpSpPr/>
          <p:nvPr/>
        </p:nvGrpSpPr>
        <p:grpSpPr>
          <a:xfrm>
            <a:off x="7881840" y="4871539"/>
            <a:ext cx="3877392" cy="762456"/>
            <a:chOff x="7658322" y="5514582"/>
            <a:chExt cx="3877392" cy="762456"/>
          </a:xfrm>
        </p:grpSpPr>
        <p:sp>
          <p:nvSpPr>
            <p:cNvPr id="59" name="TextBox 58">
              <a:extLst>
                <a:ext uri="{FF2B5EF4-FFF2-40B4-BE49-F238E27FC236}">
                  <a16:creationId xmlns:a16="http://schemas.microsoft.com/office/drawing/2014/main" id="{9152A102-376D-FA1C-4DDD-839399AAF547}"/>
                </a:ext>
              </a:extLst>
            </p:cNvPr>
            <p:cNvSpPr txBox="1"/>
            <p:nvPr/>
          </p:nvSpPr>
          <p:spPr>
            <a:xfrm>
              <a:off x="7658322" y="5514582"/>
              <a:ext cx="100584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NAV + RUX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(N</a:t>
              </a:r>
              <a:r>
                <a:rPr kumimoji="0" lang="en-US" sz="1200" b="0" i="0" u="none" strike="noStrike" kern="1200" cap="none" spc="0" normalizeH="0" baseline="30000" noProof="0" dirty="0">
                  <a:ln>
                    <a:noFill/>
                  </a:ln>
                  <a:solidFill>
                    <a:srgbClr val="000000"/>
                  </a:solidFill>
                  <a:effectLst/>
                  <a:uLnTx/>
                  <a:uFillTx/>
                  <a:latin typeface="Arial"/>
                  <a:ea typeface="ＭＳ Ｐゴシック"/>
                </a:rPr>
                <a:t>d</a:t>
              </a:r>
              <a:r>
                <a:rPr kumimoji="0" lang="en-US" sz="1200" b="0" i="0" u="none" strike="noStrike" kern="1200" cap="none" spc="0" normalizeH="0" baseline="0" noProof="0" dirty="0">
                  <a:ln>
                    <a:noFill/>
                  </a:ln>
                  <a:solidFill>
                    <a:srgbClr val="000000"/>
                  </a:solidFill>
                  <a:effectLst/>
                  <a:uLnTx/>
                  <a:uFillTx/>
                  <a:latin typeface="Arial"/>
                  <a:ea typeface="ＭＳ Ｐゴシック"/>
                </a:rPr>
                <a:t>=113)</a:t>
              </a:r>
            </a:p>
          </p:txBody>
        </p:sp>
        <p:sp>
          <p:nvSpPr>
            <p:cNvPr id="60" name="TextBox 59">
              <a:extLst>
                <a:ext uri="{FF2B5EF4-FFF2-40B4-BE49-F238E27FC236}">
                  <a16:creationId xmlns:a16="http://schemas.microsoft.com/office/drawing/2014/main" id="{6235640F-A6B8-0687-73AA-03C18B61D2D8}"/>
                </a:ext>
              </a:extLst>
            </p:cNvPr>
            <p:cNvSpPr txBox="1"/>
            <p:nvPr/>
          </p:nvSpPr>
          <p:spPr>
            <a:xfrm>
              <a:off x="9572690" y="5514582"/>
              <a:ext cx="100584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NAV + RUX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(N</a:t>
              </a:r>
              <a:r>
                <a:rPr kumimoji="0" lang="en-US" sz="1200" b="0" i="0" u="none" strike="noStrike" kern="1200" cap="none" spc="0" normalizeH="0" baseline="30000" noProof="0" dirty="0">
                  <a:ln>
                    <a:noFill/>
                  </a:ln>
                  <a:solidFill>
                    <a:srgbClr val="000000"/>
                  </a:solidFill>
                  <a:effectLst/>
                  <a:uLnTx/>
                  <a:uFillTx/>
                  <a:latin typeface="Arial"/>
                  <a:ea typeface="ＭＳ Ｐゴシック"/>
                </a:rPr>
                <a:t>d</a:t>
              </a:r>
              <a:r>
                <a:rPr kumimoji="0" lang="en-US" sz="1200" b="0" i="0" u="none" strike="noStrike" kern="1200" cap="none" spc="0" normalizeH="0" baseline="0" noProof="0" dirty="0">
                  <a:ln>
                    <a:noFill/>
                  </a:ln>
                  <a:solidFill>
                    <a:srgbClr val="000000"/>
                  </a:solidFill>
                  <a:effectLst/>
                  <a:uLnTx/>
                  <a:uFillTx/>
                  <a:latin typeface="Arial"/>
                  <a:ea typeface="ＭＳ Ｐゴシック"/>
                </a:rPr>
                <a:t>=113)</a:t>
              </a:r>
            </a:p>
          </p:txBody>
        </p:sp>
        <p:sp>
          <p:nvSpPr>
            <p:cNvPr id="61" name="TextBox 60">
              <a:extLst>
                <a:ext uri="{FF2B5EF4-FFF2-40B4-BE49-F238E27FC236}">
                  <a16:creationId xmlns:a16="http://schemas.microsoft.com/office/drawing/2014/main" id="{2C36D445-3314-1050-439D-5CAD0905AB23}"/>
                </a:ext>
              </a:extLst>
            </p:cNvPr>
            <p:cNvSpPr txBox="1"/>
            <p:nvPr/>
          </p:nvSpPr>
          <p:spPr>
            <a:xfrm>
              <a:off x="8615506" y="5514582"/>
              <a:ext cx="100584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PBO + RUX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(N</a:t>
              </a:r>
              <a:r>
                <a:rPr kumimoji="0" lang="en-US" sz="1200" b="0" i="0" u="none" strike="noStrike" kern="1200" cap="none" spc="0" normalizeH="0" baseline="30000" noProof="0" dirty="0">
                  <a:ln>
                    <a:noFill/>
                  </a:ln>
                  <a:solidFill>
                    <a:srgbClr val="000000"/>
                  </a:solidFill>
                  <a:effectLst/>
                  <a:uLnTx/>
                  <a:uFillTx/>
                  <a:latin typeface="Arial"/>
                  <a:ea typeface="ＭＳ Ｐゴシック"/>
                </a:rPr>
                <a:t>d</a:t>
              </a:r>
              <a:r>
                <a:rPr kumimoji="0" lang="en-US" sz="1200" b="0" i="0" u="none" strike="noStrike" kern="1200" cap="none" spc="0" normalizeH="0" baseline="0" noProof="0" dirty="0">
                  <a:ln>
                    <a:noFill/>
                  </a:ln>
                  <a:solidFill>
                    <a:srgbClr val="000000"/>
                  </a:solidFill>
                  <a:effectLst/>
                  <a:uLnTx/>
                  <a:uFillTx/>
                  <a:latin typeface="Arial"/>
                  <a:ea typeface="ＭＳ Ｐゴシック"/>
                </a:rPr>
                <a:t>=117)</a:t>
              </a:r>
            </a:p>
          </p:txBody>
        </p:sp>
        <p:sp>
          <p:nvSpPr>
            <p:cNvPr id="62" name="TextBox 61">
              <a:extLst>
                <a:ext uri="{FF2B5EF4-FFF2-40B4-BE49-F238E27FC236}">
                  <a16:creationId xmlns:a16="http://schemas.microsoft.com/office/drawing/2014/main" id="{CD230AEF-2337-8F6C-69E4-7CE38BC87A3D}"/>
                </a:ext>
              </a:extLst>
            </p:cNvPr>
            <p:cNvSpPr txBox="1"/>
            <p:nvPr/>
          </p:nvSpPr>
          <p:spPr>
            <a:xfrm>
              <a:off x="10529874" y="5514582"/>
              <a:ext cx="100584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PBO + RUX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(N</a:t>
              </a:r>
              <a:r>
                <a:rPr kumimoji="0" lang="en-US" sz="1200" b="0" i="0" u="none" strike="noStrike" kern="1200" cap="none" spc="0" normalizeH="0" baseline="30000" noProof="0" dirty="0">
                  <a:ln>
                    <a:noFill/>
                  </a:ln>
                  <a:solidFill>
                    <a:srgbClr val="000000"/>
                  </a:solidFill>
                  <a:effectLst/>
                  <a:uLnTx/>
                  <a:uFillTx/>
                  <a:latin typeface="Arial"/>
                  <a:ea typeface="ＭＳ Ｐゴシック"/>
                </a:rPr>
                <a:t>d</a:t>
              </a:r>
              <a:r>
                <a:rPr kumimoji="0" lang="en-US" sz="1200" b="0" i="0" u="none" strike="noStrike" kern="1200" cap="none" spc="0" normalizeH="0" baseline="0" noProof="0" dirty="0">
                  <a:ln>
                    <a:noFill/>
                  </a:ln>
                  <a:solidFill>
                    <a:srgbClr val="000000"/>
                  </a:solidFill>
                  <a:effectLst/>
                  <a:uLnTx/>
                  <a:uFillTx/>
                  <a:latin typeface="Arial"/>
                  <a:ea typeface="ＭＳ Ｐゴシック"/>
                </a:rPr>
                <a:t>=117)</a:t>
              </a:r>
            </a:p>
          </p:txBody>
        </p:sp>
        <p:sp>
          <p:nvSpPr>
            <p:cNvPr id="63" name="TextBox 62">
              <a:extLst>
                <a:ext uri="{FF2B5EF4-FFF2-40B4-BE49-F238E27FC236}">
                  <a16:creationId xmlns:a16="http://schemas.microsoft.com/office/drawing/2014/main" id="{574D88FE-208F-0747-A6F4-34B20E5470EA}"/>
                </a:ext>
              </a:extLst>
            </p:cNvPr>
            <p:cNvSpPr txBox="1"/>
            <p:nvPr/>
          </p:nvSpPr>
          <p:spPr>
            <a:xfrm>
              <a:off x="7762241" y="6000039"/>
              <a:ext cx="1900203" cy="27699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TSS improvement ≥-10</a:t>
              </a:r>
            </a:p>
          </p:txBody>
        </p:sp>
        <p:sp>
          <p:nvSpPr>
            <p:cNvPr id="64" name="TextBox 63">
              <a:extLst>
                <a:ext uri="{FF2B5EF4-FFF2-40B4-BE49-F238E27FC236}">
                  <a16:creationId xmlns:a16="http://schemas.microsoft.com/office/drawing/2014/main" id="{F8C30480-85BC-BEB5-282F-EECC3BEB966B}"/>
                </a:ext>
              </a:extLst>
            </p:cNvPr>
            <p:cNvSpPr txBox="1"/>
            <p:nvPr/>
          </p:nvSpPr>
          <p:spPr>
            <a:xfrm>
              <a:off x="10016846" y="6000039"/>
              <a:ext cx="1005840" cy="27699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TSS</a:t>
              </a:r>
              <a:r>
                <a:rPr kumimoji="0" lang="en-US" sz="1200" b="0" i="0" u="none" strike="noStrike" kern="1200" cap="none" spc="0" normalizeH="0" baseline="-25000" noProof="0" dirty="0">
                  <a:ln>
                    <a:noFill/>
                  </a:ln>
                  <a:solidFill>
                    <a:srgbClr val="000000"/>
                  </a:solidFill>
                  <a:effectLst/>
                  <a:uLnTx/>
                  <a:uFillTx/>
                  <a:latin typeface="Arial"/>
                  <a:ea typeface="ＭＳ Ｐゴシック"/>
                </a:rPr>
                <a:t>50</a:t>
              </a:r>
            </a:p>
          </p:txBody>
        </p:sp>
      </p:grpSp>
      <p:sp>
        <p:nvSpPr>
          <p:cNvPr id="6" name="TextBox 5">
            <a:extLst>
              <a:ext uri="{FF2B5EF4-FFF2-40B4-BE49-F238E27FC236}">
                <a16:creationId xmlns:a16="http://schemas.microsoft.com/office/drawing/2014/main" id="{0A64FC00-DE17-98AE-E4BA-E0846AA7A318}"/>
              </a:ext>
            </a:extLst>
          </p:cNvPr>
          <p:cNvSpPr txBox="1"/>
          <p:nvPr/>
        </p:nvSpPr>
        <p:spPr>
          <a:xfrm>
            <a:off x="9938357" y="2422306"/>
            <a:ext cx="7821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ＭＳ Ｐゴシック"/>
              </a:rPr>
              <a:t>39.2%</a:t>
            </a:r>
          </a:p>
        </p:txBody>
      </p:sp>
      <p:sp>
        <p:nvSpPr>
          <p:cNvPr id="31" name="TextBox 30">
            <a:extLst>
              <a:ext uri="{FF2B5EF4-FFF2-40B4-BE49-F238E27FC236}">
                <a16:creationId xmlns:a16="http://schemas.microsoft.com/office/drawing/2014/main" id="{594EA483-8731-8477-B425-7E450C3E4714}"/>
              </a:ext>
            </a:extLst>
          </p:cNvPr>
          <p:cNvSpPr txBox="1"/>
          <p:nvPr/>
        </p:nvSpPr>
        <p:spPr>
          <a:xfrm>
            <a:off x="10853238" y="2421390"/>
            <a:ext cx="73237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ＭＳ Ｐゴシック"/>
              </a:rPr>
              <a:t>41.7%</a:t>
            </a:r>
          </a:p>
        </p:txBody>
      </p:sp>
    </p:spTree>
    <p:custDataLst>
      <p:tags r:id="rId1"/>
    </p:custDataLst>
    <p:extLst>
      <p:ext uri="{BB962C8B-B14F-4D97-AF65-F5344CB8AC3E}">
        <p14:creationId xmlns:p14="http://schemas.microsoft.com/office/powerpoint/2010/main" val="15055776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F82BB41A-07C8-54BD-CB5A-427A9320D49C}"/>
              </a:ext>
            </a:extLst>
          </p:cNvPr>
          <p:cNvGraphicFramePr>
            <a:graphicFrameLocks noGrp="1"/>
          </p:cNvGraphicFramePr>
          <p:nvPr/>
        </p:nvGraphicFramePr>
        <p:xfrm>
          <a:off x="493987" y="289126"/>
          <a:ext cx="11698013" cy="701040"/>
        </p:xfrm>
        <a:graphic>
          <a:graphicData uri="http://schemas.openxmlformats.org/drawingml/2006/table">
            <a:tbl>
              <a:tblPr firstRow="1" bandRow="1">
                <a:tableStyleId>{5C22544A-7EE6-4342-B048-85BDC9FD1C3A}</a:tableStyleId>
              </a:tblPr>
              <a:tblGrid>
                <a:gridCol w="11698013">
                  <a:extLst>
                    <a:ext uri="{9D8B030D-6E8A-4147-A177-3AD203B41FA5}">
                      <a16:colId xmlns:a16="http://schemas.microsoft.com/office/drawing/2014/main" val="433152939"/>
                    </a:ext>
                  </a:extLst>
                </a:gridCol>
              </a:tblGrid>
              <a:tr h="497247">
                <a:tc>
                  <a:txBody>
                    <a:bodyPr/>
                    <a:lstStyle/>
                    <a:p>
                      <a:pPr marL="115888" indent="0"/>
                      <a:r>
                        <a:rPr lang="en-US" sz="4000" dirty="0">
                          <a:solidFill>
                            <a:srgbClr val="071D49"/>
                          </a:solidFill>
                        </a:rPr>
                        <a:t>Conclusions</a:t>
                      </a:r>
                    </a:p>
                  </a:txBody>
                  <a:tcPr marR="182880" anchor="ctr">
                    <a:lnL w="76200" cap="flat" cmpd="sng" algn="ctr">
                      <a:solidFill>
                        <a:srgbClr val="071D49"/>
                      </a:solidFill>
                      <a:prstDash val="solid"/>
                      <a:round/>
                      <a:headEnd type="none" w="med" len="med"/>
                      <a:tailEnd type="none" w="med" len="med"/>
                    </a:lnL>
                    <a:lnB w="12700" cap="flat" cmpd="sng" algn="ctr">
                      <a:solidFill>
                        <a:srgbClr val="071D49"/>
                      </a:solidFill>
                      <a:prstDash val="solid"/>
                      <a:round/>
                      <a:headEnd type="none" w="med" len="med"/>
                      <a:tailEnd type="none" w="med" len="med"/>
                    </a:lnB>
                    <a:noFill/>
                  </a:tcPr>
                </a:tc>
                <a:extLst>
                  <a:ext uri="{0D108BD9-81ED-4DB2-BD59-A6C34878D82A}">
                    <a16:rowId xmlns:a16="http://schemas.microsoft.com/office/drawing/2014/main" val="1506032674"/>
                  </a:ext>
                </a:extLst>
              </a:tr>
            </a:tbl>
          </a:graphicData>
        </a:graphic>
      </p:graphicFrame>
      <p:graphicFrame>
        <p:nvGraphicFramePr>
          <p:cNvPr id="6" name="Table 4">
            <a:extLst>
              <a:ext uri="{FF2B5EF4-FFF2-40B4-BE49-F238E27FC236}">
                <a16:creationId xmlns:a16="http://schemas.microsoft.com/office/drawing/2014/main" id="{6741A5D3-F4FB-8FB7-596F-69CC405365A2}"/>
              </a:ext>
            </a:extLst>
          </p:cNvPr>
          <p:cNvGraphicFramePr>
            <a:graphicFrameLocks noGrp="1"/>
          </p:cNvGraphicFramePr>
          <p:nvPr/>
        </p:nvGraphicFramePr>
        <p:xfrm>
          <a:off x="493987" y="1239145"/>
          <a:ext cx="11223011" cy="1553210"/>
        </p:xfrm>
        <a:graphic>
          <a:graphicData uri="http://schemas.openxmlformats.org/drawingml/2006/table">
            <a:tbl>
              <a:tblPr firstRow="1" bandRow="1">
                <a:tableStyleId>{5C22544A-7EE6-4342-B048-85BDC9FD1C3A}</a:tableStyleId>
              </a:tblPr>
              <a:tblGrid>
                <a:gridCol w="11223011">
                  <a:extLst>
                    <a:ext uri="{9D8B030D-6E8A-4147-A177-3AD203B41FA5}">
                      <a16:colId xmlns:a16="http://schemas.microsoft.com/office/drawing/2014/main" val="433152939"/>
                    </a:ext>
                  </a:extLst>
                </a:gridCol>
              </a:tblGrid>
              <a:tr h="497247">
                <a:tc>
                  <a:txBody>
                    <a:bodyPr/>
                    <a:lstStyle/>
                    <a:p>
                      <a:pPr marL="115888" indent="0"/>
                      <a:r>
                        <a:rPr lang="en-GB" dirty="0">
                          <a:solidFill>
                            <a:schemeClr val="tx1"/>
                          </a:solidFill>
                        </a:rPr>
                        <a:t>This first randomized trial in JAKi-naïve MF with a NAV + RUX combination, which led to an SVR</a:t>
                      </a:r>
                      <a:r>
                        <a:rPr lang="en-GB" baseline="-25000" dirty="0">
                          <a:solidFill>
                            <a:schemeClr val="tx1"/>
                          </a:solidFill>
                        </a:rPr>
                        <a:t>35W24</a:t>
                      </a:r>
                      <a:r>
                        <a:rPr lang="en-GB" dirty="0">
                          <a:solidFill>
                            <a:schemeClr val="tx1"/>
                          </a:solidFill>
                        </a:rPr>
                        <a:t> </a:t>
                      </a:r>
                      <a:r>
                        <a:rPr lang="en-GB" strike="noStrike" dirty="0">
                          <a:solidFill>
                            <a:schemeClr val="tx1"/>
                          </a:solidFill>
                        </a:rPr>
                        <a:t>rate </a:t>
                      </a:r>
                      <a:r>
                        <a:rPr lang="en-GB" dirty="0">
                          <a:solidFill>
                            <a:schemeClr val="tx1"/>
                          </a:solidFill>
                        </a:rPr>
                        <a:t>twice as high as PBO + RUX (P&lt;0.0001),</a:t>
                      </a:r>
                      <a:r>
                        <a:rPr lang="en-US" dirty="0">
                          <a:solidFill>
                            <a:schemeClr val="tx1"/>
                          </a:solidFill>
                        </a:rPr>
                        <a:t> with similar symptom response despite a lower average dose of RUX</a:t>
                      </a:r>
                    </a:p>
                  </a:txBody>
                  <a:tcPr marR="182880" anchor="ctr">
                    <a:lnL w="76200" cap="flat" cmpd="sng" algn="ctr">
                      <a:solidFill>
                        <a:srgbClr val="9200E6"/>
                      </a:solidFill>
                      <a:prstDash val="solid"/>
                      <a:round/>
                      <a:headEnd type="none" w="med" len="med"/>
                      <a:tailEnd type="none" w="med" len="med"/>
                    </a:lnL>
                    <a:lnB w="12700" cap="flat" cmpd="sng" algn="ctr">
                      <a:solidFill>
                        <a:srgbClr val="9200E6"/>
                      </a:solidFill>
                      <a:prstDash val="solid"/>
                      <a:round/>
                      <a:headEnd type="none" w="med" len="med"/>
                      <a:tailEnd type="none" w="med" len="med"/>
                    </a:lnB>
                    <a:solidFill>
                      <a:schemeClr val="bg1"/>
                    </a:solidFill>
                  </a:tcPr>
                </a:tc>
                <a:extLst>
                  <a:ext uri="{0D108BD9-81ED-4DB2-BD59-A6C34878D82A}">
                    <a16:rowId xmlns:a16="http://schemas.microsoft.com/office/drawing/2014/main" val="1506032674"/>
                  </a:ext>
                </a:extLst>
              </a:tr>
            </a:tbl>
          </a:graphicData>
        </a:graphic>
      </p:graphicFrame>
      <p:graphicFrame>
        <p:nvGraphicFramePr>
          <p:cNvPr id="8" name="Table 4">
            <a:extLst>
              <a:ext uri="{FF2B5EF4-FFF2-40B4-BE49-F238E27FC236}">
                <a16:creationId xmlns:a16="http://schemas.microsoft.com/office/drawing/2014/main" id="{34ACD291-D591-3CC5-9D9E-715BB644FD90}"/>
              </a:ext>
            </a:extLst>
          </p:cNvPr>
          <p:cNvGraphicFramePr>
            <a:graphicFrameLocks noGrp="1"/>
          </p:cNvGraphicFramePr>
          <p:nvPr/>
        </p:nvGraphicFramePr>
        <p:xfrm>
          <a:off x="493987" y="2969946"/>
          <a:ext cx="11223011" cy="1187768"/>
        </p:xfrm>
        <a:graphic>
          <a:graphicData uri="http://schemas.openxmlformats.org/drawingml/2006/table">
            <a:tbl>
              <a:tblPr firstRow="1" bandRow="1">
                <a:tableStyleId>{5C22544A-7EE6-4342-B048-85BDC9FD1C3A}</a:tableStyleId>
              </a:tblPr>
              <a:tblGrid>
                <a:gridCol w="11223011">
                  <a:extLst>
                    <a:ext uri="{9D8B030D-6E8A-4147-A177-3AD203B41FA5}">
                      <a16:colId xmlns:a16="http://schemas.microsoft.com/office/drawing/2014/main" val="433152939"/>
                    </a:ext>
                  </a:extLst>
                </a:gridCol>
              </a:tblGrid>
              <a:tr h="644266">
                <a:tc>
                  <a:txBody>
                    <a:bodyPr/>
                    <a:lstStyle/>
                    <a:p>
                      <a:pPr marL="115888" indent="0"/>
                      <a:r>
                        <a:rPr lang="en-GB" dirty="0">
                          <a:solidFill>
                            <a:schemeClr val="tx1"/>
                          </a:solidFill>
                        </a:rPr>
                        <a:t>AEs of thrombocytopenia, anemia, and neutropenia were common but manageable with dose modification without any clinically significant sequelae</a:t>
                      </a:r>
                      <a:endParaRPr lang="en-US" dirty="0">
                        <a:solidFill>
                          <a:schemeClr val="tx1"/>
                        </a:solidFill>
                      </a:endParaRPr>
                    </a:p>
                  </a:txBody>
                  <a:tcPr marR="182880" anchor="ctr">
                    <a:lnL w="76200" cap="flat" cmpd="sng" algn="ctr">
                      <a:solidFill>
                        <a:srgbClr val="004BFF"/>
                      </a:solidFill>
                      <a:prstDash val="solid"/>
                      <a:round/>
                      <a:headEnd type="none" w="med" len="med"/>
                      <a:tailEnd type="none" w="med" len="med"/>
                    </a:lnL>
                    <a:lnB w="12700" cap="flat" cmpd="sng" algn="ctr">
                      <a:solidFill>
                        <a:srgbClr val="004BFF"/>
                      </a:solidFill>
                      <a:prstDash val="solid"/>
                      <a:round/>
                      <a:headEnd type="none" w="med" len="med"/>
                      <a:tailEnd type="none" w="med" len="med"/>
                    </a:lnB>
                    <a:solidFill>
                      <a:schemeClr val="bg1"/>
                    </a:solidFill>
                  </a:tcPr>
                </a:tc>
                <a:extLst>
                  <a:ext uri="{0D108BD9-81ED-4DB2-BD59-A6C34878D82A}">
                    <a16:rowId xmlns:a16="http://schemas.microsoft.com/office/drawing/2014/main" val="1506032674"/>
                  </a:ext>
                </a:extLst>
              </a:tr>
            </a:tbl>
          </a:graphicData>
        </a:graphic>
      </p:graphicFrame>
      <p:graphicFrame>
        <p:nvGraphicFramePr>
          <p:cNvPr id="10" name="Table 4">
            <a:extLst>
              <a:ext uri="{FF2B5EF4-FFF2-40B4-BE49-F238E27FC236}">
                <a16:creationId xmlns:a16="http://schemas.microsoft.com/office/drawing/2014/main" id="{F9C7C2B2-1D28-7CDB-82AD-457FD213455B}"/>
              </a:ext>
            </a:extLst>
          </p:cNvPr>
          <p:cNvGraphicFramePr>
            <a:graphicFrameLocks noGrp="1"/>
          </p:cNvGraphicFramePr>
          <p:nvPr/>
        </p:nvGraphicFramePr>
        <p:xfrm>
          <a:off x="484494" y="4335305"/>
          <a:ext cx="11223011" cy="1188403"/>
        </p:xfrm>
        <a:graphic>
          <a:graphicData uri="http://schemas.openxmlformats.org/drawingml/2006/table">
            <a:tbl>
              <a:tblPr firstRow="1" bandRow="1">
                <a:tableStyleId>{5C22544A-7EE6-4342-B048-85BDC9FD1C3A}</a:tableStyleId>
              </a:tblPr>
              <a:tblGrid>
                <a:gridCol w="11223011">
                  <a:extLst>
                    <a:ext uri="{9D8B030D-6E8A-4147-A177-3AD203B41FA5}">
                      <a16:colId xmlns:a16="http://schemas.microsoft.com/office/drawing/2014/main" val="433152939"/>
                    </a:ext>
                  </a:extLst>
                </a:gridCol>
              </a:tblGrid>
              <a:tr h="949169">
                <a:tc>
                  <a:txBody>
                    <a:bodyPr/>
                    <a:lstStyle/>
                    <a:p>
                      <a:pPr marL="115888" indent="0"/>
                      <a:r>
                        <a:rPr lang="en-US" dirty="0">
                          <a:solidFill>
                            <a:schemeClr val="tx1"/>
                          </a:solidFill>
                        </a:rPr>
                        <a:t>Preliminary data are encouraging, and additional evaluations are ongoing to assess additional outcomes of overall survival </a:t>
                      </a:r>
                      <a:r>
                        <a:rPr lang="en-US" sz="2400" b="1" kern="1200" dirty="0">
                          <a:solidFill>
                            <a:schemeClr val="tx1"/>
                          </a:solidFill>
                          <a:latin typeface="+mn-lt"/>
                          <a:ea typeface="+mn-ea"/>
                          <a:cs typeface="+mn-cs"/>
                        </a:rPr>
                        <a:t>and responses in subgroups</a:t>
                      </a:r>
                    </a:p>
                  </a:txBody>
                  <a:tcPr marR="182880" anchor="ctr">
                    <a:lnL w="76200" cap="flat" cmpd="sng" algn="ctr">
                      <a:solidFill>
                        <a:schemeClr val="accent2"/>
                      </a:solidFill>
                      <a:prstDash val="solid"/>
                      <a:round/>
                      <a:headEnd type="none" w="med" len="med"/>
                      <a:tailEnd type="none" w="med" len="med"/>
                    </a:lnL>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506032674"/>
                  </a:ext>
                </a:extLst>
              </a:tr>
            </a:tbl>
          </a:graphicData>
        </a:graphic>
      </p:graphicFrame>
      <p:sp>
        <p:nvSpPr>
          <p:cNvPr id="4" name="TextBox 3">
            <a:extLst>
              <a:ext uri="{FF2B5EF4-FFF2-40B4-BE49-F238E27FC236}">
                <a16:creationId xmlns:a16="http://schemas.microsoft.com/office/drawing/2014/main" id="{449A9296-699C-04D1-550E-DCCBDDEB29EA}"/>
              </a:ext>
            </a:extLst>
          </p:cNvPr>
          <p:cNvSpPr txBox="1"/>
          <p:nvPr/>
        </p:nvSpPr>
        <p:spPr>
          <a:xfrm>
            <a:off x="3024359" y="6137987"/>
            <a:ext cx="7934153"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Calibri" panose="020F0502020204030204" pitchFamily="34" charset="0"/>
              </a:rPr>
              <a:t>AEs, adverse events; JAKi, janus kinase inhibitor; MF, myelofibrosis; NAV, navitoclax; PBO, placebo; RUX, ruxolitinib; SVR</a:t>
            </a:r>
            <a:r>
              <a:rPr kumimoji="0" lang="en-US" sz="1400" b="0" i="0" u="none" strike="noStrike" kern="1200" cap="none" spc="0" normalizeH="0" baseline="-25000" noProof="0" dirty="0">
                <a:ln>
                  <a:noFill/>
                </a:ln>
                <a:solidFill>
                  <a:srgbClr val="000000"/>
                </a:solidFill>
                <a:effectLst/>
                <a:uLnTx/>
                <a:uFillTx/>
                <a:latin typeface="Arial"/>
                <a:ea typeface="Calibri" panose="020F0502020204030204" pitchFamily="34" charset="0"/>
              </a:rPr>
              <a:t>35W24</a:t>
            </a:r>
            <a:r>
              <a:rPr kumimoji="0" lang="en-US" sz="1400" b="0" i="0" u="none" strike="noStrike" kern="1200" cap="none" spc="0" normalizeH="0" baseline="0" noProof="0" dirty="0">
                <a:ln>
                  <a:noFill/>
                </a:ln>
                <a:solidFill>
                  <a:srgbClr val="000000"/>
                </a:solidFill>
                <a:effectLst/>
                <a:uLnTx/>
                <a:uFillTx/>
                <a:latin typeface="Arial"/>
                <a:ea typeface="Calibri" panose="020F0502020204030204" pitchFamily="34" charset="0"/>
              </a:rPr>
              <a:t>, spleen volume reduction of ≥35% at Week 24. </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algun Gothic"/>
              <a:cs typeface="Arial" panose="020B0604020202020204" pitchFamily="34" charset="0"/>
            </a:endParaRPr>
          </a:p>
        </p:txBody>
      </p:sp>
    </p:spTree>
    <p:custDataLst>
      <p:tags r:id="rId1"/>
    </p:custDataLst>
    <p:extLst>
      <p:ext uri="{BB962C8B-B14F-4D97-AF65-F5344CB8AC3E}">
        <p14:creationId xmlns:p14="http://schemas.microsoft.com/office/powerpoint/2010/main" val="16923095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34364" y="547242"/>
            <a:ext cx="10262870" cy="2220595"/>
          </a:xfrm>
          <a:prstGeom prst="rect">
            <a:avLst/>
          </a:prstGeom>
        </p:spPr>
        <p:txBody>
          <a:bodyPr vert="horz" wrap="square" lIns="0" tIns="12700" rIns="0" bIns="0" rtlCol="0">
            <a:spAutoFit/>
          </a:bodyPr>
          <a:lstStyle/>
          <a:p>
            <a:pPr marL="12065" marR="5080" algn="ctr">
              <a:lnSpc>
                <a:spcPct val="100000"/>
              </a:lnSpc>
              <a:spcBef>
                <a:spcPts val="100"/>
              </a:spcBef>
            </a:pPr>
            <a:r>
              <a:rPr sz="3600" dirty="0"/>
              <a:t>Pelabresib</a:t>
            </a:r>
            <a:r>
              <a:rPr sz="3600" spc="-10" dirty="0"/>
              <a:t> </a:t>
            </a:r>
            <a:r>
              <a:rPr sz="3600" dirty="0"/>
              <a:t>in</a:t>
            </a:r>
            <a:r>
              <a:rPr sz="3600" spc="-5" dirty="0"/>
              <a:t> </a:t>
            </a:r>
            <a:r>
              <a:rPr sz="3600" dirty="0"/>
              <a:t>combination</a:t>
            </a:r>
            <a:r>
              <a:rPr sz="3600" spc="-5" dirty="0"/>
              <a:t> </a:t>
            </a:r>
            <a:r>
              <a:rPr sz="3600" dirty="0"/>
              <a:t>with</a:t>
            </a:r>
            <a:r>
              <a:rPr sz="3600" spc="-15" dirty="0"/>
              <a:t> </a:t>
            </a:r>
            <a:r>
              <a:rPr sz="3600" dirty="0"/>
              <a:t>ruxolitinib</a:t>
            </a:r>
            <a:r>
              <a:rPr sz="3600" spc="-5" dirty="0"/>
              <a:t> </a:t>
            </a:r>
            <a:r>
              <a:rPr sz="3600" spc="-25" dirty="0"/>
              <a:t>for </a:t>
            </a:r>
            <a:r>
              <a:rPr sz="3600" dirty="0"/>
              <a:t>Janus</a:t>
            </a:r>
            <a:r>
              <a:rPr sz="3600" spc="-25" dirty="0"/>
              <a:t> </a:t>
            </a:r>
            <a:r>
              <a:rPr sz="3600" dirty="0"/>
              <a:t>kinase</a:t>
            </a:r>
            <a:r>
              <a:rPr sz="3600" spc="-25" dirty="0"/>
              <a:t> </a:t>
            </a:r>
            <a:r>
              <a:rPr sz="3600" dirty="0"/>
              <a:t>inhibitor</a:t>
            </a:r>
            <a:r>
              <a:rPr sz="3600" spc="-20" dirty="0"/>
              <a:t> </a:t>
            </a:r>
            <a:r>
              <a:rPr sz="3600" dirty="0"/>
              <a:t>treatment-naïve</a:t>
            </a:r>
            <a:r>
              <a:rPr sz="3600" spc="-40" dirty="0"/>
              <a:t> </a:t>
            </a:r>
            <a:r>
              <a:rPr sz="3600" spc="-10" dirty="0"/>
              <a:t>patients </a:t>
            </a:r>
            <a:r>
              <a:rPr sz="3600" dirty="0"/>
              <a:t>with</a:t>
            </a:r>
            <a:r>
              <a:rPr sz="3600" spc="-5" dirty="0"/>
              <a:t> </a:t>
            </a:r>
            <a:r>
              <a:rPr sz="3600" dirty="0"/>
              <a:t>myelofibrosis:</a:t>
            </a:r>
            <a:r>
              <a:rPr sz="3600" spc="5" dirty="0"/>
              <a:t> </a:t>
            </a:r>
            <a:r>
              <a:rPr sz="3600" dirty="0"/>
              <a:t>results</a:t>
            </a:r>
            <a:r>
              <a:rPr sz="3600" spc="-15" dirty="0"/>
              <a:t> </a:t>
            </a:r>
            <a:r>
              <a:rPr sz="3600" dirty="0"/>
              <a:t>of</a:t>
            </a:r>
            <a:r>
              <a:rPr sz="3600" spc="5" dirty="0"/>
              <a:t> </a:t>
            </a:r>
            <a:r>
              <a:rPr sz="3600" dirty="0"/>
              <a:t>the</a:t>
            </a:r>
            <a:r>
              <a:rPr sz="3600" spc="5" dirty="0"/>
              <a:t> </a:t>
            </a:r>
            <a:r>
              <a:rPr sz="3600" spc="-30" dirty="0"/>
              <a:t>MANIFEST-</a:t>
            </a:r>
            <a:r>
              <a:rPr sz="3600" spc="-50" dirty="0"/>
              <a:t>2 </a:t>
            </a:r>
            <a:r>
              <a:rPr sz="3600" dirty="0"/>
              <a:t>randomized,</a:t>
            </a:r>
            <a:r>
              <a:rPr sz="3600" spc="-25" dirty="0"/>
              <a:t> </a:t>
            </a:r>
            <a:r>
              <a:rPr sz="3600" spc="-10" dirty="0"/>
              <a:t>double-</a:t>
            </a:r>
            <a:r>
              <a:rPr sz="3600" dirty="0"/>
              <a:t>blind,</a:t>
            </a:r>
            <a:r>
              <a:rPr sz="3600" spc="25" dirty="0"/>
              <a:t> </a:t>
            </a:r>
            <a:r>
              <a:rPr sz="3600" dirty="0"/>
              <a:t>Phase</a:t>
            </a:r>
            <a:r>
              <a:rPr sz="3600" spc="-15" dirty="0"/>
              <a:t> </a:t>
            </a:r>
            <a:r>
              <a:rPr sz="3600" dirty="0"/>
              <a:t>3</a:t>
            </a:r>
            <a:r>
              <a:rPr sz="3600" spc="5" dirty="0"/>
              <a:t> </a:t>
            </a:r>
            <a:r>
              <a:rPr sz="3600" spc="-10" dirty="0"/>
              <a:t>study</a:t>
            </a:r>
            <a:endParaRPr sz="3600"/>
          </a:p>
        </p:txBody>
      </p:sp>
      <p:sp>
        <p:nvSpPr>
          <p:cNvPr id="3" name="object 3"/>
          <p:cNvSpPr txBox="1"/>
          <p:nvPr/>
        </p:nvSpPr>
        <p:spPr>
          <a:xfrm>
            <a:off x="9995521" y="6096406"/>
            <a:ext cx="1898650" cy="16319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0" i="0" u="none" strike="noStrike" kern="1200" cap="none" spc="0" normalizeH="0" baseline="0" noProof="0" dirty="0">
                <a:ln>
                  <a:noFill/>
                </a:ln>
                <a:solidFill>
                  <a:srgbClr val="000000"/>
                </a:solidFill>
                <a:effectLst/>
                <a:uLnTx/>
                <a:uFillTx/>
                <a:latin typeface="Arial"/>
                <a:ea typeface="ＭＳ Ｐゴシック"/>
                <a:cs typeface="Arial"/>
              </a:rPr>
              <a:t>Rampal</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R,</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et</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al.</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ASH</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2023.</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Oral</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628</a:t>
            </a:r>
            <a:endParaRPr kumimoji="0" sz="900" b="0" i="0" u="none" strike="noStrike" kern="1200" cap="none" spc="0" normalizeH="0" baseline="0" noProof="0" dirty="0">
              <a:ln>
                <a:noFill/>
              </a:ln>
              <a:solidFill>
                <a:srgbClr val="000000"/>
              </a:solidFill>
              <a:effectLst/>
              <a:uLnTx/>
              <a:uFillTx/>
              <a:latin typeface="Arial"/>
              <a:ea typeface="ＭＳ Ｐゴシック"/>
              <a:cs typeface="Arial"/>
            </a:endParaRPr>
          </a:p>
        </p:txBody>
      </p:sp>
      <p:sp>
        <p:nvSpPr>
          <p:cNvPr id="5" name="object 5"/>
          <p:cNvSpPr txBox="1"/>
          <p:nvPr/>
        </p:nvSpPr>
        <p:spPr>
          <a:xfrm>
            <a:off x="473455" y="3453129"/>
            <a:ext cx="10836275" cy="2221230"/>
          </a:xfrm>
          <a:prstGeom prst="rect">
            <a:avLst/>
          </a:prstGeom>
        </p:spPr>
        <p:txBody>
          <a:bodyPr vert="horz" wrap="square" lIns="0" tIns="12700" rIns="0" bIns="0" rtlCol="0">
            <a:spAutoFit/>
          </a:bodyPr>
          <a:lstStyle/>
          <a:p>
            <a:pPr marL="50800" marR="43180" lvl="0" indent="0" algn="l" defTabSz="914400" rtl="0" eaLnBrk="1" fontAlgn="auto" latinLnBrk="0" hangingPunct="1">
              <a:lnSpc>
                <a:spcPct val="100000"/>
              </a:lnSpc>
              <a:spcBef>
                <a:spcPts val="100"/>
              </a:spcBef>
              <a:spcAft>
                <a:spcPts val="0"/>
              </a:spcAft>
              <a:buClrTx/>
              <a:buSzTx/>
              <a:buFontTx/>
              <a:buNone/>
              <a:tabLst/>
              <a:defRPr/>
            </a:pPr>
            <a:r>
              <a:rPr kumimoji="0" sz="1800" b="1" i="0" u="sng" strike="noStrike" kern="1200" cap="none" spc="0" normalizeH="0" baseline="0" noProof="0" dirty="0">
                <a:ln>
                  <a:noFill/>
                </a:ln>
                <a:solidFill>
                  <a:srgbClr val="000000"/>
                </a:solidFill>
                <a:effectLst/>
                <a:uLnTx/>
                <a:uFill>
                  <a:solidFill>
                    <a:srgbClr val="000000"/>
                  </a:solidFill>
                </a:uFill>
                <a:latin typeface="Arial"/>
                <a:ea typeface="ＭＳ Ｐゴシック"/>
                <a:cs typeface="Arial"/>
              </a:rPr>
              <a:t>Raajit</a:t>
            </a:r>
            <a:r>
              <a:rPr kumimoji="0" sz="1800" b="1" i="0" u="sng" strike="noStrike" kern="1200" cap="none" spc="-55" normalizeH="0" baseline="0" noProof="0" dirty="0">
                <a:ln>
                  <a:noFill/>
                </a:ln>
                <a:solidFill>
                  <a:srgbClr val="000000"/>
                </a:solidFill>
                <a:effectLst/>
                <a:uLnTx/>
                <a:uFill>
                  <a:solidFill>
                    <a:srgbClr val="000000"/>
                  </a:solidFill>
                </a:uFill>
                <a:latin typeface="Arial"/>
                <a:ea typeface="ＭＳ Ｐゴシック"/>
                <a:cs typeface="Arial"/>
              </a:rPr>
              <a:t> </a:t>
            </a:r>
            <a:r>
              <a:rPr kumimoji="0" sz="1800" b="1" i="0" u="sng" strike="noStrike" kern="1200" cap="none" spc="0" normalizeH="0" baseline="0" noProof="0" dirty="0">
                <a:ln>
                  <a:noFill/>
                </a:ln>
                <a:solidFill>
                  <a:srgbClr val="000000"/>
                </a:solidFill>
                <a:effectLst/>
                <a:uLnTx/>
                <a:uFill>
                  <a:solidFill>
                    <a:srgbClr val="000000"/>
                  </a:solidFill>
                </a:uFill>
                <a:latin typeface="Arial"/>
                <a:ea typeface="ＭＳ Ｐゴシック"/>
                <a:cs typeface="Arial"/>
              </a:rPr>
              <a:t>Rampal</a:t>
            </a:r>
            <a:r>
              <a:rPr kumimoji="0" sz="1800" b="0" i="0" u="none" strike="noStrike" kern="1200" cap="none" spc="0" normalizeH="0" baseline="0" noProof="0" dirty="0">
                <a:ln>
                  <a:noFill/>
                </a:ln>
                <a:solidFill>
                  <a:srgbClr val="000000"/>
                </a:solidFill>
                <a:effectLst/>
                <a:uLnTx/>
                <a:uFillTx/>
                <a:latin typeface="Arial"/>
                <a:ea typeface="ＭＳ Ｐゴシック"/>
                <a:cs typeface="Arial"/>
              </a:rPr>
              <a:t>,</a:t>
            </a:r>
            <a:r>
              <a:rPr kumimoji="0" sz="1800" b="0" i="0" u="none" strike="noStrike" kern="1200" cap="none" spc="0" normalizeH="0" baseline="25462" noProof="0" dirty="0">
                <a:ln>
                  <a:noFill/>
                </a:ln>
                <a:solidFill>
                  <a:srgbClr val="000000"/>
                </a:solidFill>
                <a:effectLst/>
                <a:uLnTx/>
                <a:uFillTx/>
                <a:latin typeface="Arial"/>
                <a:ea typeface="ＭＳ Ｐゴシック"/>
                <a:cs typeface="Arial"/>
              </a:rPr>
              <a:t>1</a:t>
            </a:r>
            <a:r>
              <a:rPr kumimoji="0" sz="1800" b="0" i="0" u="none" strike="noStrike" kern="1200" cap="none" spc="-30" normalizeH="0" baseline="25462" noProof="0" dirty="0">
                <a:ln>
                  <a:noFill/>
                </a:ln>
                <a:solidFill>
                  <a:srgbClr val="000000"/>
                </a:solidFill>
                <a:effectLst/>
                <a:uLnTx/>
                <a:uFillTx/>
                <a:latin typeface="Arial"/>
                <a:ea typeface="ＭＳ Ｐゴシック"/>
                <a:cs typeface="Arial"/>
              </a:rPr>
              <a:t> </a:t>
            </a:r>
            <a:r>
              <a:rPr kumimoji="0" sz="1800" b="0" i="0" u="none" strike="noStrike" kern="1200" cap="none" spc="0" normalizeH="0" baseline="0" noProof="0" dirty="0">
                <a:ln>
                  <a:noFill/>
                </a:ln>
                <a:solidFill>
                  <a:srgbClr val="000000"/>
                </a:solidFill>
                <a:effectLst/>
                <a:uLnTx/>
                <a:uFillTx/>
                <a:latin typeface="Arial"/>
                <a:ea typeface="ＭＳ Ｐゴシック"/>
                <a:cs typeface="Arial"/>
              </a:rPr>
              <a:t>Sebastian</a:t>
            </a:r>
            <a:r>
              <a:rPr kumimoji="0" sz="18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1800" b="0" i="0" u="none" strike="noStrike" kern="1200" cap="none" spc="0" normalizeH="0" baseline="0" noProof="0" dirty="0">
                <a:ln>
                  <a:noFill/>
                </a:ln>
                <a:solidFill>
                  <a:srgbClr val="000000"/>
                </a:solidFill>
                <a:effectLst/>
                <a:uLnTx/>
                <a:uFillTx/>
                <a:latin typeface="Arial"/>
                <a:ea typeface="ＭＳ Ｐゴシック"/>
                <a:cs typeface="Arial"/>
              </a:rPr>
              <a:t>Grosicki,</a:t>
            </a:r>
            <a:r>
              <a:rPr kumimoji="0" sz="18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1800" b="0" i="0" u="none" strike="noStrike" kern="1200" cap="none" spc="0" normalizeH="0" baseline="0" noProof="0" dirty="0">
                <a:ln>
                  <a:noFill/>
                </a:ln>
                <a:solidFill>
                  <a:srgbClr val="000000"/>
                </a:solidFill>
                <a:effectLst/>
                <a:uLnTx/>
                <a:uFillTx/>
                <a:latin typeface="Arial"/>
                <a:ea typeface="ＭＳ Ｐゴシック"/>
                <a:cs typeface="Arial"/>
              </a:rPr>
              <a:t>Dominik</a:t>
            </a:r>
            <a:r>
              <a:rPr kumimoji="0" sz="18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1800" b="0" i="0" u="none" strike="noStrike" kern="1200" cap="none" spc="0" normalizeH="0" baseline="0" noProof="0" dirty="0">
                <a:ln>
                  <a:noFill/>
                </a:ln>
                <a:solidFill>
                  <a:srgbClr val="000000"/>
                </a:solidFill>
                <a:effectLst/>
                <a:uLnTx/>
                <a:uFillTx/>
                <a:latin typeface="Arial"/>
                <a:ea typeface="ＭＳ Ｐゴシック"/>
                <a:cs typeface="Arial"/>
              </a:rPr>
              <a:t>Chraniuk,</a:t>
            </a:r>
            <a:r>
              <a:rPr kumimoji="0" sz="18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1800" b="0" i="0" u="none" strike="noStrike" kern="1200" cap="none" spc="-10" normalizeH="0" baseline="0" noProof="0" dirty="0">
                <a:ln>
                  <a:noFill/>
                </a:ln>
                <a:solidFill>
                  <a:srgbClr val="000000"/>
                </a:solidFill>
                <a:effectLst/>
                <a:uLnTx/>
                <a:uFillTx/>
                <a:latin typeface="Arial"/>
                <a:ea typeface="ＭＳ Ｐゴシック"/>
                <a:cs typeface="Arial"/>
              </a:rPr>
              <a:t>Elisabetta</a:t>
            </a:r>
            <a:r>
              <a:rPr kumimoji="0" sz="1800" b="0" i="0" u="none" strike="noStrike" kern="1200" cap="none" spc="-114" normalizeH="0" baseline="0" noProof="0" dirty="0">
                <a:ln>
                  <a:noFill/>
                </a:ln>
                <a:solidFill>
                  <a:srgbClr val="000000"/>
                </a:solidFill>
                <a:effectLst/>
                <a:uLnTx/>
                <a:uFillTx/>
                <a:latin typeface="Arial"/>
                <a:ea typeface="ＭＳ Ｐゴシック"/>
                <a:cs typeface="Arial"/>
              </a:rPr>
              <a:t> </a:t>
            </a:r>
            <a:r>
              <a:rPr kumimoji="0" sz="1800" b="0" i="0" u="none" strike="noStrike" kern="1200" cap="none" spc="0" normalizeH="0" baseline="0" noProof="0" dirty="0">
                <a:ln>
                  <a:noFill/>
                </a:ln>
                <a:solidFill>
                  <a:srgbClr val="000000"/>
                </a:solidFill>
                <a:effectLst/>
                <a:uLnTx/>
                <a:uFillTx/>
                <a:latin typeface="Arial"/>
                <a:ea typeface="ＭＳ Ｐゴシック"/>
                <a:cs typeface="Arial"/>
              </a:rPr>
              <a:t>Abruzzese,</a:t>
            </a:r>
            <a:r>
              <a:rPr kumimoji="0" sz="18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1800" b="0" i="0" u="none" strike="noStrike" kern="1200" cap="none" spc="0" normalizeH="0" baseline="0" noProof="0" dirty="0">
                <a:ln>
                  <a:noFill/>
                </a:ln>
                <a:solidFill>
                  <a:srgbClr val="000000"/>
                </a:solidFill>
                <a:effectLst/>
                <a:uLnTx/>
                <a:uFillTx/>
                <a:latin typeface="Arial"/>
                <a:ea typeface="ＭＳ Ｐゴシック"/>
                <a:cs typeface="Arial"/>
              </a:rPr>
              <a:t>Prithviraj</a:t>
            </a:r>
            <a:r>
              <a:rPr kumimoji="0" sz="18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1800" b="0" i="0" u="none" strike="noStrike" kern="1200" cap="none" spc="0" normalizeH="0" baseline="0" noProof="0" dirty="0">
                <a:ln>
                  <a:noFill/>
                </a:ln>
                <a:solidFill>
                  <a:srgbClr val="000000"/>
                </a:solidFill>
                <a:effectLst/>
                <a:uLnTx/>
                <a:uFillTx/>
                <a:latin typeface="Arial"/>
                <a:ea typeface="ＭＳ Ｐゴシック"/>
                <a:cs typeface="Arial"/>
              </a:rPr>
              <a:t>Bose,</a:t>
            </a:r>
            <a:r>
              <a:rPr kumimoji="0" sz="1800" b="0" i="0" u="none" strike="noStrike" kern="1200" cap="none" spc="-125" normalizeH="0" baseline="0" noProof="0" dirty="0">
                <a:ln>
                  <a:noFill/>
                </a:ln>
                <a:solidFill>
                  <a:srgbClr val="000000"/>
                </a:solidFill>
                <a:effectLst/>
                <a:uLnTx/>
                <a:uFillTx/>
                <a:latin typeface="Arial"/>
                <a:ea typeface="ＭＳ Ｐゴシック"/>
                <a:cs typeface="Arial"/>
              </a:rPr>
              <a:t> </a:t>
            </a:r>
            <a:r>
              <a:rPr kumimoji="0" sz="1800" b="0" i="0" u="none" strike="noStrike" kern="1200" cap="none" spc="0" normalizeH="0" baseline="0" noProof="0" dirty="0">
                <a:ln>
                  <a:noFill/>
                </a:ln>
                <a:solidFill>
                  <a:srgbClr val="000000"/>
                </a:solidFill>
                <a:effectLst/>
                <a:uLnTx/>
                <a:uFillTx/>
                <a:latin typeface="Arial"/>
                <a:ea typeface="ＭＳ Ｐゴシック"/>
                <a:cs typeface="Arial"/>
              </a:rPr>
              <a:t>Aaron</a:t>
            </a:r>
            <a:r>
              <a:rPr kumimoji="0" sz="1800" b="0" i="0" u="none" strike="noStrike" kern="1200" cap="none" spc="-65" normalizeH="0" baseline="0" noProof="0" dirty="0">
                <a:ln>
                  <a:noFill/>
                </a:ln>
                <a:solidFill>
                  <a:srgbClr val="000000"/>
                </a:solidFill>
                <a:effectLst/>
                <a:uLnTx/>
                <a:uFillTx/>
                <a:latin typeface="Arial"/>
                <a:ea typeface="ＭＳ Ｐゴシック"/>
                <a:cs typeface="Arial"/>
              </a:rPr>
              <a:t> </a:t>
            </a:r>
            <a:r>
              <a:rPr kumimoji="0" sz="1800" b="0" i="0" u="none" strike="noStrike" kern="1200" cap="none" spc="-50" normalizeH="0" baseline="0" noProof="0" dirty="0">
                <a:ln>
                  <a:noFill/>
                </a:ln>
                <a:solidFill>
                  <a:srgbClr val="000000"/>
                </a:solidFill>
                <a:effectLst/>
                <a:uLnTx/>
                <a:uFillTx/>
                <a:latin typeface="Arial"/>
                <a:ea typeface="ＭＳ Ｐゴシック"/>
                <a:cs typeface="Arial"/>
              </a:rPr>
              <a:t>T </a:t>
            </a:r>
            <a:r>
              <a:rPr kumimoji="0" sz="1800" b="0" i="0" u="none" strike="noStrike" kern="1200" cap="none" spc="0" normalizeH="0" baseline="0" noProof="0" dirty="0">
                <a:ln>
                  <a:noFill/>
                </a:ln>
                <a:solidFill>
                  <a:srgbClr val="000000"/>
                </a:solidFill>
                <a:effectLst/>
                <a:uLnTx/>
                <a:uFillTx/>
                <a:latin typeface="Arial"/>
                <a:ea typeface="ＭＳ Ｐゴシック"/>
                <a:cs typeface="Arial"/>
              </a:rPr>
              <a:t>Gerds,</a:t>
            </a:r>
            <a:r>
              <a:rPr kumimoji="0" sz="1800" b="0" i="0" u="none" strike="noStrike" kern="1200" cap="none" spc="-135" normalizeH="0" baseline="0" noProof="0" dirty="0">
                <a:ln>
                  <a:noFill/>
                </a:ln>
                <a:solidFill>
                  <a:srgbClr val="000000"/>
                </a:solidFill>
                <a:effectLst/>
                <a:uLnTx/>
                <a:uFillTx/>
                <a:latin typeface="Arial"/>
                <a:ea typeface="ＭＳ Ｐゴシック"/>
                <a:cs typeface="Arial"/>
              </a:rPr>
              <a:t> </a:t>
            </a:r>
            <a:r>
              <a:rPr kumimoji="0" sz="1800" b="0" i="0" u="none" strike="noStrike" kern="1200" cap="none" spc="0" normalizeH="0" baseline="0" noProof="0" dirty="0">
                <a:ln>
                  <a:noFill/>
                </a:ln>
                <a:solidFill>
                  <a:srgbClr val="000000"/>
                </a:solidFill>
                <a:effectLst/>
                <a:uLnTx/>
                <a:uFillTx/>
                <a:latin typeface="Arial"/>
                <a:ea typeface="ＭＳ Ｐゴシック"/>
                <a:cs typeface="Arial"/>
              </a:rPr>
              <a:t>Alessandro</a:t>
            </a:r>
            <a:r>
              <a:rPr kumimoji="0" sz="18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1800" b="0" i="0" u="none" strike="noStrike" kern="1200" cap="none" spc="0" normalizeH="0" baseline="0" noProof="0" dirty="0">
                <a:ln>
                  <a:noFill/>
                </a:ln>
                <a:solidFill>
                  <a:srgbClr val="000000"/>
                </a:solidFill>
                <a:effectLst/>
                <a:uLnTx/>
                <a:uFillTx/>
                <a:latin typeface="Arial"/>
                <a:ea typeface="ＭＳ Ｐゴシック"/>
                <a:cs typeface="Arial"/>
              </a:rPr>
              <a:t>M</a:t>
            </a:r>
            <a:r>
              <a:rPr kumimoji="0" sz="18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1800" b="0" i="0" u="none" strike="noStrike" kern="1200" cap="none" spc="-10" normalizeH="0" baseline="0" noProof="0" dirty="0">
                <a:ln>
                  <a:noFill/>
                </a:ln>
                <a:solidFill>
                  <a:srgbClr val="000000"/>
                </a:solidFill>
                <a:effectLst/>
                <a:uLnTx/>
                <a:uFillTx/>
                <a:latin typeface="Arial"/>
                <a:ea typeface="ＭＳ Ｐゴシック"/>
                <a:cs typeface="Arial"/>
              </a:rPr>
              <a:t>Vannucchi,</a:t>
            </a:r>
            <a:r>
              <a:rPr kumimoji="0" sz="18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1800" b="0" i="0" u="none" strike="noStrike" kern="1200" cap="none" spc="0" normalizeH="0" baseline="0" noProof="0" dirty="0">
                <a:ln>
                  <a:noFill/>
                </a:ln>
                <a:solidFill>
                  <a:srgbClr val="000000"/>
                </a:solidFill>
                <a:effectLst/>
                <a:uLnTx/>
                <a:uFillTx/>
                <a:latin typeface="Arial"/>
                <a:ea typeface="ＭＳ Ｐゴシック"/>
                <a:cs typeface="Arial"/>
              </a:rPr>
              <a:t>Francesca</a:t>
            </a:r>
            <a:r>
              <a:rPr kumimoji="0" sz="18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1800" b="0" i="0" u="none" strike="noStrike" kern="1200" cap="none" spc="0" normalizeH="0" baseline="0" noProof="0" dirty="0">
                <a:ln>
                  <a:noFill/>
                </a:ln>
                <a:solidFill>
                  <a:srgbClr val="000000"/>
                </a:solidFill>
                <a:effectLst/>
                <a:uLnTx/>
                <a:uFillTx/>
                <a:latin typeface="Arial"/>
                <a:ea typeface="ＭＳ Ｐゴシック"/>
                <a:cs typeface="Arial"/>
              </a:rPr>
              <a:t>Palandri,</a:t>
            </a:r>
            <a:r>
              <a:rPr kumimoji="0" sz="18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1800" b="0" i="0" u="none" strike="noStrike" kern="1200" cap="none" spc="-10" normalizeH="0" baseline="0" noProof="0" dirty="0">
                <a:ln>
                  <a:noFill/>
                </a:ln>
                <a:solidFill>
                  <a:srgbClr val="000000"/>
                </a:solidFill>
                <a:effectLst/>
                <a:uLnTx/>
                <a:uFillTx/>
                <a:latin typeface="Arial"/>
                <a:ea typeface="ＭＳ Ｐゴシック"/>
                <a:cs typeface="Arial"/>
              </a:rPr>
              <a:t>Sung-</a:t>
            </a:r>
            <a:r>
              <a:rPr kumimoji="0" sz="1800" b="0" i="0" u="none" strike="noStrike" kern="1200" cap="none" spc="0" normalizeH="0" baseline="0" noProof="0" dirty="0">
                <a:ln>
                  <a:noFill/>
                </a:ln>
                <a:solidFill>
                  <a:srgbClr val="000000"/>
                </a:solidFill>
                <a:effectLst/>
                <a:uLnTx/>
                <a:uFillTx/>
                <a:latin typeface="Arial"/>
                <a:ea typeface="ＭＳ Ｐゴシック"/>
                <a:cs typeface="Arial"/>
              </a:rPr>
              <a:t>Eun</a:t>
            </a:r>
            <a:r>
              <a:rPr kumimoji="0" sz="18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1800" b="0" i="0" u="none" strike="noStrike" kern="1200" cap="none" spc="0" normalizeH="0" baseline="0" noProof="0" dirty="0">
                <a:ln>
                  <a:noFill/>
                </a:ln>
                <a:solidFill>
                  <a:srgbClr val="000000"/>
                </a:solidFill>
                <a:effectLst/>
                <a:uLnTx/>
                <a:uFillTx/>
                <a:latin typeface="Arial"/>
                <a:ea typeface="ＭＳ Ｐゴシック"/>
                <a:cs typeface="Arial"/>
              </a:rPr>
              <a:t>Lee,</a:t>
            </a:r>
            <a:r>
              <a:rPr kumimoji="0" sz="18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1800" b="0" i="0" u="none" strike="noStrike" kern="1200" cap="none" spc="0" normalizeH="0" baseline="0" noProof="0" dirty="0">
                <a:ln>
                  <a:noFill/>
                </a:ln>
                <a:solidFill>
                  <a:srgbClr val="000000"/>
                </a:solidFill>
                <a:effectLst/>
                <a:uLnTx/>
                <a:uFillTx/>
                <a:latin typeface="Arial"/>
                <a:ea typeface="ＭＳ Ｐゴシック"/>
                <a:cs typeface="Arial"/>
              </a:rPr>
              <a:t>Vikas</a:t>
            </a:r>
            <a:r>
              <a:rPr kumimoji="0" sz="18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1800" b="0" i="0" u="none" strike="noStrike" kern="1200" cap="none" spc="0" normalizeH="0" baseline="0" noProof="0" dirty="0">
                <a:ln>
                  <a:noFill/>
                </a:ln>
                <a:solidFill>
                  <a:srgbClr val="000000"/>
                </a:solidFill>
                <a:effectLst/>
                <a:uLnTx/>
                <a:uFillTx/>
                <a:latin typeface="Arial"/>
                <a:ea typeface="ＭＳ Ｐゴシック"/>
                <a:cs typeface="Arial"/>
              </a:rPr>
              <a:t>Gupta,</a:t>
            </a:r>
            <a:r>
              <a:rPr kumimoji="0" sz="1800" b="0" i="0" u="none" strike="noStrike" kern="1200" cap="none" spc="-125" normalizeH="0" baseline="0" noProof="0" dirty="0">
                <a:ln>
                  <a:noFill/>
                </a:ln>
                <a:solidFill>
                  <a:srgbClr val="000000"/>
                </a:solidFill>
                <a:effectLst/>
                <a:uLnTx/>
                <a:uFillTx/>
                <a:latin typeface="Arial"/>
                <a:ea typeface="ＭＳ Ｐゴシック"/>
                <a:cs typeface="Arial"/>
              </a:rPr>
              <a:t> </a:t>
            </a:r>
            <a:r>
              <a:rPr kumimoji="0" sz="1800" b="0" i="0" u="none" strike="noStrike" kern="1200" cap="none" spc="0" normalizeH="0" baseline="0" noProof="0" dirty="0">
                <a:ln>
                  <a:noFill/>
                </a:ln>
                <a:solidFill>
                  <a:srgbClr val="000000"/>
                </a:solidFill>
                <a:effectLst/>
                <a:uLnTx/>
                <a:uFillTx/>
                <a:latin typeface="Arial"/>
                <a:ea typeface="ＭＳ Ｐゴシック"/>
                <a:cs typeface="Arial"/>
              </a:rPr>
              <a:t>Alessandro</a:t>
            </a:r>
            <a:r>
              <a:rPr kumimoji="0" sz="18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1800" b="0" i="0" u="none" strike="noStrike" kern="1200" cap="none" spc="-10" normalizeH="0" baseline="0" noProof="0" dirty="0">
                <a:ln>
                  <a:noFill/>
                </a:ln>
                <a:solidFill>
                  <a:srgbClr val="000000"/>
                </a:solidFill>
                <a:effectLst/>
                <a:uLnTx/>
                <a:uFillTx/>
                <a:latin typeface="Arial"/>
                <a:ea typeface="ＭＳ Ｐゴシック"/>
                <a:cs typeface="Arial"/>
              </a:rPr>
              <a:t>Lucchesi, </a:t>
            </a:r>
            <a:r>
              <a:rPr kumimoji="0" sz="1800" b="0" i="0" u="none" strike="noStrike" kern="1200" cap="none" spc="0" normalizeH="0" baseline="0" noProof="0" dirty="0">
                <a:ln>
                  <a:noFill/>
                </a:ln>
                <a:solidFill>
                  <a:srgbClr val="000000"/>
                </a:solidFill>
                <a:effectLst/>
                <a:uLnTx/>
                <a:uFillTx/>
                <a:latin typeface="Arial"/>
                <a:ea typeface="ＭＳ Ｐゴシック"/>
                <a:cs typeface="Arial"/>
              </a:rPr>
              <a:t>Stephen</a:t>
            </a:r>
            <a:r>
              <a:rPr kumimoji="0" sz="18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1800" b="0" i="0" u="none" strike="noStrike" kern="1200" cap="none" spc="0" normalizeH="0" baseline="0" noProof="0" dirty="0">
                <a:ln>
                  <a:noFill/>
                </a:ln>
                <a:solidFill>
                  <a:srgbClr val="000000"/>
                </a:solidFill>
                <a:effectLst/>
                <a:uLnTx/>
                <a:uFillTx/>
                <a:latin typeface="Arial"/>
                <a:ea typeface="ＭＳ Ｐゴシック"/>
                <a:cs typeface="Arial"/>
              </a:rPr>
              <a:t>Oh,</a:t>
            </a:r>
            <a:r>
              <a:rPr kumimoji="0" sz="1800" b="0" i="0" u="none" strike="noStrike" kern="1200" cap="none" spc="-120" normalizeH="0" baseline="0" noProof="0" dirty="0">
                <a:ln>
                  <a:noFill/>
                </a:ln>
                <a:solidFill>
                  <a:srgbClr val="000000"/>
                </a:solidFill>
                <a:effectLst/>
                <a:uLnTx/>
                <a:uFillTx/>
                <a:latin typeface="Arial"/>
                <a:ea typeface="ＭＳ Ｐゴシック"/>
                <a:cs typeface="Arial"/>
              </a:rPr>
              <a:t> </a:t>
            </a:r>
            <a:r>
              <a:rPr kumimoji="0" sz="1800" b="0" i="0" u="none" strike="noStrike" kern="1200" cap="none" spc="0" normalizeH="0" baseline="0" noProof="0" dirty="0">
                <a:ln>
                  <a:noFill/>
                </a:ln>
                <a:solidFill>
                  <a:srgbClr val="000000"/>
                </a:solidFill>
                <a:effectLst/>
                <a:uLnTx/>
                <a:uFillTx/>
                <a:latin typeface="Arial"/>
                <a:ea typeface="ＭＳ Ｐゴシック"/>
                <a:cs typeface="Arial"/>
              </a:rPr>
              <a:t>Andrew</a:t>
            </a:r>
            <a:r>
              <a:rPr kumimoji="0" sz="18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1800" b="0" i="0" u="none" strike="noStrike" kern="1200" cap="none" spc="0" normalizeH="0" baseline="0" noProof="0" dirty="0">
                <a:ln>
                  <a:noFill/>
                </a:ln>
                <a:solidFill>
                  <a:srgbClr val="000000"/>
                </a:solidFill>
                <a:effectLst/>
                <a:uLnTx/>
                <a:uFillTx/>
                <a:latin typeface="Arial"/>
                <a:ea typeface="ＭＳ Ｐゴシック"/>
                <a:cs typeface="Arial"/>
              </a:rPr>
              <a:t>T</a:t>
            </a:r>
            <a:r>
              <a:rPr kumimoji="0" sz="18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1800" b="0" i="0" u="none" strike="noStrike" kern="1200" cap="none" spc="-10" normalizeH="0" baseline="0" noProof="0" dirty="0">
                <a:ln>
                  <a:noFill/>
                </a:ln>
                <a:solidFill>
                  <a:srgbClr val="000000"/>
                </a:solidFill>
                <a:effectLst/>
                <a:uLnTx/>
                <a:uFillTx/>
                <a:latin typeface="Arial"/>
                <a:ea typeface="ＭＳ Ｐゴシック"/>
                <a:cs typeface="Arial"/>
              </a:rPr>
              <a:t>Kuykendall,</a:t>
            </a:r>
            <a:r>
              <a:rPr kumimoji="0" sz="1800" b="0" i="0" u="none" strike="noStrike" kern="1200" cap="none" spc="-65" normalizeH="0" baseline="0" noProof="0" dirty="0">
                <a:ln>
                  <a:noFill/>
                </a:ln>
                <a:solidFill>
                  <a:srgbClr val="000000"/>
                </a:solidFill>
                <a:effectLst/>
                <a:uLnTx/>
                <a:uFillTx/>
                <a:latin typeface="Arial"/>
                <a:ea typeface="ＭＳ Ｐゴシック"/>
                <a:cs typeface="Arial"/>
              </a:rPr>
              <a:t> </a:t>
            </a:r>
            <a:r>
              <a:rPr kumimoji="0" sz="1800" b="0" i="0" u="none" strike="noStrike" kern="1200" cap="none" spc="0" normalizeH="0" baseline="0" noProof="0" dirty="0">
                <a:ln>
                  <a:noFill/>
                </a:ln>
                <a:solidFill>
                  <a:srgbClr val="000000"/>
                </a:solidFill>
                <a:effectLst/>
                <a:uLnTx/>
                <a:uFillTx/>
                <a:latin typeface="Arial"/>
                <a:ea typeface="ＭＳ Ｐゴシック"/>
                <a:cs typeface="Arial"/>
              </a:rPr>
              <a:t>Andrea</a:t>
            </a:r>
            <a:r>
              <a:rPr kumimoji="0" sz="18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1800" b="0" i="0" u="none" strike="noStrike" kern="1200" cap="none" spc="-10" normalizeH="0" baseline="0" noProof="0" dirty="0">
                <a:ln>
                  <a:noFill/>
                </a:ln>
                <a:solidFill>
                  <a:srgbClr val="000000"/>
                </a:solidFill>
                <a:effectLst/>
                <a:uLnTx/>
                <a:uFillTx/>
                <a:latin typeface="Arial"/>
                <a:ea typeface="ＭＳ Ｐゴシック"/>
                <a:cs typeface="Arial"/>
              </a:rPr>
              <a:t>Patriarca,</a:t>
            </a:r>
            <a:r>
              <a:rPr kumimoji="0" sz="1800" b="0" i="0" u="none" strike="noStrike" kern="1200" cap="none" spc="-100" normalizeH="0" baseline="0" noProof="0" dirty="0">
                <a:ln>
                  <a:noFill/>
                </a:ln>
                <a:solidFill>
                  <a:srgbClr val="000000"/>
                </a:solidFill>
                <a:effectLst/>
                <a:uLnTx/>
                <a:uFillTx/>
                <a:latin typeface="Arial"/>
                <a:ea typeface="ＭＳ Ｐゴシック"/>
                <a:cs typeface="Arial"/>
              </a:rPr>
              <a:t> </a:t>
            </a:r>
            <a:r>
              <a:rPr kumimoji="0" sz="1800" b="0" i="0" u="none" strike="noStrike" kern="1200" cap="none" spc="0" normalizeH="0" baseline="0" noProof="0" dirty="0">
                <a:ln>
                  <a:noFill/>
                </a:ln>
                <a:solidFill>
                  <a:srgbClr val="000000"/>
                </a:solidFill>
                <a:effectLst/>
                <a:uLnTx/>
                <a:uFillTx/>
                <a:latin typeface="Arial"/>
                <a:ea typeface="ＭＳ Ｐゴシック"/>
                <a:cs typeface="Arial"/>
              </a:rPr>
              <a:t>Alberto</a:t>
            </a:r>
            <a:r>
              <a:rPr kumimoji="0" sz="18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1800" b="0" i="0" u="none" strike="noStrike" kern="1200" cap="none" spc="-10" normalizeH="0" baseline="0" noProof="0" dirty="0">
                <a:ln>
                  <a:noFill/>
                </a:ln>
                <a:solidFill>
                  <a:srgbClr val="000000"/>
                </a:solidFill>
                <a:effectLst/>
                <a:uLnTx/>
                <a:uFillTx/>
                <a:latin typeface="Arial"/>
                <a:ea typeface="ＭＳ Ｐゴシック"/>
                <a:cs typeface="Arial"/>
              </a:rPr>
              <a:t>Álvarez-</a:t>
            </a:r>
            <a:r>
              <a:rPr kumimoji="0" sz="1800" b="0" i="0" u="none" strike="noStrike" kern="1200" cap="none" spc="0" normalizeH="0" baseline="0" noProof="0" dirty="0">
                <a:ln>
                  <a:noFill/>
                </a:ln>
                <a:solidFill>
                  <a:srgbClr val="000000"/>
                </a:solidFill>
                <a:effectLst/>
                <a:uLnTx/>
                <a:uFillTx/>
                <a:latin typeface="Arial"/>
                <a:ea typeface="ＭＳ Ｐゴシック"/>
                <a:cs typeface="Arial"/>
              </a:rPr>
              <a:t>Larrán,</a:t>
            </a:r>
            <a:r>
              <a:rPr kumimoji="0" sz="18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1800" b="0" i="0" u="none" strike="noStrike" kern="1200" cap="none" spc="0" normalizeH="0" baseline="0" noProof="0" dirty="0">
                <a:ln>
                  <a:noFill/>
                </a:ln>
                <a:solidFill>
                  <a:srgbClr val="000000"/>
                </a:solidFill>
                <a:effectLst/>
                <a:uLnTx/>
                <a:uFillTx/>
                <a:latin typeface="Arial"/>
                <a:ea typeface="ＭＳ Ｐゴシック"/>
                <a:cs typeface="Arial"/>
              </a:rPr>
              <a:t>Ruben</a:t>
            </a:r>
            <a:r>
              <a:rPr kumimoji="0" sz="18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1800" b="0" i="0" u="none" strike="noStrike" kern="1200" cap="none" spc="0" normalizeH="0" baseline="0" noProof="0" dirty="0">
                <a:ln>
                  <a:noFill/>
                </a:ln>
                <a:solidFill>
                  <a:srgbClr val="000000"/>
                </a:solidFill>
                <a:effectLst/>
                <a:uLnTx/>
                <a:uFillTx/>
                <a:latin typeface="Arial"/>
                <a:ea typeface="ＭＳ Ｐゴシック"/>
                <a:cs typeface="Arial"/>
              </a:rPr>
              <a:t>Mesa,</a:t>
            </a:r>
            <a:r>
              <a:rPr kumimoji="0" sz="18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1800" b="0" i="0" u="none" strike="noStrike" kern="1200" cap="none" spc="-10" normalizeH="0" baseline="0" noProof="0" dirty="0">
                <a:ln>
                  <a:noFill/>
                </a:ln>
                <a:solidFill>
                  <a:srgbClr val="000000"/>
                </a:solidFill>
                <a:effectLst/>
                <a:uLnTx/>
                <a:uFillTx/>
                <a:latin typeface="Arial"/>
                <a:ea typeface="ＭＳ Ｐゴシック"/>
                <a:cs typeface="Arial"/>
              </a:rPr>
              <a:t>Jean-Jacques </a:t>
            </a:r>
            <a:r>
              <a:rPr kumimoji="0" sz="1800" b="0" i="0" u="none" strike="noStrike" kern="1200" cap="none" spc="0" normalizeH="0" baseline="0" noProof="0" dirty="0">
                <a:ln>
                  <a:noFill/>
                </a:ln>
                <a:solidFill>
                  <a:srgbClr val="000000"/>
                </a:solidFill>
                <a:effectLst/>
                <a:uLnTx/>
                <a:uFillTx/>
                <a:latin typeface="Arial"/>
                <a:ea typeface="ＭＳ Ｐゴシック"/>
                <a:cs typeface="Arial"/>
              </a:rPr>
              <a:t>Kiladjian,</a:t>
            </a:r>
            <a:r>
              <a:rPr kumimoji="0" sz="18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1800" b="0" i="0" u="none" strike="noStrike" kern="1200" cap="none" spc="0" normalizeH="0" baseline="0" noProof="0" dirty="0">
                <a:ln>
                  <a:noFill/>
                </a:ln>
                <a:solidFill>
                  <a:srgbClr val="000000"/>
                </a:solidFill>
                <a:effectLst/>
                <a:uLnTx/>
                <a:uFillTx/>
                <a:latin typeface="Arial"/>
                <a:ea typeface="ＭＳ Ｐゴシック"/>
                <a:cs typeface="Arial"/>
              </a:rPr>
              <a:t>Moshe</a:t>
            </a:r>
            <a:r>
              <a:rPr kumimoji="0" sz="1800" b="0" i="0" u="none" strike="noStrike" kern="1200" cap="none" spc="-60" normalizeH="0" baseline="0" noProof="0" dirty="0">
                <a:ln>
                  <a:noFill/>
                </a:ln>
                <a:solidFill>
                  <a:srgbClr val="000000"/>
                </a:solidFill>
                <a:effectLst/>
                <a:uLnTx/>
                <a:uFillTx/>
                <a:latin typeface="Arial"/>
                <a:ea typeface="ＭＳ Ｐゴシック"/>
                <a:cs typeface="Arial"/>
              </a:rPr>
              <a:t> </a:t>
            </a:r>
            <a:r>
              <a:rPr kumimoji="0" sz="1800" b="0" i="0" u="none" strike="noStrike" kern="1200" cap="none" spc="-20" normalizeH="0" baseline="0" noProof="0" dirty="0">
                <a:ln>
                  <a:noFill/>
                </a:ln>
                <a:solidFill>
                  <a:srgbClr val="000000"/>
                </a:solidFill>
                <a:effectLst/>
                <a:uLnTx/>
                <a:uFillTx/>
                <a:latin typeface="Arial"/>
                <a:ea typeface="ＭＳ Ｐゴシック"/>
                <a:cs typeface="Arial"/>
              </a:rPr>
              <a:t>Talpaz,</a:t>
            </a:r>
            <a:r>
              <a:rPr kumimoji="0" sz="18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1800" b="0" i="0" u="none" strike="noStrike" kern="1200" cap="none" spc="0" normalizeH="0" baseline="0" noProof="0" dirty="0">
                <a:ln>
                  <a:noFill/>
                </a:ln>
                <a:solidFill>
                  <a:srgbClr val="000000"/>
                </a:solidFill>
                <a:effectLst/>
                <a:uLnTx/>
                <a:uFillTx/>
                <a:latin typeface="Arial"/>
                <a:ea typeface="ＭＳ Ｐゴシック"/>
                <a:cs typeface="Arial"/>
              </a:rPr>
              <a:t>Morgan</a:t>
            </a:r>
            <a:r>
              <a:rPr kumimoji="0" sz="18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1800" b="0" i="0" u="none" strike="noStrike" kern="1200" cap="none" spc="0" normalizeH="0" baseline="0" noProof="0" dirty="0">
                <a:ln>
                  <a:noFill/>
                </a:ln>
                <a:solidFill>
                  <a:srgbClr val="000000"/>
                </a:solidFill>
                <a:effectLst/>
                <a:uLnTx/>
                <a:uFillTx/>
                <a:latin typeface="Arial"/>
                <a:ea typeface="ＭＳ Ｐゴシック"/>
                <a:cs typeface="Arial"/>
              </a:rPr>
              <a:t>Harris,</a:t>
            </a:r>
            <a:r>
              <a:rPr kumimoji="0" sz="18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1800" b="0" i="0" u="none" strike="noStrike" kern="1200" cap="none" spc="-10" normalizeH="0" baseline="0" noProof="0" dirty="0">
                <a:ln>
                  <a:noFill/>
                </a:ln>
                <a:solidFill>
                  <a:srgbClr val="000000"/>
                </a:solidFill>
                <a:effectLst/>
                <a:uLnTx/>
                <a:uFillTx/>
                <a:latin typeface="Arial"/>
                <a:ea typeface="ＭＳ Ｐゴシック"/>
                <a:cs typeface="Arial"/>
              </a:rPr>
              <a:t>Sarah-</a:t>
            </a:r>
            <a:r>
              <a:rPr kumimoji="0" sz="1800" b="0" i="0" u="none" strike="noStrike" kern="1200" cap="none" spc="0" normalizeH="0" baseline="0" noProof="0" dirty="0">
                <a:ln>
                  <a:noFill/>
                </a:ln>
                <a:solidFill>
                  <a:srgbClr val="000000"/>
                </a:solidFill>
                <a:effectLst/>
                <a:uLnTx/>
                <a:uFillTx/>
                <a:latin typeface="Arial"/>
                <a:ea typeface="ＭＳ Ｐゴシック"/>
                <a:cs typeface="Arial"/>
              </a:rPr>
              <a:t>Katharina</a:t>
            </a:r>
            <a:r>
              <a:rPr kumimoji="0" sz="18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1800" b="0" i="0" u="none" strike="noStrike" kern="1200" cap="none" spc="0" normalizeH="0" baseline="0" noProof="0" dirty="0">
                <a:ln>
                  <a:noFill/>
                </a:ln>
                <a:solidFill>
                  <a:srgbClr val="000000"/>
                </a:solidFill>
                <a:effectLst/>
                <a:uLnTx/>
                <a:uFillTx/>
                <a:latin typeface="Arial"/>
                <a:ea typeface="ＭＳ Ｐゴシック"/>
                <a:cs typeface="Arial"/>
              </a:rPr>
              <a:t>Kays,</a:t>
            </a:r>
            <a:r>
              <a:rPr kumimoji="0" sz="1800" b="0" i="0" u="none" strike="noStrike" kern="1200" cap="none" spc="-95" normalizeH="0" baseline="0" noProof="0" dirty="0">
                <a:ln>
                  <a:noFill/>
                </a:ln>
                <a:solidFill>
                  <a:srgbClr val="000000"/>
                </a:solidFill>
                <a:effectLst/>
                <a:uLnTx/>
                <a:uFillTx/>
                <a:latin typeface="Arial"/>
                <a:ea typeface="ＭＳ Ｐゴシック"/>
                <a:cs typeface="Arial"/>
              </a:rPr>
              <a:t> </a:t>
            </a:r>
            <a:r>
              <a:rPr kumimoji="0" sz="1800" b="0" i="0" u="none" strike="noStrike" kern="1200" cap="none" spc="0" normalizeH="0" baseline="0" noProof="0" dirty="0">
                <a:ln>
                  <a:noFill/>
                </a:ln>
                <a:solidFill>
                  <a:srgbClr val="000000"/>
                </a:solidFill>
                <a:effectLst/>
                <a:uLnTx/>
                <a:uFillTx/>
                <a:latin typeface="Arial"/>
                <a:ea typeface="ＭＳ Ｐゴシック"/>
                <a:cs typeface="Arial"/>
              </a:rPr>
              <a:t>Anna</a:t>
            </a:r>
            <a:r>
              <a:rPr kumimoji="0" sz="1800" b="0" i="0" u="none" strike="noStrike" kern="1200" cap="none" spc="-45" normalizeH="0" baseline="0" noProof="0" dirty="0">
                <a:ln>
                  <a:noFill/>
                </a:ln>
                <a:solidFill>
                  <a:srgbClr val="000000"/>
                </a:solidFill>
                <a:effectLst/>
                <a:uLnTx/>
                <a:uFillTx/>
                <a:latin typeface="Arial"/>
                <a:ea typeface="ＭＳ Ｐゴシック"/>
                <a:cs typeface="Arial"/>
              </a:rPr>
              <a:t> </a:t>
            </a:r>
            <a:r>
              <a:rPr kumimoji="0" sz="1800" b="0" i="0" u="none" strike="noStrike" kern="1200" cap="none" spc="0" normalizeH="0" baseline="0" noProof="0" dirty="0">
                <a:ln>
                  <a:noFill/>
                </a:ln>
                <a:solidFill>
                  <a:srgbClr val="000000"/>
                </a:solidFill>
                <a:effectLst/>
                <a:uLnTx/>
                <a:uFillTx/>
                <a:latin typeface="Arial"/>
                <a:ea typeface="ＭＳ Ｐゴシック"/>
                <a:cs typeface="Arial"/>
              </a:rPr>
              <a:t>Maria</a:t>
            </a:r>
            <a:r>
              <a:rPr kumimoji="0" sz="18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1800" b="0" i="0" u="none" strike="noStrike" kern="1200" cap="none" spc="0" normalizeH="0" baseline="0" noProof="0" dirty="0">
                <a:ln>
                  <a:noFill/>
                </a:ln>
                <a:solidFill>
                  <a:srgbClr val="000000"/>
                </a:solidFill>
                <a:effectLst/>
                <a:uLnTx/>
                <a:uFillTx/>
                <a:latin typeface="Arial"/>
                <a:ea typeface="ＭＳ Ｐゴシック"/>
                <a:cs typeface="Arial"/>
              </a:rPr>
              <a:t>Jegg,</a:t>
            </a:r>
            <a:r>
              <a:rPr kumimoji="0" sz="18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1800" b="0" i="0" u="none" strike="noStrike" kern="1200" cap="none" spc="0" normalizeH="0" baseline="0" noProof="0" dirty="0">
                <a:ln>
                  <a:noFill/>
                </a:ln>
                <a:solidFill>
                  <a:srgbClr val="000000"/>
                </a:solidFill>
                <a:effectLst/>
                <a:uLnTx/>
                <a:uFillTx/>
                <a:latin typeface="Arial"/>
                <a:ea typeface="ＭＳ Ｐゴシック"/>
                <a:cs typeface="Arial"/>
              </a:rPr>
              <a:t>Qing</a:t>
            </a:r>
            <a:r>
              <a:rPr kumimoji="0" sz="18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1800" b="0" i="0" u="none" strike="noStrike" kern="1200" cap="none" spc="0" normalizeH="0" baseline="0" noProof="0" dirty="0">
                <a:ln>
                  <a:noFill/>
                </a:ln>
                <a:solidFill>
                  <a:srgbClr val="000000"/>
                </a:solidFill>
                <a:effectLst/>
                <a:uLnTx/>
                <a:uFillTx/>
                <a:latin typeface="Arial"/>
                <a:ea typeface="ＭＳ Ｐゴシック"/>
                <a:cs typeface="Arial"/>
              </a:rPr>
              <a:t>Li,</a:t>
            </a:r>
            <a:r>
              <a:rPr kumimoji="0" sz="18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1800" b="0" i="0" u="none" strike="noStrike" kern="1200" cap="none" spc="0" normalizeH="0" baseline="0" noProof="0" dirty="0">
                <a:ln>
                  <a:noFill/>
                </a:ln>
                <a:solidFill>
                  <a:srgbClr val="000000"/>
                </a:solidFill>
                <a:effectLst/>
                <a:uLnTx/>
                <a:uFillTx/>
                <a:latin typeface="Arial"/>
                <a:ea typeface="ＭＳ Ｐゴシック"/>
                <a:cs typeface="Arial"/>
              </a:rPr>
              <a:t>Barbara</a:t>
            </a:r>
            <a:r>
              <a:rPr kumimoji="0" sz="18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1800" b="0" i="0" u="none" strike="noStrike" kern="1200" cap="none" spc="-10" normalizeH="0" baseline="0" noProof="0" dirty="0">
                <a:ln>
                  <a:noFill/>
                </a:ln>
                <a:solidFill>
                  <a:srgbClr val="000000"/>
                </a:solidFill>
                <a:effectLst/>
                <a:uLnTx/>
                <a:uFillTx/>
                <a:latin typeface="Arial"/>
                <a:ea typeface="ＭＳ Ｐゴシック"/>
                <a:cs typeface="Arial"/>
              </a:rPr>
              <a:t>Brown, </a:t>
            </a:r>
            <a:r>
              <a:rPr kumimoji="0" sz="1800" b="0" i="0" u="none" strike="noStrike" kern="1200" cap="none" spc="0" normalizeH="0" baseline="0" noProof="0" dirty="0">
                <a:ln>
                  <a:noFill/>
                </a:ln>
                <a:solidFill>
                  <a:srgbClr val="000000"/>
                </a:solidFill>
                <a:effectLst/>
                <a:uLnTx/>
                <a:uFillTx/>
                <a:latin typeface="Arial"/>
                <a:ea typeface="ＭＳ Ｐゴシック"/>
                <a:cs typeface="Arial"/>
              </a:rPr>
              <a:t>Claire</a:t>
            </a:r>
            <a:r>
              <a:rPr kumimoji="0" sz="1800" b="0" i="0" u="none" strike="noStrike" kern="1200" cap="none" spc="-55" normalizeH="0" baseline="0" noProof="0" dirty="0">
                <a:ln>
                  <a:noFill/>
                </a:ln>
                <a:solidFill>
                  <a:srgbClr val="000000"/>
                </a:solidFill>
                <a:effectLst/>
                <a:uLnTx/>
                <a:uFillTx/>
                <a:latin typeface="Arial"/>
                <a:ea typeface="ＭＳ Ｐゴシック"/>
                <a:cs typeface="Arial"/>
              </a:rPr>
              <a:t> </a:t>
            </a:r>
            <a:r>
              <a:rPr kumimoji="0" sz="1800" b="0" i="0" u="none" strike="noStrike" kern="1200" cap="none" spc="0" normalizeH="0" baseline="0" noProof="0" dirty="0">
                <a:ln>
                  <a:noFill/>
                </a:ln>
                <a:solidFill>
                  <a:srgbClr val="000000"/>
                </a:solidFill>
                <a:effectLst/>
                <a:uLnTx/>
                <a:uFillTx/>
                <a:latin typeface="Arial"/>
                <a:ea typeface="ＭＳ Ｐゴシック"/>
                <a:cs typeface="Arial"/>
              </a:rPr>
              <a:t>Harrison*,</a:t>
            </a:r>
            <a:r>
              <a:rPr kumimoji="0" sz="18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1800" b="0" i="0" u="none" strike="noStrike" kern="1200" cap="none" spc="0" normalizeH="0" baseline="0" noProof="0" dirty="0">
                <a:ln>
                  <a:noFill/>
                </a:ln>
                <a:solidFill>
                  <a:srgbClr val="000000"/>
                </a:solidFill>
                <a:effectLst/>
                <a:uLnTx/>
                <a:uFillTx/>
                <a:latin typeface="Arial"/>
                <a:ea typeface="ＭＳ Ｐゴシック"/>
                <a:cs typeface="Arial"/>
              </a:rPr>
              <a:t>John</a:t>
            </a:r>
            <a:r>
              <a:rPr kumimoji="0" sz="1800" b="0" i="0" u="none" strike="noStrike" kern="1200" cap="none" spc="-55" normalizeH="0" baseline="0" noProof="0" dirty="0">
                <a:ln>
                  <a:noFill/>
                </a:ln>
                <a:solidFill>
                  <a:srgbClr val="000000"/>
                </a:solidFill>
                <a:effectLst/>
                <a:uLnTx/>
                <a:uFillTx/>
                <a:latin typeface="Arial"/>
                <a:ea typeface="ＭＳ Ｐゴシック"/>
                <a:cs typeface="Arial"/>
              </a:rPr>
              <a:t> </a:t>
            </a:r>
            <a:r>
              <a:rPr kumimoji="0" sz="1800" b="0" i="0" u="none" strike="noStrike" kern="1200" cap="none" spc="-10" normalizeH="0" baseline="0" noProof="0" dirty="0">
                <a:ln>
                  <a:noFill/>
                </a:ln>
                <a:solidFill>
                  <a:srgbClr val="000000"/>
                </a:solidFill>
                <a:effectLst/>
                <a:uLnTx/>
                <a:uFillTx/>
                <a:latin typeface="Arial"/>
                <a:ea typeface="ＭＳ Ｐゴシック"/>
                <a:cs typeface="Arial"/>
              </a:rPr>
              <a:t>Mascarenhas*</a:t>
            </a:r>
            <a:endParaRPr kumimoji="0" sz="1800" b="0" i="0" u="none" strike="noStrike" kern="1200" cap="none" spc="0" normalizeH="0" baseline="0" noProof="0">
              <a:ln>
                <a:noFill/>
              </a:ln>
              <a:solidFill>
                <a:srgbClr val="000000"/>
              </a:solidFill>
              <a:effectLst/>
              <a:uLnTx/>
              <a:uFillTx/>
              <a:latin typeface="Arial"/>
              <a:ea typeface="ＭＳ Ｐゴシック"/>
              <a:cs typeface="Arial"/>
            </a:endParaRPr>
          </a:p>
          <a:p>
            <a:pPr marL="50800" marR="0" lvl="0" indent="0" algn="l" defTabSz="914400" rtl="0" eaLnBrk="1" fontAlgn="auto" latinLnBrk="0" hangingPunct="1">
              <a:lnSpc>
                <a:spcPct val="100000"/>
              </a:lnSpc>
              <a:spcBef>
                <a:spcPts val="1445"/>
              </a:spcBef>
              <a:spcAft>
                <a:spcPts val="0"/>
              </a:spcAft>
              <a:buClrTx/>
              <a:buSzTx/>
              <a:buFontTx/>
              <a:buNone/>
              <a:tabLst/>
              <a:defRPr/>
            </a:pPr>
            <a:r>
              <a:rPr kumimoji="0" sz="1400" b="0" i="0" u="none" strike="noStrike" kern="1200" cap="none" spc="0" normalizeH="0" baseline="0" noProof="0" dirty="0">
                <a:ln>
                  <a:noFill/>
                </a:ln>
                <a:solidFill>
                  <a:srgbClr val="000000"/>
                </a:solidFill>
                <a:effectLst/>
                <a:uLnTx/>
                <a:uFillTx/>
                <a:latin typeface="Arial"/>
                <a:ea typeface="ＭＳ Ｐゴシック"/>
                <a:cs typeface="Arial"/>
              </a:rPr>
              <a:t>*Both</a:t>
            </a:r>
            <a:r>
              <a:rPr kumimoji="0" sz="14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1400" b="0" i="0" u="none" strike="noStrike" kern="1200" cap="none" spc="0" normalizeH="0" baseline="0" noProof="0" dirty="0">
                <a:ln>
                  <a:noFill/>
                </a:ln>
                <a:solidFill>
                  <a:srgbClr val="000000"/>
                </a:solidFill>
                <a:effectLst/>
                <a:uLnTx/>
                <a:uFillTx/>
                <a:latin typeface="Arial"/>
                <a:ea typeface="ＭＳ Ｐゴシック"/>
                <a:cs typeface="Arial"/>
              </a:rPr>
              <a:t>authors</a:t>
            </a:r>
            <a:r>
              <a:rPr kumimoji="0" sz="1400" b="0" i="0" u="none" strike="noStrike" kern="1200" cap="none" spc="-55" normalizeH="0" baseline="0" noProof="0" dirty="0">
                <a:ln>
                  <a:noFill/>
                </a:ln>
                <a:solidFill>
                  <a:srgbClr val="000000"/>
                </a:solidFill>
                <a:effectLst/>
                <a:uLnTx/>
                <a:uFillTx/>
                <a:latin typeface="Arial"/>
                <a:ea typeface="ＭＳ Ｐゴシック"/>
                <a:cs typeface="Arial"/>
              </a:rPr>
              <a:t> </a:t>
            </a:r>
            <a:r>
              <a:rPr kumimoji="0" sz="1400" b="0" i="0" u="none" strike="noStrike" kern="1200" cap="none" spc="0" normalizeH="0" baseline="0" noProof="0" dirty="0">
                <a:ln>
                  <a:noFill/>
                </a:ln>
                <a:solidFill>
                  <a:srgbClr val="000000"/>
                </a:solidFill>
                <a:effectLst/>
                <a:uLnTx/>
                <a:uFillTx/>
                <a:latin typeface="Arial"/>
                <a:ea typeface="ＭＳ Ｐゴシック"/>
                <a:cs typeface="Arial"/>
              </a:rPr>
              <a:t>contributed</a:t>
            </a:r>
            <a:r>
              <a:rPr kumimoji="0" sz="1400" b="0" i="0" u="none" strike="noStrike" kern="1200" cap="none" spc="-45" normalizeH="0" baseline="0" noProof="0" dirty="0">
                <a:ln>
                  <a:noFill/>
                </a:ln>
                <a:solidFill>
                  <a:srgbClr val="000000"/>
                </a:solidFill>
                <a:effectLst/>
                <a:uLnTx/>
                <a:uFillTx/>
                <a:latin typeface="Arial"/>
                <a:ea typeface="ＭＳ Ｐゴシック"/>
                <a:cs typeface="Arial"/>
              </a:rPr>
              <a:t> </a:t>
            </a:r>
            <a:r>
              <a:rPr kumimoji="0" sz="1400" b="0" i="0" u="none" strike="noStrike" kern="1200" cap="none" spc="-10" normalizeH="0" baseline="0" noProof="0" dirty="0">
                <a:ln>
                  <a:noFill/>
                </a:ln>
                <a:solidFill>
                  <a:srgbClr val="000000"/>
                </a:solidFill>
                <a:effectLst/>
                <a:uLnTx/>
                <a:uFillTx/>
                <a:latin typeface="Arial"/>
                <a:ea typeface="ＭＳ Ｐゴシック"/>
                <a:cs typeface="Arial"/>
              </a:rPr>
              <a:t>equally</a:t>
            </a:r>
            <a:endParaRPr kumimoji="0" sz="1400" b="0" i="0" u="none" strike="noStrike" kern="1200" cap="none" spc="0" normalizeH="0" baseline="0" noProof="0">
              <a:ln>
                <a:noFill/>
              </a:ln>
              <a:solidFill>
                <a:srgbClr val="000000"/>
              </a:solidFill>
              <a:effectLst/>
              <a:uLnTx/>
              <a:uFillTx/>
              <a:latin typeface="Arial"/>
              <a:ea typeface="ＭＳ Ｐゴシック"/>
              <a:cs typeface="Arial"/>
            </a:endParaRPr>
          </a:p>
          <a:p>
            <a:pPr marL="0" marR="0" lvl="0" indent="0" algn="l" defTabSz="914400" rtl="0" eaLnBrk="1" fontAlgn="auto" latinLnBrk="0" hangingPunct="1">
              <a:lnSpc>
                <a:spcPct val="100000"/>
              </a:lnSpc>
              <a:spcBef>
                <a:spcPts val="10"/>
              </a:spcBef>
              <a:spcAft>
                <a:spcPts val="0"/>
              </a:spcAft>
              <a:buClrTx/>
              <a:buSzTx/>
              <a:buFontTx/>
              <a:buNone/>
              <a:tabLst/>
              <a:defRPr/>
            </a:pPr>
            <a:endParaRPr kumimoji="0" sz="1450" b="0" i="0" u="none" strike="noStrike" kern="1200" cap="none" spc="0" normalizeH="0" baseline="0" noProof="0">
              <a:ln>
                <a:noFill/>
              </a:ln>
              <a:solidFill>
                <a:srgbClr val="000000"/>
              </a:solidFill>
              <a:effectLst/>
              <a:uLnTx/>
              <a:uFillTx/>
              <a:latin typeface="Arial"/>
              <a:ea typeface="ＭＳ Ｐゴシック"/>
              <a:cs typeface="Arial"/>
            </a:endParaRPr>
          </a:p>
          <a:p>
            <a:pPr marL="50800" marR="0" lvl="0" indent="0" algn="l" defTabSz="914400" rtl="0" eaLnBrk="1" fontAlgn="auto" latinLnBrk="0" hangingPunct="1">
              <a:lnSpc>
                <a:spcPct val="100000"/>
              </a:lnSpc>
              <a:spcBef>
                <a:spcPts val="5"/>
              </a:spcBef>
              <a:spcAft>
                <a:spcPts val="0"/>
              </a:spcAft>
              <a:buClrTx/>
              <a:buSzTx/>
              <a:buFontTx/>
              <a:buNone/>
              <a:tabLst/>
              <a:defRPr/>
            </a:pPr>
            <a:r>
              <a:rPr kumimoji="0" sz="1350" b="0" i="0" u="none" strike="noStrike" kern="1200" cap="none" spc="0" normalizeH="0" baseline="24691" noProof="0" dirty="0">
                <a:ln>
                  <a:noFill/>
                </a:ln>
                <a:solidFill>
                  <a:srgbClr val="000000"/>
                </a:solidFill>
                <a:effectLst/>
                <a:uLnTx/>
                <a:uFillTx/>
                <a:latin typeface="Arial"/>
                <a:ea typeface="ＭＳ Ｐゴシック"/>
                <a:cs typeface="Arial"/>
              </a:rPr>
              <a:t>1</a:t>
            </a:r>
            <a:r>
              <a:rPr kumimoji="0" sz="1400" b="0" i="0" u="none" strike="noStrike" kern="1200" cap="none" spc="0" normalizeH="0" baseline="0" noProof="0" dirty="0">
                <a:ln>
                  <a:noFill/>
                </a:ln>
                <a:solidFill>
                  <a:srgbClr val="000000"/>
                </a:solidFill>
                <a:effectLst/>
                <a:uLnTx/>
                <a:uFillTx/>
                <a:latin typeface="Arial"/>
                <a:ea typeface="ＭＳ Ｐゴシック"/>
                <a:cs typeface="Arial"/>
              </a:rPr>
              <a:t>Leukemia</a:t>
            </a:r>
            <a:r>
              <a:rPr kumimoji="0" sz="1400" b="0" i="0" u="none" strike="noStrike" kern="1200" cap="none" spc="-60" normalizeH="0" baseline="0" noProof="0" dirty="0">
                <a:ln>
                  <a:noFill/>
                </a:ln>
                <a:solidFill>
                  <a:srgbClr val="000000"/>
                </a:solidFill>
                <a:effectLst/>
                <a:uLnTx/>
                <a:uFillTx/>
                <a:latin typeface="Arial"/>
                <a:ea typeface="ＭＳ Ｐゴシック"/>
                <a:cs typeface="Arial"/>
              </a:rPr>
              <a:t> </a:t>
            </a:r>
            <a:r>
              <a:rPr kumimoji="0" sz="1400" b="0" i="0" u="none" strike="noStrike" kern="1200" cap="none" spc="0" normalizeH="0" baseline="0" noProof="0" dirty="0">
                <a:ln>
                  <a:noFill/>
                </a:ln>
                <a:solidFill>
                  <a:srgbClr val="000000"/>
                </a:solidFill>
                <a:effectLst/>
                <a:uLnTx/>
                <a:uFillTx/>
                <a:latin typeface="Arial"/>
                <a:ea typeface="ＭＳ Ｐゴシック"/>
                <a:cs typeface="Arial"/>
              </a:rPr>
              <a:t>Service,</a:t>
            </a:r>
            <a:r>
              <a:rPr kumimoji="0" sz="14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1400" b="0" i="0" u="none" strike="noStrike" kern="1200" cap="none" spc="0" normalizeH="0" baseline="0" noProof="0" dirty="0">
                <a:ln>
                  <a:noFill/>
                </a:ln>
                <a:solidFill>
                  <a:srgbClr val="000000"/>
                </a:solidFill>
                <a:effectLst/>
                <a:uLnTx/>
                <a:uFillTx/>
                <a:latin typeface="Arial"/>
                <a:ea typeface="ＭＳ Ｐゴシック"/>
                <a:cs typeface="Arial"/>
              </a:rPr>
              <a:t>Memorial</a:t>
            </a:r>
            <a:r>
              <a:rPr kumimoji="0" sz="1400" b="0" i="0" u="none" strike="noStrike" kern="1200" cap="none" spc="-45" normalizeH="0" baseline="0" noProof="0" dirty="0">
                <a:ln>
                  <a:noFill/>
                </a:ln>
                <a:solidFill>
                  <a:srgbClr val="000000"/>
                </a:solidFill>
                <a:effectLst/>
                <a:uLnTx/>
                <a:uFillTx/>
                <a:latin typeface="Arial"/>
                <a:ea typeface="ＭＳ Ｐゴシック"/>
                <a:cs typeface="Arial"/>
              </a:rPr>
              <a:t> </a:t>
            </a:r>
            <a:r>
              <a:rPr kumimoji="0" sz="1400" b="0" i="0" u="none" strike="noStrike" kern="1200" cap="none" spc="0" normalizeH="0" baseline="0" noProof="0" dirty="0">
                <a:ln>
                  <a:noFill/>
                </a:ln>
                <a:solidFill>
                  <a:srgbClr val="000000"/>
                </a:solidFill>
                <a:effectLst/>
                <a:uLnTx/>
                <a:uFillTx/>
                <a:latin typeface="Arial"/>
                <a:ea typeface="ＭＳ Ｐゴシック"/>
                <a:cs typeface="Arial"/>
              </a:rPr>
              <a:t>Sloan</a:t>
            </a:r>
            <a:r>
              <a:rPr kumimoji="0" sz="14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1400" b="0" i="0" u="none" strike="noStrike" kern="1200" cap="none" spc="0" normalizeH="0" baseline="0" noProof="0" dirty="0">
                <a:ln>
                  <a:noFill/>
                </a:ln>
                <a:solidFill>
                  <a:srgbClr val="000000"/>
                </a:solidFill>
                <a:effectLst/>
                <a:uLnTx/>
                <a:uFillTx/>
                <a:latin typeface="Arial"/>
                <a:ea typeface="ＭＳ Ｐゴシック"/>
                <a:cs typeface="Arial"/>
              </a:rPr>
              <a:t>Kettering</a:t>
            </a:r>
            <a:r>
              <a:rPr kumimoji="0" sz="1400" b="0" i="0" u="none" strike="noStrike" kern="1200" cap="none" spc="-70" normalizeH="0" baseline="0" noProof="0" dirty="0">
                <a:ln>
                  <a:noFill/>
                </a:ln>
                <a:solidFill>
                  <a:srgbClr val="000000"/>
                </a:solidFill>
                <a:effectLst/>
                <a:uLnTx/>
                <a:uFillTx/>
                <a:latin typeface="Arial"/>
                <a:ea typeface="ＭＳ Ｐゴシック"/>
                <a:cs typeface="Arial"/>
              </a:rPr>
              <a:t> </a:t>
            </a:r>
            <a:r>
              <a:rPr kumimoji="0" sz="1400" b="0" i="0" u="none" strike="noStrike" kern="1200" cap="none" spc="0" normalizeH="0" baseline="0" noProof="0" dirty="0">
                <a:ln>
                  <a:noFill/>
                </a:ln>
                <a:solidFill>
                  <a:srgbClr val="000000"/>
                </a:solidFill>
                <a:effectLst/>
                <a:uLnTx/>
                <a:uFillTx/>
                <a:latin typeface="Arial"/>
                <a:ea typeface="ＭＳ Ｐゴシック"/>
                <a:cs typeface="Arial"/>
              </a:rPr>
              <a:t>Cancer</a:t>
            </a:r>
            <a:r>
              <a:rPr kumimoji="0" sz="1400" b="0" i="0" u="none" strike="noStrike" kern="1200" cap="none" spc="-45" normalizeH="0" baseline="0" noProof="0" dirty="0">
                <a:ln>
                  <a:noFill/>
                </a:ln>
                <a:solidFill>
                  <a:srgbClr val="000000"/>
                </a:solidFill>
                <a:effectLst/>
                <a:uLnTx/>
                <a:uFillTx/>
                <a:latin typeface="Arial"/>
                <a:ea typeface="ＭＳ Ｐゴシック"/>
                <a:cs typeface="Arial"/>
              </a:rPr>
              <a:t> </a:t>
            </a:r>
            <a:r>
              <a:rPr kumimoji="0" sz="1400" b="0" i="0" u="none" strike="noStrike" kern="1200" cap="none" spc="-10" normalizeH="0" baseline="0" noProof="0" dirty="0">
                <a:ln>
                  <a:noFill/>
                </a:ln>
                <a:solidFill>
                  <a:srgbClr val="000000"/>
                </a:solidFill>
                <a:effectLst/>
                <a:uLnTx/>
                <a:uFillTx/>
                <a:latin typeface="Arial"/>
                <a:ea typeface="ＭＳ Ｐゴシック"/>
                <a:cs typeface="Arial"/>
              </a:rPr>
              <a:t>Center,</a:t>
            </a:r>
            <a:r>
              <a:rPr kumimoji="0" sz="1400" b="0" i="0" u="none" strike="noStrike" kern="1200" cap="none" spc="-65" normalizeH="0" baseline="0" noProof="0" dirty="0">
                <a:ln>
                  <a:noFill/>
                </a:ln>
                <a:solidFill>
                  <a:srgbClr val="000000"/>
                </a:solidFill>
                <a:effectLst/>
                <a:uLnTx/>
                <a:uFillTx/>
                <a:latin typeface="Arial"/>
                <a:ea typeface="ＭＳ Ｐゴシック"/>
                <a:cs typeface="Arial"/>
              </a:rPr>
              <a:t> </a:t>
            </a:r>
            <a:r>
              <a:rPr kumimoji="0" sz="1400" b="0" i="0" u="none" strike="noStrike" kern="1200" cap="none" spc="0" normalizeH="0" baseline="0" noProof="0" dirty="0">
                <a:ln>
                  <a:noFill/>
                </a:ln>
                <a:solidFill>
                  <a:srgbClr val="000000"/>
                </a:solidFill>
                <a:effectLst/>
                <a:uLnTx/>
                <a:uFillTx/>
                <a:latin typeface="Arial"/>
                <a:ea typeface="ＭＳ Ｐゴシック"/>
                <a:cs typeface="Arial"/>
              </a:rPr>
              <a:t>New</a:t>
            </a:r>
            <a:r>
              <a:rPr kumimoji="0" sz="1400" b="0" i="0" u="none" strike="noStrike" kern="1200" cap="none" spc="-50" normalizeH="0" baseline="0" noProof="0" dirty="0">
                <a:ln>
                  <a:noFill/>
                </a:ln>
                <a:solidFill>
                  <a:srgbClr val="000000"/>
                </a:solidFill>
                <a:effectLst/>
                <a:uLnTx/>
                <a:uFillTx/>
                <a:latin typeface="Arial"/>
                <a:ea typeface="ＭＳ Ｐゴシック"/>
                <a:cs typeface="Arial"/>
              </a:rPr>
              <a:t> </a:t>
            </a:r>
            <a:r>
              <a:rPr kumimoji="0" sz="1400" b="0" i="0" u="none" strike="noStrike" kern="1200" cap="none" spc="-20" normalizeH="0" baseline="0" noProof="0" dirty="0">
                <a:ln>
                  <a:noFill/>
                </a:ln>
                <a:solidFill>
                  <a:srgbClr val="000000"/>
                </a:solidFill>
                <a:effectLst/>
                <a:uLnTx/>
                <a:uFillTx/>
                <a:latin typeface="Arial"/>
                <a:ea typeface="ＭＳ Ｐゴシック"/>
                <a:cs typeface="Arial"/>
              </a:rPr>
              <a:t>York,</a:t>
            </a:r>
            <a:r>
              <a:rPr kumimoji="0" sz="14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1400" b="0" i="0" u="none" strike="noStrike" kern="1200" cap="none" spc="-60" normalizeH="0" baseline="0" noProof="0" dirty="0">
                <a:ln>
                  <a:noFill/>
                </a:ln>
                <a:solidFill>
                  <a:srgbClr val="000000"/>
                </a:solidFill>
                <a:effectLst/>
                <a:uLnTx/>
                <a:uFillTx/>
                <a:latin typeface="Arial"/>
                <a:ea typeface="ＭＳ Ｐゴシック"/>
                <a:cs typeface="Arial"/>
              </a:rPr>
              <a:t>NY,</a:t>
            </a:r>
            <a:r>
              <a:rPr kumimoji="0" sz="14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1400" b="0" i="0" u="none" strike="noStrike" kern="1200" cap="none" spc="-25" normalizeH="0" baseline="0" noProof="0" dirty="0">
                <a:ln>
                  <a:noFill/>
                </a:ln>
                <a:solidFill>
                  <a:srgbClr val="000000"/>
                </a:solidFill>
                <a:effectLst/>
                <a:uLnTx/>
                <a:uFillTx/>
                <a:latin typeface="Arial"/>
                <a:ea typeface="ＭＳ Ｐゴシック"/>
                <a:cs typeface="Arial"/>
              </a:rPr>
              <a:t>USA</a:t>
            </a:r>
            <a:endParaRPr kumimoji="0" sz="1400" b="0" i="0" u="none" strike="noStrike" kern="1200" cap="none" spc="0" normalizeH="0" baseline="0" noProof="0">
              <a:ln>
                <a:noFill/>
              </a:ln>
              <a:solidFill>
                <a:srgbClr val="000000"/>
              </a:solidFill>
              <a:effectLst/>
              <a:uLnTx/>
              <a:uFillTx/>
              <a:latin typeface="Arial"/>
              <a:ea typeface="ＭＳ Ｐゴシック"/>
              <a:cs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9557004" y="1301496"/>
            <a:ext cx="2199640" cy="3931920"/>
          </a:xfrm>
          <a:custGeom>
            <a:avLst/>
            <a:gdLst/>
            <a:ahLst/>
            <a:cxnLst/>
            <a:rect l="l" t="t" r="r" b="b"/>
            <a:pathLst>
              <a:path w="2199640" h="3931920">
                <a:moveTo>
                  <a:pt x="0" y="162432"/>
                </a:moveTo>
                <a:lnTo>
                  <a:pt x="5805" y="119268"/>
                </a:lnTo>
                <a:lnTo>
                  <a:pt x="22187" y="80470"/>
                </a:lnTo>
                <a:lnTo>
                  <a:pt x="47593" y="47593"/>
                </a:lnTo>
                <a:lnTo>
                  <a:pt x="80470" y="22187"/>
                </a:lnTo>
                <a:lnTo>
                  <a:pt x="119268" y="5805"/>
                </a:lnTo>
                <a:lnTo>
                  <a:pt x="162432" y="0"/>
                </a:lnTo>
                <a:lnTo>
                  <a:pt x="2036699" y="0"/>
                </a:lnTo>
                <a:lnTo>
                  <a:pt x="2079863" y="5805"/>
                </a:lnTo>
                <a:lnTo>
                  <a:pt x="2118661" y="22187"/>
                </a:lnTo>
                <a:lnTo>
                  <a:pt x="2151538" y="47593"/>
                </a:lnTo>
                <a:lnTo>
                  <a:pt x="2176944" y="80470"/>
                </a:lnTo>
                <a:lnTo>
                  <a:pt x="2193326" y="119268"/>
                </a:lnTo>
                <a:lnTo>
                  <a:pt x="2199131" y="162432"/>
                </a:lnTo>
                <a:lnTo>
                  <a:pt x="2199131" y="3769486"/>
                </a:lnTo>
                <a:lnTo>
                  <a:pt x="2193326" y="3812651"/>
                </a:lnTo>
                <a:lnTo>
                  <a:pt x="2176944" y="3851449"/>
                </a:lnTo>
                <a:lnTo>
                  <a:pt x="2151538" y="3884326"/>
                </a:lnTo>
                <a:lnTo>
                  <a:pt x="2118661" y="3909732"/>
                </a:lnTo>
                <a:lnTo>
                  <a:pt x="2079863" y="3926114"/>
                </a:lnTo>
                <a:lnTo>
                  <a:pt x="2036699" y="3931919"/>
                </a:lnTo>
                <a:lnTo>
                  <a:pt x="162432" y="3931919"/>
                </a:lnTo>
                <a:lnTo>
                  <a:pt x="119268" y="3926114"/>
                </a:lnTo>
                <a:lnTo>
                  <a:pt x="80470" y="3909732"/>
                </a:lnTo>
                <a:lnTo>
                  <a:pt x="47593" y="3884326"/>
                </a:lnTo>
                <a:lnTo>
                  <a:pt x="22187" y="3851449"/>
                </a:lnTo>
                <a:lnTo>
                  <a:pt x="5805" y="3812651"/>
                </a:lnTo>
                <a:lnTo>
                  <a:pt x="0" y="3769486"/>
                </a:lnTo>
                <a:lnTo>
                  <a:pt x="0" y="162432"/>
                </a:lnTo>
                <a:close/>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nvGrpSpPr>
          <p:cNvPr id="4" name="object 4"/>
          <p:cNvGrpSpPr/>
          <p:nvPr/>
        </p:nvGrpSpPr>
        <p:grpSpPr>
          <a:xfrm>
            <a:off x="3130295" y="2724911"/>
            <a:ext cx="1975485" cy="696595"/>
            <a:chOff x="3130295" y="2724911"/>
            <a:chExt cx="1975485" cy="696595"/>
          </a:xfrm>
        </p:grpSpPr>
        <p:sp>
          <p:nvSpPr>
            <p:cNvPr id="5" name="object 5"/>
            <p:cNvSpPr/>
            <p:nvPr/>
          </p:nvSpPr>
          <p:spPr>
            <a:xfrm>
              <a:off x="3130295" y="3020567"/>
              <a:ext cx="314325" cy="76200"/>
            </a:xfrm>
            <a:custGeom>
              <a:avLst/>
              <a:gdLst/>
              <a:ahLst/>
              <a:cxnLst/>
              <a:rect l="l" t="t" r="r" b="b"/>
              <a:pathLst>
                <a:path w="314325" h="76200">
                  <a:moveTo>
                    <a:pt x="237870" y="0"/>
                  </a:moveTo>
                  <a:lnTo>
                    <a:pt x="237870" y="76200"/>
                  </a:lnTo>
                  <a:lnTo>
                    <a:pt x="301370" y="44450"/>
                  </a:lnTo>
                  <a:lnTo>
                    <a:pt x="250570" y="44450"/>
                  </a:lnTo>
                  <a:lnTo>
                    <a:pt x="250570" y="31750"/>
                  </a:lnTo>
                  <a:lnTo>
                    <a:pt x="301370" y="31750"/>
                  </a:lnTo>
                  <a:lnTo>
                    <a:pt x="237870" y="0"/>
                  </a:lnTo>
                  <a:close/>
                </a:path>
                <a:path w="314325" h="76200">
                  <a:moveTo>
                    <a:pt x="237870" y="31750"/>
                  </a:moveTo>
                  <a:lnTo>
                    <a:pt x="0" y="31750"/>
                  </a:lnTo>
                  <a:lnTo>
                    <a:pt x="0" y="44450"/>
                  </a:lnTo>
                  <a:lnTo>
                    <a:pt x="237870" y="44450"/>
                  </a:lnTo>
                  <a:lnTo>
                    <a:pt x="237870" y="31750"/>
                  </a:lnTo>
                  <a:close/>
                </a:path>
                <a:path w="314325" h="76200">
                  <a:moveTo>
                    <a:pt x="301370" y="31750"/>
                  </a:moveTo>
                  <a:lnTo>
                    <a:pt x="250570" y="31750"/>
                  </a:lnTo>
                  <a:lnTo>
                    <a:pt x="250570" y="44450"/>
                  </a:lnTo>
                  <a:lnTo>
                    <a:pt x="301370" y="44450"/>
                  </a:lnTo>
                  <a:lnTo>
                    <a:pt x="314070" y="38100"/>
                  </a:lnTo>
                  <a:lnTo>
                    <a:pt x="301370" y="3175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6" name="object 6"/>
            <p:cNvSpPr/>
            <p:nvPr/>
          </p:nvSpPr>
          <p:spPr>
            <a:xfrm>
              <a:off x="4789931" y="3083051"/>
              <a:ext cx="309245" cy="0"/>
            </a:xfrm>
            <a:custGeom>
              <a:avLst/>
              <a:gdLst/>
              <a:ahLst/>
              <a:cxnLst/>
              <a:rect l="l" t="t" r="r" b="b"/>
              <a:pathLst>
                <a:path w="309245">
                  <a:moveTo>
                    <a:pt x="0" y="0"/>
                  </a:moveTo>
                  <a:lnTo>
                    <a:pt x="309244" y="0"/>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7" name="object 7"/>
            <p:cNvSpPr/>
            <p:nvPr/>
          </p:nvSpPr>
          <p:spPr>
            <a:xfrm>
              <a:off x="3454907" y="2724911"/>
              <a:ext cx="1335405" cy="696595"/>
            </a:xfrm>
            <a:custGeom>
              <a:avLst/>
              <a:gdLst/>
              <a:ahLst/>
              <a:cxnLst/>
              <a:rect l="l" t="t" r="r" b="b"/>
              <a:pathLst>
                <a:path w="1335404" h="696595">
                  <a:moveTo>
                    <a:pt x="1218945" y="0"/>
                  </a:moveTo>
                  <a:lnTo>
                    <a:pt x="116077" y="0"/>
                  </a:lnTo>
                  <a:lnTo>
                    <a:pt x="70883" y="9118"/>
                  </a:lnTo>
                  <a:lnTo>
                    <a:pt x="33988" y="33988"/>
                  </a:lnTo>
                  <a:lnTo>
                    <a:pt x="9118" y="70883"/>
                  </a:lnTo>
                  <a:lnTo>
                    <a:pt x="0" y="116077"/>
                  </a:lnTo>
                  <a:lnTo>
                    <a:pt x="0" y="580389"/>
                  </a:lnTo>
                  <a:lnTo>
                    <a:pt x="9118" y="625584"/>
                  </a:lnTo>
                  <a:lnTo>
                    <a:pt x="33988" y="662479"/>
                  </a:lnTo>
                  <a:lnTo>
                    <a:pt x="70883" y="687349"/>
                  </a:lnTo>
                  <a:lnTo>
                    <a:pt x="116077" y="696467"/>
                  </a:lnTo>
                  <a:lnTo>
                    <a:pt x="1218945" y="696467"/>
                  </a:lnTo>
                  <a:lnTo>
                    <a:pt x="1264140" y="687349"/>
                  </a:lnTo>
                  <a:lnTo>
                    <a:pt x="1301035" y="662479"/>
                  </a:lnTo>
                  <a:lnTo>
                    <a:pt x="1325905" y="625584"/>
                  </a:lnTo>
                  <a:lnTo>
                    <a:pt x="1335024" y="580389"/>
                  </a:lnTo>
                  <a:lnTo>
                    <a:pt x="1335024" y="116077"/>
                  </a:lnTo>
                  <a:lnTo>
                    <a:pt x="1325905" y="70883"/>
                  </a:lnTo>
                  <a:lnTo>
                    <a:pt x="1301035" y="33988"/>
                  </a:lnTo>
                  <a:lnTo>
                    <a:pt x="1264140" y="9118"/>
                  </a:lnTo>
                  <a:lnTo>
                    <a:pt x="1218945" y="0"/>
                  </a:lnTo>
                  <a:close/>
                </a:path>
              </a:pathLst>
            </a:custGeom>
            <a:solidFill>
              <a:srgbClr val="F1F1F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sp>
        <p:nvSpPr>
          <p:cNvPr id="8" name="object 8"/>
          <p:cNvSpPr txBox="1"/>
          <p:nvPr/>
        </p:nvSpPr>
        <p:spPr>
          <a:xfrm>
            <a:off x="1001674" y="1500378"/>
            <a:ext cx="1679575" cy="26924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600" b="1" i="0" u="none" strike="noStrike" kern="1200" cap="none" spc="0" normalizeH="0" baseline="0" noProof="0" dirty="0">
                <a:ln>
                  <a:noFill/>
                </a:ln>
                <a:solidFill>
                  <a:srgbClr val="000000"/>
                </a:solidFill>
                <a:effectLst/>
                <a:uLnTx/>
                <a:uFillTx/>
                <a:latin typeface="Arial"/>
                <a:ea typeface="ＭＳ Ｐゴシック"/>
                <a:cs typeface="Arial"/>
              </a:rPr>
              <a:t>Study</a:t>
            </a:r>
            <a:r>
              <a:rPr kumimoji="0" sz="1600" b="1" i="0" u="none" strike="noStrike" kern="1200" cap="none" spc="-45" normalizeH="0" baseline="0" noProof="0" dirty="0">
                <a:ln>
                  <a:noFill/>
                </a:ln>
                <a:solidFill>
                  <a:srgbClr val="000000"/>
                </a:solidFill>
                <a:effectLst/>
                <a:uLnTx/>
                <a:uFillTx/>
                <a:latin typeface="Arial"/>
                <a:ea typeface="ＭＳ Ｐゴシック"/>
                <a:cs typeface="Arial"/>
              </a:rPr>
              <a:t> </a:t>
            </a:r>
            <a:r>
              <a:rPr kumimoji="0" sz="1600" b="1" i="0" u="none" strike="noStrike" kern="1200" cap="none" spc="-10" normalizeH="0" baseline="0" noProof="0" dirty="0">
                <a:ln>
                  <a:noFill/>
                </a:ln>
                <a:solidFill>
                  <a:srgbClr val="000000"/>
                </a:solidFill>
                <a:effectLst/>
                <a:uLnTx/>
                <a:uFillTx/>
                <a:latin typeface="Arial"/>
                <a:ea typeface="ＭＳ Ｐゴシック"/>
                <a:cs typeface="Arial"/>
              </a:rPr>
              <a:t>population</a:t>
            </a:r>
            <a:endParaRPr kumimoji="0" sz="16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9" name="object 9"/>
          <p:cNvSpPr txBox="1"/>
          <p:nvPr/>
        </p:nvSpPr>
        <p:spPr>
          <a:xfrm>
            <a:off x="6588379" y="1500378"/>
            <a:ext cx="1426210" cy="26924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600" b="1" i="0" u="none" strike="noStrike" kern="1200" cap="none" spc="-10" normalizeH="0" baseline="0" noProof="0" dirty="0">
                <a:ln>
                  <a:noFill/>
                </a:ln>
                <a:solidFill>
                  <a:srgbClr val="000000"/>
                </a:solidFill>
                <a:effectLst/>
                <a:uLnTx/>
                <a:uFillTx/>
                <a:latin typeface="Arial"/>
                <a:ea typeface="ＭＳ Ｐゴシック"/>
                <a:cs typeface="Arial"/>
              </a:rPr>
              <a:t>Treatment</a:t>
            </a:r>
            <a:r>
              <a:rPr kumimoji="0" sz="1600" b="1" i="0" u="none" strike="noStrike" kern="1200" cap="none" spc="-55" normalizeH="0" baseline="0" noProof="0" dirty="0">
                <a:ln>
                  <a:noFill/>
                </a:ln>
                <a:solidFill>
                  <a:srgbClr val="000000"/>
                </a:solidFill>
                <a:effectLst/>
                <a:uLnTx/>
                <a:uFillTx/>
                <a:latin typeface="Arial"/>
                <a:ea typeface="ＭＳ Ｐゴシック"/>
                <a:cs typeface="Arial"/>
              </a:rPr>
              <a:t> </a:t>
            </a:r>
            <a:r>
              <a:rPr kumimoji="0" sz="1600" b="1" i="0" u="none" strike="noStrike" kern="1200" cap="none" spc="-25" normalizeH="0" baseline="0" noProof="0" dirty="0">
                <a:ln>
                  <a:noFill/>
                </a:ln>
                <a:solidFill>
                  <a:srgbClr val="000000"/>
                </a:solidFill>
                <a:effectLst/>
                <a:uLnTx/>
                <a:uFillTx/>
                <a:latin typeface="Arial"/>
                <a:ea typeface="ＭＳ Ｐゴシック"/>
                <a:cs typeface="Arial"/>
              </a:rPr>
              <a:t>arm</a:t>
            </a:r>
            <a:endParaRPr kumimoji="0" sz="16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0" name="object 10"/>
          <p:cNvSpPr/>
          <p:nvPr/>
        </p:nvSpPr>
        <p:spPr>
          <a:xfrm>
            <a:off x="624840" y="4128514"/>
            <a:ext cx="4165091" cy="1375561"/>
          </a:xfrm>
          <a:custGeom>
            <a:avLst/>
            <a:gdLst/>
            <a:ahLst/>
            <a:cxnLst/>
            <a:rect l="l" t="t" r="r" b="b"/>
            <a:pathLst>
              <a:path w="4165600" h="1102360">
                <a:moveTo>
                  <a:pt x="0" y="165226"/>
                </a:moveTo>
                <a:lnTo>
                  <a:pt x="5902" y="121282"/>
                </a:lnTo>
                <a:lnTo>
                  <a:pt x="22558" y="81806"/>
                </a:lnTo>
                <a:lnTo>
                  <a:pt x="48394" y="48371"/>
                </a:lnTo>
                <a:lnTo>
                  <a:pt x="81835" y="22544"/>
                </a:lnTo>
                <a:lnTo>
                  <a:pt x="121304" y="5897"/>
                </a:lnTo>
                <a:lnTo>
                  <a:pt x="165226" y="0"/>
                </a:lnTo>
                <a:lnTo>
                  <a:pt x="3999865" y="0"/>
                </a:lnTo>
                <a:lnTo>
                  <a:pt x="4043765" y="5897"/>
                </a:lnTo>
                <a:lnTo>
                  <a:pt x="4083228" y="22544"/>
                </a:lnTo>
                <a:lnTo>
                  <a:pt x="4116673" y="48371"/>
                </a:lnTo>
                <a:lnTo>
                  <a:pt x="4142518" y="81806"/>
                </a:lnTo>
                <a:lnTo>
                  <a:pt x="4159185" y="121282"/>
                </a:lnTo>
                <a:lnTo>
                  <a:pt x="4165092" y="165226"/>
                </a:lnTo>
                <a:lnTo>
                  <a:pt x="4165092" y="936624"/>
                </a:lnTo>
                <a:lnTo>
                  <a:pt x="4159185" y="980525"/>
                </a:lnTo>
                <a:lnTo>
                  <a:pt x="4142518" y="1019988"/>
                </a:lnTo>
                <a:lnTo>
                  <a:pt x="4116673" y="1053433"/>
                </a:lnTo>
                <a:lnTo>
                  <a:pt x="4083228" y="1079278"/>
                </a:lnTo>
                <a:lnTo>
                  <a:pt x="4043765" y="1095945"/>
                </a:lnTo>
                <a:lnTo>
                  <a:pt x="3999865" y="1101851"/>
                </a:lnTo>
                <a:lnTo>
                  <a:pt x="165226" y="1101851"/>
                </a:lnTo>
                <a:lnTo>
                  <a:pt x="121304" y="1095945"/>
                </a:lnTo>
                <a:lnTo>
                  <a:pt x="81835" y="1079278"/>
                </a:lnTo>
                <a:lnTo>
                  <a:pt x="48394" y="1053433"/>
                </a:lnTo>
                <a:lnTo>
                  <a:pt x="22558" y="1019988"/>
                </a:lnTo>
                <a:lnTo>
                  <a:pt x="5902" y="980525"/>
                </a:lnTo>
                <a:lnTo>
                  <a:pt x="0" y="936624"/>
                </a:lnTo>
                <a:lnTo>
                  <a:pt x="0" y="165226"/>
                </a:lnTo>
                <a:close/>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1" name="object 11"/>
          <p:cNvSpPr txBox="1"/>
          <p:nvPr/>
        </p:nvSpPr>
        <p:spPr>
          <a:xfrm>
            <a:off x="752652" y="4182617"/>
            <a:ext cx="228155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0" normalizeH="0" baseline="0" noProof="0" dirty="0">
                <a:ln>
                  <a:noFill/>
                </a:ln>
                <a:solidFill>
                  <a:srgbClr val="000000"/>
                </a:solidFill>
                <a:effectLst/>
                <a:uLnTx/>
                <a:uFillTx/>
                <a:latin typeface="Arial"/>
                <a:ea typeface="ＭＳ Ｐゴシック"/>
                <a:cs typeface="Arial"/>
              </a:rPr>
              <a:t>1:1</a:t>
            </a:r>
            <a:r>
              <a:rPr kumimoji="0" sz="1200" b="1" i="0" u="none" strike="noStrike" kern="1200" cap="none" spc="-50" normalizeH="0" baseline="0" noProof="0" dirty="0">
                <a:ln>
                  <a:noFill/>
                </a:ln>
                <a:solidFill>
                  <a:srgbClr val="000000"/>
                </a:solidFill>
                <a:effectLst/>
                <a:uLnTx/>
                <a:uFillTx/>
                <a:latin typeface="Arial"/>
                <a:ea typeface="ＭＳ Ｐゴシック"/>
                <a:cs typeface="Arial"/>
              </a:rPr>
              <a:t> </a:t>
            </a:r>
            <a:r>
              <a:rPr kumimoji="0" sz="1200" b="1" i="0" u="none" strike="noStrike" kern="1200" cap="none" spc="0" normalizeH="0" baseline="0" noProof="0" dirty="0">
                <a:ln>
                  <a:noFill/>
                </a:ln>
                <a:solidFill>
                  <a:srgbClr val="000000"/>
                </a:solidFill>
                <a:effectLst/>
                <a:uLnTx/>
                <a:uFillTx/>
                <a:latin typeface="Arial"/>
                <a:ea typeface="ＭＳ Ｐゴシック"/>
                <a:cs typeface="Arial"/>
              </a:rPr>
              <a:t>randomization</a:t>
            </a:r>
            <a:r>
              <a:rPr kumimoji="0" sz="1200" b="1" i="0" u="none" strike="noStrike" kern="1200" cap="none" spc="-30" normalizeH="0" baseline="0" noProof="0" dirty="0">
                <a:ln>
                  <a:noFill/>
                </a:ln>
                <a:solidFill>
                  <a:srgbClr val="000000"/>
                </a:solidFill>
                <a:effectLst/>
                <a:uLnTx/>
                <a:uFillTx/>
                <a:latin typeface="Arial"/>
                <a:ea typeface="ＭＳ Ｐゴシック"/>
                <a:cs typeface="Arial"/>
              </a:rPr>
              <a:t> </a:t>
            </a:r>
            <a:r>
              <a:rPr kumimoji="0" sz="1200" b="1" i="0" u="none" strike="noStrike" kern="1200" cap="none" spc="0" normalizeH="0" baseline="0" noProof="0" dirty="0">
                <a:ln>
                  <a:noFill/>
                </a:ln>
                <a:solidFill>
                  <a:srgbClr val="000000"/>
                </a:solidFill>
                <a:effectLst/>
                <a:uLnTx/>
                <a:uFillTx/>
                <a:latin typeface="Arial"/>
                <a:ea typeface="ＭＳ Ｐゴシック"/>
                <a:cs typeface="Arial"/>
              </a:rPr>
              <a:t>stratified</a:t>
            </a:r>
            <a:r>
              <a:rPr kumimoji="0" sz="1200" b="1" i="0" u="none" strike="noStrike" kern="1200" cap="none" spc="-40" normalizeH="0" baseline="0" noProof="0" dirty="0">
                <a:ln>
                  <a:noFill/>
                </a:ln>
                <a:solidFill>
                  <a:srgbClr val="000000"/>
                </a:solidFill>
                <a:effectLst/>
                <a:uLnTx/>
                <a:uFillTx/>
                <a:latin typeface="Arial"/>
                <a:ea typeface="ＭＳ Ｐゴシック"/>
                <a:cs typeface="Arial"/>
              </a:rPr>
              <a:t> </a:t>
            </a:r>
            <a:r>
              <a:rPr kumimoji="0" sz="1200" b="1" i="0" u="none" strike="noStrike" kern="1200" cap="none" spc="-25" normalizeH="0" baseline="0" noProof="0" dirty="0">
                <a:ln>
                  <a:noFill/>
                </a:ln>
                <a:solidFill>
                  <a:srgbClr val="000000"/>
                </a:solidFill>
                <a:effectLst/>
                <a:uLnTx/>
                <a:uFillTx/>
                <a:latin typeface="Arial"/>
                <a:ea typeface="ＭＳ Ｐゴシック"/>
                <a:cs typeface="Arial"/>
              </a:rPr>
              <a:t>by:</a:t>
            </a:r>
            <a:endParaRPr kumimoji="0" sz="12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2" name="object 12"/>
          <p:cNvSpPr txBox="1"/>
          <p:nvPr/>
        </p:nvSpPr>
        <p:spPr>
          <a:xfrm>
            <a:off x="727252" y="4365954"/>
            <a:ext cx="3488054" cy="802640"/>
          </a:xfrm>
          <a:prstGeom prst="rect">
            <a:avLst/>
          </a:prstGeom>
        </p:spPr>
        <p:txBody>
          <a:bodyPr vert="horz" wrap="square" lIns="0" tIns="88265" rIns="0" bIns="0" rtlCol="0">
            <a:spAutoFit/>
          </a:bodyPr>
          <a:lstStyle/>
          <a:p>
            <a:pPr marL="209550" marR="0" lvl="0" indent="-171450" algn="l" defTabSz="914400" rtl="0" eaLnBrk="1" fontAlgn="auto" latinLnBrk="0" hangingPunct="1">
              <a:lnSpc>
                <a:spcPct val="100000"/>
              </a:lnSpc>
              <a:spcBef>
                <a:spcPts val="695"/>
              </a:spcBef>
              <a:spcAft>
                <a:spcPts val="0"/>
              </a:spcAft>
              <a:buClr>
                <a:srgbClr val="91005A"/>
              </a:buClr>
              <a:buSzTx/>
              <a:buFont typeface="Wingdings"/>
              <a:buChar char=""/>
              <a:tabLst>
                <a:tab pos="209550" algn="l"/>
              </a:tabLst>
              <a:defRPr/>
            </a:pPr>
            <a:r>
              <a:rPr kumimoji="0" sz="1200" b="0" i="0" u="none" strike="noStrike" kern="1200" cap="none" spc="0" normalizeH="0" baseline="0" noProof="0" dirty="0">
                <a:ln>
                  <a:noFill/>
                </a:ln>
                <a:solidFill>
                  <a:srgbClr val="000000"/>
                </a:solidFill>
                <a:effectLst/>
                <a:uLnTx/>
                <a:uFillTx/>
                <a:latin typeface="Arial"/>
                <a:ea typeface="ＭＳ Ｐゴシック"/>
                <a:cs typeface="Arial"/>
              </a:rPr>
              <a:t>DIPSS</a:t>
            </a:r>
            <a:r>
              <a:rPr kumimoji="0" sz="12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risk</a:t>
            </a:r>
            <a:r>
              <a:rPr kumimoji="0" sz="12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category:</a:t>
            </a:r>
            <a:r>
              <a:rPr kumimoji="0" sz="12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Int-1</a:t>
            </a:r>
            <a:r>
              <a:rPr kumimoji="0" sz="12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vs</a:t>
            </a:r>
            <a:r>
              <a:rPr kumimoji="0" sz="12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10" normalizeH="0" baseline="0" noProof="0" dirty="0">
                <a:ln>
                  <a:noFill/>
                </a:ln>
                <a:solidFill>
                  <a:srgbClr val="000000"/>
                </a:solidFill>
                <a:effectLst/>
                <a:uLnTx/>
                <a:uFillTx/>
                <a:latin typeface="Arial"/>
                <a:ea typeface="ＭＳ Ｐゴシック"/>
                <a:cs typeface="Arial"/>
              </a:rPr>
              <a:t>Int-</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2</a:t>
            </a:r>
            <a:r>
              <a:rPr kumimoji="0" sz="12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vs</a:t>
            </a:r>
            <a:r>
              <a:rPr kumimoji="0" sz="12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20" normalizeH="0" baseline="0" noProof="0" dirty="0">
                <a:ln>
                  <a:noFill/>
                </a:ln>
                <a:solidFill>
                  <a:srgbClr val="000000"/>
                </a:solidFill>
                <a:effectLst/>
                <a:uLnTx/>
                <a:uFillTx/>
                <a:latin typeface="Arial"/>
                <a:ea typeface="ＭＳ Ｐゴシック"/>
                <a:cs typeface="Arial"/>
              </a:rPr>
              <a:t>high</a:t>
            </a:r>
            <a:endParaRPr kumimoji="0" sz="1200" b="0" i="0" u="none" strike="noStrike" kern="1200" cap="none" spc="0" normalizeH="0" baseline="0" noProof="0">
              <a:ln>
                <a:noFill/>
              </a:ln>
              <a:solidFill>
                <a:srgbClr val="000000"/>
              </a:solidFill>
              <a:effectLst/>
              <a:uLnTx/>
              <a:uFillTx/>
              <a:latin typeface="Arial"/>
              <a:ea typeface="ＭＳ Ｐゴシック"/>
              <a:cs typeface="Arial"/>
            </a:endParaRPr>
          </a:p>
          <a:p>
            <a:pPr marL="210185" marR="0" lvl="0" indent="-172085" algn="l" defTabSz="914400" rtl="0" eaLnBrk="1" fontAlgn="auto" latinLnBrk="0" hangingPunct="1">
              <a:lnSpc>
                <a:spcPct val="100000"/>
              </a:lnSpc>
              <a:spcBef>
                <a:spcPts val="600"/>
              </a:spcBef>
              <a:spcAft>
                <a:spcPts val="0"/>
              </a:spcAft>
              <a:buClr>
                <a:srgbClr val="91005A"/>
              </a:buClr>
              <a:buSzTx/>
              <a:buFont typeface="Wingdings"/>
              <a:buChar char=""/>
              <a:tabLst>
                <a:tab pos="210185" algn="l"/>
              </a:tabLst>
              <a:defRPr/>
            </a:pPr>
            <a:r>
              <a:rPr kumimoji="0" sz="1200" b="0" i="0" u="none" strike="noStrike" kern="1200" cap="none" spc="0" normalizeH="0" baseline="0" noProof="0" dirty="0">
                <a:ln>
                  <a:noFill/>
                </a:ln>
                <a:solidFill>
                  <a:srgbClr val="000000"/>
                </a:solidFill>
                <a:effectLst/>
                <a:uLnTx/>
                <a:uFillTx/>
                <a:latin typeface="Arial"/>
                <a:ea typeface="ＭＳ Ｐゴシック"/>
                <a:cs typeface="Arial"/>
              </a:rPr>
              <a:t>Platelet</a:t>
            </a:r>
            <a:r>
              <a:rPr kumimoji="0" sz="1200" b="0" i="0" u="none" strike="noStrike" kern="1200" cap="none" spc="-45"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count:</a:t>
            </a:r>
            <a:r>
              <a:rPr kumimoji="0" sz="12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&gt;200</a:t>
            </a:r>
            <a:r>
              <a:rPr kumimoji="0" sz="12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a:t>
            </a:r>
            <a:r>
              <a:rPr kumimoji="0" sz="12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10</a:t>
            </a:r>
            <a:r>
              <a:rPr kumimoji="0" sz="1200" b="0" i="0" u="none" strike="noStrike" kern="1200" cap="none" spc="0" normalizeH="0" baseline="24305" noProof="0" dirty="0">
                <a:ln>
                  <a:noFill/>
                </a:ln>
                <a:solidFill>
                  <a:srgbClr val="000000"/>
                </a:solidFill>
                <a:effectLst/>
                <a:uLnTx/>
                <a:uFillTx/>
                <a:latin typeface="Arial"/>
                <a:ea typeface="ＭＳ Ｐゴシック"/>
                <a:cs typeface="Arial"/>
              </a:rPr>
              <a:t>9</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/L</a:t>
            </a:r>
            <a:r>
              <a:rPr kumimoji="0" sz="1200" b="0" i="0" u="none" strike="noStrike" kern="1200" cap="none" spc="-60"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vs</a:t>
            </a:r>
            <a:r>
              <a:rPr kumimoji="0" sz="12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100–200</a:t>
            </a:r>
            <a:r>
              <a:rPr kumimoji="0" sz="1200" b="0" i="0" u="none" strike="noStrike" kern="1200" cap="none" spc="-55"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20" normalizeH="0" baseline="0" noProof="0" dirty="0">
                <a:ln>
                  <a:noFill/>
                </a:ln>
                <a:solidFill>
                  <a:srgbClr val="000000"/>
                </a:solidFill>
                <a:effectLst/>
                <a:uLnTx/>
                <a:uFillTx/>
                <a:latin typeface="Arial"/>
                <a:ea typeface="ＭＳ Ｐゴシック"/>
                <a:cs typeface="Arial"/>
              </a:rPr>
              <a:t>10</a:t>
            </a:r>
            <a:r>
              <a:rPr kumimoji="0" sz="1200" b="0" i="0" u="none" strike="noStrike" kern="1200" cap="none" spc="-30" normalizeH="0" baseline="24305" noProof="0" dirty="0">
                <a:ln>
                  <a:noFill/>
                </a:ln>
                <a:solidFill>
                  <a:srgbClr val="000000"/>
                </a:solidFill>
                <a:effectLst/>
                <a:uLnTx/>
                <a:uFillTx/>
                <a:latin typeface="Arial"/>
                <a:ea typeface="ＭＳ Ｐゴシック"/>
                <a:cs typeface="Arial"/>
              </a:rPr>
              <a:t>9</a:t>
            </a:r>
            <a:r>
              <a:rPr kumimoji="0" sz="1200" b="0" i="0" u="none" strike="noStrike" kern="1200" cap="none" spc="-20" normalizeH="0" baseline="0" noProof="0" dirty="0">
                <a:ln>
                  <a:noFill/>
                </a:ln>
                <a:solidFill>
                  <a:srgbClr val="000000"/>
                </a:solidFill>
                <a:effectLst/>
                <a:uLnTx/>
                <a:uFillTx/>
                <a:latin typeface="Arial"/>
                <a:ea typeface="ＭＳ Ｐゴシック"/>
                <a:cs typeface="Arial"/>
              </a:rPr>
              <a:t>/L</a:t>
            </a:r>
            <a:endParaRPr kumimoji="0" sz="1200" b="0" i="0" u="none" strike="noStrike" kern="1200" cap="none" spc="0" normalizeH="0" baseline="0" noProof="0">
              <a:ln>
                <a:noFill/>
              </a:ln>
              <a:solidFill>
                <a:srgbClr val="000000"/>
              </a:solidFill>
              <a:effectLst/>
              <a:uLnTx/>
              <a:uFillTx/>
              <a:latin typeface="Arial"/>
              <a:ea typeface="ＭＳ Ｐゴシック"/>
              <a:cs typeface="Arial"/>
            </a:endParaRPr>
          </a:p>
          <a:p>
            <a:pPr marL="209550" marR="0" lvl="0" indent="-171450" algn="l" defTabSz="914400" rtl="0" eaLnBrk="1" fontAlgn="auto" latinLnBrk="0" hangingPunct="1">
              <a:lnSpc>
                <a:spcPct val="100000"/>
              </a:lnSpc>
              <a:spcBef>
                <a:spcPts val="600"/>
              </a:spcBef>
              <a:spcAft>
                <a:spcPts val="0"/>
              </a:spcAft>
              <a:buClr>
                <a:srgbClr val="91005A"/>
              </a:buClr>
              <a:buSzTx/>
              <a:buFont typeface="Wingdings"/>
              <a:buChar char=""/>
              <a:tabLst>
                <a:tab pos="209550" algn="l"/>
              </a:tabLst>
              <a:defRPr/>
            </a:pPr>
            <a:r>
              <a:rPr kumimoji="0" sz="1200" b="0" i="0" u="none" strike="noStrike" kern="1200" cap="none" spc="0" normalizeH="0" baseline="0" noProof="0" dirty="0">
                <a:ln>
                  <a:noFill/>
                </a:ln>
                <a:solidFill>
                  <a:srgbClr val="000000"/>
                </a:solidFill>
                <a:effectLst/>
                <a:uLnTx/>
                <a:uFillTx/>
                <a:latin typeface="Arial"/>
                <a:ea typeface="ＭＳ Ｐゴシック"/>
                <a:cs typeface="Arial"/>
              </a:rPr>
              <a:t>Spleen</a:t>
            </a:r>
            <a:r>
              <a:rPr kumimoji="0" sz="1200" b="0" i="0" u="none" strike="noStrike" kern="1200" cap="none" spc="-55"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volume:</a:t>
            </a:r>
            <a:r>
              <a:rPr kumimoji="0" sz="12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≥1800</a:t>
            </a:r>
            <a:r>
              <a:rPr kumimoji="0" sz="12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cm</a:t>
            </a:r>
            <a:r>
              <a:rPr kumimoji="0" sz="1200" b="0" i="0" u="none" strike="noStrike" kern="1200" cap="none" spc="0" normalizeH="0" baseline="24305" noProof="0" dirty="0">
                <a:ln>
                  <a:noFill/>
                </a:ln>
                <a:solidFill>
                  <a:srgbClr val="000000"/>
                </a:solidFill>
                <a:effectLst/>
                <a:uLnTx/>
                <a:uFillTx/>
                <a:latin typeface="Arial"/>
                <a:ea typeface="ＭＳ Ｐゴシック"/>
                <a:cs typeface="Arial"/>
              </a:rPr>
              <a:t>3</a:t>
            </a:r>
            <a:r>
              <a:rPr kumimoji="0" sz="1200" b="0" i="0" u="none" strike="noStrike" kern="1200" cap="none" spc="150" normalizeH="0" baseline="24305" noProof="0" dirty="0">
                <a:ln>
                  <a:noFill/>
                </a:ln>
                <a:solidFill>
                  <a:srgbClr val="000000"/>
                </a:solidFill>
                <a:effectLst/>
                <a:uLnTx/>
                <a:uFillTx/>
                <a:latin typeface="Arial"/>
                <a:ea typeface="ＭＳ Ｐゴシック"/>
                <a:cs typeface="Arial"/>
              </a:rPr>
              <a:t>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vs &lt;1800</a:t>
            </a:r>
            <a:r>
              <a:rPr kumimoji="0" sz="12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25" normalizeH="0" baseline="0" noProof="0" dirty="0">
                <a:ln>
                  <a:noFill/>
                </a:ln>
                <a:solidFill>
                  <a:srgbClr val="000000"/>
                </a:solidFill>
                <a:effectLst/>
                <a:uLnTx/>
                <a:uFillTx/>
                <a:latin typeface="Arial"/>
                <a:ea typeface="ＭＳ Ｐゴシック"/>
                <a:cs typeface="Arial"/>
              </a:rPr>
              <a:t>cm</a:t>
            </a:r>
            <a:r>
              <a:rPr kumimoji="0" sz="1200" b="0" i="0" u="none" strike="noStrike" kern="1200" cap="none" spc="-37" normalizeH="0" baseline="24305" noProof="0" dirty="0">
                <a:ln>
                  <a:noFill/>
                </a:ln>
                <a:solidFill>
                  <a:srgbClr val="000000"/>
                </a:solidFill>
                <a:effectLst/>
                <a:uLnTx/>
                <a:uFillTx/>
                <a:latin typeface="Arial"/>
                <a:ea typeface="ＭＳ Ｐゴシック"/>
                <a:cs typeface="Arial"/>
              </a:rPr>
              <a:t>3</a:t>
            </a:r>
            <a:endParaRPr kumimoji="0" sz="1200" b="0" i="0" u="none" strike="noStrike" kern="1200" cap="none" spc="0" normalizeH="0" baseline="24305" noProof="0">
              <a:ln>
                <a:noFill/>
              </a:ln>
              <a:solidFill>
                <a:srgbClr val="000000"/>
              </a:solidFill>
              <a:effectLst/>
              <a:uLnTx/>
              <a:uFillTx/>
              <a:latin typeface="Arial"/>
              <a:ea typeface="ＭＳ Ｐゴシック"/>
              <a:cs typeface="Arial"/>
            </a:endParaRPr>
          </a:p>
        </p:txBody>
      </p:sp>
      <p:sp>
        <p:nvSpPr>
          <p:cNvPr id="13" name="object 13"/>
          <p:cNvSpPr txBox="1"/>
          <p:nvPr/>
        </p:nvSpPr>
        <p:spPr>
          <a:xfrm>
            <a:off x="3619627" y="2753359"/>
            <a:ext cx="982980" cy="626110"/>
          </a:xfrm>
          <a:prstGeom prst="rect">
            <a:avLst/>
          </a:prstGeom>
        </p:spPr>
        <p:txBody>
          <a:bodyPr vert="horz" wrap="square" lIns="0" tIns="12700" rIns="0" bIns="0" rtlCol="0">
            <a:spAutoFit/>
          </a:bodyPr>
          <a:lstStyle/>
          <a:p>
            <a:pPr marL="12065" marR="5080" lvl="0" indent="635" algn="ctr"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10" normalizeH="0" baseline="0" noProof="0" dirty="0">
                <a:ln>
                  <a:noFill/>
                </a:ln>
                <a:solidFill>
                  <a:srgbClr val="000000"/>
                </a:solidFill>
                <a:effectLst/>
                <a:uLnTx/>
                <a:uFillTx/>
                <a:latin typeface="Arial"/>
                <a:ea typeface="ＭＳ Ｐゴシック"/>
                <a:cs typeface="Arial"/>
              </a:rPr>
              <a:t>Double-blind randomization</a:t>
            </a:r>
            <a:endParaRPr kumimoji="0" sz="1200" b="0" i="0" u="none" strike="noStrike" kern="1200" cap="none" spc="0" normalizeH="0" baseline="0" noProof="0">
              <a:ln>
                <a:noFill/>
              </a:ln>
              <a:solidFill>
                <a:srgbClr val="000000"/>
              </a:solidFill>
              <a:effectLst/>
              <a:uLnTx/>
              <a:uFillTx/>
              <a:latin typeface="Arial"/>
              <a:ea typeface="ＭＳ Ｐゴシック"/>
              <a:cs typeface="Arial"/>
            </a:endParaRPr>
          </a:p>
          <a:p>
            <a:pPr marL="635" marR="0" lvl="0" indent="0" algn="ctr" defTabSz="914400" rtl="0" eaLnBrk="1" fontAlgn="auto" latinLnBrk="0" hangingPunct="1">
              <a:lnSpc>
                <a:spcPct val="100000"/>
              </a:lnSpc>
              <a:spcBef>
                <a:spcPts val="405"/>
              </a:spcBef>
              <a:spcAft>
                <a:spcPts val="0"/>
              </a:spcAft>
              <a:buClrTx/>
              <a:buSzTx/>
              <a:buFontTx/>
              <a:buNone/>
              <a:tabLst/>
              <a:defRPr/>
            </a:pPr>
            <a:r>
              <a:rPr kumimoji="0" sz="1200" b="0" i="0" u="none" strike="noStrike" kern="1200" cap="none" spc="-10" normalizeH="0" baseline="0" noProof="0" dirty="0">
                <a:ln>
                  <a:noFill/>
                </a:ln>
                <a:solidFill>
                  <a:srgbClr val="000000"/>
                </a:solidFill>
                <a:effectLst/>
                <a:uLnTx/>
                <a:uFillTx/>
                <a:latin typeface="Arial"/>
                <a:ea typeface="ＭＳ Ｐゴシック"/>
                <a:cs typeface="Arial"/>
              </a:rPr>
              <a:t>(1:1)</a:t>
            </a:r>
            <a:endParaRPr kumimoji="0" sz="12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4" name="object 14"/>
          <p:cNvSpPr/>
          <p:nvPr/>
        </p:nvSpPr>
        <p:spPr>
          <a:xfrm>
            <a:off x="624840" y="1810511"/>
            <a:ext cx="2505710" cy="2223770"/>
          </a:xfrm>
          <a:custGeom>
            <a:avLst/>
            <a:gdLst/>
            <a:ahLst/>
            <a:cxnLst/>
            <a:rect l="l" t="t" r="r" b="b"/>
            <a:pathLst>
              <a:path w="2505710" h="2223770">
                <a:moveTo>
                  <a:pt x="2249678" y="0"/>
                </a:moveTo>
                <a:lnTo>
                  <a:pt x="255841" y="0"/>
                </a:lnTo>
                <a:lnTo>
                  <a:pt x="209852" y="4122"/>
                </a:lnTo>
                <a:lnTo>
                  <a:pt x="166568" y="16006"/>
                </a:lnTo>
                <a:lnTo>
                  <a:pt x="126712" y="34929"/>
                </a:lnTo>
                <a:lnTo>
                  <a:pt x="91004" y="60168"/>
                </a:lnTo>
                <a:lnTo>
                  <a:pt x="60169" y="90999"/>
                </a:lnTo>
                <a:lnTo>
                  <a:pt x="34929" y="126698"/>
                </a:lnTo>
                <a:lnTo>
                  <a:pt x="16005" y="166544"/>
                </a:lnTo>
                <a:lnTo>
                  <a:pt x="4121" y="209811"/>
                </a:lnTo>
                <a:lnTo>
                  <a:pt x="0" y="255777"/>
                </a:lnTo>
                <a:lnTo>
                  <a:pt x="0" y="1967738"/>
                </a:lnTo>
                <a:lnTo>
                  <a:pt x="4121" y="2013704"/>
                </a:lnTo>
                <a:lnTo>
                  <a:pt x="16005" y="2056971"/>
                </a:lnTo>
                <a:lnTo>
                  <a:pt x="34929" y="2096817"/>
                </a:lnTo>
                <a:lnTo>
                  <a:pt x="60169" y="2132516"/>
                </a:lnTo>
                <a:lnTo>
                  <a:pt x="91004" y="2163347"/>
                </a:lnTo>
                <a:lnTo>
                  <a:pt x="126712" y="2188586"/>
                </a:lnTo>
                <a:lnTo>
                  <a:pt x="166568" y="2207509"/>
                </a:lnTo>
                <a:lnTo>
                  <a:pt x="209852" y="2219393"/>
                </a:lnTo>
                <a:lnTo>
                  <a:pt x="255841" y="2223516"/>
                </a:lnTo>
                <a:lnTo>
                  <a:pt x="2249678" y="2223516"/>
                </a:lnTo>
                <a:lnTo>
                  <a:pt x="2295644" y="2219393"/>
                </a:lnTo>
                <a:lnTo>
                  <a:pt x="2338911" y="2207509"/>
                </a:lnTo>
                <a:lnTo>
                  <a:pt x="2378757" y="2188586"/>
                </a:lnTo>
                <a:lnTo>
                  <a:pt x="2414456" y="2163347"/>
                </a:lnTo>
                <a:lnTo>
                  <a:pt x="2445287" y="2132516"/>
                </a:lnTo>
                <a:lnTo>
                  <a:pt x="2470526" y="2096817"/>
                </a:lnTo>
                <a:lnTo>
                  <a:pt x="2489449" y="2056971"/>
                </a:lnTo>
                <a:lnTo>
                  <a:pt x="2501333" y="2013704"/>
                </a:lnTo>
                <a:lnTo>
                  <a:pt x="2505455" y="1967738"/>
                </a:lnTo>
                <a:lnTo>
                  <a:pt x="2505455" y="255777"/>
                </a:lnTo>
                <a:lnTo>
                  <a:pt x="2501333" y="209811"/>
                </a:lnTo>
                <a:lnTo>
                  <a:pt x="2489449" y="166544"/>
                </a:lnTo>
                <a:lnTo>
                  <a:pt x="2470526" y="126698"/>
                </a:lnTo>
                <a:lnTo>
                  <a:pt x="2445287" y="90999"/>
                </a:lnTo>
                <a:lnTo>
                  <a:pt x="2414456" y="60168"/>
                </a:lnTo>
                <a:lnTo>
                  <a:pt x="2378757" y="34929"/>
                </a:lnTo>
                <a:lnTo>
                  <a:pt x="2338911" y="16006"/>
                </a:lnTo>
                <a:lnTo>
                  <a:pt x="2295644" y="4122"/>
                </a:lnTo>
                <a:lnTo>
                  <a:pt x="2249678" y="0"/>
                </a:lnTo>
                <a:close/>
              </a:path>
            </a:pathLst>
          </a:custGeom>
          <a:solidFill>
            <a:srgbClr val="F1F1F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5" name="object 15"/>
          <p:cNvSpPr txBox="1"/>
          <p:nvPr/>
        </p:nvSpPr>
        <p:spPr>
          <a:xfrm>
            <a:off x="748385" y="2009647"/>
            <a:ext cx="2048510" cy="57404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25" normalizeH="0" baseline="0" noProof="0" dirty="0">
                <a:ln>
                  <a:noFill/>
                </a:ln>
                <a:solidFill>
                  <a:srgbClr val="000000"/>
                </a:solidFill>
                <a:effectLst/>
                <a:uLnTx/>
                <a:uFillTx/>
                <a:latin typeface="Arial"/>
                <a:ea typeface="ＭＳ Ｐゴシック"/>
                <a:cs typeface="Arial"/>
              </a:rPr>
              <a:t>JAKi-</a:t>
            </a:r>
            <a:r>
              <a:rPr kumimoji="0" sz="1200" b="1" i="0" u="none" strike="noStrike" kern="1200" cap="none" spc="0" normalizeH="0" baseline="0" noProof="0" dirty="0">
                <a:ln>
                  <a:noFill/>
                </a:ln>
                <a:solidFill>
                  <a:srgbClr val="000000"/>
                </a:solidFill>
                <a:effectLst/>
                <a:uLnTx/>
                <a:uFillTx/>
                <a:latin typeface="Arial"/>
                <a:ea typeface="ＭＳ Ｐゴシック"/>
                <a:cs typeface="Arial"/>
              </a:rPr>
              <a:t>naïve</a:t>
            </a:r>
            <a:r>
              <a:rPr kumimoji="0" sz="1200" b="1" i="0" u="none" strike="noStrike" kern="1200" cap="none" spc="5" normalizeH="0" baseline="0" noProof="0" dirty="0">
                <a:ln>
                  <a:noFill/>
                </a:ln>
                <a:solidFill>
                  <a:srgbClr val="000000"/>
                </a:solidFill>
                <a:effectLst/>
                <a:uLnTx/>
                <a:uFillTx/>
                <a:latin typeface="Arial"/>
                <a:ea typeface="ＭＳ Ｐゴシック"/>
                <a:cs typeface="Arial"/>
              </a:rPr>
              <a:t> </a:t>
            </a:r>
            <a:r>
              <a:rPr kumimoji="0" sz="1200" b="1" i="0" u="none" strike="noStrike" kern="1200" cap="none" spc="0" normalizeH="0" baseline="0" noProof="0" dirty="0">
                <a:ln>
                  <a:noFill/>
                </a:ln>
                <a:solidFill>
                  <a:srgbClr val="000000"/>
                </a:solidFill>
                <a:effectLst/>
                <a:uLnTx/>
                <a:uFillTx/>
                <a:latin typeface="Arial"/>
                <a:ea typeface="ＭＳ Ｐゴシック"/>
                <a:cs typeface="Arial"/>
              </a:rPr>
              <a:t>patients</a:t>
            </a:r>
            <a:r>
              <a:rPr kumimoji="0" sz="1200" b="1" i="0" u="none" strike="noStrike" kern="1200" cap="none" spc="-35" normalizeH="0" baseline="0" noProof="0" dirty="0">
                <a:ln>
                  <a:noFill/>
                </a:ln>
                <a:solidFill>
                  <a:srgbClr val="000000"/>
                </a:solidFill>
                <a:effectLst/>
                <a:uLnTx/>
                <a:uFillTx/>
                <a:latin typeface="Arial"/>
                <a:ea typeface="ＭＳ Ｐゴシック"/>
                <a:cs typeface="Arial"/>
              </a:rPr>
              <a:t> </a:t>
            </a:r>
            <a:r>
              <a:rPr kumimoji="0" sz="1200" b="1" i="0" u="none" strike="noStrike" kern="1200" cap="none" spc="0" normalizeH="0" baseline="0" noProof="0" dirty="0">
                <a:ln>
                  <a:noFill/>
                </a:ln>
                <a:solidFill>
                  <a:srgbClr val="000000"/>
                </a:solidFill>
                <a:effectLst/>
                <a:uLnTx/>
                <a:uFillTx/>
                <a:latin typeface="Arial"/>
                <a:ea typeface="ＭＳ Ｐゴシック"/>
                <a:cs typeface="Arial"/>
              </a:rPr>
              <a:t>with</a:t>
            </a:r>
            <a:r>
              <a:rPr kumimoji="0" sz="1200" b="1" i="0" u="none" strike="noStrike" kern="1200" cap="none" spc="-45" normalizeH="0" baseline="0" noProof="0" dirty="0">
                <a:ln>
                  <a:noFill/>
                </a:ln>
                <a:solidFill>
                  <a:srgbClr val="000000"/>
                </a:solidFill>
                <a:effectLst/>
                <a:uLnTx/>
                <a:uFillTx/>
                <a:latin typeface="Arial"/>
                <a:ea typeface="ＭＳ Ｐゴシック"/>
                <a:cs typeface="Arial"/>
              </a:rPr>
              <a:t> </a:t>
            </a:r>
            <a:r>
              <a:rPr kumimoji="0" sz="1200" b="1" i="0" u="none" strike="noStrike" kern="1200" cap="none" spc="-25" normalizeH="0" baseline="0" noProof="0" dirty="0">
                <a:ln>
                  <a:noFill/>
                </a:ln>
                <a:solidFill>
                  <a:srgbClr val="000000"/>
                </a:solidFill>
                <a:effectLst/>
                <a:uLnTx/>
                <a:uFillTx/>
                <a:latin typeface="Arial"/>
                <a:ea typeface="ＭＳ Ｐゴシック"/>
                <a:cs typeface="Arial"/>
              </a:rPr>
              <a:t>MF </a:t>
            </a:r>
            <a:r>
              <a:rPr kumimoji="0" sz="1200" b="1" i="0" u="none" strike="noStrike" kern="1200" cap="none" spc="-10" normalizeH="0" baseline="0" noProof="0" dirty="0">
                <a:ln>
                  <a:noFill/>
                </a:ln>
                <a:solidFill>
                  <a:srgbClr val="000000"/>
                </a:solidFill>
                <a:effectLst/>
                <a:uLnTx/>
                <a:uFillTx/>
                <a:latin typeface="Arial"/>
                <a:ea typeface="ＭＳ Ｐゴシック"/>
                <a:cs typeface="Arial"/>
              </a:rPr>
              <a:t>(N=430)</a:t>
            </a:r>
            <a:endParaRPr kumimoji="0" sz="1200" b="0" i="0" u="none" strike="noStrike" kern="1200" cap="none" spc="0" normalizeH="0" baseline="0" noProof="0">
              <a:ln>
                <a:noFill/>
              </a:ln>
              <a:solidFill>
                <a:srgbClr val="000000"/>
              </a:solidFill>
              <a:effectLst/>
              <a:uLnTx/>
              <a:uFillTx/>
              <a:latin typeface="Arial"/>
              <a:ea typeface="ＭＳ Ｐゴシック"/>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dirty="0">
                <a:ln>
                  <a:noFill/>
                </a:ln>
                <a:solidFill>
                  <a:srgbClr val="000000"/>
                </a:solidFill>
                <a:effectLst/>
                <a:uLnTx/>
                <a:uFillTx/>
                <a:latin typeface="Arial"/>
                <a:ea typeface="ＭＳ Ｐゴシック"/>
                <a:cs typeface="Arial"/>
              </a:rPr>
              <a:t>(primary</a:t>
            </a:r>
            <a:r>
              <a:rPr kumimoji="0" sz="1200" b="0" i="0" u="none" strike="noStrike" kern="1200" cap="none" spc="-45"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or</a:t>
            </a:r>
            <a:r>
              <a:rPr kumimoji="0" sz="12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10" normalizeH="0" baseline="0" noProof="0" dirty="0">
                <a:ln>
                  <a:noFill/>
                </a:ln>
                <a:solidFill>
                  <a:srgbClr val="000000"/>
                </a:solidFill>
                <a:effectLst/>
                <a:uLnTx/>
                <a:uFillTx/>
                <a:latin typeface="Arial"/>
                <a:ea typeface="ＭＳ Ｐゴシック"/>
                <a:cs typeface="Arial"/>
              </a:rPr>
              <a:t>post-ET/PV)</a:t>
            </a:r>
            <a:endParaRPr kumimoji="0" sz="12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6" name="object 16"/>
          <p:cNvSpPr txBox="1"/>
          <p:nvPr/>
        </p:nvSpPr>
        <p:spPr>
          <a:xfrm>
            <a:off x="722680" y="2666491"/>
            <a:ext cx="2383790" cy="1168400"/>
          </a:xfrm>
          <a:prstGeom prst="rect">
            <a:avLst/>
          </a:prstGeom>
        </p:spPr>
        <p:txBody>
          <a:bodyPr vert="horz" wrap="square" lIns="0" tIns="88900" rIns="0" bIns="0" rtlCol="0">
            <a:spAutoFit/>
          </a:bodyPr>
          <a:lstStyle/>
          <a:p>
            <a:pPr marL="209550" marR="0" lvl="0" indent="-171450" algn="l" defTabSz="914400" rtl="0" eaLnBrk="1" fontAlgn="auto" latinLnBrk="0" hangingPunct="1">
              <a:lnSpc>
                <a:spcPct val="100000"/>
              </a:lnSpc>
              <a:spcBef>
                <a:spcPts val="700"/>
              </a:spcBef>
              <a:spcAft>
                <a:spcPts val="0"/>
              </a:spcAft>
              <a:buClr>
                <a:srgbClr val="91005A"/>
              </a:buClr>
              <a:buSzTx/>
              <a:buFont typeface="Wingdings"/>
              <a:buChar char=""/>
              <a:tabLst>
                <a:tab pos="209550" algn="l"/>
              </a:tabLst>
              <a:defRPr/>
            </a:pPr>
            <a:r>
              <a:rPr kumimoji="0" sz="1200" b="0" i="0" u="none" strike="noStrike" kern="1200" cap="none" spc="0" normalizeH="0" baseline="0" noProof="0" dirty="0">
                <a:ln>
                  <a:noFill/>
                </a:ln>
                <a:solidFill>
                  <a:srgbClr val="000000"/>
                </a:solidFill>
                <a:effectLst/>
                <a:uLnTx/>
                <a:uFillTx/>
                <a:latin typeface="Arial"/>
                <a:ea typeface="ＭＳ Ｐゴシック"/>
                <a:cs typeface="Arial"/>
              </a:rPr>
              <a:t>DIPSS</a:t>
            </a:r>
            <a:r>
              <a:rPr kumimoji="0" sz="12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Int-1</a:t>
            </a:r>
            <a:r>
              <a:rPr kumimoji="0" sz="12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or</a:t>
            </a:r>
            <a:r>
              <a:rPr kumimoji="0" sz="12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10" normalizeH="0" baseline="0" noProof="0" dirty="0">
                <a:ln>
                  <a:noFill/>
                </a:ln>
                <a:solidFill>
                  <a:srgbClr val="000000"/>
                </a:solidFill>
                <a:effectLst/>
                <a:uLnTx/>
                <a:uFillTx/>
                <a:latin typeface="Arial"/>
                <a:ea typeface="ＭＳ Ｐゴシック"/>
                <a:cs typeface="Arial"/>
              </a:rPr>
              <a:t>higher</a:t>
            </a:r>
            <a:endParaRPr kumimoji="0" sz="1200" b="0" i="0" u="none" strike="noStrike" kern="1200" cap="none" spc="0" normalizeH="0" baseline="0" noProof="0">
              <a:ln>
                <a:noFill/>
              </a:ln>
              <a:solidFill>
                <a:srgbClr val="000000"/>
              </a:solidFill>
              <a:effectLst/>
              <a:uLnTx/>
              <a:uFillTx/>
              <a:latin typeface="Arial"/>
              <a:ea typeface="ＭＳ Ｐゴシック"/>
              <a:cs typeface="Arial"/>
            </a:endParaRPr>
          </a:p>
          <a:p>
            <a:pPr marL="208915" marR="419100" lvl="0" indent="-171450" algn="l" defTabSz="914400" rtl="0" eaLnBrk="1" fontAlgn="auto" latinLnBrk="0" hangingPunct="1">
              <a:lnSpc>
                <a:spcPct val="100000"/>
              </a:lnSpc>
              <a:spcBef>
                <a:spcPts val="600"/>
              </a:spcBef>
              <a:spcAft>
                <a:spcPts val="0"/>
              </a:spcAft>
              <a:buClr>
                <a:srgbClr val="91005A"/>
              </a:buClr>
              <a:buSzTx/>
              <a:buFont typeface="Wingdings"/>
              <a:buChar char=""/>
              <a:tabLst>
                <a:tab pos="210185" algn="l"/>
              </a:tabLst>
              <a:defRPr/>
            </a:pPr>
            <a:r>
              <a:rPr kumimoji="0" sz="1200" b="0" i="0" u="none" strike="noStrike" kern="1200" cap="none" spc="0" normalizeH="0" baseline="0" noProof="0" dirty="0">
                <a:ln>
                  <a:noFill/>
                </a:ln>
                <a:solidFill>
                  <a:srgbClr val="000000"/>
                </a:solidFill>
                <a:effectLst/>
                <a:uLnTx/>
                <a:uFillTx/>
                <a:latin typeface="Arial"/>
                <a:ea typeface="ＭＳ Ｐゴシック"/>
                <a:cs typeface="Arial"/>
              </a:rPr>
              <a:t>Splenomegaly</a:t>
            </a:r>
            <a:r>
              <a:rPr kumimoji="0" sz="1200" b="0" i="0" u="none" strike="noStrike" kern="1200" cap="none" spc="-65"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(≥450</a:t>
            </a:r>
            <a:r>
              <a:rPr kumimoji="0" sz="12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20" normalizeH="0" baseline="0" noProof="0" dirty="0">
                <a:ln>
                  <a:noFill/>
                </a:ln>
                <a:solidFill>
                  <a:srgbClr val="000000"/>
                </a:solidFill>
                <a:effectLst/>
                <a:uLnTx/>
                <a:uFillTx/>
                <a:latin typeface="Arial"/>
                <a:ea typeface="ＭＳ Ｐゴシック"/>
                <a:cs typeface="Arial"/>
              </a:rPr>
              <a:t>cm</a:t>
            </a:r>
            <a:r>
              <a:rPr kumimoji="0" sz="1200" b="0" i="0" u="none" strike="noStrike" kern="1200" cap="none" spc="-30" normalizeH="0" baseline="24305" noProof="0" dirty="0">
                <a:ln>
                  <a:noFill/>
                </a:ln>
                <a:solidFill>
                  <a:srgbClr val="000000"/>
                </a:solidFill>
                <a:effectLst/>
                <a:uLnTx/>
                <a:uFillTx/>
                <a:latin typeface="Arial"/>
                <a:ea typeface="ＭＳ Ｐゴシック"/>
                <a:cs typeface="Arial"/>
              </a:rPr>
              <a:t>3</a:t>
            </a:r>
            <a:r>
              <a:rPr kumimoji="0" sz="12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by</a:t>
            </a:r>
            <a:r>
              <a:rPr kumimoji="0" sz="12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10" normalizeH="0" baseline="0" noProof="0" dirty="0">
                <a:ln>
                  <a:noFill/>
                </a:ln>
                <a:solidFill>
                  <a:srgbClr val="000000"/>
                </a:solidFill>
                <a:effectLst/>
                <a:uLnTx/>
                <a:uFillTx/>
                <a:latin typeface="Arial"/>
                <a:ea typeface="ＭＳ Ｐゴシック"/>
                <a:cs typeface="Arial"/>
              </a:rPr>
              <a:t>CT/MRI</a:t>
            </a:r>
            <a:endParaRPr kumimoji="0" sz="1200" b="0" i="0" u="none" strike="noStrike" kern="1200" cap="none" spc="0" normalizeH="0" baseline="0" noProof="0">
              <a:ln>
                <a:noFill/>
              </a:ln>
              <a:solidFill>
                <a:srgbClr val="000000"/>
              </a:solidFill>
              <a:effectLst/>
              <a:uLnTx/>
              <a:uFillTx/>
              <a:latin typeface="Arial"/>
              <a:ea typeface="ＭＳ Ｐゴシック"/>
              <a:cs typeface="Arial"/>
            </a:endParaRPr>
          </a:p>
          <a:p>
            <a:pPr marL="208915" marR="30480" lvl="0" indent="-171450" algn="l" defTabSz="914400" rtl="0" eaLnBrk="1" fontAlgn="auto" latinLnBrk="0" hangingPunct="1">
              <a:lnSpc>
                <a:spcPct val="100000"/>
              </a:lnSpc>
              <a:spcBef>
                <a:spcPts val="600"/>
              </a:spcBef>
              <a:spcAft>
                <a:spcPts val="0"/>
              </a:spcAft>
              <a:buClr>
                <a:srgbClr val="91005A"/>
              </a:buClr>
              <a:buSzTx/>
              <a:buFont typeface="Wingdings"/>
              <a:buChar char=""/>
              <a:tabLst>
                <a:tab pos="210185" algn="l"/>
              </a:tabLst>
              <a:defRPr/>
            </a:pPr>
            <a:r>
              <a:rPr kumimoji="0" sz="1200" b="0" i="0" u="none" strike="noStrike" kern="1200" cap="none" spc="0" normalizeH="0" baseline="0" noProof="0" dirty="0">
                <a:ln>
                  <a:noFill/>
                </a:ln>
                <a:solidFill>
                  <a:srgbClr val="000000"/>
                </a:solidFill>
                <a:effectLst/>
                <a:uLnTx/>
                <a:uFillTx/>
                <a:latin typeface="Arial"/>
                <a:ea typeface="ＭＳ Ｐゴシック"/>
                <a:cs typeface="Arial"/>
              </a:rPr>
              <a:t>TSS</a:t>
            </a:r>
            <a:r>
              <a:rPr kumimoji="0" sz="12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≥10</a:t>
            </a:r>
            <a:r>
              <a:rPr kumimoji="0" sz="12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(≥3</a:t>
            </a:r>
            <a:r>
              <a:rPr kumimoji="0" sz="12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for</a:t>
            </a:r>
            <a:r>
              <a:rPr kumimoji="0" sz="12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two</a:t>
            </a:r>
            <a:r>
              <a:rPr kumimoji="0" sz="12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10" normalizeH="0" baseline="0" noProof="0" dirty="0">
                <a:ln>
                  <a:noFill/>
                </a:ln>
                <a:solidFill>
                  <a:srgbClr val="000000"/>
                </a:solidFill>
                <a:effectLst/>
                <a:uLnTx/>
                <a:uFillTx/>
                <a:latin typeface="Arial"/>
                <a:ea typeface="ＭＳ Ｐゴシック"/>
                <a:cs typeface="Arial"/>
              </a:rPr>
              <a:t>symptoms,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MFSAF</a:t>
            </a:r>
            <a:r>
              <a:rPr kumimoji="0" sz="12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10" normalizeH="0" baseline="0" noProof="0" dirty="0">
                <a:ln>
                  <a:noFill/>
                </a:ln>
                <a:solidFill>
                  <a:srgbClr val="000000"/>
                </a:solidFill>
                <a:effectLst/>
                <a:uLnTx/>
                <a:uFillTx/>
                <a:latin typeface="Arial"/>
                <a:ea typeface="ＭＳ Ｐゴシック"/>
                <a:cs typeface="Arial"/>
              </a:rPr>
              <a:t>v4.0)</a:t>
            </a:r>
            <a:endParaRPr kumimoji="0" sz="1200" b="0" i="0" u="none" strike="noStrike" kern="1200" cap="none" spc="0" normalizeH="0" baseline="0" noProof="0">
              <a:ln>
                <a:noFill/>
              </a:ln>
              <a:solidFill>
                <a:srgbClr val="000000"/>
              </a:solidFill>
              <a:effectLst/>
              <a:uLnTx/>
              <a:uFillTx/>
              <a:latin typeface="Arial"/>
              <a:ea typeface="ＭＳ Ｐゴシック"/>
              <a:cs typeface="Arial"/>
            </a:endParaRPr>
          </a:p>
        </p:txBody>
      </p:sp>
      <p:grpSp>
        <p:nvGrpSpPr>
          <p:cNvPr id="17" name="object 17"/>
          <p:cNvGrpSpPr/>
          <p:nvPr/>
        </p:nvGrpSpPr>
        <p:grpSpPr>
          <a:xfrm>
            <a:off x="5407533" y="1786508"/>
            <a:ext cx="3938904" cy="1028065"/>
            <a:chOff x="5407533" y="1786508"/>
            <a:chExt cx="3938904" cy="1028065"/>
          </a:xfrm>
        </p:grpSpPr>
        <p:sp>
          <p:nvSpPr>
            <p:cNvPr id="18" name="object 18"/>
            <p:cNvSpPr/>
            <p:nvPr/>
          </p:nvSpPr>
          <p:spPr>
            <a:xfrm>
              <a:off x="5417058" y="1796033"/>
              <a:ext cx="3919854" cy="1009015"/>
            </a:xfrm>
            <a:custGeom>
              <a:avLst/>
              <a:gdLst/>
              <a:ahLst/>
              <a:cxnLst/>
              <a:rect l="l" t="t" r="r" b="b"/>
              <a:pathLst>
                <a:path w="3919854" h="1009014">
                  <a:moveTo>
                    <a:pt x="3803141" y="0"/>
                  </a:moveTo>
                  <a:lnTo>
                    <a:pt x="116586" y="0"/>
                  </a:lnTo>
                  <a:lnTo>
                    <a:pt x="71205" y="9161"/>
                  </a:lnTo>
                  <a:lnTo>
                    <a:pt x="34147" y="34147"/>
                  </a:lnTo>
                  <a:lnTo>
                    <a:pt x="9161" y="71205"/>
                  </a:lnTo>
                  <a:lnTo>
                    <a:pt x="0" y="116586"/>
                  </a:lnTo>
                  <a:lnTo>
                    <a:pt x="0" y="892301"/>
                  </a:lnTo>
                  <a:lnTo>
                    <a:pt x="9161" y="937682"/>
                  </a:lnTo>
                  <a:lnTo>
                    <a:pt x="34147" y="974740"/>
                  </a:lnTo>
                  <a:lnTo>
                    <a:pt x="71205" y="999726"/>
                  </a:lnTo>
                  <a:lnTo>
                    <a:pt x="116586" y="1008888"/>
                  </a:lnTo>
                  <a:lnTo>
                    <a:pt x="3803141" y="1008888"/>
                  </a:lnTo>
                  <a:lnTo>
                    <a:pt x="3848522" y="999726"/>
                  </a:lnTo>
                  <a:lnTo>
                    <a:pt x="3885580" y="974740"/>
                  </a:lnTo>
                  <a:lnTo>
                    <a:pt x="3910566" y="937682"/>
                  </a:lnTo>
                  <a:lnTo>
                    <a:pt x="3919727" y="892301"/>
                  </a:lnTo>
                  <a:lnTo>
                    <a:pt x="3919727" y="116586"/>
                  </a:lnTo>
                  <a:lnTo>
                    <a:pt x="3910566" y="71205"/>
                  </a:lnTo>
                  <a:lnTo>
                    <a:pt x="3885580" y="34147"/>
                  </a:lnTo>
                  <a:lnTo>
                    <a:pt x="3848522" y="9161"/>
                  </a:lnTo>
                  <a:lnTo>
                    <a:pt x="3803141"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9" name="object 19"/>
            <p:cNvSpPr/>
            <p:nvPr/>
          </p:nvSpPr>
          <p:spPr>
            <a:xfrm>
              <a:off x="5417058" y="1796033"/>
              <a:ext cx="3919854" cy="1009015"/>
            </a:xfrm>
            <a:custGeom>
              <a:avLst/>
              <a:gdLst/>
              <a:ahLst/>
              <a:cxnLst/>
              <a:rect l="l" t="t" r="r" b="b"/>
              <a:pathLst>
                <a:path w="3919854" h="1009014">
                  <a:moveTo>
                    <a:pt x="0" y="116586"/>
                  </a:moveTo>
                  <a:lnTo>
                    <a:pt x="9161" y="71205"/>
                  </a:lnTo>
                  <a:lnTo>
                    <a:pt x="34147" y="34147"/>
                  </a:lnTo>
                  <a:lnTo>
                    <a:pt x="71205" y="9161"/>
                  </a:lnTo>
                  <a:lnTo>
                    <a:pt x="116586" y="0"/>
                  </a:lnTo>
                  <a:lnTo>
                    <a:pt x="3803141" y="0"/>
                  </a:lnTo>
                  <a:lnTo>
                    <a:pt x="3848522" y="9161"/>
                  </a:lnTo>
                  <a:lnTo>
                    <a:pt x="3885580" y="34147"/>
                  </a:lnTo>
                  <a:lnTo>
                    <a:pt x="3910566" y="71205"/>
                  </a:lnTo>
                  <a:lnTo>
                    <a:pt x="3919727" y="116586"/>
                  </a:lnTo>
                  <a:lnTo>
                    <a:pt x="3919727" y="892301"/>
                  </a:lnTo>
                  <a:lnTo>
                    <a:pt x="3910566" y="937682"/>
                  </a:lnTo>
                  <a:lnTo>
                    <a:pt x="3885580" y="974740"/>
                  </a:lnTo>
                  <a:lnTo>
                    <a:pt x="3848522" y="999726"/>
                  </a:lnTo>
                  <a:lnTo>
                    <a:pt x="3803141" y="1008888"/>
                  </a:lnTo>
                  <a:lnTo>
                    <a:pt x="116586" y="1008888"/>
                  </a:lnTo>
                  <a:lnTo>
                    <a:pt x="71205" y="999726"/>
                  </a:lnTo>
                  <a:lnTo>
                    <a:pt x="34147" y="974740"/>
                  </a:lnTo>
                  <a:lnTo>
                    <a:pt x="9161" y="937682"/>
                  </a:lnTo>
                  <a:lnTo>
                    <a:pt x="0" y="892301"/>
                  </a:lnTo>
                  <a:lnTo>
                    <a:pt x="0" y="116586"/>
                  </a:lnTo>
                  <a:close/>
                </a:path>
              </a:pathLst>
            </a:custGeom>
            <a:ln w="19049">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sp>
        <p:nvSpPr>
          <p:cNvPr id="20" name="object 20"/>
          <p:cNvSpPr txBox="1"/>
          <p:nvPr/>
        </p:nvSpPr>
        <p:spPr>
          <a:xfrm>
            <a:off x="5761101" y="1922526"/>
            <a:ext cx="1125220" cy="574040"/>
          </a:xfrm>
          <a:prstGeom prst="rect">
            <a:avLst/>
          </a:prstGeom>
        </p:spPr>
        <p:txBody>
          <a:bodyPr vert="horz" wrap="square" lIns="0" tIns="12700" rIns="0" bIns="0" rtlCol="0">
            <a:spAutoFit/>
          </a:bodyP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10" normalizeH="0" baseline="0" noProof="0" dirty="0">
                <a:ln>
                  <a:noFill/>
                </a:ln>
                <a:solidFill>
                  <a:srgbClr val="FFFFFF"/>
                </a:solidFill>
                <a:effectLst/>
                <a:uLnTx/>
                <a:uFillTx/>
                <a:latin typeface="Arial"/>
                <a:ea typeface="ＭＳ Ｐゴシック"/>
                <a:cs typeface="Arial"/>
              </a:rPr>
              <a:t>Pelabresib</a:t>
            </a:r>
            <a:endParaRPr kumimoji="0" sz="1200" b="0" i="0" u="none" strike="noStrike" kern="1200" cap="none" spc="0" normalizeH="0" baseline="0" noProof="0">
              <a:ln>
                <a:noFill/>
              </a:ln>
              <a:solidFill>
                <a:srgbClr val="000000"/>
              </a:solidFill>
              <a:effectLst/>
              <a:uLnTx/>
              <a:uFillTx/>
              <a:latin typeface="Arial"/>
              <a:ea typeface="ＭＳ Ｐゴシック"/>
              <a:cs typeface="Arial"/>
            </a:endParaRPr>
          </a:p>
          <a:p>
            <a:pPr marL="12700" marR="5080" lvl="0" indent="0" algn="ctr"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dirty="0">
                <a:ln>
                  <a:noFill/>
                </a:ln>
                <a:solidFill>
                  <a:srgbClr val="FFFFFF"/>
                </a:solidFill>
                <a:effectLst/>
                <a:uLnTx/>
                <a:uFillTx/>
                <a:latin typeface="Arial"/>
                <a:ea typeface="ＭＳ Ｐゴシック"/>
                <a:cs typeface="Arial"/>
              </a:rPr>
              <a:t>125</a:t>
            </a:r>
            <a:r>
              <a:rPr kumimoji="0" sz="1200" b="0" i="0" u="none" strike="noStrike" kern="1200" cap="none" spc="-30" normalizeH="0" baseline="0" noProof="0" dirty="0">
                <a:ln>
                  <a:noFill/>
                </a:ln>
                <a:solidFill>
                  <a:srgbClr val="FFFFFF"/>
                </a:solidFill>
                <a:effectLst/>
                <a:uLnTx/>
                <a:uFillTx/>
                <a:latin typeface="Arial"/>
                <a:ea typeface="ＭＳ Ｐゴシック"/>
                <a:cs typeface="Arial"/>
              </a:rPr>
              <a:t> </a:t>
            </a:r>
            <a:r>
              <a:rPr kumimoji="0" sz="1200" b="0" i="0" u="none" strike="noStrike" kern="1200" cap="none" spc="0" normalizeH="0" baseline="0" noProof="0" dirty="0">
                <a:ln>
                  <a:noFill/>
                </a:ln>
                <a:solidFill>
                  <a:srgbClr val="FFFFFF"/>
                </a:solidFill>
                <a:effectLst/>
                <a:uLnTx/>
                <a:uFillTx/>
                <a:latin typeface="Arial"/>
                <a:ea typeface="ＭＳ Ｐゴシック"/>
                <a:cs typeface="Arial"/>
              </a:rPr>
              <a:t>mg*</a:t>
            </a:r>
            <a:r>
              <a:rPr kumimoji="0" sz="1200" b="0" i="0" u="none" strike="noStrike" kern="1200" cap="none" spc="-20" normalizeH="0" baseline="0" noProof="0" dirty="0">
                <a:ln>
                  <a:noFill/>
                </a:ln>
                <a:solidFill>
                  <a:srgbClr val="FFFFFF"/>
                </a:solidFill>
                <a:effectLst/>
                <a:uLnTx/>
                <a:uFillTx/>
                <a:latin typeface="Arial"/>
                <a:ea typeface="ＭＳ Ｐゴシック"/>
                <a:cs typeface="Arial"/>
              </a:rPr>
              <a:t> </a:t>
            </a:r>
            <a:r>
              <a:rPr kumimoji="0" sz="1200" b="0" i="0" u="none" strike="noStrike" kern="1200" cap="none" spc="0" normalizeH="0" baseline="0" noProof="0" dirty="0">
                <a:ln>
                  <a:noFill/>
                </a:ln>
                <a:solidFill>
                  <a:srgbClr val="FFFFFF"/>
                </a:solidFill>
                <a:effectLst/>
                <a:uLnTx/>
                <a:uFillTx/>
                <a:latin typeface="Arial"/>
                <a:ea typeface="ＭＳ Ｐゴシック"/>
                <a:cs typeface="Arial"/>
              </a:rPr>
              <a:t>PO</a:t>
            </a:r>
            <a:r>
              <a:rPr kumimoji="0" sz="1200" b="0" i="0" u="none" strike="noStrike" kern="1200" cap="none" spc="-10" normalizeH="0" baseline="0" noProof="0" dirty="0">
                <a:ln>
                  <a:noFill/>
                </a:ln>
                <a:solidFill>
                  <a:srgbClr val="FFFFFF"/>
                </a:solidFill>
                <a:effectLst/>
                <a:uLnTx/>
                <a:uFillTx/>
                <a:latin typeface="Arial"/>
                <a:ea typeface="ＭＳ Ｐゴシック"/>
                <a:cs typeface="Arial"/>
              </a:rPr>
              <a:t> </a:t>
            </a:r>
            <a:r>
              <a:rPr kumimoji="0" sz="1200" b="0" i="0" u="none" strike="noStrike" kern="1200" cap="none" spc="-25" normalizeH="0" baseline="0" noProof="0" dirty="0">
                <a:ln>
                  <a:noFill/>
                </a:ln>
                <a:solidFill>
                  <a:srgbClr val="FFFFFF"/>
                </a:solidFill>
                <a:effectLst/>
                <a:uLnTx/>
                <a:uFillTx/>
                <a:latin typeface="Arial"/>
                <a:ea typeface="ＭＳ Ｐゴシック"/>
                <a:cs typeface="Arial"/>
              </a:rPr>
              <a:t>QD </a:t>
            </a:r>
            <a:r>
              <a:rPr kumimoji="0" sz="1200" b="0" i="0" u="none" strike="noStrike" kern="1200" cap="none" spc="0" normalizeH="0" baseline="0" noProof="0" dirty="0">
                <a:ln>
                  <a:noFill/>
                </a:ln>
                <a:solidFill>
                  <a:srgbClr val="FFFFFF"/>
                </a:solidFill>
                <a:effectLst/>
                <a:uLnTx/>
                <a:uFillTx/>
                <a:latin typeface="Arial"/>
                <a:ea typeface="ＭＳ Ｐゴシック"/>
                <a:cs typeface="Arial"/>
              </a:rPr>
              <a:t>Day</a:t>
            </a:r>
            <a:r>
              <a:rPr kumimoji="0" sz="1200" b="0" i="0" u="none" strike="noStrike" kern="1200" cap="none" spc="-10" normalizeH="0" baseline="0" noProof="0" dirty="0">
                <a:ln>
                  <a:noFill/>
                </a:ln>
                <a:solidFill>
                  <a:srgbClr val="FFFFFF"/>
                </a:solidFill>
                <a:effectLst/>
                <a:uLnTx/>
                <a:uFillTx/>
                <a:latin typeface="Arial"/>
                <a:ea typeface="ＭＳ Ｐゴシック"/>
                <a:cs typeface="Arial"/>
              </a:rPr>
              <a:t> </a:t>
            </a:r>
            <a:r>
              <a:rPr kumimoji="0" sz="1200" b="0" i="0" u="none" strike="noStrike" kern="1200" cap="none" spc="-20" normalizeH="0" baseline="0" noProof="0" dirty="0">
                <a:ln>
                  <a:noFill/>
                </a:ln>
                <a:solidFill>
                  <a:srgbClr val="FFFFFF"/>
                </a:solidFill>
                <a:effectLst/>
                <a:uLnTx/>
                <a:uFillTx/>
                <a:latin typeface="Arial"/>
                <a:ea typeface="ＭＳ Ｐゴシック"/>
                <a:cs typeface="Arial"/>
              </a:rPr>
              <a:t>1–14</a:t>
            </a:r>
            <a:endParaRPr kumimoji="0" sz="1200" b="0" i="0" u="none" strike="noStrike" kern="1200" cap="none" spc="0" normalizeH="0" baseline="0" noProof="0">
              <a:ln>
                <a:noFill/>
              </a:ln>
              <a:solidFill>
                <a:srgbClr val="000000"/>
              </a:solidFill>
              <a:effectLst/>
              <a:uLnTx/>
              <a:uFillTx/>
              <a:latin typeface="Arial"/>
              <a:ea typeface="ＭＳ Ｐゴシック"/>
              <a:cs typeface="Arial"/>
            </a:endParaRPr>
          </a:p>
        </p:txBody>
      </p:sp>
      <p:grpSp>
        <p:nvGrpSpPr>
          <p:cNvPr id="21" name="object 21"/>
          <p:cNvGrpSpPr/>
          <p:nvPr/>
        </p:nvGrpSpPr>
        <p:grpSpPr>
          <a:xfrm>
            <a:off x="5407533" y="3369945"/>
            <a:ext cx="3937635" cy="988694"/>
            <a:chOff x="5407533" y="3369945"/>
            <a:chExt cx="3937635" cy="988694"/>
          </a:xfrm>
        </p:grpSpPr>
        <p:sp>
          <p:nvSpPr>
            <p:cNvPr id="22" name="object 22"/>
            <p:cNvSpPr/>
            <p:nvPr/>
          </p:nvSpPr>
          <p:spPr>
            <a:xfrm>
              <a:off x="5417058" y="3379470"/>
              <a:ext cx="3918585" cy="969644"/>
            </a:xfrm>
            <a:custGeom>
              <a:avLst/>
              <a:gdLst/>
              <a:ahLst/>
              <a:cxnLst/>
              <a:rect l="l" t="t" r="r" b="b"/>
              <a:pathLst>
                <a:path w="3918584" h="969645">
                  <a:moveTo>
                    <a:pt x="3803903" y="0"/>
                  </a:moveTo>
                  <a:lnTo>
                    <a:pt x="114300" y="0"/>
                  </a:lnTo>
                  <a:lnTo>
                    <a:pt x="69812" y="8983"/>
                  </a:lnTo>
                  <a:lnTo>
                    <a:pt x="33480" y="33480"/>
                  </a:lnTo>
                  <a:lnTo>
                    <a:pt x="8983" y="69812"/>
                  </a:lnTo>
                  <a:lnTo>
                    <a:pt x="0" y="114300"/>
                  </a:lnTo>
                  <a:lnTo>
                    <a:pt x="0" y="854963"/>
                  </a:lnTo>
                  <a:lnTo>
                    <a:pt x="8983" y="899451"/>
                  </a:lnTo>
                  <a:lnTo>
                    <a:pt x="33480" y="935783"/>
                  </a:lnTo>
                  <a:lnTo>
                    <a:pt x="69812" y="960280"/>
                  </a:lnTo>
                  <a:lnTo>
                    <a:pt x="114300" y="969263"/>
                  </a:lnTo>
                  <a:lnTo>
                    <a:pt x="3803903" y="969263"/>
                  </a:lnTo>
                  <a:lnTo>
                    <a:pt x="3848391" y="960280"/>
                  </a:lnTo>
                  <a:lnTo>
                    <a:pt x="3884723" y="935783"/>
                  </a:lnTo>
                  <a:lnTo>
                    <a:pt x="3909220" y="899451"/>
                  </a:lnTo>
                  <a:lnTo>
                    <a:pt x="3918203" y="854963"/>
                  </a:lnTo>
                  <a:lnTo>
                    <a:pt x="3918203" y="114300"/>
                  </a:lnTo>
                  <a:lnTo>
                    <a:pt x="3909220" y="69812"/>
                  </a:lnTo>
                  <a:lnTo>
                    <a:pt x="3884723" y="33480"/>
                  </a:lnTo>
                  <a:lnTo>
                    <a:pt x="3848391" y="8983"/>
                  </a:lnTo>
                  <a:lnTo>
                    <a:pt x="3803903"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3" name="object 23"/>
            <p:cNvSpPr/>
            <p:nvPr/>
          </p:nvSpPr>
          <p:spPr>
            <a:xfrm>
              <a:off x="5417058" y="3379470"/>
              <a:ext cx="3918585" cy="969644"/>
            </a:xfrm>
            <a:custGeom>
              <a:avLst/>
              <a:gdLst/>
              <a:ahLst/>
              <a:cxnLst/>
              <a:rect l="l" t="t" r="r" b="b"/>
              <a:pathLst>
                <a:path w="3918584" h="969645">
                  <a:moveTo>
                    <a:pt x="0" y="114300"/>
                  </a:moveTo>
                  <a:lnTo>
                    <a:pt x="8983" y="69812"/>
                  </a:lnTo>
                  <a:lnTo>
                    <a:pt x="33480" y="33480"/>
                  </a:lnTo>
                  <a:lnTo>
                    <a:pt x="69812" y="8983"/>
                  </a:lnTo>
                  <a:lnTo>
                    <a:pt x="114300" y="0"/>
                  </a:lnTo>
                  <a:lnTo>
                    <a:pt x="3803903" y="0"/>
                  </a:lnTo>
                  <a:lnTo>
                    <a:pt x="3848391" y="8983"/>
                  </a:lnTo>
                  <a:lnTo>
                    <a:pt x="3884723" y="33480"/>
                  </a:lnTo>
                  <a:lnTo>
                    <a:pt x="3909220" y="69812"/>
                  </a:lnTo>
                  <a:lnTo>
                    <a:pt x="3918203" y="114300"/>
                  </a:lnTo>
                  <a:lnTo>
                    <a:pt x="3918203" y="854963"/>
                  </a:lnTo>
                  <a:lnTo>
                    <a:pt x="3909220" y="899451"/>
                  </a:lnTo>
                  <a:lnTo>
                    <a:pt x="3884723" y="935783"/>
                  </a:lnTo>
                  <a:lnTo>
                    <a:pt x="3848391" y="960280"/>
                  </a:lnTo>
                  <a:lnTo>
                    <a:pt x="3803903" y="969263"/>
                  </a:lnTo>
                  <a:lnTo>
                    <a:pt x="114300" y="969263"/>
                  </a:lnTo>
                  <a:lnTo>
                    <a:pt x="69812" y="960280"/>
                  </a:lnTo>
                  <a:lnTo>
                    <a:pt x="33480" y="935783"/>
                  </a:lnTo>
                  <a:lnTo>
                    <a:pt x="8983" y="899451"/>
                  </a:lnTo>
                  <a:lnTo>
                    <a:pt x="0" y="854963"/>
                  </a:lnTo>
                  <a:lnTo>
                    <a:pt x="0" y="114300"/>
                  </a:lnTo>
                  <a:close/>
                </a:path>
              </a:pathLst>
            </a:custGeom>
            <a:ln w="19050">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sp>
        <p:nvSpPr>
          <p:cNvPr id="24" name="object 24"/>
          <p:cNvSpPr txBox="1"/>
          <p:nvPr/>
        </p:nvSpPr>
        <p:spPr>
          <a:xfrm>
            <a:off x="5983604" y="3494658"/>
            <a:ext cx="679450" cy="574040"/>
          </a:xfrm>
          <a:prstGeom prst="rect">
            <a:avLst/>
          </a:prstGeom>
        </p:spPr>
        <p:txBody>
          <a:bodyPr vert="horz" wrap="square" lIns="0" tIns="12700" rIns="0" bIns="0" rtlCol="0">
            <a:spAutoFit/>
          </a:bodyPr>
          <a:lstStyle/>
          <a:p>
            <a:pPr marL="12700" marR="5080" lvl="0" indent="-635" algn="ctr"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10" normalizeH="0" baseline="0" noProof="0" dirty="0">
                <a:ln>
                  <a:noFill/>
                </a:ln>
                <a:solidFill>
                  <a:srgbClr val="000000"/>
                </a:solidFill>
                <a:effectLst/>
                <a:uLnTx/>
                <a:uFillTx/>
                <a:latin typeface="Arial"/>
                <a:ea typeface="ＭＳ Ｐゴシック"/>
                <a:cs typeface="Arial"/>
              </a:rPr>
              <a:t>Placebo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PO </a:t>
            </a:r>
            <a:r>
              <a:rPr kumimoji="0" sz="1200" b="0" i="0" u="none" strike="noStrike" kern="1200" cap="none" spc="-25" normalizeH="0" baseline="0" noProof="0" dirty="0">
                <a:ln>
                  <a:noFill/>
                </a:ln>
                <a:solidFill>
                  <a:srgbClr val="000000"/>
                </a:solidFill>
                <a:effectLst/>
                <a:uLnTx/>
                <a:uFillTx/>
                <a:latin typeface="Arial"/>
                <a:ea typeface="ＭＳ Ｐゴシック"/>
                <a:cs typeface="Arial"/>
              </a:rPr>
              <a:t>QD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Day</a:t>
            </a:r>
            <a:r>
              <a:rPr kumimoji="0" sz="12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20" normalizeH="0" baseline="0" noProof="0" dirty="0">
                <a:ln>
                  <a:noFill/>
                </a:ln>
                <a:solidFill>
                  <a:srgbClr val="000000"/>
                </a:solidFill>
                <a:effectLst/>
                <a:uLnTx/>
                <a:uFillTx/>
                <a:latin typeface="Arial"/>
                <a:ea typeface="ＭＳ Ｐゴシック"/>
                <a:cs typeface="Arial"/>
              </a:rPr>
              <a:t>1–14</a:t>
            </a:r>
            <a:endParaRPr kumimoji="0" sz="12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5" name="object 25"/>
          <p:cNvSpPr txBox="1"/>
          <p:nvPr/>
        </p:nvSpPr>
        <p:spPr>
          <a:xfrm>
            <a:off x="7097268" y="1922526"/>
            <a:ext cx="2070100" cy="756920"/>
          </a:xfrm>
          <a:prstGeom prst="rect">
            <a:avLst/>
          </a:prstGeom>
        </p:spPr>
        <p:txBody>
          <a:bodyPr vert="horz" wrap="square" lIns="0" tIns="12700" rIns="0" bIns="0" rtlCol="0">
            <a:spAutoFit/>
          </a:bodyPr>
          <a:lstStyle/>
          <a:p>
            <a:pPr marL="76327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10" normalizeH="0" baseline="0" noProof="0" dirty="0">
                <a:ln>
                  <a:noFill/>
                </a:ln>
                <a:solidFill>
                  <a:srgbClr val="FFFFFF"/>
                </a:solidFill>
                <a:effectLst/>
                <a:uLnTx/>
                <a:uFillTx/>
                <a:latin typeface="Arial"/>
                <a:ea typeface="ＭＳ Ｐゴシック"/>
                <a:cs typeface="Arial"/>
              </a:rPr>
              <a:t>Ruxolitinib</a:t>
            </a:r>
            <a:endParaRPr kumimoji="0" sz="1200" b="0" i="0" u="none" strike="noStrike" kern="1200" cap="none" spc="0" normalizeH="0" baseline="0" noProof="0">
              <a:ln>
                <a:noFill/>
              </a:ln>
              <a:solidFill>
                <a:srgbClr val="000000"/>
              </a:solidFill>
              <a:effectLst/>
              <a:uLnTx/>
              <a:uFillTx/>
              <a:latin typeface="Arial"/>
              <a:ea typeface="ＭＳ Ｐゴシック"/>
              <a:cs typeface="Arial"/>
            </a:endParaRPr>
          </a:p>
          <a:p>
            <a:pPr marL="488950" marR="43180" lvl="0" indent="-451484" algn="l" defTabSz="914400" rtl="0" eaLnBrk="1" fontAlgn="auto" latinLnBrk="0" hangingPunct="1">
              <a:lnSpc>
                <a:spcPct val="100000"/>
              </a:lnSpc>
              <a:spcBef>
                <a:spcPts val="0"/>
              </a:spcBef>
              <a:spcAft>
                <a:spcPts val="0"/>
              </a:spcAft>
              <a:buClrTx/>
              <a:buSzTx/>
              <a:buFontTx/>
              <a:buNone/>
              <a:tabLst>
                <a:tab pos="294005" algn="l"/>
              </a:tabLst>
              <a:defRPr/>
            </a:pPr>
            <a:r>
              <a:rPr kumimoji="0" sz="1800" b="0" i="0" u="none" strike="noStrike" kern="1200" cap="none" spc="-75" normalizeH="0" baseline="2314" noProof="0" dirty="0">
                <a:ln>
                  <a:noFill/>
                </a:ln>
                <a:solidFill>
                  <a:srgbClr val="FFFFFF"/>
                </a:solidFill>
                <a:effectLst/>
                <a:uLnTx/>
                <a:uFillTx/>
                <a:latin typeface="Arial"/>
                <a:ea typeface="ＭＳ Ｐゴシック"/>
                <a:cs typeface="Arial"/>
              </a:rPr>
              <a:t>+</a:t>
            </a:r>
            <a:r>
              <a:rPr kumimoji="0" sz="1800" b="0" i="0" u="none" strike="noStrike" kern="1200" cap="none" spc="0" normalizeH="0" baseline="2314" noProof="0" dirty="0">
                <a:ln>
                  <a:noFill/>
                </a:ln>
                <a:solidFill>
                  <a:srgbClr val="FFFFFF"/>
                </a:solidFill>
                <a:effectLst/>
                <a:uLnTx/>
                <a:uFillTx/>
                <a:latin typeface="Arial"/>
                <a:ea typeface="ＭＳ Ｐゴシック"/>
                <a:cs typeface="Arial"/>
              </a:rPr>
              <a:t>	</a:t>
            </a:r>
            <a:r>
              <a:rPr kumimoji="0" sz="1200" b="0" i="0" u="none" strike="noStrike" kern="1200" cap="none" spc="0" normalizeH="0" baseline="0" noProof="0" dirty="0">
                <a:ln>
                  <a:noFill/>
                </a:ln>
                <a:solidFill>
                  <a:srgbClr val="FFFFFF"/>
                </a:solidFill>
                <a:effectLst/>
                <a:uLnTx/>
                <a:uFillTx/>
                <a:latin typeface="Arial"/>
                <a:ea typeface="ＭＳ Ｐゴシック"/>
                <a:cs typeface="Arial"/>
              </a:rPr>
              <a:t>Per</a:t>
            </a:r>
            <a:r>
              <a:rPr kumimoji="0" sz="1200" b="0" i="0" u="none" strike="noStrike" kern="1200" cap="none" spc="-25" normalizeH="0" baseline="0" noProof="0" dirty="0">
                <a:ln>
                  <a:noFill/>
                </a:ln>
                <a:solidFill>
                  <a:srgbClr val="FFFFFF"/>
                </a:solidFill>
                <a:effectLst/>
                <a:uLnTx/>
                <a:uFillTx/>
                <a:latin typeface="Arial"/>
                <a:ea typeface="ＭＳ Ｐゴシック"/>
                <a:cs typeface="Arial"/>
              </a:rPr>
              <a:t> </a:t>
            </a:r>
            <a:r>
              <a:rPr kumimoji="0" sz="1200" b="0" i="0" u="none" strike="noStrike" kern="1200" cap="none" spc="0" normalizeH="0" baseline="0" noProof="0" dirty="0">
                <a:ln>
                  <a:noFill/>
                </a:ln>
                <a:solidFill>
                  <a:srgbClr val="FFFFFF"/>
                </a:solidFill>
                <a:effectLst/>
                <a:uLnTx/>
                <a:uFillTx/>
                <a:latin typeface="Arial"/>
                <a:ea typeface="ＭＳ Ｐゴシック"/>
                <a:cs typeface="Arial"/>
              </a:rPr>
              <a:t>label</a:t>
            </a:r>
            <a:r>
              <a:rPr kumimoji="0" sz="1200" b="0" i="0" u="none" strike="noStrike" kern="1200" cap="none" spc="-25" normalizeH="0" baseline="0" noProof="0" dirty="0">
                <a:ln>
                  <a:noFill/>
                </a:ln>
                <a:solidFill>
                  <a:srgbClr val="FFFFFF"/>
                </a:solidFill>
                <a:effectLst/>
                <a:uLnTx/>
                <a:uFillTx/>
                <a:latin typeface="Arial"/>
                <a:ea typeface="ＭＳ Ｐゴシック"/>
                <a:cs typeface="Arial"/>
              </a:rPr>
              <a:t> </a:t>
            </a:r>
            <a:r>
              <a:rPr kumimoji="0" sz="1200" b="0" i="0" u="none" strike="noStrike" kern="1200" cap="none" spc="0" normalizeH="0" baseline="0" noProof="0" dirty="0">
                <a:ln>
                  <a:noFill/>
                </a:ln>
                <a:solidFill>
                  <a:srgbClr val="FFFFFF"/>
                </a:solidFill>
                <a:effectLst/>
                <a:uLnTx/>
                <a:uFillTx/>
                <a:latin typeface="Arial"/>
                <a:ea typeface="ＭＳ Ｐゴシック"/>
                <a:cs typeface="Arial"/>
              </a:rPr>
              <a:t>with</a:t>
            </a:r>
            <a:r>
              <a:rPr kumimoji="0" sz="1200" b="0" i="0" u="none" strike="noStrike" kern="1200" cap="none" spc="-10" normalizeH="0" baseline="0" noProof="0" dirty="0">
                <a:ln>
                  <a:noFill/>
                </a:ln>
                <a:solidFill>
                  <a:srgbClr val="FFFFFF"/>
                </a:solidFill>
                <a:effectLst/>
                <a:uLnTx/>
                <a:uFillTx/>
                <a:latin typeface="Arial"/>
                <a:ea typeface="ＭＳ Ｐゴシック"/>
                <a:cs typeface="Arial"/>
              </a:rPr>
              <a:t> </a:t>
            </a:r>
            <a:r>
              <a:rPr kumimoji="0" sz="1200" b="0" i="0" u="none" strike="noStrike" kern="1200" cap="none" spc="0" normalizeH="0" baseline="0" noProof="0" dirty="0">
                <a:ln>
                  <a:noFill/>
                </a:ln>
                <a:solidFill>
                  <a:srgbClr val="FFFFFF"/>
                </a:solidFill>
                <a:effectLst/>
                <a:uLnTx/>
                <a:uFillTx/>
                <a:latin typeface="Arial"/>
                <a:ea typeface="ＭＳ Ｐゴシック"/>
                <a:cs typeface="Arial"/>
              </a:rPr>
              <a:t>a</a:t>
            </a:r>
            <a:r>
              <a:rPr kumimoji="0" sz="1200" b="0" i="0" u="none" strike="noStrike" kern="1200" cap="none" spc="-10" normalizeH="0" baseline="0" noProof="0" dirty="0">
                <a:ln>
                  <a:noFill/>
                </a:ln>
                <a:solidFill>
                  <a:srgbClr val="FFFFFF"/>
                </a:solidFill>
                <a:effectLst/>
                <a:uLnTx/>
                <a:uFillTx/>
                <a:latin typeface="Arial"/>
                <a:ea typeface="ＭＳ Ｐゴシック"/>
                <a:cs typeface="Arial"/>
              </a:rPr>
              <a:t> 5-</a:t>
            </a:r>
            <a:r>
              <a:rPr kumimoji="0" sz="1200" b="0" i="0" u="none" strike="noStrike" kern="1200" cap="none" spc="0" normalizeH="0" baseline="0" noProof="0" dirty="0">
                <a:ln>
                  <a:noFill/>
                </a:ln>
                <a:solidFill>
                  <a:srgbClr val="FFFFFF"/>
                </a:solidFill>
                <a:effectLst/>
                <a:uLnTx/>
                <a:uFillTx/>
                <a:latin typeface="Arial"/>
                <a:ea typeface="ＭＳ Ｐゴシック"/>
                <a:cs typeface="Arial"/>
              </a:rPr>
              <a:t>mg</a:t>
            </a:r>
            <a:r>
              <a:rPr kumimoji="0" sz="1200" b="0" i="0" u="none" strike="noStrike" kern="1200" cap="none" spc="-20" normalizeH="0" baseline="0" noProof="0" dirty="0">
                <a:ln>
                  <a:noFill/>
                </a:ln>
                <a:solidFill>
                  <a:srgbClr val="FFFFFF"/>
                </a:solidFill>
                <a:effectLst/>
                <a:uLnTx/>
                <a:uFillTx/>
                <a:latin typeface="Arial"/>
                <a:ea typeface="ＭＳ Ｐゴシック"/>
                <a:cs typeface="Arial"/>
              </a:rPr>
              <a:t> </a:t>
            </a:r>
            <a:r>
              <a:rPr kumimoji="0" sz="1200" b="0" i="0" u="none" strike="noStrike" kern="1200" cap="none" spc="-25" normalizeH="0" baseline="0" noProof="0" dirty="0">
                <a:ln>
                  <a:noFill/>
                </a:ln>
                <a:solidFill>
                  <a:srgbClr val="FFFFFF"/>
                </a:solidFill>
                <a:effectLst/>
                <a:uLnTx/>
                <a:uFillTx/>
                <a:latin typeface="Arial"/>
                <a:ea typeface="ＭＳ Ｐゴシック"/>
                <a:cs typeface="Arial"/>
              </a:rPr>
              <a:t>BID </a:t>
            </a:r>
            <a:r>
              <a:rPr kumimoji="0" sz="1200" b="0" i="0" u="none" strike="noStrike" kern="1200" cap="none" spc="0" normalizeH="0" baseline="0" noProof="0" dirty="0">
                <a:ln>
                  <a:noFill/>
                </a:ln>
                <a:solidFill>
                  <a:srgbClr val="FFFFFF"/>
                </a:solidFill>
                <a:effectLst/>
                <a:uLnTx/>
                <a:uFillTx/>
                <a:latin typeface="Arial"/>
                <a:ea typeface="ＭＳ Ｐゴシック"/>
                <a:cs typeface="Arial"/>
              </a:rPr>
              <a:t>lower</a:t>
            </a:r>
            <a:r>
              <a:rPr kumimoji="0" sz="1200" b="0" i="0" u="none" strike="noStrike" kern="1200" cap="none" spc="-25" normalizeH="0" baseline="0" noProof="0" dirty="0">
                <a:ln>
                  <a:noFill/>
                </a:ln>
                <a:solidFill>
                  <a:srgbClr val="FFFFFF"/>
                </a:solidFill>
                <a:effectLst/>
                <a:uLnTx/>
                <a:uFillTx/>
                <a:latin typeface="Arial"/>
                <a:ea typeface="ＭＳ Ｐゴシック"/>
                <a:cs typeface="Arial"/>
              </a:rPr>
              <a:t> </a:t>
            </a:r>
            <a:r>
              <a:rPr kumimoji="0" sz="1200" b="0" i="0" u="none" strike="noStrike" kern="1200" cap="none" spc="-10" normalizeH="0" baseline="0" noProof="0" dirty="0">
                <a:ln>
                  <a:noFill/>
                </a:ln>
                <a:solidFill>
                  <a:srgbClr val="FFFFFF"/>
                </a:solidFill>
                <a:effectLst/>
                <a:uLnTx/>
                <a:uFillTx/>
                <a:latin typeface="Arial"/>
                <a:ea typeface="ＭＳ Ｐゴシック"/>
                <a:cs typeface="Arial"/>
              </a:rPr>
              <a:t>starting</a:t>
            </a:r>
            <a:r>
              <a:rPr kumimoji="0" sz="1200" b="0" i="0" u="none" strike="noStrike" kern="1200" cap="none" spc="-40" normalizeH="0" baseline="0" noProof="0" dirty="0">
                <a:ln>
                  <a:noFill/>
                </a:ln>
                <a:solidFill>
                  <a:srgbClr val="FFFFFF"/>
                </a:solidFill>
                <a:effectLst/>
                <a:uLnTx/>
                <a:uFillTx/>
                <a:latin typeface="Arial"/>
                <a:ea typeface="ＭＳ Ｐゴシック"/>
                <a:cs typeface="Arial"/>
              </a:rPr>
              <a:t> </a:t>
            </a:r>
            <a:r>
              <a:rPr kumimoji="0" sz="1200" b="0" i="0" u="none" strike="noStrike" kern="1200" cap="none" spc="-20" normalizeH="0" baseline="0" noProof="0" dirty="0">
                <a:ln>
                  <a:noFill/>
                </a:ln>
                <a:solidFill>
                  <a:srgbClr val="FFFFFF"/>
                </a:solidFill>
                <a:effectLst/>
                <a:uLnTx/>
                <a:uFillTx/>
                <a:latin typeface="Arial"/>
                <a:ea typeface="ＭＳ Ｐゴシック"/>
                <a:cs typeface="Arial"/>
              </a:rPr>
              <a:t>dose</a:t>
            </a:r>
            <a:r>
              <a:rPr kumimoji="0" sz="1200" b="0" i="0" u="none" strike="noStrike" kern="1200" cap="none" spc="-30" normalizeH="0" baseline="24305" noProof="0" dirty="0">
                <a:ln>
                  <a:noFill/>
                </a:ln>
                <a:solidFill>
                  <a:srgbClr val="FFFFFF"/>
                </a:solidFill>
                <a:effectLst/>
                <a:uLnTx/>
                <a:uFillTx/>
                <a:latin typeface="Arial"/>
                <a:ea typeface="ＭＳ Ｐゴシック"/>
                <a:cs typeface="Arial"/>
              </a:rPr>
              <a:t>†</a:t>
            </a:r>
            <a:endParaRPr kumimoji="0" sz="1200" b="0" i="0" u="none" strike="noStrike" kern="1200" cap="none" spc="0" normalizeH="0" baseline="24305" noProof="0">
              <a:ln>
                <a:noFill/>
              </a:ln>
              <a:solidFill>
                <a:srgbClr val="000000"/>
              </a:solidFill>
              <a:effectLst/>
              <a:uLnTx/>
              <a:uFillTx/>
              <a:latin typeface="Arial"/>
              <a:ea typeface="ＭＳ Ｐゴシック"/>
              <a:cs typeface="Arial"/>
            </a:endParaRPr>
          </a:p>
          <a:p>
            <a:pPr marL="83185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dirty="0">
                <a:ln>
                  <a:noFill/>
                </a:ln>
                <a:solidFill>
                  <a:srgbClr val="FFFFFF"/>
                </a:solidFill>
                <a:effectLst/>
                <a:uLnTx/>
                <a:uFillTx/>
                <a:latin typeface="Arial"/>
                <a:ea typeface="ＭＳ Ｐゴシック"/>
                <a:cs typeface="Arial"/>
              </a:rPr>
              <a:t>Day</a:t>
            </a:r>
            <a:r>
              <a:rPr kumimoji="0" sz="1200" b="0" i="0" u="none" strike="noStrike" kern="1200" cap="none" spc="-35" normalizeH="0" baseline="0" noProof="0" dirty="0">
                <a:ln>
                  <a:noFill/>
                </a:ln>
                <a:solidFill>
                  <a:srgbClr val="FFFFFF"/>
                </a:solidFill>
                <a:effectLst/>
                <a:uLnTx/>
                <a:uFillTx/>
                <a:latin typeface="Arial"/>
                <a:ea typeface="ＭＳ Ｐゴシック"/>
                <a:cs typeface="Arial"/>
              </a:rPr>
              <a:t> </a:t>
            </a:r>
            <a:r>
              <a:rPr kumimoji="0" sz="1200" b="0" i="0" u="none" strike="noStrike" kern="1200" cap="none" spc="-20" normalizeH="0" baseline="0" noProof="0" dirty="0">
                <a:ln>
                  <a:noFill/>
                </a:ln>
                <a:solidFill>
                  <a:srgbClr val="FFFFFF"/>
                </a:solidFill>
                <a:effectLst/>
                <a:uLnTx/>
                <a:uFillTx/>
                <a:latin typeface="Arial"/>
                <a:ea typeface="ＭＳ Ｐゴシック"/>
                <a:cs typeface="Arial"/>
              </a:rPr>
              <a:t>1–21</a:t>
            </a:r>
            <a:endParaRPr kumimoji="0" sz="12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6" name="object 26"/>
          <p:cNvSpPr txBox="1"/>
          <p:nvPr/>
        </p:nvSpPr>
        <p:spPr>
          <a:xfrm>
            <a:off x="9801225" y="1386904"/>
            <a:ext cx="1692910" cy="650875"/>
          </a:xfrm>
          <a:prstGeom prst="rect">
            <a:avLst/>
          </a:prstGeom>
        </p:spPr>
        <p:txBody>
          <a:bodyPr vert="horz" wrap="square" lIns="0" tIns="125730" rIns="0" bIns="0" rtlCol="0">
            <a:spAutoFit/>
          </a:bodyPr>
          <a:lstStyle/>
          <a:p>
            <a:pPr marL="12700" marR="0" lvl="0" indent="0" algn="l" defTabSz="914400" rtl="0" eaLnBrk="1" fontAlgn="auto" latinLnBrk="0" hangingPunct="1">
              <a:lnSpc>
                <a:spcPct val="100000"/>
              </a:lnSpc>
              <a:spcBef>
                <a:spcPts val="990"/>
              </a:spcBef>
              <a:spcAft>
                <a:spcPts val="0"/>
              </a:spcAft>
              <a:buClrTx/>
              <a:buSzTx/>
              <a:buFontTx/>
              <a:buNone/>
              <a:tabLst/>
              <a:defRPr/>
            </a:pPr>
            <a:r>
              <a:rPr kumimoji="0" sz="1600" b="1" i="0" u="none" strike="noStrike" kern="1200" cap="none" spc="0" normalizeH="0" baseline="0" noProof="0" dirty="0">
                <a:ln>
                  <a:noFill/>
                </a:ln>
                <a:solidFill>
                  <a:srgbClr val="000000"/>
                </a:solidFill>
                <a:effectLst/>
                <a:uLnTx/>
                <a:uFillTx/>
                <a:latin typeface="Arial"/>
                <a:ea typeface="ＭＳ Ｐゴシック"/>
                <a:cs typeface="Arial"/>
              </a:rPr>
              <a:t>Primary</a:t>
            </a:r>
            <a:r>
              <a:rPr kumimoji="0" sz="1600" b="1" i="0" u="none" strike="noStrike" kern="1200" cap="none" spc="-75" normalizeH="0" baseline="0" noProof="0" dirty="0">
                <a:ln>
                  <a:noFill/>
                </a:ln>
                <a:solidFill>
                  <a:srgbClr val="000000"/>
                </a:solidFill>
                <a:effectLst/>
                <a:uLnTx/>
                <a:uFillTx/>
                <a:latin typeface="Arial"/>
                <a:ea typeface="ＭＳ Ｐゴシック"/>
                <a:cs typeface="Arial"/>
              </a:rPr>
              <a:t> </a:t>
            </a:r>
            <a:r>
              <a:rPr kumimoji="0" sz="1600" b="1" i="0" u="none" strike="noStrike" kern="1200" cap="none" spc="-10" normalizeH="0" baseline="0" noProof="0" dirty="0">
                <a:ln>
                  <a:noFill/>
                </a:ln>
                <a:solidFill>
                  <a:srgbClr val="000000"/>
                </a:solidFill>
                <a:effectLst/>
                <a:uLnTx/>
                <a:uFillTx/>
                <a:latin typeface="Arial"/>
                <a:ea typeface="ＭＳ Ｐゴシック"/>
                <a:cs typeface="Arial"/>
              </a:rPr>
              <a:t>endpoint</a:t>
            </a:r>
            <a:endParaRPr kumimoji="0" sz="1600" b="0" i="0" u="none" strike="noStrike" kern="1200" cap="none" spc="0" normalizeH="0" baseline="0" noProof="0">
              <a:ln>
                <a:noFill/>
              </a:ln>
              <a:solidFill>
                <a:srgbClr val="000000"/>
              </a:solidFill>
              <a:effectLst/>
              <a:uLnTx/>
              <a:uFillTx/>
              <a:latin typeface="Arial"/>
              <a:ea typeface="ＭＳ Ｐゴシック"/>
              <a:cs typeface="Arial"/>
            </a:endParaRPr>
          </a:p>
          <a:p>
            <a:pPr marL="195580" marR="0" lvl="0" indent="-171450" algn="l" defTabSz="914400" rtl="0" eaLnBrk="1" fontAlgn="auto" latinLnBrk="0" hangingPunct="1">
              <a:lnSpc>
                <a:spcPct val="100000"/>
              </a:lnSpc>
              <a:spcBef>
                <a:spcPts val="670"/>
              </a:spcBef>
              <a:spcAft>
                <a:spcPts val="0"/>
              </a:spcAft>
              <a:buClr>
                <a:srgbClr val="91005A"/>
              </a:buClr>
              <a:buSzTx/>
              <a:buFont typeface="Wingdings"/>
              <a:buChar char=""/>
              <a:tabLst>
                <a:tab pos="195580" algn="l"/>
              </a:tabLst>
              <a:defRPr/>
            </a:pPr>
            <a:r>
              <a:rPr kumimoji="0" sz="1200" b="0" i="0" u="none" strike="noStrike" kern="1200" cap="none" spc="0" normalizeH="0" baseline="0" noProof="0" dirty="0">
                <a:ln>
                  <a:noFill/>
                </a:ln>
                <a:solidFill>
                  <a:srgbClr val="000000"/>
                </a:solidFill>
                <a:effectLst/>
                <a:uLnTx/>
                <a:uFillTx/>
                <a:latin typeface="Arial"/>
                <a:ea typeface="ＭＳ Ｐゴシック"/>
                <a:cs typeface="Arial"/>
              </a:rPr>
              <a:t>SVR35</a:t>
            </a:r>
            <a:r>
              <a:rPr kumimoji="0" sz="12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at</a:t>
            </a:r>
            <a:r>
              <a:rPr kumimoji="0" sz="12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Week</a:t>
            </a:r>
            <a:r>
              <a:rPr kumimoji="0" sz="12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25" normalizeH="0" baseline="0" noProof="0" dirty="0">
                <a:ln>
                  <a:noFill/>
                </a:ln>
                <a:solidFill>
                  <a:srgbClr val="000000"/>
                </a:solidFill>
                <a:effectLst/>
                <a:uLnTx/>
                <a:uFillTx/>
                <a:latin typeface="Arial"/>
                <a:ea typeface="ＭＳ Ｐゴシック"/>
                <a:cs typeface="Arial"/>
              </a:rPr>
              <a:t>24</a:t>
            </a:r>
            <a:endParaRPr kumimoji="0" sz="12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7" name="object 27"/>
          <p:cNvSpPr txBox="1"/>
          <p:nvPr/>
        </p:nvSpPr>
        <p:spPr>
          <a:xfrm>
            <a:off x="9801225" y="2457957"/>
            <a:ext cx="1466850" cy="513080"/>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sz="1600" b="1" i="0" u="none" strike="noStrike" kern="1200" cap="none" spc="0" normalizeH="0" baseline="0" noProof="0" dirty="0">
                <a:ln>
                  <a:noFill/>
                </a:ln>
                <a:solidFill>
                  <a:srgbClr val="000000"/>
                </a:solidFill>
                <a:effectLst/>
                <a:uLnTx/>
                <a:uFillTx/>
                <a:latin typeface="Arial"/>
                <a:ea typeface="ＭＳ Ｐゴシック"/>
                <a:cs typeface="Arial"/>
              </a:rPr>
              <a:t>Key</a:t>
            </a:r>
            <a:r>
              <a:rPr kumimoji="0" sz="1600" b="1" i="0" u="none" strike="noStrike" kern="1200" cap="none" spc="-45" normalizeH="0" baseline="0" noProof="0" dirty="0">
                <a:ln>
                  <a:noFill/>
                </a:ln>
                <a:solidFill>
                  <a:srgbClr val="000000"/>
                </a:solidFill>
                <a:effectLst/>
                <a:uLnTx/>
                <a:uFillTx/>
                <a:latin typeface="Arial"/>
                <a:ea typeface="ＭＳ Ｐゴシック"/>
                <a:cs typeface="Arial"/>
              </a:rPr>
              <a:t> </a:t>
            </a:r>
            <a:r>
              <a:rPr kumimoji="0" sz="1600" b="1" i="0" u="none" strike="noStrike" kern="1200" cap="none" spc="-10" normalizeH="0" baseline="0" noProof="0" dirty="0">
                <a:ln>
                  <a:noFill/>
                </a:ln>
                <a:solidFill>
                  <a:srgbClr val="000000"/>
                </a:solidFill>
                <a:effectLst/>
                <a:uLnTx/>
                <a:uFillTx/>
                <a:latin typeface="Arial"/>
                <a:ea typeface="ＭＳ Ｐゴシック"/>
                <a:cs typeface="Arial"/>
              </a:rPr>
              <a:t>secondary endpoints</a:t>
            </a:r>
            <a:endParaRPr kumimoji="0" sz="16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8" name="object 28"/>
          <p:cNvSpPr txBox="1"/>
          <p:nvPr/>
        </p:nvSpPr>
        <p:spPr>
          <a:xfrm>
            <a:off x="9828403" y="3084957"/>
            <a:ext cx="1572260" cy="879475"/>
          </a:xfrm>
          <a:prstGeom prst="rect">
            <a:avLst/>
          </a:prstGeom>
        </p:spPr>
        <p:txBody>
          <a:bodyPr vert="horz" wrap="square" lIns="0" tIns="12700" rIns="0" bIns="0" rtlCol="0">
            <a:spAutoFit/>
          </a:bodyPr>
          <a:lstStyle/>
          <a:p>
            <a:pPr marL="183515" marR="5080" lvl="0" indent="-171450" algn="l" defTabSz="914400" rtl="0" eaLnBrk="1" fontAlgn="auto" latinLnBrk="0" hangingPunct="1">
              <a:lnSpc>
                <a:spcPct val="100000"/>
              </a:lnSpc>
              <a:spcBef>
                <a:spcPts val="100"/>
              </a:spcBef>
              <a:spcAft>
                <a:spcPts val="0"/>
              </a:spcAft>
              <a:buClr>
                <a:srgbClr val="91005A"/>
              </a:buClr>
              <a:buSzTx/>
              <a:buFont typeface="Wingdings"/>
              <a:buChar char=""/>
              <a:tabLst>
                <a:tab pos="184785" algn="l"/>
              </a:tabLst>
              <a:defRPr/>
            </a:pPr>
            <a:r>
              <a:rPr kumimoji="0" sz="1200" b="0" i="0" u="none" strike="noStrike" kern="1200" cap="none" spc="0" normalizeH="0" baseline="0" noProof="0" dirty="0">
                <a:ln>
                  <a:noFill/>
                </a:ln>
                <a:solidFill>
                  <a:srgbClr val="000000"/>
                </a:solidFill>
                <a:effectLst/>
                <a:uLnTx/>
                <a:uFillTx/>
                <a:latin typeface="Arial"/>
                <a:ea typeface="ＭＳ Ｐゴシック"/>
                <a:cs typeface="Arial"/>
              </a:rPr>
              <a:t>TSS</a:t>
            </a:r>
            <a:r>
              <a:rPr kumimoji="0" sz="12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10" normalizeH="0" baseline="0" noProof="0" dirty="0">
                <a:ln>
                  <a:noFill/>
                </a:ln>
                <a:solidFill>
                  <a:srgbClr val="000000"/>
                </a:solidFill>
                <a:effectLst/>
                <a:uLnTx/>
                <a:uFillTx/>
                <a:latin typeface="Arial"/>
                <a:ea typeface="ＭＳ Ｐゴシック"/>
                <a:cs typeface="Arial"/>
              </a:rPr>
              <a:t>absolute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change</a:t>
            </a:r>
            <a:r>
              <a:rPr kumimoji="0" sz="1200" b="0" i="0" u="none" strike="noStrike" kern="1200" cap="none" spc="-45"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20" normalizeH="0" baseline="0" noProof="0" dirty="0">
                <a:ln>
                  <a:noFill/>
                </a:ln>
                <a:solidFill>
                  <a:srgbClr val="000000"/>
                </a:solidFill>
                <a:effectLst/>
                <a:uLnTx/>
                <a:uFillTx/>
                <a:latin typeface="Arial"/>
                <a:ea typeface="ＭＳ Ｐゴシック"/>
                <a:cs typeface="Arial"/>
              </a:rPr>
              <a:t>from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baseline</a:t>
            </a:r>
            <a:r>
              <a:rPr kumimoji="0" sz="1200" b="0" i="0" u="none" strike="noStrike" kern="1200" cap="none" spc="-50"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at</a:t>
            </a:r>
            <a:r>
              <a:rPr kumimoji="0" sz="12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Week</a:t>
            </a:r>
            <a:r>
              <a:rPr kumimoji="0" sz="12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25" normalizeH="0" baseline="0" noProof="0" dirty="0">
                <a:ln>
                  <a:noFill/>
                </a:ln>
                <a:solidFill>
                  <a:srgbClr val="000000"/>
                </a:solidFill>
                <a:effectLst/>
                <a:uLnTx/>
                <a:uFillTx/>
                <a:latin typeface="Arial"/>
                <a:ea typeface="ＭＳ Ｐゴシック"/>
                <a:cs typeface="Arial"/>
              </a:rPr>
              <a:t>24</a:t>
            </a:r>
            <a:endParaRPr kumimoji="0" sz="1200" b="0" i="0" u="none" strike="noStrike" kern="1200" cap="none" spc="0" normalizeH="0" baseline="0" noProof="0">
              <a:ln>
                <a:noFill/>
              </a:ln>
              <a:solidFill>
                <a:srgbClr val="000000"/>
              </a:solidFill>
              <a:effectLst/>
              <a:uLnTx/>
              <a:uFillTx/>
              <a:latin typeface="Arial"/>
              <a:ea typeface="ＭＳ Ｐゴシック"/>
              <a:cs typeface="Arial"/>
            </a:endParaRPr>
          </a:p>
          <a:p>
            <a:pPr marL="184150" marR="0" lvl="0" indent="-171450" algn="l" defTabSz="914400" rtl="0" eaLnBrk="1" fontAlgn="auto" latinLnBrk="0" hangingPunct="1">
              <a:lnSpc>
                <a:spcPct val="100000"/>
              </a:lnSpc>
              <a:spcBef>
                <a:spcPts val="960"/>
              </a:spcBef>
              <a:spcAft>
                <a:spcPts val="0"/>
              </a:spcAft>
              <a:buClr>
                <a:srgbClr val="91005A"/>
              </a:buClr>
              <a:buSzTx/>
              <a:buFont typeface="Wingdings"/>
              <a:buChar char=""/>
              <a:tabLst>
                <a:tab pos="184150" algn="l"/>
              </a:tabLst>
              <a:defRPr/>
            </a:pPr>
            <a:r>
              <a:rPr kumimoji="0" sz="1200" b="0" i="0" u="none" strike="noStrike" kern="1200" cap="none" spc="0" normalizeH="0" baseline="0" noProof="0" dirty="0">
                <a:ln>
                  <a:noFill/>
                </a:ln>
                <a:solidFill>
                  <a:srgbClr val="000000"/>
                </a:solidFill>
                <a:effectLst/>
                <a:uLnTx/>
                <a:uFillTx/>
                <a:latin typeface="Arial"/>
                <a:ea typeface="ＭＳ Ｐゴシック"/>
                <a:cs typeface="Arial"/>
              </a:rPr>
              <a:t>TSS50</a:t>
            </a:r>
            <a:r>
              <a:rPr kumimoji="0" sz="12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at</a:t>
            </a:r>
            <a:r>
              <a:rPr kumimoji="0" sz="12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Week</a:t>
            </a:r>
            <a:r>
              <a:rPr kumimoji="0" sz="12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25" normalizeH="0" baseline="0" noProof="0" dirty="0">
                <a:ln>
                  <a:noFill/>
                </a:ln>
                <a:solidFill>
                  <a:srgbClr val="000000"/>
                </a:solidFill>
                <a:effectLst/>
                <a:uLnTx/>
                <a:uFillTx/>
                <a:latin typeface="Arial"/>
                <a:ea typeface="ＭＳ Ｐゴシック"/>
                <a:cs typeface="Arial"/>
              </a:rPr>
              <a:t>24</a:t>
            </a:r>
            <a:endParaRPr kumimoji="0" sz="12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9" name="object 29"/>
          <p:cNvSpPr txBox="1"/>
          <p:nvPr/>
        </p:nvSpPr>
        <p:spPr>
          <a:xfrm>
            <a:off x="9801225" y="4267122"/>
            <a:ext cx="1363980" cy="730250"/>
          </a:xfrm>
          <a:prstGeom prst="rect">
            <a:avLst/>
          </a:prstGeom>
        </p:spPr>
        <p:txBody>
          <a:bodyPr vert="horz" wrap="square" lIns="0" tIns="66040" rIns="0" bIns="0" rtlCol="0">
            <a:spAutoFit/>
          </a:bodyPr>
          <a:lstStyle/>
          <a:p>
            <a:pPr marL="12700" marR="0" lvl="0" indent="0" algn="l" defTabSz="914400" rtl="0" eaLnBrk="1" fontAlgn="auto" latinLnBrk="0" hangingPunct="1">
              <a:lnSpc>
                <a:spcPct val="100000"/>
              </a:lnSpc>
              <a:spcBef>
                <a:spcPts val="520"/>
              </a:spcBef>
              <a:spcAft>
                <a:spcPts val="0"/>
              </a:spcAft>
              <a:buClrTx/>
              <a:buSzTx/>
              <a:buFontTx/>
              <a:buNone/>
              <a:tabLst/>
              <a:defRPr/>
            </a:pPr>
            <a:r>
              <a:rPr kumimoji="0" sz="1600" b="1" i="0" u="none" strike="noStrike" kern="1200" cap="none" spc="-10" normalizeH="0" baseline="0" noProof="0" dirty="0">
                <a:ln>
                  <a:noFill/>
                </a:ln>
                <a:solidFill>
                  <a:srgbClr val="000000"/>
                </a:solidFill>
                <a:effectLst/>
                <a:uLnTx/>
                <a:uFillTx/>
                <a:latin typeface="Arial"/>
                <a:ea typeface="ＭＳ Ｐゴシック"/>
                <a:cs typeface="Arial"/>
              </a:rPr>
              <a:t>Safety</a:t>
            </a:r>
            <a:endParaRPr kumimoji="0" sz="1600" b="0" i="0" u="none" strike="noStrike" kern="1200" cap="none" spc="0" normalizeH="0" baseline="0" noProof="0">
              <a:ln>
                <a:noFill/>
              </a:ln>
              <a:solidFill>
                <a:srgbClr val="000000"/>
              </a:solidFill>
              <a:effectLst/>
              <a:uLnTx/>
              <a:uFillTx/>
              <a:latin typeface="Arial"/>
              <a:ea typeface="ＭＳ Ｐゴシック"/>
              <a:cs typeface="Arial"/>
            </a:endParaRPr>
          </a:p>
          <a:p>
            <a:pPr marL="172085" marR="5080" lvl="0" indent="-172085" algn="r" defTabSz="914400" rtl="0" eaLnBrk="1" fontAlgn="auto" latinLnBrk="0" hangingPunct="1">
              <a:lnSpc>
                <a:spcPct val="100000"/>
              </a:lnSpc>
              <a:spcBef>
                <a:spcPts val="325"/>
              </a:spcBef>
              <a:spcAft>
                <a:spcPts val="0"/>
              </a:spcAft>
              <a:buClr>
                <a:srgbClr val="91005A"/>
              </a:buClr>
              <a:buSzTx/>
              <a:buFont typeface="Wingdings"/>
              <a:buChar char=""/>
              <a:tabLst>
                <a:tab pos="172085" algn="l"/>
              </a:tabLst>
              <a:defRPr/>
            </a:pPr>
            <a:r>
              <a:rPr kumimoji="0" sz="1200" b="0" i="0" u="none" strike="noStrike" kern="1200" cap="none" spc="0" normalizeH="0" baseline="0" noProof="0" dirty="0">
                <a:ln>
                  <a:noFill/>
                </a:ln>
                <a:solidFill>
                  <a:srgbClr val="000000"/>
                </a:solidFill>
                <a:effectLst/>
                <a:uLnTx/>
                <a:uFillTx/>
                <a:latin typeface="Arial"/>
                <a:ea typeface="ＭＳ Ｐゴシック"/>
                <a:cs typeface="Arial"/>
              </a:rPr>
              <a:t>AEs</a:t>
            </a:r>
            <a:r>
              <a:rPr kumimoji="0" sz="12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of all</a:t>
            </a:r>
            <a:r>
              <a:rPr kumimoji="0" sz="12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10" normalizeH="0" baseline="0" noProof="0" dirty="0">
                <a:ln>
                  <a:noFill/>
                </a:ln>
                <a:solidFill>
                  <a:srgbClr val="000000"/>
                </a:solidFill>
                <a:effectLst/>
                <a:uLnTx/>
                <a:uFillTx/>
                <a:latin typeface="Arial"/>
                <a:ea typeface="ＭＳ Ｐゴシック"/>
                <a:cs typeface="Arial"/>
              </a:rPr>
              <a:t>grades</a:t>
            </a:r>
            <a:endParaRPr kumimoji="0" sz="1200" b="0" i="0" u="none" strike="noStrike" kern="1200" cap="none" spc="0" normalizeH="0" baseline="0" noProof="0">
              <a:ln>
                <a:noFill/>
              </a:ln>
              <a:solidFill>
                <a:srgbClr val="000000"/>
              </a:solidFill>
              <a:effectLst/>
              <a:uLnTx/>
              <a:uFillTx/>
              <a:latin typeface="Arial"/>
              <a:ea typeface="ＭＳ Ｐゴシック"/>
              <a:cs typeface="Arial"/>
            </a:endParaRPr>
          </a:p>
          <a:p>
            <a:pPr marL="0" marR="58419" lvl="0" indent="0" algn="r"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dirty="0">
                <a:ln>
                  <a:noFill/>
                </a:ln>
                <a:solidFill>
                  <a:srgbClr val="000000"/>
                </a:solidFill>
                <a:effectLst/>
                <a:uLnTx/>
                <a:uFillTx/>
                <a:latin typeface="Arial"/>
                <a:ea typeface="ＭＳ Ｐゴシック"/>
                <a:cs typeface="Arial"/>
              </a:rPr>
              <a:t>and</a:t>
            </a:r>
            <a:r>
              <a:rPr kumimoji="0" sz="12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10" normalizeH="0" baseline="0" noProof="0" dirty="0">
                <a:ln>
                  <a:noFill/>
                </a:ln>
                <a:solidFill>
                  <a:srgbClr val="000000"/>
                </a:solidFill>
                <a:effectLst/>
                <a:uLnTx/>
                <a:uFillTx/>
                <a:latin typeface="Arial"/>
                <a:ea typeface="ＭＳ Ｐゴシック"/>
                <a:cs typeface="Arial"/>
              </a:rPr>
              <a:t>serious</a:t>
            </a:r>
            <a:r>
              <a:rPr kumimoji="0" sz="1200" b="0" i="0" u="none" strike="noStrike" kern="1200" cap="none" spc="-70"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25" normalizeH="0" baseline="0" noProof="0" dirty="0">
                <a:ln>
                  <a:noFill/>
                </a:ln>
                <a:solidFill>
                  <a:srgbClr val="000000"/>
                </a:solidFill>
                <a:effectLst/>
                <a:uLnTx/>
                <a:uFillTx/>
                <a:latin typeface="Arial"/>
                <a:ea typeface="ＭＳ Ｐゴシック"/>
                <a:cs typeface="Arial"/>
              </a:rPr>
              <a:t>AEs</a:t>
            </a:r>
            <a:endParaRPr kumimoji="0" sz="12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0" name="object 30"/>
          <p:cNvSpPr txBox="1"/>
          <p:nvPr/>
        </p:nvSpPr>
        <p:spPr>
          <a:xfrm>
            <a:off x="2908300" y="5798007"/>
            <a:ext cx="8774455" cy="982320"/>
          </a:xfrm>
          <a:prstGeom prst="rect">
            <a:avLst/>
          </a:prstGeom>
        </p:spPr>
        <p:txBody>
          <a:bodyPr vert="horz" wrap="square" lIns="0" tIns="12700" rIns="0" bIns="0" rtlCol="0">
            <a:spAutoFit/>
          </a:bodyPr>
          <a:lstStyle/>
          <a:p>
            <a:pPr marL="38100" marR="92075" lvl="0" indent="0" algn="l" defTabSz="914400" rtl="0" eaLnBrk="1" fontAlgn="auto" latinLnBrk="0" hangingPunct="1">
              <a:lnSpc>
                <a:spcPct val="100000"/>
              </a:lnSpc>
              <a:spcBef>
                <a:spcPts val="100"/>
              </a:spcBef>
              <a:spcAft>
                <a:spcPts val="0"/>
              </a:spcAft>
              <a:buClrTx/>
              <a:buSzTx/>
              <a:buFontTx/>
              <a:buNone/>
              <a:tabLst/>
              <a:defRPr/>
            </a:pPr>
            <a:r>
              <a:rPr kumimoji="0" sz="900" b="0" i="0" u="none" strike="noStrike" kern="1200" cap="none" spc="0" normalizeH="0" baseline="0" noProof="0" dirty="0">
                <a:ln>
                  <a:noFill/>
                </a:ln>
                <a:solidFill>
                  <a:srgbClr val="000000"/>
                </a:solidFill>
                <a:effectLst/>
                <a:uLnTx/>
                <a:uFillTx/>
                <a:latin typeface="Arial"/>
                <a:ea typeface="ＭＳ Ｐゴシック"/>
                <a:cs typeface="Arial"/>
              </a:rPr>
              <a:t>AE,</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adverse</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event;</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BID,</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twice</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daily;</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CT,</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computed</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tomography;</a:t>
            </a:r>
            <a:r>
              <a:rPr kumimoji="0" sz="9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DIPSS,</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Dynamic</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International</a:t>
            </a:r>
            <a:r>
              <a:rPr kumimoji="0" sz="900" b="0" i="0" u="none" strike="noStrike" kern="1200" cap="none" spc="-5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Prognostic</a:t>
            </a:r>
            <a:r>
              <a:rPr kumimoji="0" sz="9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Scoring</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System;</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ET,</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essential</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thrombocythemia;</a:t>
            </a:r>
            <a:r>
              <a:rPr kumimoji="0" sz="9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Int,</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intermediate;</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JAKi,</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Janus</a:t>
            </a:r>
            <a:r>
              <a:rPr kumimoji="0" sz="9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kinase</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inhibitor;</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MF,</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myelofibrosis;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MFSAF, Myelofibrosis</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Symptom</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Assessment</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Form;</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MRI, magnetic</a:t>
            </a:r>
            <a:r>
              <a:rPr kumimoji="0" sz="9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resonance</a:t>
            </a:r>
            <a:r>
              <a:rPr kumimoji="0" sz="900" b="0" i="0" u="none" strike="noStrike" kern="1200" cap="none" spc="-4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imagining;</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PO,</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orally;</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PV,</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polycythemia</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vera;</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QD,</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once</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daily;</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SVR35,</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≥35%</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reduction</a:t>
            </a:r>
            <a:r>
              <a:rPr kumimoji="0" sz="9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in</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spleen</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volume;</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TSS,</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total</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symptom</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score;</a:t>
            </a:r>
            <a:endParaRPr kumimoji="0" sz="900" b="0" i="0" u="none" strike="noStrike" kern="1200" cap="none" spc="0" normalizeH="0" baseline="0" noProof="0" dirty="0">
              <a:ln>
                <a:noFill/>
              </a:ln>
              <a:solidFill>
                <a:srgbClr val="000000"/>
              </a:solidFill>
              <a:effectLst/>
              <a:uLnTx/>
              <a:uFillTx/>
              <a:latin typeface="Arial"/>
              <a:ea typeface="ＭＳ Ｐゴシック"/>
              <a:cs typeface="Arial"/>
            </a:endParaRPr>
          </a:p>
          <a:p>
            <a:pPr marL="38100" marR="3048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0" normalizeH="0" baseline="0" noProof="0" dirty="0">
                <a:ln>
                  <a:noFill/>
                </a:ln>
                <a:solidFill>
                  <a:srgbClr val="000000"/>
                </a:solidFill>
                <a:effectLst/>
                <a:uLnTx/>
                <a:uFillTx/>
                <a:latin typeface="Arial"/>
                <a:ea typeface="ＭＳ Ｐゴシック"/>
                <a:cs typeface="Arial"/>
              </a:rPr>
              <a:t>TSS50,</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≥50%</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reduction</a:t>
            </a:r>
            <a:r>
              <a:rPr kumimoji="0" sz="9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in total</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symptom</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score.</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*The starting</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dose</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for pelabresib</a:t>
            </a:r>
            <a:r>
              <a:rPr kumimoji="0" sz="900" b="0" i="0" u="none" strike="noStrike" kern="1200" cap="none" spc="-4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was</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125</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mg</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QD</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and</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protocol-defined</a:t>
            </a:r>
            <a:r>
              <a:rPr kumimoji="0" sz="9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dose</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modifications</a:t>
            </a:r>
            <a:r>
              <a:rPr kumimoji="0" sz="9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based</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on</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AEs</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and</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treatment</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response</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allowed</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dose</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range</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between</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50</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mg</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and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175</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mg</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QD;</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27777" noProof="0" dirty="0">
                <a:ln>
                  <a:noFill/>
                </a:ln>
                <a:solidFill>
                  <a:srgbClr val="000000"/>
                </a:solidFill>
                <a:effectLst/>
                <a:uLnTx/>
                <a:uFillTx/>
                <a:latin typeface="Arial"/>
                <a:ea typeface="ＭＳ Ｐゴシック"/>
                <a:cs typeface="Arial"/>
              </a:rPr>
              <a:t>†</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Ruxolitinib</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was started</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at</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10</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mg</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BID (baseline</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platelet</a:t>
            </a:r>
            <a:r>
              <a:rPr kumimoji="0" sz="9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count</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100–200</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 10</a:t>
            </a:r>
            <a:r>
              <a:rPr kumimoji="0" sz="900" b="0" i="0" u="none" strike="noStrike" kern="1200" cap="none" spc="0" normalizeH="0" baseline="27777" noProof="0" dirty="0">
                <a:ln>
                  <a:noFill/>
                </a:ln>
                <a:solidFill>
                  <a:srgbClr val="000000"/>
                </a:solidFill>
                <a:effectLst/>
                <a:uLnTx/>
                <a:uFillTx/>
                <a:latin typeface="Arial"/>
                <a:ea typeface="ＭＳ Ｐゴシック"/>
                <a:cs typeface="Arial"/>
              </a:rPr>
              <a:t>9</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/L)</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or</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15</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mg</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BID</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(baseline</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platelet</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count</a:t>
            </a:r>
            <a:r>
              <a:rPr kumimoji="0" sz="9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&gt;200</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10</a:t>
            </a:r>
            <a:r>
              <a:rPr kumimoji="0" sz="900" b="0" i="0" u="none" strike="noStrike" kern="1200" cap="none" spc="0" normalizeH="0" baseline="27777" noProof="0" dirty="0">
                <a:ln>
                  <a:noFill/>
                </a:ln>
                <a:solidFill>
                  <a:srgbClr val="000000"/>
                </a:solidFill>
                <a:effectLst/>
                <a:uLnTx/>
                <a:uFillTx/>
                <a:latin typeface="Arial"/>
                <a:ea typeface="ＭＳ Ｐゴシック"/>
                <a:cs typeface="Arial"/>
              </a:rPr>
              <a:t>9</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/L)</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with a</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mandatory</a:t>
            </a:r>
            <a:r>
              <a:rPr kumimoji="0" sz="9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dose</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increase</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by</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5</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mg</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BID</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after</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one</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cycle</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and</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maximum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dose</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of</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25</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mg</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BID</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per</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label.</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Harrison</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CN,</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et</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al.</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1" u="none" strike="noStrike" kern="1200" cap="none" spc="0" normalizeH="0" baseline="0" noProof="0" dirty="0">
                <a:ln>
                  <a:noFill/>
                </a:ln>
                <a:solidFill>
                  <a:srgbClr val="000000"/>
                </a:solidFill>
                <a:effectLst/>
                <a:uLnTx/>
                <a:uFillTx/>
                <a:latin typeface="Arial"/>
                <a:ea typeface="ＭＳ Ｐゴシック"/>
                <a:cs typeface="Arial"/>
              </a:rPr>
              <a:t>Future Oncol</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2022;18(27):2987-29977.</a:t>
            </a:r>
            <a:endParaRPr kumimoji="0" sz="900" b="0" i="0" u="none" strike="noStrike" kern="1200" cap="none" spc="0" normalizeH="0" baseline="0" noProof="0" dirty="0">
              <a:ln>
                <a:noFill/>
              </a:ln>
              <a:solidFill>
                <a:srgbClr val="000000"/>
              </a:solidFill>
              <a:effectLst/>
              <a:uLnTx/>
              <a:uFillTx/>
              <a:latin typeface="Arial"/>
              <a:ea typeface="ＭＳ Ｐゴシック"/>
              <a:cs typeface="Arial"/>
            </a:endParaRPr>
          </a:p>
        </p:txBody>
      </p:sp>
      <p:sp>
        <p:nvSpPr>
          <p:cNvPr id="31" name="object 31"/>
          <p:cNvSpPr txBox="1"/>
          <p:nvPr/>
        </p:nvSpPr>
        <p:spPr>
          <a:xfrm>
            <a:off x="7107046" y="3494658"/>
            <a:ext cx="2023745" cy="756920"/>
          </a:xfrm>
          <a:prstGeom prst="rect">
            <a:avLst/>
          </a:prstGeom>
        </p:spPr>
        <p:txBody>
          <a:bodyPr vert="horz" wrap="square" lIns="0" tIns="12700" rIns="0" bIns="0" rtlCol="0">
            <a:spAutoFit/>
          </a:bodyPr>
          <a:lstStyle/>
          <a:p>
            <a:pPr marL="715645"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10" normalizeH="0" baseline="0" noProof="0" dirty="0">
                <a:ln>
                  <a:noFill/>
                </a:ln>
                <a:solidFill>
                  <a:srgbClr val="000000"/>
                </a:solidFill>
                <a:effectLst/>
                <a:uLnTx/>
                <a:uFillTx/>
                <a:latin typeface="Arial"/>
                <a:ea typeface="ＭＳ Ｐゴシック"/>
                <a:cs typeface="Arial"/>
              </a:rPr>
              <a:t>Ruxolitinib</a:t>
            </a:r>
            <a:endParaRPr kumimoji="0" sz="1200" b="0" i="0" u="none" strike="noStrike" kern="1200" cap="none" spc="0" normalizeH="0" baseline="0" noProof="0">
              <a:ln>
                <a:noFill/>
              </a:ln>
              <a:solidFill>
                <a:srgbClr val="000000"/>
              </a:solidFill>
              <a:effectLst/>
              <a:uLnTx/>
              <a:uFillTx/>
              <a:latin typeface="Arial"/>
              <a:ea typeface="ＭＳ Ｐゴシック"/>
              <a:cs typeface="Arial"/>
            </a:endParaRPr>
          </a:p>
          <a:p>
            <a:pPr marL="442595" marR="43180" lvl="0" indent="-405130" algn="l" defTabSz="914400" rtl="0" eaLnBrk="1" fontAlgn="auto" latinLnBrk="0" hangingPunct="1">
              <a:lnSpc>
                <a:spcPts val="1400"/>
              </a:lnSpc>
              <a:spcBef>
                <a:spcPts val="120"/>
              </a:spcBef>
              <a:spcAft>
                <a:spcPts val="0"/>
              </a:spcAft>
              <a:buClrTx/>
              <a:buSzTx/>
              <a:buFontTx/>
              <a:buNone/>
              <a:tabLst/>
              <a:defRPr/>
            </a:pPr>
            <a:r>
              <a:rPr kumimoji="0" sz="1200" b="0" i="0" u="none" strike="noStrike" kern="1200" cap="none" spc="0" normalizeH="0" baseline="0" noProof="0" dirty="0">
                <a:ln>
                  <a:noFill/>
                </a:ln>
                <a:solidFill>
                  <a:srgbClr val="000000"/>
                </a:solidFill>
                <a:effectLst/>
                <a:uLnTx/>
                <a:uFillTx/>
                <a:latin typeface="Arial"/>
                <a:ea typeface="ＭＳ Ｐゴシック"/>
                <a:cs typeface="Arial"/>
              </a:rPr>
              <a:t>+</a:t>
            </a:r>
            <a:r>
              <a:rPr kumimoji="0" sz="1200" b="0" i="0" u="none" strike="noStrike" kern="1200" cap="none" spc="135" normalizeH="0" baseline="0" noProof="0" dirty="0">
                <a:ln>
                  <a:noFill/>
                </a:ln>
                <a:solidFill>
                  <a:srgbClr val="000000"/>
                </a:solidFill>
                <a:effectLst/>
                <a:uLnTx/>
                <a:uFillTx/>
                <a:latin typeface="Arial"/>
                <a:ea typeface="ＭＳ Ｐゴシック"/>
                <a:cs typeface="Arial"/>
              </a:rPr>
              <a:t>  </a:t>
            </a:r>
            <a:r>
              <a:rPr kumimoji="0" sz="1800" b="0" i="0" u="none" strike="noStrike" kern="1200" cap="none" spc="0" normalizeH="0" baseline="2314" noProof="0" dirty="0">
                <a:ln>
                  <a:noFill/>
                </a:ln>
                <a:solidFill>
                  <a:srgbClr val="000000"/>
                </a:solidFill>
                <a:effectLst/>
                <a:uLnTx/>
                <a:uFillTx/>
                <a:latin typeface="Arial"/>
                <a:ea typeface="ＭＳ Ｐゴシック"/>
                <a:cs typeface="Arial"/>
              </a:rPr>
              <a:t>Per</a:t>
            </a:r>
            <a:r>
              <a:rPr kumimoji="0" sz="1800" b="0" i="0" u="none" strike="noStrike" kern="1200" cap="none" spc="-30" normalizeH="0" baseline="2314" noProof="0" dirty="0">
                <a:ln>
                  <a:noFill/>
                </a:ln>
                <a:solidFill>
                  <a:srgbClr val="000000"/>
                </a:solidFill>
                <a:effectLst/>
                <a:uLnTx/>
                <a:uFillTx/>
                <a:latin typeface="Arial"/>
                <a:ea typeface="ＭＳ Ｐゴシック"/>
                <a:cs typeface="Arial"/>
              </a:rPr>
              <a:t> </a:t>
            </a:r>
            <a:r>
              <a:rPr kumimoji="0" sz="1800" b="0" i="0" u="none" strike="noStrike" kern="1200" cap="none" spc="0" normalizeH="0" baseline="2314" noProof="0" dirty="0">
                <a:ln>
                  <a:noFill/>
                </a:ln>
                <a:solidFill>
                  <a:srgbClr val="000000"/>
                </a:solidFill>
                <a:effectLst/>
                <a:uLnTx/>
                <a:uFillTx/>
                <a:latin typeface="Arial"/>
                <a:ea typeface="ＭＳ Ｐゴシック"/>
                <a:cs typeface="Arial"/>
              </a:rPr>
              <a:t>label</a:t>
            </a:r>
            <a:r>
              <a:rPr kumimoji="0" sz="1800" b="0" i="0" u="none" strike="noStrike" kern="1200" cap="none" spc="-37" normalizeH="0" baseline="2314" noProof="0" dirty="0">
                <a:ln>
                  <a:noFill/>
                </a:ln>
                <a:solidFill>
                  <a:srgbClr val="000000"/>
                </a:solidFill>
                <a:effectLst/>
                <a:uLnTx/>
                <a:uFillTx/>
                <a:latin typeface="Arial"/>
                <a:ea typeface="ＭＳ Ｐゴシック"/>
                <a:cs typeface="Arial"/>
              </a:rPr>
              <a:t> </a:t>
            </a:r>
            <a:r>
              <a:rPr kumimoji="0" sz="1800" b="0" i="0" u="none" strike="noStrike" kern="1200" cap="none" spc="0" normalizeH="0" baseline="2314" noProof="0" dirty="0">
                <a:ln>
                  <a:noFill/>
                </a:ln>
                <a:solidFill>
                  <a:srgbClr val="000000"/>
                </a:solidFill>
                <a:effectLst/>
                <a:uLnTx/>
                <a:uFillTx/>
                <a:latin typeface="Arial"/>
                <a:ea typeface="ＭＳ Ｐゴシック"/>
                <a:cs typeface="Arial"/>
              </a:rPr>
              <a:t>with</a:t>
            </a:r>
            <a:r>
              <a:rPr kumimoji="0" sz="1800" b="0" i="0" u="none" strike="noStrike" kern="1200" cap="none" spc="-7" normalizeH="0" baseline="2314" noProof="0" dirty="0">
                <a:ln>
                  <a:noFill/>
                </a:ln>
                <a:solidFill>
                  <a:srgbClr val="000000"/>
                </a:solidFill>
                <a:effectLst/>
                <a:uLnTx/>
                <a:uFillTx/>
                <a:latin typeface="Arial"/>
                <a:ea typeface="ＭＳ Ｐゴシック"/>
                <a:cs typeface="Arial"/>
              </a:rPr>
              <a:t> </a:t>
            </a:r>
            <a:r>
              <a:rPr kumimoji="0" sz="1800" b="0" i="0" u="none" strike="noStrike" kern="1200" cap="none" spc="0" normalizeH="0" baseline="2314" noProof="0" dirty="0">
                <a:ln>
                  <a:noFill/>
                </a:ln>
                <a:solidFill>
                  <a:srgbClr val="000000"/>
                </a:solidFill>
                <a:effectLst/>
                <a:uLnTx/>
                <a:uFillTx/>
                <a:latin typeface="Arial"/>
                <a:ea typeface="ＭＳ Ｐゴシック"/>
                <a:cs typeface="Arial"/>
              </a:rPr>
              <a:t>a</a:t>
            </a:r>
            <a:r>
              <a:rPr kumimoji="0" sz="1800" b="0" i="0" u="none" strike="noStrike" kern="1200" cap="none" spc="-15" normalizeH="0" baseline="2314" noProof="0" dirty="0">
                <a:ln>
                  <a:noFill/>
                </a:ln>
                <a:solidFill>
                  <a:srgbClr val="000000"/>
                </a:solidFill>
                <a:effectLst/>
                <a:uLnTx/>
                <a:uFillTx/>
                <a:latin typeface="Arial"/>
                <a:ea typeface="ＭＳ Ｐゴシック"/>
                <a:cs typeface="Arial"/>
              </a:rPr>
              <a:t> 5-</a:t>
            </a:r>
            <a:r>
              <a:rPr kumimoji="0" sz="1800" b="0" i="0" u="none" strike="noStrike" kern="1200" cap="none" spc="0" normalizeH="0" baseline="2314" noProof="0" dirty="0">
                <a:ln>
                  <a:noFill/>
                </a:ln>
                <a:solidFill>
                  <a:srgbClr val="000000"/>
                </a:solidFill>
                <a:effectLst/>
                <a:uLnTx/>
                <a:uFillTx/>
                <a:latin typeface="Arial"/>
                <a:ea typeface="ＭＳ Ｐゴシック"/>
                <a:cs typeface="Arial"/>
              </a:rPr>
              <a:t>mg</a:t>
            </a:r>
            <a:r>
              <a:rPr kumimoji="0" sz="1800" b="0" i="0" u="none" strike="noStrike" kern="1200" cap="none" spc="-22" normalizeH="0" baseline="2314" noProof="0" dirty="0">
                <a:ln>
                  <a:noFill/>
                </a:ln>
                <a:solidFill>
                  <a:srgbClr val="000000"/>
                </a:solidFill>
                <a:effectLst/>
                <a:uLnTx/>
                <a:uFillTx/>
                <a:latin typeface="Arial"/>
                <a:ea typeface="ＭＳ Ｐゴシック"/>
                <a:cs typeface="Arial"/>
              </a:rPr>
              <a:t> </a:t>
            </a:r>
            <a:r>
              <a:rPr kumimoji="0" sz="1800" b="0" i="0" u="none" strike="noStrike" kern="1200" cap="none" spc="-37" normalizeH="0" baseline="2314" noProof="0" dirty="0">
                <a:ln>
                  <a:noFill/>
                </a:ln>
                <a:solidFill>
                  <a:srgbClr val="000000"/>
                </a:solidFill>
                <a:effectLst/>
                <a:uLnTx/>
                <a:uFillTx/>
                <a:latin typeface="Arial"/>
                <a:ea typeface="ＭＳ Ｐゴシック"/>
                <a:cs typeface="Arial"/>
              </a:rPr>
              <a:t>BID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lower</a:t>
            </a:r>
            <a:r>
              <a:rPr kumimoji="0" sz="12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10" normalizeH="0" baseline="0" noProof="0" dirty="0">
                <a:ln>
                  <a:noFill/>
                </a:ln>
                <a:solidFill>
                  <a:srgbClr val="000000"/>
                </a:solidFill>
                <a:effectLst/>
                <a:uLnTx/>
                <a:uFillTx/>
                <a:latin typeface="Arial"/>
                <a:ea typeface="ＭＳ Ｐゴシック"/>
                <a:cs typeface="Arial"/>
              </a:rPr>
              <a:t>starting</a:t>
            </a:r>
            <a:r>
              <a:rPr kumimoji="0" sz="12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20" normalizeH="0" baseline="0" noProof="0" dirty="0">
                <a:ln>
                  <a:noFill/>
                </a:ln>
                <a:solidFill>
                  <a:srgbClr val="000000"/>
                </a:solidFill>
                <a:effectLst/>
                <a:uLnTx/>
                <a:uFillTx/>
                <a:latin typeface="Arial"/>
                <a:ea typeface="ＭＳ Ｐゴシック"/>
                <a:cs typeface="Arial"/>
              </a:rPr>
              <a:t>dose</a:t>
            </a:r>
            <a:r>
              <a:rPr kumimoji="0" sz="1200" b="0" i="0" u="none" strike="noStrike" kern="1200" cap="none" spc="-30" normalizeH="0" baseline="24305" noProof="0" dirty="0">
                <a:ln>
                  <a:noFill/>
                </a:ln>
                <a:solidFill>
                  <a:srgbClr val="000000"/>
                </a:solidFill>
                <a:effectLst/>
                <a:uLnTx/>
                <a:uFillTx/>
                <a:latin typeface="Arial"/>
                <a:ea typeface="ＭＳ Ｐゴシック"/>
                <a:cs typeface="Arial"/>
              </a:rPr>
              <a:t>†</a:t>
            </a:r>
            <a:endParaRPr kumimoji="0" sz="1200" b="0" i="0" u="none" strike="noStrike" kern="1200" cap="none" spc="0" normalizeH="0" baseline="24305" noProof="0">
              <a:ln>
                <a:noFill/>
              </a:ln>
              <a:solidFill>
                <a:srgbClr val="000000"/>
              </a:solidFill>
              <a:effectLst/>
              <a:uLnTx/>
              <a:uFillTx/>
              <a:latin typeface="Arial"/>
              <a:ea typeface="ＭＳ Ｐゴシック"/>
              <a:cs typeface="Arial"/>
            </a:endParaRPr>
          </a:p>
          <a:p>
            <a:pPr marL="785495" marR="0" lvl="0" indent="0" algn="l" defTabSz="914400" rtl="0" eaLnBrk="1" fontAlgn="auto" latinLnBrk="0" hangingPunct="1">
              <a:lnSpc>
                <a:spcPts val="1400"/>
              </a:lnSpc>
              <a:spcBef>
                <a:spcPts val="0"/>
              </a:spcBef>
              <a:spcAft>
                <a:spcPts val="0"/>
              </a:spcAft>
              <a:buClrTx/>
              <a:buSzTx/>
              <a:buFontTx/>
              <a:buNone/>
              <a:tabLst/>
              <a:defRPr/>
            </a:pPr>
            <a:r>
              <a:rPr kumimoji="0" sz="1200" b="0" i="0" u="none" strike="noStrike" kern="1200" cap="none" spc="0" normalizeH="0" baseline="0" noProof="0" dirty="0">
                <a:ln>
                  <a:noFill/>
                </a:ln>
                <a:solidFill>
                  <a:srgbClr val="000000"/>
                </a:solidFill>
                <a:effectLst/>
                <a:uLnTx/>
                <a:uFillTx/>
                <a:latin typeface="Arial"/>
                <a:ea typeface="ＭＳ Ｐゴシック"/>
                <a:cs typeface="Arial"/>
              </a:rPr>
              <a:t>Day</a:t>
            </a:r>
            <a:r>
              <a:rPr kumimoji="0" sz="12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20" normalizeH="0" baseline="0" noProof="0" dirty="0">
                <a:ln>
                  <a:noFill/>
                </a:ln>
                <a:solidFill>
                  <a:srgbClr val="000000"/>
                </a:solidFill>
                <a:effectLst/>
                <a:uLnTx/>
                <a:uFillTx/>
                <a:latin typeface="Arial"/>
                <a:ea typeface="ＭＳ Ｐゴシック"/>
                <a:cs typeface="Arial"/>
              </a:rPr>
              <a:t>1–21</a:t>
            </a:r>
            <a:endParaRPr kumimoji="0" sz="12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2" name="object 32"/>
          <p:cNvSpPr/>
          <p:nvPr/>
        </p:nvSpPr>
        <p:spPr>
          <a:xfrm>
            <a:off x="5082286" y="2241803"/>
            <a:ext cx="334010" cy="1659889"/>
          </a:xfrm>
          <a:custGeom>
            <a:avLst/>
            <a:gdLst/>
            <a:ahLst/>
            <a:cxnLst/>
            <a:rect l="l" t="t" r="r" b="b"/>
            <a:pathLst>
              <a:path w="334010" h="1659889">
                <a:moveTo>
                  <a:pt x="333883" y="38100"/>
                </a:moveTo>
                <a:lnTo>
                  <a:pt x="321183" y="31750"/>
                </a:lnTo>
                <a:lnTo>
                  <a:pt x="257683" y="0"/>
                </a:lnTo>
                <a:lnTo>
                  <a:pt x="257683" y="31750"/>
                </a:lnTo>
                <a:lnTo>
                  <a:pt x="1524" y="31750"/>
                </a:lnTo>
                <a:lnTo>
                  <a:pt x="1524" y="816864"/>
                </a:lnTo>
                <a:lnTo>
                  <a:pt x="0" y="816864"/>
                </a:lnTo>
                <a:lnTo>
                  <a:pt x="0" y="1627632"/>
                </a:lnTo>
                <a:lnTo>
                  <a:pt x="256159" y="1627632"/>
                </a:lnTo>
                <a:lnTo>
                  <a:pt x="256159" y="1659382"/>
                </a:lnTo>
                <a:lnTo>
                  <a:pt x="319659" y="1627632"/>
                </a:lnTo>
                <a:lnTo>
                  <a:pt x="332359" y="1621282"/>
                </a:lnTo>
                <a:lnTo>
                  <a:pt x="319659" y="1614932"/>
                </a:lnTo>
                <a:lnTo>
                  <a:pt x="256159" y="1583182"/>
                </a:lnTo>
                <a:lnTo>
                  <a:pt x="256159" y="1614932"/>
                </a:lnTo>
                <a:lnTo>
                  <a:pt x="12700" y="1614932"/>
                </a:lnTo>
                <a:lnTo>
                  <a:pt x="12700" y="842518"/>
                </a:lnTo>
                <a:lnTo>
                  <a:pt x="14224" y="842518"/>
                </a:lnTo>
                <a:lnTo>
                  <a:pt x="14224" y="44450"/>
                </a:lnTo>
                <a:lnTo>
                  <a:pt x="257683" y="44450"/>
                </a:lnTo>
                <a:lnTo>
                  <a:pt x="257683" y="76200"/>
                </a:lnTo>
                <a:lnTo>
                  <a:pt x="321183" y="44450"/>
                </a:lnTo>
                <a:lnTo>
                  <a:pt x="333883" y="3810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33" name="object 33"/>
          <p:cNvSpPr txBox="1"/>
          <p:nvPr/>
        </p:nvSpPr>
        <p:spPr>
          <a:xfrm>
            <a:off x="6801993" y="2978022"/>
            <a:ext cx="101346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10" normalizeH="0" baseline="0" noProof="0" dirty="0">
                <a:ln>
                  <a:noFill/>
                </a:ln>
                <a:solidFill>
                  <a:srgbClr val="000000"/>
                </a:solidFill>
                <a:effectLst/>
                <a:uLnTx/>
                <a:uFillTx/>
                <a:latin typeface="Arial"/>
                <a:ea typeface="ＭＳ Ｐゴシック"/>
                <a:cs typeface="Arial"/>
              </a:rPr>
              <a:t>21-</a:t>
            </a:r>
            <a:r>
              <a:rPr kumimoji="0" sz="1200" b="1" i="0" u="none" strike="noStrike" kern="1200" cap="none" spc="0" normalizeH="0" baseline="0" noProof="0" dirty="0">
                <a:ln>
                  <a:noFill/>
                </a:ln>
                <a:solidFill>
                  <a:srgbClr val="000000"/>
                </a:solidFill>
                <a:effectLst/>
                <a:uLnTx/>
                <a:uFillTx/>
                <a:latin typeface="Arial"/>
                <a:ea typeface="ＭＳ Ｐゴシック"/>
                <a:cs typeface="Arial"/>
              </a:rPr>
              <a:t>day</a:t>
            </a:r>
            <a:r>
              <a:rPr kumimoji="0" sz="1200" b="1" i="0" u="none" strike="noStrike" kern="1200" cap="none" spc="-45" normalizeH="0" baseline="0" noProof="0" dirty="0">
                <a:ln>
                  <a:noFill/>
                </a:ln>
                <a:solidFill>
                  <a:srgbClr val="000000"/>
                </a:solidFill>
                <a:effectLst/>
                <a:uLnTx/>
                <a:uFillTx/>
                <a:latin typeface="Arial"/>
                <a:ea typeface="ＭＳ Ｐゴシック"/>
                <a:cs typeface="Arial"/>
              </a:rPr>
              <a:t> </a:t>
            </a:r>
            <a:r>
              <a:rPr kumimoji="0" sz="1200" b="1" i="0" u="none" strike="noStrike" kern="1200" cap="none" spc="-10" normalizeH="0" baseline="0" noProof="0" dirty="0">
                <a:ln>
                  <a:noFill/>
                </a:ln>
                <a:solidFill>
                  <a:srgbClr val="000000"/>
                </a:solidFill>
                <a:effectLst/>
                <a:uLnTx/>
                <a:uFillTx/>
                <a:latin typeface="Arial"/>
                <a:ea typeface="ＭＳ Ｐゴシック"/>
                <a:cs typeface="Arial"/>
              </a:rPr>
              <a:t>cycles</a:t>
            </a:r>
            <a:endParaRPr kumimoji="0" sz="12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8" name="Title 37">
            <a:extLst>
              <a:ext uri="{FF2B5EF4-FFF2-40B4-BE49-F238E27FC236}">
                <a16:creationId xmlns:a16="http://schemas.microsoft.com/office/drawing/2014/main" id="{403653E2-A9E0-48F8-B26C-20CB823FB61E}"/>
              </a:ext>
            </a:extLst>
          </p:cNvPr>
          <p:cNvSpPr>
            <a:spLocks noGrp="1"/>
          </p:cNvSpPr>
          <p:nvPr>
            <p:ph type="title"/>
          </p:nvPr>
        </p:nvSpPr>
        <p:spPr/>
        <p:txBody>
          <a:bodyPr/>
          <a:lstStyle/>
          <a:p>
            <a:endParaRPr lang="en-US" dirty="0"/>
          </a:p>
        </p:txBody>
      </p:sp>
      <p:sp>
        <p:nvSpPr>
          <p:cNvPr id="39" name="object 2">
            <a:extLst>
              <a:ext uri="{FF2B5EF4-FFF2-40B4-BE49-F238E27FC236}">
                <a16:creationId xmlns:a16="http://schemas.microsoft.com/office/drawing/2014/main" id="{B8B60EB7-C1BB-4C33-96F6-B773487EBBA7}"/>
              </a:ext>
            </a:extLst>
          </p:cNvPr>
          <p:cNvSpPr txBox="1">
            <a:spLocks/>
          </p:cNvSpPr>
          <p:nvPr/>
        </p:nvSpPr>
        <p:spPr>
          <a:xfrm>
            <a:off x="1109662" y="268224"/>
            <a:ext cx="10158413" cy="627736"/>
          </a:xfrm>
          <a:prstGeom prst="rect">
            <a:avLst/>
          </a:prstGeom>
        </p:spPr>
        <p:txBody>
          <a:bodyPr vert="horz" wrap="square" lIns="0" tIns="12065" rIns="0" bIns="0" rtlCol="0">
            <a:spAutoFit/>
          </a:bodyPr>
          <a:lstStyle>
            <a:lvl1pPr algn="ctr" rtl="0" eaLnBrk="1" fontAlgn="base" hangingPunct="1">
              <a:spcBef>
                <a:spcPct val="0"/>
              </a:spcBef>
              <a:spcAft>
                <a:spcPct val="0"/>
              </a:spcAft>
              <a:defRPr sz="2800" b="1" i="0">
                <a:solidFill>
                  <a:srgbClr val="91005A"/>
                </a:solidFill>
                <a:latin typeface="Arial"/>
                <a:ea typeface="+mj-ea"/>
                <a:cs typeface="Arial"/>
              </a:defRPr>
            </a:lvl1pPr>
            <a:lvl2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5pPr>
            <a:lvl6pPr marL="609036"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72"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108"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144"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a:lstStyle>
          <a:p>
            <a:pPr marL="22860" marR="0" lvl="0" indent="0" algn="ctr" defTabSz="914400" rtl="0" eaLnBrk="1" fontAlgn="base" latinLnBrk="0" hangingPunct="1">
              <a:lnSpc>
                <a:spcPct val="100000"/>
              </a:lnSpc>
              <a:spcBef>
                <a:spcPts val="95"/>
              </a:spcBef>
              <a:spcAft>
                <a:spcPct val="0"/>
              </a:spcAft>
              <a:buClrTx/>
              <a:buSzTx/>
              <a:buFontTx/>
              <a:buNone/>
              <a:tabLst/>
              <a:defRPr/>
            </a:pPr>
            <a:r>
              <a:rPr kumimoji="0" lang="en-US" sz="4000" b="1" i="0" u="none" strike="noStrike" kern="0" cap="none" spc="0" normalizeH="0" baseline="0" noProof="0" dirty="0">
                <a:ln>
                  <a:noFill/>
                </a:ln>
                <a:solidFill>
                  <a:srgbClr val="91005A"/>
                </a:solidFill>
                <a:effectLst/>
                <a:uLnTx/>
                <a:uFillTx/>
                <a:latin typeface="Arial"/>
                <a:ea typeface="ＭＳ Ｐゴシック"/>
                <a:cs typeface="Arial"/>
              </a:rPr>
              <a:t>Study Design</a:t>
            </a:r>
            <a:endParaRPr kumimoji="0" lang="en-US" sz="4000" b="1" i="0" u="none" strike="noStrike" kern="0" cap="none" spc="-10" normalizeH="0" baseline="0" noProof="0" dirty="0">
              <a:ln>
                <a:noFill/>
              </a:ln>
              <a:solidFill>
                <a:srgbClr val="91005A"/>
              </a:solidFill>
              <a:effectLst/>
              <a:uLnTx/>
              <a:uFillTx/>
              <a:latin typeface="Arial"/>
              <a:ea typeface="ＭＳ Ｐゴシック"/>
              <a:cs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422617" y="1589036"/>
            <a:ext cx="9505315" cy="200660"/>
          </a:xfrm>
          <a:custGeom>
            <a:avLst/>
            <a:gdLst/>
            <a:ahLst/>
            <a:cxnLst/>
            <a:rect l="l" t="t" r="r" b="b"/>
            <a:pathLst>
              <a:path w="9505315" h="200660">
                <a:moveTo>
                  <a:pt x="7736624" y="0"/>
                </a:moveTo>
                <a:lnTo>
                  <a:pt x="3922522" y="0"/>
                </a:lnTo>
                <a:lnTo>
                  <a:pt x="0" y="0"/>
                </a:lnTo>
                <a:lnTo>
                  <a:pt x="0" y="200266"/>
                </a:lnTo>
                <a:lnTo>
                  <a:pt x="3922433" y="200266"/>
                </a:lnTo>
                <a:lnTo>
                  <a:pt x="7736624" y="200266"/>
                </a:lnTo>
                <a:lnTo>
                  <a:pt x="7736624" y="0"/>
                </a:lnTo>
                <a:close/>
              </a:path>
              <a:path w="9505315" h="200660">
                <a:moveTo>
                  <a:pt x="9504972" y="0"/>
                </a:moveTo>
                <a:lnTo>
                  <a:pt x="7736751" y="0"/>
                </a:lnTo>
                <a:lnTo>
                  <a:pt x="7736751" y="200266"/>
                </a:lnTo>
                <a:lnTo>
                  <a:pt x="9504972" y="200266"/>
                </a:lnTo>
                <a:lnTo>
                  <a:pt x="9504972" y="0"/>
                </a:lnTo>
                <a:close/>
              </a:path>
            </a:pathLst>
          </a:custGeom>
          <a:solidFill>
            <a:srgbClr val="F1F1F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4" name="object 4"/>
          <p:cNvSpPr/>
          <p:nvPr/>
        </p:nvSpPr>
        <p:spPr>
          <a:xfrm>
            <a:off x="422617" y="2209990"/>
            <a:ext cx="9505315" cy="457200"/>
          </a:xfrm>
          <a:custGeom>
            <a:avLst/>
            <a:gdLst/>
            <a:ahLst/>
            <a:cxnLst/>
            <a:rect l="l" t="t" r="r" b="b"/>
            <a:pathLst>
              <a:path w="9505315" h="457200">
                <a:moveTo>
                  <a:pt x="7736624" y="0"/>
                </a:moveTo>
                <a:lnTo>
                  <a:pt x="3922433" y="0"/>
                </a:lnTo>
                <a:lnTo>
                  <a:pt x="0" y="76"/>
                </a:lnTo>
                <a:lnTo>
                  <a:pt x="0" y="456882"/>
                </a:lnTo>
                <a:lnTo>
                  <a:pt x="3922433" y="456882"/>
                </a:lnTo>
                <a:lnTo>
                  <a:pt x="7736624" y="456882"/>
                </a:lnTo>
                <a:lnTo>
                  <a:pt x="7736624" y="292608"/>
                </a:lnTo>
                <a:lnTo>
                  <a:pt x="3922522" y="292608"/>
                </a:lnTo>
                <a:lnTo>
                  <a:pt x="7736624" y="292544"/>
                </a:lnTo>
                <a:lnTo>
                  <a:pt x="7736624" y="164274"/>
                </a:lnTo>
                <a:lnTo>
                  <a:pt x="7736624" y="0"/>
                </a:lnTo>
                <a:close/>
              </a:path>
              <a:path w="9505315" h="457200">
                <a:moveTo>
                  <a:pt x="9504972" y="292608"/>
                </a:moveTo>
                <a:lnTo>
                  <a:pt x="7736751" y="292608"/>
                </a:lnTo>
                <a:lnTo>
                  <a:pt x="7736751" y="456882"/>
                </a:lnTo>
                <a:lnTo>
                  <a:pt x="9504972" y="456882"/>
                </a:lnTo>
                <a:lnTo>
                  <a:pt x="9504972" y="292608"/>
                </a:lnTo>
                <a:close/>
              </a:path>
              <a:path w="9505315" h="457200">
                <a:moveTo>
                  <a:pt x="9504972" y="0"/>
                </a:moveTo>
                <a:lnTo>
                  <a:pt x="7736751" y="0"/>
                </a:lnTo>
                <a:lnTo>
                  <a:pt x="7736751" y="164274"/>
                </a:lnTo>
                <a:lnTo>
                  <a:pt x="7736751" y="292544"/>
                </a:lnTo>
                <a:lnTo>
                  <a:pt x="9504972" y="292544"/>
                </a:lnTo>
                <a:lnTo>
                  <a:pt x="9504972" y="164274"/>
                </a:lnTo>
                <a:lnTo>
                  <a:pt x="9504972" y="0"/>
                </a:lnTo>
                <a:close/>
              </a:path>
            </a:pathLst>
          </a:custGeom>
          <a:solidFill>
            <a:srgbClr val="F1F1F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5" name="object 5"/>
          <p:cNvSpPr/>
          <p:nvPr/>
        </p:nvSpPr>
        <p:spPr>
          <a:xfrm>
            <a:off x="422617" y="3123628"/>
            <a:ext cx="9505315" cy="842010"/>
          </a:xfrm>
          <a:custGeom>
            <a:avLst/>
            <a:gdLst/>
            <a:ahLst/>
            <a:cxnLst/>
            <a:rect l="l" t="t" r="r" b="b"/>
            <a:pathLst>
              <a:path w="9505315" h="842010">
                <a:moveTo>
                  <a:pt x="7736624" y="0"/>
                </a:moveTo>
                <a:lnTo>
                  <a:pt x="3922433" y="0"/>
                </a:lnTo>
                <a:lnTo>
                  <a:pt x="0" y="76"/>
                </a:lnTo>
                <a:lnTo>
                  <a:pt x="0" y="841692"/>
                </a:lnTo>
                <a:lnTo>
                  <a:pt x="3922433" y="841692"/>
                </a:lnTo>
                <a:lnTo>
                  <a:pt x="7736624" y="841692"/>
                </a:lnTo>
                <a:lnTo>
                  <a:pt x="7736624" y="677418"/>
                </a:lnTo>
                <a:lnTo>
                  <a:pt x="3922522" y="677418"/>
                </a:lnTo>
                <a:lnTo>
                  <a:pt x="7736624" y="677354"/>
                </a:lnTo>
                <a:lnTo>
                  <a:pt x="7736624" y="549084"/>
                </a:lnTo>
                <a:lnTo>
                  <a:pt x="7736624" y="420814"/>
                </a:lnTo>
                <a:lnTo>
                  <a:pt x="7736624" y="292544"/>
                </a:lnTo>
                <a:lnTo>
                  <a:pt x="7736624" y="164274"/>
                </a:lnTo>
                <a:lnTo>
                  <a:pt x="7736624" y="0"/>
                </a:lnTo>
                <a:close/>
              </a:path>
              <a:path w="9505315" h="842010">
                <a:moveTo>
                  <a:pt x="9504972" y="677418"/>
                </a:moveTo>
                <a:lnTo>
                  <a:pt x="7736751" y="677418"/>
                </a:lnTo>
                <a:lnTo>
                  <a:pt x="7736751" y="841692"/>
                </a:lnTo>
                <a:lnTo>
                  <a:pt x="9504972" y="841692"/>
                </a:lnTo>
                <a:lnTo>
                  <a:pt x="9504972" y="677418"/>
                </a:lnTo>
                <a:close/>
              </a:path>
              <a:path w="9505315" h="842010">
                <a:moveTo>
                  <a:pt x="9504972" y="0"/>
                </a:moveTo>
                <a:lnTo>
                  <a:pt x="7736751" y="0"/>
                </a:lnTo>
                <a:lnTo>
                  <a:pt x="7736751" y="164274"/>
                </a:lnTo>
                <a:lnTo>
                  <a:pt x="7736751" y="292544"/>
                </a:lnTo>
                <a:lnTo>
                  <a:pt x="7736751" y="420814"/>
                </a:lnTo>
                <a:lnTo>
                  <a:pt x="7736751" y="549084"/>
                </a:lnTo>
                <a:lnTo>
                  <a:pt x="7736751" y="677354"/>
                </a:lnTo>
                <a:lnTo>
                  <a:pt x="9504972" y="677354"/>
                </a:lnTo>
                <a:lnTo>
                  <a:pt x="9504972" y="549084"/>
                </a:lnTo>
                <a:lnTo>
                  <a:pt x="9504972" y="420814"/>
                </a:lnTo>
                <a:lnTo>
                  <a:pt x="9504972" y="292544"/>
                </a:lnTo>
                <a:lnTo>
                  <a:pt x="9504972" y="164274"/>
                </a:lnTo>
                <a:lnTo>
                  <a:pt x="9504972" y="0"/>
                </a:lnTo>
                <a:close/>
              </a:path>
            </a:pathLst>
          </a:custGeom>
          <a:solidFill>
            <a:srgbClr val="F1F1F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6" name="object 6"/>
          <p:cNvSpPr/>
          <p:nvPr/>
        </p:nvSpPr>
        <p:spPr>
          <a:xfrm>
            <a:off x="422617" y="4293806"/>
            <a:ext cx="9505315" cy="328930"/>
          </a:xfrm>
          <a:custGeom>
            <a:avLst/>
            <a:gdLst/>
            <a:ahLst/>
            <a:cxnLst/>
            <a:rect l="l" t="t" r="r" b="b"/>
            <a:pathLst>
              <a:path w="9505315" h="328929">
                <a:moveTo>
                  <a:pt x="7736624" y="0"/>
                </a:moveTo>
                <a:lnTo>
                  <a:pt x="3922433" y="0"/>
                </a:lnTo>
                <a:lnTo>
                  <a:pt x="0" y="76"/>
                </a:lnTo>
                <a:lnTo>
                  <a:pt x="0" y="328612"/>
                </a:lnTo>
                <a:lnTo>
                  <a:pt x="3922433" y="328612"/>
                </a:lnTo>
                <a:lnTo>
                  <a:pt x="7736624" y="328612"/>
                </a:lnTo>
                <a:lnTo>
                  <a:pt x="7736624" y="164338"/>
                </a:lnTo>
                <a:lnTo>
                  <a:pt x="3922522" y="164338"/>
                </a:lnTo>
                <a:lnTo>
                  <a:pt x="7736624" y="164274"/>
                </a:lnTo>
                <a:lnTo>
                  <a:pt x="7736624" y="0"/>
                </a:lnTo>
                <a:close/>
              </a:path>
              <a:path w="9505315" h="328929">
                <a:moveTo>
                  <a:pt x="9504972" y="164338"/>
                </a:moveTo>
                <a:lnTo>
                  <a:pt x="7736751" y="164338"/>
                </a:lnTo>
                <a:lnTo>
                  <a:pt x="7736751" y="328612"/>
                </a:lnTo>
                <a:lnTo>
                  <a:pt x="9504972" y="328612"/>
                </a:lnTo>
                <a:lnTo>
                  <a:pt x="9504972" y="164338"/>
                </a:lnTo>
                <a:close/>
              </a:path>
              <a:path w="9505315" h="328929">
                <a:moveTo>
                  <a:pt x="9504972" y="0"/>
                </a:moveTo>
                <a:lnTo>
                  <a:pt x="7736751" y="0"/>
                </a:lnTo>
                <a:lnTo>
                  <a:pt x="7736751" y="164274"/>
                </a:lnTo>
                <a:lnTo>
                  <a:pt x="9504972" y="164274"/>
                </a:lnTo>
                <a:lnTo>
                  <a:pt x="9504972" y="0"/>
                </a:lnTo>
                <a:close/>
              </a:path>
            </a:pathLst>
          </a:custGeom>
          <a:solidFill>
            <a:srgbClr val="F1F1F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7" name="object 7"/>
          <p:cNvSpPr/>
          <p:nvPr/>
        </p:nvSpPr>
        <p:spPr>
          <a:xfrm>
            <a:off x="422617" y="4822583"/>
            <a:ext cx="9505315" cy="200660"/>
          </a:xfrm>
          <a:custGeom>
            <a:avLst/>
            <a:gdLst/>
            <a:ahLst/>
            <a:cxnLst/>
            <a:rect l="l" t="t" r="r" b="b"/>
            <a:pathLst>
              <a:path w="9505315" h="200660">
                <a:moveTo>
                  <a:pt x="7736624" y="0"/>
                </a:moveTo>
                <a:lnTo>
                  <a:pt x="3922522" y="0"/>
                </a:lnTo>
                <a:lnTo>
                  <a:pt x="0" y="0"/>
                </a:lnTo>
                <a:lnTo>
                  <a:pt x="0" y="200266"/>
                </a:lnTo>
                <a:lnTo>
                  <a:pt x="3922433" y="200266"/>
                </a:lnTo>
                <a:lnTo>
                  <a:pt x="7736624" y="200266"/>
                </a:lnTo>
                <a:lnTo>
                  <a:pt x="7736624" y="0"/>
                </a:lnTo>
                <a:close/>
              </a:path>
              <a:path w="9505315" h="200660">
                <a:moveTo>
                  <a:pt x="9504972" y="0"/>
                </a:moveTo>
                <a:lnTo>
                  <a:pt x="7736751" y="0"/>
                </a:lnTo>
                <a:lnTo>
                  <a:pt x="7736751" y="200266"/>
                </a:lnTo>
                <a:lnTo>
                  <a:pt x="9504972" y="200266"/>
                </a:lnTo>
                <a:lnTo>
                  <a:pt x="9504972" y="0"/>
                </a:lnTo>
                <a:close/>
              </a:path>
            </a:pathLst>
          </a:custGeom>
          <a:solidFill>
            <a:srgbClr val="F1F1F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8" name="object 8"/>
          <p:cNvSpPr/>
          <p:nvPr/>
        </p:nvSpPr>
        <p:spPr>
          <a:xfrm>
            <a:off x="422617" y="5607989"/>
            <a:ext cx="9505315" cy="200660"/>
          </a:xfrm>
          <a:custGeom>
            <a:avLst/>
            <a:gdLst/>
            <a:ahLst/>
            <a:cxnLst/>
            <a:rect l="l" t="t" r="r" b="b"/>
            <a:pathLst>
              <a:path w="9505315" h="200660">
                <a:moveTo>
                  <a:pt x="7736624" y="0"/>
                </a:moveTo>
                <a:lnTo>
                  <a:pt x="3922522" y="0"/>
                </a:lnTo>
                <a:lnTo>
                  <a:pt x="0" y="0"/>
                </a:lnTo>
                <a:lnTo>
                  <a:pt x="0" y="200266"/>
                </a:lnTo>
                <a:lnTo>
                  <a:pt x="3922433" y="200266"/>
                </a:lnTo>
                <a:lnTo>
                  <a:pt x="7736624" y="200266"/>
                </a:lnTo>
                <a:lnTo>
                  <a:pt x="7736624" y="0"/>
                </a:lnTo>
                <a:close/>
              </a:path>
              <a:path w="9505315" h="200660">
                <a:moveTo>
                  <a:pt x="9504972" y="0"/>
                </a:moveTo>
                <a:lnTo>
                  <a:pt x="7736751" y="0"/>
                </a:lnTo>
                <a:lnTo>
                  <a:pt x="7736751" y="200266"/>
                </a:lnTo>
                <a:lnTo>
                  <a:pt x="9504972" y="200266"/>
                </a:lnTo>
                <a:lnTo>
                  <a:pt x="9504972" y="0"/>
                </a:lnTo>
                <a:close/>
              </a:path>
            </a:pathLst>
          </a:custGeom>
          <a:solidFill>
            <a:srgbClr val="F1F1F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aphicFrame>
        <p:nvGraphicFramePr>
          <p:cNvPr id="9" name="object 9"/>
          <p:cNvGraphicFramePr>
            <a:graphicFrameLocks noGrp="1"/>
          </p:cNvGraphicFramePr>
          <p:nvPr/>
        </p:nvGraphicFramePr>
        <p:xfrm>
          <a:off x="407747" y="616530"/>
          <a:ext cx="11309348" cy="4950457"/>
        </p:xfrm>
        <a:graphic>
          <a:graphicData uri="http://schemas.openxmlformats.org/drawingml/2006/table">
            <a:tbl>
              <a:tblPr firstRow="1" bandRow="1">
                <a:tableStyleId>{2D5ABB26-0587-4C30-8999-92F81FD0307C}</a:tableStyleId>
              </a:tblPr>
              <a:tblGrid>
                <a:gridCol w="3413760">
                  <a:extLst>
                    <a:ext uri="{9D8B030D-6E8A-4147-A177-3AD203B41FA5}">
                      <a16:colId xmlns:a16="http://schemas.microsoft.com/office/drawing/2014/main" val="20000"/>
                    </a:ext>
                  </a:extLst>
                </a:gridCol>
                <a:gridCol w="4323080">
                  <a:extLst>
                    <a:ext uri="{9D8B030D-6E8A-4147-A177-3AD203B41FA5}">
                      <a16:colId xmlns:a16="http://schemas.microsoft.com/office/drawing/2014/main" val="20001"/>
                    </a:ext>
                  </a:extLst>
                </a:gridCol>
                <a:gridCol w="1786254">
                  <a:extLst>
                    <a:ext uri="{9D8B030D-6E8A-4147-A177-3AD203B41FA5}">
                      <a16:colId xmlns:a16="http://schemas.microsoft.com/office/drawing/2014/main" val="20002"/>
                    </a:ext>
                  </a:extLst>
                </a:gridCol>
                <a:gridCol w="1786254">
                  <a:extLst>
                    <a:ext uri="{9D8B030D-6E8A-4147-A177-3AD203B41FA5}">
                      <a16:colId xmlns:a16="http://schemas.microsoft.com/office/drawing/2014/main" val="20003"/>
                    </a:ext>
                  </a:extLst>
                </a:gridCol>
              </a:tblGrid>
              <a:tr h="337820">
                <a:tc gridSpan="2">
                  <a:txBody>
                    <a:bodyPr/>
                    <a:lstStyle/>
                    <a:p>
                      <a:pPr marL="78105">
                        <a:lnSpc>
                          <a:spcPct val="100000"/>
                        </a:lnSpc>
                        <a:spcBef>
                          <a:spcPts val="800"/>
                        </a:spcBef>
                      </a:pPr>
                      <a:r>
                        <a:rPr sz="900" b="1" spc="-10" dirty="0">
                          <a:latin typeface="Arial"/>
                          <a:cs typeface="Arial"/>
                        </a:rPr>
                        <a:t>Characteristic</a:t>
                      </a:r>
                      <a:endParaRPr sz="900">
                        <a:latin typeface="Arial"/>
                        <a:cs typeface="Arial"/>
                      </a:endParaRPr>
                    </a:p>
                  </a:txBody>
                  <a:tcPr marL="0" marR="0" marT="101600" marB="0">
                    <a:lnL w="12700">
                      <a:solidFill>
                        <a:srgbClr val="FFFFFF"/>
                      </a:solidFill>
                      <a:prstDash val="solid"/>
                    </a:lnL>
                    <a:lnR w="19050">
                      <a:solidFill>
                        <a:srgbClr val="0A2C81"/>
                      </a:solidFill>
                      <a:prstDash val="solid"/>
                    </a:lnR>
                    <a:lnT w="12700">
                      <a:solidFill>
                        <a:srgbClr val="E0E0E0"/>
                      </a:solidFill>
                      <a:prstDash val="solid"/>
                    </a:lnT>
                    <a:lnB w="12700">
                      <a:solidFill>
                        <a:srgbClr val="E0E0E0"/>
                      </a:solidFill>
                      <a:prstDash val="solid"/>
                    </a:lnB>
                  </a:tcPr>
                </a:tc>
                <a:tc hMerge="1">
                  <a:txBody>
                    <a:bodyPr/>
                    <a:lstStyle/>
                    <a:p>
                      <a:endParaRPr/>
                    </a:p>
                  </a:txBody>
                  <a:tcPr marL="0" marR="0" marT="0" marB="0"/>
                </a:tc>
                <a:tc>
                  <a:txBody>
                    <a:bodyPr/>
                    <a:lstStyle/>
                    <a:p>
                      <a:pPr marR="10160" algn="ctr">
                        <a:lnSpc>
                          <a:spcPct val="100000"/>
                        </a:lnSpc>
                        <a:spcBef>
                          <a:spcPts val="35"/>
                        </a:spcBef>
                      </a:pPr>
                      <a:r>
                        <a:rPr sz="900" b="1" dirty="0">
                          <a:solidFill>
                            <a:srgbClr val="FFFFFF"/>
                          </a:solidFill>
                          <a:latin typeface="Arial"/>
                          <a:cs typeface="Arial"/>
                        </a:rPr>
                        <a:t>Pelabresib</a:t>
                      </a:r>
                      <a:r>
                        <a:rPr sz="900" b="1" spc="-40" dirty="0">
                          <a:solidFill>
                            <a:srgbClr val="FFFFFF"/>
                          </a:solidFill>
                          <a:latin typeface="Arial"/>
                          <a:cs typeface="Arial"/>
                        </a:rPr>
                        <a:t> </a:t>
                      </a:r>
                      <a:r>
                        <a:rPr sz="900" b="1" dirty="0">
                          <a:solidFill>
                            <a:srgbClr val="FFFFFF"/>
                          </a:solidFill>
                          <a:latin typeface="Arial"/>
                          <a:cs typeface="Arial"/>
                        </a:rPr>
                        <a:t>+</a:t>
                      </a:r>
                      <a:r>
                        <a:rPr sz="900" b="1" spc="-10" dirty="0">
                          <a:solidFill>
                            <a:srgbClr val="FFFFFF"/>
                          </a:solidFill>
                          <a:latin typeface="Arial"/>
                          <a:cs typeface="Arial"/>
                        </a:rPr>
                        <a:t> ruxolitinib</a:t>
                      </a:r>
                      <a:endParaRPr sz="900">
                        <a:latin typeface="Arial"/>
                        <a:cs typeface="Arial"/>
                      </a:endParaRPr>
                    </a:p>
                    <a:p>
                      <a:pPr marR="11430" algn="ctr">
                        <a:lnSpc>
                          <a:spcPct val="100000"/>
                        </a:lnSpc>
                        <a:spcBef>
                          <a:spcPts val="160"/>
                        </a:spcBef>
                      </a:pPr>
                      <a:r>
                        <a:rPr sz="900" b="1" spc="-10" dirty="0">
                          <a:solidFill>
                            <a:srgbClr val="FFFFFF"/>
                          </a:solidFill>
                          <a:latin typeface="Arial"/>
                          <a:cs typeface="Arial"/>
                        </a:rPr>
                        <a:t>(N=214)</a:t>
                      </a:r>
                      <a:endParaRPr sz="900">
                        <a:latin typeface="Arial"/>
                        <a:cs typeface="Arial"/>
                      </a:endParaRPr>
                    </a:p>
                  </a:txBody>
                  <a:tcPr marL="0" marR="0" marT="4445" marB="0">
                    <a:lnL w="19050">
                      <a:solidFill>
                        <a:srgbClr val="0A2C81"/>
                      </a:solidFill>
                      <a:prstDash val="solid"/>
                    </a:lnL>
                    <a:lnR w="19050">
                      <a:solidFill>
                        <a:srgbClr val="696969"/>
                      </a:solidFill>
                      <a:prstDash val="solid"/>
                    </a:lnR>
                    <a:lnT w="19050">
                      <a:solidFill>
                        <a:srgbClr val="0A2C81"/>
                      </a:solidFill>
                      <a:prstDash val="solid"/>
                    </a:lnT>
                    <a:lnB w="19050">
                      <a:solidFill>
                        <a:srgbClr val="0A2C81"/>
                      </a:solidFill>
                      <a:prstDash val="solid"/>
                    </a:lnB>
                    <a:solidFill>
                      <a:srgbClr val="0A2C81"/>
                    </a:solidFill>
                  </a:tcPr>
                </a:tc>
                <a:tc>
                  <a:txBody>
                    <a:bodyPr/>
                    <a:lstStyle/>
                    <a:p>
                      <a:pPr marL="18415" algn="ctr">
                        <a:lnSpc>
                          <a:spcPct val="100000"/>
                        </a:lnSpc>
                        <a:spcBef>
                          <a:spcPts val="35"/>
                        </a:spcBef>
                      </a:pPr>
                      <a:r>
                        <a:rPr sz="900" b="1" dirty="0">
                          <a:latin typeface="Arial"/>
                          <a:cs typeface="Arial"/>
                        </a:rPr>
                        <a:t>Placebo</a:t>
                      </a:r>
                      <a:r>
                        <a:rPr sz="900" b="1" spc="-25" dirty="0">
                          <a:latin typeface="Arial"/>
                          <a:cs typeface="Arial"/>
                        </a:rPr>
                        <a:t> </a:t>
                      </a:r>
                      <a:r>
                        <a:rPr sz="900" b="1" dirty="0">
                          <a:latin typeface="Arial"/>
                          <a:cs typeface="Arial"/>
                        </a:rPr>
                        <a:t>+</a:t>
                      </a:r>
                      <a:r>
                        <a:rPr sz="900" b="1" spc="-5" dirty="0">
                          <a:latin typeface="Arial"/>
                          <a:cs typeface="Arial"/>
                        </a:rPr>
                        <a:t> </a:t>
                      </a:r>
                      <a:r>
                        <a:rPr sz="900" b="1" spc="-10" dirty="0">
                          <a:latin typeface="Arial"/>
                          <a:cs typeface="Arial"/>
                        </a:rPr>
                        <a:t>ruxolitinib</a:t>
                      </a:r>
                      <a:endParaRPr sz="900">
                        <a:latin typeface="Arial"/>
                        <a:cs typeface="Arial"/>
                      </a:endParaRPr>
                    </a:p>
                    <a:p>
                      <a:pPr marL="18415" algn="ctr">
                        <a:lnSpc>
                          <a:spcPct val="100000"/>
                        </a:lnSpc>
                        <a:spcBef>
                          <a:spcPts val="160"/>
                        </a:spcBef>
                      </a:pPr>
                      <a:r>
                        <a:rPr sz="900" b="1" spc="-10" dirty="0">
                          <a:latin typeface="Arial"/>
                          <a:cs typeface="Arial"/>
                        </a:rPr>
                        <a:t>(N=216)</a:t>
                      </a:r>
                      <a:endParaRPr sz="900">
                        <a:latin typeface="Arial"/>
                        <a:cs typeface="Arial"/>
                      </a:endParaRPr>
                    </a:p>
                  </a:txBody>
                  <a:tcPr marL="0" marR="0" marT="4445" marB="0">
                    <a:lnL w="19050">
                      <a:solidFill>
                        <a:srgbClr val="696969"/>
                      </a:solidFill>
                      <a:prstDash val="solid"/>
                    </a:lnL>
                    <a:lnR w="19050">
                      <a:solidFill>
                        <a:srgbClr val="696969"/>
                      </a:solidFill>
                      <a:prstDash val="solid"/>
                    </a:lnR>
                    <a:lnT w="19050">
                      <a:solidFill>
                        <a:srgbClr val="696969"/>
                      </a:solidFill>
                      <a:prstDash val="solid"/>
                    </a:lnT>
                    <a:lnB w="19050">
                      <a:solidFill>
                        <a:srgbClr val="696969"/>
                      </a:solidFill>
                      <a:prstDash val="solid"/>
                    </a:lnB>
                    <a:solidFill>
                      <a:srgbClr val="C3C3C3"/>
                    </a:solidFill>
                  </a:tcPr>
                </a:tc>
                <a:extLst>
                  <a:ext uri="{0D108BD9-81ED-4DB2-BD59-A6C34878D82A}">
                    <a16:rowId xmlns:a16="http://schemas.microsoft.com/office/drawing/2014/main" val="10000"/>
                  </a:ext>
                </a:extLst>
              </a:tr>
              <a:tr h="200025">
                <a:tc>
                  <a:txBody>
                    <a:bodyPr/>
                    <a:lstStyle/>
                    <a:p>
                      <a:pPr marL="78105">
                        <a:lnSpc>
                          <a:spcPct val="100000"/>
                        </a:lnSpc>
                        <a:spcBef>
                          <a:spcPts val="310"/>
                        </a:spcBef>
                      </a:pPr>
                      <a:r>
                        <a:rPr sz="800" b="1" dirty="0">
                          <a:latin typeface="Arial"/>
                          <a:cs typeface="Arial"/>
                        </a:rPr>
                        <a:t>Age</a:t>
                      </a:r>
                      <a:r>
                        <a:rPr sz="800" b="1" spc="5" dirty="0">
                          <a:latin typeface="Arial"/>
                          <a:cs typeface="Arial"/>
                        </a:rPr>
                        <a:t> </a:t>
                      </a:r>
                      <a:r>
                        <a:rPr sz="800" b="1" dirty="0">
                          <a:latin typeface="Arial"/>
                          <a:cs typeface="Arial"/>
                        </a:rPr>
                        <a:t>—</a:t>
                      </a:r>
                      <a:r>
                        <a:rPr sz="800" b="1" spc="-30" dirty="0">
                          <a:latin typeface="Arial"/>
                          <a:cs typeface="Arial"/>
                        </a:rPr>
                        <a:t> </a:t>
                      </a:r>
                      <a:r>
                        <a:rPr sz="800" b="1" spc="-10" dirty="0">
                          <a:latin typeface="Arial"/>
                          <a:cs typeface="Arial"/>
                        </a:rPr>
                        <a:t>years</a:t>
                      </a:r>
                      <a:endParaRPr sz="800">
                        <a:latin typeface="Arial"/>
                        <a:cs typeface="Arial"/>
                      </a:endParaRPr>
                    </a:p>
                  </a:txBody>
                  <a:tcPr marL="0" marR="0" marT="39370" marB="0">
                    <a:lnT w="12700">
                      <a:solidFill>
                        <a:srgbClr val="E0E0E0"/>
                      </a:solidFill>
                      <a:prstDash val="solid"/>
                    </a:lnT>
                  </a:tcPr>
                </a:tc>
                <a:tc>
                  <a:txBody>
                    <a:bodyPr/>
                    <a:lstStyle/>
                    <a:p>
                      <a:pPr marL="508634">
                        <a:lnSpc>
                          <a:spcPct val="100000"/>
                        </a:lnSpc>
                        <a:spcBef>
                          <a:spcPts val="310"/>
                        </a:spcBef>
                      </a:pPr>
                      <a:r>
                        <a:rPr sz="800" dirty="0">
                          <a:latin typeface="Arial"/>
                          <a:cs typeface="Arial"/>
                        </a:rPr>
                        <a:t>Median</a:t>
                      </a:r>
                      <a:r>
                        <a:rPr sz="800" spc="5" dirty="0">
                          <a:latin typeface="Arial"/>
                          <a:cs typeface="Arial"/>
                        </a:rPr>
                        <a:t> </a:t>
                      </a:r>
                      <a:r>
                        <a:rPr sz="800" dirty="0">
                          <a:latin typeface="Arial"/>
                          <a:cs typeface="Arial"/>
                        </a:rPr>
                        <a:t>(min,</a:t>
                      </a:r>
                      <a:r>
                        <a:rPr sz="800" spc="-40" dirty="0">
                          <a:latin typeface="Arial"/>
                          <a:cs typeface="Arial"/>
                        </a:rPr>
                        <a:t> </a:t>
                      </a:r>
                      <a:r>
                        <a:rPr sz="800" spc="-20" dirty="0">
                          <a:latin typeface="Arial"/>
                          <a:cs typeface="Arial"/>
                        </a:rPr>
                        <a:t>max)</a:t>
                      </a:r>
                      <a:endParaRPr sz="800">
                        <a:latin typeface="Arial"/>
                        <a:cs typeface="Arial"/>
                      </a:endParaRPr>
                    </a:p>
                  </a:txBody>
                  <a:tcPr marL="0" marR="0" marT="39370" marB="0">
                    <a:lnR w="19050">
                      <a:solidFill>
                        <a:srgbClr val="0A2C81"/>
                      </a:solidFill>
                      <a:prstDash val="solid"/>
                    </a:lnR>
                    <a:lnT w="12700">
                      <a:solidFill>
                        <a:srgbClr val="E0E0E0"/>
                      </a:solidFill>
                      <a:prstDash val="solid"/>
                    </a:lnT>
                  </a:tcPr>
                </a:tc>
                <a:tc rowSpan="27">
                  <a:txBody>
                    <a:bodyPr/>
                    <a:lstStyle/>
                    <a:p>
                      <a:pPr marL="13335" algn="ctr">
                        <a:lnSpc>
                          <a:spcPct val="100000"/>
                        </a:lnSpc>
                        <a:spcBef>
                          <a:spcPts val="310"/>
                        </a:spcBef>
                      </a:pPr>
                      <a:r>
                        <a:rPr sz="800" dirty="0">
                          <a:latin typeface="Arial"/>
                          <a:cs typeface="Arial"/>
                        </a:rPr>
                        <a:t>66</a:t>
                      </a:r>
                      <a:r>
                        <a:rPr sz="800" spc="-10" dirty="0">
                          <a:latin typeface="Arial"/>
                          <a:cs typeface="Arial"/>
                        </a:rPr>
                        <a:t> </a:t>
                      </a:r>
                      <a:r>
                        <a:rPr sz="800" dirty="0">
                          <a:latin typeface="Arial"/>
                          <a:cs typeface="Arial"/>
                        </a:rPr>
                        <a:t>(19,</a:t>
                      </a:r>
                      <a:r>
                        <a:rPr sz="800" spc="10" dirty="0">
                          <a:latin typeface="Arial"/>
                          <a:cs typeface="Arial"/>
                        </a:rPr>
                        <a:t> </a:t>
                      </a:r>
                      <a:r>
                        <a:rPr sz="800" spc="-25" dirty="0">
                          <a:latin typeface="Arial"/>
                          <a:cs typeface="Arial"/>
                        </a:rPr>
                        <a:t>84)</a:t>
                      </a:r>
                      <a:endParaRPr sz="800">
                        <a:latin typeface="Arial"/>
                        <a:cs typeface="Arial"/>
                      </a:endParaRPr>
                    </a:p>
                    <a:p>
                      <a:pPr marR="40640" algn="ctr">
                        <a:lnSpc>
                          <a:spcPct val="100000"/>
                        </a:lnSpc>
                        <a:spcBef>
                          <a:spcPts val="620"/>
                        </a:spcBef>
                      </a:pPr>
                      <a:r>
                        <a:rPr sz="800" dirty="0">
                          <a:latin typeface="Arial"/>
                          <a:cs typeface="Arial"/>
                        </a:rPr>
                        <a:t>85 (39.7)</a:t>
                      </a:r>
                      <a:r>
                        <a:rPr sz="800" spc="-10" dirty="0">
                          <a:latin typeface="Arial"/>
                          <a:cs typeface="Arial"/>
                        </a:rPr>
                        <a:t> </a:t>
                      </a:r>
                      <a:r>
                        <a:rPr sz="800" dirty="0">
                          <a:latin typeface="Arial"/>
                          <a:cs typeface="Arial"/>
                        </a:rPr>
                        <a:t>/</a:t>
                      </a:r>
                      <a:r>
                        <a:rPr sz="800" spc="-5" dirty="0">
                          <a:latin typeface="Arial"/>
                          <a:cs typeface="Arial"/>
                        </a:rPr>
                        <a:t> </a:t>
                      </a:r>
                      <a:r>
                        <a:rPr sz="800" dirty="0">
                          <a:latin typeface="Arial"/>
                          <a:cs typeface="Arial"/>
                        </a:rPr>
                        <a:t>129</a:t>
                      </a:r>
                      <a:r>
                        <a:rPr sz="800" spc="5" dirty="0">
                          <a:latin typeface="Arial"/>
                          <a:cs typeface="Arial"/>
                        </a:rPr>
                        <a:t> </a:t>
                      </a:r>
                      <a:r>
                        <a:rPr sz="800" spc="-10" dirty="0">
                          <a:latin typeface="Arial"/>
                          <a:cs typeface="Arial"/>
                        </a:rPr>
                        <a:t>(60.3)</a:t>
                      </a:r>
                      <a:endParaRPr sz="800">
                        <a:latin typeface="Arial"/>
                        <a:cs typeface="Arial"/>
                      </a:endParaRPr>
                    </a:p>
                    <a:p>
                      <a:pPr marR="8890" algn="ctr">
                        <a:lnSpc>
                          <a:spcPct val="100000"/>
                        </a:lnSpc>
                        <a:spcBef>
                          <a:spcPts val="475"/>
                        </a:spcBef>
                      </a:pPr>
                      <a:r>
                        <a:rPr sz="800" dirty="0">
                          <a:latin typeface="Arial"/>
                          <a:cs typeface="Arial"/>
                        </a:rPr>
                        <a:t>160 (74.8) /</a:t>
                      </a:r>
                      <a:r>
                        <a:rPr sz="800" spc="-10" dirty="0">
                          <a:latin typeface="Arial"/>
                          <a:cs typeface="Arial"/>
                        </a:rPr>
                        <a:t> </a:t>
                      </a:r>
                      <a:r>
                        <a:rPr sz="800" dirty="0">
                          <a:latin typeface="Arial"/>
                          <a:cs typeface="Arial"/>
                        </a:rPr>
                        <a:t>35 (16.4)</a:t>
                      </a:r>
                      <a:r>
                        <a:rPr sz="800" spc="5" dirty="0">
                          <a:latin typeface="Arial"/>
                          <a:cs typeface="Arial"/>
                        </a:rPr>
                        <a:t> </a:t>
                      </a:r>
                      <a:r>
                        <a:rPr sz="800" dirty="0">
                          <a:latin typeface="Arial"/>
                          <a:cs typeface="Arial"/>
                        </a:rPr>
                        <a:t>/</a:t>
                      </a:r>
                      <a:r>
                        <a:rPr sz="800" spc="-15" dirty="0">
                          <a:latin typeface="Arial"/>
                          <a:cs typeface="Arial"/>
                        </a:rPr>
                        <a:t> </a:t>
                      </a:r>
                      <a:r>
                        <a:rPr sz="800" dirty="0">
                          <a:latin typeface="Arial"/>
                          <a:cs typeface="Arial"/>
                        </a:rPr>
                        <a:t>2</a:t>
                      </a:r>
                      <a:r>
                        <a:rPr sz="800" spc="5" dirty="0">
                          <a:latin typeface="Arial"/>
                          <a:cs typeface="Arial"/>
                        </a:rPr>
                        <a:t> </a:t>
                      </a:r>
                      <a:r>
                        <a:rPr sz="800" spc="-20" dirty="0">
                          <a:latin typeface="Arial"/>
                          <a:cs typeface="Arial"/>
                        </a:rPr>
                        <a:t>(0.9)</a:t>
                      </a:r>
                      <a:endParaRPr sz="800">
                        <a:latin typeface="Arial"/>
                        <a:cs typeface="Arial"/>
                      </a:endParaRPr>
                    </a:p>
                    <a:p>
                      <a:pPr marR="7620" algn="ctr">
                        <a:lnSpc>
                          <a:spcPct val="100000"/>
                        </a:lnSpc>
                        <a:spcBef>
                          <a:spcPts val="195"/>
                        </a:spcBef>
                      </a:pPr>
                      <a:r>
                        <a:rPr sz="800" dirty="0">
                          <a:latin typeface="Arial"/>
                          <a:cs typeface="Arial"/>
                        </a:rPr>
                        <a:t>1 </a:t>
                      </a:r>
                      <a:r>
                        <a:rPr sz="800" spc="-10" dirty="0">
                          <a:latin typeface="Arial"/>
                          <a:cs typeface="Arial"/>
                        </a:rPr>
                        <a:t>(0.5)</a:t>
                      </a:r>
                      <a:endParaRPr sz="800">
                        <a:latin typeface="Arial"/>
                        <a:cs typeface="Arial"/>
                      </a:endParaRPr>
                    </a:p>
                    <a:p>
                      <a:pPr marR="8890" algn="ctr">
                        <a:lnSpc>
                          <a:spcPct val="100000"/>
                        </a:lnSpc>
                        <a:spcBef>
                          <a:spcPts val="45"/>
                        </a:spcBef>
                      </a:pPr>
                      <a:r>
                        <a:rPr sz="800" dirty="0">
                          <a:latin typeface="Arial"/>
                          <a:cs typeface="Arial"/>
                        </a:rPr>
                        <a:t>15 (7.0)</a:t>
                      </a:r>
                      <a:r>
                        <a:rPr sz="800" spc="-5" dirty="0">
                          <a:latin typeface="Arial"/>
                          <a:cs typeface="Arial"/>
                        </a:rPr>
                        <a:t> </a:t>
                      </a:r>
                      <a:r>
                        <a:rPr sz="800" dirty="0">
                          <a:latin typeface="Arial"/>
                          <a:cs typeface="Arial"/>
                        </a:rPr>
                        <a:t>/</a:t>
                      </a:r>
                      <a:r>
                        <a:rPr sz="800" spc="-5" dirty="0">
                          <a:latin typeface="Arial"/>
                          <a:cs typeface="Arial"/>
                        </a:rPr>
                        <a:t> </a:t>
                      </a:r>
                      <a:r>
                        <a:rPr sz="800" dirty="0">
                          <a:latin typeface="Arial"/>
                          <a:cs typeface="Arial"/>
                        </a:rPr>
                        <a:t>1</a:t>
                      </a:r>
                      <a:r>
                        <a:rPr sz="800" spc="5" dirty="0">
                          <a:latin typeface="Arial"/>
                          <a:cs typeface="Arial"/>
                        </a:rPr>
                        <a:t> </a:t>
                      </a:r>
                      <a:r>
                        <a:rPr sz="800" spc="-10" dirty="0">
                          <a:latin typeface="Arial"/>
                          <a:cs typeface="Arial"/>
                        </a:rPr>
                        <a:t>(0.5)</a:t>
                      </a:r>
                      <a:endParaRPr sz="800">
                        <a:latin typeface="Arial"/>
                        <a:cs typeface="Arial"/>
                      </a:endParaRPr>
                    </a:p>
                    <a:p>
                      <a:pPr marL="11430" algn="ctr">
                        <a:lnSpc>
                          <a:spcPct val="100000"/>
                        </a:lnSpc>
                        <a:spcBef>
                          <a:spcPts val="170"/>
                        </a:spcBef>
                      </a:pPr>
                      <a:r>
                        <a:rPr sz="800" dirty="0">
                          <a:latin typeface="Arial"/>
                          <a:cs typeface="Arial"/>
                        </a:rPr>
                        <a:t>107 </a:t>
                      </a:r>
                      <a:r>
                        <a:rPr sz="800" spc="-20" dirty="0">
                          <a:latin typeface="Arial"/>
                          <a:cs typeface="Arial"/>
                        </a:rPr>
                        <a:t>(50)</a:t>
                      </a:r>
                      <a:endParaRPr sz="800">
                        <a:latin typeface="Arial"/>
                        <a:cs typeface="Arial"/>
                      </a:endParaRPr>
                    </a:p>
                    <a:p>
                      <a:pPr marR="9525" algn="ctr">
                        <a:lnSpc>
                          <a:spcPct val="100000"/>
                        </a:lnSpc>
                        <a:spcBef>
                          <a:spcPts val="195"/>
                        </a:spcBef>
                      </a:pPr>
                      <a:r>
                        <a:rPr sz="800" dirty="0">
                          <a:latin typeface="Arial"/>
                          <a:cs typeface="Arial"/>
                        </a:rPr>
                        <a:t>45</a:t>
                      </a:r>
                      <a:r>
                        <a:rPr sz="800" spc="5" dirty="0">
                          <a:latin typeface="Arial"/>
                          <a:cs typeface="Arial"/>
                        </a:rPr>
                        <a:t> </a:t>
                      </a:r>
                      <a:r>
                        <a:rPr sz="800" spc="-20" dirty="0">
                          <a:latin typeface="Arial"/>
                          <a:cs typeface="Arial"/>
                        </a:rPr>
                        <a:t>(21)</a:t>
                      </a:r>
                      <a:endParaRPr sz="800">
                        <a:latin typeface="Arial"/>
                        <a:cs typeface="Arial"/>
                      </a:endParaRPr>
                    </a:p>
                    <a:p>
                      <a:pPr marR="9525" algn="ctr">
                        <a:lnSpc>
                          <a:spcPct val="100000"/>
                        </a:lnSpc>
                        <a:spcBef>
                          <a:spcPts val="190"/>
                        </a:spcBef>
                      </a:pPr>
                      <a:r>
                        <a:rPr sz="800" dirty="0">
                          <a:latin typeface="Arial"/>
                          <a:cs typeface="Arial"/>
                        </a:rPr>
                        <a:t>62</a:t>
                      </a:r>
                      <a:r>
                        <a:rPr sz="800" spc="5" dirty="0">
                          <a:latin typeface="Arial"/>
                          <a:cs typeface="Arial"/>
                        </a:rPr>
                        <a:t> </a:t>
                      </a:r>
                      <a:r>
                        <a:rPr sz="800" spc="-20" dirty="0">
                          <a:latin typeface="Arial"/>
                          <a:cs typeface="Arial"/>
                        </a:rPr>
                        <a:t>(29)</a:t>
                      </a:r>
                      <a:endParaRPr sz="800">
                        <a:latin typeface="Arial"/>
                        <a:cs typeface="Arial"/>
                      </a:endParaRPr>
                    </a:p>
                    <a:p>
                      <a:pPr marR="8255" algn="ctr">
                        <a:lnSpc>
                          <a:spcPct val="100000"/>
                        </a:lnSpc>
                        <a:spcBef>
                          <a:spcPts val="334"/>
                        </a:spcBef>
                      </a:pPr>
                      <a:r>
                        <a:rPr sz="800" dirty="0">
                          <a:latin typeface="Arial"/>
                          <a:cs typeface="Arial"/>
                        </a:rPr>
                        <a:t>128 </a:t>
                      </a:r>
                      <a:r>
                        <a:rPr sz="800" spc="-10" dirty="0">
                          <a:latin typeface="Arial"/>
                          <a:cs typeface="Arial"/>
                        </a:rPr>
                        <a:t>(59.8)</a:t>
                      </a:r>
                      <a:endParaRPr sz="800">
                        <a:latin typeface="Arial"/>
                        <a:cs typeface="Arial"/>
                      </a:endParaRPr>
                    </a:p>
                    <a:p>
                      <a:pPr marR="9525" algn="ctr">
                        <a:lnSpc>
                          <a:spcPct val="100000"/>
                        </a:lnSpc>
                        <a:spcBef>
                          <a:spcPts val="190"/>
                        </a:spcBef>
                      </a:pPr>
                      <a:r>
                        <a:rPr sz="800" dirty="0">
                          <a:latin typeface="Arial"/>
                          <a:cs typeface="Arial"/>
                        </a:rPr>
                        <a:t>75</a:t>
                      </a:r>
                      <a:r>
                        <a:rPr sz="800" spc="5" dirty="0">
                          <a:latin typeface="Arial"/>
                          <a:cs typeface="Arial"/>
                        </a:rPr>
                        <a:t> </a:t>
                      </a:r>
                      <a:r>
                        <a:rPr sz="800" spc="-20" dirty="0">
                          <a:latin typeface="Arial"/>
                          <a:cs typeface="Arial"/>
                        </a:rPr>
                        <a:t>(35)</a:t>
                      </a:r>
                      <a:endParaRPr sz="800">
                        <a:latin typeface="Arial"/>
                        <a:cs typeface="Arial"/>
                      </a:endParaRPr>
                    </a:p>
                    <a:p>
                      <a:pPr marR="7620" algn="ctr">
                        <a:lnSpc>
                          <a:spcPct val="100000"/>
                        </a:lnSpc>
                        <a:spcBef>
                          <a:spcPts val="195"/>
                        </a:spcBef>
                      </a:pPr>
                      <a:r>
                        <a:rPr sz="800" dirty="0">
                          <a:latin typeface="Arial"/>
                          <a:cs typeface="Arial"/>
                        </a:rPr>
                        <a:t>11</a:t>
                      </a:r>
                      <a:r>
                        <a:rPr sz="800" spc="-5" dirty="0">
                          <a:latin typeface="Arial"/>
                          <a:cs typeface="Arial"/>
                        </a:rPr>
                        <a:t> </a:t>
                      </a:r>
                      <a:r>
                        <a:rPr sz="800" spc="-10" dirty="0">
                          <a:latin typeface="Arial"/>
                          <a:cs typeface="Arial"/>
                        </a:rPr>
                        <a:t>(5.1)</a:t>
                      </a:r>
                      <a:endParaRPr sz="800">
                        <a:latin typeface="Arial"/>
                        <a:cs typeface="Arial"/>
                      </a:endParaRPr>
                    </a:p>
                    <a:p>
                      <a:pPr marR="8255" algn="ctr">
                        <a:lnSpc>
                          <a:spcPct val="100000"/>
                        </a:lnSpc>
                        <a:spcBef>
                          <a:spcPts val="330"/>
                        </a:spcBef>
                      </a:pPr>
                      <a:r>
                        <a:rPr sz="800" dirty="0">
                          <a:latin typeface="Arial"/>
                          <a:cs typeface="Arial"/>
                        </a:rPr>
                        <a:t>125 </a:t>
                      </a:r>
                      <a:r>
                        <a:rPr sz="800" spc="-10" dirty="0">
                          <a:latin typeface="Arial"/>
                          <a:cs typeface="Arial"/>
                        </a:rPr>
                        <a:t>(67.2)</a:t>
                      </a:r>
                      <a:endParaRPr sz="800">
                        <a:latin typeface="Arial"/>
                        <a:cs typeface="Arial"/>
                      </a:endParaRPr>
                    </a:p>
                    <a:p>
                      <a:pPr marR="10160" algn="ctr">
                        <a:lnSpc>
                          <a:spcPct val="100000"/>
                        </a:lnSpc>
                        <a:spcBef>
                          <a:spcPts val="195"/>
                        </a:spcBef>
                      </a:pPr>
                      <a:r>
                        <a:rPr sz="800" dirty="0">
                          <a:latin typeface="Arial"/>
                          <a:cs typeface="Arial"/>
                        </a:rPr>
                        <a:t>45</a:t>
                      </a:r>
                      <a:r>
                        <a:rPr sz="800" spc="-5" dirty="0">
                          <a:latin typeface="Arial"/>
                          <a:cs typeface="Arial"/>
                        </a:rPr>
                        <a:t> </a:t>
                      </a:r>
                      <a:r>
                        <a:rPr sz="800" spc="-10" dirty="0">
                          <a:latin typeface="Arial"/>
                          <a:cs typeface="Arial"/>
                        </a:rPr>
                        <a:t>(24.2)</a:t>
                      </a:r>
                      <a:endParaRPr sz="800">
                        <a:latin typeface="Arial"/>
                        <a:cs typeface="Arial"/>
                      </a:endParaRPr>
                    </a:p>
                    <a:p>
                      <a:pPr marR="7620" algn="ctr">
                        <a:lnSpc>
                          <a:spcPct val="100000"/>
                        </a:lnSpc>
                        <a:spcBef>
                          <a:spcPts val="50"/>
                        </a:spcBef>
                      </a:pPr>
                      <a:r>
                        <a:rPr sz="800" dirty="0">
                          <a:latin typeface="Arial"/>
                          <a:cs typeface="Arial"/>
                        </a:rPr>
                        <a:t>11</a:t>
                      </a:r>
                      <a:r>
                        <a:rPr sz="800" spc="-5" dirty="0">
                          <a:latin typeface="Arial"/>
                          <a:cs typeface="Arial"/>
                        </a:rPr>
                        <a:t> </a:t>
                      </a:r>
                      <a:r>
                        <a:rPr sz="800" spc="-10" dirty="0">
                          <a:latin typeface="Arial"/>
                          <a:cs typeface="Arial"/>
                        </a:rPr>
                        <a:t>(5.9)</a:t>
                      </a:r>
                      <a:endParaRPr sz="800">
                        <a:latin typeface="Arial"/>
                        <a:cs typeface="Arial"/>
                      </a:endParaRPr>
                    </a:p>
                    <a:p>
                      <a:pPr marR="7620" algn="ctr">
                        <a:lnSpc>
                          <a:spcPct val="100000"/>
                        </a:lnSpc>
                        <a:spcBef>
                          <a:spcPts val="50"/>
                        </a:spcBef>
                      </a:pPr>
                      <a:r>
                        <a:rPr sz="800" dirty="0">
                          <a:latin typeface="Arial"/>
                          <a:cs typeface="Arial"/>
                        </a:rPr>
                        <a:t>8 </a:t>
                      </a:r>
                      <a:r>
                        <a:rPr sz="800" spc="-10" dirty="0">
                          <a:latin typeface="Arial"/>
                          <a:cs typeface="Arial"/>
                        </a:rPr>
                        <a:t>(4.3)</a:t>
                      </a:r>
                      <a:endParaRPr sz="800">
                        <a:latin typeface="Arial"/>
                        <a:cs typeface="Arial"/>
                      </a:endParaRPr>
                    </a:p>
                    <a:p>
                      <a:pPr marR="10160" algn="ctr">
                        <a:lnSpc>
                          <a:spcPct val="100000"/>
                        </a:lnSpc>
                        <a:spcBef>
                          <a:spcPts val="50"/>
                        </a:spcBef>
                      </a:pPr>
                      <a:r>
                        <a:rPr sz="800" dirty="0">
                          <a:latin typeface="Arial"/>
                          <a:cs typeface="Arial"/>
                        </a:rPr>
                        <a:t>72</a:t>
                      </a:r>
                      <a:r>
                        <a:rPr sz="800" spc="-5" dirty="0">
                          <a:latin typeface="Arial"/>
                          <a:cs typeface="Arial"/>
                        </a:rPr>
                        <a:t> </a:t>
                      </a:r>
                      <a:r>
                        <a:rPr sz="800" spc="-10" dirty="0">
                          <a:latin typeface="Arial"/>
                          <a:cs typeface="Arial"/>
                        </a:rPr>
                        <a:t>(38.7)</a:t>
                      </a:r>
                      <a:endParaRPr sz="800">
                        <a:latin typeface="Arial"/>
                        <a:cs typeface="Arial"/>
                      </a:endParaRPr>
                    </a:p>
                    <a:p>
                      <a:pPr marR="10160" algn="ctr">
                        <a:lnSpc>
                          <a:spcPct val="100000"/>
                        </a:lnSpc>
                        <a:spcBef>
                          <a:spcPts val="190"/>
                        </a:spcBef>
                      </a:pPr>
                      <a:r>
                        <a:rPr sz="800" dirty="0">
                          <a:latin typeface="Arial"/>
                          <a:cs typeface="Arial"/>
                        </a:rPr>
                        <a:t>28</a:t>
                      </a:r>
                      <a:r>
                        <a:rPr sz="800" spc="-5" dirty="0">
                          <a:latin typeface="Arial"/>
                          <a:cs typeface="Arial"/>
                        </a:rPr>
                        <a:t> </a:t>
                      </a:r>
                      <a:r>
                        <a:rPr sz="800" spc="-10" dirty="0">
                          <a:latin typeface="Arial"/>
                          <a:cs typeface="Arial"/>
                        </a:rPr>
                        <a:t>(13.1)</a:t>
                      </a:r>
                      <a:endParaRPr sz="800">
                        <a:latin typeface="Arial"/>
                        <a:cs typeface="Arial"/>
                      </a:endParaRPr>
                    </a:p>
                    <a:p>
                      <a:pPr marL="537845">
                        <a:lnSpc>
                          <a:spcPct val="100000"/>
                        </a:lnSpc>
                        <a:spcBef>
                          <a:spcPts val="335"/>
                        </a:spcBef>
                      </a:pPr>
                      <a:r>
                        <a:rPr sz="800" dirty="0">
                          <a:latin typeface="Arial"/>
                          <a:cs typeface="Arial"/>
                        </a:rPr>
                        <a:t>10.9</a:t>
                      </a:r>
                      <a:r>
                        <a:rPr sz="800" spc="-10" dirty="0">
                          <a:latin typeface="Arial"/>
                          <a:cs typeface="Arial"/>
                        </a:rPr>
                        <a:t> (5.8–18.0)</a:t>
                      </a:r>
                      <a:endParaRPr sz="800">
                        <a:latin typeface="Arial"/>
                        <a:cs typeface="Arial"/>
                      </a:endParaRPr>
                    </a:p>
                    <a:p>
                      <a:pPr marR="10160" algn="ctr">
                        <a:lnSpc>
                          <a:spcPct val="100000"/>
                        </a:lnSpc>
                        <a:spcBef>
                          <a:spcPts val="334"/>
                        </a:spcBef>
                      </a:pPr>
                      <a:r>
                        <a:rPr sz="800" dirty="0">
                          <a:latin typeface="Arial"/>
                          <a:cs typeface="Arial"/>
                        </a:rPr>
                        <a:t>70</a:t>
                      </a:r>
                      <a:r>
                        <a:rPr sz="800" spc="-5" dirty="0">
                          <a:latin typeface="Arial"/>
                          <a:cs typeface="Arial"/>
                        </a:rPr>
                        <a:t> </a:t>
                      </a:r>
                      <a:r>
                        <a:rPr sz="800" spc="-10" dirty="0">
                          <a:latin typeface="Arial"/>
                          <a:cs typeface="Arial"/>
                        </a:rPr>
                        <a:t>(32.7)</a:t>
                      </a:r>
                      <a:endParaRPr sz="800">
                        <a:latin typeface="Arial"/>
                        <a:cs typeface="Arial"/>
                      </a:endParaRPr>
                    </a:p>
                    <a:p>
                      <a:pPr marR="10160" algn="ctr">
                        <a:lnSpc>
                          <a:spcPct val="100000"/>
                        </a:lnSpc>
                        <a:spcBef>
                          <a:spcPts val="330"/>
                        </a:spcBef>
                      </a:pPr>
                      <a:r>
                        <a:rPr sz="800" dirty="0">
                          <a:latin typeface="Arial"/>
                          <a:cs typeface="Arial"/>
                        </a:rPr>
                        <a:t>285</a:t>
                      </a:r>
                      <a:r>
                        <a:rPr sz="800" spc="-5" dirty="0">
                          <a:latin typeface="Arial"/>
                          <a:cs typeface="Arial"/>
                        </a:rPr>
                        <a:t> </a:t>
                      </a:r>
                      <a:r>
                        <a:rPr sz="800" dirty="0">
                          <a:latin typeface="Arial"/>
                          <a:cs typeface="Arial"/>
                        </a:rPr>
                        <a:t>(99,</a:t>
                      </a:r>
                      <a:r>
                        <a:rPr sz="800" spc="10" dirty="0">
                          <a:latin typeface="Arial"/>
                          <a:cs typeface="Arial"/>
                        </a:rPr>
                        <a:t> </a:t>
                      </a:r>
                      <a:r>
                        <a:rPr sz="800" spc="-10" dirty="0">
                          <a:latin typeface="Arial"/>
                          <a:cs typeface="Arial"/>
                        </a:rPr>
                        <a:t>1303)</a:t>
                      </a:r>
                      <a:endParaRPr sz="800">
                        <a:latin typeface="Arial"/>
                        <a:cs typeface="Arial"/>
                      </a:endParaRPr>
                    </a:p>
                    <a:p>
                      <a:pPr marR="7620" algn="ctr">
                        <a:lnSpc>
                          <a:spcPct val="100000"/>
                        </a:lnSpc>
                        <a:spcBef>
                          <a:spcPts val="335"/>
                        </a:spcBef>
                      </a:pPr>
                      <a:r>
                        <a:rPr sz="800" dirty="0">
                          <a:latin typeface="Arial"/>
                          <a:cs typeface="Arial"/>
                        </a:rPr>
                        <a:t>154 </a:t>
                      </a:r>
                      <a:r>
                        <a:rPr sz="800" spc="-20" dirty="0">
                          <a:latin typeface="Arial"/>
                          <a:cs typeface="Arial"/>
                        </a:rPr>
                        <a:t>(72)</a:t>
                      </a:r>
                      <a:endParaRPr sz="800">
                        <a:latin typeface="Arial"/>
                        <a:cs typeface="Arial"/>
                      </a:endParaRPr>
                    </a:p>
                    <a:p>
                      <a:pPr marL="647700">
                        <a:lnSpc>
                          <a:spcPct val="100000"/>
                        </a:lnSpc>
                        <a:spcBef>
                          <a:spcPts val="475"/>
                        </a:spcBef>
                      </a:pPr>
                      <a:r>
                        <a:rPr sz="800" dirty="0">
                          <a:latin typeface="Arial"/>
                          <a:cs typeface="Arial"/>
                        </a:rPr>
                        <a:t>0.8</a:t>
                      </a:r>
                      <a:r>
                        <a:rPr sz="800" spc="-5" dirty="0">
                          <a:latin typeface="Arial"/>
                          <a:cs typeface="Arial"/>
                        </a:rPr>
                        <a:t> </a:t>
                      </a:r>
                      <a:r>
                        <a:rPr sz="800" spc="-10" dirty="0">
                          <a:latin typeface="Arial"/>
                          <a:cs typeface="Arial"/>
                        </a:rPr>
                        <a:t>(1.18)</a:t>
                      </a:r>
                      <a:r>
                        <a:rPr sz="750" spc="-15" baseline="27777" dirty="0">
                          <a:latin typeface="Arial"/>
                          <a:cs typeface="Arial"/>
                        </a:rPr>
                        <a:t>†</a:t>
                      </a:r>
                      <a:endParaRPr sz="750" baseline="27777">
                        <a:latin typeface="Arial"/>
                        <a:cs typeface="Arial"/>
                      </a:endParaRPr>
                    </a:p>
                    <a:p>
                      <a:pPr marR="9525" algn="ctr">
                        <a:lnSpc>
                          <a:spcPct val="100000"/>
                        </a:lnSpc>
                        <a:spcBef>
                          <a:spcPts val="620"/>
                        </a:spcBef>
                      </a:pPr>
                      <a:r>
                        <a:rPr sz="800" dirty="0">
                          <a:latin typeface="Arial"/>
                          <a:cs typeface="Arial"/>
                        </a:rPr>
                        <a:t>35</a:t>
                      </a:r>
                      <a:r>
                        <a:rPr sz="800" spc="5" dirty="0">
                          <a:latin typeface="Arial"/>
                          <a:cs typeface="Arial"/>
                        </a:rPr>
                        <a:t> </a:t>
                      </a:r>
                      <a:r>
                        <a:rPr sz="800" spc="-20" dirty="0">
                          <a:latin typeface="Arial"/>
                          <a:cs typeface="Arial"/>
                        </a:rPr>
                        <a:t>(16)</a:t>
                      </a:r>
                      <a:endParaRPr sz="800">
                        <a:latin typeface="Arial"/>
                        <a:cs typeface="Arial"/>
                      </a:endParaRPr>
                    </a:p>
                    <a:p>
                      <a:pPr marR="7620" algn="ctr">
                        <a:lnSpc>
                          <a:spcPct val="100000"/>
                        </a:lnSpc>
                        <a:spcBef>
                          <a:spcPts val="475"/>
                        </a:spcBef>
                      </a:pPr>
                      <a:r>
                        <a:rPr sz="800" dirty="0">
                          <a:latin typeface="Arial"/>
                          <a:cs typeface="Arial"/>
                        </a:rPr>
                        <a:t>107 </a:t>
                      </a:r>
                      <a:r>
                        <a:rPr sz="800" spc="-20" dirty="0">
                          <a:latin typeface="Arial"/>
                          <a:cs typeface="Arial"/>
                        </a:rPr>
                        <a:t>(50)</a:t>
                      </a:r>
                      <a:endParaRPr sz="800">
                        <a:latin typeface="Arial"/>
                        <a:cs typeface="Arial"/>
                      </a:endParaRPr>
                    </a:p>
                    <a:p>
                      <a:pPr marR="10160" algn="ctr">
                        <a:lnSpc>
                          <a:spcPct val="100000"/>
                        </a:lnSpc>
                        <a:spcBef>
                          <a:spcPts val="190"/>
                        </a:spcBef>
                      </a:pPr>
                      <a:r>
                        <a:rPr sz="800" dirty="0">
                          <a:latin typeface="Arial"/>
                          <a:cs typeface="Arial"/>
                        </a:rPr>
                        <a:t>97</a:t>
                      </a:r>
                      <a:r>
                        <a:rPr sz="800" spc="-5" dirty="0">
                          <a:latin typeface="Arial"/>
                          <a:cs typeface="Arial"/>
                        </a:rPr>
                        <a:t> </a:t>
                      </a:r>
                      <a:r>
                        <a:rPr sz="800" spc="-10" dirty="0">
                          <a:latin typeface="Arial"/>
                          <a:cs typeface="Arial"/>
                        </a:rPr>
                        <a:t>(45.3)</a:t>
                      </a:r>
                      <a:endParaRPr sz="800">
                        <a:latin typeface="Arial"/>
                        <a:cs typeface="Arial"/>
                      </a:endParaRPr>
                    </a:p>
                    <a:p>
                      <a:pPr marR="7620" algn="ctr">
                        <a:lnSpc>
                          <a:spcPct val="100000"/>
                        </a:lnSpc>
                        <a:spcBef>
                          <a:spcPts val="50"/>
                        </a:spcBef>
                      </a:pPr>
                      <a:r>
                        <a:rPr sz="800" dirty="0">
                          <a:latin typeface="Arial"/>
                          <a:cs typeface="Arial"/>
                        </a:rPr>
                        <a:t>10</a:t>
                      </a:r>
                      <a:r>
                        <a:rPr sz="800" spc="-5" dirty="0">
                          <a:latin typeface="Arial"/>
                          <a:cs typeface="Arial"/>
                        </a:rPr>
                        <a:t> </a:t>
                      </a:r>
                      <a:r>
                        <a:rPr sz="800" spc="-10" dirty="0">
                          <a:latin typeface="Arial"/>
                          <a:cs typeface="Arial"/>
                        </a:rPr>
                        <a:t>(4.7)</a:t>
                      </a:r>
                      <a:endParaRPr sz="800">
                        <a:latin typeface="Arial"/>
                        <a:cs typeface="Arial"/>
                      </a:endParaRPr>
                    </a:p>
                    <a:p>
                      <a:pPr marR="7620" algn="ctr">
                        <a:lnSpc>
                          <a:spcPct val="100000"/>
                        </a:lnSpc>
                        <a:spcBef>
                          <a:spcPts val="195"/>
                        </a:spcBef>
                      </a:pPr>
                      <a:r>
                        <a:rPr sz="800" dirty="0">
                          <a:latin typeface="Arial"/>
                          <a:cs typeface="Arial"/>
                        </a:rPr>
                        <a:t>0</a:t>
                      </a:r>
                      <a:endParaRPr sz="800">
                        <a:latin typeface="Arial"/>
                        <a:cs typeface="Arial"/>
                      </a:endParaRPr>
                    </a:p>
                    <a:p>
                      <a:pPr marR="8255" algn="ctr">
                        <a:lnSpc>
                          <a:spcPct val="100000"/>
                        </a:lnSpc>
                        <a:spcBef>
                          <a:spcPts val="475"/>
                        </a:spcBef>
                      </a:pPr>
                      <a:r>
                        <a:rPr sz="800" dirty="0">
                          <a:latin typeface="Arial"/>
                          <a:cs typeface="Arial"/>
                        </a:rPr>
                        <a:t>1308.89 </a:t>
                      </a:r>
                      <a:r>
                        <a:rPr sz="800" spc="-10" dirty="0">
                          <a:latin typeface="Arial"/>
                          <a:cs typeface="Arial"/>
                        </a:rPr>
                        <a:t>(200.24–7117.03)</a:t>
                      </a:r>
                      <a:endParaRPr sz="800">
                        <a:latin typeface="Arial"/>
                        <a:cs typeface="Arial"/>
                      </a:endParaRPr>
                    </a:p>
                    <a:p>
                      <a:pPr marL="537845">
                        <a:lnSpc>
                          <a:spcPct val="100000"/>
                        </a:lnSpc>
                        <a:spcBef>
                          <a:spcPts val="615"/>
                        </a:spcBef>
                      </a:pPr>
                      <a:r>
                        <a:rPr sz="800" dirty="0">
                          <a:latin typeface="Arial"/>
                          <a:cs typeface="Arial"/>
                        </a:rPr>
                        <a:t>26.6</a:t>
                      </a:r>
                      <a:r>
                        <a:rPr sz="800" spc="-10" dirty="0">
                          <a:latin typeface="Arial"/>
                          <a:cs typeface="Arial"/>
                        </a:rPr>
                        <a:t> (7.3–66.4)</a:t>
                      </a:r>
                      <a:endParaRPr sz="800">
                        <a:latin typeface="Arial"/>
                        <a:cs typeface="Arial"/>
                      </a:endParaRPr>
                    </a:p>
                  </a:txBody>
                  <a:tcPr marL="0" marR="0" marT="39370" marB="0">
                    <a:lnL w="19050">
                      <a:solidFill>
                        <a:srgbClr val="0A2C81"/>
                      </a:solidFill>
                      <a:prstDash val="solid"/>
                    </a:lnL>
                    <a:lnR w="19050">
                      <a:solidFill>
                        <a:srgbClr val="696969"/>
                      </a:solidFill>
                      <a:prstDash val="solid"/>
                    </a:lnR>
                    <a:lnT w="19050">
                      <a:solidFill>
                        <a:srgbClr val="0A2C81"/>
                      </a:solidFill>
                      <a:prstDash val="solid"/>
                    </a:lnT>
                    <a:lnB w="19050">
                      <a:solidFill>
                        <a:srgbClr val="0A2C81"/>
                      </a:solidFill>
                      <a:prstDash val="solid"/>
                    </a:lnB>
                  </a:tcPr>
                </a:tc>
                <a:tc>
                  <a:txBody>
                    <a:bodyPr/>
                    <a:lstStyle/>
                    <a:p>
                      <a:pPr marL="19685" algn="ctr">
                        <a:lnSpc>
                          <a:spcPct val="100000"/>
                        </a:lnSpc>
                        <a:spcBef>
                          <a:spcPts val="310"/>
                        </a:spcBef>
                      </a:pPr>
                      <a:r>
                        <a:rPr sz="800" dirty="0">
                          <a:latin typeface="Arial"/>
                          <a:cs typeface="Arial"/>
                        </a:rPr>
                        <a:t>66</a:t>
                      </a:r>
                      <a:r>
                        <a:rPr sz="800" spc="-5" dirty="0">
                          <a:latin typeface="Arial"/>
                          <a:cs typeface="Arial"/>
                        </a:rPr>
                        <a:t> </a:t>
                      </a:r>
                      <a:r>
                        <a:rPr sz="800" dirty="0">
                          <a:latin typeface="Arial"/>
                          <a:cs typeface="Arial"/>
                        </a:rPr>
                        <a:t>(26, </a:t>
                      </a:r>
                      <a:r>
                        <a:rPr sz="800" spc="-25" dirty="0">
                          <a:latin typeface="Arial"/>
                          <a:cs typeface="Arial"/>
                        </a:rPr>
                        <a:t>88)</a:t>
                      </a:r>
                      <a:endParaRPr sz="800">
                        <a:latin typeface="Arial"/>
                        <a:cs typeface="Arial"/>
                      </a:endParaRPr>
                    </a:p>
                  </a:txBody>
                  <a:tcPr marL="0" marR="0" marT="39370" marB="0">
                    <a:lnL w="19050">
                      <a:solidFill>
                        <a:srgbClr val="696969"/>
                      </a:solidFill>
                      <a:prstDash val="solid"/>
                    </a:lnL>
                    <a:lnR w="19050">
                      <a:solidFill>
                        <a:srgbClr val="696969"/>
                      </a:solidFill>
                      <a:prstDash val="solid"/>
                    </a:lnR>
                    <a:lnT w="19050">
                      <a:solidFill>
                        <a:srgbClr val="696969"/>
                      </a:solidFill>
                      <a:prstDash val="solid"/>
                    </a:lnT>
                  </a:tcPr>
                </a:tc>
                <a:extLst>
                  <a:ext uri="{0D108BD9-81ED-4DB2-BD59-A6C34878D82A}">
                    <a16:rowId xmlns:a16="http://schemas.microsoft.com/office/drawing/2014/main" val="10001"/>
                  </a:ext>
                </a:extLst>
              </a:tr>
              <a:tr h="200025">
                <a:tc>
                  <a:txBody>
                    <a:bodyPr/>
                    <a:lstStyle/>
                    <a:p>
                      <a:pPr marL="78105">
                        <a:lnSpc>
                          <a:spcPct val="100000"/>
                        </a:lnSpc>
                        <a:spcBef>
                          <a:spcPts val="310"/>
                        </a:spcBef>
                      </a:pPr>
                      <a:r>
                        <a:rPr sz="800" b="1" dirty="0">
                          <a:latin typeface="Arial"/>
                          <a:cs typeface="Arial"/>
                        </a:rPr>
                        <a:t>Sex</a:t>
                      </a:r>
                      <a:r>
                        <a:rPr sz="800" b="1" spc="10" dirty="0">
                          <a:latin typeface="Arial"/>
                          <a:cs typeface="Arial"/>
                        </a:rPr>
                        <a:t> </a:t>
                      </a:r>
                      <a:r>
                        <a:rPr sz="800" b="1" dirty="0">
                          <a:latin typeface="Arial"/>
                          <a:cs typeface="Arial"/>
                        </a:rPr>
                        <a:t>—</a:t>
                      </a:r>
                      <a:r>
                        <a:rPr sz="800" b="1" spc="-10" dirty="0">
                          <a:latin typeface="Arial"/>
                          <a:cs typeface="Arial"/>
                        </a:rPr>
                        <a:t> </a:t>
                      </a:r>
                      <a:r>
                        <a:rPr sz="800" b="1" dirty="0">
                          <a:latin typeface="Arial"/>
                          <a:cs typeface="Arial"/>
                        </a:rPr>
                        <a:t>n</a:t>
                      </a:r>
                      <a:r>
                        <a:rPr sz="800" b="1" spc="-10" dirty="0">
                          <a:latin typeface="Arial"/>
                          <a:cs typeface="Arial"/>
                        </a:rPr>
                        <a:t> </a:t>
                      </a:r>
                      <a:r>
                        <a:rPr sz="800" b="1" spc="-25" dirty="0">
                          <a:latin typeface="Arial"/>
                          <a:cs typeface="Arial"/>
                        </a:rPr>
                        <a:t>(%)</a:t>
                      </a:r>
                      <a:endParaRPr sz="800">
                        <a:latin typeface="Arial"/>
                        <a:cs typeface="Arial"/>
                      </a:endParaRPr>
                    </a:p>
                  </a:txBody>
                  <a:tcPr marL="0" marR="0" marT="39370" marB="0"/>
                </a:tc>
                <a:tc>
                  <a:txBody>
                    <a:bodyPr/>
                    <a:lstStyle/>
                    <a:p>
                      <a:pPr marL="508634">
                        <a:lnSpc>
                          <a:spcPct val="100000"/>
                        </a:lnSpc>
                        <a:spcBef>
                          <a:spcPts val="310"/>
                        </a:spcBef>
                      </a:pPr>
                      <a:r>
                        <a:rPr sz="800" dirty="0">
                          <a:latin typeface="Arial"/>
                          <a:cs typeface="Arial"/>
                        </a:rPr>
                        <a:t>Female</a:t>
                      </a:r>
                      <a:r>
                        <a:rPr sz="800" spc="-10" dirty="0">
                          <a:latin typeface="Arial"/>
                          <a:cs typeface="Arial"/>
                        </a:rPr>
                        <a:t> </a:t>
                      </a:r>
                      <a:r>
                        <a:rPr sz="800" dirty="0">
                          <a:latin typeface="Arial"/>
                          <a:cs typeface="Arial"/>
                        </a:rPr>
                        <a:t>/</a:t>
                      </a:r>
                      <a:r>
                        <a:rPr sz="800" spc="-5" dirty="0">
                          <a:latin typeface="Arial"/>
                          <a:cs typeface="Arial"/>
                        </a:rPr>
                        <a:t> </a:t>
                      </a:r>
                      <a:r>
                        <a:rPr sz="800" spc="-20" dirty="0">
                          <a:latin typeface="Arial"/>
                          <a:cs typeface="Arial"/>
                        </a:rPr>
                        <a:t>male</a:t>
                      </a:r>
                      <a:endParaRPr sz="800">
                        <a:latin typeface="Arial"/>
                        <a:cs typeface="Arial"/>
                      </a:endParaRPr>
                    </a:p>
                  </a:txBody>
                  <a:tcPr marL="0" marR="0" marT="39370" marB="0">
                    <a:lnR w="19050">
                      <a:solidFill>
                        <a:srgbClr val="0A2C81"/>
                      </a:solidFill>
                      <a:prstDash val="solid"/>
                    </a:lnR>
                  </a:tcPr>
                </a:tc>
                <a:tc vMerge="1">
                  <a:txBody>
                    <a:bodyPr/>
                    <a:lstStyle/>
                    <a:p>
                      <a:endParaRPr/>
                    </a:p>
                  </a:txBody>
                  <a:tcPr marL="0" marR="0" marT="39370" marB="0">
                    <a:lnL w="19050">
                      <a:solidFill>
                        <a:srgbClr val="0A2C81"/>
                      </a:solidFill>
                      <a:prstDash val="solid"/>
                    </a:lnL>
                    <a:lnR w="19050">
                      <a:solidFill>
                        <a:srgbClr val="696969"/>
                      </a:solidFill>
                      <a:prstDash val="solid"/>
                    </a:lnR>
                    <a:lnT w="19050">
                      <a:solidFill>
                        <a:srgbClr val="0A2C81"/>
                      </a:solidFill>
                      <a:prstDash val="solid"/>
                    </a:lnT>
                    <a:lnB w="19050">
                      <a:solidFill>
                        <a:srgbClr val="0A2C81"/>
                      </a:solidFill>
                      <a:prstDash val="solid"/>
                    </a:lnB>
                  </a:tcPr>
                </a:tc>
                <a:tc>
                  <a:txBody>
                    <a:bodyPr/>
                    <a:lstStyle/>
                    <a:p>
                      <a:pPr marR="3810" algn="ctr">
                        <a:lnSpc>
                          <a:spcPct val="100000"/>
                        </a:lnSpc>
                        <a:spcBef>
                          <a:spcPts val="310"/>
                        </a:spcBef>
                      </a:pPr>
                      <a:r>
                        <a:rPr sz="800" dirty="0">
                          <a:latin typeface="Arial"/>
                          <a:cs typeface="Arial"/>
                        </a:rPr>
                        <a:t>94 (43.5)</a:t>
                      </a:r>
                      <a:r>
                        <a:rPr sz="800" spc="-10" dirty="0">
                          <a:latin typeface="Arial"/>
                          <a:cs typeface="Arial"/>
                        </a:rPr>
                        <a:t> </a:t>
                      </a:r>
                      <a:r>
                        <a:rPr sz="800" dirty="0">
                          <a:latin typeface="Arial"/>
                          <a:cs typeface="Arial"/>
                        </a:rPr>
                        <a:t>/</a:t>
                      </a:r>
                      <a:r>
                        <a:rPr sz="800" spc="-5" dirty="0">
                          <a:latin typeface="Arial"/>
                          <a:cs typeface="Arial"/>
                        </a:rPr>
                        <a:t> </a:t>
                      </a:r>
                      <a:r>
                        <a:rPr sz="800" dirty="0">
                          <a:latin typeface="Arial"/>
                          <a:cs typeface="Arial"/>
                        </a:rPr>
                        <a:t>122</a:t>
                      </a:r>
                      <a:r>
                        <a:rPr sz="800" spc="5" dirty="0">
                          <a:latin typeface="Arial"/>
                          <a:cs typeface="Arial"/>
                        </a:rPr>
                        <a:t> </a:t>
                      </a:r>
                      <a:r>
                        <a:rPr sz="800" spc="-10" dirty="0">
                          <a:latin typeface="Arial"/>
                          <a:cs typeface="Arial"/>
                        </a:rPr>
                        <a:t>(56.5)</a:t>
                      </a:r>
                      <a:endParaRPr sz="800">
                        <a:latin typeface="Arial"/>
                        <a:cs typeface="Arial"/>
                      </a:endParaRPr>
                    </a:p>
                  </a:txBody>
                  <a:tcPr marL="0" marR="0" marT="39370" marB="0">
                    <a:lnL w="19050">
                      <a:solidFill>
                        <a:srgbClr val="696969"/>
                      </a:solidFill>
                      <a:prstDash val="solid"/>
                    </a:lnL>
                    <a:lnR w="19050">
                      <a:solidFill>
                        <a:srgbClr val="696969"/>
                      </a:solidFill>
                      <a:prstDash val="solid"/>
                    </a:lnR>
                    <a:solidFill>
                      <a:srgbClr val="F1F1F1"/>
                    </a:solidFill>
                  </a:tcPr>
                </a:tc>
                <a:extLst>
                  <a:ext uri="{0D108BD9-81ED-4DB2-BD59-A6C34878D82A}">
                    <a16:rowId xmlns:a16="http://schemas.microsoft.com/office/drawing/2014/main" val="10002"/>
                  </a:ext>
                </a:extLst>
              </a:tr>
              <a:tr h="160655">
                <a:tc>
                  <a:txBody>
                    <a:bodyPr/>
                    <a:lstStyle/>
                    <a:p>
                      <a:pPr>
                        <a:lnSpc>
                          <a:spcPct val="100000"/>
                        </a:lnSpc>
                      </a:pPr>
                      <a:endParaRPr sz="800">
                        <a:latin typeface="Times New Roman"/>
                        <a:cs typeface="Times New Roman"/>
                      </a:endParaRPr>
                    </a:p>
                  </a:txBody>
                  <a:tcPr marL="0" marR="0" marT="0" marB="0"/>
                </a:tc>
                <a:tc>
                  <a:txBody>
                    <a:bodyPr/>
                    <a:lstStyle/>
                    <a:p>
                      <a:pPr marL="508634">
                        <a:lnSpc>
                          <a:spcPts val="855"/>
                        </a:lnSpc>
                        <a:spcBef>
                          <a:spcPts val="315"/>
                        </a:spcBef>
                      </a:pPr>
                      <a:r>
                        <a:rPr sz="800" dirty="0">
                          <a:latin typeface="Arial"/>
                          <a:cs typeface="Arial"/>
                        </a:rPr>
                        <a:t>White</a:t>
                      </a:r>
                      <a:r>
                        <a:rPr sz="800" spc="-25" dirty="0">
                          <a:latin typeface="Arial"/>
                          <a:cs typeface="Arial"/>
                        </a:rPr>
                        <a:t> </a:t>
                      </a:r>
                      <a:r>
                        <a:rPr sz="800" dirty="0">
                          <a:latin typeface="Arial"/>
                          <a:cs typeface="Arial"/>
                        </a:rPr>
                        <a:t>/</a:t>
                      </a:r>
                      <a:r>
                        <a:rPr sz="800" spc="-5" dirty="0">
                          <a:latin typeface="Arial"/>
                          <a:cs typeface="Arial"/>
                        </a:rPr>
                        <a:t> </a:t>
                      </a:r>
                      <a:r>
                        <a:rPr sz="800" dirty="0">
                          <a:latin typeface="Arial"/>
                          <a:cs typeface="Arial"/>
                        </a:rPr>
                        <a:t>Asian</a:t>
                      </a:r>
                      <a:r>
                        <a:rPr sz="800" spc="5" dirty="0">
                          <a:latin typeface="Arial"/>
                          <a:cs typeface="Arial"/>
                        </a:rPr>
                        <a:t> </a:t>
                      </a:r>
                      <a:r>
                        <a:rPr sz="800" dirty="0">
                          <a:latin typeface="Arial"/>
                          <a:cs typeface="Arial"/>
                        </a:rPr>
                        <a:t>/ </a:t>
                      </a:r>
                      <a:r>
                        <a:rPr sz="800" spc="-10" dirty="0">
                          <a:latin typeface="Arial"/>
                          <a:cs typeface="Arial"/>
                        </a:rPr>
                        <a:t>Black</a:t>
                      </a:r>
                      <a:endParaRPr sz="800">
                        <a:latin typeface="Arial"/>
                        <a:cs typeface="Arial"/>
                      </a:endParaRPr>
                    </a:p>
                  </a:txBody>
                  <a:tcPr marL="0" marR="0" marT="40005" marB="0">
                    <a:lnR w="19050">
                      <a:solidFill>
                        <a:srgbClr val="0A2C81"/>
                      </a:solidFill>
                      <a:prstDash val="solid"/>
                    </a:lnR>
                  </a:tcPr>
                </a:tc>
                <a:tc vMerge="1">
                  <a:txBody>
                    <a:bodyPr/>
                    <a:lstStyle/>
                    <a:p>
                      <a:endParaRPr/>
                    </a:p>
                  </a:txBody>
                  <a:tcPr marL="0" marR="0" marT="39370" marB="0">
                    <a:lnL w="19050">
                      <a:solidFill>
                        <a:srgbClr val="0A2C81"/>
                      </a:solidFill>
                      <a:prstDash val="solid"/>
                    </a:lnL>
                    <a:lnR w="19050">
                      <a:solidFill>
                        <a:srgbClr val="696969"/>
                      </a:solidFill>
                      <a:prstDash val="solid"/>
                    </a:lnR>
                    <a:lnT w="19050">
                      <a:solidFill>
                        <a:srgbClr val="0A2C81"/>
                      </a:solidFill>
                      <a:prstDash val="solid"/>
                    </a:lnT>
                    <a:lnB w="19050">
                      <a:solidFill>
                        <a:srgbClr val="0A2C81"/>
                      </a:solidFill>
                      <a:prstDash val="solid"/>
                    </a:lnB>
                  </a:tcPr>
                </a:tc>
                <a:tc>
                  <a:txBody>
                    <a:bodyPr/>
                    <a:lstStyle/>
                    <a:p>
                      <a:pPr marL="18415" algn="ctr">
                        <a:lnSpc>
                          <a:spcPct val="100000"/>
                        </a:lnSpc>
                        <a:spcBef>
                          <a:spcPts val="170"/>
                        </a:spcBef>
                      </a:pPr>
                      <a:r>
                        <a:rPr sz="800" dirty="0">
                          <a:latin typeface="Arial"/>
                          <a:cs typeface="Arial"/>
                        </a:rPr>
                        <a:t>163 (75.5) /</a:t>
                      </a:r>
                      <a:r>
                        <a:rPr sz="800" spc="-15" dirty="0">
                          <a:latin typeface="Arial"/>
                          <a:cs typeface="Arial"/>
                        </a:rPr>
                        <a:t> </a:t>
                      </a:r>
                      <a:r>
                        <a:rPr sz="800" dirty="0">
                          <a:latin typeface="Arial"/>
                          <a:cs typeface="Arial"/>
                        </a:rPr>
                        <a:t>42 (19.4) /</a:t>
                      </a:r>
                      <a:r>
                        <a:rPr sz="800" spc="-10" dirty="0">
                          <a:latin typeface="Arial"/>
                          <a:cs typeface="Arial"/>
                        </a:rPr>
                        <a:t> </a:t>
                      </a:r>
                      <a:r>
                        <a:rPr sz="800" spc="-50" dirty="0">
                          <a:latin typeface="Arial"/>
                          <a:cs typeface="Arial"/>
                        </a:rPr>
                        <a:t>0</a:t>
                      </a:r>
                      <a:endParaRPr sz="800">
                        <a:latin typeface="Arial"/>
                        <a:cs typeface="Arial"/>
                      </a:endParaRPr>
                    </a:p>
                  </a:txBody>
                  <a:tcPr marL="0" marR="0" marT="21590" marB="0">
                    <a:lnL w="19050">
                      <a:solidFill>
                        <a:srgbClr val="696969"/>
                      </a:solidFill>
                      <a:prstDash val="solid"/>
                    </a:lnL>
                    <a:lnR w="19050">
                      <a:solidFill>
                        <a:srgbClr val="696969"/>
                      </a:solidFill>
                      <a:prstDash val="solid"/>
                    </a:lnR>
                  </a:tcPr>
                </a:tc>
                <a:extLst>
                  <a:ext uri="{0D108BD9-81ED-4DB2-BD59-A6C34878D82A}">
                    <a16:rowId xmlns:a16="http://schemas.microsoft.com/office/drawing/2014/main" val="10003"/>
                  </a:ext>
                </a:extLst>
              </a:tr>
              <a:tr h="137160">
                <a:tc>
                  <a:txBody>
                    <a:bodyPr/>
                    <a:lstStyle/>
                    <a:p>
                      <a:pPr marL="78105">
                        <a:lnSpc>
                          <a:spcPts val="875"/>
                        </a:lnSpc>
                      </a:pPr>
                      <a:r>
                        <a:rPr sz="800" b="1" dirty="0">
                          <a:latin typeface="Arial"/>
                          <a:cs typeface="Arial"/>
                        </a:rPr>
                        <a:t>Race —</a:t>
                      </a:r>
                      <a:r>
                        <a:rPr sz="800" b="1" spc="-5" dirty="0">
                          <a:latin typeface="Arial"/>
                          <a:cs typeface="Arial"/>
                        </a:rPr>
                        <a:t> </a:t>
                      </a:r>
                      <a:r>
                        <a:rPr sz="800" b="1" dirty="0">
                          <a:latin typeface="Arial"/>
                          <a:cs typeface="Arial"/>
                        </a:rPr>
                        <a:t>n</a:t>
                      </a:r>
                      <a:r>
                        <a:rPr sz="800" b="1" spc="-15" dirty="0">
                          <a:latin typeface="Arial"/>
                          <a:cs typeface="Arial"/>
                        </a:rPr>
                        <a:t> </a:t>
                      </a:r>
                      <a:r>
                        <a:rPr sz="800" b="1" spc="-25" dirty="0">
                          <a:latin typeface="Arial"/>
                          <a:cs typeface="Arial"/>
                        </a:rPr>
                        <a:t>(%)</a:t>
                      </a:r>
                      <a:endParaRPr sz="800">
                        <a:latin typeface="Arial"/>
                        <a:cs typeface="Arial"/>
                      </a:endParaRPr>
                    </a:p>
                  </a:txBody>
                  <a:tcPr marL="0" marR="0" marT="0" marB="0"/>
                </a:tc>
                <a:tc>
                  <a:txBody>
                    <a:bodyPr/>
                    <a:lstStyle/>
                    <a:p>
                      <a:pPr marL="508634">
                        <a:lnSpc>
                          <a:spcPts val="925"/>
                        </a:lnSpc>
                        <a:spcBef>
                          <a:spcPts val="55"/>
                        </a:spcBef>
                      </a:pPr>
                      <a:r>
                        <a:rPr sz="800" dirty="0">
                          <a:latin typeface="Arial"/>
                          <a:cs typeface="Arial"/>
                        </a:rPr>
                        <a:t>American</a:t>
                      </a:r>
                      <a:r>
                        <a:rPr sz="800" spc="-35" dirty="0">
                          <a:latin typeface="Arial"/>
                          <a:cs typeface="Arial"/>
                        </a:rPr>
                        <a:t> </a:t>
                      </a:r>
                      <a:r>
                        <a:rPr sz="800" dirty="0">
                          <a:latin typeface="Arial"/>
                          <a:cs typeface="Arial"/>
                        </a:rPr>
                        <a:t>Indian</a:t>
                      </a:r>
                      <a:r>
                        <a:rPr sz="800" spc="5" dirty="0">
                          <a:latin typeface="Arial"/>
                          <a:cs typeface="Arial"/>
                        </a:rPr>
                        <a:t> </a:t>
                      </a:r>
                      <a:r>
                        <a:rPr sz="800" dirty="0">
                          <a:latin typeface="Arial"/>
                          <a:cs typeface="Arial"/>
                        </a:rPr>
                        <a:t>or</a:t>
                      </a:r>
                      <a:r>
                        <a:rPr sz="800" spc="-5" dirty="0">
                          <a:latin typeface="Arial"/>
                          <a:cs typeface="Arial"/>
                        </a:rPr>
                        <a:t> </a:t>
                      </a:r>
                      <a:r>
                        <a:rPr sz="800" dirty="0">
                          <a:latin typeface="Arial"/>
                          <a:cs typeface="Arial"/>
                        </a:rPr>
                        <a:t>Alaska</a:t>
                      </a:r>
                      <a:r>
                        <a:rPr sz="800" spc="-15" dirty="0">
                          <a:latin typeface="Arial"/>
                          <a:cs typeface="Arial"/>
                        </a:rPr>
                        <a:t> </a:t>
                      </a:r>
                      <a:r>
                        <a:rPr sz="800" spc="-10" dirty="0">
                          <a:latin typeface="Arial"/>
                          <a:cs typeface="Arial"/>
                        </a:rPr>
                        <a:t>Native</a:t>
                      </a:r>
                      <a:endParaRPr sz="800">
                        <a:latin typeface="Arial"/>
                        <a:cs typeface="Arial"/>
                      </a:endParaRPr>
                    </a:p>
                  </a:txBody>
                  <a:tcPr marL="0" marR="0" marT="6985" marB="0">
                    <a:lnR w="19050">
                      <a:solidFill>
                        <a:srgbClr val="0A2C81"/>
                      </a:solidFill>
                      <a:prstDash val="solid"/>
                    </a:lnR>
                  </a:tcPr>
                </a:tc>
                <a:tc vMerge="1">
                  <a:txBody>
                    <a:bodyPr/>
                    <a:lstStyle/>
                    <a:p>
                      <a:endParaRPr/>
                    </a:p>
                  </a:txBody>
                  <a:tcPr marL="0" marR="0" marT="39370" marB="0">
                    <a:lnL w="19050">
                      <a:solidFill>
                        <a:srgbClr val="0A2C81"/>
                      </a:solidFill>
                      <a:prstDash val="solid"/>
                    </a:lnL>
                    <a:lnR w="19050">
                      <a:solidFill>
                        <a:srgbClr val="696969"/>
                      </a:solidFill>
                      <a:prstDash val="solid"/>
                    </a:lnR>
                    <a:lnT w="19050">
                      <a:solidFill>
                        <a:srgbClr val="0A2C81"/>
                      </a:solidFill>
                      <a:prstDash val="solid"/>
                    </a:lnT>
                    <a:lnB w="19050">
                      <a:solidFill>
                        <a:srgbClr val="0A2C81"/>
                      </a:solidFill>
                      <a:prstDash val="solid"/>
                    </a:lnB>
                  </a:tcPr>
                </a:tc>
                <a:tc>
                  <a:txBody>
                    <a:bodyPr/>
                    <a:lstStyle/>
                    <a:p>
                      <a:pPr marL="20320" algn="ctr">
                        <a:lnSpc>
                          <a:spcPts val="925"/>
                        </a:lnSpc>
                        <a:spcBef>
                          <a:spcPts val="55"/>
                        </a:spcBef>
                      </a:pPr>
                      <a:r>
                        <a:rPr sz="800" dirty="0">
                          <a:latin typeface="Arial"/>
                          <a:cs typeface="Arial"/>
                        </a:rPr>
                        <a:t>0</a:t>
                      </a:r>
                      <a:endParaRPr sz="800">
                        <a:latin typeface="Arial"/>
                        <a:cs typeface="Arial"/>
                      </a:endParaRPr>
                    </a:p>
                  </a:txBody>
                  <a:tcPr marL="0" marR="0" marT="6985" marB="0">
                    <a:lnL w="19050">
                      <a:solidFill>
                        <a:srgbClr val="696969"/>
                      </a:solidFill>
                      <a:prstDash val="solid"/>
                    </a:lnL>
                    <a:lnR w="19050">
                      <a:solidFill>
                        <a:srgbClr val="696969"/>
                      </a:solidFill>
                      <a:prstDash val="solid"/>
                    </a:lnR>
                  </a:tcPr>
                </a:tc>
                <a:extLst>
                  <a:ext uri="{0D108BD9-81ED-4DB2-BD59-A6C34878D82A}">
                    <a16:rowId xmlns:a16="http://schemas.microsoft.com/office/drawing/2014/main" val="10004"/>
                  </a:ext>
                </a:extLst>
              </a:tr>
              <a:tr h="121920">
                <a:tc>
                  <a:txBody>
                    <a:bodyPr/>
                    <a:lstStyle/>
                    <a:p>
                      <a:pPr>
                        <a:lnSpc>
                          <a:spcPct val="100000"/>
                        </a:lnSpc>
                      </a:pPr>
                      <a:endParaRPr sz="600">
                        <a:latin typeface="Times New Roman"/>
                        <a:cs typeface="Times New Roman"/>
                      </a:endParaRPr>
                    </a:p>
                  </a:txBody>
                  <a:tcPr marL="0" marR="0" marT="0" marB="0"/>
                </a:tc>
                <a:tc>
                  <a:txBody>
                    <a:bodyPr/>
                    <a:lstStyle/>
                    <a:p>
                      <a:pPr marL="508634">
                        <a:lnSpc>
                          <a:spcPts val="860"/>
                        </a:lnSpc>
                      </a:pPr>
                      <a:r>
                        <a:rPr sz="800" dirty="0">
                          <a:latin typeface="Arial"/>
                          <a:cs typeface="Arial"/>
                        </a:rPr>
                        <a:t>Not</a:t>
                      </a:r>
                      <a:r>
                        <a:rPr sz="800" spc="-10" dirty="0">
                          <a:latin typeface="Arial"/>
                          <a:cs typeface="Arial"/>
                        </a:rPr>
                        <a:t> </a:t>
                      </a:r>
                      <a:r>
                        <a:rPr sz="800" dirty="0">
                          <a:latin typeface="Arial"/>
                          <a:cs typeface="Arial"/>
                        </a:rPr>
                        <a:t>reported</a:t>
                      </a:r>
                      <a:r>
                        <a:rPr sz="800" spc="10" dirty="0">
                          <a:latin typeface="Arial"/>
                          <a:cs typeface="Arial"/>
                        </a:rPr>
                        <a:t> </a:t>
                      </a:r>
                      <a:r>
                        <a:rPr sz="800" dirty="0">
                          <a:latin typeface="Arial"/>
                          <a:cs typeface="Arial"/>
                        </a:rPr>
                        <a:t>/</a:t>
                      </a:r>
                      <a:r>
                        <a:rPr sz="800" spc="-15" dirty="0">
                          <a:latin typeface="Arial"/>
                          <a:cs typeface="Arial"/>
                        </a:rPr>
                        <a:t> </a:t>
                      </a:r>
                      <a:r>
                        <a:rPr sz="800" spc="-10" dirty="0">
                          <a:latin typeface="Arial"/>
                          <a:cs typeface="Arial"/>
                        </a:rPr>
                        <a:t>Unknown</a:t>
                      </a:r>
                      <a:endParaRPr sz="800">
                        <a:latin typeface="Arial"/>
                        <a:cs typeface="Arial"/>
                      </a:endParaRPr>
                    </a:p>
                  </a:txBody>
                  <a:tcPr marL="0" marR="0" marT="0" marB="0">
                    <a:lnR w="19050">
                      <a:solidFill>
                        <a:srgbClr val="0A2C81"/>
                      </a:solidFill>
                      <a:prstDash val="solid"/>
                    </a:lnR>
                  </a:tcPr>
                </a:tc>
                <a:tc vMerge="1">
                  <a:txBody>
                    <a:bodyPr/>
                    <a:lstStyle/>
                    <a:p>
                      <a:endParaRPr/>
                    </a:p>
                  </a:txBody>
                  <a:tcPr marL="0" marR="0" marT="39370" marB="0">
                    <a:lnL w="19050">
                      <a:solidFill>
                        <a:srgbClr val="0A2C81"/>
                      </a:solidFill>
                      <a:prstDash val="solid"/>
                    </a:lnL>
                    <a:lnR w="19050">
                      <a:solidFill>
                        <a:srgbClr val="696969"/>
                      </a:solidFill>
                      <a:prstDash val="solid"/>
                    </a:lnR>
                    <a:lnT w="19050">
                      <a:solidFill>
                        <a:srgbClr val="0A2C81"/>
                      </a:solidFill>
                      <a:prstDash val="solid"/>
                    </a:lnT>
                    <a:lnB w="19050">
                      <a:solidFill>
                        <a:srgbClr val="0A2C81"/>
                      </a:solidFill>
                      <a:prstDash val="solid"/>
                    </a:lnB>
                  </a:tcPr>
                </a:tc>
                <a:tc>
                  <a:txBody>
                    <a:bodyPr/>
                    <a:lstStyle/>
                    <a:p>
                      <a:pPr marL="18415" algn="ctr">
                        <a:lnSpc>
                          <a:spcPts val="860"/>
                        </a:lnSpc>
                      </a:pPr>
                      <a:r>
                        <a:rPr sz="800" dirty="0">
                          <a:latin typeface="Arial"/>
                          <a:cs typeface="Arial"/>
                        </a:rPr>
                        <a:t>11 (5.1)</a:t>
                      </a:r>
                      <a:r>
                        <a:rPr sz="800" spc="-5" dirty="0">
                          <a:latin typeface="Arial"/>
                          <a:cs typeface="Arial"/>
                        </a:rPr>
                        <a:t> </a:t>
                      </a:r>
                      <a:r>
                        <a:rPr sz="800" dirty="0">
                          <a:latin typeface="Arial"/>
                          <a:cs typeface="Arial"/>
                        </a:rPr>
                        <a:t>/</a:t>
                      </a:r>
                      <a:r>
                        <a:rPr sz="800" spc="-10" dirty="0">
                          <a:latin typeface="Arial"/>
                          <a:cs typeface="Arial"/>
                        </a:rPr>
                        <a:t> </a:t>
                      </a:r>
                      <a:r>
                        <a:rPr sz="800" spc="-50" dirty="0">
                          <a:latin typeface="Arial"/>
                          <a:cs typeface="Arial"/>
                        </a:rPr>
                        <a:t>0</a:t>
                      </a:r>
                      <a:endParaRPr sz="800">
                        <a:latin typeface="Arial"/>
                        <a:cs typeface="Arial"/>
                      </a:endParaRPr>
                    </a:p>
                  </a:txBody>
                  <a:tcPr marL="0" marR="0" marT="0" marB="0">
                    <a:lnL w="19050">
                      <a:solidFill>
                        <a:srgbClr val="696969"/>
                      </a:solidFill>
                      <a:prstDash val="solid"/>
                    </a:lnL>
                    <a:lnR w="19050">
                      <a:solidFill>
                        <a:srgbClr val="696969"/>
                      </a:solidFill>
                      <a:prstDash val="solid"/>
                    </a:lnR>
                  </a:tcPr>
                </a:tc>
                <a:extLst>
                  <a:ext uri="{0D108BD9-81ED-4DB2-BD59-A6C34878D82A}">
                    <a16:rowId xmlns:a16="http://schemas.microsoft.com/office/drawing/2014/main" val="10005"/>
                  </a:ext>
                </a:extLst>
              </a:tr>
              <a:tr h="168910">
                <a:tc>
                  <a:txBody>
                    <a:bodyPr/>
                    <a:lstStyle/>
                    <a:p>
                      <a:pPr>
                        <a:lnSpc>
                          <a:spcPct val="100000"/>
                        </a:lnSpc>
                      </a:pPr>
                      <a:endParaRPr sz="800">
                        <a:latin typeface="Times New Roman"/>
                        <a:cs typeface="Times New Roman"/>
                      </a:endParaRPr>
                    </a:p>
                  </a:txBody>
                  <a:tcPr marL="0" marR="0" marT="0" marB="0"/>
                </a:tc>
                <a:tc>
                  <a:txBody>
                    <a:bodyPr/>
                    <a:lstStyle/>
                    <a:p>
                      <a:pPr marL="508634">
                        <a:lnSpc>
                          <a:spcPts val="915"/>
                        </a:lnSpc>
                        <a:spcBef>
                          <a:spcPts val="315"/>
                        </a:spcBef>
                      </a:pPr>
                      <a:r>
                        <a:rPr sz="800" dirty="0">
                          <a:latin typeface="Arial"/>
                          <a:cs typeface="Arial"/>
                        </a:rPr>
                        <a:t>Primary</a:t>
                      </a:r>
                      <a:r>
                        <a:rPr sz="800" spc="-35" dirty="0">
                          <a:latin typeface="Arial"/>
                          <a:cs typeface="Arial"/>
                        </a:rPr>
                        <a:t> </a:t>
                      </a:r>
                      <a:r>
                        <a:rPr sz="800" spc="-10" dirty="0">
                          <a:latin typeface="Arial"/>
                          <a:cs typeface="Arial"/>
                        </a:rPr>
                        <a:t>myelofibrosis</a:t>
                      </a:r>
                      <a:endParaRPr sz="800">
                        <a:latin typeface="Arial"/>
                        <a:cs typeface="Arial"/>
                      </a:endParaRPr>
                    </a:p>
                  </a:txBody>
                  <a:tcPr marL="0" marR="0" marT="40005" marB="0">
                    <a:lnR w="19050">
                      <a:solidFill>
                        <a:srgbClr val="0A2C81"/>
                      </a:solidFill>
                      <a:prstDash val="solid"/>
                    </a:lnR>
                  </a:tcPr>
                </a:tc>
                <a:tc vMerge="1">
                  <a:txBody>
                    <a:bodyPr/>
                    <a:lstStyle/>
                    <a:p>
                      <a:endParaRPr/>
                    </a:p>
                  </a:txBody>
                  <a:tcPr marL="0" marR="0" marT="39370" marB="0">
                    <a:lnL w="19050">
                      <a:solidFill>
                        <a:srgbClr val="0A2C81"/>
                      </a:solidFill>
                      <a:prstDash val="solid"/>
                    </a:lnL>
                    <a:lnR w="19050">
                      <a:solidFill>
                        <a:srgbClr val="696969"/>
                      </a:solidFill>
                      <a:prstDash val="solid"/>
                    </a:lnR>
                    <a:lnT w="19050">
                      <a:solidFill>
                        <a:srgbClr val="0A2C81"/>
                      </a:solidFill>
                      <a:prstDash val="solid"/>
                    </a:lnT>
                    <a:lnB w="19050">
                      <a:solidFill>
                        <a:srgbClr val="0A2C81"/>
                      </a:solidFill>
                      <a:prstDash val="solid"/>
                    </a:lnB>
                  </a:tcPr>
                </a:tc>
                <a:tc>
                  <a:txBody>
                    <a:bodyPr/>
                    <a:lstStyle/>
                    <a:p>
                      <a:pPr marL="20320" algn="ctr">
                        <a:lnSpc>
                          <a:spcPct val="100000"/>
                        </a:lnSpc>
                        <a:spcBef>
                          <a:spcPts val="150"/>
                        </a:spcBef>
                      </a:pPr>
                      <a:r>
                        <a:rPr sz="800" dirty="0">
                          <a:latin typeface="Arial"/>
                          <a:cs typeface="Arial"/>
                        </a:rPr>
                        <a:t>110 </a:t>
                      </a:r>
                      <a:r>
                        <a:rPr sz="800" spc="-10" dirty="0">
                          <a:latin typeface="Arial"/>
                          <a:cs typeface="Arial"/>
                        </a:rPr>
                        <a:t>(50.9)</a:t>
                      </a:r>
                      <a:endParaRPr sz="800">
                        <a:latin typeface="Arial"/>
                        <a:cs typeface="Arial"/>
                      </a:endParaRPr>
                    </a:p>
                  </a:txBody>
                  <a:tcPr marL="0" marR="0" marT="19050" marB="0">
                    <a:lnL w="19050">
                      <a:solidFill>
                        <a:srgbClr val="696969"/>
                      </a:solidFill>
                      <a:prstDash val="solid"/>
                    </a:lnL>
                    <a:lnR w="19050">
                      <a:solidFill>
                        <a:srgbClr val="696969"/>
                      </a:solidFill>
                      <a:prstDash val="solid"/>
                    </a:lnR>
                    <a:solidFill>
                      <a:srgbClr val="F1F1F1"/>
                    </a:solidFill>
                  </a:tcPr>
                </a:tc>
                <a:extLst>
                  <a:ext uri="{0D108BD9-81ED-4DB2-BD59-A6C34878D82A}">
                    <a16:rowId xmlns:a16="http://schemas.microsoft.com/office/drawing/2014/main" val="10006"/>
                  </a:ext>
                </a:extLst>
              </a:tr>
              <a:tr h="129539">
                <a:tc>
                  <a:txBody>
                    <a:bodyPr/>
                    <a:lstStyle/>
                    <a:p>
                      <a:pPr marL="71755">
                        <a:lnSpc>
                          <a:spcPts val="919"/>
                        </a:lnSpc>
                      </a:pPr>
                      <a:r>
                        <a:rPr sz="800" b="1" dirty="0">
                          <a:latin typeface="Arial"/>
                          <a:cs typeface="Arial"/>
                        </a:rPr>
                        <a:t>Myelofibrosis</a:t>
                      </a:r>
                      <a:r>
                        <a:rPr sz="800" b="1" spc="-20" dirty="0">
                          <a:latin typeface="Arial"/>
                          <a:cs typeface="Arial"/>
                        </a:rPr>
                        <a:t> </a:t>
                      </a:r>
                      <a:r>
                        <a:rPr sz="800" b="1" dirty="0">
                          <a:latin typeface="Arial"/>
                          <a:cs typeface="Arial"/>
                        </a:rPr>
                        <a:t>subtype —</a:t>
                      </a:r>
                      <a:r>
                        <a:rPr sz="800" b="1" spc="-35" dirty="0">
                          <a:latin typeface="Arial"/>
                          <a:cs typeface="Arial"/>
                        </a:rPr>
                        <a:t> </a:t>
                      </a:r>
                      <a:r>
                        <a:rPr sz="800" b="1" dirty="0">
                          <a:latin typeface="Arial"/>
                          <a:cs typeface="Arial"/>
                        </a:rPr>
                        <a:t>n</a:t>
                      </a:r>
                      <a:r>
                        <a:rPr sz="800" b="1" spc="-25" dirty="0">
                          <a:latin typeface="Arial"/>
                          <a:cs typeface="Arial"/>
                        </a:rPr>
                        <a:t> (%)</a:t>
                      </a:r>
                      <a:endParaRPr sz="800">
                        <a:latin typeface="Arial"/>
                        <a:cs typeface="Arial"/>
                      </a:endParaRPr>
                    </a:p>
                  </a:txBody>
                  <a:tcPr marL="0" marR="0" marT="0" marB="0"/>
                </a:tc>
                <a:tc>
                  <a:txBody>
                    <a:bodyPr/>
                    <a:lstStyle/>
                    <a:p>
                      <a:pPr marL="508634">
                        <a:lnSpc>
                          <a:spcPts val="919"/>
                        </a:lnSpc>
                      </a:pPr>
                      <a:r>
                        <a:rPr sz="800" spc="-10" dirty="0">
                          <a:latin typeface="Arial"/>
                          <a:cs typeface="Arial"/>
                        </a:rPr>
                        <a:t>Post-</a:t>
                      </a:r>
                      <a:r>
                        <a:rPr sz="800" dirty="0">
                          <a:latin typeface="Arial"/>
                          <a:cs typeface="Arial"/>
                        </a:rPr>
                        <a:t>polycythemia</a:t>
                      </a:r>
                      <a:r>
                        <a:rPr sz="800" spc="-15" dirty="0">
                          <a:latin typeface="Arial"/>
                          <a:cs typeface="Arial"/>
                        </a:rPr>
                        <a:t> </a:t>
                      </a:r>
                      <a:r>
                        <a:rPr sz="800" dirty="0">
                          <a:latin typeface="Arial"/>
                          <a:cs typeface="Arial"/>
                        </a:rPr>
                        <a:t>vera</a:t>
                      </a:r>
                      <a:r>
                        <a:rPr sz="800" spc="10" dirty="0">
                          <a:latin typeface="Arial"/>
                          <a:cs typeface="Arial"/>
                        </a:rPr>
                        <a:t> </a:t>
                      </a:r>
                      <a:r>
                        <a:rPr sz="800" spc="-10" dirty="0">
                          <a:latin typeface="Arial"/>
                          <a:cs typeface="Arial"/>
                        </a:rPr>
                        <a:t>myelofibrosis</a:t>
                      </a:r>
                      <a:endParaRPr sz="800">
                        <a:latin typeface="Arial"/>
                        <a:cs typeface="Arial"/>
                      </a:endParaRPr>
                    </a:p>
                  </a:txBody>
                  <a:tcPr marL="0" marR="0" marT="0" marB="0">
                    <a:lnR w="19050">
                      <a:solidFill>
                        <a:srgbClr val="0A2C81"/>
                      </a:solidFill>
                      <a:prstDash val="solid"/>
                    </a:lnR>
                  </a:tcPr>
                </a:tc>
                <a:tc vMerge="1">
                  <a:txBody>
                    <a:bodyPr/>
                    <a:lstStyle/>
                    <a:p>
                      <a:endParaRPr/>
                    </a:p>
                  </a:txBody>
                  <a:tcPr marL="0" marR="0" marT="39370" marB="0">
                    <a:lnL w="19050">
                      <a:solidFill>
                        <a:srgbClr val="0A2C81"/>
                      </a:solidFill>
                      <a:prstDash val="solid"/>
                    </a:lnL>
                    <a:lnR w="19050">
                      <a:solidFill>
                        <a:srgbClr val="696969"/>
                      </a:solidFill>
                      <a:prstDash val="solid"/>
                    </a:lnR>
                    <a:lnT w="19050">
                      <a:solidFill>
                        <a:srgbClr val="0A2C81"/>
                      </a:solidFill>
                      <a:prstDash val="solid"/>
                    </a:lnT>
                    <a:lnB w="19050">
                      <a:solidFill>
                        <a:srgbClr val="0A2C81"/>
                      </a:solidFill>
                      <a:prstDash val="solid"/>
                    </a:lnB>
                  </a:tcPr>
                </a:tc>
                <a:tc>
                  <a:txBody>
                    <a:bodyPr/>
                    <a:lstStyle/>
                    <a:p>
                      <a:pPr marL="19050" algn="ctr">
                        <a:lnSpc>
                          <a:spcPts val="919"/>
                        </a:lnSpc>
                      </a:pPr>
                      <a:r>
                        <a:rPr sz="800" dirty="0">
                          <a:latin typeface="Arial"/>
                          <a:cs typeface="Arial"/>
                        </a:rPr>
                        <a:t>53</a:t>
                      </a:r>
                      <a:r>
                        <a:rPr sz="800" spc="-5" dirty="0">
                          <a:latin typeface="Arial"/>
                          <a:cs typeface="Arial"/>
                        </a:rPr>
                        <a:t> </a:t>
                      </a:r>
                      <a:r>
                        <a:rPr sz="800" spc="-10" dirty="0">
                          <a:latin typeface="Arial"/>
                          <a:cs typeface="Arial"/>
                        </a:rPr>
                        <a:t>(24.5)</a:t>
                      </a:r>
                      <a:endParaRPr sz="800">
                        <a:latin typeface="Arial"/>
                        <a:cs typeface="Arial"/>
                      </a:endParaRPr>
                    </a:p>
                  </a:txBody>
                  <a:tcPr marL="0" marR="0" marT="0" marB="0">
                    <a:lnL w="19050">
                      <a:solidFill>
                        <a:srgbClr val="696969"/>
                      </a:solidFill>
                      <a:prstDash val="solid"/>
                    </a:lnL>
                    <a:lnR w="19050">
                      <a:solidFill>
                        <a:srgbClr val="696969"/>
                      </a:solidFill>
                      <a:prstDash val="solid"/>
                    </a:lnR>
                    <a:solidFill>
                      <a:srgbClr val="F1F1F1"/>
                    </a:solidFill>
                  </a:tcPr>
                </a:tc>
                <a:extLst>
                  <a:ext uri="{0D108BD9-81ED-4DB2-BD59-A6C34878D82A}">
                    <a16:rowId xmlns:a16="http://schemas.microsoft.com/office/drawing/2014/main" val="10007"/>
                  </a:ext>
                </a:extLst>
              </a:tr>
              <a:tr h="158115">
                <a:tc>
                  <a:txBody>
                    <a:bodyPr/>
                    <a:lstStyle/>
                    <a:p>
                      <a:pPr>
                        <a:lnSpc>
                          <a:spcPct val="100000"/>
                        </a:lnSpc>
                      </a:pPr>
                      <a:endParaRPr sz="800">
                        <a:latin typeface="Times New Roman"/>
                        <a:cs typeface="Times New Roman"/>
                      </a:endParaRPr>
                    </a:p>
                  </a:txBody>
                  <a:tcPr marL="0" marR="0" marT="0" marB="0"/>
                </a:tc>
                <a:tc>
                  <a:txBody>
                    <a:bodyPr/>
                    <a:lstStyle/>
                    <a:p>
                      <a:pPr marL="508634">
                        <a:lnSpc>
                          <a:spcPts val="944"/>
                        </a:lnSpc>
                      </a:pPr>
                      <a:r>
                        <a:rPr sz="800" spc="-10" dirty="0">
                          <a:latin typeface="Arial"/>
                          <a:cs typeface="Arial"/>
                        </a:rPr>
                        <a:t>Post-</a:t>
                      </a:r>
                      <a:r>
                        <a:rPr sz="800" dirty="0">
                          <a:latin typeface="Arial"/>
                          <a:cs typeface="Arial"/>
                        </a:rPr>
                        <a:t>essential</a:t>
                      </a:r>
                      <a:r>
                        <a:rPr sz="800" spc="-20" dirty="0">
                          <a:latin typeface="Arial"/>
                          <a:cs typeface="Arial"/>
                        </a:rPr>
                        <a:t> </a:t>
                      </a:r>
                      <a:r>
                        <a:rPr sz="800" dirty="0">
                          <a:latin typeface="Arial"/>
                          <a:cs typeface="Arial"/>
                        </a:rPr>
                        <a:t>thrombocytopenia </a:t>
                      </a:r>
                      <a:r>
                        <a:rPr sz="800" spc="-10" dirty="0">
                          <a:latin typeface="Arial"/>
                          <a:cs typeface="Arial"/>
                        </a:rPr>
                        <a:t>myelofibrosis</a:t>
                      </a:r>
                      <a:endParaRPr sz="800">
                        <a:latin typeface="Arial"/>
                        <a:cs typeface="Arial"/>
                      </a:endParaRPr>
                    </a:p>
                  </a:txBody>
                  <a:tcPr marL="0" marR="0" marT="0" marB="0">
                    <a:lnR w="19050">
                      <a:solidFill>
                        <a:srgbClr val="0A2C81"/>
                      </a:solidFill>
                      <a:prstDash val="solid"/>
                    </a:lnR>
                  </a:tcPr>
                </a:tc>
                <a:tc vMerge="1">
                  <a:txBody>
                    <a:bodyPr/>
                    <a:lstStyle/>
                    <a:p>
                      <a:endParaRPr/>
                    </a:p>
                  </a:txBody>
                  <a:tcPr marL="0" marR="0" marT="39370" marB="0">
                    <a:lnL w="19050">
                      <a:solidFill>
                        <a:srgbClr val="0A2C81"/>
                      </a:solidFill>
                      <a:prstDash val="solid"/>
                    </a:lnL>
                    <a:lnR w="19050">
                      <a:solidFill>
                        <a:srgbClr val="696969"/>
                      </a:solidFill>
                      <a:prstDash val="solid"/>
                    </a:lnR>
                    <a:lnT w="19050">
                      <a:solidFill>
                        <a:srgbClr val="0A2C81"/>
                      </a:solidFill>
                      <a:prstDash val="solid"/>
                    </a:lnT>
                    <a:lnB w="19050">
                      <a:solidFill>
                        <a:srgbClr val="0A2C81"/>
                      </a:solidFill>
                      <a:prstDash val="solid"/>
                    </a:lnB>
                  </a:tcPr>
                </a:tc>
                <a:tc>
                  <a:txBody>
                    <a:bodyPr/>
                    <a:lstStyle/>
                    <a:p>
                      <a:pPr marL="19050" algn="ctr">
                        <a:lnSpc>
                          <a:spcPct val="100000"/>
                        </a:lnSpc>
                        <a:spcBef>
                          <a:spcPts val="105"/>
                        </a:spcBef>
                      </a:pPr>
                      <a:r>
                        <a:rPr sz="800" dirty="0">
                          <a:latin typeface="Arial"/>
                          <a:cs typeface="Arial"/>
                        </a:rPr>
                        <a:t>53</a:t>
                      </a:r>
                      <a:r>
                        <a:rPr sz="800" spc="-5" dirty="0">
                          <a:latin typeface="Arial"/>
                          <a:cs typeface="Arial"/>
                        </a:rPr>
                        <a:t> </a:t>
                      </a:r>
                      <a:r>
                        <a:rPr sz="800" spc="-10" dirty="0">
                          <a:latin typeface="Arial"/>
                          <a:cs typeface="Arial"/>
                        </a:rPr>
                        <a:t>(24.5)</a:t>
                      </a:r>
                      <a:endParaRPr sz="800">
                        <a:latin typeface="Arial"/>
                        <a:cs typeface="Arial"/>
                      </a:endParaRPr>
                    </a:p>
                  </a:txBody>
                  <a:tcPr marL="0" marR="0" marT="13335" marB="0">
                    <a:lnL w="19050">
                      <a:solidFill>
                        <a:srgbClr val="696969"/>
                      </a:solidFill>
                      <a:prstDash val="solid"/>
                    </a:lnL>
                    <a:lnR w="19050">
                      <a:solidFill>
                        <a:srgbClr val="696969"/>
                      </a:solidFill>
                      <a:prstDash val="solid"/>
                    </a:lnR>
                    <a:solidFill>
                      <a:srgbClr val="F1F1F1"/>
                    </a:solidFill>
                  </a:tcPr>
                </a:tc>
                <a:extLst>
                  <a:ext uri="{0D108BD9-81ED-4DB2-BD59-A6C34878D82A}">
                    <a16:rowId xmlns:a16="http://schemas.microsoft.com/office/drawing/2014/main" val="10008"/>
                  </a:ext>
                </a:extLst>
              </a:tr>
              <a:tr h="168910">
                <a:tc>
                  <a:txBody>
                    <a:bodyPr/>
                    <a:lstStyle/>
                    <a:p>
                      <a:pPr>
                        <a:lnSpc>
                          <a:spcPct val="100000"/>
                        </a:lnSpc>
                      </a:pPr>
                      <a:endParaRPr sz="800">
                        <a:latin typeface="Times New Roman"/>
                        <a:cs typeface="Times New Roman"/>
                      </a:endParaRPr>
                    </a:p>
                  </a:txBody>
                  <a:tcPr marL="0" marR="0" marT="0" marB="0"/>
                </a:tc>
                <a:tc>
                  <a:txBody>
                    <a:bodyPr/>
                    <a:lstStyle/>
                    <a:p>
                      <a:pPr marL="508634">
                        <a:lnSpc>
                          <a:spcPts val="915"/>
                        </a:lnSpc>
                        <a:spcBef>
                          <a:spcPts val="315"/>
                        </a:spcBef>
                      </a:pPr>
                      <a:r>
                        <a:rPr sz="800" spc="-10" dirty="0">
                          <a:latin typeface="Arial"/>
                          <a:cs typeface="Arial"/>
                        </a:rPr>
                        <a:t>Intermediate-</a:t>
                      </a:r>
                      <a:r>
                        <a:rPr sz="800" spc="-50" dirty="0">
                          <a:latin typeface="Arial"/>
                          <a:cs typeface="Arial"/>
                        </a:rPr>
                        <a:t>1</a:t>
                      </a:r>
                      <a:endParaRPr sz="800">
                        <a:latin typeface="Arial"/>
                        <a:cs typeface="Arial"/>
                      </a:endParaRPr>
                    </a:p>
                  </a:txBody>
                  <a:tcPr marL="0" marR="0" marT="40005" marB="0">
                    <a:lnR w="19050">
                      <a:solidFill>
                        <a:srgbClr val="0A2C81"/>
                      </a:solidFill>
                      <a:prstDash val="solid"/>
                    </a:lnR>
                  </a:tcPr>
                </a:tc>
                <a:tc vMerge="1">
                  <a:txBody>
                    <a:bodyPr/>
                    <a:lstStyle/>
                    <a:p>
                      <a:endParaRPr/>
                    </a:p>
                  </a:txBody>
                  <a:tcPr marL="0" marR="0" marT="39370" marB="0">
                    <a:lnL w="19050">
                      <a:solidFill>
                        <a:srgbClr val="0A2C81"/>
                      </a:solidFill>
                      <a:prstDash val="solid"/>
                    </a:lnL>
                    <a:lnR w="19050">
                      <a:solidFill>
                        <a:srgbClr val="696969"/>
                      </a:solidFill>
                      <a:prstDash val="solid"/>
                    </a:lnR>
                    <a:lnT w="19050">
                      <a:solidFill>
                        <a:srgbClr val="0A2C81"/>
                      </a:solidFill>
                      <a:prstDash val="solid"/>
                    </a:lnT>
                    <a:lnB w="19050">
                      <a:solidFill>
                        <a:srgbClr val="0A2C81"/>
                      </a:solidFill>
                      <a:prstDash val="solid"/>
                    </a:lnB>
                  </a:tcPr>
                </a:tc>
                <a:tc>
                  <a:txBody>
                    <a:bodyPr/>
                    <a:lstStyle/>
                    <a:p>
                      <a:pPr marL="20320" algn="ctr">
                        <a:lnSpc>
                          <a:spcPct val="100000"/>
                        </a:lnSpc>
                        <a:spcBef>
                          <a:spcPts val="150"/>
                        </a:spcBef>
                      </a:pPr>
                      <a:r>
                        <a:rPr sz="800" dirty="0">
                          <a:latin typeface="Arial"/>
                          <a:cs typeface="Arial"/>
                        </a:rPr>
                        <a:t>127 </a:t>
                      </a:r>
                      <a:r>
                        <a:rPr sz="800" spc="-10" dirty="0">
                          <a:latin typeface="Arial"/>
                          <a:cs typeface="Arial"/>
                        </a:rPr>
                        <a:t>(58.8)</a:t>
                      </a:r>
                      <a:endParaRPr sz="800">
                        <a:latin typeface="Arial"/>
                        <a:cs typeface="Arial"/>
                      </a:endParaRPr>
                    </a:p>
                  </a:txBody>
                  <a:tcPr marL="0" marR="0" marT="19050" marB="0">
                    <a:lnL w="19050">
                      <a:solidFill>
                        <a:srgbClr val="696969"/>
                      </a:solidFill>
                      <a:prstDash val="solid"/>
                    </a:lnL>
                    <a:lnR w="19050">
                      <a:solidFill>
                        <a:srgbClr val="696969"/>
                      </a:solidFill>
                      <a:prstDash val="solid"/>
                    </a:lnR>
                  </a:tcPr>
                </a:tc>
                <a:extLst>
                  <a:ext uri="{0D108BD9-81ED-4DB2-BD59-A6C34878D82A}">
                    <a16:rowId xmlns:a16="http://schemas.microsoft.com/office/drawing/2014/main" val="10009"/>
                  </a:ext>
                </a:extLst>
              </a:tr>
              <a:tr h="129539">
                <a:tc>
                  <a:txBody>
                    <a:bodyPr/>
                    <a:lstStyle/>
                    <a:p>
                      <a:pPr marL="71755">
                        <a:lnSpc>
                          <a:spcPts val="919"/>
                        </a:lnSpc>
                      </a:pPr>
                      <a:r>
                        <a:rPr sz="800" b="1" dirty="0">
                          <a:latin typeface="Arial"/>
                          <a:cs typeface="Arial"/>
                        </a:rPr>
                        <a:t>Dynamic International</a:t>
                      </a:r>
                      <a:r>
                        <a:rPr sz="800" b="1" spc="-25" dirty="0">
                          <a:latin typeface="Arial"/>
                          <a:cs typeface="Arial"/>
                        </a:rPr>
                        <a:t> </a:t>
                      </a:r>
                      <a:r>
                        <a:rPr sz="800" b="1" dirty="0">
                          <a:latin typeface="Arial"/>
                          <a:cs typeface="Arial"/>
                        </a:rPr>
                        <a:t>Prognostic</a:t>
                      </a:r>
                      <a:r>
                        <a:rPr sz="800" b="1" spc="-45" dirty="0">
                          <a:latin typeface="Arial"/>
                          <a:cs typeface="Arial"/>
                        </a:rPr>
                        <a:t> </a:t>
                      </a:r>
                      <a:r>
                        <a:rPr sz="800" b="1" dirty="0">
                          <a:latin typeface="Arial"/>
                          <a:cs typeface="Arial"/>
                        </a:rPr>
                        <a:t>Scoring</a:t>
                      </a:r>
                      <a:r>
                        <a:rPr sz="800" b="1" spc="-25" dirty="0">
                          <a:latin typeface="Arial"/>
                          <a:cs typeface="Arial"/>
                        </a:rPr>
                        <a:t> </a:t>
                      </a:r>
                      <a:r>
                        <a:rPr sz="800" b="1" dirty="0">
                          <a:latin typeface="Arial"/>
                          <a:cs typeface="Arial"/>
                        </a:rPr>
                        <a:t>System</a:t>
                      </a:r>
                      <a:r>
                        <a:rPr sz="800" b="1" spc="30" dirty="0">
                          <a:latin typeface="Arial"/>
                          <a:cs typeface="Arial"/>
                        </a:rPr>
                        <a:t> </a:t>
                      </a:r>
                      <a:r>
                        <a:rPr sz="800" b="1" dirty="0">
                          <a:latin typeface="Arial"/>
                          <a:cs typeface="Arial"/>
                        </a:rPr>
                        <a:t>—</a:t>
                      </a:r>
                      <a:r>
                        <a:rPr sz="800" b="1" spc="-20" dirty="0">
                          <a:latin typeface="Arial"/>
                          <a:cs typeface="Arial"/>
                        </a:rPr>
                        <a:t> </a:t>
                      </a:r>
                      <a:r>
                        <a:rPr sz="800" b="1" dirty="0">
                          <a:latin typeface="Arial"/>
                          <a:cs typeface="Arial"/>
                        </a:rPr>
                        <a:t>n</a:t>
                      </a:r>
                      <a:r>
                        <a:rPr sz="800" b="1" spc="-25" dirty="0">
                          <a:latin typeface="Arial"/>
                          <a:cs typeface="Arial"/>
                        </a:rPr>
                        <a:t> (%)</a:t>
                      </a:r>
                      <a:endParaRPr sz="800">
                        <a:latin typeface="Arial"/>
                        <a:cs typeface="Arial"/>
                      </a:endParaRPr>
                    </a:p>
                  </a:txBody>
                  <a:tcPr marL="0" marR="0" marT="0" marB="0"/>
                </a:tc>
                <a:tc>
                  <a:txBody>
                    <a:bodyPr/>
                    <a:lstStyle/>
                    <a:p>
                      <a:pPr marL="508634">
                        <a:lnSpc>
                          <a:spcPts val="919"/>
                        </a:lnSpc>
                      </a:pPr>
                      <a:r>
                        <a:rPr sz="800" spc="-10" dirty="0">
                          <a:latin typeface="Arial"/>
                          <a:cs typeface="Arial"/>
                        </a:rPr>
                        <a:t>Intermediate-</a:t>
                      </a:r>
                      <a:r>
                        <a:rPr sz="800" spc="-50" dirty="0">
                          <a:latin typeface="Arial"/>
                          <a:cs typeface="Arial"/>
                        </a:rPr>
                        <a:t>2</a:t>
                      </a:r>
                      <a:endParaRPr sz="800">
                        <a:latin typeface="Arial"/>
                        <a:cs typeface="Arial"/>
                      </a:endParaRPr>
                    </a:p>
                  </a:txBody>
                  <a:tcPr marL="0" marR="0" marT="0" marB="0">
                    <a:lnR w="19050">
                      <a:solidFill>
                        <a:srgbClr val="0A2C81"/>
                      </a:solidFill>
                      <a:prstDash val="solid"/>
                    </a:lnR>
                  </a:tcPr>
                </a:tc>
                <a:tc vMerge="1">
                  <a:txBody>
                    <a:bodyPr/>
                    <a:lstStyle/>
                    <a:p>
                      <a:endParaRPr/>
                    </a:p>
                  </a:txBody>
                  <a:tcPr marL="0" marR="0" marT="39370" marB="0">
                    <a:lnL w="19050">
                      <a:solidFill>
                        <a:srgbClr val="0A2C81"/>
                      </a:solidFill>
                      <a:prstDash val="solid"/>
                    </a:lnL>
                    <a:lnR w="19050">
                      <a:solidFill>
                        <a:srgbClr val="696969"/>
                      </a:solidFill>
                      <a:prstDash val="solid"/>
                    </a:lnR>
                    <a:lnT w="19050">
                      <a:solidFill>
                        <a:srgbClr val="0A2C81"/>
                      </a:solidFill>
                      <a:prstDash val="solid"/>
                    </a:lnT>
                    <a:lnB w="19050">
                      <a:solidFill>
                        <a:srgbClr val="0A2C81"/>
                      </a:solidFill>
                      <a:prstDash val="solid"/>
                    </a:lnB>
                  </a:tcPr>
                </a:tc>
                <a:tc>
                  <a:txBody>
                    <a:bodyPr/>
                    <a:lstStyle/>
                    <a:p>
                      <a:pPr marL="19050" algn="ctr">
                        <a:lnSpc>
                          <a:spcPts val="919"/>
                        </a:lnSpc>
                      </a:pPr>
                      <a:r>
                        <a:rPr sz="800" dirty="0">
                          <a:latin typeface="Arial"/>
                          <a:cs typeface="Arial"/>
                        </a:rPr>
                        <a:t>74</a:t>
                      </a:r>
                      <a:r>
                        <a:rPr sz="800" spc="-5" dirty="0">
                          <a:latin typeface="Arial"/>
                          <a:cs typeface="Arial"/>
                        </a:rPr>
                        <a:t> </a:t>
                      </a:r>
                      <a:r>
                        <a:rPr sz="800" spc="-10" dirty="0">
                          <a:latin typeface="Arial"/>
                          <a:cs typeface="Arial"/>
                        </a:rPr>
                        <a:t>(34.3)</a:t>
                      </a:r>
                      <a:endParaRPr sz="800">
                        <a:latin typeface="Arial"/>
                        <a:cs typeface="Arial"/>
                      </a:endParaRPr>
                    </a:p>
                  </a:txBody>
                  <a:tcPr marL="0" marR="0" marT="0" marB="0">
                    <a:lnL w="19050">
                      <a:solidFill>
                        <a:srgbClr val="696969"/>
                      </a:solidFill>
                      <a:prstDash val="solid"/>
                    </a:lnL>
                    <a:lnR w="19050">
                      <a:solidFill>
                        <a:srgbClr val="696969"/>
                      </a:solidFill>
                      <a:prstDash val="solid"/>
                    </a:lnR>
                  </a:tcPr>
                </a:tc>
                <a:extLst>
                  <a:ext uri="{0D108BD9-81ED-4DB2-BD59-A6C34878D82A}">
                    <a16:rowId xmlns:a16="http://schemas.microsoft.com/office/drawing/2014/main" val="10010"/>
                  </a:ext>
                </a:extLst>
              </a:tr>
              <a:tr h="158115">
                <a:tc>
                  <a:txBody>
                    <a:bodyPr/>
                    <a:lstStyle/>
                    <a:p>
                      <a:pPr>
                        <a:lnSpc>
                          <a:spcPct val="100000"/>
                        </a:lnSpc>
                      </a:pPr>
                      <a:endParaRPr sz="800">
                        <a:latin typeface="Times New Roman"/>
                        <a:cs typeface="Times New Roman"/>
                      </a:endParaRPr>
                    </a:p>
                  </a:txBody>
                  <a:tcPr marL="0" marR="0" marT="0" marB="0"/>
                </a:tc>
                <a:tc>
                  <a:txBody>
                    <a:bodyPr/>
                    <a:lstStyle/>
                    <a:p>
                      <a:pPr marL="508634">
                        <a:lnSpc>
                          <a:spcPts val="944"/>
                        </a:lnSpc>
                      </a:pPr>
                      <a:r>
                        <a:rPr sz="800" spc="-10" dirty="0">
                          <a:latin typeface="Arial"/>
                          <a:cs typeface="Arial"/>
                        </a:rPr>
                        <a:t>High-</a:t>
                      </a:r>
                      <a:r>
                        <a:rPr sz="800" spc="-20" dirty="0">
                          <a:latin typeface="Arial"/>
                          <a:cs typeface="Arial"/>
                        </a:rPr>
                        <a:t>risk</a:t>
                      </a:r>
                      <a:endParaRPr sz="800">
                        <a:latin typeface="Arial"/>
                        <a:cs typeface="Arial"/>
                      </a:endParaRPr>
                    </a:p>
                  </a:txBody>
                  <a:tcPr marL="0" marR="0" marT="0" marB="0">
                    <a:lnR w="19050">
                      <a:solidFill>
                        <a:srgbClr val="0A2C81"/>
                      </a:solidFill>
                      <a:prstDash val="solid"/>
                    </a:lnR>
                  </a:tcPr>
                </a:tc>
                <a:tc vMerge="1">
                  <a:txBody>
                    <a:bodyPr/>
                    <a:lstStyle/>
                    <a:p>
                      <a:endParaRPr/>
                    </a:p>
                  </a:txBody>
                  <a:tcPr marL="0" marR="0" marT="39370" marB="0">
                    <a:lnL w="19050">
                      <a:solidFill>
                        <a:srgbClr val="0A2C81"/>
                      </a:solidFill>
                      <a:prstDash val="solid"/>
                    </a:lnL>
                    <a:lnR w="19050">
                      <a:solidFill>
                        <a:srgbClr val="696969"/>
                      </a:solidFill>
                      <a:prstDash val="solid"/>
                    </a:lnR>
                    <a:lnT w="19050">
                      <a:solidFill>
                        <a:srgbClr val="0A2C81"/>
                      </a:solidFill>
                      <a:prstDash val="solid"/>
                    </a:lnT>
                    <a:lnB w="19050">
                      <a:solidFill>
                        <a:srgbClr val="0A2C81"/>
                      </a:solidFill>
                      <a:prstDash val="solid"/>
                    </a:lnB>
                  </a:tcPr>
                </a:tc>
                <a:tc>
                  <a:txBody>
                    <a:bodyPr/>
                    <a:lstStyle/>
                    <a:p>
                      <a:pPr marL="20320" algn="ctr">
                        <a:lnSpc>
                          <a:spcPct val="100000"/>
                        </a:lnSpc>
                        <a:spcBef>
                          <a:spcPts val="100"/>
                        </a:spcBef>
                      </a:pPr>
                      <a:r>
                        <a:rPr sz="800" dirty="0">
                          <a:latin typeface="Arial"/>
                          <a:cs typeface="Arial"/>
                        </a:rPr>
                        <a:t>15</a:t>
                      </a:r>
                      <a:r>
                        <a:rPr sz="800" spc="-5" dirty="0">
                          <a:latin typeface="Arial"/>
                          <a:cs typeface="Arial"/>
                        </a:rPr>
                        <a:t> </a:t>
                      </a:r>
                      <a:r>
                        <a:rPr sz="800" spc="-10" dirty="0">
                          <a:latin typeface="Arial"/>
                          <a:cs typeface="Arial"/>
                        </a:rPr>
                        <a:t>(6.9)</a:t>
                      </a:r>
                      <a:endParaRPr sz="800">
                        <a:latin typeface="Arial"/>
                        <a:cs typeface="Arial"/>
                      </a:endParaRPr>
                    </a:p>
                  </a:txBody>
                  <a:tcPr marL="0" marR="0" marT="12700" marB="0">
                    <a:lnL w="19050">
                      <a:solidFill>
                        <a:srgbClr val="696969"/>
                      </a:solidFill>
                      <a:prstDash val="solid"/>
                    </a:lnL>
                    <a:lnR w="19050">
                      <a:solidFill>
                        <a:srgbClr val="696969"/>
                      </a:solidFill>
                      <a:prstDash val="solid"/>
                    </a:lnR>
                  </a:tcPr>
                </a:tc>
                <a:extLst>
                  <a:ext uri="{0D108BD9-81ED-4DB2-BD59-A6C34878D82A}">
                    <a16:rowId xmlns:a16="http://schemas.microsoft.com/office/drawing/2014/main" val="10011"/>
                  </a:ext>
                </a:extLst>
              </a:tr>
              <a:tr h="168910">
                <a:tc>
                  <a:txBody>
                    <a:bodyPr/>
                    <a:lstStyle/>
                    <a:p>
                      <a:pPr>
                        <a:lnSpc>
                          <a:spcPct val="100000"/>
                        </a:lnSpc>
                      </a:pPr>
                      <a:endParaRPr sz="800">
                        <a:latin typeface="Times New Roman"/>
                        <a:cs typeface="Times New Roman"/>
                      </a:endParaRPr>
                    </a:p>
                  </a:txBody>
                  <a:tcPr marL="0" marR="0" marT="0" marB="0"/>
                </a:tc>
                <a:tc>
                  <a:txBody>
                    <a:bodyPr/>
                    <a:lstStyle/>
                    <a:p>
                      <a:pPr marL="508634">
                        <a:lnSpc>
                          <a:spcPts val="915"/>
                        </a:lnSpc>
                        <a:spcBef>
                          <a:spcPts val="315"/>
                        </a:spcBef>
                      </a:pPr>
                      <a:r>
                        <a:rPr sz="800" i="1" dirty="0">
                          <a:latin typeface="Arial"/>
                          <a:cs typeface="Arial"/>
                        </a:rPr>
                        <a:t>JAK2</a:t>
                      </a:r>
                      <a:r>
                        <a:rPr sz="800" i="1" spc="-10" dirty="0">
                          <a:latin typeface="Arial"/>
                          <a:cs typeface="Arial"/>
                        </a:rPr>
                        <a:t> </a:t>
                      </a:r>
                      <a:r>
                        <a:rPr sz="800" spc="-20" dirty="0">
                          <a:latin typeface="Arial"/>
                          <a:cs typeface="Arial"/>
                        </a:rPr>
                        <a:t>V617F</a:t>
                      </a:r>
                      <a:endParaRPr sz="800">
                        <a:latin typeface="Arial"/>
                        <a:cs typeface="Arial"/>
                      </a:endParaRPr>
                    </a:p>
                  </a:txBody>
                  <a:tcPr marL="0" marR="0" marT="40005" marB="0">
                    <a:lnR w="19050">
                      <a:solidFill>
                        <a:srgbClr val="0A2C81"/>
                      </a:solidFill>
                      <a:prstDash val="solid"/>
                    </a:lnR>
                  </a:tcPr>
                </a:tc>
                <a:tc vMerge="1">
                  <a:txBody>
                    <a:bodyPr/>
                    <a:lstStyle/>
                    <a:p>
                      <a:endParaRPr/>
                    </a:p>
                  </a:txBody>
                  <a:tcPr marL="0" marR="0" marT="39370" marB="0">
                    <a:lnL w="19050">
                      <a:solidFill>
                        <a:srgbClr val="0A2C81"/>
                      </a:solidFill>
                      <a:prstDash val="solid"/>
                    </a:lnL>
                    <a:lnR w="19050">
                      <a:solidFill>
                        <a:srgbClr val="696969"/>
                      </a:solidFill>
                      <a:prstDash val="solid"/>
                    </a:lnR>
                    <a:lnT w="19050">
                      <a:solidFill>
                        <a:srgbClr val="0A2C81"/>
                      </a:solidFill>
                      <a:prstDash val="solid"/>
                    </a:lnT>
                    <a:lnB w="19050">
                      <a:solidFill>
                        <a:srgbClr val="0A2C81"/>
                      </a:solidFill>
                      <a:prstDash val="solid"/>
                    </a:lnB>
                  </a:tcPr>
                </a:tc>
                <a:tc>
                  <a:txBody>
                    <a:bodyPr/>
                    <a:lstStyle/>
                    <a:p>
                      <a:pPr marL="20320" algn="ctr">
                        <a:lnSpc>
                          <a:spcPct val="100000"/>
                        </a:lnSpc>
                        <a:spcBef>
                          <a:spcPts val="150"/>
                        </a:spcBef>
                      </a:pPr>
                      <a:r>
                        <a:rPr sz="800" dirty="0">
                          <a:latin typeface="Arial"/>
                          <a:cs typeface="Arial"/>
                        </a:rPr>
                        <a:t>122 </a:t>
                      </a:r>
                      <a:r>
                        <a:rPr sz="800" spc="-10" dirty="0">
                          <a:latin typeface="Arial"/>
                          <a:cs typeface="Arial"/>
                        </a:rPr>
                        <a:t>(64.6)</a:t>
                      </a:r>
                      <a:endParaRPr sz="800">
                        <a:latin typeface="Arial"/>
                        <a:cs typeface="Arial"/>
                      </a:endParaRPr>
                    </a:p>
                  </a:txBody>
                  <a:tcPr marL="0" marR="0" marT="19050" marB="0">
                    <a:lnL w="19050">
                      <a:solidFill>
                        <a:srgbClr val="696969"/>
                      </a:solidFill>
                      <a:prstDash val="solid"/>
                    </a:lnL>
                    <a:lnR w="19050">
                      <a:solidFill>
                        <a:srgbClr val="696969"/>
                      </a:solidFill>
                      <a:prstDash val="solid"/>
                    </a:lnR>
                    <a:solidFill>
                      <a:srgbClr val="F1F1F1"/>
                    </a:solidFill>
                  </a:tcPr>
                </a:tc>
                <a:extLst>
                  <a:ext uri="{0D108BD9-81ED-4DB2-BD59-A6C34878D82A}">
                    <a16:rowId xmlns:a16="http://schemas.microsoft.com/office/drawing/2014/main" val="10012"/>
                  </a:ext>
                </a:extLst>
              </a:tr>
              <a:tr h="127635">
                <a:tc>
                  <a:txBody>
                    <a:bodyPr/>
                    <a:lstStyle/>
                    <a:p>
                      <a:pPr>
                        <a:lnSpc>
                          <a:spcPct val="100000"/>
                        </a:lnSpc>
                      </a:pPr>
                      <a:endParaRPr sz="700">
                        <a:latin typeface="Times New Roman"/>
                        <a:cs typeface="Times New Roman"/>
                      </a:endParaRPr>
                    </a:p>
                  </a:txBody>
                  <a:tcPr marL="0" marR="0" marT="0" marB="0"/>
                </a:tc>
                <a:tc>
                  <a:txBody>
                    <a:bodyPr/>
                    <a:lstStyle/>
                    <a:p>
                      <a:pPr marL="508634">
                        <a:lnSpc>
                          <a:spcPts val="910"/>
                        </a:lnSpc>
                      </a:pPr>
                      <a:r>
                        <a:rPr sz="800" i="1" spc="-20" dirty="0">
                          <a:latin typeface="Arial"/>
                          <a:cs typeface="Arial"/>
                        </a:rPr>
                        <a:t>CALR</a:t>
                      </a:r>
                      <a:endParaRPr sz="800">
                        <a:latin typeface="Arial"/>
                        <a:cs typeface="Arial"/>
                      </a:endParaRPr>
                    </a:p>
                  </a:txBody>
                  <a:tcPr marL="0" marR="0" marT="0" marB="0">
                    <a:lnR w="19050">
                      <a:solidFill>
                        <a:srgbClr val="0A2C81"/>
                      </a:solidFill>
                      <a:prstDash val="solid"/>
                    </a:lnR>
                  </a:tcPr>
                </a:tc>
                <a:tc vMerge="1">
                  <a:txBody>
                    <a:bodyPr/>
                    <a:lstStyle/>
                    <a:p>
                      <a:endParaRPr/>
                    </a:p>
                  </a:txBody>
                  <a:tcPr marL="0" marR="0" marT="39370" marB="0">
                    <a:lnL w="19050">
                      <a:solidFill>
                        <a:srgbClr val="0A2C81"/>
                      </a:solidFill>
                      <a:prstDash val="solid"/>
                    </a:lnL>
                    <a:lnR w="19050">
                      <a:solidFill>
                        <a:srgbClr val="696969"/>
                      </a:solidFill>
                      <a:prstDash val="solid"/>
                    </a:lnR>
                    <a:lnT w="19050">
                      <a:solidFill>
                        <a:srgbClr val="0A2C81"/>
                      </a:solidFill>
                      <a:prstDash val="solid"/>
                    </a:lnT>
                    <a:lnB w="19050">
                      <a:solidFill>
                        <a:srgbClr val="0A2C81"/>
                      </a:solidFill>
                      <a:prstDash val="solid"/>
                    </a:lnB>
                  </a:tcPr>
                </a:tc>
                <a:tc>
                  <a:txBody>
                    <a:bodyPr/>
                    <a:lstStyle/>
                    <a:p>
                      <a:pPr marL="19050" algn="ctr">
                        <a:lnSpc>
                          <a:spcPts val="910"/>
                        </a:lnSpc>
                      </a:pPr>
                      <a:r>
                        <a:rPr sz="800" dirty="0">
                          <a:latin typeface="Arial"/>
                          <a:cs typeface="Arial"/>
                        </a:rPr>
                        <a:t>50</a:t>
                      </a:r>
                      <a:r>
                        <a:rPr sz="800" spc="-5" dirty="0">
                          <a:latin typeface="Arial"/>
                          <a:cs typeface="Arial"/>
                        </a:rPr>
                        <a:t> </a:t>
                      </a:r>
                      <a:r>
                        <a:rPr sz="800" spc="-10" dirty="0">
                          <a:latin typeface="Arial"/>
                          <a:cs typeface="Arial"/>
                        </a:rPr>
                        <a:t>(26.5)</a:t>
                      </a:r>
                      <a:endParaRPr sz="800">
                        <a:latin typeface="Arial"/>
                        <a:cs typeface="Arial"/>
                      </a:endParaRPr>
                    </a:p>
                  </a:txBody>
                  <a:tcPr marL="0" marR="0" marT="0" marB="0">
                    <a:lnL w="19050">
                      <a:solidFill>
                        <a:srgbClr val="696969"/>
                      </a:solidFill>
                      <a:prstDash val="solid"/>
                    </a:lnL>
                    <a:lnR w="19050">
                      <a:solidFill>
                        <a:srgbClr val="696969"/>
                      </a:solidFill>
                      <a:prstDash val="solid"/>
                    </a:lnR>
                    <a:solidFill>
                      <a:srgbClr val="F1F1F1"/>
                    </a:solidFill>
                  </a:tcPr>
                </a:tc>
                <a:extLst>
                  <a:ext uri="{0D108BD9-81ED-4DB2-BD59-A6C34878D82A}">
                    <a16:rowId xmlns:a16="http://schemas.microsoft.com/office/drawing/2014/main" val="10013"/>
                  </a:ext>
                </a:extLst>
              </a:tr>
              <a:tr h="256540">
                <a:tc>
                  <a:txBody>
                    <a:bodyPr/>
                    <a:lstStyle/>
                    <a:p>
                      <a:pPr marL="71755">
                        <a:lnSpc>
                          <a:spcPct val="100000"/>
                        </a:lnSpc>
                        <a:spcBef>
                          <a:spcPts val="500"/>
                        </a:spcBef>
                      </a:pPr>
                      <a:r>
                        <a:rPr sz="800" b="1" dirty="0">
                          <a:latin typeface="Arial"/>
                          <a:cs typeface="Arial"/>
                        </a:rPr>
                        <a:t>Mutations</a:t>
                      </a:r>
                      <a:r>
                        <a:rPr sz="800" b="1" spc="-45" dirty="0">
                          <a:latin typeface="Arial"/>
                          <a:cs typeface="Arial"/>
                        </a:rPr>
                        <a:t> </a:t>
                      </a:r>
                      <a:r>
                        <a:rPr sz="800" b="1" dirty="0">
                          <a:latin typeface="Arial"/>
                          <a:cs typeface="Arial"/>
                        </a:rPr>
                        <a:t>— n</a:t>
                      </a:r>
                      <a:r>
                        <a:rPr sz="800" b="1" spc="-15" dirty="0">
                          <a:latin typeface="Arial"/>
                          <a:cs typeface="Arial"/>
                        </a:rPr>
                        <a:t> </a:t>
                      </a:r>
                      <a:r>
                        <a:rPr sz="800" b="1" spc="-20" dirty="0">
                          <a:latin typeface="Arial"/>
                          <a:cs typeface="Arial"/>
                        </a:rPr>
                        <a:t>(%)*</a:t>
                      </a:r>
                      <a:endParaRPr sz="800">
                        <a:latin typeface="Arial"/>
                        <a:cs typeface="Arial"/>
                      </a:endParaRPr>
                    </a:p>
                  </a:txBody>
                  <a:tcPr marL="0" marR="0" marT="63500" marB="0"/>
                </a:tc>
                <a:tc>
                  <a:txBody>
                    <a:bodyPr/>
                    <a:lstStyle/>
                    <a:p>
                      <a:pPr marL="508634">
                        <a:lnSpc>
                          <a:spcPts val="955"/>
                        </a:lnSpc>
                      </a:pPr>
                      <a:r>
                        <a:rPr sz="800" i="1" spc="-25" dirty="0">
                          <a:latin typeface="Arial"/>
                          <a:cs typeface="Arial"/>
                        </a:rPr>
                        <a:t>MPL</a:t>
                      </a:r>
                      <a:endParaRPr sz="800">
                        <a:latin typeface="Arial"/>
                        <a:cs typeface="Arial"/>
                      </a:endParaRPr>
                    </a:p>
                    <a:p>
                      <a:pPr marL="508634">
                        <a:lnSpc>
                          <a:spcPts val="915"/>
                        </a:lnSpc>
                        <a:spcBef>
                          <a:spcPts val="50"/>
                        </a:spcBef>
                      </a:pPr>
                      <a:r>
                        <a:rPr sz="800" dirty="0">
                          <a:latin typeface="Arial"/>
                          <a:cs typeface="Arial"/>
                        </a:rPr>
                        <a:t>Triple</a:t>
                      </a:r>
                      <a:r>
                        <a:rPr sz="800" spc="-40" dirty="0">
                          <a:latin typeface="Arial"/>
                          <a:cs typeface="Arial"/>
                        </a:rPr>
                        <a:t> </a:t>
                      </a:r>
                      <a:r>
                        <a:rPr sz="800" spc="-10" dirty="0">
                          <a:latin typeface="Arial"/>
                          <a:cs typeface="Arial"/>
                        </a:rPr>
                        <a:t>negative</a:t>
                      </a:r>
                      <a:endParaRPr sz="800">
                        <a:latin typeface="Arial"/>
                        <a:cs typeface="Arial"/>
                      </a:endParaRPr>
                    </a:p>
                  </a:txBody>
                  <a:tcPr marL="0" marR="0" marT="0" marB="0">
                    <a:lnR w="19050">
                      <a:solidFill>
                        <a:srgbClr val="0A2C81"/>
                      </a:solidFill>
                      <a:prstDash val="solid"/>
                    </a:lnR>
                  </a:tcPr>
                </a:tc>
                <a:tc vMerge="1">
                  <a:txBody>
                    <a:bodyPr/>
                    <a:lstStyle/>
                    <a:p>
                      <a:endParaRPr/>
                    </a:p>
                  </a:txBody>
                  <a:tcPr marL="0" marR="0" marT="39370" marB="0">
                    <a:lnL w="19050">
                      <a:solidFill>
                        <a:srgbClr val="0A2C81"/>
                      </a:solidFill>
                      <a:prstDash val="solid"/>
                    </a:lnL>
                    <a:lnR w="19050">
                      <a:solidFill>
                        <a:srgbClr val="696969"/>
                      </a:solidFill>
                      <a:prstDash val="solid"/>
                    </a:lnR>
                    <a:lnT w="19050">
                      <a:solidFill>
                        <a:srgbClr val="0A2C81"/>
                      </a:solidFill>
                      <a:prstDash val="solid"/>
                    </a:lnT>
                    <a:lnB w="19050">
                      <a:solidFill>
                        <a:srgbClr val="0A2C81"/>
                      </a:solidFill>
                      <a:prstDash val="solid"/>
                    </a:lnB>
                  </a:tcPr>
                </a:tc>
                <a:tc>
                  <a:txBody>
                    <a:bodyPr/>
                    <a:lstStyle/>
                    <a:p>
                      <a:pPr marL="20320" algn="ctr">
                        <a:lnSpc>
                          <a:spcPts val="935"/>
                        </a:lnSpc>
                      </a:pPr>
                      <a:r>
                        <a:rPr sz="800" dirty="0">
                          <a:latin typeface="Arial"/>
                          <a:cs typeface="Arial"/>
                        </a:rPr>
                        <a:t>13</a:t>
                      </a:r>
                      <a:r>
                        <a:rPr sz="800" spc="-5" dirty="0">
                          <a:latin typeface="Arial"/>
                          <a:cs typeface="Arial"/>
                        </a:rPr>
                        <a:t> </a:t>
                      </a:r>
                      <a:r>
                        <a:rPr sz="800" spc="-10" dirty="0">
                          <a:latin typeface="Arial"/>
                          <a:cs typeface="Arial"/>
                        </a:rPr>
                        <a:t>(6.9)</a:t>
                      </a:r>
                      <a:endParaRPr sz="800">
                        <a:latin typeface="Arial"/>
                        <a:cs typeface="Arial"/>
                      </a:endParaRPr>
                    </a:p>
                    <a:p>
                      <a:pPr marL="20320" algn="ctr">
                        <a:lnSpc>
                          <a:spcPts val="935"/>
                        </a:lnSpc>
                        <a:spcBef>
                          <a:spcPts val="50"/>
                        </a:spcBef>
                      </a:pPr>
                      <a:r>
                        <a:rPr sz="800" dirty="0">
                          <a:latin typeface="Arial"/>
                          <a:cs typeface="Arial"/>
                        </a:rPr>
                        <a:t>5 </a:t>
                      </a:r>
                      <a:r>
                        <a:rPr sz="800" spc="-10" dirty="0">
                          <a:latin typeface="Arial"/>
                          <a:cs typeface="Arial"/>
                        </a:rPr>
                        <a:t>(2.6)</a:t>
                      </a:r>
                      <a:endParaRPr sz="800">
                        <a:latin typeface="Arial"/>
                        <a:cs typeface="Arial"/>
                      </a:endParaRPr>
                    </a:p>
                  </a:txBody>
                  <a:tcPr marL="0" marR="0" marT="0" marB="0">
                    <a:lnL w="19050">
                      <a:solidFill>
                        <a:srgbClr val="696969"/>
                      </a:solidFill>
                      <a:prstDash val="solid"/>
                    </a:lnL>
                    <a:lnR w="19050">
                      <a:solidFill>
                        <a:srgbClr val="696969"/>
                      </a:solidFill>
                      <a:prstDash val="solid"/>
                    </a:lnR>
                    <a:solidFill>
                      <a:srgbClr val="F1F1F1"/>
                    </a:solidFill>
                  </a:tcPr>
                </a:tc>
                <a:extLst>
                  <a:ext uri="{0D108BD9-81ED-4DB2-BD59-A6C34878D82A}">
                    <a16:rowId xmlns:a16="http://schemas.microsoft.com/office/drawing/2014/main" val="10014"/>
                  </a:ext>
                </a:extLst>
              </a:tr>
              <a:tr h="129539">
                <a:tc>
                  <a:txBody>
                    <a:bodyPr/>
                    <a:lstStyle/>
                    <a:p>
                      <a:pPr>
                        <a:lnSpc>
                          <a:spcPct val="100000"/>
                        </a:lnSpc>
                      </a:pPr>
                      <a:endParaRPr sz="700">
                        <a:latin typeface="Times New Roman"/>
                        <a:cs typeface="Times New Roman"/>
                      </a:endParaRPr>
                    </a:p>
                  </a:txBody>
                  <a:tcPr marL="0" marR="0" marT="0" marB="0"/>
                </a:tc>
                <a:tc>
                  <a:txBody>
                    <a:bodyPr/>
                    <a:lstStyle/>
                    <a:p>
                      <a:pPr marL="508634">
                        <a:lnSpc>
                          <a:spcPts val="919"/>
                        </a:lnSpc>
                      </a:pPr>
                      <a:r>
                        <a:rPr sz="800" spc="-10" dirty="0">
                          <a:latin typeface="Arial"/>
                          <a:cs typeface="Arial"/>
                        </a:rPr>
                        <a:t>High-</a:t>
                      </a:r>
                      <a:r>
                        <a:rPr sz="800" dirty="0">
                          <a:latin typeface="Arial"/>
                          <a:cs typeface="Arial"/>
                        </a:rPr>
                        <a:t>molecular</a:t>
                      </a:r>
                      <a:r>
                        <a:rPr sz="800" spc="-5" dirty="0">
                          <a:latin typeface="Arial"/>
                          <a:cs typeface="Arial"/>
                        </a:rPr>
                        <a:t> </a:t>
                      </a:r>
                      <a:r>
                        <a:rPr sz="800" dirty="0">
                          <a:latin typeface="Arial"/>
                          <a:cs typeface="Arial"/>
                        </a:rPr>
                        <a:t>risk </a:t>
                      </a:r>
                      <a:r>
                        <a:rPr sz="800" spc="-10" dirty="0">
                          <a:latin typeface="Arial"/>
                          <a:cs typeface="Arial"/>
                        </a:rPr>
                        <a:t>mutations</a:t>
                      </a:r>
                      <a:endParaRPr sz="800">
                        <a:latin typeface="Arial"/>
                        <a:cs typeface="Arial"/>
                      </a:endParaRPr>
                    </a:p>
                  </a:txBody>
                  <a:tcPr marL="0" marR="0" marT="0" marB="0">
                    <a:lnR w="19050">
                      <a:solidFill>
                        <a:srgbClr val="0A2C81"/>
                      </a:solidFill>
                      <a:prstDash val="solid"/>
                    </a:lnR>
                  </a:tcPr>
                </a:tc>
                <a:tc vMerge="1">
                  <a:txBody>
                    <a:bodyPr/>
                    <a:lstStyle/>
                    <a:p>
                      <a:endParaRPr/>
                    </a:p>
                  </a:txBody>
                  <a:tcPr marL="0" marR="0" marT="39370" marB="0">
                    <a:lnL w="19050">
                      <a:solidFill>
                        <a:srgbClr val="0A2C81"/>
                      </a:solidFill>
                      <a:prstDash val="solid"/>
                    </a:lnL>
                    <a:lnR w="19050">
                      <a:solidFill>
                        <a:srgbClr val="696969"/>
                      </a:solidFill>
                      <a:prstDash val="solid"/>
                    </a:lnR>
                    <a:lnT w="19050">
                      <a:solidFill>
                        <a:srgbClr val="0A2C81"/>
                      </a:solidFill>
                      <a:prstDash val="solid"/>
                    </a:lnT>
                    <a:lnB w="19050">
                      <a:solidFill>
                        <a:srgbClr val="0A2C81"/>
                      </a:solidFill>
                      <a:prstDash val="solid"/>
                    </a:lnB>
                  </a:tcPr>
                </a:tc>
                <a:tc>
                  <a:txBody>
                    <a:bodyPr/>
                    <a:lstStyle/>
                    <a:p>
                      <a:pPr marL="19050" algn="ctr">
                        <a:lnSpc>
                          <a:spcPts val="919"/>
                        </a:lnSpc>
                      </a:pPr>
                      <a:r>
                        <a:rPr sz="800" dirty="0">
                          <a:latin typeface="Arial"/>
                          <a:cs typeface="Arial"/>
                        </a:rPr>
                        <a:t>88</a:t>
                      </a:r>
                      <a:r>
                        <a:rPr sz="800" spc="-5" dirty="0">
                          <a:latin typeface="Arial"/>
                          <a:cs typeface="Arial"/>
                        </a:rPr>
                        <a:t> </a:t>
                      </a:r>
                      <a:r>
                        <a:rPr sz="800" spc="-10" dirty="0">
                          <a:latin typeface="Arial"/>
                          <a:cs typeface="Arial"/>
                        </a:rPr>
                        <a:t>(46.6)</a:t>
                      </a:r>
                      <a:endParaRPr sz="800">
                        <a:latin typeface="Arial"/>
                        <a:cs typeface="Arial"/>
                      </a:endParaRPr>
                    </a:p>
                  </a:txBody>
                  <a:tcPr marL="0" marR="0" marT="0" marB="0">
                    <a:lnL w="19050">
                      <a:solidFill>
                        <a:srgbClr val="696969"/>
                      </a:solidFill>
                      <a:prstDash val="solid"/>
                    </a:lnL>
                    <a:lnR w="19050">
                      <a:solidFill>
                        <a:srgbClr val="696969"/>
                      </a:solidFill>
                      <a:prstDash val="solid"/>
                    </a:lnR>
                    <a:solidFill>
                      <a:srgbClr val="F1F1F1"/>
                    </a:solidFill>
                  </a:tcPr>
                </a:tc>
                <a:extLst>
                  <a:ext uri="{0D108BD9-81ED-4DB2-BD59-A6C34878D82A}">
                    <a16:rowId xmlns:a16="http://schemas.microsoft.com/office/drawing/2014/main" val="10015"/>
                  </a:ext>
                </a:extLst>
              </a:tr>
              <a:tr h="157480">
                <a:tc>
                  <a:txBody>
                    <a:bodyPr/>
                    <a:lstStyle/>
                    <a:p>
                      <a:pPr>
                        <a:lnSpc>
                          <a:spcPct val="100000"/>
                        </a:lnSpc>
                      </a:pPr>
                      <a:endParaRPr sz="800">
                        <a:latin typeface="Times New Roman"/>
                        <a:cs typeface="Times New Roman"/>
                      </a:endParaRPr>
                    </a:p>
                  </a:txBody>
                  <a:tcPr marL="0" marR="0" marT="0" marB="0"/>
                </a:tc>
                <a:tc>
                  <a:txBody>
                    <a:bodyPr/>
                    <a:lstStyle/>
                    <a:p>
                      <a:pPr marL="508634">
                        <a:lnSpc>
                          <a:spcPts val="944"/>
                        </a:lnSpc>
                      </a:pPr>
                      <a:r>
                        <a:rPr sz="800" spc="-10" dirty="0">
                          <a:latin typeface="Arial"/>
                          <a:cs typeface="Arial"/>
                        </a:rPr>
                        <a:t>Missing</a:t>
                      </a:r>
                      <a:endParaRPr sz="800">
                        <a:latin typeface="Arial"/>
                        <a:cs typeface="Arial"/>
                      </a:endParaRPr>
                    </a:p>
                  </a:txBody>
                  <a:tcPr marL="0" marR="0" marT="0" marB="0">
                    <a:lnR w="19050">
                      <a:solidFill>
                        <a:srgbClr val="0A2C81"/>
                      </a:solidFill>
                      <a:prstDash val="solid"/>
                    </a:lnR>
                  </a:tcPr>
                </a:tc>
                <a:tc vMerge="1">
                  <a:txBody>
                    <a:bodyPr/>
                    <a:lstStyle/>
                    <a:p>
                      <a:endParaRPr/>
                    </a:p>
                  </a:txBody>
                  <a:tcPr marL="0" marR="0" marT="39370" marB="0">
                    <a:lnL w="19050">
                      <a:solidFill>
                        <a:srgbClr val="0A2C81"/>
                      </a:solidFill>
                      <a:prstDash val="solid"/>
                    </a:lnL>
                    <a:lnR w="19050">
                      <a:solidFill>
                        <a:srgbClr val="696969"/>
                      </a:solidFill>
                      <a:prstDash val="solid"/>
                    </a:lnR>
                    <a:lnT w="19050">
                      <a:solidFill>
                        <a:srgbClr val="0A2C81"/>
                      </a:solidFill>
                      <a:prstDash val="solid"/>
                    </a:lnT>
                    <a:lnB w="19050">
                      <a:solidFill>
                        <a:srgbClr val="0A2C81"/>
                      </a:solidFill>
                      <a:prstDash val="solid"/>
                    </a:lnB>
                  </a:tcPr>
                </a:tc>
                <a:tc>
                  <a:txBody>
                    <a:bodyPr/>
                    <a:lstStyle/>
                    <a:p>
                      <a:pPr marL="19050" algn="ctr">
                        <a:lnSpc>
                          <a:spcPct val="100000"/>
                        </a:lnSpc>
                        <a:spcBef>
                          <a:spcPts val="100"/>
                        </a:spcBef>
                      </a:pPr>
                      <a:r>
                        <a:rPr sz="800" dirty="0">
                          <a:latin typeface="Arial"/>
                          <a:cs typeface="Arial"/>
                        </a:rPr>
                        <a:t>27</a:t>
                      </a:r>
                      <a:r>
                        <a:rPr sz="800" spc="-5" dirty="0">
                          <a:latin typeface="Arial"/>
                          <a:cs typeface="Arial"/>
                        </a:rPr>
                        <a:t> </a:t>
                      </a:r>
                      <a:r>
                        <a:rPr sz="800" spc="-10" dirty="0">
                          <a:latin typeface="Arial"/>
                          <a:cs typeface="Arial"/>
                        </a:rPr>
                        <a:t>(12.5)</a:t>
                      </a:r>
                      <a:endParaRPr sz="800">
                        <a:latin typeface="Arial"/>
                        <a:cs typeface="Arial"/>
                      </a:endParaRPr>
                    </a:p>
                  </a:txBody>
                  <a:tcPr marL="0" marR="0" marT="12700" marB="0">
                    <a:lnL w="19050">
                      <a:solidFill>
                        <a:srgbClr val="696969"/>
                      </a:solidFill>
                      <a:prstDash val="solid"/>
                    </a:lnL>
                    <a:lnR w="19050">
                      <a:solidFill>
                        <a:srgbClr val="696969"/>
                      </a:solidFill>
                      <a:prstDash val="solid"/>
                    </a:lnR>
                    <a:solidFill>
                      <a:srgbClr val="F1F1F1"/>
                    </a:solidFill>
                  </a:tcPr>
                </a:tc>
                <a:extLst>
                  <a:ext uri="{0D108BD9-81ED-4DB2-BD59-A6C34878D82A}">
                    <a16:rowId xmlns:a16="http://schemas.microsoft.com/office/drawing/2014/main" val="10016"/>
                  </a:ext>
                </a:extLst>
              </a:tr>
              <a:tr h="202565">
                <a:tc>
                  <a:txBody>
                    <a:bodyPr/>
                    <a:lstStyle/>
                    <a:p>
                      <a:pPr>
                        <a:lnSpc>
                          <a:spcPct val="100000"/>
                        </a:lnSpc>
                        <a:spcBef>
                          <a:spcPts val="15"/>
                        </a:spcBef>
                      </a:pPr>
                      <a:endParaRPr sz="700">
                        <a:latin typeface="Times New Roman"/>
                        <a:cs typeface="Times New Roman"/>
                      </a:endParaRPr>
                    </a:p>
                    <a:p>
                      <a:pPr marL="71755">
                        <a:lnSpc>
                          <a:spcPts val="675"/>
                        </a:lnSpc>
                      </a:pPr>
                      <a:r>
                        <a:rPr sz="800" b="1" dirty="0">
                          <a:latin typeface="Arial"/>
                          <a:cs typeface="Arial"/>
                        </a:rPr>
                        <a:t>Hemoglobin</a:t>
                      </a:r>
                      <a:r>
                        <a:rPr sz="800" b="1" spc="-30" dirty="0">
                          <a:latin typeface="Arial"/>
                          <a:cs typeface="Arial"/>
                        </a:rPr>
                        <a:t> </a:t>
                      </a:r>
                      <a:r>
                        <a:rPr sz="800" b="1" dirty="0">
                          <a:latin typeface="Arial"/>
                          <a:cs typeface="Arial"/>
                        </a:rPr>
                        <a:t>—</a:t>
                      </a:r>
                      <a:r>
                        <a:rPr sz="800" b="1" spc="5" dirty="0">
                          <a:latin typeface="Arial"/>
                          <a:cs typeface="Arial"/>
                        </a:rPr>
                        <a:t> </a:t>
                      </a:r>
                      <a:r>
                        <a:rPr sz="800" b="1" spc="-20" dirty="0">
                          <a:latin typeface="Arial"/>
                          <a:cs typeface="Arial"/>
                        </a:rPr>
                        <a:t>g/dL</a:t>
                      </a:r>
                      <a:endParaRPr sz="800">
                        <a:latin typeface="Arial"/>
                        <a:cs typeface="Arial"/>
                      </a:endParaRPr>
                    </a:p>
                  </a:txBody>
                  <a:tcPr marL="0" marR="0" marT="1905" marB="0"/>
                </a:tc>
                <a:tc>
                  <a:txBody>
                    <a:bodyPr/>
                    <a:lstStyle/>
                    <a:p>
                      <a:pPr marL="508634">
                        <a:lnSpc>
                          <a:spcPct val="100000"/>
                        </a:lnSpc>
                        <a:spcBef>
                          <a:spcPts val="315"/>
                        </a:spcBef>
                      </a:pPr>
                      <a:r>
                        <a:rPr sz="800" dirty="0">
                          <a:latin typeface="Arial"/>
                          <a:cs typeface="Arial"/>
                        </a:rPr>
                        <a:t>Median</a:t>
                      </a:r>
                      <a:r>
                        <a:rPr sz="800" spc="-10" dirty="0">
                          <a:latin typeface="Arial"/>
                          <a:cs typeface="Arial"/>
                        </a:rPr>
                        <a:t> (range)</a:t>
                      </a:r>
                      <a:endParaRPr sz="800">
                        <a:latin typeface="Arial"/>
                        <a:cs typeface="Arial"/>
                      </a:endParaRPr>
                    </a:p>
                  </a:txBody>
                  <a:tcPr marL="0" marR="0" marT="40005" marB="0">
                    <a:lnR w="19050">
                      <a:solidFill>
                        <a:srgbClr val="0A2C81"/>
                      </a:solidFill>
                      <a:prstDash val="solid"/>
                    </a:lnR>
                  </a:tcPr>
                </a:tc>
                <a:tc vMerge="1">
                  <a:txBody>
                    <a:bodyPr/>
                    <a:lstStyle/>
                    <a:p>
                      <a:endParaRPr/>
                    </a:p>
                  </a:txBody>
                  <a:tcPr marL="0" marR="0" marT="39370" marB="0">
                    <a:lnL w="19050">
                      <a:solidFill>
                        <a:srgbClr val="0A2C81"/>
                      </a:solidFill>
                      <a:prstDash val="solid"/>
                    </a:lnL>
                    <a:lnR w="19050">
                      <a:solidFill>
                        <a:srgbClr val="696969"/>
                      </a:solidFill>
                      <a:prstDash val="solid"/>
                    </a:lnR>
                    <a:lnT w="19050">
                      <a:solidFill>
                        <a:srgbClr val="0A2C81"/>
                      </a:solidFill>
                      <a:prstDash val="solid"/>
                    </a:lnT>
                    <a:lnB w="19050">
                      <a:solidFill>
                        <a:srgbClr val="0A2C81"/>
                      </a:solidFill>
                      <a:prstDash val="solid"/>
                    </a:lnB>
                  </a:tcPr>
                </a:tc>
                <a:tc>
                  <a:txBody>
                    <a:bodyPr/>
                    <a:lstStyle/>
                    <a:p>
                      <a:pPr marL="556260">
                        <a:lnSpc>
                          <a:spcPct val="100000"/>
                        </a:lnSpc>
                        <a:spcBef>
                          <a:spcPts val="155"/>
                        </a:spcBef>
                      </a:pPr>
                      <a:r>
                        <a:rPr sz="800" dirty="0">
                          <a:latin typeface="Arial"/>
                          <a:cs typeface="Arial"/>
                        </a:rPr>
                        <a:t>11.0</a:t>
                      </a:r>
                      <a:r>
                        <a:rPr sz="800" spc="-10" dirty="0">
                          <a:latin typeface="Arial"/>
                          <a:cs typeface="Arial"/>
                        </a:rPr>
                        <a:t> (6.7–17.9)</a:t>
                      </a:r>
                      <a:endParaRPr sz="800">
                        <a:latin typeface="Arial"/>
                        <a:cs typeface="Arial"/>
                      </a:endParaRPr>
                    </a:p>
                  </a:txBody>
                  <a:tcPr marL="0" marR="0" marT="19685" marB="0">
                    <a:lnL w="19050">
                      <a:solidFill>
                        <a:srgbClr val="696969"/>
                      </a:solidFill>
                      <a:prstDash val="solid"/>
                    </a:lnL>
                    <a:lnR w="19050">
                      <a:solidFill>
                        <a:srgbClr val="696969"/>
                      </a:solidFill>
                      <a:prstDash val="solid"/>
                    </a:lnR>
                  </a:tcPr>
                </a:tc>
                <a:extLst>
                  <a:ext uri="{0D108BD9-81ED-4DB2-BD59-A6C34878D82A}">
                    <a16:rowId xmlns:a16="http://schemas.microsoft.com/office/drawing/2014/main" val="10017"/>
                  </a:ext>
                </a:extLst>
              </a:tr>
              <a:tr h="125730">
                <a:tc>
                  <a:txBody>
                    <a:bodyPr/>
                    <a:lstStyle/>
                    <a:p>
                      <a:pPr>
                        <a:lnSpc>
                          <a:spcPct val="100000"/>
                        </a:lnSpc>
                      </a:pPr>
                      <a:endParaRPr sz="600">
                        <a:latin typeface="Times New Roman"/>
                        <a:cs typeface="Times New Roman"/>
                      </a:endParaRPr>
                    </a:p>
                  </a:txBody>
                  <a:tcPr marL="0" marR="0" marT="0" marB="0"/>
                </a:tc>
                <a:tc>
                  <a:txBody>
                    <a:bodyPr/>
                    <a:lstStyle/>
                    <a:p>
                      <a:pPr marL="508634">
                        <a:lnSpc>
                          <a:spcPts val="690"/>
                        </a:lnSpc>
                      </a:pPr>
                      <a:r>
                        <a:rPr sz="800" dirty="0">
                          <a:latin typeface="Arial"/>
                          <a:cs typeface="Arial"/>
                        </a:rPr>
                        <a:t>≤10 —</a:t>
                      </a:r>
                      <a:r>
                        <a:rPr sz="800" spc="5" dirty="0">
                          <a:latin typeface="Arial"/>
                          <a:cs typeface="Arial"/>
                        </a:rPr>
                        <a:t> </a:t>
                      </a:r>
                      <a:r>
                        <a:rPr sz="800" dirty="0">
                          <a:latin typeface="Arial"/>
                          <a:cs typeface="Arial"/>
                        </a:rPr>
                        <a:t>n </a:t>
                      </a:r>
                      <a:r>
                        <a:rPr sz="800" spc="-25" dirty="0">
                          <a:latin typeface="Arial"/>
                          <a:cs typeface="Arial"/>
                        </a:rPr>
                        <a:t>(%)</a:t>
                      </a:r>
                      <a:endParaRPr sz="800">
                        <a:latin typeface="Arial"/>
                        <a:cs typeface="Arial"/>
                      </a:endParaRPr>
                    </a:p>
                  </a:txBody>
                  <a:tcPr marL="0" marR="0" marT="0" marB="0">
                    <a:lnR w="19050">
                      <a:solidFill>
                        <a:srgbClr val="0A2C81"/>
                      </a:solidFill>
                      <a:prstDash val="solid"/>
                    </a:lnR>
                  </a:tcPr>
                </a:tc>
                <a:tc vMerge="1">
                  <a:txBody>
                    <a:bodyPr/>
                    <a:lstStyle/>
                    <a:p>
                      <a:endParaRPr/>
                    </a:p>
                  </a:txBody>
                  <a:tcPr marL="0" marR="0" marT="39370" marB="0">
                    <a:lnL w="19050">
                      <a:solidFill>
                        <a:srgbClr val="0A2C81"/>
                      </a:solidFill>
                      <a:prstDash val="solid"/>
                    </a:lnL>
                    <a:lnR w="19050">
                      <a:solidFill>
                        <a:srgbClr val="696969"/>
                      </a:solidFill>
                      <a:prstDash val="solid"/>
                    </a:lnR>
                    <a:lnT w="19050">
                      <a:solidFill>
                        <a:srgbClr val="0A2C81"/>
                      </a:solidFill>
                      <a:prstDash val="solid"/>
                    </a:lnT>
                    <a:lnB w="19050">
                      <a:solidFill>
                        <a:srgbClr val="0A2C81"/>
                      </a:solidFill>
                      <a:prstDash val="solid"/>
                    </a:lnB>
                  </a:tcPr>
                </a:tc>
                <a:tc>
                  <a:txBody>
                    <a:bodyPr/>
                    <a:lstStyle/>
                    <a:p>
                      <a:pPr marL="19050" algn="ctr">
                        <a:lnSpc>
                          <a:spcPts val="810"/>
                        </a:lnSpc>
                      </a:pPr>
                      <a:r>
                        <a:rPr sz="800" dirty="0">
                          <a:latin typeface="Arial"/>
                          <a:cs typeface="Arial"/>
                        </a:rPr>
                        <a:t>76</a:t>
                      </a:r>
                      <a:r>
                        <a:rPr sz="800" spc="-5" dirty="0">
                          <a:latin typeface="Arial"/>
                          <a:cs typeface="Arial"/>
                        </a:rPr>
                        <a:t> </a:t>
                      </a:r>
                      <a:r>
                        <a:rPr sz="800" spc="-10" dirty="0">
                          <a:latin typeface="Arial"/>
                          <a:cs typeface="Arial"/>
                        </a:rPr>
                        <a:t>(35.2)</a:t>
                      </a:r>
                      <a:endParaRPr sz="800">
                        <a:latin typeface="Arial"/>
                        <a:cs typeface="Arial"/>
                      </a:endParaRPr>
                    </a:p>
                  </a:txBody>
                  <a:tcPr marL="0" marR="0" marT="0" marB="0">
                    <a:lnL w="19050">
                      <a:solidFill>
                        <a:srgbClr val="696969"/>
                      </a:solidFill>
                      <a:prstDash val="solid"/>
                    </a:lnL>
                    <a:lnR w="19050">
                      <a:solidFill>
                        <a:srgbClr val="696969"/>
                      </a:solidFill>
                      <a:prstDash val="solid"/>
                    </a:lnR>
                  </a:tcPr>
                </a:tc>
                <a:extLst>
                  <a:ext uri="{0D108BD9-81ED-4DB2-BD59-A6C34878D82A}">
                    <a16:rowId xmlns:a16="http://schemas.microsoft.com/office/drawing/2014/main" val="10018"/>
                  </a:ext>
                </a:extLst>
              </a:tr>
              <a:tr h="170180">
                <a:tc>
                  <a:txBody>
                    <a:bodyPr/>
                    <a:lstStyle/>
                    <a:p>
                      <a:pPr>
                        <a:lnSpc>
                          <a:spcPct val="100000"/>
                        </a:lnSpc>
                        <a:spcBef>
                          <a:spcPts val="15"/>
                        </a:spcBef>
                      </a:pPr>
                      <a:endParaRPr sz="700">
                        <a:latin typeface="Times New Roman"/>
                        <a:cs typeface="Times New Roman"/>
                      </a:endParaRPr>
                    </a:p>
                    <a:p>
                      <a:pPr marL="71755">
                        <a:lnSpc>
                          <a:spcPts val="420"/>
                        </a:lnSpc>
                        <a:spcBef>
                          <a:spcPts val="5"/>
                        </a:spcBef>
                      </a:pPr>
                      <a:r>
                        <a:rPr sz="800" b="1" dirty="0">
                          <a:latin typeface="Arial"/>
                          <a:cs typeface="Arial"/>
                        </a:rPr>
                        <a:t>Platelets</a:t>
                      </a:r>
                      <a:r>
                        <a:rPr sz="800" b="1" spc="5" dirty="0">
                          <a:latin typeface="Arial"/>
                          <a:cs typeface="Arial"/>
                        </a:rPr>
                        <a:t> </a:t>
                      </a:r>
                      <a:r>
                        <a:rPr sz="800" b="1" dirty="0">
                          <a:latin typeface="Arial"/>
                          <a:cs typeface="Arial"/>
                        </a:rPr>
                        <a:t>—</a:t>
                      </a:r>
                      <a:r>
                        <a:rPr sz="800" b="1" spc="-20" dirty="0">
                          <a:latin typeface="Arial"/>
                          <a:cs typeface="Arial"/>
                        </a:rPr>
                        <a:t> </a:t>
                      </a:r>
                      <a:r>
                        <a:rPr sz="800" b="1" dirty="0">
                          <a:latin typeface="Arial"/>
                          <a:cs typeface="Arial"/>
                        </a:rPr>
                        <a:t>×</a:t>
                      </a:r>
                      <a:r>
                        <a:rPr sz="800" b="1" spc="-15" dirty="0">
                          <a:latin typeface="Arial"/>
                          <a:cs typeface="Arial"/>
                        </a:rPr>
                        <a:t> </a:t>
                      </a:r>
                      <a:r>
                        <a:rPr sz="800" b="1" spc="-10" dirty="0">
                          <a:latin typeface="Arial"/>
                          <a:cs typeface="Arial"/>
                        </a:rPr>
                        <a:t>10</a:t>
                      </a:r>
                      <a:r>
                        <a:rPr sz="750" b="1" spc="-15" baseline="27777" dirty="0">
                          <a:latin typeface="Arial"/>
                          <a:cs typeface="Arial"/>
                        </a:rPr>
                        <a:t>9</a:t>
                      </a:r>
                      <a:r>
                        <a:rPr sz="800" b="1" spc="-10" dirty="0">
                          <a:latin typeface="Arial"/>
                          <a:cs typeface="Arial"/>
                        </a:rPr>
                        <a:t>/L</a:t>
                      </a:r>
                      <a:endParaRPr sz="800">
                        <a:latin typeface="Arial"/>
                        <a:cs typeface="Arial"/>
                      </a:endParaRPr>
                    </a:p>
                  </a:txBody>
                  <a:tcPr marL="0" marR="0" marT="1905" marB="0"/>
                </a:tc>
                <a:tc>
                  <a:txBody>
                    <a:bodyPr/>
                    <a:lstStyle/>
                    <a:p>
                      <a:pPr marL="508634">
                        <a:lnSpc>
                          <a:spcPts val="925"/>
                        </a:lnSpc>
                        <a:spcBef>
                          <a:spcPts val="315"/>
                        </a:spcBef>
                      </a:pPr>
                      <a:r>
                        <a:rPr sz="800" dirty="0">
                          <a:latin typeface="Arial"/>
                          <a:cs typeface="Arial"/>
                        </a:rPr>
                        <a:t>Median</a:t>
                      </a:r>
                      <a:r>
                        <a:rPr sz="800" spc="5" dirty="0">
                          <a:latin typeface="Arial"/>
                          <a:cs typeface="Arial"/>
                        </a:rPr>
                        <a:t> </a:t>
                      </a:r>
                      <a:r>
                        <a:rPr sz="800" dirty="0">
                          <a:latin typeface="Arial"/>
                          <a:cs typeface="Arial"/>
                        </a:rPr>
                        <a:t>(min,</a:t>
                      </a:r>
                      <a:r>
                        <a:rPr sz="800" spc="-40" dirty="0">
                          <a:latin typeface="Arial"/>
                          <a:cs typeface="Arial"/>
                        </a:rPr>
                        <a:t> </a:t>
                      </a:r>
                      <a:r>
                        <a:rPr sz="800" spc="-20" dirty="0">
                          <a:latin typeface="Arial"/>
                          <a:cs typeface="Arial"/>
                        </a:rPr>
                        <a:t>max)</a:t>
                      </a:r>
                      <a:endParaRPr sz="800">
                        <a:latin typeface="Arial"/>
                        <a:cs typeface="Arial"/>
                      </a:endParaRPr>
                    </a:p>
                  </a:txBody>
                  <a:tcPr marL="0" marR="0" marT="40005" marB="0">
                    <a:lnR w="19050">
                      <a:solidFill>
                        <a:srgbClr val="0A2C81"/>
                      </a:solidFill>
                      <a:prstDash val="solid"/>
                    </a:lnR>
                  </a:tcPr>
                </a:tc>
                <a:tc vMerge="1">
                  <a:txBody>
                    <a:bodyPr/>
                    <a:lstStyle/>
                    <a:p>
                      <a:endParaRPr/>
                    </a:p>
                  </a:txBody>
                  <a:tcPr marL="0" marR="0" marT="39370" marB="0">
                    <a:lnL w="19050">
                      <a:solidFill>
                        <a:srgbClr val="0A2C81"/>
                      </a:solidFill>
                      <a:prstDash val="solid"/>
                    </a:lnL>
                    <a:lnR w="19050">
                      <a:solidFill>
                        <a:srgbClr val="696969"/>
                      </a:solidFill>
                      <a:prstDash val="solid"/>
                    </a:lnR>
                    <a:lnT w="19050">
                      <a:solidFill>
                        <a:srgbClr val="0A2C81"/>
                      </a:solidFill>
                      <a:prstDash val="solid"/>
                    </a:lnT>
                    <a:lnB w="19050">
                      <a:solidFill>
                        <a:srgbClr val="0A2C81"/>
                      </a:solidFill>
                      <a:prstDash val="solid"/>
                    </a:lnB>
                  </a:tcPr>
                </a:tc>
                <a:tc>
                  <a:txBody>
                    <a:bodyPr/>
                    <a:lstStyle/>
                    <a:p>
                      <a:pPr marL="18415" algn="ctr">
                        <a:lnSpc>
                          <a:spcPct val="100000"/>
                        </a:lnSpc>
                        <a:spcBef>
                          <a:spcPts val="155"/>
                        </a:spcBef>
                      </a:pPr>
                      <a:r>
                        <a:rPr sz="800" dirty="0">
                          <a:latin typeface="Arial"/>
                          <a:cs typeface="Arial"/>
                        </a:rPr>
                        <a:t>287</a:t>
                      </a:r>
                      <a:r>
                        <a:rPr sz="800" spc="-5" dirty="0">
                          <a:latin typeface="Arial"/>
                          <a:cs typeface="Arial"/>
                        </a:rPr>
                        <a:t> </a:t>
                      </a:r>
                      <a:r>
                        <a:rPr sz="800" dirty="0">
                          <a:latin typeface="Arial"/>
                          <a:cs typeface="Arial"/>
                        </a:rPr>
                        <a:t>(66,</a:t>
                      </a:r>
                      <a:r>
                        <a:rPr sz="800" spc="10" dirty="0">
                          <a:latin typeface="Arial"/>
                          <a:cs typeface="Arial"/>
                        </a:rPr>
                        <a:t> </a:t>
                      </a:r>
                      <a:r>
                        <a:rPr sz="800" spc="-10" dirty="0">
                          <a:latin typeface="Arial"/>
                          <a:cs typeface="Arial"/>
                        </a:rPr>
                        <a:t>1084)</a:t>
                      </a:r>
                      <a:endParaRPr sz="800">
                        <a:latin typeface="Arial"/>
                        <a:cs typeface="Arial"/>
                      </a:endParaRPr>
                    </a:p>
                  </a:txBody>
                  <a:tcPr marL="0" marR="0" marT="19685" marB="0">
                    <a:lnL w="19050">
                      <a:solidFill>
                        <a:srgbClr val="696969"/>
                      </a:solidFill>
                      <a:prstDash val="solid"/>
                    </a:lnL>
                    <a:lnR w="19050">
                      <a:solidFill>
                        <a:srgbClr val="696969"/>
                      </a:solidFill>
                      <a:prstDash val="solid"/>
                    </a:lnR>
                    <a:solidFill>
                      <a:srgbClr val="F1F1F1"/>
                    </a:solidFill>
                  </a:tcPr>
                </a:tc>
                <a:extLst>
                  <a:ext uri="{0D108BD9-81ED-4DB2-BD59-A6C34878D82A}">
                    <a16:rowId xmlns:a16="http://schemas.microsoft.com/office/drawing/2014/main" val="10019"/>
                  </a:ext>
                </a:extLst>
              </a:tr>
              <a:tr h="157480">
                <a:tc>
                  <a:txBody>
                    <a:bodyPr/>
                    <a:lstStyle/>
                    <a:p>
                      <a:pPr>
                        <a:lnSpc>
                          <a:spcPct val="100000"/>
                        </a:lnSpc>
                      </a:pPr>
                      <a:endParaRPr sz="800">
                        <a:latin typeface="Times New Roman"/>
                        <a:cs typeface="Times New Roman"/>
                      </a:endParaRPr>
                    </a:p>
                  </a:txBody>
                  <a:tcPr marL="0" marR="0" marT="0" marB="0"/>
                </a:tc>
                <a:tc>
                  <a:txBody>
                    <a:bodyPr/>
                    <a:lstStyle/>
                    <a:p>
                      <a:pPr marL="508634">
                        <a:lnSpc>
                          <a:spcPts val="944"/>
                        </a:lnSpc>
                      </a:pPr>
                      <a:r>
                        <a:rPr sz="800" dirty="0">
                          <a:latin typeface="Arial"/>
                          <a:cs typeface="Arial"/>
                        </a:rPr>
                        <a:t>&gt;200</a:t>
                      </a:r>
                      <a:r>
                        <a:rPr sz="800" spc="10" dirty="0">
                          <a:latin typeface="Arial"/>
                          <a:cs typeface="Arial"/>
                        </a:rPr>
                        <a:t> </a:t>
                      </a:r>
                      <a:r>
                        <a:rPr sz="800" dirty="0">
                          <a:latin typeface="Arial"/>
                          <a:cs typeface="Arial"/>
                        </a:rPr>
                        <a:t>×</a:t>
                      </a:r>
                      <a:r>
                        <a:rPr sz="800" spc="-15" dirty="0">
                          <a:latin typeface="Arial"/>
                          <a:cs typeface="Arial"/>
                        </a:rPr>
                        <a:t> </a:t>
                      </a:r>
                      <a:r>
                        <a:rPr sz="800" dirty="0">
                          <a:latin typeface="Arial"/>
                          <a:cs typeface="Arial"/>
                        </a:rPr>
                        <a:t>10</a:t>
                      </a:r>
                      <a:r>
                        <a:rPr sz="750" baseline="27777" dirty="0">
                          <a:latin typeface="Arial"/>
                          <a:cs typeface="Arial"/>
                        </a:rPr>
                        <a:t>9</a:t>
                      </a:r>
                      <a:r>
                        <a:rPr sz="800" dirty="0">
                          <a:latin typeface="Arial"/>
                          <a:cs typeface="Arial"/>
                        </a:rPr>
                        <a:t>/L</a:t>
                      </a:r>
                      <a:r>
                        <a:rPr sz="800" spc="25" dirty="0">
                          <a:latin typeface="Arial"/>
                          <a:cs typeface="Arial"/>
                        </a:rPr>
                        <a:t> </a:t>
                      </a:r>
                      <a:r>
                        <a:rPr sz="800" dirty="0">
                          <a:latin typeface="Arial"/>
                          <a:cs typeface="Arial"/>
                        </a:rPr>
                        <a:t>—</a:t>
                      </a:r>
                      <a:r>
                        <a:rPr sz="800" spc="-15" dirty="0">
                          <a:latin typeface="Arial"/>
                          <a:cs typeface="Arial"/>
                        </a:rPr>
                        <a:t> </a:t>
                      </a:r>
                      <a:r>
                        <a:rPr sz="800" dirty="0">
                          <a:latin typeface="Arial"/>
                          <a:cs typeface="Arial"/>
                        </a:rPr>
                        <a:t>n</a:t>
                      </a:r>
                      <a:r>
                        <a:rPr sz="800" spc="5" dirty="0">
                          <a:latin typeface="Arial"/>
                          <a:cs typeface="Arial"/>
                        </a:rPr>
                        <a:t> </a:t>
                      </a:r>
                      <a:r>
                        <a:rPr sz="800" spc="-25" dirty="0">
                          <a:latin typeface="Arial"/>
                          <a:cs typeface="Arial"/>
                        </a:rPr>
                        <a:t>(%)</a:t>
                      </a:r>
                      <a:endParaRPr sz="800">
                        <a:latin typeface="Arial"/>
                        <a:cs typeface="Arial"/>
                      </a:endParaRPr>
                    </a:p>
                  </a:txBody>
                  <a:tcPr marL="0" marR="0" marT="0" marB="0">
                    <a:lnR w="19050">
                      <a:solidFill>
                        <a:srgbClr val="0A2C81"/>
                      </a:solidFill>
                      <a:prstDash val="solid"/>
                    </a:lnR>
                  </a:tcPr>
                </a:tc>
                <a:tc vMerge="1">
                  <a:txBody>
                    <a:bodyPr/>
                    <a:lstStyle/>
                    <a:p>
                      <a:endParaRPr/>
                    </a:p>
                  </a:txBody>
                  <a:tcPr marL="0" marR="0" marT="39370" marB="0">
                    <a:lnL w="19050">
                      <a:solidFill>
                        <a:srgbClr val="0A2C81"/>
                      </a:solidFill>
                      <a:prstDash val="solid"/>
                    </a:lnL>
                    <a:lnR w="19050">
                      <a:solidFill>
                        <a:srgbClr val="696969"/>
                      </a:solidFill>
                      <a:prstDash val="solid"/>
                    </a:lnR>
                    <a:lnT w="19050">
                      <a:solidFill>
                        <a:srgbClr val="0A2C81"/>
                      </a:solidFill>
                      <a:prstDash val="solid"/>
                    </a:lnT>
                    <a:lnB w="19050">
                      <a:solidFill>
                        <a:srgbClr val="0A2C81"/>
                      </a:solidFill>
                      <a:prstDash val="solid"/>
                    </a:lnB>
                  </a:tcPr>
                </a:tc>
                <a:tc>
                  <a:txBody>
                    <a:bodyPr/>
                    <a:lstStyle/>
                    <a:p>
                      <a:pPr marL="20320" algn="ctr">
                        <a:lnSpc>
                          <a:spcPct val="100000"/>
                        </a:lnSpc>
                        <a:spcBef>
                          <a:spcPts val="105"/>
                        </a:spcBef>
                      </a:pPr>
                      <a:r>
                        <a:rPr sz="800" dirty="0">
                          <a:latin typeface="Arial"/>
                          <a:cs typeface="Arial"/>
                        </a:rPr>
                        <a:t>157 </a:t>
                      </a:r>
                      <a:r>
                        <a:rPr sz="800" spc="-10" dirty="0">
                          <a:latin typeface="Arial"/>
                          <a:cs typeface="Arial"/>
                        </a:rPr>
                        <a:t>(72.7)</a:t>
                      </a:r>
                      <a:endParaRPr sz="800">
                        <a:latin typeface="Arial"/>
                        <a:cs typeface="Arial"/>
                      </a:endParaRPr>
                    </a:p>
                  </a:txBody>
                  <a:tcPr marL="0" marR="0" marT="13335" marB="0">
                    <a:lnL w="19050">
                      <a:solidFill>
                        <a:srgbClr val="696969"/>
                      </a:solidFill>
                      <a:prstDash val="solid"/>
                    </a:lnL>
                    <a:lnR w="19050">
                      <a:solidFill>
                        <a:srgbClr val="696969"/>
                      </a:solidFill>
                      <a:prstDash val="solid"/>
                    </a:lnR>
                    <a:solidFill>
                      <a:srgbClr val="F1F1F1"/>
                    </a:solidFill>
                  </a:tcPr>
                </a:tc>
                <a:extLst>
                  <a:ext uri="{0D108BD9-81ED-4DB2-BD59-A6C34878D82A}">
                    <a16:rowId xmlns:a16="http://schemas.microsoft.com/office/drawing/2014/main" val="10020"/>
                  </a:ext>
                </a:extLst>
              </a:tr>
              <a:tr h="200025">
                <a:tc>
                  <a:txBody>
                    <a:bodyPr/>
                    <a:lstStyle/>
                    <a:p>
                      <a:pPr marL="71755">
                        <a:lnSpc>
                          <a:spcPct val="100000"/>
                        </a:lnSpc>
                        <a:spcBef>
                          <a:spcPts val="315"/>
                        </a:spcBef>
                      </a:pPr>
                      <a:r>
                        <a:rPr sz="800" b="1" dirty="0">
                          <a:latin typeface="Arial"/>
                          <a:cs typeface="Arial"/>
                        </a:rPr>
                        <a:t>Peripheral</a:t>
                      </a:r>
                      <a:r>
                        <a:rPr sz="800" b="1" spc="-45" dirty="0">
                          <a:latin typeface="Arial"/>
                          <a:cs typeface="Arial"/>
                        </a:rPr>
                        <a:t> </a:t>
                      </a:r>
                      <a:r>
                        <a:rPr sz="800" b="1" spc="-10" dirty="0">
                          <a:latin typeface="Arial"/>
                          <a:cs typeface="Arial"/>
                        </a:rPr>
                        <a:t>blasts</a:t>
                      </a:r>
                      <a:endParaRPr sz="800">
                        <a:latin typeface="Arial"/>
                        <a:cs typeface="Arial"/>
                      </a:endParaRPr>
                    </a:p>
                  </a:txBody>
                  <a:tcPr marL="0" marR="0" marT="40005" marB="0"/>
                </a:tc>
                <a:tc>
                  <a:txBody>
                    <a:bodyPr/>
                    <a:lstStyle/>
                    <a:p>
                      <a:pPr marL="508634">
                        <a:lnSpc>
                          <a:spcPct val="100000"/>
                        </a:lnSpc>
                        <a:spcBef>
                          <a:spcPts val="315"/>
                        </a:spcBef>
                      </a:pPr>
                      <a:r>
                        <a:rPr sz="800" dirty="0">
                          <a:latin typeface="Arial"/>
                          <a:cs typeface="Arial"/>
                        </a:rPr>
                        <a:t>Mean</a:t>
                      </a:r>
                      <a:r>
                        <a:rPr sz="800" spc="-15" dirty="0">
                          <a:latin typeface="Arial"/>
                          <a:cs typeface="Arial"/>
                        </a:rPr>
                        <a:t> </a:t>
                      </a:r>
                      <a:r>
                        <a:rPr sz="800" spc="-20" dirty="0">
                          <a:latin typeface="Arial"/>
                          <a:cs typeface="Arial"/>
                        </a:rPr>
                        <a:t>(SD)</a:t>
                      </a:r>
                      <a:endParaRPr sz="800">
                        <a:latin typeface="Arial"/>
                        <a:cs typeface="Arial"/>
                      </a:endParaRPr>
                    </a:p>
                  </a:txBody>
                  <a:tcPr marL="0" marR="0" marT="40005" marB="0">
                    <a:lnR w="19050">
                      <a:solidFill>
                        <a:srgbClr val="0A2C81"/>
                      </a:solidFill>
                      <a:prstDash val="solid"/>
                    </a:lnR>
                  </a:tcPr>
                </a:tc>
                <a:tc vMerge="1">
                  <a:txBody>
                    <a:bodyPr/>
                    <a:lstStyle/>
                    <a:p>
                      <a:endParaRPr/>
                    </a:p>
                  </a:txBody>
                  <a:tcPr marL="0" marR="0" marT="39370" marB="0">
                    <a:lnL w="19050">
                      <a:solidFill>
                        <a:srgbClr val="0A2C81"/>
                      </a:solidFill>
                      <a:prstDash val="solid"/>
                    </a:lnL>
                    <a:lnR w="19050">
                      <a:solidFill>
                        <a:srgbClr val="696969"/>
                      </a:solidFill>
                      <a:prstDash val="solid"/>
                    </a:lnR>
                    <a:lnT w="19050">
                      <a:solidFill>
                        <a:srgbClr val="0A2C81"/>
                      </a:solidFill>
                      <a:prstDash val="solid"/>
                    </a:lnT>
                    <a:lnB w="19050">
                      <a:solidFill>
                        <a:srgbClr val="0A2C81"/>
                      </a:solidFill>
                      <a:prstDash val="solid"/>
                    </a:lnB>
                  </a:tcPr>
                </a:tc>
                <a:tc>
                  <a:txBody>
                    <a:bodyPr/>
                    <a:lstStyle/>
                    <a:p>
                      <a:pPr marL="666115">
                        <a:lnSpc>
                          <a:spcPct val="100000"/>
                        </a:lnSpc>
                        <a:spcBef>
                          <a:spcPts val="295"/>
                        </a:spcBef>
                      </a:pPr>
                      <a:r>
                        <a:rPr sz="800" dirty="0">
                          <a:latin typeface="Arial"/>
                          <a:cs typeface="Arial"/>
                        </a:rPr>
                        <a:t>0.8</a:t>
                      </a:r>
                      <a:r>
                        <a:rPr sz="800" spc="-5" dirty="0">
                          <a:latin typeface="Arial"/>
                          <a:cs typeface="Arial"/>
                        </a:rPr>
                        <a:t> </a:t>
                      </a:r>
                      <a:r>
                        <a:rPr sz="800" spc="-10" dirty="0">
                          <a:latin typeface="Arial"/>
                          <a:cs typeface="Arial"/>
                        </a:rPr>
                        <a:t>(1.25)</a:t>
                      </a:r>
                      <a:r>
                        <a:rPr sz="750" spc="-15" baseline="27777" dirty="0">
                          <a:latin typeface="Arial"/>
                          <a:cs typeface="Arial"/>
                        </a:rPr>
                        <a:t>‡</a:t>
                      </a:r>
                      <a:endParaRPr sz="750" baseline="27777">
                        <a:latin typeface="Arial"/>
                        <a:cs typeface="Arial"/>
                      </a:endParaRPr>
                    </a:p>
                  </a:txBody>
                  <a:tcPr marL="0" marR="0" marT="37465" marB="0">
                    <a:lnL w="19050">
                      <a:solidFill>
                        <a:srgbClr val="696969"/>
                      </a:solidFill>
                      <a:prstDash val="solid"/>
                    </a:lnL>
                    <a:lnR w="19050">
                      <a:solidFill>
                        <a:srgbClr val="696969"/>
                      </a:solidFill>
                      <a:prstDash val="solid"/>
                    </a:lnR>
                  </a:tcPr>
                </a:tc>
                <a:extLst>
                  <a:ext uri="{0D108BD9-81ED-4DB2-BD59-A6C34878D82A}">
                    <a16:rowId xmlns:a16="http://schemas.microsoft.com/office/drawing/2014/main" val="10021"/>
                  </a:ext>
                </a:extLst>
              </a:tr>
              <a:tr h="200025">
                <a:tc>
                  <a:txBody>
                    <a:bodyPr/>
                    <a:lstStyle/>
                    <a:p>
                      <a:pPr marL="71755">
                        <a:lnSpc>
                          <a:spcPct val="100000"/>
                        </a:lnSpc>
                        <a:spcBef>
                          <a:spcPts val="320"/>
                        </a:spcBef>
                      </a:pPr>
                      <a:r>
                        <a:rPr sz="800" b="1" dirty="0">
                          <a:latin typeface="Arial"/>
                          <a:cs typeface="Arial"/>
                        </a:rPr>
                        <a:t>RBC</a:t>
                      </a:r>
                      <a:r>
                        <a:rPr sz="800" b="1" spc="-30" dirty="0">
                          <a:latin typeface="Arial"/>
                          <a:cs typeface="Arial"/>
                        </a:rPr>
                        <a:t> </a:t>
                      </a:r>
                      <a:r>
                        <a:rPr sz="800" b="1" dirty="0">
                          <a:latin typeface="Arial"/>
                          <a:cs typeface="Arial"/>
                        </a:rPr>
                        <a:t>transfusions</a:t>
                      </a:r>
                      <a:r>
                        <a:rPr sz="800" b="1" spc="-10" dirty="0">
                          <a:latin typeface="Arial"/>
                          <a:cs typeface="Arial"/>
                        </a:rPr>
                        <a:t> </a:t>
                      </a:r>
                      <a:r>
                        <a:rPr sz="800" b="1" dirty="0">
                          <a:latin typeface="Arial"/>
                          <a:cs typeface="Arial"/>
                        </a:rPr>
                        <a:t>—</a:t>
                      </a:r>
                      <a:r>
                        <a:rPr sz="800" b="1" spc="-5" dirty="0">
                          <a:latin typeface="Arial"/>
                          <a:cs typeface="Arial"/>
                        </a:rPr>
                        <a:t> </a:t>
                      </a:r>
                      <a:r>
                        <a:rPr sz="800" b="1" dirty="0">
                          <a:latin typeface="Arial"/>
                          <a:cs typeface="Arial"/>
                        </a:rPr>
                        <a:t>patient</a:t>
                      </a:r>
                      <a:r>
                        <a:rPr sz="800" b="1" spc="-20" dirty="0">
                          <a:latin typeface="Arial"/>
                          <a:cs typeface="Arial"/>
                        </a:rPr>
                        <a:t> </a:t>
                      </a:r>
                      <a:r>
                        <a:rPr sz="800" b="1" dirty="0">
                          <a:latin typeface="Arial"/>
                          <a:cs typeface="Arial"/>
                        </a:rPr>
                        <a:t>n</a:t>
                      </a:r>
                      <a:r>
                        <a:rPr sz="800" b="1" spc="-5" dirty="0">
                          <a:latin typeface="Arial"/>
                          <a:cs typeface="Arial"/>
                        </a:rPr>
                        <a:t> </a:t>
                      </a:r>
                      <a:r>
                        <a:rPr sz="800" b="1" spc="-25" dirty="0">
                          <a:latin typeface="Arial"/>
                          <a:cs typeface="Arial"/>
                        </a:rPr>
                        <a:t>(%)</a:t>
                      </a:r>
                      <a:endParaRPr sz="800">
                        <a:latin typeface="Arial"/>
                        <a:cs typeface="Arial"/>
                      </a:endParaRPr>
                    </a:p>
                  </a:txBody>
                  <a:tcPr marL="0" marR="0" marT="40640" marB="0"/>
                </a:tc>
                <a:tc>
                  <a:txBody>
                    <a:bodyPr/>
                    <a:lstStyle/>
                    <a:p>
                      <a:pPr marL="508634">
                        <a:lnSpc>
                          <a:spcPct val="100000"/>
                        </a:lnSpc>
                        <a:spcBef>
                          <a:spcPts val="320"/>
                        </a:spcBef>
                      </a:pPr>
                      <a:r>
                        <a:rPr sz="800" dirty="0">
                          <a:latin typeface="Arial"/>
                          <a:cs typeface="Arial"/>
                        </a:rPr>
                        <a:t>Requiring</a:t>
                      </a:r>
                      <a:r>
                        <a:rPr sz="800" spc="-15" dirty="0">
                          <a:latin typeface="Arial"/>
                          <a:cs typeface="Arial"/>
                        </a:rPr>
                        <a:t> </a:t>
                      </a:r>
                      <a:r>
                        <a:rPr sz="800" dirty="0">
                          <a:latin typeface="Arial"/>
                          <a:cs typeface="Arial"/>
                        </a:rPr>
                        <a:t>RBC</a:t>
                      </a:r>
                      <a:r>
                        <a:rPr sz="800" spc="-20" dirty="0">
                          <a:latin typeface="Arial"/>
                          <a:cs typeface="Arial"/>
                        </a:rPr>
                        <a:t> </a:t>
                      </a:r>
                      <a:r>
                        <a:rPr sz="800" dirty="0">
                          <a:latin typeface="Arial"/>
                          <a:cs typeface="Arial"/>
                        </a:rPr>
                        <a:t>transfusion</a:t>
                      </a:r>
                      <a:r>
                        <a:rPr sz="800" spc="-30" dirty="0">
                          <a:latin typeface="Arial"/>
                          <a:cs typeface="Arial"/>
                        </a:rPr>
                        <a:t> </a:t>
                      </a:r>
                      <a:r>
                        <a:rPr sz="800" dirty="0">
                          <a:latin typeface="Arial"/>
                          <a:cs typeface="Arial"/>
                        </a:rPr>
                        <a:t>at</a:t>
                      </a:r>
                      <a:r>
                        <a:rPr sz="800" spc="-15" dirty="0">
                          <a:latin typeface="Arial"/>
                          <a:cs typeface="Arial"/>
                        </a:rPr>
                        <a:t> </a:t>
                      </a:r>
                      <a:r>
                        <a:rPr sz="800" spc="-10" dirty="0">
                          <a:latin typeface="Arial"/>
                          <a:cs typeface="Arial"/>
                        </a:rPr>
                        <a:t>baseline</a:t>
                      </a:r>
                      <a:endParaRPr sz="800">
                        <a:latin typeface="Arial"/>
                        <a:cs typeface="Arial"/>
                      </a:endParaRPr>
                    </a:p>
                  </a:txBody>
                  <a:tcPr marL="0" marR="0" marT="40640" marB="0">
                    <a:lnR w="19050">
                      <a:solidFill>
                        <a:srgbClr val="0A2C81"/>
                      </a:solidFill>
                      <a:prstDash val="solid"/>
                    </a:lnR>
                  </a:tcPr>
                </a:tc>
                <a:tc vMerge="1">
                  <a:txBody>
                    <a:bodyPr/>
                    <a:lstStyle/>
                    <a:p>
                      <a:endParaRPr/>
                    </a:p>
                  </a:txBody>
                  <a:tcPr marL="0" marR="0" marT="39370" marB="0">
                    <a:lnL w="19050">
                      <a:solidFill>
                        <a:srgbClr val="0A2C81"/>
                      </a:solidFill>
                      <a:prstDash val="solid"/>
                    </a:lnL>
                    <a:lnR w="19050">
                      <a:solidFill>
                        <a:srgbClr val="696969"/>
                      </a:solidFill>
                      <a:prstDash val="solid"/>
                    </a:lnR>
                    <a:lnT w="19050">
                      <a:solidFill>
                        <a:srgbClr val="0A2C81"/>
                      </a:solidFill>
                      <a:prstDash val="solid"/>
                    </a:lnT>
                    <a:lnB w="19050">
                      <a:solidFill>
                        <a:srgbClr val="0A2C81"/>
                      </a:solidFill>
                      <a:prstDash val="solid"/>
                    </a:lnB>
                  </a:tcPr>
                </a:tc>
                <a:tc>
                  <a:txBody>
                    <a:bodyPr/>
                    <a:lstStyle/>
                    <a:p>
                      <a:pPr marL="19050" algn="ctr">
                        <a:lnSpc>
                          <a:spcPct val="100000"/>
                        </a:lnSpc>
                        <a:spcBef>
                          <a:spcPts val="295"/>
                        </a:spcBef>
                      </a:pPr>
                      <a:r>
                        <a:rPr sz="800" dirty="0">
                          <a:latin typeface="Arial"/>
                          <a:cs typeface="Arial"/>
                        </a:rPr>
                        <a:t>25</a:t>
                      </a:r>
                      <a:r>
                        <a:rPr sz="800" spc="5" dirty="0">
                          <a:latin typeface="Arial"/>
                          <a:cs typeface="Arial"/>
                        </a:rPr>
                        <a:t> </a:t>
                      </a:r>
                      <a:r>
                        <a:rPr sz="800" spc="-20" dirty="0">
                          <a:latin typeface="Arial"/>
                          <a:cs typeface="Arial"/>
                        </a:rPr>
                        <a:t>(12)</a:t>
                      </a:r>
                      <a:endParaRPr sz="800">
                        <a:latin typeface="Arial"/>
                        <a:cs typeface="Arial"/>
                      </a:endParaRPr>
                    </a:p>
                  </a:txBody>
                  <a:tcPr marL="0" marR="0" marT="37465" marB="0">
                    <a:lnL w="19050">
                      <a:solidFill>
                        <a:srgbClr val="696969"/>
                      </a:solidFill>
                      <a:prstDash val="solid"/>
                    </a:lnL>
                    <a:lnR w="19050">
                      <a:solidFill>
                        <a:srgbClr val="696969"/>
                      </a:solidFill>
                      <a:prstDash val="solid"/>
                    </a:lnR>
                    <a:solidFill>
                      <a:srgbClr val="F1F1F1"/>
                    </a:solidFill>
                  </a:tcPr>
                </a:tc>
                <a:extLst>
                  <a:ext uri="{0D108BD9-81ED-4DB2-BD59-A6C34878D82A}">
                    <a16:rowId xmlns:a16="http://schemas.microsoft.com/office/drawing/2014/main" val="10022"/>
                  </a:ext>
                </a:extLst>
              </a:tr>
              <a:tr h="168910">
                <a:tc>
                  <a:txBody>
                    <a:bodyPr/>
                    <a:lstStyle/>
                    <a:p>
                      <a:pPr>
                        <a:lnSpc>
                          <a:spcPct val="100000"/>
                        </a:lnSpc>
                      </a:pPr>
                      <a:endParaRPr sz="800">
                        <a:latin typeface="Times New Roman"/>
                        <a:cs typeface="Times New Roman"/>
                      </a:endParaRPr>
                    </a:p>
                  </a:txBody>
                  <a:tcPr marL="0" marR="0" marT="0" marB="0"/>
                </a:tc>
                <a:tc>
                  <a:txBody>
                    <a:bodyPr/>
                    <a:lstStyle/>
                    <a:p>
                      <a:pPr marL="508634">
                        <a:lnSpc>
                          <a:spcPts val="915"/>
                        </a:lnSpc>
                        <a:spcBef>
                          <a:spcPts val="320"/>
                        </a:spcBef>
                      </a:pPr>
                      <a:r>
                        <a:rPr sz="800" dirty="0">
                          <a:latin typeface="Arial"/>
                          <a:cs typeface="Arial"/>
                        </a:rPr>
                        <a:t>0</a:t>
                      </a:r>
                      <a:endParaRPr sz="800">
                        <a:latin typeface="Arial"/>
                        <a:cs typeface="Arial"/>
                      </a:endParaRPr>
                    </a:p>
                  </a:txBody>
                  <a:tcPr marL="0" marR="0" marT="40640" marB="0">
                    <a:lnR w="19050">
                      <a:solidFill>
                        <a:srgbClr val="0A2C81"/>
                      </a:solidFill>
                      <a:prstDash val="solid"/>
                    </a:lnR>
                  </a:tcPr>
                </a:tc>
                <a:tc vMerge="1">
                  <a:txBody>
                    <a:bodyPr/>
                    <a:lstStyle/>
                    <a:p>
                      <a:endParaRPr/>
                    </a:p>
                  </a:txBody>
                  <a:tcPr marL="0" marR="0" marT="39370" marB="0">
                    <a:lnL w="19050">
                      <a:solidFill>
                        <a:srgbClr val="0A2C81"/>
                      </a:solidFill>
                      <a:prstDash val="solid"/>
                    </a:lnL>
                    <a:lnR w="19050">
                      <a:solidFill>
                        <a:srgbClr val="696969"/>
                      </a:solidFill>
                      <a:prstDash val="solid"/>
                    </a:lnR>
                    <a:lnT w="19050">
                      <a:solidFill>
                        <a:srgbClr val="0A2C81"/>
                      </a:solidFill>
                      <a:prstDash val="solid"/>
                    </a:lnT>
                    <a:lnB w="19050">
                      <a:solidFill>
                        <a:srgbClr val="0A2C81"/>
                      </a:solidFill>
                      <a:prstDash val="solid"/>
                    </a:lnB>
                  </a:tcPr>
                </a:tc>
                <a:tc>
                  <a:txBody>
                    <a:bodyPr/>
                    <a:lstStyle/>
                    <a:p>
                      <a:pPr marL="20320" algn="ctr">
                        <a:lnSpc>
                          <a:spcPct val="100000"/>
                        </a:lnSpc>
                        <a:spcBef>
                          <a:spcPts val="155"/>
                        </a:spcBef>
                      </a:pPr>
                      <a:r>
                        <a:rPr sz="800" dirty="0">
                          <a:latin typeface="Arial"/>
                          <a:cs typeface="Arial"/>
                        </a:rPr>
                        <a:t>109 </a:t>
                      </a:r>
                      <a:r>
                        <a:rPr sz="800" spc="-10" dirty="0">
                          <a:latin typeface="Arial"/>
                          <a:cs typeface="Arial"/>
                        </a:rPr>
                        <a:t>(50.5)</a:t>
                      </a:r>
                      <a:endParaRPr sz="800">
                        <a:latin typeface="Arial"/>
                        <a:cs typeface="Arial"/>
                      </a:endParaRPr>
                    </a:p>
                  </a:txBody>
                  <a:tcPr marL="0" marR="0" marT="19685" marB="0">
                    <a:lnL w="19050">
                      <a:solidFill>
                        <a:srgbClr val="696969"/>
                      </a:solidFill>
                      <a:prstDash val="solid"/>
                    </a:lnL>
                    <a:lnR w="19050">
                      <a:solidFill>
                        <a:srgbClr val="696969"/>
                      </a:solidFill>
                      <a:prstDash val="solid"/>
                    </a:lnR>
                  </a:tcPr>
                </a:tc>
                <a:extLst>
                  <a:ext uri="{0D108BD9-81ED-4DB2-BD59-A6C34878D82A}">
                    <a16:rowId xmlns:a16="http://schemas.microsoft.com/office/drawing/2014/main" val="10023"/>
                  </a:ext>
                </a:extLst>
              </a:tr>
              <a:tr h="257810">
                <a:tc>
                  <a:txBody>
                    <a:bodyPr/>
                    <a:lstStyle/>
                    <a:p>
                      <a:pPr marL="71755">
                        <a:lnSpc>
                          <a:spcPct val="100000"/>
                        </a:lnSpc>
                        <a:spcBef>
                          <a:spcPts val="500"/>
                        </a:spcBef>
                      </a:pPr>
                      <a:r>
                        <a:rPr sz="800" b="1" dirty="0">
                          <a:latin typeface="Arial"/>
                          <a:cs typeface="Arial"/>
                        </a:rPr>
                        <a:t>ECOG</a:t>
                      </a:r>
                      <a:r>
                        <a:rPr sz="800" b="1" spc="-15" dirty="0">
                          <a:latin typeface="Arial"/>
                          <a:cs typeface="Arial"/>
                        </a:rPr>
                        <a:t> </a:t>
                      </a:r>
                      <a:r>
                        <a:rPr sz="800" b="1" dirty="0">
                          <a:latin typeface="Arial"/>
                          <a:cs typeface="Arial"/>
                        </a:rPr>
                        <a:t>performance</a:t>
                      </a:r>
                      <a:r>
                        <a:rPr sz="800" b="1" spc="-20" dirty="0">
                          <a:latin typeface="Arial"/>
                          <a:cs typeface="Arial"/>
                        </a:rPr>
                        <a:t> </a:t>
                      </a:r>
                      <a:r>
                        <a:rPr sz="800" b="1" dirty="0">
                          <a:latin typeface="Arial"/>
                          <a:cs typeface="Arial"/>
                        </a:rPr>
                        <a:t>status</a:t>
                      </a:r>
                      <a:r>
                        <a:rPr sz="800" b="1" spc="-10" dirty="0">
                          <a:latin typeface="Arial"/>
                          <a:cs typeface="Arial"/>
                        </a:rPr>
                        <a:t> </a:t>
                      </a:r>
                      <a:r>
                        <a:rPr sz="800" b="1" dirty="0">
                          <a:latin typeface="Arial"/>
                          <a:cs typeface="Arial"/>
                        </a:rPr>
                        <a:t>—</a:t>
                      </a:r>
                      <a:r>
                        <a:rPr sz="800" b="1" spc="-10" dirty="0">
                          <a:latin typeface="Arial"/>
                          <a:cs typeface="Arial"/>
                        </a:rPr>
                        <a:t> </a:t>
                      </a:r>
                      <a:r>
                        <a:rPr sz="800" b="1" dirty="0">
                          <a:latin typeface="Arial"/>
                          <a:cs typeface="Arial"/>
                        </a:rPr>
                        <a:t>n</a:t>
                      </a:r>
                      <a:r>
                        <a:rPr sz="800" b="1" spc="-20" dirty="0">
                          <a:latin typeface="Arial"/>
                          <a:cs typeface="Arial"/>
                        </a:rPr>
                        <a:t> </a:t>
                      </a:r>
                      <a:r>
                        <a:rPr sz="800" b="1" spc="-25" dirty="0">
                          <a:latin typeface="Arial"/>
                          <a:cs typeface="Arial"/>
                        </a:rPr>
                        <a:t>(%)</a:t>
                      </a:r>
                      <a:endParaRPr sz="800">
                        <a:latin typeface="Arial"/>
                        <a:cs typeface="Arial"/>
                      </a:endParaRPr>
                    </a:p>
                  </a:txBody>
                  <a:tcPr marL="0" marR="0" marT="63500" marB="0"/>
                </a:tc>
                <a:tc>
                  <a:txBody>
                    <a:bodyPr/>
                    <a:lstStyle/>
                    <a:p>
                      <a:pPr marL="508634">
                        <a:lnSpc>
                          <a:spcPts val="955"/>
                        </a:lnSpc>
                      </a:pPr>
                      <a:r>
                        <a:rPr sz="800" dirty="0">
                          <a:latin typeface="Arial"/>
                          <a:cs typeface="Arial"/>
                        </a:rPr>
                        <a:t>1</a:t>
                      </a:r>
                      <a:endParaRPr sz="800">
                        <a:latin typeface="Arial"/>
                        <a:cs typeface="Arial"/>
                      </a:endParaRPr>
                    </a:p>
                    <a:p>
                      <a:pPr marL="508634">
                        <a:lnSpc>
                          <a:spcPts val="925"/>
                        </a:lnSpc>
                        <a:spcBef>
                          <a:spcPts val="50"/>
                        </a:spcBef>
                      </a:pPr>
                      <a:r>
                        <a:rPr sz="800" spc="-25" dirty="0">
                          <a:latin typeface="Arial"/>
                          <a:cs typeface="Arial"/>
                        </a:rPr>
                        <a:t>≥2</a:t>
                      </a:r>
                      <a:endParaRPr sz="800">
                        <a:latin typeface="Arial"/>
                        <a:cs typeface="Arial"/>
                      </a:endParaRPr>
                    </a:p>
                  </a:txBody>
                  <a:tcPr marL="0" marR="0" marT="0" marB="0">
                    <a:lnR w="19050">
                      <a:solidFill>
                        <a:srgbClr val="0A2C81"/>
                      </a:solidFill>
                      <a:prstDash val="solid"/>
                    </a:lnR>
                  </a:tcPr>
                </a:tc>
                <a:tc vMerge="1">
                  <a:txBody>
                    <a:bodyPr/>
                    <a:lstStyle/>
                    <a:p>
                      <a:endParaRPr/>
                    </a:p>
                  </a:txBody>
                  <a:tcPr marL="0" marR="0" marT="39370" marB="0">
                    <a:lnL w="19050">
                      <a:solidFill>
                        <a:srgbClr val="0A2C81"/>
                      </a:solidFill>
                      <a:prstDash val="solid"/>
                    </a:lnL>
                    <a:lnR w="19050">
                      <a:solidFill>
                        <a:srgbClr val="696969"/>
                      </a:solidFill>
                      <a:prstDash val="solid"/>
                    </a:lnR>
                    <a:lnT w="19050">
                      <a:solidFill>
                        <a:srgbClr val="0A2C81"/>
                      </a:solidFill>
                      <a:prstDash val="solid"/>
                    </a:lnT>
                    <a:lnB w="19050">
                      <a:solidFill>
                        <a:srgbClr val="0A2C81"/>
                      </a:solidFill>
                      <a:prstDash val="solid"/>
                    </a:lnB>
                  </a:tcPr>
                </a:tc>
                <a:tc>
                  <a:txBody>
                    <a:bodyPr/>
                    <a:lstStyle/>
                    <a:p>
                      <a:pPr marL="19050" algn="ctr">
                        <a:lnSpc>
                          <a:spcPts val="930"/>
                        </a:lnSpc>
                      </a:pPr>
                      <a:r>
                        <a:rPr sz="800" dirty="0">
                          <a:latin typeface="Arial"/>
                          <a:cs typeface="Arial"/>
                        </a:rPr>
                        <a:t>95</a:t>
                      </a:r>
                      <a:r>
                        <a:rPr sz="800" spc="-5" dirty="0">
                          <a:latin typeface="Arial"/>
                          <a:cs typeface="Arial"/>
                        </a:rPr>
                        <a:t> </a:t>
                      </a:r>
                      <a:r>
                        <a:rPr sz="800" spc="-10" dirty="0">
                          <a:latin typeface="Arial"/>
                          <a:cs typeface="Arial"/>
                        </a:rPr>
                        <a:t>(44.0)</a:t>
                      </a:r>
                      <a:endParaRPr sz="800">
                        <a:latin typeface="Arial"/>
                        <a:cs typeface="Arial"/>
                      </a:endParaRPr>
                    </a:p>
                    <a:p>
                      <a:pPr marL="20320" algn="ctr">
                        <a:lnSpc>
                          <a:spcPts val="950"/>
                        </a:lnSpc>
                        <a:spcBef>
                          <a:spcPts val="50"/>
                        </a:spcBef>
                      </a:pPr>
                      <a:r>
                        <a:rPr sz="800" dirty="0">
                          <a:latin typeface="Arial"/>
                          <a:cs typeface="Arial"/>
                        </a:rPr>
                        <a:t>10</a:t>
                      </a:r>
                      <a:r>
                        <a:rPr sz="800" spc="-5" dirty="0">
                          <a:latin typeface="Arial"/>
                          <a:cs typeface="Arial"/>
                        </a:rPr>
                        <a:t> </a:t>
                      </a:r>
                      <a:r>
                        <a:rPr sz="800" spc="-10" dirty="0">
                          <a:latin typeface="Arial"/>
                          <a:cs typeface="Arial"/>
                        </a:rPr>
                        <a:t>(4.6)</a:t>
                      </a:r>
                      <a:endParaRPr sz="800">
                        <a:latin typeface="Arial"/>
                        <a:cs typeface="Arial"/>
                      </a:endParaRPr>
                    </a:p>
                  </a:txBody>
                  <a:tcPr marL="0" marR="0" marT="0" marB="0">
                    <a:lnL w="19050">
                      <a:solidFill>
                        <a:srgbClr val="696969"/>
                      </a:solidFill>
                      <a:prstDash val="solid"/>
                    </a:lnL>
                    <a:lnR w="19050">
                      <a:solidFill>
                        <a:srgbClr val="696969"/>
                      </a:solidFill>
                      <a:prstDash val="solid"/>
                    </a:lnR>
                  </a:tcPr>
                </a:tc>
                <a:extLst>
                  <a:ext uri="{0D108BD9-81ED-4DB2-BD59-A6C34878D82A}">
                    <a16:rowId xmlns:a16="http://schemas.microsoft.com/office/drawing/2014/main" val="10024"/>
                  </a:ext>
                </a:extLst>
              </a:tr>
              <a:tr h="156845">
                <a:tc>
                  <a:txBody>
                    <a:bodyPr/>
                    <a:lstStyle/>
                    <a:p>
                      <a:pPr>
                        <a:lnSpc>
                          <a:spcPct val="100000"/>
                        </a:lnSpc>
                      </a:pPr>
                      <a:endParaRPr sz="800">
                        <a:latin typeface="Times New Roman"/>
                        <a:cs typeface="Times New Roman"/>
                      </a:endParaRPr>
                    </a:p>
                  </a:txBody>
                  <a:tcPr marL="0" marR="0" marT="0" marB="0"/>
                </a:tc>
                <a:tc>
                  <a:txBody>
                    <a:bodyPr/>
                    <a:lstStyle/>
                    <a:p>
                      <a:pPr marL="508634">
                        <a:lnSpc>
                          <a:spcPts val="944"/>
                        </a:lnSpc>
                      </a:pPr>
                      <a:r>
                        <a:rPr sz="800" spc="-10" dirty="0">
                          <a:latin typeface="Arial"/>
                          <a:cs typeface="Arial"/>
                        </a:rPr>
                        <a:t>Missing</a:t>
                      </a:r>
                      <a:endParaRPr sz="800">
                        <a:latin typeface="Arial"/>
                        <a:cs typeface="Arial"/>
                      </a:endParaRPr>
                    </a:p>
                  </a:txBody>
                  <a:tcPr marL="0" marR="0" marT="0" marB="0">
                    <a:lnR w="19050">
                      <a:solidFill>
                        <a:srgbClr val="0A2C81"/>
                      </a:solidFill>
                      <a:prstDash val="solid"/>
                    </a:lnR>
                  </a:tcPr>
                </a:tc>
                <a:tc vMerge="1">
                  <a:txBody>
                    <a:bodyPr/>
                    <a:lstStyle/>
                    <a:p>
                      <a:endParaRPr/>
                    </a:p>
                  </a:txBody>
                  <a:tcPr marL="0" marR="0" marT="39370" marB="0">
                    <a:lnL w="19050">
                      <a:solidFill>
                        <a:srgbClr val="0A2C81"/>
                      </a:solidFill>
                      <a:prstDash val="solid"/>
                    </a:lnL>
                    <a:lnR w="19050">
                      <a:solidFill>
                        <a:srgbClr val="696969"/>
                      </a:solidFill>
                      <a:prstDash val="solid"/>
                    </a:lnR>
                    <a:lnT w="19050">
                      <a:solidFill>
                        <a:srgbClr val="0A2C81"/>
                      </a:solidFill>
                      <a:prstDash val="solid"/>
                    </a:lnT>
                    <a:lnB w="19050">
                      <a:solidFill>
                        <a:srgbClr val="0A2C81"/>
                      </a:solidFill>
                      <a:prstDash val="solid"/>
                    </a:lnB>
                  </a:tcPr>
                </a:tc>
                <a:tc>
                  <a:txBody>
                    <a:bodyPr/>
                    <a:lstStyle/>
                    <a:p>
                      <a:pPr marL="20320" algn="ctr">
                        <a:lnSpc>
                          <a:spcPct val="100000"/>
                        </a:lnSpc>
                        <a:spcBef>
                          <a:spcPts val="100"/>
                        </a:spcBef>
                      </a:pPr>
                      <a:r>
                        <a:rPr sz="800" dirty="0">
                          <a:latin typeface="Arial"/>
                          <a:cs typeface="Arial"/>
                        </a:rPr>
                        <a:t>2 </a:t>
                      </a:r>
                      <a:r>
                        <a:rPr sz="800" spc="-10" dirty="0">
                          <a:latin typeface="Arial"/>
                          <a:cs typeface="Arial"/>
                        </a:rPr>
                        <a:t>(0.9)</a:t>
                      </a:r>
                      <a:endParaRPr sz="800">
                        <a:latin typeface="Arial"/>
                        <a:cs typeface="Arial"/>
                      </a:endParaRPr>
                    </a:p>
                  </a:txBody>
                  <a:tcPr marL="0" marR="0" marT="12700" marB="0">
                    <a:lnL w="19050">
                      <a:solidFill>
                        <a:srgbClr val="696969"/>
                      </a:solidFill>
                      <a:prstDash val="solid"/>
                    </a:lnL>
                    <a:lnR w="19050">
                      <a:solidFill>
                        <a:srgbClr val="696969"/>
                      </a:solidFill>
                      <a:prstDash val="solid"/>
                    </a:lnR>
                  </a:tcPr>
                </a:tc>
                <a:extLst>
                  <a:ext uri="{0D108BD9-81ED-4DB2-BD59-A6C34878D82A}">
                    <a16:rowId xmlns:a16="http://schemas.microsoft.com/office/drawing/2014/main" val="10025"/>
                  </a:ext>
                </a:extLst>
              </a:tr>
              <a:tr h="200025">
                <a:tc>
                  <a:txBody>
                    <a:bodyPr/>
                    <a:lstStyle/>
                    <a:p>
                      <a:pPr marL="71755">
                        <a:lnSpc>
                          <a:spcPct val="100000"/>
                        </a:lnSpc>
                        <a:spcBef>
                          <a:spcPts val="320"/>
                        </a:spcBef>
                      </a:pPr>
                      <a:r>
                        <a:rPr sz="800" b="1" dirty="0">
                          <a:latin typeface="Arial"/>
                          <a:cs typeface="Arial"/>
                        </a:rPr>
                        <a:t>Spleen</a:t>
                      </a:r>
                      <a:r>
                        <a:rPr sz="800" b="1" spc="-10" dirty="0">
                          <a:latin typeface="Arial"/>
                          <a:cs typeface="Arial"/>
                        </a:rPr>
                        <a:t> </a:t>
                      </a:r>
                      <a:r>
                        <a:rPr sz="800" b="1" dirty="0">
                          <a:latin typeface="Arial"/>
                          <a:cs typeface="Arial"/>
                        </a:rPr>
                        <a:t>volume</a:t>
                      </a:r>
                      <a:r>
                        <a:rPr sz="800" b="1" spc="-25" dirty="0">
                          <a:latin typeface="Arial"/>
                          <a:cs typeface="Arial"/>
                        </a:rPr>
                        <a:t> </a:t>
                      </a:r>
                      <a:r>
                        <a:rPr sz="800" b="1" dirty="0">
                          <a:latin typeface="Arial"/>
                          <a:cs typeface="Arial"/>
                        </a:rPr>
                        <a:t>(central</a:t>
                      </a:r>
                      <a:r>
                        <a:rPr sz="800" b="1" spc="-5" dirty="0">
                          <a:latin typeface="Arial"/>
                          <a:cs typeface="Arial"/>
                        </a:rPr>
                        <a:t> </a:t>
                      </a:r>
                      <a:r>
                        <a:rPr sz="800" b="1" spc="-10" dirty="0">
                          <a:latin typeface="Arial"/>
                          <a:cs typeface="Arial"/>
                        </a:rPr>
                        <a:t>read)</a:t>
                      </a:r>
                      <a:r>
                        <a:rPr sz="750" b="1" spc="-15" baseline="27777" dirty="0">
                          <a:latin typeface="Arial"/>
                          <a:cs typeface="Arial"/>
                        </a:rPr>
                        <a:t>§</a:t>
                      </a:r>
                      <a:endParaRPr sz="750" baseline="27777">
                        <a:latin typeface="Arial"/>
                        <a:cs typeface="Arial"/>
                      </a:endParaRPr>
                    </a:p>
                  </a:txBody>
                  <a:tcPr marL="0" marR="0" marT="40640" marB="0"/>
                </a:tc>
                <a:tc>
                  <a:txBody>
                    <a:bodyPr/>
                    <a:lstStyle/>
                    <a:p>
                      <a:pPr marL="508634">
                        <a:lnSpc>
                          <a:spcPct val="100000"/>
                        </a:lnSpc>
                        <a:spcBef>
                          <a:spcPts val="320"/>
                        </a:spcBef>
                      </a:pPr>
                      <a:r>
                        <a:rPr sz="800" dirty="0">
                          <a:latin typeface="Arial"/>
                          <a:cs typeface="Arial"/>
                        </a:rPr>
                        <a:t>Median spleen</a:t>
                      </a:r>
                      <a:r>
                        <a:rPr sz="800" spc="-15" dirty="0">
                          <a:latin typeface="Arial"/>
                          <a:cs typeface="Arial"/>
                        </a:rPr>
                        <a:t> </a:t>
                      </a:r>
                      <a:r>
                        <a:rPr sz="800" dirty="0">
                          <a:latin typeface="Arial"/>
                          <a:cs typeface="Arial"/>
                        </a:rPr>
                        <a:t>volume</a:t>
                      </a:r>
                      <a:r>
                        <a:rPr sz="800" spc="-20" dirty="0">
                          <a:latin typeface="Arial"/>
                          <a:cs typeface="Arial"/>
                        </a:rPr>
                        <a:t> </a:t>
                      </a:r>
                      <a:r>
                        <a:rPr sz="800" dirty="0">
                          <a:latin typeface="Arial"/>
                          <a:cs typeface="Arial"/>
                        </a:rPr>
                        <a:t>(range)</a:t>
                      </a:r>
                      <a:r>
                        <a:rPr sz="800" spc="5" dirty="0">
                          <a:latin typeface="Arial"/>
                          <a:cs typeface="Arial"/>
                        </a:rPr>
                        <a:t> </a:t>
                      </a:r>
                      <a:r>
                        <a:rPr sz="800" dirty="0">
                          <a:latin typeface="Arial"/>
                          <a:cs typeface="Arial"/>
                        </a:rPr>
                        <a:t>—</a:t>
                      </a:r>
                      <a:r>
                        <a:rPr sz="800" spc="-25" dirty="0">
                          <a:latin typeface="Arial"/>
                          <a:cs typeface="Arial"/>
                        </a:rPr>
                        <a:t> cc</a:t>
                      </a:r>
                      <a:endParaRPr sz="800">
                        <a:latin typeface="Arial"/>
                        <a:cs typeface="Arial"/>
                      </a:endParaRPr>
                    </a:p>
                  </a:txBody>
                  <a:tcPr marL="0" marR="0" marT="40640" marB="0">
                    <a:lnR w="19050">
                      <a:solidFill>
                        <a:srgbClr val="0A2C81"/>
                      </a:solidFill>
                      <a:prstDash val="solid"/>
                    </a:lnR>
                  </a:tcPr>
                </a:tc>
                <a:tc vMerge="1">
                  <a:txBody>
                    <a:bodyPr/>
                    <a:lstStyle/>
                    <a:p>
                      <a:endParaRPr/>
                    </a:p>
                  </a:txBody>
                  <a:tcPr marL="0" marR="0" marT="39370" marB="0">
                    <a:lnL w="19050">
                      <a:solidFill>
                        <a:srgbClr val="0A2C81"/>
                      </a:solidFill>
                      <a:prstDash val="solid"/>
                    </a:lnL>
                    <a:lnR w="19050">
                      <a:solidFill>
                        <a:srgbClr val="696969"/>
                      </a:solidFill>
                      <a:prstDash val="solid"/>
                    </a:lnR>
                    <a:lnT w="19050">
                      <a:solidFill>
                        <a:srgbClr val="0A2C81"/>
                      </a:solidFill>
                      <a:prstDash val="solid"/>
                    </a:lnT>
                    <a:lnB w="19050">
                      <a:solidFill>
                        <a:srgbClr val="0A2C81"/>
                      </a:solidFill>
                      <a:prstDash val="solid"/>
                    </a:lnB>
                  </a:tcPr>
                </a:tc>
                <a:tc>
                  <a:txBody>
                    <a:bodyPr/>
                    <a:lstStyle/>
                    <a:p>
                      <a:pPr marL="20320" algn="ctr">
                        <a:lnSpc>
                          <a:spcPct val="100000"/>
                        </a:lnSpc>
                        <a:spcBef>
                          <a:spcPts val="295"/>
                        </a:spcBef>
                      </a:pPr>
                      <a:r>
                        <a:rPr sz="800" dirty="0">
                          <a:latin typeface="Arial"/>
                          <a:cs typeface="Arial"/>
                        </a:rPr>
                        <a:t>1382.97 </a:t>
                      </a:r>
                      <a:r>
                        <a:rPr sz="800" spc="-10" dirty="0">
                          <a:latin typeface="Arial"/>
                          <a:cs typeface="Arial"/>
                        </a:rPr>
                        <a:t>(277.87–5540.45)</a:t>
                      </a:r>
                      <a:endParaRPr sz="800">
                        <a:latin typeface="Arial"/>
                        <a:cs typeface="Arial"/>
                      </a:endParaRPr>
                    </a:p>
                  </a:txBody>
                  <a:tcPr marL="0" marR="0" marT="37465" marB="0">
                    <a:lnL w="19050">
                      <a:solidFill>
                        <a:srgbClr val="696969"/>
                      </a:solidFill>
                      <a:prstDash val="solid"/>
                    </a:lnL>
                    <a:lnR w="19050">
                      <a:solidFill>
                        <a:srgbClr val="696969"/>
                      </a:solidFill>
                      <a:prstDash val="solid"/>
                    </a:lnR>
                    <a:solidFill>
                      <a:srgbClr val="F1F1F1"/>
                    </a:solidFill>
                  </a:tcPr>
                </a:tc>
                <a:extLst>
                  <a:ext uri="{0D108BD9-81ED-4DB2-BD59-A6C34878D82A}">
                    <a16:rowId xmlns:a16="http://schemas.microsoft.com/office/drawing/2014/main" val="10026"/>
                  </a:ext>
                </a:extLst>
              </a:tr>
              <a:tr h="200025">
                <a:tc>
                  <a:txBody>
                    <a:bodyPr/>
                    <a:lstStyle/>
                    <a:p>
                      <a:pPr marL="71755">
                        <a:lnSpc>
                          <a:spcPct val="100000"/>
                        </a:lnSpc>
                        <a:spcBef>
                          <a:spcPts val="320"/>
                        </a:spcBef>
                      </a:pPr>
                      <a:r>
                        <a:rPr sz="800" b="1" dirty="0">
                          <a:latin typeface="Arial"/>
                          <a:cs typeface="Arial"/>
                        </a:rPr>
                        <a:t>Total</a:t>
                      </a:r>
                      <a:r>
                        <a:rPr sz="800" b="1" spc="-35" dirty="0">
                          <a:latin typeface="Arial"/>
                          <a:cs typeface="Arial"/>
                        </a:rPr>
                        <a:t> </a:t>
                      </a:r>
                      <a:r>
                        <a:rPr sz="800" b="1" dirty="0">
                          <a:latin typeface="Arial"/>
                          <a:cs typeface="Arial"/>
                        </a:rPr>
                        <a:t>symptom</a:t>
                      </a:r>
                      <a:r>
                        <a:rPr sz="800" b="1" spc="-10" dirty="0">
                          <a:latin typeface="Arial"/>
                          <a:cs typeface="Arial"/>
                        </a:rPr>
                        <a:t> score</a:t>
                      </a:r>
                      <a:r>
                        <a:rPr sz="750" b="1" spc="-15" baseline="27777" dirty="0">
                          <a:latin typeface="Arial"/>
                          <a:cs typeface="Arial"/>
                        </a:rPr>
                        <a:t>¶</a:t>
                      </a:r>
                      <a:endParaRPr sz="750" baseline="27777">
                        <a:latin typeface="Arial"/>
                        <a:cs typeface="Arial"/>
                      </a:endParaRPr>
                    </a:p>
                  </a:txBody>
                  <a:tcPr marL="0" marR="0" marT="40640" marB="0">
                    <a:lnB w="12700">
                      <a:solidFill>
                        <a:srgbClr val="E0E0E0"/>
                      </a:solidFill>
                      <a:prstDash val="solid"/>
                    </a:lnB>
                  </a:tcPr>
                </a:tc>
                <a:tc>
                  <a:txBody>
                    <a:bodyPr/>
                    <a:lstStyle/>
                    <a:p>
                      <a:pPr marL="508634">
                        <a:lnSpc>
                          <a:spcPct val="100000"/>
                        </a:lnSpc>
                        <a:spcBef>
                          <a:spcPts val="320"/>
                        </a:spcBef>
                      </a:pPr>
                      <a:r>
                        <a:rPr sz="800" dirty="0">
                          <a:latin typeface="Arial"/>
                          <a:cs typeface="Arial"/>
                        </a:rPr>
                        <a:t>Median total</a:t>
                      </a:r>
                      <a:r>
                        <a:rPr sz="800" spc="-20" dirty="0">
                          <a:latin typeface="Arial"/>
                          <a:cs typeface="Arial"/>
                        </a:rPr>
                        <a:t> </a:t>
                      </a:r>
                      <a:r>
                        <a:rPr sz="800" dirty="0">
                          <a:latin typeface="Arial"/>
                          <a:cs typeface="Arial"/>
                        </a:rPr>
                        <a:t>symptom</a:t>
                      </a:r>
                      <a:r>
                        <a:rPr sz="800" spc="-35" dirty="0">
                          <a:latin typeface="Arial"/>
                          <a:cs typeface="Arial"/>
                        </a:rPr>
                        <a:t> </a:t>
                      </a:r>
                      <a:r>
                        <a:rPr sz="800" dirty="0">
                          <a:latin typeface="Arial"/>
                          <a:cs typeface="Arial"/>
                        </a:rPr>
                        <a:t>score</a:t>
                      </a:r>
                      <a:r>
                        <a:rPr sz="800" spc="-20" dirty="0">
                          <a:latin typeface="Arial"/>
                          <a:cs typeface="Arial"/>
                        </a:rPr>
                        <a:t> </a:t>
                      </a:r>
                      <a:r>
                        <a:rPr sz="800" spc="-10" dirty="0">
                          <a:latin typeface="Arial"/>
                          <a:cs typeface="Arial"/>
                        </a:rPr>
                        <a:t>(range)</a:t>
                      </a:r>
                      <a:endParaRPr sz="800">
                        <a:latin typeface="Arial"/>
                        <a:cs typeface="Arial"/>
                      </a:endParaRPr>
                    </a:p>
                  </a:txBody>
                  <a:tcPr marL="0" marR="0" marT="40640" marB="0">
                    <a:lnR w="19050">
                      <a:solidFill>
                        <a:srgbClr val="0A2C81"/>
                      </a:solidFill>
                      <a:prstDash val="solid"/>
                    </a:lnR>
                    <a:lnB w="12700">
                      <a:solidFill>
                        <a:srgbClr val="E0E0E0"/>
                      </a:solidFill>
                      <a:prstDash val="solid"/>
                    </a:lnB>
                  </a:tcPr>
                </a:tc>
                <a:tc vMerge="1">
                  <a:txBody>
                    <a:bodyPr/>
                    <a:lstStyle/>
                    <a:p>
                      <a:endParaRPr/>
                    </a:p>
                  </a:txBody>
                  <a:tcPr marL="0" marR="0" marT="39370" marB="0">
                    <a:lnL w="19050">
                      <a:solidFill>
                        <a:srgbClr val="0A2C81"/>
                      </a:solidFill>
                      <a:prstDash val="solid"/>
                    </a:lnL>
                    <a:lnR w="19050">
                      <a:solidFill>
                        <a:srgbClr val="696969"/>
                      </a:solidFill>
                      <a:prstDash val="solid"/>
                    </a:lnR>
                    <a:lnT w="19050">
                      <a:solidFill>
                        <a:srgbClr val="0A2C81"/>
                      </a:solidFill>
                      <a:prstDash val="solid"/>
                    </a:lnT>
                    <a:lnB w="19050">
                      <a:solidFill>
                        <a:srgbClr val="0A2C81"/>
                      </a:solidFill>
                      <a:prstDash val="solid"/>
                    </a:lnB>
                  </a:tcPr>
                </a:tc>
                <a:tc>
                  <a:txBody>
                    <a:bodyPr/>
                    <a:lstStyle/>
                    <a:p>
                      <a:pPr marL="556260">
                        <a:lnSpc>
                          <a:spcPct val="100000"/>
                        </a:lnSpc>
                        <a:spcBef>
                          <a:spcPts val="295"/>
                        </a:spcBef>
                      </a:pPr>
                      <a:r>
                        <a:rPr sz="800" dirty="0">
                          <a:latin typeface="Arial"/>
                          <a:cs typeface="Arial"/>
                        </a:rPr>
                        <a:t>24.7</a:t>
                      </a:r>
                      <a:r>
                        <a:rPr sz="800" spc="-10" dirty="0">
                          <a:latin typeface="Arial"/>
                          <a:cs typeface="Arial"/>
                        </a:rPr>
                        <a:t> (9.0–68.4)</a:t>
                      </a:r>
                      <a:endParaRPr sz="800" dirty="0">
                        <a:latin typeface="Arial"/>
                        <a:cs typeface="Arial"/>
                      </a:endParaRPr>
                    </a:p>
                  </a:txBody>
                  <a:tcPr marL="0" marR="0" marT="37465" marB="0">
                    <a:lnL w="19050">
                      <a:solidFill>
                        <a:srgbClr val="696969"/>
                      </a:solidFill>
                      <a:prstDash val="solid"/>
                    </a:lnL>
                    <a:lnR w="19050">
                      <a:solidFill>
                        <a:srgbClr val="696969"/>
                      </a:solidFill>
                      <a:prstDash val="solid"/>
                    </a:lnR>
                    <a:lnB w="19050">
                      <a:solidFill>
                        <a:srgbClr val="696969"/>
                      </a:solidFill>
                      <a:prstDash val="solid"/>
                    </a:lnB>
                  </a:tcPr>
                </a:tc>
                <a:extLst>
                  <a:ext uri="{0D108BD9-81ED-4DB2-BD59-A6C34878D82A}">
                    <a16:rowId xmlns:a16="http://schemas.microsoft.com/office/drawing/2014/main" val="10027"/>
                  </a:ext>
                </a:extLst>
              </a:tr>
            </a:tbl>
          </a:graphicData>
        </a:graphic>
      </p:graphicFrame>
      <p:sp>
        <p:nvSpPr>
          <p:cNvPr id="10" name="object 10"/>
          <p:cNvSpPr txBox="1"/>
          <p:nvPr/>
        </p:nvSpPr>
        <p:spPr>
          <a:xfrm>
            <a:off x="4514851" y="6023425"/>
            <a:ext cx="6931100" cy="566822"/>
          </a:xfrm>
          <a:prstGeom prst="rect">
            <a:avLst/>
          </a:prstGeom>
        </p:spPr>
        <p:txBody>
          <a:bodyPr vert="horz" wrap="square" lIns="0" tIns="12700" rIns="0" bIns="0" rtlCol="0">
            <a:spAutoFit/>
          </a:bodyPr>
          <a:lstStyle/>
          <a:p>
            <a:pPr marL="38100" marR="3048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1200" cap="none" spc="0" normalizeH="0" baseline="0" noProof="0" dirty="0">
                <a:ln>
                  <a:noFill/>
                </a:ln>
                <a:solidFill>
                  <a:srgbClr val="000000"/>
                </a:solidFill>
                <a:effectLst/>
                <a:uLnTx/>
                <a:uFillTx/>
                <a:latin typeface="Arial"/>
                <a:ea typeface="ＭＳ Ｐゴシック"/>
                <a:cs typeface="Arial"/>
              </a:rPr>
              <a:t>Data</a:t>
            </a:r>
            <a:r>
              <a:rPr kumimoji="0" sz="900" b="1"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cut</a:t>
            </a:r>
            <a:r>
              <a:rPr kumimoji="0" sz="900" b="1"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off:</a:t>
            </a:r>
            <a:r>
              <a:rPr kumimoji="0" sz="900" b="1"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August</a:t>
            </a:r>
            <a:r>
              <a:rPr kumimoji="0" sz="900" b="1"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31,</a:t>
            </a:r>
            <a:r>
              <a:rPr kumimoji="0" sz="900" b="1"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2023</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1" u="none" strike="noStrike" kern="1200" cap="none" spc="0" normalizeH="0" baseline="0" noProof="0" dirty="0">
                <a:ln>
                  <a:noFill/>
                </a:ln>
                <a:solidFill>
                  <a:srgbClr val="000000"/>
                </a:solidFill>
                <a:effectLst/>
                <a:uLnTx/>
                <a:uFillTx/>
                <a:latin typeface="Arial"/>
                <a:ea typeface="ＭＳ Ｐゴシック"/>
                <a:cs typeface="Arial"/>
              </a:rPr>
              <a:t>CALR</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calreticulin;</a:t>
            </a:r>
            <a:r>
              <a:rPr kumimoji="0" sz="900" b="0" i="0" u="none" strike="noStrike" kern="1200" cap="none" spc="-5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ECOG, Eastern</a:t>
            </a:r>
            <a:r>
              <a:rPr kumimoji="0" sz="9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Cooperative</a:t>
            </a:r>
            <a:r>
              <a:rPr kumimoji="0" sz="9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Oncology</a:t>
            </a:r>
            <a:r>
              <a:rPr kumimoji="0" sz="9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Group;</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1" u="none" strike="noStrike" kern="1200" cap="none" spc="0" normalizeH="0" baseline="0" noProof="0" dirty="0">
                <a:ln>
                  <a:noFill/>
                </a:ln>
                <a:solidFill>
                  <a:srgbClr val="000000"/>
                </a:solidFill>
                <a:effectLst/>
                <a:uLnTx/>
                <a:uFillTx/>
                <a:latin typeface="Arial"/>
                <a:ea typeface="ＭＳ Ｐゴシック"/>
                <a:cs typeface="Arial"/>
              </a:rPr>
              <a:t>JAK</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Janus</a:t>
            </a:r>
            <a:r>
              <a:rPr kumimoji="0" sz="9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kinase;</a:t>
            </a:r>
            <a:r>
              <a:rPr kumimoji="0" sz="900" b="0" i="0" u="none" strike="noStrike" kern="1200" cap="none" spc="-4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max,</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maximum;</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min,</a:t>
            </a:r>
            <a:r>
              <a:rPr kumimoji="0" sz="9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minimum;</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1" u="none" strike="noStrike" kern="1200" cap="none" spc="0" normalizeH="0" baseline="0" noProof="0" dirty="0">
                <a:ln>
                  <a:noFill/>
                </a:ln>
                <a:solidFill>
                  <a:srgbClr val="000000"/>
                </a:solidFill>
                <a:effectLst/>
                <a:uLnTx/>
                <a:uFillTx/>
                <a:latin typeface="Arial"/>
                <a:ea typeface="ＭＳ Ｐゴシック"/>
                <a:cs typeface="Arial"/>
              </a:rPr>
              <a:t>MPL</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 MPL</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proto-oncogene,</a:t>
            </a:r>
            <a:r>
              <a:rPr kumimoji="0" sz="900" b="0" i="0" u="none" strike="noStrike" kern="1200" cap="none" spc="-4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thrombopoietin</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receptor;</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RBC</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red</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blood</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cell;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SD,</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standard</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deviation.</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*Results</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do</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not</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originate</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from</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validated</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programming</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environment.</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27777" noProof="0" dirty="0">
                <a:ln>
                  <a:noFill/>
                </a:ln>
                <a:solidFill>
                  <a:srgbClr val="000000"/>
                </a:solidFill>
                <a:effectLst/>
                <a:uLnTx/>
                <a:uFillTx/>
                <a:latin typeface="Arial"/>
                <a:ea typeface="ＭＳ Ｐゴシック"/>
                <a:cs typeface="Arial"/>
              </a:rPr>
              <a:t>†</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n=208.</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27777" noProof="0" dirty="0">
                <a:ln>
                  <a:noFill/>
                </a:ln>
                <a:solidFill>
                  <a:srgbClr val="000000"/>
                </a:solidFill>
                <a:effectLst/>
                <a:uLnTx/>
                <a:uFillTx/>
                <a:latin typeface="Arial"/>
                <a:ea typeface="ＭＳ Ｐゴシック"/>
                <a:cs typeface="Arial"/>
              </a:rPr>
              <a:t>‡</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n=207.</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15" normalizeH="0" baseline="27777" noProof="0" dirty="0">
                <a:ln>
                  <a:noFill/>
                </a:ln>
                <a:solidFill>
                  <a:srgbClr val="000000"/>
                </a:solidFill>
                <a:effectLst/>
                <a:uLnTx/>
                <a:uFillTx/>
                <a:latin typeface="Arial"/>
                <a:ea typeface="ＭＳ Ｐゴシック"/>
                <a:cs typeface="Arial"/>
              </a:rPr>
              <a:t>§</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Randomization</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of</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patients</a:t>
            </a:r>
            <a:r>
              <a:rPr kumimoji="0" sz="9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was</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based</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on</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local</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read.</a:t>
            </a:r>
            <a:r>
              <a:rPr kumimoji="0" sz="900" b="0" i="0" u="none" strike="noStrike" kern="1200" cap="none" spc="-7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27777" noProof="0" dirty="0">
                <a:ln>
                  <a:noFill/>
                </a:ln>
                <a:solidFill>
                  <a:srgbClr val="000000"/>
                </a:solidFill>
                <a:effectLst/>
                <a:uLnTx/>
                <a:uFillTx/>
                <a:latin typeface="Arial"/>
                <a:ea typeface="ＭＳ Ｐゴシック"/>
                <a:cs typeface="Arial"/>
              </a:rPr>
              <a:t>¶</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Patients</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with baseline</a:t>
            </a:r>
            <a:r>
              <a:rPr kumimoji="0" sz="9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TSS</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values</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of</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&lt;10</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have at</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least</a:t>
            </a:r>
            <a:r>
              <a:rPr kumimoji="0" sz="9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50" normalizeH="0" baseline="0" noProof="0" dirty="0">
                <a:ln>
                  <a:noFill/>
                </a:ln>
                <a:solidFill>
                  <a:srgbClr val="000000"/>
                </a:solidFill>
                <a:effectLst/>
                <a:uLnTx/>
                <a:uFillTx/>
                <a:latin typeface="Arial"/>
                <a:ea typeface="ＭＳ Ｐゴシック"/>
                <a:cs typeface="Arial"/>
              </a:rPr>
              <a:t>2</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 individual</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symptoms</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score</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 3 at</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baseline.</a:t>
            </a:r>
            <a:endParaRPr kumimoji="0" sz="900" b="0" i="0" u="none" strike="noStrike" kern="1200" cap="none" spc="0" normalizeH="0" baseline="0" noProof="0" dirty="0">
              <a:ln>
                <a:noFill/>
              </a:ln>
              <a:solidFill>
                <a:srgbClr val="000000"/>
              </a:solidFill>
              <a:effectLst/>
              <a:uLnTx/>
              <a:uFillTx/>
              <a:latin typeface="Arial"/>
              <a:ea typeface="ＭＳ Ｐゴシック"/>
              <a:cs typeface="Arial"/>
            </a:endParaRPr>
          </a:p>
        </p:txBody>
      </p:sp>
      <p:sp>
        <p:nvSpPr>
          <p:cNvPr id="16" name="object 2">
            <a:extLst>
              <a:ext uri="{FF2B5EF4-FFF2-40B4-BE49-F238E27FC236}">
                <a16:creationId xmlns:a16="http://schemas.microsoft.com/office/drawing/2014/main" id="{8466505C-2BC8-4728-A50E-50884B658A2C}"/>
              </a:ext>
            </a:extLst>
          </p:cNvPr>
          <p:cNvSpPr txBox="1">
            <a:spLocks/>
          </p:cNvSpPr>
          <p:nvPr/>
        </p:nvSpPr>
        <p:spPr>
          <a:xfrm>
            <a:off x="96067" y="87886"/>
            <a:ext cx="10158413" cy="504625"/>
          </a:xfrm>
          <a:prstGeom prst="rect">
            <a:avLst/>
          </a:prstGeom>
        </p:spPr>
        <p:txBody>
          <a:bodyPr vert="horz" wrap="square" lIns="0" tIns="12065" rIns="0" bIns="0" rtlCol="0">
            <a:spAutoFit/>
          </a:bodyPr>
          <a:lstStyle>
            <a:lvl1pPr algn="ctr" rtl="0" eaLnBrk="1" fontAlgn="base" hangingPunct="1">
              <a:spcBef>
                <a:spcPct val="0"/>
              </a:spcBef>
              <a:spcAft>
                <a:spcPct val="0"/>
              </a:spcAft>
              <a:defRPr sz="2800" b="1" i="0">
                <a:solidFill>
                  <a:srgbClr val="91005A"/>
                </a:solidFill>
                <a:latin typeface="Arial"/>
                <a:ea typeface="+mj-ea"/>
                <a:cs typeface="Arial"/>
              </a:defRPr>
            </a:lvl1pPr>
            <a:lvl2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5pPr>
            <a:lvl6pPr marL="609036"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72"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108"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144"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a:lstStyle>
          <a:p>
            <a:pPr marL="22860" marR="0" lvl="0" indent="0" algn="ctr" defTabSz="914400" rtl="0" eaLnBrk="1" fontAlgn="base" latinLnBrk="0" hangingPunct="1">
              <a:lnSpc>
                <a:spcPct val="100000"/>
              </a:lnSpc>
              <a:spcBef>
                <a:spcPts val="95"/>
              </a:spcBef>
              <a:spcAft>
                <a:spcPct val="0"/>
              </a:spcAft>
              <a:buClrTx/>
              <a:buSzTx/>
              <a:buFontTx/>
              <a:buNone/>
              <a:tabLst/>
              <a:defRPr/>
            </a:pPr>
            <a:r>
              <a:rPr kumimoji="0" lang="en-US" sz="3200" b="1" i="0" u="none" strike="noStrike" kern="0" cap="none" spc="0" normalizeH="0" baseline="0" noProof="0" dirty="0">
                <a:ln>
                  <a:noFill/>
                </a:ln>
                <a:solidFill>
                  <a:srgbClr val="91005A"/>
                </a:solidFill>
                <a:effectLst/>
                <a:uLnTx/>
                <a:uFillTx/>
                <a:latin typeface="Arial"/>
                <a:ea typeface="ＭＳ Ｐゴシック"/>
                <a:cs typeface="Arial"/>
              </a:rPr>
              <a:t>Patient Demographics</a:t>
            </a:r>
            <a:endParaRPr kumimoji="0" lang="en-US" sz="3200" b="1" i="0" u="none" strike="noStrike" kern="0" cap="none" spc="-10" normalizeH="0" baseline="0" noProof="0" dirty="0">
              <a:ln>
                <a:noFill/>
              </a:ln>
              <a:solidFill>
                <a:srgbClr val="91005A"/>
              </a:solidFill>
              <a:effectLst/>
              <a:uLnTx/>
              <a:uFillTx/>
              <a:latin typeface="Arial"/>
              <a:ea typeface="ＭＳ Ｐゴシック"/>
              <a:cs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9BB1F4D-133C-13AB-85EA-C2EE54362900}"/>
              </a:ext>
            </a:extLst>
          </p:cNvPr>
          <p:cNvSpPr>
            <a:spLocks noGrp="1"/>
          </p:cNvSpPr>
          <p:nvPr>
            <p:ph type="subTitle" idx="1"/>
          </p:nvPr>
        </p:nvSpPr>
        <p:spPr>
          <a:xfrm>
            <a:off x="502046" y="2639428"/>
            <a:ext cx="4634514" cy="1654231"/>
          </a:xfrm>
        </p:spPr>
        <p:txBody>
          <a:bodyPr>
            <a:noAutofit/>
          </a:bodyPr>
          <a:lstStyle/>
          <a:p>
            <a:pPr algn="l"/>
            <a:r>
              <a:rPr lang="en-US" sz="1998" b="1" i="1" dirty="0">
                <a:solidFill>
                  <a:srgbClr val="E6A513"/>
                </a:solidFill>
                <a:latin typeface="Arial" panose="020B0604020202020204" pitchFamily="34" charset="0"/>
                <a:cs typeface="Arial" panose="020B0604020202020204" pitchFamily="34" charset="0"/>
              </a:rPr>
              <a:t>2023 Events</a:t>
            </a:r>
            <a:endParaRPr lang="en-US" sz="1998" b="1" i="1" dirty="0">
              <a:solidFill>
                <a:srgbClr val="003767"/>
              </a:solidFill>
              <a:latin typeface="Arial" panose="020B0604020202020204" pitchFamily="34" charset="0"/>
              <a:cs typeface="Arial" panose="020B0604020202020204" pitchFamily="34" charset="0"/>
            </a:endParaRPr>
          </a:p>
          <a:p>
            <a:pPr algn="l">
              <a:lnSpc>
                <a:spcPct val="100000"/>
              </a:lnSpc>
              <a:spcBef>
                <a:spcPts val="400"/>
              </a:spcBef>
            </a:pPr>
            <a:r>
              <a:rPr lang="en-US" sz="1399" b="1" dirty="0">
                <a:solidFill>
                  <a:schemeClr val="bg1"/>
                </a:solidFill>
                <a:latin typeface="Arial" panose="020B0604020202020204" pitchFamily="34" charset="0"/>
                <a:cs typeface="Arial" panose="020B0604020202020204" pitchFamily="34" charset="0"/>
              </a:rPr>
              <a:t>Precision Medicine:</a:t>
            </a:r>
            <a:r>
              <a:rPr lang="en-US" sz="1399" dirty="0">
                <a:solidFill>
                  <a:schemeClr val="bg1"/>
                </a:solidFill>
                <a:latin typeface="Arial" panose="020B0604020202020204" pitchFamily="34" charset="0"/>
                <a:cs typeface="Arial" panose="020B0604020202020204" pitchFamily="34" charset="0"/>
              </a:rPr>
              <a:t> November 16, </a:t>
            </a:r>
            <a:br>
              <a:rPr lang="en-US" sz="1399" dirty="0">
                <a:solidFill>
                  <a:schemeClr val="bg1"/>
                </a:solidFill>
                <a:latin typeface="Arial" panose="020B0604020202020204" pitchFamily="34" charset="0"/>
                <a:cs typeface="Arial" panose="020B0604020202020204" pitchFamily="34" charset="0"/>
              </a:rPr>
            </a:br>
            <a:r>
              <a:rPr lang="en-US" sz="1399" dirty="0">
                <a:solidFill>
                  <a:schemeClr val="bg1"/>
                </a:solidFill>
                <a:latin typeface="Arial" panose="020B0604020202020204" pitchFamily="34" charset="0"/>
                <a:cs typeface="Arial" panose="020B0604020202020204" pitchFamily="34" charset="0"/>
              </a:rPr>
              <a:t>Washington, DC</a:t>
            </a:r>
          </a:p>
          <a:p>
            <a:pPr algn="l">
              <a:lnSpc>
                <a:spcPct val="100000"/>
              </a:lnSpc>
              <a:spcBef>
                <a:spcPts val="400"/>
              </a:spcBef>
            </a:pPr>
            <a:r>
              <a:rPr lang="en-US" sz="1399" b="1" dirty="0">
                <a:solidFill>
                  <a:schemeClr val="bg1"/>
                </a:solidFill>
                <a:latin typeface="Arial" panose="020B0604020202020204" pitchFamily="34" charset="0"/>
                <a:cs typeface="Arial" panose="020B0604020202020204" pitchFamily="34" charset="0"/>
              </a:rPr>
              <a:t>Breast: </a:t>
            </a:r>
            <a:r>
              <a:rPr lang="en-US" sz="1399" dirty="0">
                <a:solidFill>
                  <a:schemeClr val="bg1"/>
                </a:solidFill>
                <a:latin typeface="Arial" panose="020B0604020202020204" pitchFamily="34" charset="0"/>
                <a:cs typeface="Arial" panose="020B0604020202020204" pitchFamily="34" charset="0"/>
              </a:rPr>
              <a:t>December 4, San Antonio, TX</a:t>
            </a:r>
          </a:p>
          <a:p>
            <a:pPr algn="l"/>
            <a:br>
              <a:rPr lang="en-US" sz="1399" dirty="0">
                <a:solidFill>
                  <a:srgbClr val="E6A513"/>
                </a:solidFill>
                <a:latin typeface="Arial" panose="020B0604020202020204" pitchFamily="34" charset="0"/>
                <a:cs typeface="Arial" panose="020B0604020202020204" pitchFamily="34" charset="0"/>
              </a:rPr>
            </a:br>
            <a:endParaRPr lang="en-US" sz="1399" dirty="0">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6848280A-52CF-14A2-72C8-A76D653B1539}"/>
              </a:ext>
            </a:extLst>
          </p:cNvPr>
          <p:cNvSpPr txBox="1">
            <a:spLocks/>
          </p:cNvSpPr>
          <p:nvPr/>
        </p:nvSpPr>
        <p:spPr>
          <a:xfrm>
            <a:off x="3805858" y="2639428"/>
            <a:ext cx="4634514" cy="1654231"/>
          </a:xfrm>
          <a:prstGeom prst="rect">
            <a:avLst/>
          </a:prstGeom>
        </p:spPr>
        <p:txBody>
          <a:bodyPr vert="horz" lIns="91355" tIns="45678" rIns="91355" bIns="45678"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3554" rtl="0" eaLnBrk="1" fontAlgn="auto" latinLnBrk="0" hangingPunct="1">
              <a:lnSpc>
                <a:spcPct val="90000"/>
              </a:lnSpc>
              <a:spcBef>
                <a:spcPts val="999"/>
              </a:spcBef>
              <a:spcAft>
                <a:spcPts val="0"/>
              </a:spcAft>
              <a:buClrTx/>
              <a:buSzTx/>
              <a:buFont typeface="Arial" panose="020B0604020202020204" pitchFamily="34" charset="0"/>
              <a:buNone/>
              <a:tabLst/>
              <a:defRPr/>
            </a:pPr>
            <a:r>
              <a:rPr kumimoji="0" lang="en-US" sz="1998" b="1" i="1" u="none" strike="noStrike" kern="1200" cap="none" spc="0" normalizeH="0" baseline="0" noProof="0" dirty="0">
                <a:ln>
                  <a:noFill/>
                </a:ln>
                <a:solidFill>
                  <a:srgbClr val="E6A513"/>
                </a:solidFill>
                <a:effectLst/>
                <a:uLnTx/>
                <a:uFillTx/>
                <a:latin typeface="Arial" panose="020B0604020202020204" pitchFamily="34" charset="0"/>
                <a:ea typeface="+mn-ea"/>
                <a:cs typeface="Arial" panose="020B0604020202020204" pitchFamily="34" charset="0"/>
              </a:rPr>
              <a:t>2024 Events</a:t>
            </a:r>
            <a:endParaRPr kumimoji="0" lang="en-US" sz="1998" b="1" i="0" u="none" strike="noStrike" kern="1200" cap="none" spc="0" normalizeH="0" baseline="0" noProof="0" dirty="0">
              <a:ln>
                <a:noFill/>
              </a:ln>
              <a:solidFill>
                <a:srgbClr val="E6A513"/>
              </a:solidFill>
              <a:effectLst/>
              <a:uLnTx/>
              <a:uFillTx/>
              <a:latin typeface="Arial" panose="020B0604020202020204" pitchFamily="34" charset="0"/>
              <a:ea typeface="+mn-ea"/>
              <a:cs typeface="Arial" panose="020B0604020202020204" pitchFamily="34" charset="0"/>
            </a:endParaRPr>
          </a:p>
          <a:p>
            <a:pPr marL="0" marR="0" lvl="0" indent="0" algn="l" defTabSz="913554"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sz="1399"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Genitourinary: </a:t>
            </a:r>
            <a:r>
              <a:rPr kumimoji="0" lang="en-US" sz="1399"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January 24, San Francisco, CA</a:t>
            </a:r>
          </a:p>
          <a:p>
            <a:pPr marL="0" marR="0" lvl="0" indent="0" algn="l" defTabSz="913554"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sz="1399"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Lung: </a:t>
            </a:r>
            <a:r>
              <a:rPr kumimoji="0" lang="en-US" sz="1399"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March, Atlanta, GA</a:t>
            </a:r>
          </a:p>
          <a:p>
            <a:pPr marL="0" marR="0" lvl="0" indent="0" algn="l" defTabSz="913554"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sz="1399"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Gyn-</a:t>
            </a:r>
            <a:r>
              <a:rPr kumimoji="0" lang="en-US" sz="1399"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Onc</a:t>
            </a:r>
            <a:r>
              <a:rPr kumimoji="0" lang="en-US" sz="1399"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US" sz="1399"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May, Austin, TX</a:t>
            </a:r>
          </a:p>
          <a:p>
            <a:pPr marL="0" marR="0" lvl="0" indent="0" algn="l" defTabSz="913554"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sz="1399"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Lung: </a:t>
            </a:r>
            <a:r>
              <a:rPr kumimoji="0" lang="en-US" sz="1399"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June, Chicago, IL</a:t>
            </a:r>
          </a:p>
          <a:p>
            <a:pPr marL="0" marR="0" lvl="0" indent="0" algn="l" defTabSz="913554"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sz="1399"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Gastrointestinal: </a:t>
            </a:r>
            <a:r>
              <a:rPr kumimoji="0" lang="en-US" sz="1399"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November, Washington, DC</a:t>
            </a:r>
          </a:p>
          <a:p>
            <a:pPr marL="0" marR="0" lvl="0" indent="0" algn="l" defTabSz="913554"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sz="1399"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Breast: </a:t>
            </a:r>
            <a:r>
              <a:rPr kumimoji="0" lang="en-US" sz="1399"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December, San Antonio, TX</a:t>
            </a:r>
          </a:p>
        </p:txBody>
      </p:sp>
    </p:spTree>
    <p:extLst>
      <p:ext uri="{BB962C8B-B14F-4D97-AF65-F5344CB8AC3E}">
        <p14:creationId xmlns:p14="http://schemas.microsoft.com/office/powerpoint/2010/main" val="5815577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464050" y="6178092"/>
            <a:ext cx="7021855" cy="428322"/>
          </a:xfrm>
          <a:prstGeom prst="rect">
            <a:avLst/>
          </a:prstGeom>
        </p:spPr>
        <p:txBody>
          <a:bodyPr vert="horz" wrap="square" lIns="0" tIns="12700" rIns="0" bIns="0" rtlCol="0">
            <a:spAutoFit/>
          </a:bodyPr>
          <a:lstStyle/>
          <a:p>
            <a:pPr marL="38100" marR="3048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1200" cap="none" spc="0" normalizeH="0" baseline="0" noProof="0" dirty="0">
                <a:ln>
                  <a:noFill/>
                </a:ln>
                <a:solidFill>
                  <a:srgbClr val="000000"/>
                </a:solidFill>
                <a:effectLst/>
                <a:uLnTx/>
                <a:uFillTx/>
                <a:latin typeface="Arial"/>
                <a:ea typeface="ＭＳ Ｐゴシック"/>
                <a:cs typeface="Arial"/>
              </a:rPr>
              <a:t>Data</a:t>
            </a:r>
            <a:r>
              <a:rPr kumimoji="0" sz="900" b="1"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cut</a:t>
            </a:r>
            <a:r>
              <a:rPr kumimoji="0" sz="900" b="1"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off:</a:t>
            </a:r>
            <a:r>
              <a:rPr kumimoji="0" sz="900" b="1"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August</a:t>
            </a:r>
            <a:r>
              <a:rPr kumimoji="0" sz="900" b="1"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31,</a:t>
            </a:r>
            <a:r>
              <a:rPr kumimoji="0" sz="900" b="1"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2023.</a:t>
            </a:r>
            <a:r>
              <a:rPr kumimoji="0" sz="900" b="1"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CI,</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confidence</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interval;</a:t>
            </a:r>
            <a:r>
              <a:rPr kumimoji="0" sz="9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ITT,</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intent-to-treat;</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SVR35,</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≥35%</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reduction</a:t>
            </a:r>
            <a:r>
              <a:rPr kumimoji="0" sz="900" b="0" i="0" u="none" strike="noStrike" kern="1200" cap="none" spc="-4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in</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spleen</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volume.</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Spleen</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volume</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assessed</a:t>
            </a:r>
            <a:r>
              <a:rPr kumimoji="0" sz="900" b="0" i="0" u="none" strike="noStrike" kern="1200" cap="none" spc="-5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by</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central</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read.</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*Waterfall</a:t>
            </a:r>
            <a:r>
              <a:rPr kumimoji="0" sz="900" b="0" i="0" u="none" strike="noStrike" kern="1200" cap="none" spc="-5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plots</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represent</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patients</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who</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have</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baseline</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and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Week</a:t>
            </a:r>
            <a:r>
              <a:rPr kumimoji="0" sz="900" b="0" i="0" u="none" strike="noStrike" kern="1200" cap="none" spc="-5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24</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data.</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27777" noProof="0" dirty="0">
                <a:ln>
                  <a:noFill/>
                </a:ln>
                <a:solidFill>
                  <a:srgbClr val="000000"/>
                </a:solidFill>
                <a:effectLst/>
                <a:uLnTx/>
                <a:uFillTx/>
                <a:latin typeface="Arial"/>
                <a:ea typeface="ＭＳ Ｐゴシック"/>
                <a:cs typeface="Arial"/>
              </a:rPr>
              <a:t>†</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Patients</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without</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Week</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24</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assessment</a:t>
            </a:r>
            <a:r>
              <a:rPr kumimoji="0" sz="9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are</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considered</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non-</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responders.</a:t>
            </a:r>
            <a:endParaRPr kumimoji="0" sz="900" b="0" i="0" u="none" strike="noStrike" kern="1200" cap="none" spc="0" normalizeH="0" baseline="0" noProof="0" dirty="0">
              <a:ln>
                <a:noFill/>
              </a:ln>
              <a:solidFill>
                <a:srgbClr val="000000"/>
              </a:solidFill>
              <a:effectLst/>
              <a:uLnTx/>
              <a:uFillTx/>
              <a:latin typeface="Arial"/>
              <a:ea typeface="ＭＳ Ｐゴシック"/>
              <a:cs typeface="Arial"/>
            </a:endParaRPr>
          </a:p>
        </p:txBody>
      </p:sp>
      <p:sp>
        <p:nvSpPr>
          <p:cNvPr id="4" name="object 4"/>
          <p:cNvSpPr txBox="1"/>
          <p:nvPr/>
        </p:nvSpPr>
        <p:spPr>
          <a:xfrm>
            <a:off x="6560566" y="1929510"/>
            <a:ext cx="998219"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91005A"/>
                </a:solidFill>
                <a:effectLst/>
                <a:uLnTx/>
                <a:uFillTx/>
                <a:latin typeface="Arial"/>
                <a:ea typeface="ＭＳ Ｐゴシック"/>
                <a:cs typeface="Arial"/>
              </a:rPr>
              <a:t>ITT</a:t>
            </a:r>
            <a:r>
              <a:rPr kumimoji="0" sz="1200" b="0" i="0" u="none" strike="noStrike" kern="1200" cap="none" spc="-15" normalizeH="0" baseline="0" noProof="0" dirty="0">
                <a:ln>
                  <a:noFill/>
                </a:ln>
                <a:solidFill>
                  <a:srgbClr val="91005A"/>
                </a:solidFill>
                <a:effectLst/>
                <a:uLnTx/>
                <a:uFillTx/>
                <a:latin typeface="Arial"/>
                <a:ea typeface="ＭＳ Ｐゴシック"/>
                <a:cs typeface="Arial"/>
              </a:rPr>
              <a:t> </a:t>
            </a:r>
            <a:r>
              <a:rPr kumimoji="0" sz="1200" b="0" i="0" u="none" strike="noStrike" kern="1200" cap="none" spc="-10" normalizeH="0" baseline="0" noProof="0" dirty="0">
                <a:ln>
                  <a:noFill/>
                </a:ln>
                <a:solidFill>
                  <a:srgbClr val="91005A"/>
                </a:solidFill>
                <a:effectLst/>
                <a:uLnTx/>
                <a:uFillTx/>
                <a:latin typeface="Arial"/>
                <a:ea typeface="ＭＳ Ｐゴシック"/>
                <a:cs typeface="Arial"/>
              </a:rPr>
              <a:t>population</a:t>
            </a:r>
            <a:endParaRPr kumimoji="0" sz="1200" b="0" i="0" u="none" strike="noStrike" kern="1200" cap="none" spc="0" normalizeH="0" baseline="0" noProof="0">
              <a:ln>
                <a:noFill/>
              </a:ln>
              <a:solidFill>
                <a:srgbClr val="000000"/>
              </a:solidFill>
              <a:effectLst/>
              <a:uLnTx/>
              <a:uFillTx/>
              <a:latin typeface="Arial"/>
              <a:ea typeface="ＭＳ Ｐゴシック"/>
              <a:cs typeface="Arial"/>
            </a:endParaRPr>
          </a:p>
        </p:txBody>
      </p:sp>
      <p:graphicFrame>
        <p:nvGraphicFramePr>
          <p:cNvPr id="5" name="object 5"/>
          <p:cNvGraphicFramePr>
            <a:graphicFrameLocks noGrp="1"/>
          </p:cNvGraphicFramePr>
          <p:nvPr/>
        </p:nvGraphicFramePr>
        <p:xfrm>
          <a:off x="6575932" y="2173351"/>
          <a:ext cx="4320539" cy="1187450"/>
        </p:xfrm>
        <a:graphic>
          <a:graphicData uri="http://schemas.openxmlformats.org/drawingml/2006/table">
            <a:tbl>
              <a:tblPr firstRow="1" bandRow="1">
                <a:tableStyleId>{2D5ABB26-0587-4C30-8999-92F81FD0307C}</a:tableStyleId>
              </a:tblPr>
              <a:tblGrid>
                <a:gridCol w="1692275">
                  <a:extLst>
                    <a:ext uri="{9D8B030D-6E8A-4147-A177-3AD203B41FA5}">
                      <a16:colId xmlns:a16="http://schemas.microsoft.com/office/drawing/2014/main" val="20000"/>
                    </a:ext>
                  </a:extLst>
                </a:gridCol>
                <a:gridCol w="1332230">
                  <a:extLst>
                    <a:ext uri="{9D8B030D-6E8A-4147-A177-3AD203B41FA5}">
                      <a16:colId xmlns:a16="http://schemas.microsoft.com/office/drawing/2014/main" val="20001"/>
                    </a:ext>
                  </a:extLst>
                </a:gridCol>
                <a:gridCol w="1296034">
                  <a:extLst>
                    <a:ext uri="{9D8B030D-6E8A-4147-A177-3AD203B41FA5}">
                      <a16:colId xmlns:a16="http://schemas.microsoft.com/office/drawing/2014/main" val="20002"/>
                    </a:ext>
                  </a:extLst>
                </a:gridCol>
              </a:tblGrid>
              <a:tr h="730250">
                <a:tc>
                  <a:txBody>
                    <a:bodyPr/>
                    <a:lstStyle/>
                    <a:p>
                      <a:pPr>
                        <a:lnSpc>
                          <a:spcPct val="100000"/>
                        </a:lnSpc>
                      </a:pPr>
                      <a:endParaRPr sz="1100" dirty="0">
                        <a:latin typeface="Times New Roman"/>
                        <a:cs typeface="Times New Roman"/>
                      </a:endParaRPr>
                    </a:p>
                  </a:txBody>
                  <a:tcPr marL="0" marR="0" marT="0" marB="0">
                    <a:lnL w="12700">
                      <a:solidFill>
                        <a:srgbClr val="91005A"/>
                      </a:solidFill>
                      <a:prstDash val="solid"/>
                    </a:lnL>
                    <a:lnR w="12700">
                      <a:solidFill>
                        <a:srgbClr val="91005A"/>
                      </a:solidFill>
                      <a:prstDash val="solid"/>
                    </a:lnR>
                    <a:lnT w="12700">
                      <a:solidFill>
                        <a:srgbClr val="91005A"/>
                      </a:solidFill>
                      <a:prstDash val="solid"/>
                    </a:lnT>
                    <a:lnB w="12700">
                      <a:solidFill>
                        <a:srgbClr val="91005A"/>
                      </a:solidFill>
                      <a:prstDash val="solid"/>
                    </a:lnB>
                  </a:tcPr>
                </a:tc>
                <a:tc>
                  <a:txBody>
                    <a:bodyPr/>
                    <a:lstStyle/>
                    <a:p>
                      <a:pPr>
                        <a:lnSpc>
                          <a:spcPct val="100000"/>
                        </a:lnSpc>
                      </a:pPr>
                      <a:endParaRPr sz="1100">
                        <a:latin typeface="Times New Roman"/>
                        <a:cs typeface="Times New Roman"/>
                      </a:endParaRPr>
                    </a:p>
                  </a:txBody>
                  <a:tcPr marL="0" marR="0" marT="0" marB="0">
                    <a:lnL w="12700">
                      <a:solidFill>
                        <a:srgbClr val="91005A"/>
                      </a:solidFill>
                      <a:prstDash val="solid"/>
                    </a:lnL>
                    <a:lnR w="19050">
                      <a:solidFill>
                        <a:srgbClr val="696969"/>
                      </a:solidFill>
                      <a:prstDash val="solid"/>
                    </a:lnR>
                    <a:lnT w="12700">
                      <a:solidFill>
                        <a:srgbClr val="91005A"/>
                      </a:solidFill>
                      <a:prstDash val="solid"/>
                    </a:lnT>
                    <a:lnB w="12700">
                      <a:solidFill>
                        <a:srgbClr val="91005A"/>
                      </a:solidFill>
                      <a:prstDash val="solid"/>
                    </a:lnB>
                  </a:tcPr>
                </a:tc>
                <a:tc>
                  <a:txBody>
                    <a:bodyPr/>
                    <a:lstStyle/>
                    <a:p>
                      <a:pPr marL="280035" marR="270510" indent="10160" algn="just">
                        <a:lnSpc>
                          <a:spcPct val="114999"/>
                        </a:lnSpc>
                        <a:spcBef>
                          <a:spcPts val="295"/>
                        </a:spcBef>
                      </a:pPr>
                      <a:r>
                        <a:rPr sz="1200" b="1" dirty="0">
                          <a:latin typeface="Arial"/>
                          <a:cs typeface="Arial"/>
                        </a:rPr>
                        <a:t>Placebo</a:t>
                      </a:r>
                      <a:r>
                        <a:rPr sz="1200" b="1" spc="-25" dirty="0">
                          <a:latin typeface="Arial"/>
                          <a:cs typeface="Arial"/>
                        </a:rPr>
                        <a:t> </a:t>
                      </a:r>
                      <a:r>
                        <a:rPr sz="1200" b="1" spc="-50" dirty="0">
                          <a:latin typeface="Arial"/>
                          <a:cs typeface="Arial"/>
                        </a:rPr>
                        <a:t>+ </a:t>
                      </a:r>
                      <a:r>
                        <a:rPr sz="1200" b="1" spc="-10" dirty="0">
                          <a:latin typeface="Arial"/>
                          <a:cs typeface="Arial"/>
                        </a:rPr>
                        <a:t>ruxolitinib (N=216)</a:t>
                      </a:r>
                      <a:endParaRPr sz="1200">
                        <a:latin typeface="Arial"/>
                        <a:cs typeface="Arial"/>
                      </a:endParaRPr>
                    </a:p>
                  </a:txBody>
                  <a:tcPr marL="0" marR="0" marT="37465" marB="0">
                    <a:lnL w="19050">
                      <a:solidFill>
                        <a:srgbClr val="696969"/>
                      </a:solidFill>
                      <a:prstDash val="solid"/>
                    </a:lnL>
                    <a:lnR w="19050">
                      <a:solidFill>
                        <a:srgbClr val="696969"/>
                      </a:solidFill>
                      <a:prstDash val="solid"/>
                    </a:lnR>
                    <a:lnT w="19050">
                      <a:solidFill>
                        <a:srgbClr val="696969"/>
                      </a:solidFill>
                      <a:prstDash val="solid"/>
                    </a:lnT>
                    <a:lnB w="12700">
                      <a:solidFill>
                        <a:srgbClr val="696969"/>
                      </a:solidFill>
                      <a:prstDash val="solid"/>
                    </a:lnB>
                    <a:solidFill>
                      <a:srgbClr val="C3C3C3"/>
                    </a:solidFill>
                  </a:tcPr>
                </a:tc>
                <a:extLst>
                  <a:ext uri="{0D108BD9-81ED-4DB2-BD59-A6C34878D82A}">
                    <a16:rowId xmlns:a16="http://schemas.microsoft.com/office/drawing/2014/main" val="10000"/>
                  </a:ext>
                </a:extLst>
              </a:tr>
              <a:tr h="457200">
                <a:tc>
                  <a:txBody>
                    <a:bodyPr/>
                    <a:lstStyle/>
                    <a:p>
                      <a:pPr marL="92075">
                        <a:lnSpc>
                          <a:spcPct val="100000"/>
                        </a:lnSpc>
                        <a:spcBef>
                          <a:spcPts val="1045"/>
                        </a:spcBef>
                      </a:pPr>
                      <a:r>
                        <a:rPr sz="1200" b="1" dirty="0">
                          <a:latin typeface="Arial"/>
                          <a:cs typeface="Arial"/>
                        </a:rPr>
                        <a:t>SVR35</a:t>
                      </a:r>
                      <a:r>
                        <a:rPr sz="1200" b="1" spc="-35" dirty="0">
                          <a:latin typeface="Arial"/>
                          <a:cs typeface="Arial"/>
                        </a:rPr>
                        <a:t> </a:t>
                      </a:r>
                      <a:r>
                        <a:rPr sz="1200" b="1" dirty="0">
                          <a:latin typeface="Arial"/>
                          <a:cs typeface="Arial"/>
                        </a:rPr>
                        <a:t>at</a:t>
                      </a:r>
                      <a:r>
                        <a:rPr sz="1200" b="1" spc="-30" dirty="0">
                          <a:latin typeface="Arial"/>
                          <a:cs typeface="Arial"/>
                        </a:rPr>
                        <a:t> </a:t>
                      </a:r>
                      <a:r>
                        <a:rPr sz="1200" b="1" dirty="0">
                          <a:latin typeface="Arial"/>
                          <a:cs typeface="Arial"/>
                        </a:rPr>
                        <a:t>Week</a:t>
                      </a:r>
                      <a:r>
                        <a:rPr sz="1200" b="1" spc="-35" dirty="0">
                          <a:latin typeface="Arial"/>
                          <a:cs typeface="Arial"/>
                        </a:rPr>
                        <a:t> </a:t>
                      </a:r>
                      <a:r>
                        <a:rPr sz="1200" b="1" spc="-25" dirty="0">
                          <a:latin typeface="Arial"/>
                          <a:cs typeface="Arial"/>
                        </a:rPr>
                        <a:t>24</a:t>
                      </a:r>
                      <a:endParaRPr sz="1200">
                        <a:latin typeface="Arial"/>
                        <a:cs typeface="Arial"/>
                      </a:endParaRPr>
                    </a:p>
                  </a:txBody>
                  <a:tcPr marL="0" marR="0" marT="132715" marB="0">
                    <a:lnL w="12700">
                      <a:solidFill>
                        <a:srgbClr val="91005A"/>
                      </a:solidFill>
                      <a:prstDash val="solid"/>
                    </a:lnL>
                    <a:lnR w="12700">
                      <a:solidFill>
                        <a:srgbClr val="91005A"/>
                      </a:solidFill>
                      <a:prstDash val="solid"/>
                    </a:lnR>
                    <a:lnT w="12700">
                      <a:solidFill>
                        <a:srgbClr val="91005A"/>
                      </a:solidFill>
                      <a:prstDash val="solid"/>
                    </a:lnT>
                    <a:lnB w="12700">
                      <a:solidFill>
                        <a:srgbClr val="91005A"/>
                      </a:solidFill>
                      <a:prstDash val="solid"/>
                    </a:lnB>
                  </a:tcPr>
                </a:tc>
                <a:tc>
                  <a:txBody>
                    <a:bodyPr/>
                    <a:lstStyle/>
                    <a:p>
                      <a:pPr>
                        <a:lnSpc>
                          <a:spcPct val="100000"/>
                        </a:lnSpc>
                      </a:pPr>
                      <a:endParaRPr sz="1100">
                        <a:latin typeface="Times New Roman"/>
                        <a:cs typeface="Times New Roman"/>
                      </a:endParaRPr>
                    </a:p>
                  </a:txBody>
                  <a:tcPr marL="0" marR="0" marT="0" marB="0">
                    <a:lnL w="12700">
                      <a:solidFill>
                        <a:srgbClr val="91005A"/>
                      </a:solidFill>
                      <a:prstDash val="solid"/>
                    </a:lnL>
                    <a:lnR w="19050">
                      <a:solidFill>
                        <a:srgbClr val="696969"/>
                      </a:solidFill>
                      <a:prstDash val="solid"/>
                    </a:lnR>
                    <a:lnT w="12700">
                      <a:solidFill>
                        <a:srgbClr val="91005A"/>
                      </a:solidFill>
                      <a:prstDash val="solid"/>
                    </a:lnT>
                    <a:lnB w="12700">
                      <a:solidFill>
                        <a:srgbClr val="91005A"/>
                      </a:solidFill>
                      <a:prstDash val="solid"/>
                    </a:lnB>
                  </a:tcPr>
                </a:tc>
                <a:tc>
                  <a:txBody>
                    <a:bodyPr/>
                    <a:lstStyle/>
                    <a:p>
                      <a:pPr marL="434340">
                        <a:lnSpc>
                          <a:spcPct val="100000"/>
                        </a:lnSpc>
                        <a:spcBef>
                          <a:spcPts val="1045"/>
                        </a:spcBef>
                      </a:pPr>
                      <a:r>
                        <a:rPr sz="1200" spc="-10" dirty="0">
                          <a:latin typeface="Arial"/>
                          <a:cs typeface="Arial"/>
                        </a:rPr>
                        <a:t>35.2%</a:t>
                      </a:r>
                      <a:endParaRPr sz="1200" dirty="0">
                        <a:latin typeface="Arial"/>
                        <a:cs typeface="Arial"/>
                      </a:endParaRPr>
                    </a:p>
                  </a:txBody>
                  <a:tcPr marL="0" marR="0" marT="132715" marB="0">
                    <a:lnL w="19050">
                      <a:solidFill>
                        <a:srgbClr val="696969"/>
                      </a:solidFill>
                      <a:prstDash val="solid"/>
                    </a:lnL>
                    <a:lnR w="19050">
                      <a:solidFill>
                        <a:srgbClr val="696969"/>
                      </a:solidFill>
                      <a:prstDash val="solid"/>
                    </a:lnR>
                    <a:lnT w="12700">
                      <a:solidFill>
                        <a:srgbClr val="696969"/>
                      </a:solidFill>
                      <a:prstDash val="solid"/>
                    </a:lnT>
                    <a:lnB w="19050">
                      <a:solidFill>
                        <a:srgbClr val="696969"/>
                      </a:solidFill>
                      <a:prstDash val="solid"/>
                    </a:lnB>
                  </a:tcPr>
                </a:tc>
                <a:extLst>
                  <a:ext uri="{0D108BD9-81ED-4DB2-BD59-A6C34878D82A}">
                    <a16:rowId xmlns:a16="http://schemas.microsoft.com/office/drawing/2014/main" val="10001"/>
                  </a:ext>
                </a:extLst>
              </a:tr>
            </a:tbl>
          </a:graphicData>
        </a:graphic>
      </p:graphicFrame>
      <p:graphicFrame>
        <p:nvGraphicFramePr>
          <p:cNvPr id="6" name="object 6"/>
          <p:cNvGraphicFramePr>
            <a:graphicFrameLocks noGrp="1"/>
          </p:cNvGraphicFramePr>
          <p:nvPr/>
        </p:nvGraphicFramePr>
        <p:xfrm>
          <a:off x="6575932" y="4094860"/>
          <a:ext cx="4320539" cy="1045210"/>
        </p:xfrm>
        <a:graphic>
          <a:graphicData uri="http://schemas.openxmlformats.org/drawingml/2006/table">
            <a:tbl>
              <a:tblPr firstRow="1" bandRow="1">
                <a:tableStyleId>{2D5ABB26-0587-4C30-8999-92F81FD0307C}</a:tableStyleId>
              </a:tblPr>
              <a:tblGrid>
                <a:gridCol w="1692275">
                  <a:extLst>
                    <a:ext uri="{9D8B030D-6E8A-4147-A177-3AD203B41FA5}">
                      <a16:colId xmlns:a16="http://schemas.microsoft.com/office/drawing/2014/main" val="20000"/>
                    </a:ext>
                  </a:extLst>
                </a:gridCol>
                <a:gridCol w="1332230">
                  <a:extLst>
                    <a:ext uri="{9D8B030D-6E8A-4147-A177-3AD203B41FA5}">
                      <a16:colId xmlns:a16="http://schemas.microsoft.com/office/drawing/2014/main" val="20001"/>
                    </a:ext>
                  </a:extLst>
                </a:gridCol>
                <a:gridCol w="1296034">
                  <a:extLst>
                    <a:ext uri="{9D8B030D-6E8A-4147-A177-3AD203B41FA5}">
                      <a16:colId xmlns:a16="http://schemas.microsoft.com/office/drawing/2014/main" val="20002"/>
                    </a:ext>
                  </a:extLst>
                </a:gridCol>
              </a:tblGrid>
              <a:tr h="640080">
                <a:tc>
                  <a:txBody>
                    <a:bodyPr/>
                    <a:lstStyle/>
                    <a:p>
                      <a:pPr marL="92075" marR="271145">
                        <a:lnSpc>
                          <a:spcPct val="100000"/>
                        </a:lnSpc>
                        <a:spcBef>
                          <a:spcPts val="330"/>
                        </a:spcBef>
                      </a:pPr>
                      <a:r>
                        <a:rPr sz="1200" b="1" dirty="0">
                          <a:latin typeface="Arial"/>
                          <a:cs typeface="Arial"/>
                        </a:rPr>
                        <a:t>Mean</a:t>
                      </a:r>
                      <a:r>
                        <a:rPr sz="1200" b="1" spc="-40" dirty="0">
                          <a:latin typeface="Arial"/>
                          <a:cs typeface="Arial"/>
                        </a:rPr>
                        <a:t> </a:t>
                      </a:r>
                      <a:r>
                        <a:rPr sz="1200" b="1" dirty="0">
                          <a:latin typeface="Arial"/>
                          <a:cs typeface="Arial"/>
                        </a:rPr>
                        <a:t>%</a:t>
                      </a:r>
                      <a:r>
                        <a:rPr sz="1200" b="1" spc="-20" dirty="0">
                          <a:latin typeface="Arial"/>
                          <a:cs typeface="Arial"/>
                        </a:rPr>
                        <a:t> </a:t>
                      </a:r>
                      <a:r>
                        <a:rPr sz="1200" b="1" dirty="0">
                          <a:latin typeface="Arial"/>
                          <a:cs typeface="Arial"/>
                        </a:rPr>
                        <a:t>change</a:t>
                      </a:r>
                      <a:r>
                        <a:rPr sz="1200" b="1" spc="-30" dirty="0">
                          <a:latin typeface="Arial"/>
                          <a:cs typeface="Arial"/>
                        </a:rPr>
                        <a:t> </a:t>
                      </a:r>
                      <a:r>
                        <a:rPr sz="1200" b="1" spc="-25" dirty="0">
                          <a:latin typeface="Arial"/>
                          <a:cs typeface="Arial"/>
                        </a:rPr>
                        <a:t>in </a:t>
                      </a:r>
                      <a:r>
                        <a:rPr sz="1200" b="1" dirty="0">
                          <a:latin typeface="Arial"/>
                          <a:cs typeface="Arial"/>
                        </a:rPr>
                        <a:t>spleen</a:t>
                      </a:r>
                      <a:r>
                        <a:rPr sz="1200" b="1" spc="-25" dirty="0">
                          <a:latin typeface="Arial"/>
                          <a:cs typeface="Arial"/>
                        </a:rPr>
                        <a:t> </a:t>
                      </a:r>
                      <a:r>
                        <a:rPr sz="1200" b="1" spc="-10" dirty="0">
                          <a:latin typeface="Arial"/>
                          <a:cs typeface="Arial"/>
                        </a:rPr>
                        <a:t>volume</a:t>
                      </a:r>
                      <a:endParaRPr sz="1200">
                        <a:latin typeface="Arial"/>
                        <a:cs typeface="Arial"/>
                      </a:endParaRPr>
                    </a:p>
                    <a:p>
                      <a:pPr marL="92075">
                        <a:lnSpc>
                          <a:spcPct val="100000"/>
                        </a:lnSpc>
                      </a:pPr>
                      <a:r>
                        <a:rPr sz="1200" b="1" dirty="0">
                          <a:latin typeface="Arial"/>
                          <a:cs typeface="Arial"/>
                        </a:rPr>
                        <a:t>at</a:t>
                      </a:r>
                      <a:r>
                        <a:rPr sz="1200" b="1" spc="-15" dirty="0">
                          <a:latin typeface="Arial"/>
                          <a:cs typeface="Arial"/>
                        </a:rPr>
                        <a:t> </a:t>
                      </a:r>
                      <a:r>
                        <a:rPr sz="1200" b="1" dirty="0">
                          <a:latin typeface="Arial"/>
                          <a:cs typeface="Arial"/>
                        </a:rPr>
                        <a:t>Week</a:t>
                      </a:r>
                      <a:r>
                        <a:rPr sz="1200" b="1" spc="-35" dirty="0">
                          <a:latin typeface="Arial"/>
                          <a:cs typeface="Arial"/>
                        </a:rPr>
                        <a:t> </a:t>
                      </a:r>
                      <a:r>
                        <a:rPr sz="1200" b="1" spc="-25" dirty="0">
                          <a:latin typeface="Arial"/>
                          <a:cs typeface="Arial"/>
                        </a:rPr>
                        <a:t>24</a:t>
                      </a:r>
                      <a:r>
                        <a:rPr sz="1200" b="1" spc="-37" baseline="24305" dirty="0">
                          <a:latin typeface="Arial"/>
                          <a:cs typeface="Arial"/>
                        </a:rPr>
                        <a:t>†</a:t>
                      </a:r>
                      <a:endParaRPr sz="1200" baseline="24305">
                        <a:latin typeface="Arial"/>
                        <a:cs typeface="Arial"/>
                      </a:endParaRPr>
                    </a:p>
                  </a:txBody>
                  <a:tcPr marL="0" marR="0" marT="41910" marB="0">
                    <a:lnL w="12700">
                      <a:solidFill>
                        <a:srgbClr val="91005A"/>
                      </a:solidFill>
                      <a:prstDash val="solid"/>
                    </a:lnL>
                    <a:lnR w="12700">
                      <a:solidFill>
                        <a:srgbClr val="91005A"/>
                      </a:solidFill>
                      <a:prstDash val="solid"/>
                    </a:lnR>
                    <a:lnT w="12700">
                      <a:solidFill>
                        <a:srgbClr val="91005A"/>
                      </a:solidFill>
                      <a:prstDash val="solid"/>
                    </a:lnT>
                    <a:lnB w="12700">
                      <a:solidFill>
                        <a:srgbClr val="91005A"/>
                      </a:solidFill>
                      <a:prstDash val="solid"/>
                    </a:lnB>
                  </a:tcPr>
                </a:tc>
                <a:tc>
                  <a:txBody>
                    <a:bodyPr/>
                    <a:lstStyle/>
                    <a:p>
                      <a:pPr>
                        <a:lnSpc>
                          <a:spcPct val="100000"/>
                        </a:lnSpc>
                      </a:pPr>
                      <a:endParaRPr sz="1100" dirty="0">
                        <a:latin typeface="Times New Roman"/>
                        <a:cs typeface="Times New Roman"/>
                      </a:endParaRPr>
                    </a:p>
                  </a:txBody>
                  <a:tcPr marL="0" marR="0" marT="0" marB="0">
                    <a:lnL w="12700">
                      <a:solidFill>
                        <a:srgbClr val="91005A"/>
                      </a:solidFill>
                      <a:prstDash val="solid"/>
                    </a:lnL>
                    <a:lnR w="19050">
                      <a:solidFill>
                        <a:srgbClr val="696969"/>
                      </a:solidFill>
                      <a:prstDash val="solid"/>
                    </a:lnR>
                    <a:lnT w="12700">
                      <a:solidFill>
                        <a:srgbClr val="91005A"/>
                      </a:solidFill>
                      <a:prstDash val="solid"/>
                    </a:lnT>
                    <a:lnB w="12700">
                      <a:solidFill>
                        <a:srgbClr val="91005A"/>
                      </a:solidFill>
                      <a:prstDash val="solid"/>
                    </a:lnB>
                  </a:tcPr>
                </a:tc>
                <a:tc>
                  <a:txBody>
                    <a:bodyPr/>
                    <a:lstStyle/>
                    <a:p>
                      <a:pPr>
                        <a:lnSpc>
                          <a:spcPct val="100000"/>
                        </a:lnSpc>
                        <a:spcBef>
                          <a:spcPts val="45"/>
                        </a:spcBef>
                      </a:pPr>
                      <a:endParaRPr sz="1500">
                        <a:latin typeface="Times New Roman"/>
                        <a:cs typeface="Times New Roman"/>
                      </a:endParaRPr>
                    </a:p>
                    <a:p>
                      <a:pPr algn="ctr">
                        <a:lnSpc>
                          <a:spcPct val="100000"/>
                        </a:lnSpc>
                      </a:pPr>
                      <a:r>
                        <a:rPr sz="1200" spc="-10" dirty="0">
                          <a:latin typeface="Arial"/>
                          <a:cs typeface="Arial"/>
                        </a:rPr>
                        <a:t>-</a:t>
                      </a:r>
                      <a:r>
                        <a:rPr sz="1200" dirty="0">
                          <a:latin typeface="Arial"/>
                          <a:cs typeface="Arial"/>
                        </a:rPr>
                        <a:t>30.6</a:t>
                      </a:r>
                      <a:r>
                        <a:rPr sz="1200" spc="-35" dirty="0">
                          <a:latin typeface="Arial"/>
                          <a:cs typeface="Arial"/>
                        </a:rPr>
                        <a:t> </a:t>
                      </a:r>
                      <a:r>
                        <a:rPr sz="1200" spc="-10" dirty="0">
                          <a:latin typeface="Arial"/>
                          <a:cs typeface="Arial"/>
                        </a:rPr>
                        <a:t>(n=183)</a:t>
                      </a:r>
                      <a:endParaRPr sz="1200">
                        <a:latin typeface="Arial"/>
                        <a:cs typeface="Arial"/>
                      </a:endParaRPr>
                    </a:p>
                  </a:txBody>
                  <a:tcPr marL="0" marR="0" marT="5715" marB="0">
                    <a:lnL w="19050">
                      <a:solidFill>
                        <a:srgbClr val="696969"/>
                      </a:solidFill>
                      <a:prstDash val="solid"/>
                    </a:lnL>
                    <a:lnR w="19050">
                      <a:solidFill>
                        <a:srgbClr val="696969"/>
                      </a:solidFill>
                      <a:prstDash val="solid"/>
                    </a:lnR>
                    <a:lnT w="19050">
                      <a:solidFill>
                        <a:srgbClr val="696969"/>
                      </a:solidFill>
                      <a:prstDash val="solid"/>
                    </a:lnT>
                    <a:lnB w="12700">
                      <a:solidFill>
                        <a:srgbClr val="696969"/>
                      </a:solidFill>
                      <a:prstDash val="solid"/>
                    </a:lnB>
                  </a:tcPr>
                </a:tc>
                <a:extLst>
                  <a:ext uri="{0D108BD9-81ED-4DB2-BD59-A6C34878D82A}">
                    <a16:rowId xmlns:a16="http://schemas.microsoft.com/office/drawing/2014/main" val="10000"/>
                  </a:ext>
                </a:extLst>
              </a:tr>
              <a:tr h="405130">
                <a:tc>
                  <a:txBody>
                    <a:bodyPr/>
                    <a:lstStyle/>
                    <a:p>
                      <a:pPr marL="92075">
                        <a:lnSpc>
                          <a:spcPct val="100000"/>
                        </a:lnSpc>
                        <a:spcBef>
                          <a:spcPts val="850"/>
                        </a:spcBef>
                      </a:pPr>
                      <a:r>
                        <a:rPr sz="1200" b="1" dirty="0">
                          <a:latin typeface="Arial"/>
                          <a:cs typeface="Arial"/>
                        </a:rPr>
                        <a:t>95%</a:t>
                      </a:r>
                      <a:r>
                        <a:rPr sz="1200" b="1" spc="-50" dirty="0">
                          <a:latin typeface="Arial"/>
                          <a:cs typeface="Arial"/>
                        </a:rPr>
                        <a:t> </a:t>
                      </a:r>
                      <a:r>
                        <a:rPr sz="1200" b="1" spc="-25" dirty="0">
                          <a:latin typeface="Arial"/>
                          <a:cs typeface="Arial"/>
                        </a:rPr>
                        <a:t>CI</a:t>
                      </a:r>
                      <a:endParaRPr sz="1200">
                        <a:latin typeface="Arial"/>
                        <a:cs typeface="Arial"/>
                      </a:endParaRPr>
                    </a:p>
                  </a:txBody>
                  <a:tcPr marL="0" marR="0" marT="107950" marB="0">
                    <a:lnL w="12700">
                      <a:solidFill>
                        <a:srgbClr val="91005A"/>
                      </a:solidFill>
                      <a:prstDash val="solid"/>
                    </a:lnL>
                    <a:lnR w="12700">
                      <a:solidFill>
                        <a:srgbClr val="91005A"/>
                      </a:solidFill>
                      <a:prstDash val="solid"/>
                    </a:lnR>
                    <a:lnT w="12700">
                      <a:solidFill>
                        <a:srgbClr val="91005A"/>
                      </a:solidFill>
                      <a:prstDash val="solid"/>
                    </a:lnT>
                    <a:lnB w="12700">
                      <a:solidFill>
                        <a:srgbClr val="91005A"/>
                      </a:solidFill>
                      <a:prstDash val="solid"/>
                    </a:lnB>
                  </a:tcPr>
                </a:tc>
                <a:tc>
                  <a:txBody>
                    <a:bodyPr/>
                    <a:lstStyle/>
                    <a:p>
                      <a:pPr>
                        <a:lnSpc>
                          <a:spcPct val="100000"/>
                        </a:lnSpc>
                      </a:pPr>
                      <a:endParaRPr sz="1100">
                        <a:latin typeface="Times New Roman"/>
                        <a:cs typeface="Times New Roman"/>
                      </a:endParaRPr>
                    </a:p>
                  </a:txBody>
                  <a:tcPr marL="0" marR="0" marT="0" marB="0">
                    <a:lnL w="12700">
                      <a:solidFill>
                        <a:srgbClr val="91005A"/>
                      </a:solidFill>
                      <a:prstDash val="solid"/>
                    </a:lnL>
                    <a:lnR w="19050">
                      <a:solidFill>
                        <a:srgbClr val="696969"/>
                      </a:solidFill>
                      <a:prstDash val="solid"/>
                    </a:lnR>
                    <a:lnT w="12700">
                      <a:solidFill>
                        <a:srgbClr val="91005A"/>
                      </a:solidFill>
                      <a:prstDash val="solid"/>
                    </a:lnT>
                    <a:lnB w="12700">
                      <a:solidFill>
                        <a:srgbClr val="91005A"/>
                      </a:solidFill>
                      <a:prstDash val="solid"/>
                    </a:lnB>
                  </a:tcPr>
                </a:tc>
                <a:tc>
                  <a:txBody>
                    <a:bodyPr/>
                    <a:lstStyle/>
                    <a:p>
                      <a:pPr marL="635" algn="ctr">
                        <a:lnSpc>
                          <a:spcPct val="100000"/>
                        </a:lnSpc>
                        <a:spcBef>
                          <a:spcPts val="850"/>
                        </a:spcBef>
                      </a:pPr>
                      <a:r>
                        <a:rPr sz="1200" spc="-10" dirty="0">
                          <a:latin typeface="Arial"/>
                          <a:cs typeface="Arial"/>
                        </a:rPr>
                        <a:t>-</a:t>
                      </a:r>
                      <a:r>
                        <a:rPr sz="1200" dirty="0">
                          <a:latin typeface="Arial"/>
                          <a:cs typeface="Arial"/>
                        </a:rPr>
                        <a:t>33.7,</a:t>
                      </a:r>
                      <a:r>
                        <a:rPr sz="1200" spc="-25" dirty="0">
                          <a:latin typeface="Arial"/>
                          <a:cs typeface="Arial"/>
                        </a:rPr>
                        <a:t> </a:t>
                      </a:r>
                      <a:r>
                        <a:rPr sz="1200" spc="-10" dirty="0">
                          <a:latin typeface="Arial"/>
                          <a:cs typeface="Arial"/>
                        </a:rPr>
                        <a:t>-</a:t>
                      </a:r>
                      <a:r>
                        <a:rPr sz="1200" spc="-20" dirty="0">
                          <a:latin typeface="Arial"/>
                          <a:cs typeface="Arial"/>
                        </a:rPr>
                        <a:t>27.5</a:t>
                      </a:r>
                      <a:endParaRPr sz="1200" dirty="0">
                        <a:latin typeface="Arial"/>
                        <a:cs typeface="Arial"/>
                      </a:endParaRPr>
                    </a:p>
                  </a:txBody>
                  <a:tcPr marL="0" marR="0" marT="107950" marB="0">
                    <a:lnL w="19050">
                      <a:solidFill>
                        <a:srgbClr val="696969"/>
                      </a:solidFill>
                      <a:prstDash val="solid"/>
                    </a:lnL>
                    <a:lnR w="19050">
                      <a:solidFill>
                        <a:srgbClr val="696969"/>
                      </a:solidFill>
                      <a:prstDash val="solid"/>
                    </a:lnR>
                    <a:lnT w="12700">
                      <a:solidFill>
                        <a:srgbClr val="696969"/>
                      </a:solidFill>
                      <a:prstDash val="solid"/>
                    </a:lnT>
                    <a:lnB w="19050">
                      <a:solidFill>
                        <a:srgbClr val="696969"/>
                      </a:solidFill>
                      <a:prstDash val="solid"/>
                    </a:lnB>
                  </a:tcPr>
                </a:tc>
                <a:extLst>
                  <a:ext uri="{0D108BD9-81ED-4DB2-BD59-A6C34878D82A}">
                    <a16:rowId xmlns:a16="http://schemas.microsoft.com/office/drawing/2014/main" val="10001"/>
                  </a:ext>
                </a:extLst>
              </a:tr>
            </a:tbl>
          </a:graphicData>
        </a:graphic>
      </p:graphicFrame>
      <p:grpSp>
        <p:nvGrpSpPr>
          <p:cNvPr id="7" name="object 7"/>
          <p:cNvGrpSpPr/>
          <p:nvPr/>
        </p:nvGrpSpPr>
        <p:grpSpPr>
          <a:xfrm>
            <a:off x="1094041" y="2012823"/>
            <a:ext cx="5353050" cy="3413125"/>
            <a:chOff x="1094041" y="2012823"/>
            <a:chExt cx="5353050" cy="3413125"/>
          </a:xfrm>
        </p:grpSpPr>
        <p:sp>
          <p:nvSpPr>
            <p:cNvPr id="8" name="object 8"/>
            <p:cNvSpPr/>
            <p:nvPr/>
          </p:nvSpPr>
          <p:spPr>
            <a:xfrm>
              <a:off x="1110995" y="2014728"/>
              <a:ext cx="0" cy="3406140"/>
            </a:xfrm>
            <a:custGeom>
              <a:avLst/>
              <a:gdLst/>
              <a:ahLst/>
              <a:cxnLst/>
              <a:rect l="l" t="t" r="r" b="b"/>
              <a:pathLst>
                <a:path h="3406140">
                  <a:moveTo>
                    <a:pt x="0" y="0"/>
                  </a:moveTo>
                  <a:lnTo>
                    <a:pt x="0" y="3406140"/>
                  </a:lnTo>
                </a:path>
              </a:pathLst>
            </a:custGeom>
            <a:ln w="3247">
              <a:solidFill>
                <a:srgbClr val="F1F1F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9" name="object 9"/>
            <p:cNvSpPr/>
            <p:nvPr/>
          </p:nvSpPr>
          <p:spPr>
            <a:xfrm>
              <a:off x="1136903" y="2014728"/>
              <a:ext cx="104139" cy="3406140"/>
            </a:xfrm>
            <a:custGeom>
              <a:avLst/>
              <a:gdLst/>
              <a:ahLst/>
              <a:cxnLst/>
              <a:rect l="l" t="t" r="r" b="b"/>
              <a:pathLst>
                <a:path w="104140" h="3406140">
                  <a:moveTo>
                    <a:pt x="0" y="1487932"/>
                  </a:moveTo>
                  <a:lnTo>
                    <a:pt x="0" y="3406140"/>
                  </a:lnTo>
                </a:path>
                <a:path w="104140" h="3406140">
                  <a:moveTo>
                    <a:pt x="0" y="0"/>
                  </a:moveTo>
                  <a:lnTo>
                    <a:pt x="0" y="743712"/>
                  </a:lnTo>
                </a:path>
                <a:path w="104140" h="3406140">
                  <a:moveTo>
                    <a:pt x="25908" y="1487932"/>
                  </a:moveTo>
                  <a:lnTo>
                    <a:pt x="25908" y="3406140"/>
                  </a:lnTo>
                </a:path>
                <a:path w="104140" h="3406140">
                  <a:moveTo>
                    <a:pt x="25908" y="1348232"/>
                  </a:moveTo>
                  <a:lnTo>
                    <a:pt x="25908" y="1354582"/>
                  </a:lnTo>
                </a:path>
                <a:path w="104140" h="3406140">
                  <a:moveTo>
                    <a:pt x="25908" y="1170432"/>
                  </a:moveTo>
                  <a:lnTo>
                    <a:pt x="25908" y="1174241"/>
                  </a:lnTo>
                </a:path>
                <a:path w="104140" h="3406140">
                  <a:moveTo>
                    <a:pt x="25908" y="0"/>
                  </a:moveTo>
                  <a:lnTo>
                    <a:pt x="25908" y="888491"/>
                  </a:lnTo>
                </a:path>
                <a:path w="104140" h="3406140">
                  <a:moveTo>
                    <a:pt x="51815" y="1462532"/>
                  </a:moveTo>
                  <a:lnTo>
                    <a:pt x="51815" y="3406140"/>
                  </a:lnTo>
                </a:path>
                <a:path w="104140" h="3406140">
                  <a:moveTo>
                    <a:pt x="51815" y="0"/>
                  </a:moveTo>
                  <a:lnTo>
                    <a:pt x="51815" y="1174241"/>
                  </a:lnTo>
                </a:path>
                <a:path w="104140" h="3406140">
                  <a:moveTo>
                    <a:pt x="77724" y="1462532"/>
                  </a:moveTo>
                  <a:lnTo>
                    <a:pt x="77724" y="3406140"/>
                  </a:lnTo>
                </a:path>
                <a:path w="104140" h="3406140">
                  <a:moveTo>
                    <a:pt x="77724" y="0"/>
                  </a:moveTo>
                  <a:lnTo>
                    <a:pt x="77724" y="1174241"/>
                  </a:lnTo>
                </a:path>
                <a:path w="104140" h="3406140">
                  <a:moveTo>
                    <a:pt x="103632" y="1462532"/>
                  </a:moveTo>
                  <a:lnTo>
                    <a:pt x="103632" y="3406140"/>
                  </a:lnTo>
                </a:path>
                <a:path w="104140" h="3406140">
                  <a:moveTo>
                    <a:pt x="103632" y="0"/>
                  </a:moveTo>
                  <a:lnTo>
                    <a:pt x="103632" y="1348232"/>
                  </a:lnTo>
                </a:path>
              </a:pathLst>
            </a:custGeom>
            <a:ln w="3247">
              <a:solidFill>
                <a:srgbClr val="F1F1F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0" name="object 10"/>
            <p:cNvSpPr/>
            <p:nvPr/>
          </p:nvSpPr>
          <p:spPr>
            <a:xfrm>
              <a:off x="1266443" y="2014728"/>
              <a:ext cx="26034" cy="3406140"/>
            </a:xfrm>
            <a:custGeom>
              <a:avLst/>
              <a:gdLst/>
              <a:ahLst/>
              <a:cxnLst/>
              <a:rect l="l" t="t" r="r" b="b"/>
              <a:pathLst>
                <a:path w="26034" h="3406140">
                  <a:moveTo>
                    <a:pt x="0" y="0"/>
                  </a:moveTo>
                  <a:lnTo>
                    <a:pt x="0" y="3406140"/>
                  </a:lnTo>
                </a:path>
                <a:path w="26034" h="3406140">
                  <a:moveTo>
                    <a:pt x="25908" y="0"/>
                  </a:moveTo>
                  <a:lnTo>
                    <a:pt x="25908" y="3406140"/>
                  </a:lnTo>
                </a:path>
              </a:pathLst>
            </a:custGeom>
            <a:ln w="3247">
              <a:solidFill>
                <a:srgbClr val="F1F1F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1" name="object 11"/>
            <p:cNvSpPr/>
            <p:nvPr/>
          </p:nvSpPr>
          <p:spPr>
            <a:xfrm>
              <a:off x="1318259" y="2014728"/>
              <a:ext cx="5100955" cy="3406140"/>
            </a:xfrm>
            <a:custGeom>
              <a:avLst/>
              <a:gdLst/>
              <a:ahLst/>
              <a:cxnLst/>
              <a:rect l="l" t="t" r="r" b="b"/>
              <a:pathLst>
                <a:path w="5100955" h="3406140">
                  <a:moveTo>
                    <a:pt x="0" y="1529841"/>
                  </a:moveTo>
                  <a:lnTo>
                    <a:pt x="0" y="3406140"/>
                  </a:lnTo>
                </a:path>
                <a:path w="5100955" h="3406140">
                  <a:moveTo>
                    <a:pt x="0" y="0"/>
                  </a:moveTo>
                  <a:lnTo>
                    <a:pt x="0" y="1487932"/>
                  </a:lnTo>
                </a:path>
                <a:path w="5100955" h="3406140">
                  <a:moveTo>
                    <a:pt x="25908" y="1529841"/>
                  </a:moveTo>
                  <a:lnTo>
                    <a:pt x="25908" y="3406140"/>
                  </a:lnTo>
                </a:path>
                <a:path w="5100955" h="3406140">
                  <a:moveTo>
                    <a:pt x="25908" y="0"/>
                  </a:moveTo>
                  <a:lnTo>
                    <a:pt x="25908" y="1487932"/>
                  </a:lnTo>
                </a:path>
                <a:path w="5100955" h="3406140">
                  <a:moveTo>
                    <a:pt x="51815" y="1529841"/>
                  </a:moveTo>
                  <a:lnTo>
                    <a:pt x="51815" y="3406140"/>
                  </a:lnTo>
                </a:path>
                <a:path w="5100955" h="3406140">
                  <a:moveTo>
                    <a:pt x="51815" y="0"/>
                  </a:moveTo>
                  <a:lnTo>
                    <a:pt x="51815" y="1487932"/>
                  </a:lnTo>
                </a:path>
                <a:path w="5100955" h="3406140">
                  <a:moveTo>
                    <a:pt x="77724" y="1585722"/>
                  </a:moveTo>
                  <a:lnTo>
                    <a:pt x="77724" y="3406140"/>
                  </a:lnTo>
                </a:path>
                <a:path w="5100955" h="3406140">
                  <a:moveTo>
                    <a:pt x="77724" y="1529841"/>
                  </a:moveTo>
                  <a:lnTo>
                    <a:pt x="77724" y="1533652"/>
                  </a:lnTo>
                </a:path>
                <a:path w="5100955" h="3406140">
                  <a:moveTo>
                    <a:pt x="77724" y="0"/>
                  </a:moveTo>
                  <a:lnTo>
                    <a:pt x="77724" y="1487932"/>
                  </a:lnTo>
                </a:path>
                <a:path w="5100955" h="3406140">
                  <a:moveTo>
                    <a:pt x="103631" y="1613662"/>
                  </a:moveTo>
                  <a:lnTo>
                    <a:pt x="103631" y="3406140"/>
                  </a:lnTo>
                </a:path>
                <a:path w="5100955" h="3406140">
                  <a:moveTo>
                    <a:pt x="103631" y="1529841"/>
                  </a:moveTo>
                  <a:lnTo>
                    <a:pt x="103631" y="1533652"/>
                  </a:lnTo>
                </a:path>
                <a:path w="5100955" h="3406140">
                  <a:moveTo>
                    <a:pt x="103631" y="0"/>
                  </a:moveTo>
                  <a:lnTo>
                    <a:pt x="103631" y="1487932"/>
                  </a:lnTo>
                </a:path>
                <a:path w="5100955" h="3406140">
                  <a:moveTo>
                    <a:pt x="129540" y="1613662"/>
                  </a:moveTo>
                  <a:lnTo>
                    <a:pt x="129540" y="3406140"/>
                  </a:lnTo>
                </a:path>
                <a:path w="5100955" h="3406140">
                  <a:moveTo>
                    <a:pt x="129540" y="1529841"/>
                  </a:moveTo>
                  <a:lnTo>
                    <a:pt x="129540" y="1533652"/>
                  </a:lnTo>
                </a:path>
                <a:path w="5100955" h="3406140">
                  <a:moveTo>
                    <a:pt x="129540" y="0"/>
                  </a:moveTo>
                  <a:lnTo>
                    <a:pt x="129540" y="1487932"/>
                  </a:lnTo>
                </a:path>
                <a:path w="5100955" h="3406140">
                  <a:moveTo>
                    <a:pt x="155448" y="1613662"/>
                  </a:moveTo>
                  <a:lnTo>
                    <a:pt x="155448" y="3406140"/>
                  </a:lnTo>
                </a:path>
                <a:path w="5100955" h="3406140">
                  <a:moveTo>
                    <a:pt x="155448" y="1529841"/>
                  </a:moveTo>
                  <a:lnTo>
                    <a:pt x="155448" y="1533652"/>
                  </a:lnTo>
                </a:path>
                <a:path w="5100955" h="3406140">
                  <a:moveTo>
                    <a:pt x="155448" y="0"/>
                  </a:moveTo>
                  <a:lnTo>
                    <a:pt x="155448" y="1487932"/>
                  </a:lnTo>
                </a:path>
                <a:path w="5100955" h="3406140">
                  <a:moveTo>
                    <a:pt x="181356" y="1674622"/>
                  </a:moveTo>
                  <a:lnTo>
                    <a:pt x="181356" y="3406140"/>
                  </a:lnTo>
                </a:path>
                <a:path w="5100955" h="3406140">
                  <a:moveTo>
                    <a:pt x="181356" y="1613662"/>
                  </a:moveTo>
                  <a:lnTo>
                    <a:pt x="181356" y="1626362"/>
                  </a:lnTo>
                </a:path>
                <a:path w="5100955" h="3406140">
                  <a:moveTo>
                    <a:pt x="181356" y="1529841"/>
                  </a:moveTo>
                  <a:lnTo>
                    <a:pt x="181356" y="1533652"/>
                  </a:lnTo>
                </a:path>
                <a:path w="5100955" h="3406140">
                  <a:moveTo>
                    <a:pt x="181356" y="0"/>
                  </a:moveTo>
                  <a:lnTo>
                    <a:pt x="181356" y="1487932"/>
                  </a:lnTo>
                </a:path>
                <a:path w="5100955" h="3406140">
                  <a:moveTo>
                    <a:pt x="207264" y="1705102"/>
                  </a:moveTo>
                  <a:lnTo>
                    <a:pt x="207264" y="3406140"/>
                  </a:lnTo>
                </a:path>
                <a:path w="5100955" h="3406140">
                  <a:moveTo>
                    <a:pt x="207264" y="1613662"/>
                  </a:moveTo>
                  <a:lnTo>
                    <a:pt x="207264" y="1626362"/>
                  </a:lnTo>
                </a:path>
                <a:path w="5100955" h="3406140">
                  <a:moveTo>
                    <a:pt x="207264" y="1529841"/>
                  </a:moveTo>
                  <a:lnTo>
                    <a:pt x="207264" y="1533652"/>
                  </a:lnTo>
                </a:path>
                <a:path w="5100955" h="3406140">
                  <a:moveTo>
                    <a:pt x="207264" y="0"/>
                  </a:moveTo>
                  <a:lnTo>
                    <a:pt x="207264" y="1487932"/>
                  </a:lnTo>
                </a:path>
                <a:path w="5100955" h="3406140">
                  <a:moveTo>
                    <a:pt x="233172" y="1705102"/>
                  </a:moveTo>
                  <a:lnTo>
                    <a:pt x="233172" y="3406140"/>
                  </a:lnTo>
                </a:path>
                <a:path w="5100955" h="3406140">
                  <a:moveTo>
                    <a:pt x="233172" y="1613662"/>
                  </a:moveTo>
                  <a:lnTo>
                    <a:pt x="233172" y="1626362"/>
                  </a:lnTo>
                </a:path>
                <a:path w="5100955" h="3406140">
                  <a:moveTo>
                    <a:pt x="233172" y="1529841"/>
                  </a:moveTo>
                  <a:lnTo>
                    <a:pt x="233172" y="1533652"/>
                  </a:lnTo>
                </a:path>
                <a:path w="5100955" h="3406140">
                  <a:moveTo>
                    <a:pt x="233172" y="0"/>
                  </a:moveTo>
                  <a:lnTo>
                    <a:pt x="233172" y="1487932"/>
                  </a:lnTo>
                </a:path>
                <a:path w="5100955" h="3406140">
                  <a:moveTo>
                    <a:pt x="259080" y="1705102"/>
                  </a:moveTo>
                  <a:lnTo>
                    <a:pt x="259080" y="3406140"/>
                  </a:lnTo>
                </a:path>
                <a:path w="5100955" h="3406140">
                  <a:moveTo>
                    <a:pt x="259080" y="1613662"/>
                  </a:moveTo>
                  <a:lnTo>
                    <a:pt x="259080" y="1626362"/>
                  </a:lnTo>
                </a:path>
                <a:path w="5100955" h="3406140">
                  <a:moveTo>
                    <a:pt x="259080" y="1529841"/>
                  </a:moveTo>
                  <a:lnTo>
                    <a:pt x="259080" y="1533652"/>
                  </a:lnTo>
                </a:path>
                <a:path w="5100955" h="3406140">
                  <a:moveTo>
                    <a:pt x="259080" y="0"/>
                  </a:moveTo>
                  <a:lnTo>
                    <a:pt x="259080" y="1487932"/>
                  </a:lnTo>
                </a:path>
                <a:path w="5100955" h="3406140">
                  <a:moveTo>
                    <a:pt x="284988" y="1705102"/>
                  </a:moveTo>
                  <a:lnTo>
                    <a:pt x="284988" y="3406140"/>
                  </a:lnTo>
                </a:path>
                <a:path w="5100955" h="3406140">
                  <a:moveTo>
                    <a:pt x="284988" y="1613662"/>
                  </a:moveTo>
                  <a:lnTo>
                    <a:pt x="284988" y="1626362"/>
                  </a:lnTo>
                </a:path>
                <a:path w="5100955" h="3406140">
                  <a:moveTo>
                    <a:pt x="284988" y="1529841"/>
                  </a:moveTo>
                  <a:lnTo>
                    <a:pt x="284988" y="1533652"/>
                  </a:lnTo>
                </a:path>
                <a:path w="5100955" h="3406140">
                  <a:moveTo>
                    <a:pt x="284988" y="0"/>
                  </a:moveTo>
                  <a:lnTo>
                    <a:pt x="284988" y="1487932"/>
                  </a:lnTo>
                </a:path>
                <a:path w="5100955" h="3406140">
                  <a:moveTo>
                    <a:pt x="310896" y="1705102"/>
                  </a:moveTo>
                  <a:lnTo>
                    <a:pt x="310896" y="3406140"/>
                  </a:lnTo>
                </a:path>
                <a:path w="5100955" h="3406140">
                  <a:moveTo>
                    <a:pt x="310896" y="1613662"/>
                  </a:moveTo>
                  <a:lnTo>
                    <a:pt x="310896" y="1626362"/>
                  </a:lnTo>
                </a:path>
                <a:path w="5100955" h="3406140">
                  <a:moveTo>
                    <a:pt x="310896" y="1529841"/>
                  </a:moveTo>
                  <a:lnTo>
                    <a:pt x="310896" y="1533652"/>
                  </a:lnTo>
                </a:path>
                <a:path w="5100955" h="3406140">
                  <a:moveTo>
                    <a:pt x="310896" y="0"/>
                  </a:moveTo>
                  <a:lnTo>
                    <a:pt x="310896" y="1487932"/>
                  </a:lnTo>
                </a:path>
                <a:path w="5100955" h="3406140">
                  <a:moveTo>
                    <a:pt x="336803" y="1705102"/>
                  </a:moveTo>
                  <a:lnTo>
                    <a:pt x="336803" y="3406140"/>
                  </a:lnTo>
                </a:path>
                <a:path w="5100955" h="3406140">
                  <a:moveTo>
                    <a:pt x="336803" y="1613662"/>
                  </a:moveTo>
                  <a:lnTo>
                    <a:pt x="336803" y="1626362"/>
                  </a:lnTo>
                </a:path>
                <a:path w="5100955" h="3406140">
                  <a:moveTo>
                    <a:pt x="336803" y="1529841"/>
                  </a:moveTo>
                  <a:lnTo>
                    <a:pt x="336803" y="1533652"/>
                  </a:lnTo>
                </a:path>
                <a:path w="5100955" h="3406140">
                  <a:moveTo>
                    <a:pt x="336803" y="0"/>
                  </a:moveTo>
                  <a:lnTo>
                    <a:pt x="336803" y="1487932"/>
                  </a:lnTo>
                </a:path>
                <a:path w="5100955" h="3406140">
                  <a:moveTo>
                    <a:pt x="362712" y="1705102"/>
                  </a:moveTo>
                  <a:lnTo>
                    <a:pt x="362712" y="3406140"/>
                  </a:lnTo>
                </a:path>
                <a:path w="5100955" h="3406140">
                  <a:moveTo>
                    <a:pt x="362712" y="1613662"/>
                  </a:moveTo>
                  <a:lnTo>
                    <a:pt x="362712" y="1626362"/>
                  </a:lnTo>
                </a:path>
                <a:path w="5100955" h="3406140">
                  <a:moveTo>
                    <a:pt x="362712" y="1529841"/>
                  </a:moveTo>
                  <a:lnTo>
                    <a:pt x="362712" y="1533652"/>
                  </a:lnTo>
                </a:path>
                <a:path w="5100955" h="3406140">
                  <a:moveTo>
                    <a:pt x="362712" y="0"/>
                  </a:moveTo>
                  <a:lnTo>
                    <a:pt x="362712" y="1487932"/>
                  </a:lnTo>
                </a:path>
                <a:path w="5100955" h="3406140">
                  <a:moveTo>
                    <a:pt x="388620" y="1705102"/>
                  </a:moveTo>
                  <a:lnTo>
                    <a:pt x="388620" y="3406140"/>
                  </a:lnTo>
                </a:path>
                <a:path w="5100955" h="3406140">
                  <a:moveTo>
                    <a:pt x="388620" y="1613662"/>
                  </a:moveTo>
                  <a:lnTo>
                    <a:pt x="388620" y="1626362"/>
                  </a:lnTo>
                </a:path>
                <a:path w="5100955" h="3406140">
                  <a:moveTo>
                    <a:pt x="388620" y="1529841"/>
                  </a:moveTo>
                  <a:lnTo>
                    <a:pt x="388620" y="1533652"/>
                  </a:lnTo>
                </a:path>
                <a:path w="5100955" h="3406140">
                  <a:moveTo>
                    <a:pt x="388620" y="0"/>
                  </a:moveTo>
                  <a:lnTo>
                    <a:pt x="388620" y="1487932"/>
                  </a:lnTo>
                </a:path>
                <a:path w="5100955" h="3406140">
                  <a:moveTo>
                    <a:pt x="414528" y="1705102"/>
                  </a:moveTo>
                  <a:lnTo>
                    <a:pt x="414528" y="3406140"/>
                  </a:lnTo>
                </a:path>
                <a:path w="5100955" h="3406140">
                  <a:moveTo>
                    <a:pt x="414528" y="1613662"/>
                  </a:moveTo>
                  <a:lnTo>
                    <a:pt x="414528" y="1626362"/>
                  </a:lnTo>
                </a:path>
                <a:path w="5100955" h="3406140">
                  <a:moveTo>
                    <a:pt x="414528" y="1529841"/>
                  </a:moveTo>
                  <a:lnTo>
                    <a:pt x="414528" y="1533652"/>
                  </a:lnTo>
                </a:path>
                <a:path w="5100955" h="3406140">
                  <a:moveTo>
                    <a:pt x="414528" y="0"/>
                  </a:moveTo>
                  <a:lnTo>
                    <a:pt x="414528" y="1487932"/>
                  </a:lnTo>
                </a:path>
                <a:path w="5100955" h="3406140">
                  <a:moveTo>
                    <a:pt x="440435" y="1705102"/>
                  </a:moveTo>
                  <a:lnTo>
                    <a:pt x="440435" y="3406140"/>
                  </a:lnTo>
                </a:path>
                <a:path w="5100955" h="3406140">
                  <a:moveTo>
                    <a:pt x="440435" y="1613662"/>
                  </a:moveTo>
                  <a:lnTo>
                    <a:pt x="440435" y="1626362"/>
                  </a:lnTo>
                </a:path>
                <a:path w="5100955" h="3406140">
                  <a:moveTo>
                    <a:pt x="440435" y="1529841"/>
                  </a:moveTo>
                  <a:lnTo>
                    <a:pt x="440435" y="1533652"/>
                  </a:lnTo>
                </a:path>
                <a:path w="5100955" h="3406140">
                  <a:moveTo>
                    <a:pt x="440435" y="0"/>
                  </a:moveTo>
                  <a:lnTo>
                    <a:pt x="440435" y="1487932"/>
                  </a:lnTo>
                </a:path>
                <a:path w="5100955" h="3406140">
                  <a:moveTo>
                    <a:pt x="466344" y="1705102"/>
                  </a:moveTo>
                  <a:lnTo>
                    <a:pt x="466344" y="3406140"/>
                  </a:lnTo>
                </a:path>
                <a:path w="5100955" h="3406140">
                  <a:moveTo>
                    <a:pt x="466344" y="1613662"/>
                  </a:moveTo>
                  <a:lnTo>
                    <a:pt x="466344" y="1626362"/>
                  </a:lnTo>
                </a:path>
                <a:path w="5100955" h="3406140">
                  <a:moveTo>
                    <a:pt x="466344" y="1529841"/>
                  </a:moveTo>
                  <a:lnTo>
                    <a:pt x="466344" y="1533652"/>
                  </a:lnTo>
                </a:path>
                <a:path w="5100955" h="3406140">
                  <a:moveTo>
                    <a:pt x="466344" y="0"/>
                  </a:moveTo>
                  <a:lnTo>
                    <a:pt x="466344" y="1487932"/>
                  </a:lnTo>
                </a:path>
                <a:path w="5100955" h="3406140">
                  <a:moveTo>
                    <a:pt x="492252" y="1705102"/>
                  </a:moveTo>
                  <a:lnTo>
                    <a:pt x="492252" y="3406140"/>
                  </a:lnTo>
                </a:path>
                <a:path w="5100955" h="3406140">
                  <a:moveTo>
                    <a:pt x="492252" y="1613662"/>
                  </a:moveTo>
                  <a:lnTo>
                    <a:pt x="492252" y="1626362"/>
                  </a:lnTo>
                </a:path>
                <a:path w="5100955" h="3406140">
                  <a:moveTo>
                    <a:pt x="492252" y="1529841"/>
                  </a:moveTo>
                  <a:lnTo>
                    <a:pt x="492252" y="1533652"/>
                  </a:lnTo>
                </a:path>
                <a:path w="5100955" h="3406140">
                  <a:moveTo>
                    <a:pt x="492252" y="0"/>
                  </a:moveTo>
                  <a:lnTo>
                    <a:pt x="492252" y="1487932"/>
                  </a:lnTo>
                </a:path>
                <a:path w="5100955" h="3406140">
                  <a:moveTo>
                    <a:pt x="518159" y="1705102"/>
                  </a:moveTo>
                  <a:lnTo>
                    <a:pt x="518159" y="3406140"/>
                  </a:lnTo>
                </a:path>
                <a:path w="5100955" h="3406140">
                  <a:moveTo>
                    <a:pt x="518159" y="1613662"/>
                  </a:moveTo>
                  <a:lnTo>
                    <a:pt x="518159" y="1626362"/>
                  </a:lnTo>
                </a:path>
                <a:path w="5100955" h="3406140">
                  <a:moveTo>
                    <a:pt x="518159" y="1529841"/>
                  </a:moveTo>
                  <a:lnTo>
                    <a:pt x="518159" y="1533652"/>
                  </a:lnTo>
                </a:path>
                <a:path w="5100955" h="3406140">
                  <a:moveTo>
                    <a:pt x="518159" y="0"/>
                  </a:moveTo>
                  <a:lnTo>
                    <a:pt x="518159" y="1487932"/>
                  </a:lnTo>
                </a:path>
                <a:path w="5100955" h="3406140">
                  <a:moveTo>
                    <a:pt x="544067" y="1705102"/>
                  </a:moveTo>
                  <a:lnTo>
                    <a:pt x="544067" y="3406140"/>
                  </a:lnTo>
                </a:path>
                <a:path w="5100955" h="3406140">
                  <a:moveTo>
                    <a:pt x="544067" y="1613662"/>
                  </a:moveTo>
                  <a:lnTo>
                    <a:pt x="544067" y="1626362"/>
                  </a:lnTo>
                </a:path>
                <a:path w="5100955" h="3406140">
                  <a:moveTo>
                    <a:pt x="544067" y="1529841"/>
                  </a:moveTo>
                  <a:lnTo>
                    <a:pt x="544067" y="1533652"/>
                  </a:lnTo>
                </a:path>
                <a:path w="5100955" h="3406140">
                  <a:moveTo>
                    <a:pt x="544067" y="0"/>
                  </a:moveTo>
                  <a:lnTo>
                    <a:pt x="544067" y="1487932"/>
                  </a:lnTo>
                </a:path>
                <a:path w="5100955" h="3406140">
                  <a:moveTo>
                    <a:pt x="569976" y="1705102"/>
                  </a:moveTo>
                  <a:lnTo>
                    <a:pt x="569976" y="3406140"/>
                  </a:lnTo>
                </a:path>
                <a:path w="5100955" h="3406140">
                  <a:moveTo>
                    <a:pt x="569976" y="1613662"/>
                  </a:moveTo>
                  <a:lnTo>
                    <a:pt x="569976" y="1626362"/>
                  </a:lnTo>
                </a:path>
                <a:path w="5100955" h="3406140">
                  <a:moveTo>
                    <a:pt x="569976" y="1529841"/>
                  </a:moveTo>
                  <a:lnTo>
                    <a:pt x="569976" y="1533652"/>
                  </a:lnTo>
                </a:path>
                <a:path w="5100955" h="3406140">
                  <a:moveTo>
                    <a:pt x="569976" y="0"/>
                  </a:moveTo>
                  <a:lnTo>
                    <a:pt x="569976" y="1487932"/>
                  </a:lnTo>
                </a:path>
                <a:path w="5100955" h="3406140">
                  <a:moveTo>
                    <a:pt x="595884" y="1705102"/>
                  </a:moveTo>
                  <a:lnTo>
                    <a:pt x="595884" y="3406140"/>
                  </a:lnTo>
                </a:path>
                <a:path w="5100955" h="3406140">
                  <a:moveTo>
                    <a:pt x="595884" y="1613662"/>
                  </a:moveTo>
                  <a:lnTo>
                    <a:pt x="595884" y="1626362"/>
                  </a:lnTo>
                </a:path>
                <a:path w="5100955" h="3406140">
                  <a:moveTo>
                    <a:pt x="595884" y="1529841"/>
                  </a:moveTo>
                  <a:lnTo>
                    <a:pt x="595884" y="1533652"/>
                  </a:lnTo>
                </a:path>
                <a:path w="5100955" h="3406140">
                  <a:moveTo>
                    <a:pt x="595884" y="0"/>
                  </a:moveTo>
                  <a:lnTo>
                    <a:pt x="595884" y="1487932"/>
                  </a:lnTo>
                </a:path>
                <a:path w="5100955" h="3406140">
                  <a:moveTo>
                    <a:pt x="621791" y="1705102"/>
                  </a:moveTo>
                  <a:lnTo>
                    <a:pt x="621791" y="3406140"/>
                  </a:lnTo>
                </a:path>
                <a:path w="5100955" h="3406140">
                  <a:moveTo>
                    <a:pt x="621791" y="1613662"/>
                  </a:moveTo>
                  <a:lnTo>
                    <a:pt x="621791" y="1626362"/>
                  </a:lnTo>
                </a:path>
                <a:path w="5100955" h="3406140">
                  <a:moveTo>
                    <a:pt x="621791" y="1529841"/>
                  </a:moveTo>
                  <a:lnTo>
                    <a:pt x="621791" y="1533652"/>
                  </a:lnTo>
                </a:path>
                <a:path w="5100955" h="3406140">
                  <a:moveTo>
                    <a:pt x="621791" y="0"/>
                  </a:moveTo>
                  <a:lnTo>
                    <a:pt x="621791" y="1487932"/>
                  </a:lnTo>
                </a:path>
                <a:path w="5100955" h="3406140">
                  <a:moveTo>
                    <a:pt x="647700" y="1705102"/>
                  </a:moveTo>
                  <a:lnTo>
                    <a:pt x="647700" y="3406140"/>
                  </a:lnTo>
                </a:path>
                <a:path w="5100955" h="3406140">
                  <a:moveTo>
                    <a:pt x="647700" y="1613662"/>
                  </a:moveTo>
                  <a:lnTo>
                    <a:pt x="647700" y="1626362"/>
                  </a:lnTo>
                </a:path>
                <a:path w="5100955" h="3406140">
                  <a:moveTo>
                    <a:pt x="647700" y="1529841"/>
                  </a:moveTo>
                  <a:lnTo>
                    <a:pt x="647700" y="1533652"/>
                  </a:lnTo>
                </a:path>
                <a:path w="5100955" h="3406140">
                  <a:moveTo>
                    <a:pt x="647700" y="0"/>
                  </a:moveTo>
                  <a:lnTo>
                    <a:pt x="647700" y="1487932"/>
                  </a:lnTo>
                </a:path>
                <a:path w="5100955" h="3406140">
                  <a:moveTo>
                    <a:pt x="673608" y="1705102"/>
                  </a:moveTo>
                  <a:lnTo>
                    <a:pt x="673608" y="3406140"/>
                  </a:lnTo>
                </a:path>
                <a:path w="5100955" h="3406140">
                  <a:moveTo>
                    <a:pt x="673608" y="1613662"/>
                  </a:moveTo>
                  <a:lnTo>
                    <a:pt x="673608" y="1626362"/>
                  </a:lnTo>
                </a:path>
                <a:path w="5100955" h="3406140">
                  <a:moveTo>
                    <a:pt x="673608" y="1529841"/>
                  </a:moveTo>
                  <a:lnTo>
                    <a:pt x="673608" y="1533652"/>
                  </a:lnTo>
                </a:path>
                <a:path w="5100955" h="3406140">
                  <a:moveTo>
                    <a:pt x="673608" y="0"/>
                  </a:moveTo>
                  <a:lnTo>
                    <a:pt x="673608" y="1487932"/>
                  </a:lnTo>
                </a:path>
                <a:path w="5100955" h="3406140">
                  <a:moveTo>
                    <a:pt x="699516" y="1705102"/>
                  </a:moveTo>
                  <a:lnTo>
                    <a:pt x="699516" y="3406140"/>
                  </a:lnTo>
                </a:path>
                <a:path w="5100955" h="3406140">
                  <a:moveTo>
                    <a:pt x="699516" y="1613662"/>
                  </a:moveTo>
                  <a:lnTo>
                    <a:pt x="699516" y="1626362"/>
                  </a:lnTo>
                </a:path>
                <a:path w="5100955" h="3406140">
                  <a:moveTo>
                    <a:pt x="699516" y="1529841"/>
                  </a:moveTo>
                  <a:lnTo>
                    <a:pt x="699516" y="1533652"/>
                  </a:lnTo>
                </a:path>
                <a:path w="5100955" h="3406140">
                  <a:moveTo>
                    <a:pt x="699516" y="0"/>
                  </a:moveTo>
                  <a:lnTo>
                    <a:pt x="699516" y="1487932"/>
                  </a:lnTo>
                </a:path>
                <a:path w="5100955" h="3406140">
                  <a:moveTo>
                    <a:pt x="725423" y="1705102"/>
                  </a:moveTo>
                  <a:lnTo>
                    <a:pt x="725423" y="3406140"/>
                  </a:lnTo>
                </a:path>
                <a:path w="5100955" h="3406140">
                  <a:moveTo>
                    <a:pt x="725423" y="1613662"/>
                  </a:moveTo>
                  <a:lnTo>
                    <a:pt x="725423" y="1626362"/>
                  </a:lnTo>
                </a:path>
                <a:path w="5100955" h="3406140">
                  <a:moveTo>
                    <a:pt x="725423" y="1529841"/>
                  </a:moveTo>
                  <a:lnTo>
                    <a:pt x="725423" y="1533652"/>
                  </a:lnTo>
                </a:path>
                <a:path w="5100955" h="3406140">
                  <a:moveTo>
                    <a:pt x="725423" y="0"/>
                  </a:moveTo>
                  <a:lnTo>
                    <a:pt x="725423" y="1487932"/>
                  </a:lnTo>
                </a:path>
                <a:path w="5100955" h="3406140">
                  <a:moveTo>
                    <a:pt x="751332" y="1705102"/>
                  </a:moveTo>
                  <a:lnTo>
                    <a:pt x="751332" y="3406140"/>
                  </a:lnTo>
                </a:path>
                <a:path w="5100955" h="3406140">
                  <a:moveTo>
                    <a:pt x="751332" y="1613662"/>
                  </a:moveTo>
                  <a:lnTo>
                    <a:pt x="751332" y="1626362"/>
                  </a:lnTo>
                </a:path>
                <a:path w="5100955" h="3406140">
                  <a:moveTo>
                    <a:pt x="751332" y="1529841"/>
                  </a:moveTo>
                  <a:lnTo>
                    <a:pt x="751332" y="1533652"/>
                  </a:lnTo>
                </a:path>
                <a:path w="5100955" h="3406140">
                  <a:moveTo>
                    <a:pt x="751332" y="0"/>
                  </a:moveTo>
                  <a:lnTo>
                    <a:pt x="751332" y="1487932"/>
                  </a:lnTo>
                </a:path>
                <a:path w="5100955" h="3406140">
                  <a:moveTo>
                    <a:pt x="777240" y="1705102"/>
                  </a:moveTo>
                  <a:lnTo>
                    <a:pt x="777240" y="3406140"/>
                  </a:lnTo>
                </a:path>
                <a:path w="5100955" h="3406140">
                  <a:moveTo>
                    <a:pt x="777240" y="1613662"/>
                  </a:moveTo>
                  <a:lnTo>
                    <a:pt x="777240" y="1626362"/>
                  </a:lnTo>
                </a:path>
                <a:path w="5100955" h="3406140">
                  <a:moveTo>
                    <a:pt x="777240" y="1529841"/>
                  </a:moveTo>
                  <a:lnTo>
                    <a:pt x="777240" y="1533652"/>
                  </a:lnTo>
                </a:path>
                <a:path w="5100955" h="3406140">
                  <a:moveTo>
                    <a:pt x="777240" y="0"/>
                  </a:moveTo>
                  <a:lnTo>
                    <a:pt x="777240" y="1487932"/>
                  </a:lnTo>
                </a:path>
                <a:path w="5100955" h="3406140">
                  <a:moveTo>
                    <a:pt x="803147" y="1705102"/>
                  </a:moveTo>
                  <a:lnTo>
                    <a:pt x="803147" y="3406140"/>
                  </a:lnTo>
                </a:path>
                <a:path w="5100955" h="3406140">
                  <a:moveTo>
                    <a:pt x="803147" y="1613662"/>
                  </a:moveTo>
                  <a:lnTo>
                    <a:pt x="803147" y="1626362"/>
                  </a:lnTo>
                </a:path>
                <a:path w="5100955" h="3406140">
                  <a:moveTo>
                    <a:pt x="803147" y="1529841"/>
                  </a:moveTo>
                  <a:lnTo>
                    <a:pt x="803147" y="1533652"/>
                  </a:lnTo>
                </a:path>
                <a:path w="5100955" h="3406140">
                  <a:moveTo>
                    <a:pt x="803147" y="0"/>
                  </a:moveTo>
                  <a:lnTo>
                    <a:pt x="803147" y="1487932"/>
                  </a:lnTo>
                </a:path>
                <a:path w="5100955" h="3406140">
                  <a:moveTo>
                    <a:pt x="829056" y="1705102"/>
                  </a:moveTo>
                  <a:lnTo>
                    <a:pt x="829056" y="3406140"/>
                  </a:lnTo>
                </a:path>
                <a:path w="5100955" h="3406140">
                  <a:moveTo>
                    <a:pt x="829056" y="1613662"/>
                  </a:moveTo>
                  <a:lnTo>
                    <a:pt x="829056" y="1626362"/>
                  </a:lnTo>
                </a:path>
                <a:path w="5100955" h="3406140">
                  <a:moveTo>
                    <a:pt x="829056" y="1529841"/>
                  </a:moveTo>
                  <a:lnTo>
                    <a:pt x="829056" y="1533652"/>
                  </a:lnTo>
                </a:path>
                <a:path w="5100955" h="3406140">
                  <a:moveTo>
                    <a:pt x="829056" y="0"/>
                  </a:moveTo>
                  <a:lnTo>
                    <a:pt x="829056" y="1487932"/>
                  </a:lnTo>
                </a:path>
                <a:path w="5100955" h="3406140">
                  <a:moveTo>
                    <a:pt x="854964" y="1705102"/>
                  </a:moveTo>
                  <a:lnTo>
                    <a:pt x="854964" y="3406140"/>
                  </a:lnTo>
                </a:path>
                <a:path w="5100955" h="3406140">
                  <a:moveTo>
                    <a:pt x="854964" y="1613662"/>
                  </a:moveTo>
                  <a:lnTo>
                    <a:pt x="854964" y="1626362"/>
                  </a:lnTo>
                </a:path>
                <a:path w="5100955" h="3406140">
                  <a:moveTo>
                    <a:pt x="854964" y="1529841"/>
                  </a:moveTo>
                  <a:lnTo>
                    <a:pt x="854964" y="1533652"/>
                  </a:lnTo>
                </a:path>
                <a:path w="5100955" h="3406140">
                  <a:moveTo>
                    <a:pt x="854964" y="0"/>
                  </a:moveTo>
                  <a:lnTo>
                    <a:pt x="854964" y="1487932"/>
                  </a:lnTo>
                </a:path>
                <a:path w="5100955" h="3406140">
                  <a:moveTo>
                    <a:pt x="880872" y="1705102"/>
                  </a:moveTo>
                  <a:lnTo>
                    <a:pt x="880872" y="3406140"/>
                  </a:lnTo>
                </a:path>
                <a:path w="5100955" h="3406140">
                  <a:moveTo>
                    <a:pt x="880872" y="1613662"/>
                  </a:moveTo>
                  <a:lnTo>
                    <a:pt x="880872" y="1626362"/>
                  </a:lnTo>
                </a:path>
                <a:path w="5100955" h="3406140">
                  <a:moveTo>
                    <a:pt x="880872" y="1529841"/>
                  </a:moveTo>
                  <a:lnTo>
                    <a:pt x="880872" y="1533652"/>
                  </a:lnTo>
                </a:path>
                <a:path w="5100955" h="3406140">
                  <a:moveTo>
                    <a:pt x="880872" y="0"/>
                  </a:moveTo>
                  <a:lnTo>
                    <a:pt x="880872" y="1487932"/>
                  </a:lnTo>
                </a:path>
                <a:path w="5100955" h="3406140">
                  <a:moveTo>
                    <a:pt x="906779" y="1705102"/>
                  </a:moveTo>
                  <a:lnTo>
                    <a:pt x="906779" y="3406140"/>
                  </a:lnTo>
                </a:path>
                <a:path w="5100955" h="3406140">
                  <a:moveTo>
                    <a:pt x="906779" y="1613662"/>
                  </a:moveTo>
                  <a:lnTo>
                    <a:pt x="906779" y="1626362"/>
                  </a:lnTo>
                </a:path>
                <a:path w="5100955" h="3406140">
                  <a:moveTo>
                    <a:pt x="906779" y="1529841"/>
                  </a:moveTo>
                  <a:lnTo>
                    <a:pt x="906779" y="1533652"/>
                  </a:lnTo>
                </a:path>
                <a:path w="5100955" h="3406140">
                  <a:moveTo>
                    <a:pt x="906779" y="0"/>
                  </a:moveTo>
                  <a:lnTo>
                    <a:pt x="906779" y="1487932"/>
                  </a:lnTo>
                </a:path>
                <a:path w="5100955" h="3406140">
                  <a:moveTo>
                    <a:pt x="932688" y="1705102"/>
                  </a:moveTo>
                  <a:lnTo>
                    <a:pt x="932688" y="3406140"/>
                  </a:lnTo>
                </a:path>
                <a:path w="5100955" h="3406140">
                  <a:moveTo>
                    <a:pt x="932688" y="1613662"/>
                  </a:moveTo>
                  <a:lnTo>
                    <a:pt x="932688" y="1626362"/>
                  </a:lnTo>
                </a:path>
                <a:path w="5100955" h="3406140">
                  <a:moveTo>
                    <a:pt x="932688" y="1529841"/>
                  </a:moveTo>
                  <a:lnTo>
                    <a:pt x="932688" y="1533652"/>
                  </a:lnTo>
                </a:path>
                <a:path w="5100955" h="3406140">
                  <a:moveTo>
                    <a:pt x="932688" y="0"/>
                  </a:moveTo>
                  <a:lnTo>
                    <a:pt x="932688" y="1487932"/>
                  </a:lnTo>
                </a:path>
                <a:path w="5100955" h="3406140">
                  <a:moveTo>
                    <a:pt x="958596" y="1705102"/>
                  </a:moveTo>
                  <a:lnTo>
                    <a:pt x="958596" y="3406140"/>
                  </a:lnTo>
                </a:path>
                <a:path w="5100955" h="3406140">
                  <a:moveTo>
                    <a:pt x="958596" y="1613662"/>
                  </a:moveTo>
                  <a:lnTo>
                    <a:pt x="958596" y="1626362"/>
                  </a:lnTo>
                </a:path>
                <a:path w="5100955" h="3406140">
                  <a:moveTo>
                    <a:pt x="958596" y="1529841"/>
                  </a:moveTo>
                  <a:lnTo>
                    <a:pt x="958596" y="1533652"/>
                  </a:lnTo>
                </a:path>
                <a:path w="5100955" h="3406140">
                  <a:moveTo>
                    <a:pt x="958596" y="0"/>
                  </a:moveTo>
                  <a:lnTo>
                    <a:pt x="958596" y="1487932"/>
                  </a:lnTo>
                </a:path>
                <a:path w="5100955" h="3406140">
                  <a:moveTo>
                    <a:pt x="984504" y="1705102"/>
                  </a:moveTo>
                  <a:lnTo>
                    <a:pt x="984504" y="3406140"/>
                  </a:lnTo>
                </a:path>
                <a:path w="5100955" h="3406140">
                  <a:moveTo>
                    <a:pt x="984504" y="1613662"/>
                  </a:moveTo>
                  <a:lnTo>
                    <a:pt x="984504" y="1626362"/>
                  </a:lnTo>
                </a:path>
                <a:path w="5100955" h="3406140">
                  <a:moveTo>
                    <a:pt x="984504" y="1529841"/>
                  </a:moveTo>
                  <a:lnTo>
                    <a:pt x="984504" y="1533652"/>
                  </a:lnTo>
                </a:path>
                <a:path w="5100955" h="3406140">
                  <a:moveTo>
                    <a:pt x="984504" y="0"/>
                  </a:moveTo>
                  <a:lnTo>
                    <a:pt x="984504" y="1487932"/>
                  </a:lnTo>
                </a:path>
                <a:path w="5100955" h="3406140">
                  <a:moveTo>
                    <a:pt x="1010412" y="1705102"/>
                  </a:moveTo>
                  <a:lnTo>
                    <a:pt x="1010412" y="3406140"/>
                  </a:lnTo>
                </a:path>
                <a:path w="5100955" h="3406140">
                  <a:moveTo>
                    <a:pt x="1010412" y="1613662"/>
                  </a:moveTo>
                  <a:lnTo>
                    <a:pt x="1010412" y="1626362"/>
                  </a:lnTo>
                </a:path>
                <a:path w="5100955" h="3406140">
                  <a:moveTo>
                    <a:pt x="1010412" y="1529841"/>
                  </a:moveTo>
                  <a:lnTo>
                    <a:pt x="1010412" y="1533652"/>
                  </a:lnTo>
                </a:path>
                <a:path w="5100955" h="3406140">
                  <a:moveTo>
                    <a:pt x="1010412" y="0"/>
                  </a:moveTo>
                  <a:lnTo>
                    <a:pt x="1010412" y="1487932"/>
                  </a:lnTo>
                </a:path>
                <a:path w="5100955" h="3406140">
                  <a:moveTo>
                    <a:pt x="1034796" y="1705102"/>
                  </a:moveTo>
                  <a:lnTo>
                    <a:pt x="1034796" y="3406140"/>
                  </a:lnTo>
                </a:path>
                <a:path w="5100955" h="3406140">
                  <a:moveTo>
                    <a:pt x="1034796" y="1613662"/>
                  </a:moveTo>
                  <a:lnTo>
                    <a:pt x="1034796" y="1626362"/>
                  </a:lnTo>
                </a:path>
                <a:path w="5100955" h="3406140">
                  <a:moveTo>
                    <a:pt x="1034796" y="1529841"/>
                  </a:moveTo>
                  <a:lnTo>
                    <a:pt x="1034796" y="1533652"/>
                  </a:lnTo>
                </a:path>
                <a:path w="5100955" h="3406140">
                  <a:moveTo>
                    <a:pt x="1034796" y="0"/>
                  </a:moveTo>
                  <a:lnTo>
                    <a:pt x="1034796" y="1487932"/>
                  </a:lnTo>
                </a:path>
                <a:path w="5100955" h="3406140">
                  <a:moveTo>
                    <a:pt x="1060704" y="1705102"/>
                  </a:moveTo>
                  <a:lnTo>
                    <a:pt x="1060704" y="3406140"/>
                  </a:lnTo>
                </a:path>
                <a:path w="5100955" h="3406140">
                  <a:moveTo>
                    <a:pt x="1060704" y="1613662"/>
                  </a:moveTo>
                  <a:lnTo>
                    <a:pt x="1060704" y="1626362"/>
                  </a:lnTo>
                </a:path>
                <a:path w="5100955" h="3406140">
                  <a:moveTo>
                    <a:pt x="1060704" y="1529841"/>
                  </a:moveTo>
                  <a:lnTo>
                    <a:pt x="1060704" y="1533652"/>
                  </a:lnTo>
                </a:path>
                <a:path w="5100955" h="3406140">
                  <a:moveTo>
                    <a:pt x="1060704" y="0"/>
                  </a:moveTo>
                  <a:lnTo>
                    <a:pt x="1060704" y="1487932"/>
                  </a:lnTo>
                </a:path>
                <a:path w="5100955" h="3406140">
                  <a:moveTo>
                    <a:pt x="1088136" y="1705102"/>
                  </a:moveTo>
                  <a:lnTo>
                    <a:pt x="1088136" y="3406140"/>
                  </a:lnTo>
                </a:path>
                <a:path w="5100955" h="3406140">
                  <a:moveTo>
                    <a:pt x="1088136" y="1613662"/>
                  </a:moveTo>
                  <a:lnTo>
                    <a:pt x="1088136" y="1626362"/>
                  </a:lnTo>
                </a:path>
                <a:path w="5100955" h="3406140">
                  <a:moveTo>
                    <a:pt x="1088136" y="1529841"/>
                  </a:moveTo>
                  <a:lnTo>
                    <a:pt x="1088136" y="1533652"/>
                  </a:lnTo>
                </a:path>
                <a:path w="5100955" h="3406140">
                  <a:moveTo>
                    <a:pt x="1088136" y="0"/>
                  </a:moveTo>
                  <a:lnTo>
                    <a:pt x="1088136" y="1487932"/>
                  </a:lnTo>
                </a:path>
                <a:path w="5100955" h="3406140">
                  <a:moveTo>
                    <a:pt x="1114044" y="1705102"/>
                  </a:moveTo>
                  <a:lnTo>
                    <a:pt x="1114044" y="3406140"/>
                  </a:lnTo>
                </a:path>
                <a:path w="5100955" h="3406140">
                  <a:moveTo>
                    <a:pt x="1114044" y="1613662"/>
                  </a:moveTo>
                  <a:lnTo>
                    <a:pt x="1114044" y="1626362"/>
                  </a:lnTo>
                </a:path>
                <a:path w="5100955" h="3406140">
                  <a:moveTo>
                    <a:pt x="1114044" y="1529841"/>
                  </a:moveTo>
                  <a:lnTo>
                    <a:pt x="1114044" y="1533652"/>
                  </a:lnTo>
                </a:path>
                <a:path w="5100955" h="3406140">
                  <a:moveTo>
                    <a:pt x="1114044" y="0"/>
                  </a:moveTo>
                  <a:lnTo>
                    <a:pt x="1114044" y="1487932"/>
                  </a:lnTo>
                </a:path>
                <a:path w="5100955" h="3406140">
                  <a:moveTo>
                    <a:pt x="1138428" y="1705102"/>
                  </a:moveTo>
                  <a:lnTo>
                    <a:pt x="1138428" y="3406140"/>
                  </a:lnTo>
                </a:path>
                <a:path w="5100955" h="3406140">
                  <a:moveTo>
                    <a:pt x="1138428" y="1613662"/>
                  </a:moveTo>
                  <a:lnTo>
                    <a:pt x="1138428" y="1626362"/>
                  </a:lnTo>
                </a:path>
                <a:path w="5100955" h="3406140">
                  <a:moveTo>
                    <a:pt x="1138428" y="1529841"/>
                  </a:moveTo>
                  <a:lnTo>
                    <a:pt x="1138428" y="1533652"/>
                  </a:lnTo>
                </a:path>
                <a:path w="5100955" h="3406140">
                  <a:moveTo>
                    <a:pt x="1138428" y="0"/>
                  </a:moveTo>
                  <a:lnTo>
                    <a:pt x="1138428" y="1487932"/>
                  </a:lnTo>
                </a:path>
                <a:path w="5100955" h="3406140">
                  <a:moveTo>
                    <a:pt x="1164336" y="1705102"/>
                  </a:moveTo>
                  <a:lnTo>
                    <a:pt x="1164336" y="3406140"/>
                  </a:lnTo>
                </a:path>
                <a:path w="5100955" h="3406140">
                  <a:moveTo>
                    <a:pt x="1164336" y="1613662"/>
                  </a:moveTo>
                  <a:lnTo>
                    <a:pt x="1164336" y="1626362"/>
                  </a:lnTo>
                </a:path>
                <a:path w="5100955" h="3406140">
                  <a:moveTo>
                    <a:pt x="1164336" y="1529841"/>
                  </a:moveTo>
                  <a:lnTo>
                    <a:pt x="1164336" y="1533652"/>
                  </a:lnTo>
                </a:path>
                <a:path w="5100955" h="3406140">
                  <a:moveTo>
                    <a:pt x="1164336" y="0"/>
                  </a:moveTo>
                  <a:lnTo>
                    <a:pt x="1164336" y="1487932"/>
                  </a:lnTo>
                </a:path>
                <a:path w="5100955" h="3406140">
                  <a:moveTo>
                    <a:pt x="1190244" y="1705102"/>
                  </a:moveTo>
                  <a:lnTo>
                    <a:pt x="1190244" y="3406140"/>
                  </a:lnTo>
                </a:path>
                <a:path w="5100955" h="3406140">
                  <a:moveTo>
                    <a:pt x="1190244" y="1613662"/>
                  </a:moveTo>
                  <a:lnTo>
                    <a:pt x="1190244" y="1626362"/>
                  </a:lnTo>
                </a:path>
                <a:path w="5100955" h="3406140">
                  <a:moveTo>
                    <a:pt x="1190244" y="1529841"/>
                  </a:moveTo>
                  <a:lnTo>
                    <a:pt x="1190244" y="1533652"/>
                  </a:lnTo>
                </a:path>
                <a:path w="5100955" h="3406140">
                  <a:moveTo>
                    <a:pt x="1190244" y="0"/>
                  </a:moveTo>
                  <a:lnTo>
                    <a:pt x="1190244" y="1487932"/>
                  </a:lnTo>
                </a:path>
                <a:path w="5100955" h="3406140">
                  <a:moveTo>
                    <a:pt x="1216152" y="1705102"/>
                  </a:moveTo>
                  <a:lnTo>
                    <a:pt x="1216152" y="3406140"/>
                  </a:lnTo>
                </a:path>
                <a:path w="5100955" h="3406140">
                  <a:moveTo>
                    <a:pt x="1216152" y="1613662"/>
                  </a:moveTo>
                  <a:lnTo>
                    <a:pt x="1216152" y="1626362"/>
                  </a:lnTo>
                </a:path>
                <a:path w="5100955" h="3406140">
                  <a:moveTo>
                    <a:pt x="1216152" y="1529841"/>
                  </a:moveTo>
                  <a:lnTo>
                    <a:pt x="1216152" y="1533652"/>
                  </a:lnTo>
                </a:path>
                <a:path w="5100955" h="3406140">
                  <a:moveTo>
                    <a:pt x="1216152" y="0"/>
                  </a:moveTo>
                  <a:lnTo>
                    <a:pt x="1216152" y="1487932"/>
                  </a:lnTo>
                </a:path>
                <a:path w="5100955" h="3406140">
                  <a:moveTo>
                    <a:pt x="1242060" y="1705102"/>
                  </a:moveTo>
                  <a:lnTo>
                    <a:pt x="1242060" y="3406140"/>
                  </a:lnTo>
                </a:path>
                <a:path w="5100955" h="3406140">
                  <a:moveTo>
                    <a:pt x="1242060" y="1613662"/>
                  </a:moveTo>
                  <a:lnTo>
                    <a:pt x="1242060" y="1626362"/>
                  </a:lnTo>
                </a:path>
                <a:path w="5100955" h="3406140">
                  <a:moveTo>
                    <a:pt x="1242060" y="1529841"/>
                  </a:moveTo>
                  <a:lnTo>
                    <a:pt x="1242060" y="1533652"/>
                  </a:lnTo>
                </a:path>
                <a:path w="5100955" h="3406140">
                  <a:moveTo>
                    <a:pt x="1242060" y="0"/>
                  </a:moveTo>
                  <a:lnTo>
                    <a:pt x="1242060" y="1487932"/>
                  </a:lnTo>
                </a:path>
                <a:path w="5100955" h="3406140">
                  <a:moveTo>
                    <a:pt x="1267967" y="1705102"/>
                  </a:moveTo>
                  <a:lnTo>
                    <a:pt x="1267967" y="3406140"/>
                  </a:lnTo>
                </a:path>
                <a:path w="5100955" h="3406140">
                  <a:moveTo>
                    <a:pt x="1267967" y="1613662"/>
                  </a:moveTo>
                  <a:lnTo>
                    <a:pt x="1267967" y="1626362"/>
                  </a:lnTo>
                </a:path>
                <a:path w="5100955" h="3406140">
                  <a:moveTo>
                    <a:pt x="1267967" y="1529841"/>
                  </a:moveTo>
                  <a:lnTo>
                    <a:pt x="1267967" y="1533652"/>
                  </a:lnTo>
                </a:path>
                <a:path w="5100955" h="3406140">
                  <a:moveTo>
                    <a:pt x="1267967" y="0"/>
                  </a:moveTo>
                  <a:lnTo>
                    <a:pt x="1267967" y="1487932"/>
                  </a:lnTo>
                </a:path>
                <a:path w="5100955" h="3406140">
                  <a:moveTo>
                    <a:pt x="1293876" y="1705102"/>
                  </a:moveTo>
                  <a:lnTo>
                    <a:pt x="1293876" y="3406140"/>
                  </a:lnTo>
                </a:path>
                <a:path w="5100955" h="3406140">
                  <a:moveTo>
                    <a:pt x="1293876" y="1613662"/>
                  </a:moveTo>
                  <a:lnTo>
                    <a:pt x="1293876" y="1626362"/>
                  </a:lnTo>
                </a:path>
                <a:path w="5100955" h="3406140">
                  <a:moveTo>
                    <a:pt x="1293876" y="1529841"/>
                  </a:moveTo>
                  <a:lnTo>
                    <a:pt x="1293876" y="1533652"/>
                  </a:lnTo>
                </a:path>
                <a:path w="5100955" h="3406140">
                  <a:moveTo>
                    <a:pt x="1293876" y="0"/>
                  </a:moveTo>
                  <a:lnTo>
                    <a:pt x="1293876" y="1487932"/>
                  </a:lnTo>
                </a:path>
                <a:path w="5100955" h="3406140">
                  <a:moveTo>
                    <a:pt x="1319784" y="1705102"/>
                  </a:moveTo>
                  <a:lnTo>
                    <a:pt x="1319784" y="3406140"/>
                  </a:lnTo>
                </a:path>
                <a:path w="5100955" h="3406140">
                  <a:moveTo>
                    <a:pt x="1319784" y="1613662"/>
                  </a:moveTo>
                  <a:lnTo>
                    <a:pt x="1319784" y="1626362"/>
                  </a:lnTo>
                </a:path>
                <a:path w="5100955" h="3406140">
                  <a:moveTo>
                    <a:pt x="1319784" y="1529841"/>
                  </a:moveTo>
                  <a:lnTo>
                    <a:pt x="1319784" y="1533652"/>
                  </a:lnTo>
                </a:path>
                <a:path w="5100955" h="3406140">
                  <a:moveTo>
                    <a:pt x="1319784" y="0"/>
                  </a:moveTo>
                  <a:lnTo>
                    <a:pt x="1319784" y="1487932"/>
                  </a:lnTo>
                </a:path>
                <a:path w="5100955" h="3406140">
                  <a:moveTo>
                    <a:pt x="1345692" y="1705102"/>
                  </a:moveTo>
                  <a:lnTo>
                    <a:pt x="1345692" y="3406140"/>
                  </a:lnTo>
                </a:path>
                <a:path w="5100955" h="3406140">
                  <a:moveTo>
                    <a:pt x="1345692" y="1613662"/>
                  </a:moveTo>
                  <a:lnTo>
                    <a:pt x="1345692" y="1626362"/>
                  </a:lnTo>
                </a:path>
                <a:path w="5100955" h="3406140">
                  <a:moveTo>
                    <a:pt x="1345692" y="1529841"/>
                  </a:moveTo>
                  <a:lnTo>
                    <a:pt x="1345692" y="1533652"/>
                  </a:lnTo>
                </a:path>
                <a:path w="5100955" h="3406140">
                  <a:moveTo>
                    <a:pt x="1345692" y="0"/>
                  </a:moveTo>
                  <a:lnTo>
                    <a:pt x="1345692" y="1487932"/>
                  </a:lnTo>
                </a:path>
                <a:path w="5100955" h="3406140">
                  <a:moveTo>
                    <a:pt x="1371600" y="1705102"/>
                  </a:moveTo>
                  <a:lnTo>
                    <a:pt x="1371600" y="3406140"/>
                  </a:lnTo>
                </a:path>
                <a:path w="5100955" h="3406140">
                  <a:moveTo>
                    <a:pt x="1371600" y="1613662"/>
                  </a:moveTo>
                  <a:lnTo>
                    <a:pt x="1371600" y="1626362"/>
                  </a:lnTo>
                </a:path>
                <a:path w="5100955" h="3406140">
                  <a:moveTo>
                    <a:pt x="1371600" y="1529841"/>
                  </a:moveTo>
                  <a:lnTo>
                    <a:pt x="1371600" y="1533652"/>
                  </a:lnTo>
                </a:path>
                <a:path w="5100955" h="3406140">
                  <a:moveTo>
                    <a:pt x="1371600" y="0"/>
                  </a:moveTo>
                  <a:lnTo>
                    <a:pt x="1371600" y="1487932"/>
                  </a:lnTo>
                </a:path>
                <a:path w="5100955" h="3406140">
                  <a:moveTo>
                    <a:pt x="1397508" y="1705102"/>
                  </a:moveTo>
                  <a:lnTo>
                    <a:pt x="1397508" y="3406140"/>
                  </a:lnTo>
                </a:path>
                <a:path w="5100955" h="3406140">
                  <a:moveTo>
                    <a:pt x="1397508" y="1613662"/>
                  </a:moveTo>
                  <a:lnTo>
                    <a:pt x="1397508" y="1626362"/>
                  </a:lnTo>
                </a:path>
                <a:path w="5100955" h="3406140">
                  <a:moveTo>
                    <a:pt x="1397508" y="1529841"/>
                  </a:moveTo>
                  <a:lnTo>
                    <a:pt x="1397508" y="1533652"/>
                  </a:lnTo>
                </a:path>
                <a:path w="5100955" h="3406140">
                  <a:moveTo>
                    <a:pt x="1397508" y="0"/>
                  </a:moveTo>
                  <a:lnTo>
                    <a:pt x="1397508" y="1487932"/>
                  </a:lnTo>
                </a:path>
                <a:path w="5100955" h="3406140">
                  <a:moveTo>
                    <a:pt x="1423416" y="1705102"/>
                  </a:moveTo>
                  <a:lnTo>
                    <a:pt x="1423416" y="3406140"/>
                  </a:lnTo>
                </a:path>
                <a:path w="5100955" h="3406140">
                  <a:moveTo>
                    <a:pt x="1423416" y="1613662"/>
                  </a:moveTo>
                  <a:lnTo>
                    <a:pt x="1423416" y="1626362"/>
                  </a:lnTo>
                </a:path>
                <a:path w="5100955" h="3406140">
                  <a:moveTo>
                    <a:pt x="1423416" y="1529841"/>
                  </a:moveTo>
                  <a:lnTo>
                    <a:pt x="1423416" y="1533652"/>
                  </a:lnTo>
                </a:path>
                <a:path w="5100955" h="3406140">
                  <a:moveTo>
                    <a:pt x="1423416" y="0"/>
                  </a:moveTo>
                  <a:lnTo>
                    <a:pt x="1423416" y="1487932"/>
                  </a:lnTo>
                </a:path>
                <a:path w="5100955" h="3406140">
                  <a:moveTo>
                    <a:pt x="1449323" y="1705102"/>
                  </a:moveTo>
                  <a:lnTo>
                    <a:pt x="1449323" y="3406140"/>
                  </a:lnTo>
                </a:path>
                <a:path w="5100955" h="3406140">
                  <a:moveTo>
                    <a:pt x="1449323" y="1613662"/>
                  </a:moveTo>
                  <a:lnTo>
                    <a:pt x="1449323" y="1626362"/>
                  </a:lnTo>
                </a:path>
                <a:path w="5100955" h="3406140">
                  <a:moveTo>
                    <a:pt x="1449323" y="1529841"/>
                  </a:moveTo>
                  <a:lnTo>
                    <a:pt x="1449323" y="1533652"/>
                  </a:lnTo>
                </a:path>
                <a:path w="5100955" h="3406140">
                  <a:moveTo>
                    <a:pt x="1449323" y="0"/>
                  </a:moveTo>
                  <a:lnTo>
                    <a:pt x="1449323" y="1487932"/>
                  </a:lnTo>
                </a:path>
                <a:path w="5100955" h="3406140">
                  <a:moveTo>
                    <a:pt x="1475232" y="1705102"/>
                  </a:moveTo>
                  <a:lnTo>
                    <a:pt x="1475232" y="3406140"/>
                  </a:lnTo>
                </a:path>
                <a:path w="5100955" h="3406140">
                  <a:moveTo>
                    <a:pt x="1475232" y="1613662"/>
                  </a:moveTo>
                  <a:lnTo>
                    <a:pt x="1475232" y="1626362"/>
                  </a:lnTo>
                </a:path>
                <a:path w="5100955" h="3406140">
                  <a:moveTo>
                    <a:pt x="1475232" y="1529841"/>
                  </a:moveTo>
                  <a:lnTo>
                    <a:pt x="1475232" y="1533652"/>
                  </a:lnTo>
                </a:path>
                <a:path w="5100955" h="3406140">
                  <a:moveTo>
                    <a:pt x="1475232" y="0"/>
                  </a:moveTo>
                  <a:lnTo>
                    <a:pt x="1475232" y="1487932"/>
                  </a:lnTo>
                </a:path>
                <a:path w="5100955" h="3406140">
                  <a:moveTo>
                    <a:pt x="1501140" y="1705102"/>
                  </a:moveTo>
                  <a:lnTo>
                    <a:pt x="1501140" y="3406140"/>
                  </a:lnTo>
                </a:path>
                <a:path w="5100955" h="3406140">
                  <a:moveTo>
                    <a:pt x="1501140" y="1613662"/>
                  </a:moveTo>
                  <a:lnTo>
                    <a:pt x="1501140" y="1626362"/>
                  </a:lnTo>
                </a:path>
                <a:path w="5100955" h="3406140">
                  <a:moveTo>
                    <a:pt x="1501140" y="1529841"/>
                  </a:moveTo>
                  <a:lnTo>
                    <a:pt x="1501140" y="1533652"/>
                  </a:lnTo>
                </a:path>
                <a:path w="5100955" h="3406140">
                  <a:moveTo>
                    <a:pt x="1501140" y="0"/>
                  </a:moveTo>
                  <a:lnTo>
                    <a:pt x="1501140" y="1487932"/>
                  </a:lnTo>
                </a:path>
                <a:path w="5100955" h="3406140">
                  <a:moveTo>
                    <a:pt x="1527048" y="1705102"/>
                  </a:moveTo>
                  <a:lnTo>
                    <a:pt x="1527048" y="3406140"/>
                  </a:lnTo>
                </a:path>
                <a:path w="5100955" h="3406140">
                  <a:moveTo>
                    <a:pt x="1527048" y="1613662"/>
                  </a:moveTo>
                  <a:lnTo>
                    <a:pt x="1527048" y="1626362"/>
                  </a:lnTo>
                </a:path>
                <a:path w="5100955" h="3406140">
                  <a:moveTo>
                    <a:pt x="1527048" y="1529841"/>
                  </a:moveTo>
                  <a:lnTo>
                    <a:pt x="1527048" y="1533652"/>
                  </a:lnTo>
                </a:path>
                <a:path w="5100955" h="3406140">
                  <a:moveTo>
                    <a:pt x="1527048" y="0"/>
                  </a:moveTo>
                  <a:lnTo>
                    <a:pt x="1527048" y="1487932"/>
                  </a:lnTo>
                </a:path>
                <a:path w="5100955" h="3406140">
                  <a:moveTo>
                    <a:pt x="1552956" y="1705102"/>
                  </a:moveTo>
                  <a:lnTo>
                    <a:pt x="1552956" y="3406140"/>
                  </a:lnTo>
                </a:path>
                <a:path w="5100955" h="3406140">
                  <a:moveTo>
                    <a:pt x="1552956" y="1613662"/>
                  </a:moveTo>
                  <a:lnTo>
                    <a:pt x="1552956" y="1626362"/>
                  </a:lnTo>
                </a:path>
                <a:path w="5100955" h="3406140">
                  <a:moveTo>
                    <a:pt x="1552956" y="1529841"/>
                  </a:moveTo>
                  <a:lnTo>
                    <a:pt x="1552956" y="1533652"/>
                  </a:lnTo>
                </a:path>
                <a:path w="5100955" h="3406140">
                  <a:moveTo>
                    <a:pt x="1552956" y="0"/>
                  </a:moveTo>
                  <a:lnTo>
                    <a:pt x="1552956" y="1487932"/>
                  </a:lnTo>
                </a:path>
                <a:path w="5100955" h="3406140">
                  <a:moveTo>
                    <a:pt x="1578864" y="1705102"/>
                  </a:moveTo>
                  <a:lnTo>
                    <a:pt x="1578864" y="3406140"/>
                  </a:lnTo>
                </a:path>
                <a:path w="5100955" h="3406140">
                  <a:moveTo>
                    <a:pt x="1578864" y="1613662"/>
                  </a:moveTo>
                  <a:lnTo>
                    <a:pt x="1578864" y="1626362"/>
                  </a:lnTo>
                </a:path>
                <a:path w="5100955" h="3406140">
                  <a:moveTo>
                    <a:pt x="1578864" y="1529841"/>
                  </a:moveTo>
                  <a:lnTo>
                    <a:pt x="1578864" y="1533652"/>
                  </a:lnTo>
                </a:path>
                <a:path w="5100955" h="3406140">
                  <a:moveTo>
                    <a:pt x="1578864" y="0"/>
                  </a:moveTo>
                  <a:lnTo>
                    <a:pt x="1578864" y="1487932"/>
                  </a:lnTo>
                </a:path>
                <a:path w="5100955" h="3406140">
                  <a:moveTo>
                    <a:pt x="1604772" y="1705102"/>
                  </a:moveTo>
                  <a:lnTo>
                    <a:pt x="1604772" y="3406140"/>
                  </a:lnTo>
                </a:path>
                <a:path w="5100955" h="3406140">
                  <a:moveTo>
                    <a:pt x="1604772" y="1613662"/>
                  </a:moveTo>
                  <a:lnTo>
                    <a:pt x="1604772" y="1626362"/>
                  </a:lnTo>
                </a:path>
                <a:path w="5100955" h="3406140">
                  <a:moveTo>
                    <a:pt x="1604772" y="1529841"/>
                  </a:moveTo>
                  <a:lnTo>
                    <a:pt x="1604772" y="1533652"/>
                  </a:lnTo>
                </a:path>
                <a:path w="5100955" h="3406140">
                  <a:moveTo>
                    <a:pt x="1604772" y="0"/>
                  </a:moveTo>
                  <a:lnTo>
                    <a:pt x="1604772" y="1487932"/>
                  </a:lnTo>
                </a:path>
                <a:path w="5100955" h="3406140">
                  <a:moveTo>
                    <a:pt x="1630679" y="1705102"/>
                  </a:moveTo>
                  <a:lnTo>
                    <a:pt x="1630679" y="3406140"/>
                  </a:lnTo>
                </a:path>
                <a:path w="5100955" h="3406140">
                  <a:moveTo>
                    <a:pt x="1630679" y="1613662"/>
                  </a:moveTo>
                  <a:lnTo>
                    <a:pt x="1630679" y="1626362"/>
                  </a:lnTo>
                </a:path>
                <a:path w="5100955" h="3406140">
                  <a:moveTo>
                    <a:pt x="1630679" y="1529841"/>
                  </a:moveTo>
                  <a:lnTo>
                    <a:pt x="1630679" y="1533652"/>
                  </a:lnTo>
                </a:path>
                <a:path w="5100955" h="3406140">
                  <a:moveTo>
                    <a:pt x="1630679" y="0"/>
                  </a:moveTo>
                  <a:lnTo>
                    <a:pt x="1630679" y="1487932"/>
                  </a:lnTo>
                </a:path>
                <a:path w="5100955" h="3406140">
                  <a:moveTo>
                    <a:pt x="1656588" y="1705102"/>
                  </a:moveTo>
                  <a:lnTo>
                    <a:pt x="1656588" y="3406140"/>
                  </a:lnTo>
                </a:path>
                <a:path w="5100955" h="3406140">
                  <a:moveTo>
                    <a:pt x="1656588" y="1613662"/>
                  </a:moveTo>
                  <a:lnTo>
                    <a:pt x="1656588" y="1626362"/>
                  </a:lnTo>
                </a:path>
                <a:path w="5100955" h="3406140">
                  <a:moveTo>
                    <a:pt x="1656588" y="1529841"/>
                  </a:moveTo>
                  <a:lnTo>
                    <a:pt x="1656588" y="1533652"/>
                  </a:lnTo>
                </a:path>
                <a:path w="5100955" h="3406140">
                  <a:moveTo>
                    <a:pt x="1656588" y="0"/>
                  </a:moveTo>
                  <a:lnTo>
                    <a:pt x="1656588" y="1487932"/>
                  </a:lnTo>
                </a:path>
                <a:path w="5100955" h="3406140">
                  <a:moveTo>
                    <a:pt x="1682496" y="1705102"/>
                  </a:moveTo>
                  <a:lnTo>
                    <a:pt x="1682496" y="3406140"/>
                  </a:lnTo>
                </a:path>
                <a:path w="5100955" h="3406140">
                  <a:moveTo>
                    <a:pt x="1682496" y="1613662"/>
                  </a:moveTo>
                  <a:lnTo>
                    <a:pt x="1682496" y="1626362"/>
                  </a:lnTo>
                </a:path>
                <a:path w="5100955" h="3406140">
                  <a:moveTo>
                    <a:pt x="1682496" y="1529841"/>
                  </a:moveTo>
                  <a:lnTo>
                    <a:pt x="1682496" y="1533652"/>
                  </a:lnTo>
                </a:path>
                <a:path w="5100955" h="3406140">
                  <a:moveTo>
                    <a:pt x="1682496" y="0"/>
                  </a:moveTo>
                  <a:lnTo>
                    <a:pt x="1682496" y="1487932"/>
                  </a:lnTo>
                </a:path>
                <a:path w="5100955" h="3406140">
                  <a:moveTo>
                    <a:pt x="1708403" y="1705102"/>
                  </a:moveTo>
                  <a:lnTo>
                    <a:pt x="1708403" y="3406140"/>
                  </a:lnTo>
                </a:path>
                <a:path w="5100955" h="3406140">
                  <a:moveTo>
                    <a:pt x="1708403" y="1613662"/>
                  </a:moveTo>
                  <a:lnTo>
                    <a:pt x="1708403" y="1626362"/>
                  </a:lnTo>
                </a:path>
                <a:path w="5100955" h="3406140">
                  <a:moveTo>
                    <a:pt x="1708403" y="1529841"/>
                  </a:moveTo>
                  <a:lnTo>
                    <a:pt x="1708403" y="1533652"/>
                  </a:lnTo>
                </a:path>
                <a:path w="5100955" h="3406140">
                  <a:moveTo>
                    <a:pt x="1708403" y="0"/>
                  </a:moveTo>
                  <a:lnTo>
                    <a:pt x="1708403" y="1487932"/>
                  </a:lnTo>
                </a:path>
                <a:path w="5100955" h="3406140">
                  <a:moveTo>
                    <a:pt x="1734312" y="1705102"/>
                  </a:moveTo>
                  <a:lnTo>
                    <a:pt x="1734312" y="3406140"/>
                  </a:lnTo>
                </a:path>
                <a:path w="5100955" h="3406140">
                  <a:moveTo>
                    <a:pt x="1734312" y="1613662"/>
                  </a:moveTo>
                  <a:lnTo>
                    <a:pt x="1734312" y="1626362"/>
                  </a:lnTo>
                </a:path>
                <a:path w="5100955" h="3406140">
                  <a:moveTo>
                    <a:pt x="1734312" y="1529841"/>
                  </a:moveTo>
                  <a:lnTo>
                    <a:pt x="1734312" y="1533652"/>
                  </a:lnTo>
                </a:path>
                <a:path w="5100955" h="3406140">
                  <a:moveTo>
                    <a:pt x="1734312" y="0"/>
                  </a:moveTo>
                  <a:lnTo>
                    <a:pt x="1734312" y="1487932"/>
                  </a:lnTo>
                </a:path>
                <a:path w="5100955" h="3406140">
                  <a:moveTo>
                    <a:pt x="1760220" y="1705102"/>
                  </a:moveTo>
                  <a:lnTo>
                    <a:pt x="1760220" y="3406140"/>
                  </a:lnTo>
                </a:path>
                <a:path w="5100955" h="3406140">
                  <a:moveTo>
                    <a:pt x="1760220" y="1613662"/>
                  </a:moveTo>
                  <a:lnTo>
                    <a:pt x="1760220" y="1626362"/>
                  </a:lnTo>
                </a:path>
                <a:path w="5100955" h="3406140">
                  <a:moveTo>
                    <a:pt x="1760220" y="1529841"/>
                  </a:moveTo>
                  <a:lnTo>
                    <a:pt x="1760220" y="1533652"/>
                  </a:lnTo>
                </a:path>
                <a:path w="5100955" h="3406140">
                  <a:moveTo>
                    <a:pt x="1760220" y="0"/>
                  </a:moveTo>
                  <a:lnTo>
                    <a:pt x="1760220" y="1487932"/>
                  </a:lnTo>
                </a:path>
                <a:path w="5100955" h="3406140">
                  <a:moveTo>
                    <a:pt x="1786127" y="1705102"/>
                  </a:moveTo>
                  <a:lnTo>
                    <a:pt x="1786127" y="3406140"/>
                  </a:lnTo>
                </a:path>
                <a:path w="5100955" h="3406140">
                  <a:moveTo>
                    <a:pt x="1786127" y="1613662"/>
                  </a:moveTo>
                  <a:lnTo>
                    <a:pt x="1786127" y="1626362"/>
                  </a:lnTo>
                </a:path>
                <a:path w="5100955" h="3406140">
                  <a:moveTo>
                    <a:pt x="1786127" y="1529841"/>
                  </a:moveTo>
                  <a:lnTo>
                    <a:pt x="1786127" y="1533652"/>
                  </a:lnTo>
                </a:path>
                <a:path w="5100955" h="3406140">
                  <a:moveTo>
                    <a:pt x="1786127" y="0"/>
                  </a:moveTo>
                  <a:lnTo>
                    <a:pt x="1786127" y="1487932"/>
                  </a:lnTo>
                </a:path>
                <a:path w="5100955" h="3406140">
                  <a:moveTo>
                    <a:pt x="1812036" y="1705102"/>
                  </a:moveTo>
                  <a:lnTo>
                    <a:pt x="1812036" y="3406140"/>
                  </a:lnTo>
                </a:path>
                <a:path w="5100955" h="3406140">
                  <a:moveTo>
                    <a:pt x="1812036" y="1613662"/>
                  </a:moveTo>
                  <a:lnTo>
                    <a:pt x="1812036" y="1626362"/>
                  </a:lnTo>
                </a:path>
                <a:path w="5100955" h="3406140">
                  <a:moveTo>
                    <a:pt x="1812036" y="1529841"/>
                  </a:moveTo>
                  <a:lnTo>
                    <a:pt x="1812036" y="1533652"/>
                  </a:lnTo>
                </a:path>
                <a:path w="5100955" h="3406140">
                  <a:moveTo>
                    <a:pt x="1812036" y="0"/>
                  </a:moveTo>
                  <a:lnTo>
                    <a:pt x="1812036" y="1487932"/>
                  </a:lnTo>
                </a:path>
                <a:path w="5100955" h="3406140">
                  <a:moveTo>
                    <a:pt x="1837944" y="1705102"/>
                  </a:moveTo>
                  <a:lnTo>
                    <a:pt x="1837944" y="3406140"/>
                  </a:lnTo>
                </a:path>
                <a:path w="5100955" h="3406140">
                  <a:moveTo>
                    <a:pt x="1837944" y="1613662"/>
                  </a:moveTo>
                  <a:lnTo>
                    <a:pt x="1837944" y="1626362"/>
                  </a:lnTo>
                </a:path>
                <a:path w="5100955" h="3406140">
                  <a:moveTo>
                    <a:pt x="1837944" y="1529841"/>
                  </a:moveTo>
                  <a:lnTo>
                    <a:pt x="1837944" y="1533652"/>
                  </a:lnTo>
                </a:path>
                <a:path w="5100955" h="3406140">
                  <a:moveTo>
                    <a:pt x="1837944" y="0"/>
                  </a:moveTo>
                  <a:lnTo>
                    <a:pt x="1837944" y="1487932"/>
                  </a:lnTo>
                </a:path>
                <a:path w="5100955" h="3406140">
                  <a:moveTo>
                    <a:pt x="1863852" y="1705102"/>
                  </a:moveTo>
                  <a:lnTo>
                    <a:pt x="1863852" y="3406140"/>
                  </a:lnTo>
                </a:path>
                <a:path w="5100955" h="3406140">
                  <a:moveTo>
                    <a:pt x="1863852" y="1613662"/>
                  </a:moveTo>
                  <a:lnTo>
                    <a:pt x="1863852" y="1626362"/>
                  </a:lnTo>
                </a:path>
                <a:path w="5100955" h="3406140">
                  <a:moveTo>
                    <a:pt x="1863852" y="1529841"/>
                  </a:moveTo>
                  <a:lnTo>
                    <a:pt x="1863852" y="1533652"/>
                  </a:lnTo>
                </a:path>
                <a:path w="5100955" h="3406140">
                  <a:moveTo>
                    <a:pt x="1863852" y="0"/>
                  </a:moveTo>
                  <a:lnTo>
                    <a:pt x="1863852" y="1487932"/>
                  </a:lnTo>
                </a:path>
                <a:path w="5100955" h="3406140">
                  <a:moveTo>
                    <a:pt x="1889760" y="1705102"/>
                  </a:moveTo>
                  <a:lnTo>
                    <a:pt x="1889760" y="3406140"/>
                  </a:lnTo>
                </a:path>
                <a:path w="5100955" h="3406140">
                  <a:moveTo>
                    <a:pt x="1889760" y="1613662"/>
                  </a:moveTo>
                  <a:lnTo>
                    <a:pt x="1889760" y="1626362"/>
                  </a:lnTo>
                </a:path>
                <a:path w="5100955" h="3406140">
                  <a:moveTo>
                    <a:pt x="1889760" y="1529841"/>
                  </a:moveTo>
                  <a:lnTo>
                    <a:pt x="1889760" y="1533652"/>
                  </a:lnTo>
                </a:path>
                <a:path w="5100955" h="3406140">
                  <a:moveTo>
                    <a:pt x="1889760" y="0"/>
                  </a:moveTo>
                  <a:lnTo>
                    <a:pt x="1889760" y="1487932"/>
                  </a:lnTo>
                </a:path>
                <a:path w="5100955" h="3406140">
                  <a:moveTo>
                    <a:pt x="1915667" y="1705102"/>
                  </a:moveTo>
                  <a:lnTo>
                    <a:pt x="1915667" y="3406140"/>
                  </a:lnTo>
                </a:path>
                <a:path w="5100955" h="3406140">
                  <a:moveTo>
                    <a:pt x="1915667" y="1613662"/>
                  </a:moveTo>
                  <a:lnTo>
                    <a:pt x="1915667" y="1626362"/>
                  </a:lnTo>
                </a:path>
                <a:path w="5100955" h="3406140">
                  <a:moveTo>
                    <a:pt x="1915667" y="1529841"/>
                  </a:moveTo>
                  <a:lnTo>
                    <a:pt x="1915667" y="1533652"/>
                  </a:lnTo>
                </a:path>
                <a:path w="5100955" h="3406140">
                  <a:moveTo>
                    <a:pt x="1915667" y="0"/>
                  </a:moveTo>
                  <a:lnTo>
                    <a:pt x="1915667" y="1487932"/>
                  </a:lnTo>
                </a:path>
                <a:path w="5100955" h="3406140">
                  <a:moveTo>
                    <a:pt x="1941576" y="1705102"/>
                  </a:moveTo>
                  <a:lnTo>
                    <a:pt x="1941576" y="3406140"/>
                  </a:lnTo>
                </a:path>
                <a:path w="5100955" h="3406140">
                  <a:moveTo>
                    <a:pt x="1941576" y="1613662"/>
                  </a:moveTo>
                  <a:lnTo>
                    <a:pt x="1941576" y="1626362"/>
                  </a:lnTo>
                </a:path>
                <a:path w="5100955" h="3406140">
                  <a:moveTo>
                    <a:pt x="1941576" y="1529841"/>
                  </a:moveTo>
                  <a:lnTo>
                    <a:pt x="1941576" y="1533652"/>
                  </a:lnTo>
                </a:path>
                <a:path w="5100955" h="3406140">
                  <a:moveTo>
                    <a:pt x="1941576" y="0"/>
                  </a:moveTo>
                  <a:lnTo>
                    <a:pt x="1941576" y="1487932"/>
                  </a:lnTo>
                </a:path>
                <a:path w="5100955" h="3406140">
                  <a:moveTo>
                    <a:pt x="1967484" y="1705102"/>
                  </a:moveTo>
                  <a:lnTo>
                    <a:pt x="1967484" y="3406140"/>
                  </a:lnTo>
                </a:path>
                <a:path w="5100955" h="3406140">
                  <a:moveTo>
                    <a:pt x="1967484" y="1613662"/>
                  </a:moveTo>
                  <a:lnTo>
                    <a:pt x="1967484" y="1626362"/>
                  </a:lnTo>
                </a:path>
                <a:path w="5100955" h="3406140">
                  <a:moveTo>
                    <a:pt x="1967484" y="1529841"/>
                  </a:moveTo>
                  <a:lnTo>
                    <a:pt x="1967484" y="1533652"/>
                  </a:lnTo>
                </a:path>
                <a:path w="5100955" h="3406140">
                  <a:moveTo>
                    <a:pt x="1967484" y="0"/>
                  </a:moveTo>
                  <a:lnTo>
                    <a:pt x="1967484" y="1487932"/>
                  </a:lnTo>
                </a:path>
                <a:path w="5100955" h="3406140">
                  <a:moveTo>
                    <a:pt x="1993391" y="1705102"/>
                  </a:moveTo>
                  <a:lnTo>
                    <a:pt x="1993391" y="3406140"/>
                  </a:lnTo>
                </a:path>
                <a:path w="5100955" h="3406140">
                  <a:moveTo>
                    <a:pt x="1993391" y="1613662"/>
                  </a:moveTo>
                  <a:lnTo>
                    <a:pt x="1993391" y="1626362"/>
                  </a:lnTo>
                </a:path>
                <a:path w="5100955" h="3406140">
                  <a:moveTo>
                    <a:pt x="1993391" y="1529841"/>
                  </a:moveTo>
                  <a:lnTo>
                    <a:pt x="1993391" y="1533652"/>
                  </a:lnTo>
                </a:path>
                <a:path w="5100955" h="3406140">
                  <a:moveTo>
                    <a:pt x="1993391" y="0"/>
                  </a:moveTo>
                  <a:lnTo>
                    <a:pt x="1993391" y="1487932"/>
                  </a:lnTo>
                </a:path>
                <a:path w="5100955" h="3406140">
                  <a:moveTo>
                    <a:pt x="2019300" y="1705102"/>
                  </a:moveTo>
                  <a:lnTo>
                    <a:pt x="2019300" y="3406140"/>
                  </a:lnTo>
                </a:path>
                <a:path w="5100955" h="3406140">
                  <a:moveTo>
                    <a:pt x="2019300" y="1613662"/>
                  </a:moveTo>
                  <a:lnTo>
                    <a:pt x="2019300" y="1626362"/>
                  </a:lnTo>
                </a:path>
                <a:path w="5100955" h="3406140">
                  <a:moveTo>
                    <a:pt x="2019300" y="1529841"/>
                  </a:moveTo>
                  <a:lnTo>
                    <a:pt x="2019300" y="1533652"/>
                  </a:lnTo>
                </a:path>
                <a:path w="5100955" h="3406140">
                  <a:moveTo>
                    <a:pt x="2019300" y="0"/>
                  </a:moveTo>
                  <a:lnTo>
                    <a:pt x="2019300" y="1487932"/>
                  </a:lnTo>
                </a:path>
                <a:path w="5100955" h="3406140">
                  <a:moveTo>
                    <a:pt x="2045207" y="1705102"/>
                  </a:moveTo>
                  <a:lnTo>
                    <a:pt x="2045207" y="3406140"/>
                  </a:lnTo>
                </a:path>
                <a:path w="5100955" h="3406140">
                  <a:moveTo>
                    <a:pt x="2045207" y="1613662"/>
                  </a:moveTo>
                  <a:lnTo>
                    <a:pt x="2045207" y="1626362"/>
                  </a:lnTo>
                </a:path>
                <a:path w="5100955" h="3406140">
                  <a:moveTo>
                    <a:pt x="2045207" y="1529841"/>
                  </a:moveTo>
                  <a:lnTo>
                    <a:pt x="2045207" y="1533652"/>
                  </a:lnTo>
                </a:path>
                <a:path w="5100955" h="3406140">
                  <a:moveTo>
                    <a:pt x="2045207" y="0"/>
                  </a:moveTo>
                  <a:lnTo>
                    <a:pt x="2045207" y="1487932"/>
                  </a:lnTo>
                </a:path>
                <a:path w="5100955" h="3406140">
                  <a:moveTo>
                    <a:pt x="2071115" y="1705102"/>
                  </a:moveTo>
                  <a:lnTo>
                    <a:pt x="2071115" y="3406140"/>
                  </a:lnTo>
                </a:path>
                <a:path w="5100955" h="3406140">
                  <a:moveTo>
                    <a:pt x="2071115" y="1613662"/>
                  </a:moveTo>
                  <a:lnTo>
                    <a:pt x="2071115" y="1626362"/>
                  </a:lnTo>
                </a:path>
                <a:path w="5100955" h="3406140">
                  <a:moveTo>
                    <a:pt x="2071115" y="1529841"/>
                  </a:moveTo>
                  <a:lnTo>
                    <a:pt x="2071115" y="1533652"/>
                  </a:lnTo>
                </a:path>
                <a:path w="5100955" h="3406140">
                  <a:moveTo>
                    <a:pt x="2071115" y="0"/>
                  </a:moveTo>
                  <a:lnTo>
                    <a:pt x="2071115" y="1487932"/>
                  </a:lnTo>
                </a:path>
                <a:path w="5100955" h="3406140">
                  <a:moveTo>
                    <a:pt x="2097024" y="1705102"/>
                  </a:moveTo>
                  <a:lnTo>
                    <a:pt x="2097024" y="3406140"/>
                  </a:lnTo>
                </a:path>
                <a:path w="5100955" h="3406140">
                  <a:moveTo>
                    <a:pt x="2097024" y="1613662"/>
                  </a:moveTo>
                  <a:lnTo>
                    <a:pt x="2097024" y="1626362"/>
                  </a:lnTo>
                </a:path>
                <a:path w="5100955" h="3406140">
                  <a:moveTo>
                    <a:pt x="2097024" y="1529841"/>
                  </a:moveTo>
                  <a:lnTo>
                    <a:pt x="2097024" y="1533652"/>
                  </a:lnTo>
                </a:path>
                <a:path w="5100955" h="3406140">
                  <a:moveTo>
                    <a:pt x="2097024" y="0"/>
                  </a:moveTo>
                  <a:lnTo>
                    <a:pt x="2097024" y="1487932"/>
                  </a:lnTo>
                </a:path>
                <a:path w="5100955" h="3406140">
                  <a:moveTo>
                    <a:pt x="2122931" y="1705102"/>
                  </a:moveTo>
                  <a:lnTo>
                    <a:pt x="2122931" y="3406140"/>
                  </a:lnTo>
                </a:path>
                <a:path w="5100955" h="3406140">
                  <a:moveTo>
                    <a:pt x="2122931" y="1613662"/>
                  </a:moveTo>
                  <a:lnTo>
                    <a:pt x="2122931" y="1626362"/>
                  </a:lnTo>
                </a:path>
                <a:path w="5100955" h="3406140">
                  <a:moveTo>
                    <a:pt x="2122931" y="1529841"/>
                  </a:moveTo>
                  <a:lnTo>
                    <a:pt x="2122931" y="1533652"/>
                  </a:lnTo>
                </a:path>
                <a:path w="5100955" h="3406140">
                  <a:moveTo>
                    <a:pt x="2122931" y="0"/>
                  </a:moveTo>
                  <a:lnTo>
                    <a:pt x="2122931" y="1487932"/>
                  </a:lnTo>
                </a:path>
                <a:path w="5100955" h="3406140">
                  <a:moveTo>
                    <a:pt x="2148840" y="1705102"/>
                  </a:moveTo>
                  <a:lnTo>
                    <a:pt x="2148840" y="3406140"/>
                  </a:lnTo>
                </a:path>
                <a:path w="5100955" h="3406140">
                  <a:moveTo>
                    <a:pt x="2148840" y="1613662"/>
                  </a:moveTo>
                  <a:lnTo>
                    <a:pt x="2148840" y="1626362"/>
                  </a:lnTo>
                </a:path>
                <a:path w="5100955" h="3406140">
                  <a:moveTo>
                    <a:pt x="2148840" y="1529841"/>
                  </a:moveTo>
                  <a:lnTo>
                    <a:pt x="2148840" y="1533652"/>
                  </a:lnTo>
                </a:path>
                <a:path w="5100955" h="3406140">
                  <a:moveTo>
                    <a:pt x="2148840" y="0"/>
                  </a:moveTo>
                  <a:lnTo>
                    <a:pt x="2148840" y="1487932"/>
                  </a:lnTo>
                </a:path>
                <a:path w="5100955" h="3406140">
                  <a:moveTo>
                    <a:pt x="2174748" y="1705102"/>
                  </a:moveTo>
                  <a:lnTo>
                    <a:pt x="2174748" y="3406140"/>
                  </a:lnTo>
                </a:path>
                <a:path w="5100955" h="3406140">
                  <a:moveTo>
                    <a:pt x="2174748" y="1613662"/>
                  </a:moveTo>
                  <a:lnTo>
                    <a:pt x="2174748" y="1626362"/>
                  </a:lnTo>
                </a:path>
                <a:path w="5100955" h="3406140">
                  <a:moveTo>
                    <a:pt x="2174748" y="1529841"/>
                  </a:moveTo>
                  <a:lnTo>
                    <a:pt x="2174748" y="1533652"/>
                  </a:lnTo>
                </a:path>
                <a:path w="5100955" h="3406140">
                  <a:moveTo>
                    <a:pt x="2174748" y="0"/>
                  </a:moveTo>
                  <a:lnTo>
                    <a:pt x="2174748" y="1487932"/>
                  </a:lnTo>
                </a:path>
                <a:path w="5100955" h="3406140">
                  <a:moveTo>
                    <a:pt x="2200655" y="1705102"/>
                  </a:moveTo>
                  <a:lnTo>
                    <a:pt x="2200655" y="3406140"/>
                  </a:lnTo>
                </a:path>
                <a:path w="5100955" h="3406140">
                  <a:moveTo>
                    <a:pt x="2200655" y="1613662"/>
                  </a:moveTo>
                  <a:lnTo>
                    <a:pt x="2200655" y="1626362"/>
                  </a:lnTo>
                </a:path>
                <a:path w="5100955" h="3406140">
                  <a:moveTo>
                    <a:pt x="2200655" y="1529841"/>
                  </a:moveTo>
                  <a:lnTo>
                    <a:pt x="2200655" y="1533652"/>
                  </a:lnTo>
                </a:path>
                <a:path w="5100955" h="3406140">
                  <a:moveTo>
                    <a:pt x="2200655" y="0"/>
                  </a:moveTo>
                  <a:lnTo>
                    <a:pt x="2200655" y="1487932"/>
                  </a:lnTo>
                </a:path>
                <a:path w="5100955" h="3406140">
                  <a:moveTo>
                    <a:pt x="2226564" y="1705102"/>
                  </a:moveTo>
                  <a:lnTo>
                    <a:pt x="2226564" y="3406140"/>
                  </a:lnTo>
                </a:path>
                <a:path w="5100955" h="3406140">
                  <a:moveTo>
                    <a:pt x="2226564" y="1613662"/>
                  </a:moveTo>
                  <a:lnTo>
                    <a:pt x="2226564" y="1626362"/>
                  </a:lnTo>
                </a:path>
                <a:path w="5100955" h="3406140">
                  <a:moveTo>
                    <a:pt x="2226564" y="1529841"/>
                  </a:moveTo>
                  <a:lnTo>
                    <a:pt x="2226564" y="1533652"/>
                  </a:lnTo>
                </a:path>
                <a:path w="5100955" h="3406140">
                  <a:moveTo>
                    <a:pt x="2226564" y="0"/>
                  </a:moveTo>
                  <a:lnTo>
                    <a:pt x="2226564" y="1487932"/>
                  </a:lnTo>
                </a:path>
                <a:path w="5100955" h="3406140">
                  <a:moveTo>
                    <a:pt x="2252472" y="1705102"/>
                  </a:moveTo>
                  <a:lnTo>
                    <a:pt x="2252472" y="3406140"/>
                  </a:lnTo>
                </a:path>
                <a:path w="5100955" h="3406140">
                  <a:moveTo>
                    <a:pt x="2252472" y="1613662"/>
                  </a:moveTo>
                  <a:lnTo>
                    <a:pt x="2252472" y="1626362"/>
                  </a:lnTo>
                </a:path>
                <a:path w="5100955" h="3406140">
                  <a:moveTo>
                    <a:pt x="2252472" y="1529841"/>
                  </a:moveTo>
                  <a:lnTo>
                    <a:pt x="2252472" y="1533652"/>
                  </a:lnTo>
                </a:path>
                <a:path w="5100955" h="3406140">
                  <a:moveTo>
                    <a:pt x="2252472" y="0"/>
                  </a:moveTo>
                  <a:lnTo>
                    <a:pt x="2252472" y="1487932"/>
                  </a:lnTo>
                </a:path>
                <a:path w="5100955" h="3406140">
                  <a:moveTo>
                    <a:pt x="2278379" y="1705102"/>
                  </a:moveTo>
                  <a:lnTo>
                    <a:pt x="2278379" y="3406140"/>
                  </a:lnTo>
                </a:path>
                <a:path w="5100955" h="3406140">
                  <a:moveTo>
                    <a:pt x="2278379" y="1613662"/>
                  </a:moveTo>
                  <a:lnTo>
                    <a:pt x="2278379" y="1626362"/>
                  </a:lnTo>
                </a:path>
                <a:path w="5100955" h="3406140">
                  <a:moveTo>
                    <a:pt x="2278379" y="1529841"/>
                  </a:moveTo>
                  <a:lnTo>
                    <a:pt x="2278379" y="1533652"/>
                  </a:lnTo>
                </a:path>
                <a:path w="5100955" h="3406140">
                  <a:moveTo>
                    <a:pt x="2278379" y="0"/>
                  </a:moveTo>
                  <a:lnTo>
                    <a:pt x="2278379" y="1487932"/>
                  </a:lnTo>
                </a:path>
                <a:path w="5100955" h="3406140">
                  <a:moveTo>
                    <a:pt x="2304288" y="1705102"/>
                  </a:moveTo>
                  <a:lnTo>
                    <a:pt x="2304288" y="3406140"/>
                  </a:lnTo>
                </a:path>
                <a:path w="5100955" h="3406140">
                  <a:moveTo>
                    <a:pt x="2304288" y="1613662"/>
                  </a:moveTo>
                  <a:lnTo>
                    <a:pt x="2304288" y="1626362"/>
                  </a:lnTo>
                </a:path>
                <a:path w="5100955" h="3406140">
                  <a:moveTo>
                    <a:pt x="2304288" y="1529841"/>
                  </a:moveTo>
                  <a:lnTo>
                    <a:pt x="2304288" y="1533652"/>
                  </a:lnTo>
                </a:path>
                <a:path w="5100955" h="3406140">
                  <a:moveTo>
                    <a:pt x="2304288" y="0"/>
                  </a:moveTo>
                  <a:lnTo>
                    <a:pt x="2304288" y="1487932"/>
                  </a:lnTo>
                </a:path>
                <a:path w="5100955" h="3406140">
                  <a:moveTo>
                    <a:pt x="2330195" y="1705102"/>
                  </a:moveTo>
                  <a:lnTo>
                    <a:pt x="2330195" y="3406140"/>
                  </a:lnTo>
                </a:path>
                <a:path w="5100955" h="3406140">
                  <a:moveTo>
                    <a:pt x="2330195" y="1613662"/>
                  </a:moveTo>
                  <a:lnTo>
                    <a:pt x="2330195" y="1626362"/>
                  </a:lnTo>
                </a:path>
                <a:path w="5100955" h="3406140">
                  <a:moveTo>
                    <a:pt x="2330195" y="1529841"/>
                  </a:moveTo>
                  <a:lnTo>
                    <a:pt x="2330195" y="1533652"/>
                  </a:lnTo>
                </a:path>
                <a:path w="5100955" h="3406140">
                  <a:moveTo>
                    <a:pt x="2330195" y="0"/>
                  </a:moveTo>
                  <a:lnTo>
                    <a:pt x="2330195" y="1487932"/>
                  </a:lnTo>
                </a:path>
                <a:path w="5100955" h="3406140">
                  <a:moveTo>
                    <a:pt x="2356104" y="1705102"/>
                  </a:moveTo>
                  <a:lnTo>
                    <a:pt x="2356104" y="3406140"/>
                  </a:lnTo>
                </a:path>
                <a:path w="5100955" h="3406140">
                  <a:moveTo>
                    <a:pt x="2356104" y="1613662"/>
                  </a:moveTo>
                  <a:lnTo>
                    <a:pt x="2356104" y="1626362"/>
                  </a:lnTo>
                </a:path>
                <a:path w="5100955" h="3406140">
                  <a:moveTo>
                    <a:pt x="2356104" y="1529841"/>
                  </a:moveTo>
                  <a:lnTo>
                    <a:pt x="2356104" y="1533652"/>
                  </a:lnTo>
                </a:path>
                <a:path w="5100955" h="3406140">
                  <a:moveTo>
                    <a:pt x="2356104" y="0"/>
                  </a:moveTo>
                  <a:lnTo>
                    <a:pt x="2356104" y="1487932"/>
                  </a:lnTo>
                </a:path>
                <a:path w="5100955" h="3406140">
                  <a:moveTo>
                    <a:pt x="2382012" y="1705102"/>
                  </a:moveTo>
                  <a:lnTo>
                    <a:pt x="2382012" y="3406140"/>
                  </a:lnTo>
                </a:path>
                <a:path w="5100955" h="3406140">
                  <a:moveTo>
                    <a:pt x="2382012" y="1613662"/>
                  </a:moveTo>
                  <a:lnTo>
                    <a:pt x="2382012" y="1626362"/>
                  </a:lnTo>
                </a:path>
                <a:path w="5100955" h="3406140">
                  <a:moveTo>
                    <a:pt x="2382012" y="1529841"/>
                  </a:moveTo>
                  <a:lnTo>
                    <a:pt x="2382012" y="1533652"/>
                  </a:lnTo>
                </a:path>
                <a:path w="5100955" h="3406140">
                  <a:moveTo>
                    <a:pt x="2382012" y="0"/>
                  </a:moveTo>
                  <a:lnTo>
                    <a:pt x="2382012" y="1487932"/>
                  </a:lnTo>
                </a:path>
                <a:path w="5100955" h="3406140">
                  <a:moveTo>
                    <a:pt x="2407919" y="1705102"/>
                  </a:moveTo>
                  <a:lnTo>
                    <a:pt x="2407919" y="3406140"/>
                  </a:lnTo>
                </a:path>
                <a:path w="5100955" h="3406140">
                  <a:moveTo>
                    <a:pt x="2407919" y="1613662"/>
                  </a:moveTo>
                  <a:lnTo>
                    <a:pt x="2407919" y="1626362"/>
                  </a:lnTo>
                </a:path>
                <a:path w="5100955" h="3406140">
                  <a:moveTo>
                    <a:pt x="2407919" y="1529841"/>
                  </a:moveTo>
                  <a:lnTo>
                    <a:pt x="2407919" y="1533652"/>
                  </a:lnTo>
                </a:path>
                <a:path w="5100955" h="3406140">
                  <a:moveTo>
                    <a:pt x="2407919" y="0"/>
                  </a:moveTo>
                  <a:lnTo>
                    <a:pt x="2407919" y="1487932"/>
                  </a:lnTo>
                </a:path>
                <a:path w="5100955" h="3406140">
                  <a:moveTo>
                    <a:pt x="2433828" y="1705102"/>
                  </a:moveTo>
                  <a:lnTo>
                    <a:pt x="2433828" y="3406140"/>
                  </a:lnTo>
                </a:path>
                <a:path w="5100955" h="3406140">
                  <a:moveTo>
                    <a:pt x="2433828" y="1613662"/>
                  </a:moveTo>
                  <a:lnTo>
                    <a:pt x="2433828" y="1626362"/>
                  </a:lnTo>
                </a:path>
                <a:path w="5100955" h="3406140">
                  <a:moveTo>
                    <a:pt x="2433828" y="1529841"/>
                  </a:moveTo>
                  <a:lnTo>
                    <a:pt x="2433828" y="1533652"/>
                  </a:lnTo>
                </a:path>
                <a:path w="5100955" h="3406140">
                  <a:moveTo>
                    <a:pt x="2433828" y="0"/>
                  </a:moveTo>
                  <a:lnTo>
                    <a:pt x="2433828" y="1487932"/>
                  </a:lnTo>
                </a:path>
                <a:path w="5100955" h="3406140">
                  <a:moveTo>
                    <a:pt x="2459736" y="1705102"/>
                  </a:moveTo>
                  <a:lnTo>
                    <a:pt x="2459736" y="3406140"/>
                  </a:lnTo>
                </a:path>
                <a:path w="5100955" h="3406140">
                  <a:moveTo>
                    <a:pt x="2459736" y="1613662"/>
                  </a:moveTo>
                  <a:lnTo>
                    <a:pt x="2459736" y="1626362"/>
                  </a:lnTo>
                </a:path>
                <a:path w="5100955" h="3406140">
                  <a:moveTo>
                    <a:pt x="2459736" y="1529841"/>
                  </a:moveTo>
                  <a:lnTo>
                    <a:pt x="2459736" y="1533652"/>
                  </a:lnTo>
                </a:path>
                <a:path w="5100955" h="3406140">
                  <a:moveTo>
                    <a:pt x="2459736" y="0"/>
                  </a:moveTo>
                  <a:lnTo>
                    <a:pt x="2459736" y="1487932"/>
                  </a:lnTo>
                </a:path>
                <a:path w="5100955" h="3406140">
                  <a:moveTo>
                    <a:pt x="2485643" y="1705102"/>
                  </a:moveTo>
                  <a:lnTo>
                    <a:pt x="2485643" y="3406140"/>
                  </a:lnTo>
                </a:path>
                <a:path w="5100955" h="3406140">
                  <a:moveTo>
                    <a:pt x="2485643" y="1613662"/>
                  </a:moveTo>
                  <a:lnTo>
                    <a:pt x="2485643" y="1626362"/>
                  </a:lnTo>
                </a:path>
                <a:path w="5100955" h="3406140">
                  <a:moveTo>
                    <a:pt x="2485643" y="1529841"/>
                  </a:moveTo>
                  <a:lnTo>
                    <a:pt x="2485643" y="1533652"/>
                  </a:lnTo>
                </a:path>
                <a:path w="5100955" h="3406140">
                  <a:moveTo>
                    <a:pt x="2485643" y="0"/>
                  </a:moveTo>
                  <a:lnTo>
                    <a:pt x="2485643" y="1487932"/>
                  </a:lnTo>
                </a:path>
                <a:path w="5100955" h="3406140">
                  <a:moveTo>
                    <a:pt x="2511552" y="1705102"/>
                  </a:moveTo>
                  <a:lnTo>
                    <a:pt x="2511552" y="3406140"/>
                  </a:lnTo>
                </a:path>
                <a:path w="5100955" h="3406140">
                  <a:moveTo>
                    <a:pt x="2511552" y="1613662"/>
                  </a:moveTo>
                  <a:lnTo>
                    <a:pt x="2511552" y="1626362"/>
                  </a:lnTo>
                </a:path>
                <a:path w="5100955" h="3406140">
                  <a:moveTo>
                    <a:pt x="2511552" y="1529841"/>
                  </a:moveTo>
                  <a:lnTo>
                    <a:pt x="2511552" y="1533652"/>
                  </a:lnTo>
                </a:path>
                <a:path w="5100955" h="3406140">
                  <a:moveTo>
                    <a:pt x="2511552" y="0"/>
                  </a:moveTo>
                  <a:lnTo>
                    <a:pt x="2511552" y="1487932"/>
                  </a:lnTo>
                </a:path>
                <a:path w="5100955" h="3406140">
                  <a:moveTo>
                    <a:pt x="2537460" y="1705102"/>
                  </a:moveTo>
                  <a:lnTo>
                    <a:pt x="2537460" y="3406140"/>
                  </a:lnTo>
                </a:path>
                <a:path w="5100955" h="3406140">
                  <a:moveTo>
                    <a:pt x="2537460" y="1613662"/>
                  </a:moveTo>
                  <a:lnTo>
                    <a:pt x="2537460" y="1626362"/>
                  </a:lnTo>
                </a:path>
                <a:path w="5100955" h="3406140">
                  <a:moveTo>
                    <a:pt x="2537460" y="1529841"/>
                  </a:moveTo>
                  <a:lnTo>
                    <a:pt x="2537460" y="1533652"/>
                  </a:lnTo>
                </a:path>
                <a:path w="5100955" h="3406140">
                  <a:moveTo>
                    <a:pt x="2537460" y="0"/>
                  </a:moveTo>
                  <a:lnTo>
                    <a:pt x="2537460" y="1487932"/>
                  </a:lnTo>
                </a:path>
                <a:path w="5100955" h="3406140">
                  <a:moveTo>
                    <a:pt x="2563367" y="1705102"/>
                  </a:moveTo>
                  <a:lnTo>
                    <a:pt x="2563367" y="3406140"/>
                  </a:lnTo>
                </a:path>
                <a:path w="5100955" h="3406140">
                  <a:moveTo>
                    <a:pt x="2563367" y="1613662"/>
                  </a:moveTo>
                  <a:lnTo>
                    <a:pt x="2563367" y="1626362"/>
                  </a:lnTo>
                </a:path>
                <a:path w="5100955" h="3406140">
                  <a:moveTo>
                    <a:pt x="2563367" y="1529841"/>
                  </a:moveTo>
                  <a:lnTo>
                    <a:pt x="2563367" y="1533652"/>
                  </a:lnTo>
                </a:path>
                <a:path w="5100955" h="3406140">
                  <a:moveTo>
                    <a:pt x="2563367" y="0"/>
                  </a:moveTo>
                  <a:lnTo>
                    <a:pt x="2563367" y="1487932"/>
                  </a:lnTo>
                </a:path>
                <a:path w="5100955" h="3406140">
                  <a:moveTo>
                    <a:pt x="2589276" y="1705102"/>
                  </a:moveTo>
                  <a:lnTo>
                    <a:pt x="2589276" y="3406140"/>
                  </a:lnTo>
                </a:path>
                <a:path w="5100955" h="3406140">
                  <a:moveTo>
                    <a:pt x="2589276" y="1613662"/>
                  </a:moveTo>
                  <a:lnTo>
                    <a:pt x="2589276" y="1626362"/>
                  </a:lnTo>
                </a:path>
                <a:path w="5100955" h="3406140">
                  <a:moveTo>
                    <a:pt x="2589276" y="1529841"/>
                  </a:moveTo>
                  <a:lnTo>
                    <a:pt x="2589276" y="1533652"/>
                  </a:lnTo>
                </a:path>
                <a:path w="5100955" h="3406140">
                  <a:moveTo>
                    <a:pt x="2589276" y="0"/>
                  </a:moveTo>
                  <a:lnTo>
                    <a:pt x="2589276" y="1487932"/>
                  </a:lnTo>
                </a:path>
                <a:path w="5100955" h="3406140">
                  <a:moveTo>
                    <a:pt x="2615184" y="1705102"/>
                  </a:moveTo>
                  <a:lnTo>
                    <a:pt x="2615184" y="3406140"/>
                  </a:lnTo>
                </a:path>
                <a:path w="5100955" h="3406140">
                  <a:moveTo>
                    <a:pt x="2615184" y="1613662"/>
                  </a:moveTo>
                  <a:lnTo>
                    <a:pt x="2615184" y="1626362"/>
                  </a:lnTo>
                </a:path>
                <a:path w="5100955" h="3406140">
                  <a:moveTo>
                    <a:pt x="2615184" y="1529841"/>
                  </a:moveTo>
                  <a:lnTo>
                    <a:pt x="2615184" y="1533652"/>
                  </a:lnTo>
                </a:path>
                <a:path w="5100955" h="3406140">
                  <a:moveTo>
                    <a:pt x="2615184" y="0"/>
                  </a:moveTo>
                  <a:lnTo>
                    <a:pt x="2615184" y="1487932"/>
                  </a:lnTo>
                </a:path>
                <a:path w="5100955" h="3406140">
                  <a:moveTo>
                    <a:pt x="2641091" y="1705102"/>
                  </a:moveTo>
                  <a:lnTo>
                    <a:pt x="2641091" y="3406140"/>
                  </a:lnTo>
                </a:path>
                <a:path w="5100955" h="3406140">
                  <a:moveTo>
                    <a:pt x="2641091" y="1613662"/>
                  </a:moveTo>
                  <a:lnTo>
                    <a:pt x="2641091" y="1626362"/>
                  </a:lnTo>
                </a:path>
                <a:path w="5100955" h="3406140">
                  <a:moveTo>
                    <a:pt x="2641091" y="1529841"/>
                  </a:moveTo>
                  <a:lnTo>
                    <a:pt x="2641091" y="1533652"/>
                  </a:lnTo>
                </a:path>
                <a:path w="5100955" h="3406140">
                  <a:moveTo>
                    <a:pt x="2641091" y="0"/>
                  </a:moveTo>
                  <a:lnTo>
                    <a:pt x="2641091" y="1487932"/>
                  </a:lnTo>
                </a:path>
                <a:path w="5100955" h="3406140">
                  <a:moveTo>
                    <a:pt x="2667000" y="1705102"/>
                  </a:moveTo>
                  <a:lnTo>
                    <a:pt x="2667000" y="3406140"/>
                  </a:lnTo>
                </a:path>
                <a:path w="5100955" h="3406140">
                  <a:moveTo>
                    <a:pt x="2667000" y="1613662"/>
                  </a:moveTo>
                  <a:lnTo>
                    <a:pt x="2667000" y="1626362"/>
                  </a:lnTo>
                </a:path>
                <a:path w="5100955" h="3406140">
                  <a:moveTo>
                    <a:pt x="2667000" y="1529841"/>
                  </a:moveTo>
                  <a:lnTo>
                    <a:pt x="2667000" y="1533652"/>
                  </a:lnTo>
                </a:path>
                <a:path w="5100955" h="3406140">
                  <a:moveTo>
                    <a:pt x="2667000" y="0"/>
                  </a:moveTo>
                  <a:lnTo>
                    <a:pt x="2667000" y="1487932"/>
                  </a:lnTo>
                </a:path>
                <a:path w="5100955" h="3406140">
                  <a:moveTo>
                    <a:pt x="2692907" y="1705102"/>
                  </a:moveTo>
                  <a:lnTo>
                    <a:pt x="2692907" y="3406140"/>
                  </a:lnTo>
                </a:path>
                <a:path w="5100955" h="3406140">
                  <a:moveTo>
                    <a:pt x="2692907" y="1613662"/>
                  </a:moveTo>
                  <a:lnTo>
                    <a:pt x="2692907" y="1626362"/>
                  </a:lnTo>
                </a:path>
                <a:path w="5100955" h="3406140">
                  <a:moveTo>
                    <a:pt x="2692907" y="1529841"/>
                  </a:moveTo>
                  <a:lnTo>
                    <a:pt x="2692907" y="1533652"/>
                  </a:lnTo>
                </a:path>
                <a:path w="5100955" h="3406140">
                  <a:moveTo>
                    <a:pt x="2692907" y="0"/>
                  </a:moveTo>
                  <a:lnTo>
                    <a:pt x="2692907" y="1487932"/>
                  </a:lnTo>
                </a:path>
                <a:path w="5100955" h="3406140">
                  <a:moveTo>
                    <a:pt x="2718816" y="1705102"/>
                  </a:moveTo>
                  <a:lnTo>
                    <a:pt x="2718816" y="3406140"/>
                  </a:lnTo>
                </a:path>
                <a:path w="5100955" h="3406140">
                  <a:moveTo>
                    <a:pt x="2718816" y="1613662"/>
                  </a:moveTo>
                  <a:lnTo>
                    <a:pt x="2718816" y="1626362"/>
                  </a:lnTo>
                </a:path>
                <a:path w="5100955" h="3406140">
                  <a:moveTo>
                    <a:pt x="2718816" y="1529841"/>
                  </a:moveTo>
                  <a:lnTo>
                    <a:pt x="2718816" y="1533652"/>
                  </a:lnTo>
                </a:path>
                <a:path w="5100955" h="3406140">
                  <a:moveTo>
                    <a:pt x="2718816" y="0"/>
                  </a:moveTo>
                  <a:lnTo>
                    <a:pt x="2718816" y="1487932"/>
                  </a:lnTo>
                </a:path>
                <a:path w="5100955" h="3406140">
                  <a:moveTo>
                    <a:pt x="2744724" y="1705102"/>
                  </a:moveTo>
                  <a:lnTo>
                    <a:pt x="2744724" y="3406140"/>
                  </a:lnTo>
                </a:path>
                <a:path w="5100955" h="3406140">
                  <a:moveTo>
                    <a:pt x="2744724" y="1613662"/>
                  </a:moveTo>
                  <a:lnTo>
                    <a:pt x="2744724" y="1626362"/>
                  </a:lnTo>
                </a:path>
                <a:path w="5100955" h="3406140">
                  <a:moveTo>
                    <a:pt x="2744724" y="1529841"/>
                  </a:moveTo>
                  <a:lnTo>
                    <a:pt x="2744724" y="1533652"/>
                  </a:lnTo>
                </a:path>
                <a:path w="5100955" h="3406140">
                  <a:moveTo>
                    <a:pt x="2744724" y="0"/>
                  </a:moveTo>
                  <a:lnTo>
                    <a:pt x="2744724" y="1487932"/>
                  </a:lnTo>
                </a:path>
                <a:path w="5100955" h="3406140">
                  <a:moveTo>
                    <a:pt x="2770631" y="1705102"/>
                  </a:moveTo>
                  <a:lnTo>
                    <a:pt x="2770631" y="3406140"/>
                  </a:lnTo>
                </a:path>
                <a:path w="5100955" h="3406140">
                  <a:moveTo>
                    <a:pt x="2770631" y="1613662"/>
                  </a:moveTo>
                  <a:lnTo>
                    <a:pt x="2770631" y="1626362"/>
                  </a:lnTo>
                </a:path>
                <a:path w="5100955" h="3406140">
                  <a:moveTo>
                    <a:pt x="2770631" y="1529841"/>
                  </a:moveTo>
                  <a:lnTo>
                    <a:pt x="2770631" y="1533652"/>
                  </a:lnTo>
                </a:path>
                <a:path w="5100955" h="3406140">
                  <a:moveTo>
                    <a:pt x="2770631" y="0"/>
                  </a:moveTo>
                  <a:lnTo>
                    <a:pt x="2770631" y="1487932"/>
                  </a:lnTo>
                </a:path>
                <a:path w="5100955" h="3406140">
                  <a:moveTo>
                    <a:pt x="2796540" y="1705102"/>
                  </a:moveTo>
                  <a:lnTo>
                    <a:pt x="2796540" y="3406140"/>
                  </a:lnTo>
                </a:path>
                <a:path w="5100955" h="3406140">
                  <a:moveTo>
                    <a:pt x="2796540" y="1613662"/>
                  </a:moveTo>
                  <a:lnTo>
                    <a:pt x="2796540" y="1626362"/>
                  </a:lnTo>
                </a:path>
                <a:path w="5100955" h="3406140">
                  <a:moveTo>
                    <a:pt x="2796540" y="1529841"/>
                  </a:moveTo>
                  <a:lnTo>
                    <a:pt x="2796540" y="1533652"/>
                  </a:lnTo>
                </a:path>
                <a:path w="5100955" h="3406140">
                  <a:moveTo>
                    <a:pt x="2796540" y="0"/>
                  </a:moveTo>
                  <a:lnTo>
                    <a:pt x="2796540" y="1487932"/>
                  </a:lnTo>
                </a:path>
                <a:path w="5100955" h="3406140">
                  <a:moveTo>
                    <a:pt x="2822448" y="1705102"/>
                  </a:moveTo>
                  <a:lnTo>
                    <a:pt x="2822448" y="3406140"/>
                  </a:lnTo>
                </a:path>
                <a:path w="5100955" h="3406140">
                  <a:moveTo>
                    <a:pt x="2822448" y="1613662"/>
                  </a:moveTo>
                  <a:lnTo>
                    <a:pt x="2822448" y="1626362"/>
                  </a:lnTo>
                </a:path>
                <a:path w="5100955" h="3406140">
                  <a:moveTo>
                    <a:pt x="2822448" y="1529841"/>
                  </a:moveTo>
                  <a:lnTo>
                    <a:pt x="2822448" y="1533652"/>
                  </a:lnTo>
                </a:path>
                <a:path w="5100955" h="3406140">
                  <a:moveTo>
                    <a:pt x="2822448" y="0"/>
                  </a:moveTo>
                  <a:lnTo>
                    <a:pt x="2822448" y="1487932"/>
                  </a:lnTo>
                </a:path>
                <a:path w="5100955" h="3406140">
                  <a:moveTo>
                    <a:pt x="2848355" y="1705102"/>
                  </a:moveTo>
                  <a:lnTo>
                    <a:pt x="2848355" y="3406140"/>
                  </a:lnTo>
                </a:path>
                <a:path w="5100955" h="3406140">
                  <a:moveTo>
                    <a:pt x="2848355" y="1613662"/>
                  </a:moveTo>
                  <a:lnTo>
                    <a:pt x="2848355" y="1626362"/>
                  </a:lnTo>
                </a:path>
                <a:path w="5100955" h="3406140">
                  <a:moveTo>
                    <a:pt x="2848355" y="1529841"/>
                  </a:moveTo>
                  <a:lnTo>
                    <a:pt x="2848355" y="1533652"/>
                  </a:lnTo>
                </a:path>
                <a:path w="5100955" h="3406140">
                  <a:moveTo>
                    <a:pt x="2848355" y="0"/>
                  </a:moveTo>
                  <a:lnTo>
                    <a:pt x="2848355" y="1487932"/>
                  </a:lnTo>
                </a:path>
                <a:path w="5100955" h="3406140">
                  <a:moveTo>
                    <a:pt x="2874264" y="1705102"/>
                  </a:moveTo>
                  <a:lnTo>
                    <a:pt x="2874264" y="3406140"/>
                  </a:lnTo>
                </a:path>
                <a:path w="5100955" h="3406140">
                  <a:moveTo>
                    <a:pt x="2874264" y="1613662"/>
                  </a:moveTo>
                  <a:lnTo>
                    <a:pt x="2874264" y="1626362"/>
                  </a:lnTo>
                </a:path>
                <a:path w="5100955" h="3406140">
                  <a:moveTo>
                    <a:pt x="2874264" y="1529841"/>
                  </a:moveTo>
                  <a:lnTo>
                    <a:pt x="2874264" y="1533652"/>
                  </a:lnTo>
                </a:path>
                <a:path w="5100955" h="3406140">
                  <a:moveTo>
                    <a:pt x="2874264" y="0"/>
                  </a:moveTo>
                  <a:lnTo>
                    <a:pt x="2874264" y="1487932"/>
                  </a:lnTo>
                </a:path>
                <a:path w="5100955" h="3406140">
                  <a:moveTo>
                    <a:pt x="2900172" y="1705102"/>
                  </a:moveTo>
                  <a:lnTo>
                    <a:pt x="2900172" y="3406140"/>
                  </a:lnTo>
                </a:path>
                <a:path w="5100955" h="3406140">
                  <a:moveTo>
                    <a:pt x="2900172" y="1613662"/>
                  </a:moveTo>
                  <a:lnTo>
                    <a:pt x="2900172" y="1626362"/>
                  </a:lnTo>
                </a:path>
                <a:path w="5100955" h="3406140">
                  <a:moveTo>
                    <a:pt x="2900172" y="1529841"/>
                  </a:moveTo>
                  <a:lnTo>
                    <a:pt x="2900172" y="1533652"/>
                  </a:lnTo>
                </a:path>
                <a:path w="5100955" h="3406140">
                  <a:moveTo>
                    <a:pt x="2900172" y="0"/>
                  </a:moveTo>
                  <a:lnTo>
                    <a:pt x="2900172" y="1487932"/>
                  </a:lnTo>
                </a:path>
                <a:path w="5100955" h="3406140">
                  <a:moveTo>
                    <a:pt x="2926079" y="1705102"/>
                  </a:moveTo>
                  <a:lnTo>
                    <a:pt x="2926079" y="3406140"/>
                  </a:lnTo>
                </a:path>
                <a:path w="5100955" h="3406140">
                  <a:moveTo>
                    <a:pt x="2926079" y="1613662"/>
                  </a:moveTo>
                  <a:lnTo>
                    <a:pt x="2926079" y="1626362"/>
                  </a:lnTo>
                </a:path>
                <a:path w="5100955" h="3406140">
                  <a:moveTo>
                    <a:pt x="2926079" y="1529841"/>
                  </a:moveTo>
                  <a:lnTo>
                    <a:pt x="2926079" y="1533652"/>
                  </a:lnTo>
                </a:path>
                <a:path w="5100955" h="3406140">
                  <a:moveTo>
                    <a:pt x="2926079" y="0"/>
                  </a:moveTo>
                  <a:lnTo>
                    <a:pt x="2926079" y="1487932"/>
                  </a:lnTo>
                </a:path>
                <a:path w="5100955" h="3406140">
                  <a:moveTo>
                    <a:pt x="2951988" y="1705102"/>
                  </a:moveTo>
                  <a:lnTo>
                    <a:pt x="2951988" y="3406140"/>
                  </a:lnTo>
                </a:path>
                <a:path w="5100955" h="3406140">
                  <a:moveTo>
                    <a:pt x="2951988" y="1613662"/>
                  </a:moveTo>
                  <a:lnTo>
                    <a:pt x="2951988" y="1626362"/>
                  </a:lnTo>
                </a:path>
                <a:path w="5100955" h="3406140">
                  <a:moveTo>
                    <a:pt x="2951988" y="1529841"/>
                  </a:moveTo>
                  <a:lnTo>
                    <a:pt x="2951988" y="1533652"/>
                  </a:lnTo>
                </a:path>
                <a:path w="5100955" h="3406140">
                  <a:moveTo>
                    <a:pt x="2951988" y="0"/>
                  </a:moveTo>
                  <a:lnTo>
                    <a:pt x="2951988" y="1487932"/>
                  </a:lnTo>
                </a:path>
                <a:path w="5100955" h="3406140">
                  <a:moveTo>
                    <a:pt x="2977895" y="1705102"/>
                  </a:moveTo>
                  <a:lnTo>
                    <a:pt x="2977895" y="3406140"/>
                  </a:lnTo>
                </a:path>
                <a:path w="5100955" h="3406140">
                  <a:moveTo>
                    <a:pt x="2977895" y="1613662"/>
                  </a:moveTo>
                  <a:lnTo>
                    <a:pt x="2977895" y="1626362"/>
                  </a:lnTo>
                </a:path>
                <a:path w="5100955" h="3406140">
                  <a:moveTo>
                    <a:pt x="2977895" y="1529841"/>
                  </a:moveTo>
                  <a:lnTo>
                    <a:pt x="2977895" y="1533652"/>
                  </a:lnTo>
                </a:path>
                <a:path w="5100955" h="3406140">
                  <a:moveTo>
                    <a:pt x="2977895" y="0"/>
                  </a:moveTo>
                  <a:lnTo>
                    <a:pt x="2977895" y="1487932"/>
                  </a:lnTo>
                </a:path>
                <a:path w="5100955" h="3406140">
                  <a:moveTo>
                    <a:pt x="3003804" y="1705102"/>
                  </a:moveTo>
                  <a:lnTo>
                    <a:pt x="3003804" y="3406140"/>
                  </a:lnTo>
                </a:path>
                <a:path w="5100955" h="3406140">
                  <a:moveTo>
                    <a:pt x="3003804" y="1613662"/>
                  </a:moveTo>
                  <a:lnTo>
                    <a:pt x="3003804" y="1626362"/>
                  </a:lnTo>
                </a:path>
                <a:path w="5100955" h="3406140">
                  <a:moveTo>
                    <a:pt x="3003804" y="1529841"/>
                  </a:moveTo>
                  <a:lnTo>
                    <a:pt x="3003804" y="1533652"/>
                  </a:lnTo>
                </a:path>
                <a:path w="5100955" h="3406140">
                  <a:moveTo>
                    <a:pt x="3003804" y="0"/>
                  </a:moveTo>
                  <a:lnTo>
                    <a:pt x="3003804" y="1487932"/>
                  </a:lnTo>
                </a:path>
                <a:path w="5100955" h="3406140">
                  <a:moveTo>
                    <a:pt x="3029712" y="1705102"/>
                  </a:moveTo>
                  <a:lnTo>
                    <a:pt x="3029712" y="3406140"/>
                  </a:lnTo>
                </a:path>
                <a:path w="5100955" h="3406140">
                  <a:moveTo>
                    <a:pt x="3029712" y="1613662"/>
                  </a:moveTo>
                  <a:lnTo>
                    <a:pt x="3029712" y="1626362"/>
                  </a:lnTo>
                </a:path>
                <a:path w="5100955" h="3406140">
                  <a:moveTo>
                    <a:pt x="3029712" y="1529841"/>
                  </a:moveTo>
                  <a:lnTo>
                    <a:pt x="3029712" y="1533652"/>
                  </a:lnTo>
                </a:path>
                <a:path w="5100955" h="3406140">
                  <a:moveTo>
                    <a:pt x="3029712" y="0"/>
                  </a:moveTo>
                  <a:lnTo>
                    <a:pt x="3029712" y="1487932"/>
                  </a:lnTo>
                </a:path>
                <a:path w="5100955" h="3406140">
                  <a:moveTo>
                    <a:pt x="3055619" y="1705102"/>
                  </a:moveTo>
                  <a:lnTo>
                    <a:pt x="3055619" y="3406140"/>
                  </a:lnTo>
                </a:path>
                <a:path w="5100955" h="3406140">
                  <a:moveTo>
                    <a:pt x="3055619" y="1613662"/>
                  </a:moveTo>
                  <a:lnTo>
                    <a:pt x="3055619" y="1626362"/>
                  </a:lnTo>
                </a:path>
                <a:path w="5100955" h="3406140">
                  <a:moveTo>
                    <a:pt x="3055619" y="1529841"/>
                  </a:moveTo>
                  <a:lnTo>
                    <a:pt x="3055619" y="1533652"/>
                  </a:lnTo>
                </a:path>
                <a:path w="5100955" h="3406140">
                  <a:moveTo>
                    <a:pt x="3055619" y="0"/>
                  </a:moveTo>
                  <a:lnTo>
                    <a:pt x="3055619" y="1487932"/>
                  </a:lnTo>
                </a:path>
                <a:path w="5100955" h="3406140">
                  <a:moveTo>
                    <a:pt x="3081528" y="1705102"/>
                  </a:moveTo>
                  <a:lnTo>
                    <a:pt x="3081528" y="3406140"/>
                  </a:lnTo>
                </a:path>
                <a:path w="5100955" h="3406140">
                  <a:moveTo>
                    <a:pt x="3081528" y="1613662"/>
                  </a:moveTo>
                  <a:lnTo>
                    <a:pt x="3081528" y="1626362"/>
                  </a:lnTo>
                </a:path>
                <a:path w="5100955" h="3406140">
                  <a:moveTo>
                    <a:pt x="3081528" y="1529841"/>
                  </a:moveTo>
                  <a:lnTo>
                    <a:pt x="3081528" y="1533652"/>
                  </a:lnTo>
                </a:path>
                <a:path w="5100955" h="3406140">
                  <a:moveTo>
                    <a:pt x="3081528" y="0"/>
                  </a:moveTo>
                  <a:lnTo>
                    <a:pt x="3081528" y="1487932"/>
                  </a:lnTo>
                </a:path>
                <a:path w="5100955" h="3406140">
                  <a:moveTo>
                    <a:pt x="3107436" y="1705102"/>
                  </a:moveTo>
                  <a:lnTo>
                    <a:pt x="3107436" y="3406140"/>
                  </a:lnTo>
                </a:path>
                <a:path w="5100955" h="3406140">
                  <a:moveTo>
                    <a:pt x="3107436" y="1613662"/>
                  </a:moveTo>
                  <a:lnTo>
                    <a:pt x="3107436" y="1626362"/>
                  </a:lnTo>
                </a:path>
                <a:path w="5100955" h="3406140">
                  <a:moveTo>
                    <a:pt x="3107436" y="1529841"/>
                  </a:moveTo>
                  <a:lnTo>
                    <a:pt x="3107436" y="1533652"/>
                  </a:lnTo>
                </a:path>
                <a:path w="5100955" h="3406140">
                  <a:moveTo>
                    <a:pt x="3107436" y="0"/>
                  </a:moveTo>
                  <a:lnTo>
                    <a:pt x="3107436" y="1487932"/>
                  </a:lnTo>
                </a:path>
                <a:path w="5100955" h="3406140">
                  <a:moveTo>
                    <a:pt x="3133343" y="1705102"/>
                  </a:moveTo>
                  <a:lnTo>
                    <a:pt x="3133343" y="3406140"/>
                  </a:lnTo>
                </a:path>
                <a:path w="5100955" h="3406140">
                  <a:moveTo>
                    <a:pt x="3133343" y="1613662"/>
                  </a:moveTo>
                  <a:lnTo>
                    <a:pt x="3133343" y="1626362"/>
                  </a:lnTo>
                </a:path>
                <a:path w="5100955" h="3406140">
                  <a:moveTo>
                    <a:pt x="3133343" y="1529841"/>
                  </a:moveTo>
                  <a:lnTo>
                    <a:pt x="3133343" y="1533652"/>
                  </a:lnTo>
                </a:path>
                <a:path w="5100955" h="3406140">
                  <a:moveTo>
                    <a:pt x="3133343" y="0"/>
                  </a:moveTo>
                  <a:lnTo>
                    <a:pt x="3133343" y="1487932"/>
                  </a:lnTo>
                </a:path>
                <a:path w="5100955" h="3406140">
                  <a:moveTo>
                    <a:pt x="3159252" y="1705102"/>
                  </a:moveTo>
                  <a:lnTo>
                    <a:pt x="3159252" y="3406140"/>
                  </a:lnTo>
                </a:path>
                <a:path w="5100955" h="3406140">
                  <a:moveTo>
                    <a:pt x="3159252" y="1613662"/>
                  </a:moveTo>
                  <a:lnTo>
                    <a:pt x="3159252" y="1626362"/>
                  </a:lnTo>
                </a:path>
                <a:path w="5100955" h="3406140">
                  <a:moveTo>
                    <a:pt x="3159252" y="1529841"/>
                  </a:moveTo>
                  <a:lnTo>
                    <a:pt x="3159252" y="1533652"/>
                  </a:lnTo>
                </a:path>
                <a:path w="5100955" h="3406140">
                  <a:moveTo>
                    <a:pt x="3159252" y="0"/>
                  </a:moveTo>
                  <a:lnTo>
                    <a:pt x="3159252" y="1487932"/>
                  </a:lnTo>
                </a:path>
                <a:path w="5100955" h="3406140">
                  <a:moveTo>
                    <a:pt x="3183636" y="1705102"/>
                  </a:moveTo>
                  <a:lnTo>
                    <a:pt x="3183636" y="3406140"/>
                  </a:lnTo>
                </a:path>
                <a:path w="5100955" h="3406140">
                  <a:moveTo>
                    <a:pt x="3183636" y="1613662"/>
                  </a:moveTo>
                  <a:lnTo>
                    <a:pt x="3183636" y="1626362"/>
                  </a:lnTo>
                </a:path>
                <a:path w="5100955" h="3406140">
                  <a:moveTo>
                    <a:pt x="3183636" y="1529841"/>
                  </a:moveTo>
                  <a:lnTo>
                    <a:pt x="3183636" y="1533652"/>
                  </a:lnTo>
                </a:path>
                <a:path w="5100955" h="3406140">
                  <a:moveTo>
                    <a:pt x="3183636" y="0"/>
                  </a:moveTo>
                  <a:lnTo>
                    <a:pt x="3183636" y="1487932"/>
                  </a:lnTo>
                </a:path>
                <a:path w="5100955" h="3406140">
                  <a:moveTo>
                    <a:pt x="3211067" y="1705102"/>
                  </a:moveTo>
                  <a:lnTo>
                    <a:pt x="3211067" y="3406140"/>
                  </a:lnTo>
                </a:path>
                <a:path w="5100955" h="3406140">
                  <a:moveTo>
                    <a:pt x="3211067" y="1613662"/>
                  </a:moveTo>
                  <a:lnTo>
                    <a:pt x="3211067" y="1626362"/>
                  </a:lnTo>
                </a:path>
                <a:path w="5100955" h="3406140">
                  <a:moveTo>
                    <a:pt x="3211067" y="1529841"/>
                  </a:moveTo>
                  <a:lnTo>
                    <a:pt x="3211067" y="1533652"/>
                  </a:lnTo>
                </a:path>
                <a:path w="5100955" h="3406140">
                  <a:moveTo>
                    <a:pt x="3211067" y="0"/>
                  </a:moveTo>
                  <a:lnTo>
                    <a:pt x="3211067" y="1487932"/>
                  </a:lnTo>
                </a:path>
                <a:path w="5100955" h="3406140">
                  <a:moveTo>
                    <a:pt x="3236976" y="1705102"/>
                  </a:moveTo>
                  <a:lnTo>
                    <a:pt x="3236976" y="3406140"/>
                  </a:lnTo>
                </a:path>
                <a:path w="5100955" h="3406140">
                  <a:moveTo>
                    <a:pt x="3236976" y="1613662"/>
                  </a:moveTo>
                  <a:lnTo>
                    <a:pt x="3236976" y="1626362"/>
                  </a:lnTo>
                </a:path>
                <a:path w="5100955" h="3406140">
                  <a:moveTo>
                    <a:pt x="3236976" y="1529841"/>
                  </a:moveTo>
                  <a:lnTo>
                    <a:pt x="3236976" y="1533652"/>
                  </a:lnTo>
                </a:path>
                <a:path w="5100955" h="3406140">
                  <a:moveTo>
                    <a:pt x="3236976" y="0"/>
                  </a:moveTo>
                  <a:lnTo>
                    <a:pt x="3236976" y="1487932"/>
                  </a:lnTo>
                </a:path>
                <a:path w="5100955" h="3406140">
                  <a:moveTo>
                    <a:pt x="3262884" y="1705102"/>
                  </a:moveTo>
                  <a:lnTo>
                    <a:pt x="3262884" y="3406140"/>
                  </a:lnTo>
                </a:path>
                <a:path w="5100955" h="3406140">
                  <a:moveTo>
                    <a:pt x="3262884" y="1613662"/>
                  </a:moveTo>
                  <a:lnTo>
                    <a:pt x="3262884" y="1626362"/>
                  </a:lnTo>
                </a:path>
                <a:path w="5100955" h="3406140">
                  <a:moveTo>
                    <a:pt x="3262884" y="1529841"/>
                  </a:moveTo>
                  <a:lnTo>
                    <a:pt x="3262884" y="1533652"/>
                  </a:lnTo>
                </a:path>
                <a:path w="5100955" h="3406140">
                  <a:moveTo>
                    <a:pt x="3262884" y="0"/>
                  </a:moveTo>
                  <a:lnTo>
                    <a:pt x="3262884" y="1487932"/>
                  </a:lnTo>
                </a:path>
                <a:path w="5100955" h="3406140">
                  <a:moveTo>
                    <a:pt x="3287267" y="1705102"/>
                  </a:moveTo>
                  <a:lnTo>
                    <a:pt x="3287267" y="3406140"/>
                  </a:lnTo>
                </a:path>
                <a:path w="5100955" h="3406140">
                  <a:moveTo>
                    <a:pt x="3287267" y="1613662"/>
                  </a:moveTo>
                  <a:lnTo>
                    <a:pt x="3287267" y="1626362"/>
                  </a:lnTo>
                </a:path>
                <a:path w="5100955" h="3406140">
                  <a:moveTo>
                    <a:pt x="3287267" y="1529841"/>
                  </a:moveTo>
                  <a:lnTo>
                    <a:pt x="3287267" y="1533652"/>
                  </a:lnTo>
                </a:path>
                <a:path w="5100955" h="3406140">
                  <a:moveTo>
                    <a:pt x="3287267" y="0"/>
                  </a:moveTo>
                  <a:lnTo>
                    <a:pt x="3287267" y="1487932"/>
                  </a:lnTo>
                </a:path>
                <a:path w="5100955" h="3406140">
                  <a:moveTo>
                    <a:pt x="3313176" y="1705102"/>
                  </a:moveTo>
                  <a:lnTo>
                    <a:pt x="3313176" y="3406140"/>
                  </a:lnTo>
                </a:path>
                <a:path w="5100955" h="3406140">
                  <a:moveTo>
                    <a:pt x="3313176" y="1613662"/>
                  </a:moveTo>
                  <a:lnTo>
                    <a:pt x="3313176" y="1626362"/>
                  </a:lnTo>
                </a:path>
                <a:path w="5100955" h="3406140">
                  <a:moveTo>
                    <a:pt x="3313176" y="1529841"/>
                  </a:moveTo>
                  <a:lnTo>
                    <a:pt x="3313176" y="1533652"/>
                  </a:lnTo>
                </a:path>
                <a:path w="5100955" h="3406140">
                  <a:moveTo>
                    <a:pt x="3313176" y="0"/>
                  </a:moveTo>
                  <a:lnTo>
                    <a:pt x="3313176" y="1487932"/>
                  </a:lnTo>
                </a:path>
                <a:path w="5100955" h="3406140">
                  <a:moveTo>
                    <a:pt x="3339084" y="1705102"/>
                  </a:moveTo>
                  <a:lnTo>
                    <a:pt x="3339084" y="3406140"/>
                  </a:lnTo>
                </a:path>
                <a:path w="5100955" h="3406140">
                  <a:moveTo>
                    <a:pt x="3339084" y="1613662"/>
                  </a:moveTo>
                  <a:lnTo>
                    <a:pt x="3339084" y="1626362"/>
                  </a:lnTo>
                </a:path>
                <a:path w="5100955" h="3406140">
                  <a:moveTo>
                    <a:pt x="3339084" y="1529841"/>
                  </a:moveTo>
                  <a:lnTo>
                    <a:pt x="3339084" y="1533652"/>
                  </a:lnTo>
                </a:path>
                <a:path w="5100955" h="3406140">
                  <a:moveTo>
                    <a:pt x="3339084" y="0"/>
                  </a:moveTo>
                  <a:lnTo>
                    <a:pt x="3339084" y="1487932"/>
                  </a:lnTo>
                </a:path>
                <a:path w="5100955" h="3406140">
                  <a:moveTo>
                    <a:pt x="3364991" y="1705102"/>
                  </a:moveTo>
                  <a:lnTo>
                    <a:pt x="3364991" y="3406140"/>
                  </a:lnTo>
                </a:path>
                <a:path w="5100955" h="3406140">
                  <a:moveTo>
                    <a:pt x="3364991" y="1613662"/>
                  </a:moveTo>
                  <a:lnTo>
                    <a:pt x="3364991" y="1626362"/>
                  </a:lnTo>
                </a:path>
                <a:path w="5100955" h="3406140">
                  <a:moveTo>
                    <a:pt x="3364991" y="1529841"/>
                  </a:moveTo>
                  <a:lnTo>
                    <a:pt x="3364991" y="1533652"/>
                  </a:lnTo>
                </a:path>
                <a:path w="5100955" h="3406140">
                  <a:moveTo>
                    <a:pt x="3364991" y="0"/>
                  </a:moveTo>
                  <a:lnTo>
                    <a:pt x="3364991" y="1487932"/>
                  </a:lnTo>
                </a:path>
                <a:path w="5100955" h="3406140">
                  <a:moveTo>
                    <a:pt x="3390900" y="1705102"/>
                  </a:moveTo>
                  <a:lnTo>
                    <a:pt x="3390900" y="3406140"/>
                  </a:lnTo>
                </a:path>
                <a:path w="5100955" h="3406140">
                  <a:moveTo>
                    <a:pt x="3390900" y="1613662"/>
                  </a:moveTo>
                  <a:lnTo>
                    <a:pt x="3390900" y="1626362"/>
                  </a:lnTo>
                </a:path>
                <a:path w="5100955" h="3406140">
                  <a:moveTo>
                    <a:pt x="3390900" y="1529841"/>
                  </a:moveTo>
                  <a:lnTo>
                    <a:pt x="3390900" y="1533652"/>
                  </a:lnTo>
                </a:path>
                <a:path w="5100955" h="3406140">
                  <a:moveTo>
                    <a:pt x="3390900" y="0"/>
                  </a:moveTo>
                  <a:lnTo>
                    <a:pt x="3390900" y="1487932"/>
                  </a:lnTo>
                </a:path>
                <a:path w="5100955" h="3406140">
                  <a:moveTo>
                    <a:pt x="3416807" y="1705102"/>
                  </a:moveTo>
                  <a:lnTo>
                    <a:pt x="3416807" y="3406140"/>
                  </a:lnTo>
                </a:path>
                <a:path w="5100955" h="3406140">
                  <a:moveTo>
                    <a:pt x="3416807" y="1613662"/>
                  </a:moveTo>
                  <a:lnTo>
                    <a:pt x="3416807" y="1626362"/>
                  </a:lnTo>
                </a:path>
                <a:path w="5100955" h="3406140">
                  <a:moveTo>
                    <a:pt x="3416807" y="1529841"/>
                  </a:moveTo>
                  <a:lnTo>
                    <a:pt x="3416807" y="1533652"/>
                  </a:lnTo>
                </a:path>
                <a:path w="5100955" h="3406140">
                  <a:moveTo>
                    <a:pt x="3416807" y="0"/>
                  </a:moveTo>
                  <a:lnTo>
                    <a:pt x="3416807" y="1487932"/>
                  </a:lnTo>
                </a:path>
                <a:path w="5100955" h="3406140">
                  <a:moveTo>
                    <a:pt x="3442716" y="1705102"/>
                  </a:moveTo>
                  <a:lnTo>
                    <a:pt x="3442716" y="3406140"/>
                  </a:lnTo>
                </a:path>
                <a:path w="5100955" h="3406140">
                  <a:moveTo>
                    <a:pt x="3442716" y="1613662"/>
                  </a:moveTo>
                  <a:lnTo>
                    <a:pt x="3442716" y="1626362"/>
                  </a:lnTo>
                </a:path>
                <a:path w="5100955" h="3406140">
                  <a:moveTo>
                    <a:pt x="3442716" y="1529841"/>
                  </a:moveTo>
                  <a:lnTo>
                    <a:pt x="3442716" y="1533652"/>
                  </a:lnTo>
                </a:path>
                <a:path w="5100955" h="3406140">
                  <a:moveTo>
                    <a:pt x="3442716" y="0"/>
                  </a:moveTo>
                  <a:lnTo>
                    <a:pt x="3442716" y="1487932"/>
                  </a:lnTo>
                </a:path>
                <a:path w="5100955" h="3406140">
                  <a:moveTo>
                    <a:pt x="3468624" y="1705102"/>
                  </a:moveTo>
                  <a:lnTo>
                    <a:pt x="3468624" y="3406140"/>
                  </a:lnTo>
                </a:path>
                <a:path w="5100955" h="3406140">
                  <a:moveTo>
                    <a:pt x="3468624" y="1613662"/>
                  </a:moveTo>
                  <a:lnTo>
                    <a:pt x="3468624" y="1626362"/>
                  </a:lnTo>
                </a:path>
                <a:path w="5100955" h="3406140">
                  <a:moveTo>
                    <a:pt x="3468624" y="1529841"/>
                  </a:moveTo>
                  <a:lnTo>
                    <a:pt x="3468624" y="1533652"/>
                  </a:lnTo>
                </a:path>
                <a:path w="5100955" h="3406140">
                  <a:moveTo>
                    <a:pt x="3468624" y="0"/>
                  </a:moveTo>
                  <a:lnTo>
                    <a:pt x="3468624" y="1487932"/>
                  </a:lnTo>
                </a:path>
                <a:path w="5100955" h="3406140">
                  <a:moveTo>
                    <a:pt x="3494531" y="1705102"/>
                  </a:moveTo>
                  <a:lnTo>
                    <a:pt x="3494531" y="3406140"/>
                  </a:lnTo>
                </a:path>
                <a:path w="5100955" h="3406140">
                  <a:moveTo>
                    <a:pt x="3494531" y="1613662"/>
                  </a:moveTo>
                  <a:lnTo>
                    <a:pt x="3494531" y="1626362"/>
                  </a:lnTo>
                </a:path>
                <a:path w="5100955" h="3406140">
                  <a:moveTo>
                    <a:pt x="3494531" y="1529841"/>
                  </a:moveTo>
                  <a:lnTo>
                    <a:pt x="3494531" y="1533652"/>
                  </a:lnTo>
                </a:path>
                <a:path w="5100955" h="3406140">
                  <a:moveTo>
                    <a:pt x="3494531" y="0"/>
                  </a:moveTo>
                  <a:lnTo>
                    <a:pt x="3494531" y="1487932"/>
                  </a:lnTo>
                </a:path>
                <a:path w="5100955" h="3406140">
                  <a:moveTo>
                    <a:pt x="3520440" y="1705102"/>
                  </a:moveTo>
                  <a:lnTo>
                    <a:pt x="3520440" y="3406140"/>
                  </a:lnTo>
                </a:path>
                <a:path w="5100955" h="3406140">
                  <a:moveTo>
                    <a:pt x="3520440" y="1613662"/>
                  </a:moveTo>
                  <a:lnTo>
                    <a:pt x="3520440" y="1626362"/>
                  </a:lnTo>
                </a:path>
                <a:path w="5100955" h="3406140">
                  <a:moveTo>
                    <a:pt x="3520440" y="1529841"/>
                  </a:moveTo>
                  <a:lnTo>
                    <a:pt x="3520440" y="1533652"/>
                  </a:lnTo>
                </a:path>
                <a:path w="5100955" h="3406140">
                  <a:moveTo>
                    <a:pt x="3520440" y="0"/>
                  </a:moveTo>
                  <a:lnTo>
                    <a:pt x="3520440" y="1487932"/>
                  </a:lnTo>
                </a:path>
                <a:path w="5100955" h="3406140">
                  <a:moveTo>
                    <a:pt x="3546348" y="1705102"/>
                  </a:moveTo>
                  <a:lnTo>
                    <a:pt x="3546348" y="3406140"/>
                  </a:lnTo>
                </a:path>
                <a:path w="5100955" h="3406140">
                  <a:moveTo>
                    <a:pt x="3546348" y="1613662"/>
                  </a:moveTo>
                  <a:lnTo>
                    <a:pt x="3546348" y="1626362"/>
                  </a:lnTo>
                </a:path>
                <a:path w="5100955" h="3406140">
                  <a:moveTo>
                    <a:pt x="3546348" y="1529841"/>
                  </a:moveTo>
                  <a:lnTo>
                    <a:pt x="3546348" y="1533652"/>
                  </a:lnTo>
                </a:path>
                <a:path w="5100955" h="3406140">
                  <a:moveTo>
                    <a:pt x="3546348" y="0"/>
                  </a:moveTo>
                  <a:lnTo>
                    <a:pt x="3546348" y="1487932"/>
                  </a:lnTo>
                </a:path>
                <a:path w="5100955" h="3406140">
                  <a:moveTo>
                    <a:pt x="3572255" y="1705102"/>
                  </a:moveTo>
                  <a:lnTo>
                    <a:pt x="3572255" y="3406140"/>
                  </a:lnTo>
                </a:path>
                <a:path w="5100955" h="3406140">
                  <a:moveTo>
                    <a:pt x="3572255" y="1613662"/>
                  </a:moveTo>
                  <a:lnTo>
                    <a:pt x="3572255" y="1626362"/>
                  </a:lnTo>
                </a:path>
                <a:path w="5100955" h="3406140">
                  <a:moveTo>
                    <a:pt x="3572255" y="1529841"/>
                  </a:moveTo>
                  <a:lnTo>
                    <a:pt x="3572255" y="1533652"/>
                  </a:lnTo>
                </a:path>
                <a:path w="5100955" h="3406140">
                  <a:moveTo>
                    <a:pt x="3572255" y="0"/>
                  </a:moveTo>
                  <a:lnTo>
                    <a:pt x="3572255" y="1487932"/>
                  </a:lnTo>
                </a:path>
                <a:path w="5100955" h="3406140">
                  <a:moveTo>
                    <a:pt x="3598164" y="1705102"/>
                  </a:moveTo>
                  <a:lnTo>
                    <a:pt x="3598164" y="3406140"/>
                  </a:lnTo>
                </a:path>
                <a:path w="5100955" h="3406140">
                  <a:moveTo>
                    <a:pt x="3598164" y="1613662"/>
                  </a:moveTo>
                  <a:lnTo>
                    <a:pt x="3598164" y="1626362"/>
                  </a:lnTo>
                </a:path>
                <a:path w="5100955" h="3406140">
                  <a:moveTo>
                    <a:pt x="3598164" y="1529841"/>
                  </a:moveTo>
                  <a:lnTo>
                    <a:pt x="3598164" y="1533652"/>
                  </a:lnTo>
                </a:path>
                <a:path w="5100955" h="3406140">
                  <a:moveTo>
                    <a:pt x="3598164" y="0"/>
                  </a:moveTo>
                  <a:lnTo>
                    <a:pt x="3598164" y="1487932"/>
                  </a:lnTo>
                </a:path>
                <a:path w="5100955" h="3406140">
                  <a:moveTo>
                    <a:pt x="3624072" y="1705102"/>
                  </a:moveTo>
                  <a:lnTo>
                    <a:pt x="3624072" y="3406140"/>
                  </a:lnTo>
                </a:path>
                <a:path w="5100955" h="3406140">
                  <a:moveTo>
                    <a:pt x="3624072" y="1613662"/>
                  </a:moveTo>
                  <a:lnTo>
                    <a:pt x="3624072" y="1626362"/>
                  </a:lnTo>
                </a:path>
                <a:path w="5100955" h="3406140">
                  <a:moveTo>
                    <a:pt x="3624072" y="1529841"/>
                  </a:moveTo>
                  <a:lnTo>
                    <a:pt x="3624072" y="1533652"/>
                  </a:lnTo>
                </a:path>
                <a:path w="5100955" h="3406140">
                  <a:moveTo>
                    <a:pt x="3624072" y="0"/>
                  </a:moveTo>
                  <a:lnTo>
                    <a:pt x="3624072" y="1487932"/>
                  </a:lnTo>
                </a:path>
                <a:path w="5100955" h="3406140">
                  <a:moveTo>
                    <a:pt x="3649979" y="1705102"/>
                  </a:moveTo>
                  <a:lnTo>
                    <a:pt x="3649979" y="3406140"/>
                  </a:lnTo>
                </a:path>
                <a:path w="5100955" h="3406140">
                  <a:moveTo>
                    <a:pt x="3649979" y="1613662"/>
                  </a:moveTo>
                  <a:lnTo>
                    <a:pt x="3649979" y="1626362"/>
                  </a:lnTo>
                </a:path>
                <a:path w="5100955" h="3406140">
                  <a:moveTo>
                    <a:pt x="3649979" y="1529841"/>
                  </a:moveTo>
                  <a:lnTo>
                    <a:pt x="3649979" y="1533652"/>
                  </a:lnTo>
                </a:path>
                <a:path w="5100955" h="3406140">
                  <a:moveTo>
                    <a:pt x="3649979" y="0"/>
                  </a:moveTo>
                  <a:lnTo>
                    <a:pt x="3649979" y="1487932"/>
                  </a:lnTo>
                </a:path>
                <a:path w="5100955" h="3406140">
                  <a:moveTo>
                    <a:pt x="3675888" y="1705102"/>
                  </a:moveTo>
                  <a:lnTo>
                    <a:pt x="3675888" y="3406140"/>
                  </a:lnTo>
                </a:path>
                <a:path w="5100955" h="3406140">
                  <a:moveTo>
                    <a:pt x="3675888" y="1613662"/>
                  </a:moveTo>
                  <a:lnTo>
                    <a:pt x="3675888" y="1626362"/>
                  </a:lnTo>
                </a:path>
                <a:path w="5100955" h="3406140">
                  <a:moveTo>
                    <a:pt x="3675888" y="1529841"/>
                  </a:moveTo>
                  <a:lnTo>
                    <a:pt x="3675888" y="1533652"/>
                  </a:lnTo>
                </a:path>
                <a:path w="5100955" h="3406140">
                  <a:moveTo>
                    <a:pt x="3675888" y="0"/>
                  </a:moveTo>
                  <a:lnTo>
                    <a:pt x="3675888" y="1487932"/>
                  </a:lnTo>
                </a:path>
                <a:path w="5100955" h="3406140">
                  <a:moveTo>
                    <a:pt x="3701795" y="1705102"/>
                  </a:moveTo>
                  <a:lnTo>
                    <a:pt x="3701795" y="3406140"/>
                  </a:lnTo>
                </a:path>
                <a:path w="5100955" h="3406140">
                  <a:moveTo>
                    <a:pt x="3701795" y="1613662"/>
                  </a:moveTo>
                  <a:lnTo>
                    <a:pt x="3701795" y="1626362"/>
                  </a:lnTo>
                </a:path>
                <a:path w="5100955" h="3406140">
                  <a:moveTo>
                    <a:pt x="3701795" y="1529841"/>
                  </a:moveTo>
                  <a:lnTo>
                    <a:pt x="3701795" y="1533652"/>
                  </a:lnTo>
                </a:path>
                <a:path w="5100955" h="3406140">
                  <a:moveTo>
                    <a:pt x="3701795" y="0"/>
                  </a:moveTo>
                  <a:lnTo>
                    <a:pt x="3701795" y="1487932"/>
                  </a:lnTo>
                </a:path>
                <a:path w="5100955" h="3406140">
                  <a:moveTo>
                    <a:pt x="3727704" y="1705102"/>
                  </a:moveTo>
                  <a:lnTo>
                    <a:pt x="3727704" y="3406140"/>
                  </a:lnTo>
                </a:path>
                <a:path w="5100955" h="3406140">
                  <a:moveTo>
                    <a:pt x="3727704" y="1613662"/>
                  </a:moveTo>
                  <a:lnTo>
                    <a:pt x="3727704" y="1626362"/>
                  </a:lnTo>
                </a:path>
                <a:path w="5100955" h="3406140">
                  <a:moveTo>
                    <a:pt x="3727704" y="1529841"/>
                  </a:moveTo>
                  <a:lnTo>
                    <a:pt x="3727704" y="1533652"/>
                  </a:lnTo>
                </a:path>
                <a:path w="5100955" h="3406140">
                  <a:moveTo>
                    <a:pt x="3727704" y="0"/>
                  </a:moveTo>
                  <a:lnTo>
                    <a:pt x="3727704" y="1487932"/>
                  </a:lnTo>
                </a:path>
                <a:path w="5100955" h="3406140">
                  <a:moveTo>
                    <a:pt x="3753612" y="1705102"/>
                  </a:moveTo>
                  <a:lnTo>
                    <a:pt x="3753612" y="3406140"/>
                  </a:lnTo>
                </a:path>
                <a:path w="5100955" h="3406140">
                  <a:moveTo>
                    <a:pt x="3753612" y="1613662"/>
                  </a:moveTo>
                  <a:lnTo>
                    <a:pt x="3753612" y="1626362"/>
                  </a:lnTo>
                </a:path>
                <a:path w="5100955" h="3406140">
                  <a:moveTo>
                    <a:pt x="3753612" y="1529841"/>
                  </a:moveTo>
                  <a:lnTo>
                    <a:pt x="3753612" y="1533652"/>
                  </a:lnTo>
                </a:path>
                <a:path w="5100955" h="3406140">
                  <a:moveTo>
                    <a:pt x="3753612" y="0"/>
                  </a:moveTo>
                  <a:lnTo>
                    <a:pt x="3753612" y="1487932"/>
                  </a:lnTo>
                </a:path>
                <a:path w="5100955" h="3406140">
                  <a:moveTo>
                    <a:pt x="3779519" y="1705102"/>
                  </a:moveTo>
                  <a:lnTo>
                    <a:pt x="3779519" y="3406140"/>
                  </a:lnTo>
                </a:path>
                <a:path w="5100955" h="3406140">
                  <a:moveTo>
                    <a:pt x="3779519" y="1613662"/>
                  </a:moveTo>
                  <a:lnTo>
                    <a:pt x="3779519" y="1626362"/>
                  </a:lnTo>
                </a:path>
                <a:path w="5100955" h="3406140">
                  <a:moveTo>
                    <a:pt x="3779519" y="1529841"/>
                  </a:moveTo>
                  <a:lnTo>
                    <a:pt x="3779519" y="1533652"/>
                  </a:lnTo>
                </a:path>
                <a:path w="5100955" h="3406140">
                  <a:moveTo>
                    <a:pt x="3779519" y="0"/>
                  </a:moveTo>
                  <a:lnTo>
                    <a:pt x="3779519" y="1487932"/>
                  </a:lnTo>
                </a:path>
                <a:path w="5100955" h="3406140">
                  <a:moveTo>
                    <a:pt x="3805428" y="1705102"/>
                  </a:moveTo>
                  <a:lnTo>
                    <a:pt x="3805428" y="3406140"/>
                  </a:lnTo>
                </a:path>
                <a:path w="5100955" h="3406140">
                  <a:moveTo>
                    <a:pt x="3805428" y="1613662"/>
                  </a:moveTo>
                  <a:lnTo>
                    <a:pt x="3805428" y="1626362"/>
                  </a:lnTo>
                </a:path>
                <a:path w="5100955" h="3406140">
                  <a:moveTo>
                    <a:pt x="3805428" y="1529841"/>
                  </a:moveTo>
                  <a:lnTo>
                    <a:pt x="3805428" y="1533652"/>
                  </a:lnTo>
                </a:path>
                <a:path w="5100955" h="3406140">
                  <a:moveTo>
                    <a:pt x="3805428" y="0"/>
                  </a:moveTo>
                  <a:lnTo>
                    <a:pt x="3805428" y="1487932"/>
                  </a:lnTo>
                </a:path>
                <a:path w="5100955" h="3406140">
                  <a:moveTo>
                    <a:pt x="3831336" y="1705102"/>
                  </a:moveTo>
                  <a:lnTo>
                    <a:pt x="3831336" y="3406140"/>
                  </a:lnTo>
                </a:path>
                <a:path w="5100955" h="3406140">
                  <a:moveTo>
                    <a:pt x="3831336" y="1613662"/>
                  </a:moveTo>
                  <a:lnTo>
                    <a:pt x="3831336" y="1626362"/>
                  </a:lnTo>
                </a:path>
                <a:path w="5100955" h="3406140">
                  <a:moveTo>
                    <a:pt x="3831336" y="1529841"/>
                  </a:moveTo>
                  <a:lnTo>
                    <a:pt x="3831336" y="1533652"/>
                  </a:lnTo>
                </a:path>
                <a:path w="5100955" h="3406140">
                  <a:moveTo>
                    <a:pt x="3831336" y="0"/>
                  </a:moveTo>
                  <a:lnTo>
                    <a:pt x="3831336" y="1487932"/>
                  </a:lnTo>
                </a:path>
                <a:path w="5100955" h="3406140">
                  <a:moveTo>
                    <a:pt x="3857243" y="1705102"/>
                  </a:moveTo>
                  <a:lnTo>
                    <a:pt x="3857243" y="3406140"/>
                  </a:lnTo>
                </a:path>
                <a:path w="5100955" h="3406140">
                  <a:moveTo>
                    <a:pt x="3857243" y="1613662"/>
                  </a:moveTo>
                  <a:lnTo>
                    <a:pt x="3857243" y="1626362"/>
                  </a:lnTo>
                </a:path>
                <a:path w="5100955" h="3406140">
                  <a:moveTo>
                    <a:pt x="3857243" y="1529841"/>
                  </a:moveTo>
                  <a:lnTo>
                    <a:pt x="3857243" y="1533652"/>
                  </a:lnTo>
                </a:path>
                <a:path w="5100955" h="3406140">
                  <a:moveTo>
                    <a:pt x="3857243" y="0"/>
                  </a:moveTo>
                  <a:lnTo>
                    <a:pt x="3857243" y="1487932"/>
                  </a:lnTo>
                </a:path>
                <a:path w="5100955" h="3406140">
                  <a:moveTo>
                    <a:pt x="3883152" y="1705102"/>
                  </a:moveTo>
                  <a:lnTo>
                    <a:pt x="3883152" y="3406140"/>
                  </a:lnTo>
                </a:path>
                <a:path w="5100955" h="3406140">
                  <a:moveTo>
                    <a:pt x="3883152" y="1613662"/>
                  </a:moveTo>
                  <a:lnTo>
                    <a:pt x="3883152" y="1626362"/>
                  </a:lnTo>
                </a:path>
                <a:path w="5100955" h="3406140">
                  <a:moveTo>
                    <a:pt x="3883152" y="1529841"/>
                  </a:moveTo>
                  <a:lnTo>
                    <a:pt x="3883152" y="1533652"/>
                  </a:lnTo>
                </a:path>
                <a:path w="5100955" h="3406140">
                  <a:moveTo>
                    <a:pt x="3883152" y="0"/>
                  </a:moveTo>
                  <a:lnTo>
                    <a:pt x="3883152" y="1487932"/>
                  </a:lnTo>
                </a:path>
                <a:path w="5100955" h="3406140">
                  <a:moveTo>
                    <a:pt x="3909060" y="1705102"/>
                  </a:moveTo>
                  <a:lnTo>
                    <a:pt x="3909060" y="3406140"/>
                  </a:lnTo>
                </a:path>
                <a:path w="5100955" h="3406140">
                  <a:moveTo>
                    <a:pt x="3909060" y="1613662"/>
                  </a:moveTo>
                  <a:lnTo>
                    <a:pt x="3909060" y="1626362"/>
                  </a:lnTo>
                </a:path>
                <a:path w="5100955" h="3406140">
                  <a:moveTo>
                    <a:pt x="3909060" y="1529841"/>
                  </a:moveTo>
                  <a:lnTo>
                    <a:pt x="3909060" y="1533652"/>
                  </a:lnTo>
                </a:path>
                <a:path w="5100955" h="3406140">
                  <a:moveTo>
                    <a:pt x="3909060" y="0"/>
                  </a:moveTo>
                  <a:lnTo>
                    <a:pt x="3909060" y="1487932"/>
                  </a:lnTo>
                </a:path>
                <a:path w="5100955" h="3406140">
                  <a:moveTo>
                    <a:pt x="3934967" y="1705102"/>
                  </a:moveTo>
                  <a:lnTo>
                    <a:pt x="3934967" y="3406140"/>
                  </a:lnTo>
                </a:path>
                <a:path w="5100955" h="3406140">
                  <a:moveTo>
                    <a:pt x="3934967" y="1613662"/>
                  </a:moveTo>
                  <a:lnTo>
                    <a:pt x="3934967" y="1626362"/>
                  </a:lnTo>
                </a:path>
                <a:path w="5100955" h="3406140">
                  <a:moveTo>
                    <a:pt x="3934967" y="1529841"/>
                  </a:moveTo>
                  <a:lnTo>
                    <a:pt x="3934967" y="1533652"/>
                  </a:lnTo>
                </a:path>
                <a:path w="5100955" h="3406140">
                  <a:moveTo>
                    <a:pt x="3934967" y="0"/>
                  </a:moveTo>
                  <a:lnTo>
                    <a:pt x="3934967" y="1487932"/>
                  </a:lnTo>
                </a:path>
                <a:path w="5100955" h="3406140">
                  <a:moveTo>
                    <a:pt x="3960876" y="1705102"/>
                  </a:moveTo>
                  <a:lnTo>
                    <a:pt x="3960876" y="3406140"/>
                  </a:lnTo>
                </a:path>
                <a:path w="5100955" h="3406140">
                  <a:moveTo>
                    <a:pt x="3960876" y="1613662"/>
                  </a:moveTo>
                  <a:lnTo>
                    <a:pt x="3960876" y="1626362"/>
                  </a:lnTo>
                </a:path>
                <a:path w="5100955" h="3406140">
                  <a:moveTo>
                    <a:pt x="3960876" y="1529841"/>
                  </a:moveTo>
                  <a:lnTo>
                    <a:pt x="3960876" y="1533652"/>
                  </a:lnTo>
                </a:path>
                <a:path w="5100955" h="3406140">
                  <a:moveTo>
                    <a:pt x="3960876" y="0"/>
                  </a:moveTo>
                  <a:lnTo>
                    <a:pt x="3960876" y="1487932"/>
                  </a:lnTo>
                </a:path>
                <a:path w="5100955" h="3406140">
                  <a:moveTo>
                    <a:pt x="3986784" y="1705102"/>
                  </a:moveTo>
                  <a:lnTo>
                    <a:pt x="3986784" y="3406140"/>
                  </a:lnTo>
                </a:path>
                <a:path w="5100955" h="3406140">
                  <a:moveTo>
                    <a:pt x="3986784" y="1613662"/>
                  </a:moveTo>
                  <a:lnTo>
                    <a:pt x="3986784" y="1626362"/>
                  </a:lnTo>
                </a:path>
                <a:path w="5100955" h="3406140">
                  <a:moveTo>
                    <a:pt x="3986784" y="1529841"/>
                  </a:moveTo>
                  <a:lnTo>
                    <a:pt x="3986784" y="1533652"/>
                  </a:lnTo>
                </a:path>
                <a:path w="5100955" h="3406140">
                  <a:moveTo>
                    <a:pt x="3986784" y="0"/>
                  </a:moveTo>
                  <a:lnTo>
                    <a:pt x="3986784" y="1487932"/>
                  </a:lnTo>
                </a:path>
                <a:path w="5100955" h="3406140">
                  <a:moveTo>
                    <a:pt x="4012691" y="1705102"/>
                  </a:moveTo>
                  <a:lnTo>
                    <a:pt x="4012691" y="3406140"/>
                  </a:lnTo>
                </a:path>
                <a:path w="5100955" h="3406140">
                  <a:moveTo>
                    <a:pt x="4012691" y="1613662"/>
                  </a:moveTo>
                  <a:lnTo>
                    <a:pt x="4012691" y="1626362"/>
                  </a:lnTo>
                </a:path>
                <a:path w="5100955" h="3406140">
                  <a:moveTo>
                    <a:pt x="4012691" y="1529841"/>
                  </a:moveTo>
                  <a:lnTo>
                    <a:pt x="4012691" y="1533652"/>
                  </a:lnTo>
                </a:path>
                <a:path w="5100955" h="3406140">
                  <a:moveTo>
                    <a:pt x="4012691" y="0"/>
                  </a:moveTo>
                  <a:lnTo>
                    <a:pt x="4012691" y="1487932"/>
                  </a:lnTo>
                </a:path>
                <a:path w="5100955" h="3406140">
                  <a:moveTo>
                    <a:pt x="4038600" y="1705102"/>
                  </a:moveTo>
                  <a:lnTo>
                    <a:pt x="4038600" y="3406140"/>
                  </a:lnTo>
                </a:path>
                <a:path w="5100955" h="3406140">
                  <a:moveTo>
                    <a:pt x="4038600" y="1613662"/>
                  </a:moveTo>
                  <a:lnTo>
                    <a:pt x="4038600" y="1626362"/>
                  </a:lnTo>
                </a:path>
                <a:path w="5100955" h="3406140">
                  <a:moveTo>
                    <a:pt x="4038600" y="1529841"/>
                  </a:moveTo>
                  <a:lnTo>
                    <a:pt x="4038600" y="1533652"/>
                  </a:lnTo>
                </a:path>
                <a:path w="5100955" h="3406140">
                  <a:moveTo>
                    <a:pt x="4038600" y="0"/>
                  </a:moveTo>
                  <a:lnTo>
                    <a:pt x="4038600" y="1487932"/>
                  </a:lnTo>
                </a:path>
                <a:path w="5100955" h="3406140">
                  <a:moveTo>
                    <a:pt x="4064507" y="1705102"/>
                  </a:moveTo>
                  <a:lnTo>
                    <a:pt x="4064507" y="3406140"/>
                  </a:lnTo>
                </a:path>
                <a:path w="5100955" h="3406140">
                  <a:moveTo>
                    <a:pt x="4064507" y="1613662"/>
                  </a:moveTo>
                  <a:lnTo>
                    <a:pt x="4064507" y="1626362"/>
                  </a:lnTo>
                </a:path>
                <a:path w="5100955" h="3406140">
                  <a:moveTo>
                    <a:pt x="4064507" y="1529841"/>
                  </a:moveTo>
                  <a:lnTo>
                    <a:pt x="4064507" y="1533652"/>
                  </a:lnTo>
                </a:path>
                <a:path w="5100955" h="3406140">
                  <a:moveTo>
                    <a:pt x="4064507" y="0"/>
                  </a:moveTo>
                  <a:lnTo>
                    <a:pt x="4064507" y="1487932"/>
                  </a:lnTo>
                </a:path>
                <a:path w="5100955" h="3406140">
                  <a:moveTo>
                    <a:pt x="4090416" y="1705102"/>
                  </a:moveTo>
                  <a:lnTo>
                    <a:pt x="4090416" y="3406140"/>
                  </a:lnTo>
                </a:path>
                <a:path w="5100955" h="3406140">
                  <a:moveTo>
                    <a:pt x="4090416" y="1613662"/>
                  </a:moveTo>
                  <a:lnTo>
                    <a:pt x="4090416" y="1626362"/>
                  </a:lnTo>
                </a:path>
                <a:path w="5100955" h="3406140">
                  <a:moveTo>
                    <a:pt x="4090416" y="1529841"/>
                  </a:moveTo>
                  <a:lnTo>
                    <a:pt x="4090416" y="1533652"/>
                  </a:lnTo>
                </a:path>
                <a:path w="5100955" h="3406140">
                  <a:moveTo>
                    <a:pt x="4090416" y="0"/>
                  </a:moveTo>
                  <a:lnTo>
                    <a:pt x="4090416" y="1487932"/>
                  </a:lnTo>
                </a:path>
                <a:path w="5100955" h="3406140">
                  <a:moveTo>
                    <a:pt x="4116324" y="1705102"/>
                  </a:moveTo>
                  <a:lnTo>
                    <a:pt x="4116324" y="3406140"/>
                  </a:lnTo>
                </a:path>
                <a:path w="5100955" h="3406140">
                  <a:moveTo>
                    <a:pt x="4116324" y="1613662"/>
                  </a:moveTo>
                  <a:lnTo>
                    <a:pt x="4116324" y="1626362"/>
                  </a:lnTo>
                </a:path>
                <a:path w="5100955" h="3406140">
                  <a:moveTo>
                    <a:pt x="4116324" y="1529841"/>
                  </a:moveTo>
                  <a:lnTo>
                    <a:pt x="4116324" y="1533652"/>
                  </a:lnTo>
                </a:path>
                <a:path w="5100955" h="3406140">
                  <a:moveTo>
                    <a:pt x="4116324" y="0"/>
                  </a:moveTo>
                  <a:lnTo>
                    <a:pt x="4116324" y="1487932"/>
                  </a:lnTo>
                </a:path>
                <a:path w="5100955" h="3406140">
                  <a:moveTo>
                    <a:pt x="4142231" y="1705102"/>
                  </a:moveTo>
                  <a:lnTo>
                    <a:pt x="4142231" y="3406140"/>
                  </a:lnTo>
                </a:path>
                <a:path w="5100955" h="3406140">
                  <a:moveTo>
                    <a:pt x="4142231" y="1613662"/>
                  </a:moveTo>
                  <a:lnTo>
                    <a:pt x="4142231" y="1626362"/>
                  </a:lnTo>
                </a:path>
                <a:path w="5100955" h="3406140">
                  <a:moveTo>
                    <a:pt x="4142231" y="1529841"/>
                  </a:moveTo>
                  <a:lnTo>
                    <a:pt x="4142231" y="1533652"/>
                  </a:lnTo>
                </a:path>
                <a:path w="5100955" h="3406140">
                  <a:moveTo>
                    <a:pt x="4142231" y="0"/>
                  </a:moveTo>
                  <a:lnTo>
                    <a:pt x="4142231" y="1487932"/>
                  </a:lnTo>
                </a:path>
                <a:path w="5100955" h="3406140">
                  <a:moveTo>
                    <a:pt x="4168140" y="1705102"/>
                  </a:moveTo>
                  <a:lnTo>
                    <a:pt x="4168140" y="3406140"/>
                  </a:lnTo>
                </a:path>
                <a:path w="5100955" h="3406140">
                  <a:moveTo>
                    <a:pt x="4168140" y="1613662"/>
                  </a:moveTo>
                  <a:lnTo>
                    <a:pt x="4168140" y="1626362"/>
                  </a:lnTo>
                </a:path>
                <a:path w="5100955" h="3406140">
                  <a:moveTo>
                    <a:pt x="4168140" y="1529841"/>
                  </a:moveTo>
                  <a:lnTo>
                    <a:pt x="4168140" y="1533652"/>
                  </a:lnTo>
                </a:path>
                <a:path w="5100955" h="3406140">
                  <a:moveTo>
                    <a:pt x="4168140" y="0"/>
                  </a:moveTo>
                  <a:lnTo>
                    <a:pt x="4168140" y="1487932"/>
                  </a:lnTo>
                </a:path>
                <a:path w="5100955" h="3406140">
                  <a:moveTo>
                    <a:pt x="4194048" y="1705102"/>
                  </a:moveTo>
                  <a:lnTo>
                    <a:pt x="4194048" y="3406140"/>
                  </a:lnTo>
                </a:path>
                <a:path w="5100955" h="3406140">
                  <a:moveTo>
                    <a:pt x="4194048" y="1613662"/>
                  </a:moveTo>
                  <a:lnTo>
                    <a:pt x="4194048" y="1626362"/>
                  </a:lnTo>
                </a:path>
                <a:path w="5100955" h="3406140">
                  <a:moveTo>
                    <a:pt x="4194048" y="1529841"/>
                  </a:moveTo>
                  <a:lnTo>
                    <a:pt x="4194048" y="1533652"/>
                  </a:lnTo>
                </a:path>
                <a:path w="5100955" h="3406140">
                  <a:moveTo>
                    <a:pt x="4194048" y="0"/>
                  </a:moveTo>
                  <a:lnTo>
                    <a:pt x="4194048" y="1487932"/>
                  </a:lnTo>
                </a:path>
                <a:path w="5100955" h="3406140">
                  <a:moveTo>
                    <a:pt x="4219956" y="1705102"/>
                  </a:moveTo>
                  <a:lnTo>
                    <a:pt x="4219956" y="3406140"/>
                  </a:lnTo>
                </a:path>
                <a:path w="5100955" h="3406140">
                  <a:moveTo>
                    <a:pt x="4219956" y="1613662"/>
                  </a:moveTo>
                  <a:lnTo>
                    <a:pt x="4219956" y="1626362"/>
                  </a:lnTo>
                </a:path>
                <a:path w="5100955" h="3406140">
                  <a:moveTo>
                    <a:pt x="4219956" y="1529841"/>
                  </a:moveTo>
                  <a:lnTo>
                    <a:pt x="4219956" y="1533652"/>
                  </a:lnTo>
                </a:path>
                <a:path w="5100955" h="3406140">
                  <a:moveTo>
                    <a:pt x="4219956" y="0"/>
                  </a:moveTo>
                  <a:lnTo>
                    <a:pt x="4219956" y="1487932"/>
                  </a:lnTo>
                </a:path>
                <a:path w="5100955" h="3406140">
                  <a:moveTo>
                    <a:pt x="4245864" y="1705102"/>
                  </a:moveTo>
                  <a:lnTo>
                    <a:pt x="4245864" y="3406140"/>
                  </a:lnTo>
                </a:path>
                <a:path w="5100955" h="3406140">
                  <a:moveTo>
                    <a:pt x="4245864" y="1613662"/>
                  </a:moveTo>
                  <a:lnTo>
                    <a:pt x="4245864" y="1626362"/>
                  </a:lnTo>
                </a:path>
                <a:path w="5100955" h="3406140">
                  <a:moveTo>
                    <a:pt x="4245864" y="1529841"/>
                  </a:moveTo>
                  <a:lnTo>
                    <a:pt x="4245864" y="1533652"/>
                  </a:lnTo>
                </a:path>
                <a:path w="5100955" h="3406140">
                  <a:moveTo>
                    <a:pt x="4245864" y="0"/>
                  </a:moveTo>
                  <a:lnTo>
                    <a:pt x="4245864" y="1487932"/>
                  </a:lnTo>
                </a:path>
                <a:path w="5100955" h="3406140">
                  <a:moveTo>
                    <a:pt x="4271772" y="1705102"/>
                  </a:moveTo>
                  <a:lnTo>
                    <a:pt x="4271772" y="3406140"/>
                  </a:lnTo>
                </a:path>
                <a:path w="5100955" h="3406140">
                  <a:moveTo>
                    <a:pt x="4271772" y="1613662"/>
                  </a:moveTo>
                  <a:lnTo>
                    <a:pt x="4271772" y="1626362"/>
                  </a:lnTo>
                </a:path>
                <a:path w="5100955" h="3406140">
                  <a:moveTo>
                    <a:pt x="4271772" y="1529841"/>
                  </a:moveTo>
                  <a:lnTo>
                    <a:pt x="4271772" y="1533652"/>
                  </a:lnTo>
                </a:path>
                <a:path w="5100955" h="3406140">
                  <a:moveTo>
                    <a:pt x="4271772" y="0"/>
                  </a:moveTo>
                  <a:lnTo>
                    <a:pt x="4271772" y="1487932"/>
                  </a:lnTo>
                </a:path>
                <a:path w="5100955" h="3406140">
                  <a:moveTo>
                    <a:pt x="4297680" y="1705102"/>
                  </a:moveTo>
                  <a:lnTo>
                    <a:pt x="4297680" y="3406140"/>
                  </a:lnTo>
                </a:path>
                <a:path w="5100955" h="3406140">
                  <a:moveTo>
                    <a:pt x="4297680" y="1613662"/>
                  </a:moveTo>
                  <a:lnTo>
                    <a:pt x="4297680" y="1626362"/>
                  </a:lnTo>
                </a:path>
                <a:path w="5100955" h="3406140">
                  <a:moveTo>
                    <a:pt x="4297680" y="1529841"/>
                  </a:moveTo>
                  <a:lnTo>
                    <a:pt x="4297680" y="1533652"/>
                  </a:lnTo>
                </a:path>
                <a:path w="5100955" h="3406140">
                  <a:moveTo>
                    <a:pt x="4297680" y="0"/>
                  </a:moveTo>
                  <a:lnTo>
                    <a:pt x="4297680" y="1487932"/>
                  </a:lnTo>
                </a:path>
                <a:path w="5100955" h="3406140">
                  <a:moveTo>
                    <a:pt x="4323588" y="1705102"/>
                  </a:moveTo>
                  <a:lnTo>
                    <a:pt x="4323588" y="3406140"/>
                  </a:lnTo>
                </a:path>
                <a:path w="5100955" h="3406140">
                  <a:moveTo>
                    <a:pt x="4323588" y="1613662"/>
                  </a:moveTo>
                  <a:lnTo>
                    <a:pt x="4323588" y="1626362"/>
                  </a:lnTo>
                </a:path>
                <a:path w="5100955" h="3406140">
                  <a:moveTo>
                    <a:pt x="4323588" y="1529841"/>
                  </a:moveTo>
                  <a:lnTo>
                    <a:pt x="4323588" y="1533652"/>
                  </a:lnTo>
                </a:path>
                <a:path w="5100955" h="3406140">
                  <a:moveTo>
                    <a:pt x="4323588" y="0"/>
                  </a:moveTo>
                  <a:lnTo>
                    <a:pt x="4323588" y="1487932"/>
                  </a:lnTo>
                </a:path>
                <a:path w="5100955" h="3406140">
                  <a:moveTo>
                    <a:pt x="4349495" y="1705102"/>
                  </a:moveTo>
                  <a:lnTo>
                    <a:pt x="4349495" y="3406140"/>
                  </a:lnTo>
                </a:path>
                <a:path w="5100955" h="3406140">
                  <a:moveTo>
                    <a:pt x="4349495" y="1613662"/>
                  </a:moveTo>
                  <a:lnTo>
                    <a:pt x="4349495" y="1626362"/>
                  </a:lnTo>
                </a:path>
                <a:path w="5100955" h="3406140">
                  <a:moveTo>
                    <a:pt x="4349495" y="1529841"/>
                  </a:moveTo>
                  <a:lnTo>
                    <a:pt x="4349495" y="1533652"/>
                  </a:lnTo>
                </a:path>
                <a:path w="5100955" h="3406140">
                  <a:moveTo>
                    <a:pt x="4349495" y="0"/>
                  </a:moveTo>
                  <a:lnTo>
                    <a:pt x="4349495" y="1487932"/>
                  </a:lnTo>
                </a:path>
                <a:path w="5100955" h="3406140">
                  <a:moveTo>
                    <a:pt x="4375404" y="1705102"/>
                  </a:moveTo>
                  <a:lnTo>
                    <a:pt x="4375404" y="3406140"/>
                  </a:lnTo>
                </a:path>
                <a:path w="5100955" h="3406140">
                  <a:moveTo>
                    <a:pt x="4375404" y="1613662"/>
                  </a:moveTo>
                  <a:lnTo>
                    <a:pt x="4375404" y="1626362"/>
                  </a:lnTo>
                </a:path>
                <a:path w="5100955" h="3406140">
                  <a:moveTo>
                    <a:pt x="4375404" y="1529841"/>
                  </a:moveTo>
                  <a:lnTo>
                    <a:pt x="4375404" y="1533652"/>
                  </a:lnTo>
                </a:path>
                <a:path w="5100955" h="3406140">
                  <a:moveTo>
                    <a:pt x="4375404" y="0"/>
                  </a:moveTo>
                  <a:lnTo>
                    <a:pt x="4375404" y="1487932"/>
                  </a:lnTo>
                </a:path>
                <a:path w="5100955" h="3406140">
                  <a:moveTo>
                    <a:pt x="4401312" y="1705102"/>
                  </a:moveTo>
                  <a:lnTo>
                    <a:pt x="4401312" y="3406140"/>
                  </a:lnTo>
                </a:path>
                <a:path w="5100955" h="3406140">
                  <a:moveTo>
                    <a:pt x="4401312" y="1613662"/>
                  </a:moveTo>
                  <a:lnTo>
                    <a:pt x="4401312" y="1626362"/>
                  </a:lnTo>
                </a:path>
                <a:path w="5100955" h="3406140">
                  <a:moveTo>
                    <a:pt x="4401312" y="1529841"/>
                  </a:moveTo>
                  <a:lnTo>
                    <a:pt x="4401312" y="1533652"/>
                  </a:lnTo>
                </a:path>
                <a:path w="5100955" h="3406140">
                  <a:moveTo>
                    <a:pt x="4401312" y="0"/>
                  </a:moveTo>
                  <a:lnTo>
                    <a:pt x="4401312" y="1487932"/>
                  </a:lnTo>
                </a:path>
                <a:path w="5100955" h="3406140">
                  <a:moveTo>
                    <a:pt x="4427220" y="1705102"/>
                  </a:moveTo>
                  <a:lnTo>
                    <a:pt x="4427220" y="3406140"/>
                  </a:lnTo>
                </a:path>
                <a:path w="5100955" h="3406140">
                  <a:moveTo>
                    <a:pt x="4427220" y="1613662"/>
                  </a:moveTo>
                  <a:lnTo>
                    <a:pt x="4427220" y="1626362"/>
                  </a:lnTo>
                </a:path>
                <a:path w="5100955" h="3406140">
                  <a:moveTo>
                    <a:pt x="4427220" y="1529841"/>
                  </a:moveTo>
                  <a:lnTo>
                    <a:pt x="4427220" y="1533652"/>
                  </a:lnTo>
                </a:path>
                <a:path w="5100955" h="3406140">
                  <a:moveTo>
                    <a:pt x="4427220" y="0"/>
                  </a:moveTo>
                  <a:lnTo>
                    <a:pt x="4427220" y="1487932"/>
                  </a:lnTo>
                </a:path>
                <a:path w="5100955" h="3406140">
                  <a:moveTo>
                    <a:pt x="4453128" y="1705102"/>
                  </a:moveTo>
                  <a:lnTo>
                    <a:pt x="4453128" y="3406140"/>
                  </a:lnTo>
                </a:path>
                <a:path w="5100955" h="3406140">
                  <a:moveTo>
                    <a:pt x="4453128" y="1613662"/>
                  </a:moveTo>
                  <a:lnTo>
                    <a:pt x="4453128" y="1626362"/>
                  </a:lnTo>
                </a:path>
                <a:path w="5100955" h="3406140">
                  <a:moveTo>
                    <a:pt x="4453128" y="1529841"/>
                  </a:moveTo>
                  <a:lnTo>
                    <a:pt x="4453128" y="1533652"/>
                  </a:lnTo>
                </a:path>
                <a:path w="5100955" h="3406140">
                  <a:moveTo>
                    <a:pt x="4453128" y="0"/>
                  </a:moveTo>
                  <a:lnTo>
                    <a:pt x="4453128" y="1487932"/>
                  </a:lnTo>
                </a:path>
                <a:path w="5100955" h="3406140">
                  <a:moveTo>
                    <a:pt x="4479036" y="1705102"/>
                  </a:moveTo>
                  <a:lnTo>
                    <a:pt x="4479036" y="3406140"/>
                  </a:lnTo>
                </a:path>
                <a:path w="5100955" h="3406140">
                  <a:moveTo>
                    <a:pt x="4479036" y="1613662"/>
                  </a:moveTo>
                  <a:lnTo>
                    <a:pt x="4479036" y="1626362"/>
                  </a:lnTo>
                </a:path>
                <a:path w="5100955" h="3406140">
                  <a:moveTo>
                    <a:pt x="4479036" y="1529841"/>
                  </a:moveTo>
                  <a:lnTo>
                    <a:pt x="4479036" y="1533652"/>
                  </a:lnTo>
                </a:path>
                <a:path w="5100955" h="3406140">
                  <a:moveTo>
                    <a:pt x="4479036" y="0"/>
                  </a:moveTo>
                  <a:lnTo>
                    <a:pt x="4479036" y="1487932"/>
                  </a:lnTo>
                </a:path>
                <a:path w="5100955" h="3406140">
                  <a:moveTo>
                    <a:pt x="4504944" y="1705102"/>
                  </a:moveTo>
                  <a:lnTo>
                    <a:pt x="4504944" y="3406140"/>
                  </a:lnTo>
                </a:path>
                <a:path w="5100955" h="3406140">
                  <a:moveTo>
                    <a:pt x="4504944" y="1613662"/>
                  </a:moveTo>
                  <a:lnTo>
                    <a:pt x="4504944" y="1626362"/>
                  </a:lnTo>
                </a:path>
                <a:path w="5100955" h="3406140">
                  <a:moveTo>
                    <a:pt x="4504944" y="1529841"/>
                  </a:moveTo>
                  <a:lnTo>
                    <a:pt x="4504944" y="1533652"/>
                  </a:lnTo>
                </a:path>
                <a:path w="5100955" h="3406140">
                  <a:moveTo>
                    <a:pt x="4504944" y="0"/>
                  </a:moveTo>
                  <a:lnTo>
                    <a:pt x="4504944" y="1487932"/>
                  </a:lnTo>
                </a:path>
                <a:path w="5100955" h="3406140">
                  <a:moveTo>
                    <a:pt x="4530852" y="2648712"/>
                  </a:moveTo>
                  <a:lnTo>
                    <a:pt x="4530852" y="3406140"/>
                  </a:lnTo>
                </a:path>
                <a:path w="5100955" h="3406140">
                  <a:moveTo>
                    <a:pt x="4530852" y="1705102"/>
                  </a:moveTo>
                  <a:lnTo>
                    <a:pt x="4530852" y="2622042"/>
                  </a:lnTo>
                </a:path>
                <a:path w="5100955" h="3406140">
                  <a:moveTo>
                    <a:pt x="4530852" y="1613662"/>
                  </a:moveTo>
                  <a:lnTo>
                    <a:pt x="4530852" y="1626362"/>
                  </a:lnTo>
                </a:path>
                <a:path w="5100955" h="3406140">
                  <a:moveTo>
                    <a:pt x="4530852" y="1529841"/>
                  </a:moveTo>
                  <a:lnTo>
                    <a:pt x="4530852" y="1533652"/>
                  </a:lnTo>
                </a:path>
                <a:path w="5100955" h="3406140">
                  <a:moveTo>
                    <a:pt x="4530852" y="0"/>
                  </a:moveTo>
                  <a:lnTo>
                    <a:pt x="4530852" y="1487932"/>
                  </a:lnTo>
                </a:path>
                <a:path w="5100955" h="3406140">
                  <a:moveTo>
                    <a:pt x="4556760" y="2648712"/>
                  </a:moveTo>
                  <a:lnTo>
                    <a:pt x="4556760" y="3406140"/>
                  </a:lnTo>
                </a:path>
                <a:path w="5100955" h="3406140">
                  <a:moveTo>
                    <a:pt x="4556760" y="1705102"/>
                  </a:moveTo>
                  <a:lnTo>
                    <a:pt x="4556760" y="2622042"/>
                  </a:lnTo>
                </a:path>
                <a:path w="5100955" h="3406140">
                  <a:moveTo>
                    <a:pt x="4556760" y="1613662"/>
                  </a:moveTo>
                  <a:lnTo>
                    <a:pt x="4556760" y="1626362"/>
                  </a:lnTo>
                </a:path>
                <a:path w="5100955" h="3406140">
                  <a:moveTo>
                    <a:pt x="4556760" y="1529841"/>
                  </a:moveTo>
                  <a:lnTo>
                    <a:pt x="4556760" y="1533652"/>
                  </a:lnTo>
                </a:path>
                <a:path w="5100955" h="3406140">
                  <a:moveTo>
                    <a:pt x="4556760" y="0"/>
                  </a:moveTo>
                  <a:lnTo>
                    <a:pt x="4556760" y="1487932"/>
                  </a:lnTo>
                </a:path>
                <a:path w="5100955" h="3406140">
                  <a:moveTo>
                    <a:pt x="4582668" y="2648712"/>
                  </a:moveTo>
                  <a:lnTo>
                    <a:pt x="4582668" y="3406140"/>
                  </a:lnTo>
                </a:path>
                <a:path w="5100955" h="3406140">
                  <a:moveTo>
                    <a:pt x="4582668" y="1705102"/>
                  </a:moveTo>
                  <a:lnTo>
                    <a:pt x="4582668" y="2622042"/>
                  </a:lnTo>
                </a:path>
                <a:path w="5100955" h="3406140">
                  <a:moveTo>
                    <a:pt x="4582668" y="1613662"/>
                  </a:moveTo>
                  <a:lnTo>
                    <a:pt x="4582668" y="1626362"/>
                  </a:lnTo>
                </a:path>
                <a:path w="5100955" h="3406140">
                  <a:moveTo>
                    <a:pt x="4582668" y="1529841"/>
                  </a:moveTo>
                  <a:lnTo>
                    <a:pt x="4582668" y="1533652"/>
                  </a:lnTo>
                </a:path>
                <a:path w="5100955" h="3406140">
                  <a:moveTo>
                    <a:pt x="4582668" y="0"/>
                  </a:moveTo>
                  <a:lnTo>
                    <a:pt x="4582668" y="1487932"/>
                  </a:lnTo>
                </a:path>
                <a:path w="5100955" h="3406140">
                  <a:moveTo>
                    <a:pt x="4608576" y="2648712"/>
                  </a:moveTo>
                  <a:lnTo>
                    <a:pt x="4608576" y="3406140"/>
                  </a:lnTo>
                </a:path>
                <a:path w="5100955" h="3406140">
                  <a:moveTo>
                    <a:pt x="4608576" y="1705102"/>
                  </a:moveTo>
                  <a:lnTo>
                    <a:pt x="4608576" y="2622042"/>
                  </a:lnTo>
                </a:path>
                <a:path w="5100955" h="3406140">
                  <a:moveTo>
                    <a:pt x="4608576" y="1613662"/>
                  </a:moveTo>
                  <a:lnTo>
                    <a:pt x="4608576" y="1626362"/>
                  </a:lnTo>
                </a:path>
                <a:path w="5100955" h="3406140">
                  <a:moveTo>
                    <a:pt x="4608576" y="1529841"/>
                  </a:moveTo>
                  <a:lnTo>
                    <a:pt x="4608576" y="1533652"/>
                  </a:lnTo>
                </a:path>
                <a:path w="5100955" h="3406140">
                  <a:moveTo>
                    <a:pt x="4608576" y="0"/>
                  </a:moveTo>
                  <a:lnTo>
                    <a:pt x="4608576" y="1487932"/>
                  </a:lnTo>
                </a:path>
                <a:path w="5100955" h="3406140">
                  <a:moveTo>
                    <a:pt x="4634484" y="2648712"/>
                  </a:moveTo>
                  <a:lnTo>
                    <a:pt x="4634484" y="3406140"/>
                  </a:lnTo>
                </a:path>
                <a:path w="5100955" h="3406140">
                  <a:moveTo>
                    <a:pt x="4634484" y="1705102"/>
                  </a:moveTo>
                  <a:lnTo>
                    <a:pt x="4634484" y="2622042"/>
                  </a:lnTo>
                </a:path>
                <a:path w="5100955" h="3406140">
                  <a:moveTo>
                    <a:pt x="4634484" y="1613662"/>
                  </a:moveTo>
                  <a:lnTo>
                    <a:pt x="4634484" y="1626362"/>
                  </a:lnTo>
                </a:path>
                <a:path w="5100955" h="3406140">
                  <a:moveTo>
                    <a:pt x="4634484" y="1529841"/>
                  </a:moveTo>
                  <a:lnTo>
                    <a:pt x="4634484" y="1533652"/>
                  </a:lnTo>
                </a:path>
                <a:path w="5100955" h="3406140">
                  <a:moveTo>
                    <a:pt x="4634484" y="0"/>
                  </a:moveTo>
                  <a:lnTo>
                    <a:pt x="4634484" y="1487932"/>
                  </a:lnTo>
                </a:path>
                <a:path w="5100955" h="3406140">
                  <a:moveTo>
                    <a:pt x="4660392" y="2648712"/>
                  </a:moveTo>
                  <a:lnTo>
                    <a:pt x="4660392" y="3406140"/>
                  </a:lnTo>
                </a:path>
                <a:path w="5100955" h="3406140">
                  <a:moveTo>
                    <a:pt x="4660392" y="1705102"/>
                  </a:moveTo>
                  <a:lnTo>
                    <a:pt x="4660392" y="2622042"/>
                  </a:lnTo>
                </a:path>
                <a:path w="5100955" h="3406140">
                  <a:moveTo>
                    <a:pt x="4660392" y="1613662"/>
                  </a:moveTo>
                  <a:lnTo>
                    <a:pt x="4660392" y="1626362"/>
                  </a:lnTo>
                </a:path>
                <a:path w="5100955" h="3406140">
                  <a:moveTo>
                    <a:pt x="4660392" y="1529841"/>
                  </a:moveTo>
                  <a:lnTo>
                    <a:pt x="4660392" y="1533652"/>
                  </a:lnTo>
                </a:path>
                <a:path w="5100955" h="3406140">
                  <a:moveTo>
                    <a:pt x="4660392" y="0"/>
                  </a:moveTo>
                  <a:lnTo>
                    <a:pt x="4660392" y="1487932"/>
                  </a:lnTo>
                </a:path>
                <a:path w="5100955" h="3406140">
                  <a:moveTo>
                    <a:pt x="4686300" y="2648712"/>
                  </a:moveTo>
                  <a:lnTo>
                    <a:pt x="4686300" y="3406140"/>
                  </a:lnTo>
                </a:path>
                <a:path w="5100955" h="3406140">
                  <a:moveTo>
                    <a:pt x="4686300" y="1705102"/>
                  </a:moveTo>
                  <a:lnTo>
                    <a:pt x="4686300" y="2622042"/>
                  </a:lnTo>
                </a:path>
                <a:path w="5100955" h="3406140">
                  <a:moveTo>
                    <a:pt x="4686300" y="1613662"/>
                  </a:moveTo>
                  <a:lnTo>
                    <a:pt x="4686300" y="1626362"/>
                  </a:lnTo>
                </a:path>
                <a:path w="5100955" h="3406140">
                  <a:moveTo>
                    <a:pt x="4686300" y="1529841"/>
                  </a:moveTo>
                  <a:lnTo>
                    <a:pt x="4686300" y="1533652"/>
                  </a:lnTo>
                </a:path>
                <a:path w="5100955" h="3406140">
                  <a:moveTo>
                    <a:pt x="4686300" y="0"/>
                  </a:moveTo>
                  <a:lnTo>
                    <a:pt x="4686300" y="1487932"/>
                  </a:lnTo>
                </a:path>
                <a:path w="5100955" h="3406140">
                  <a:moveTo>
                    <a:pt x="4712208" y="2648712"/>
                  </a:moveTo>
                  <a:lnTo>
                    <a:pt x="4712208" y="3406140"/>
                  </a:lnTo>
                </a:path>
                <a:path w="5100955" h="3406140">
                  <a:moveTo>
                    <a:pt x="4712208" y="1705102"/>
                  </a:moveTo>
                  <a:lnTo>
                    <a:pt x="4712208" y="2622042"/>
                  </a:lnTo>
                </a:path>
                <a:path w="5100955" h="3406140">
                  <a:moveTo>
                    <a:pt x="4712208" y="1613662"/>
                  </a:moveTo>
                  <a:lnTo>
                    <a:pt x="4712208" y="1626362"/>
                  </a:lnTo>
                </a:path>
                <a:path w="5100955" h="3406140">
                  <a:moveTo>
                    <a:pt x="4712208" y="1529841"/>
                  </a:moveTo>
                  <a:lnTo>
                    <a:pt x="4712208" y="1533652"/>
                  </a:lnTo>
                </a:path>
                <a:path w="5100955" h="3406140">
                  <a:moveTo>
                    <a:pt x="4712208" y="0"/>
                  </a:moveTo>
                  <a:lnTo>
                    <a:pt x="4712208" y="1487932"/>
                  </a:lnTo>
                </a:path>
                <a:path w="5100955" h="3406140">
                  <a:moveTo>
                    <a:pt x="4738116" y="2731262"/>
                  </a:moveTo>
                  <a:lnTo>
                    <a:pt x="4738116" y="3406140"/>
                  </a:lnTo>
                </a:path>
                <a:path w="5100955" h="3406140">
                  <a:moveTo>
                    <a:pt x="4738116" y="2648712"/>
                  </a:moveTo>
                  <a:lnTo>
                    <a:pt x="4738116" y="2703322"/>
                  </a:lnTo>
                </a:path>
                <a:path w="5100955" h="3406140">
                  <a:moveTo>
                    <a:pt x="4738116" y="1705102"/>
                  </a:moveTo>
                  <a:lnTo>
                    <a:pt x="4738116" y="2622042"/>
                  </a:lnTo>
                </a:path>
                <a:path w="5100955" h="3406140">
                  <a:moveTo>
                    <a:pt x="4738116" y="1613662"/>
                  </a:moveTo>
                  <a:lnTo>
                    <a:pt x="4738116" y="1626362"/>
                  </a:lnTo>
                </a:path>
                <a:path w="5100955" h="3406140">
                  <a:moveTo>
                    <a:pt x="4738116" y="1529841"/>
                  </a:moveTo>
                  <a:lnTo>
                    <a:pt x="4738116" y="1533652"/>
                  </a:lnTo>
                </a:path>
                <a:path w="5100955" h="3406140">
                  <a:moveTo>
                    <a:pt x="4738116" y="0"/>
                  </a:moveTo>
                  <a:lnTo>
                    <a:pt x="4738116" y="1487932"/>
                  </a:lnTo>
                </a:path>
                <a:path w="5100955" h="3406140">
                  <a:moveTo>
                    <a:pt x="4764024" y="2731262"/>
                  </a:moveTo>
                  <a:lnTo>
                    <a:pt x="4764024" y="3406140"/>
                  </a:lnTo>
                </a:path>
                <a:path w="5100955" h="3406140">
                  <a:moveTo>
                    <a:pt x="4764024" y="2648712"/>
                  </a:moveTo>
                  <a:lnTo>
                    <a:pt x="4764024" y="2703322"/>
                  </a:lnTo>
                </a:path>
                <a:path w="5100955" h="3406140">
                  <a:moveTo>
                    <a:pt x="4764024" y="1705102"/>
                  </a:moveTo>
                  <a:lnTo>
                    <a:pt x="4764024" y="2622042"/>
                  </a:lnTo>
                </a:path>
                <a:path w="5100955" h="3406140">
                  <a:moveTo>
                    <a:pt x="4764024" y="1613662"/>
                  </a:moveTo>
                  <a:lnTo>
                    <a:pt x="4764024" y="1626362"/>
                  </a:lnTo>
                </a:path>
                <a:path w="5100955" h="3406140">
                  <a:moveTo>
                    <a:pt x="4764024" y="1529841"/>
                  </a:moveTo>
                  <a:lnTo>
                    <a:pt x="4764024" y="1533652"/>
                  </a:lnTo>
                </a:path>
                <a:path w="5100955" h="3406140">
                  <a:moveTo>
                    <a:pt x="4764024" y="0"/>
                  </a:moveTo>
                  <a:lnTo>
                    <a:pt x="4764024" y="1487932"/>
                  </a:lnTo>
                </a:path>
                <a:path w="5100955" h="3406140">
                  <a:moveTo>
                    <a:pt x="4789932" y="2731262"/>
                  </a:moveTo>
                  <a:lnTo>
                    <a:pt x="4789932" y="3406140"/>
                  </a:lnTo>
                </a:path>
                <a:path w="5100955" h="3406140">
                  <a:moveTo>
                    <a:pt x="4789932" y="2648712"/>
                  </a:moveTo>
                  <a:lnTo>
                    <a:pt x="4789932" y="2703322"/>
                  </a:lnTo>
                </a:path>
                <a:path w="5100955" h="3406140">
                  <a:moveTo>
                    <a:pt x="4789932" y="1705102"/>
                  </a:moveTo>
                  <a:lnTo>
                    <a:pt x="4789932" y="2622042"/>
                  </a:lnTo>
                </a:path>
                <a:path w="5100955" h="3406140">
                  <a:moveTo>
                    <a:pt x="4789932" y="1613662"/>
                  </a:moveTo>
                  <a:lnTo>
                    <a:pt x="4789932" y="1626362"/>
                  </a:lnTo>
                </a:path>
                <a:path w="5100955" h="3406140">
                  <a:moveTo>
                    <a:pt x="4789932" y="1529841"/>
                  </a:moveTo>
                  <a:lnTo>
                    <a:pt x="4789932" y="1533652"/>
                  </a:lnTo>
                </a:path>
                <a:path w="5100955" h="3406140">
                  <a:moveTo>
                    <a:pt x="4789932" y="0"/>
                  </a:moveTo>
                  <a:lnTo>
                    <a:pt x="4789932" y="1487932"/>
                  </a:lnTo>
                </a:path>
                <a:path w="5100955" h="3406140">
                  <a:moveTo>
                    <a:pt x="4815840" y="2731262"/>
                  </a:moveTo>
                  <a:lnTo>
                    <a:pt x="4815840" y="3406140"/>
                  </a:lnTo>
                </a:path>
                <a:path w="5100955" h="3406140">
                  <a:moveTo>
                    <a:pt x="4815840" y="2648712"/>
                  </a:moveTo>
                  <a:lnTo>
                    <a:pt x="4815840" y="2703322"/>
                  </a:lnTo>
                </a:path>
                <a:path w="5100955" h="3406140">
                  <a:moveTo>
                    <a:pt x="4815840" y="1705102"/>
                  </a:moveTo>
                  <a:lnTo>
                    <a:pt x="4815840" y="2622042"/>
                  </a:lnTo>
                </a:path>
                <a:path w="5100955" h="3406140">
                  <a:moveTo>
                    <a:pt x="4815840" y="1613662"/>
                  </a:moveTo>
                  <a:lnTo>
                    <a:pt x="4815840" y="1626362"/>
                  </a:lnTo>
                </a:path>
                <a:path w="5100955" h="3406140">
                  <a:moveTo>
                    <a:pt x="4815840" y="1529841"/>
                  </a:moveTo>
                  <a:lnTo>
                    <a:pt x="4815840" y="1533652"/>
                  </a:lnTo>
                </a:path>
                <a:path w="5100955" h="3406140">
                  <a:moveTo>
                    <a:pt x="4815840" y="0"/>
                  </a:moveTo>
                  <a:lnTo>
                    <a:pt x="4815840" y="1487932"/>
                  </a:lnTo>
                </a:path>
                <a:path w="5100955" h="3406140">
                  <a:moveTo>
                    <a:pt x="4841748" y="2731262"/>
                  </a:moveTo>
                  <a:lnTo>
                    <a:pt x="4841748" y="3406140"/>
                  </a:lnTo>
                </a:path>
                <a:path w="5100955" h="3406140">
                  <a:moveTo>
                    <a:pt x="4841748" y="2648712"/>
                  </a:moveTo>
                  <a:lnTo>
                    <a:pt x="4841748" y="2703322"/>
                  </a:lnTo>
                </a:path>
                <a:path w="5100955" h="3406140">
                  <a:moveTo>
                    <a:pt x="4841748" y="1705102"/>
                  </a:moveTo>
                  <a:lnTo>
                    <a:pt x="4841748" y="2622042"/>
                  </a:lnTo>
                </a:path>
                <a:path w="5100955" h="3406140">
                  <a:moveTo>
                    <a:pt x="4841748" y="1613662"/>
                  </a:moveTo>
                  <a:lnTo>
                    <a:pt x="4841748" y="1626362"/>
                  </a:lnTo>
                </a:path>
                <a:path w="5100955" h="3406140">
                  <a:moveTo>
                    <a:pt x="4841748" y="1529841"/>
                  </a:moveTo>
                  <a:lnTo>
                    <a:pt x="4841748" y="1533652"/>
                  </a:lnTo>
                </a:path>
                <a:path w="5100955" h="3406140">
                  <a:moveTo>
                    <a:pt x="4841748" y="0"/>
                  </a:moveTo>
                  <a:lnTo>
                    <a:pt x="4841748" y="1487932"/>
                  </a:lnTo>
                </a:path>
                <a:path w="5100955" h="3406140">
                  <a:moveTo>
                    <a:pt x="4867656" y="2731262"/>
                  </a:moveTo>
                  <a:lnTo>
                    <a:pt x="4867656" y="3406140"/>
                  </a:lnTo>
                </a:path>
                <a:path w="5100955" h="3406140">
                  <a:moveTo>
                    <a:pt x="4867656" y="2648712"/>
                  </a:moveTo>
                  <a:lnTo>
                    <a:pt x="4867656" y="2703322"/>
                  </a:lnTo>
                </a:path>
                <a:path w="5100955" h="3406140">
                  <a:moveTo>
                    <a:pt x="4867656" y="1705102"/>
                  </a:moveTo>
                  <a:lnTo>
                    <a:pt x="4867656" y="2622042"/>
                  </a:lnTo>
                </a:path>
                <a:path w="5100955" h="3406140">
                  <a:moveTo>
                    <a:pt x="4867656" y="1613662"/>
                  </a:moveTo>
                  <a:lnTo>
                    <a:pt x="4867656" y="1626362"/>
                  </a:lnTo>
                </a:path>
                <a:path w="5100955" h="3406140">
                  <a:moveTo>
                    <a:pt x="4867656" y="1529841"/>
                  </a:moveTo>
                  <a:lnTo>
                    <a:pt x="4867656" y="1533652"/>
                  </a:lnTo>
                </a:path>
                <a:path w="5100955" h="3406140">
                  <a:moveTo>
                    <a:pt x="4867656" y="0"/>
                  </a:moveTo>
                  <a:lnTo>
                    <a:pt x="4867656" y="1487932"/>
                  </a:lnTo>
                </a:path>
                <a:path w="5100955" h="3406140">
                  <a:moveTo>
                    <a:pt x="4893564" y="2830322"/>
                  </a:moveTo>
                  <a:lnTo>
                    <a:pt x="4893564" y="3406140"/>
                  </a:lnTo>
                </a:path>
                <a:path w="5100955" h="3406140">
                  <a:moveTo>
                    <a:pt x="4893564" y="2731262"/>
                  </a:moveTo>
                  <a:lnTo>
                    <a:pt x="4893564" y="2766822"/>
                  </a:lnTo>
                </a:path>
                <a:path w="5100955" h="3406140">
                  <a:moveTo>
                    <a:pt x="4893564" y="2648712"/>
                  </a:moveTo>
                  <a:lnTo>
                    <a:pt x="4893564" y="2703322"/>
                  </a:lnTo>
                </a:path>
                <a:path w="5100955" h="3406140">
                  <a:moveTo>
                    <a:pt x="4893564" y="1705102"/>
                  </a:moveTo>
                  <a:lnTo>
                    <a:pt x="4893564" y="2622042"/>
                  </a:lnTo>
                </a:path>
                <a:path w="5100955" h="3406140">
                  <a:moveTo>
                    <a:pt x="4893564" y="1613662"/>
                  </a:moveTo>
                  <a:lnTo>
                    <a:pt x="4893564" y="1626362"/>
                  </a:lnTo>
                </a:path>
                <a:path w="5100955" h="3406140">
                  <a:moveTo>
                    <a:pt x="4893564" y="1529841"/>
                  </a:moveTo>
                  <a:lnTo>
                    <a:pt x="4893564" y="1533652"/>
                  </a:lnTo>
                </a:path>
                <a:path w="5100955" h="3406140">
                  <a:moveTo>
                    <a:pt x="4893564" y="0"/>
                  </a:moveTo>
                  <a:lnTo>
                    <a:pt x="4893564" y="1487932"/>
                  </a:lnTo>
                </a:path>
                <a:path w="5100955" h="3406140">
                  <a:moveTo>
                    <a:pt x="4919472" y="2873502"/>
                  </a:moveTo>
                  <a:lnTo>
                    <a:pt x="4919472" y="3406140"/>
                  </a:lnTo>
                </a:path>
                <a:path w="5100955" h="3406140">
                  <a:moveTo>
                    <a:pt x="4919472" y="2731262"/>
                  </a:moveTo>
                  <a:lnTo>
                    <a:pt x="4919472" y="2766822"/>
                  </a:lnTo>
                </a:path>
                <a:path w="5100955" h="3406140">
                  <a:moveTo>
                    <a:pt x="4919472" y="2648712"/>
                  </a:moveTo>
                  <a:lnTo>
                    <a:pt x="4919472" y="2703322"/>
                  </a:lnTo>
                </a:path>
                <a:path w="5100955" h="3406140">
                  <a:moveTo>
                    <a:pt x="4919472" y="1705102"/>
                  </a:moveTo>
                  <a:lnTo>
                    <a:pt x="4919472" y="2622042"/>
                  </a:lnTo>
                </a:path>
                <a:path w="5100955" h="3406140">
                  <a:moveTo>
                    <a:pt x="4919472" y="1613662"/>
                  </a:moveTo>
                  <a:lnTo>
                    <a:pt x="4919472" y="1626362"/>
                  </a:lnTo>
                </a:path>
                <a:path w="5100955" h="3406140">
                  <a:moveTo>
                    <a:pt x="4919472" y="1529841"/>
                  </a:moveTo>
                  <a:lnTo>
                    <a:pt x="4919472" y="1533652"/>
                  </a:lnTo>
                </a:path>
                <a:path w="5100955" h="3406140">
                  <a:moveTo>
                    <a:pt x="4919472" y="0"/>
                  </a:moveTo>
                  <a:lnTo>
                    <a:pt x="4919472" y="1487932"/>
                  </a:lnTo>
                </a:path>
                <a:path w="5100955" h="3406140">
                  <a:moveTo>
                    <a:pt x="4945380" y="2873502"/>
                  </a:moveTo>
                  <a:lnTo>
                    <a:pt x="4945380" y="3406140"/>
                  </a:lnTo>
                </a:path>
                <a:path w="5100955" h="3406140">
                  <a:moveTo>
                    <a:pt x="4945380" y="2731262"/>
                  </a:moveTo>
                  <a:lnTo>
                    <a:pt x="4945380" y="2766822"/>
                  </a:lnTo>
                </a:path>
                <a:path w="5100955" h="3406140">
                  <a:moveTo>
                    <a:pt x="4945380" y="2648712"/>
                  </a:moveTo>
                  <a:lnTo>
                    <a:pt x="4945380" y="2703322"/>
                  </a:lnTo>
                </a:path>
                <a:path w="5100955" h="3406140">
                  <a:moveTo>
                    <a:pt x="4945380" y="1705102"/>
                  </a:moveTo>
                  <a:lnTo>
                    <a:pt x="4945380" y="2622042"/>
                  </a:lnTo>
                </a:path>
                <a:path w="5100955" h="3406140">
                  <a:moveTo>
                    <a:pt x="4945380" y="1613662"/>
                  </a:moveTo>
                  <a:lnTo>
                    <a:pt x="4945380" y="1626362"/>
                  </a:lnTo>
                </a:path>
                <a:path w="5100955" h="3406140">
                  <a:moveTo>
                    <a:pt x="4945380" y="1529841"/>
                  </a:moveTo>
                  <a:lnTo>
                    <a:pt x="4945380" y="1533652"/>
                  </a:lnTo>
                </a:path>
                <a:path w="5100955" h="3406140">
                  <a:moveTo>
                    <a:pt x="4945380" y="0"/>
                  </a:moveTo>
                  <a:lnTo>
                    <a:pt x="4945380" y="1487932"/>
                  </a:lnTo>
                </a:path>
                <a:path w="5100955" h="3406140">
                  <a:moveTo>
                    <a:pt x="4971288" y="2873502"/>
                  </a:moveTo>
                  <a:lnTo>
                    <a:pt x="4971288" y="3406140"/>
                  </a:lnTo>
                </a:path>
                <a:path w="5100955" h="3406140">
                  <a:moveTo>
                    <a:pt x="4971288" y="2731262"/>
                  </a:moveTo>
                  <a:lnTo>
                    <a:pt x="4971288" y="2766822"/>
                  </a:lnTo>
                </a:path>
                <a:path w="5100955" h="3406140">
                  <a:moveTo>
                    <a:pt x="4971288" y="2648712"/>
                  </a:moveTo>
                  <a:lnTo>
                    <a:pt x="4971288" y="2703322"/>
                  </a:lnTo>
                </a:path>
                <a:path w="5100955" h="3406140">
                  <a:moveTo>
                    <a:pt x="4971288" y="1705102"/>
                  </a:moveTo>
                  <a:lnTo>
                    <a:pt x="4971288" y="2622042"/>
                  </a:lnTo>
                </a:path>
                <a:path w="5100955" h="3406140">
                  <a:moveTo>
                    <a:pt x="4971288" y="1613662"/>
                  </a:moveTo>
                  <a:lnTo>
                    <a:pt x="4971288" y="1626362"/>
                  </a:lnTo>
                </a:path>
                <a:path w="5100955" h="3406140">
                  <a:moveTo>
                    <a:pt x="4971288" y="1529841"/>
                  </a:moveTo>
                  <a:lnTo>
                    <a:pt x="4971288" y="1533652"/>
                  </a:lnTo>
                </a:path>
                <a:path w="5100955" h="3406140">
                  <a:moveTo>
                    <a:pt x="4971288" y="0"/>
                  </a:moveTo>
                  <a:lnTo>
                    <a:pt x="4971288" y="1487932"/>
                  </a:lnTo>
                </a:path>
                <a:path w="5100955" h="3406140">
                  <a:moveTo>
                    <a:pt x="4997195" y="2940812"/>
                  </a:moveTo>
                  <a:lnTo>
                    <a:pt x="4997195" y="3406140"/>
                  </a:lnTo>
                </a:path>
                <a:path w="5100955" h="3406140">
                  <a:moveTo>
                    <a:pt x="4997195" y="2873502"/>
                  </a:moveTo>
                  <a:lnTo>
                    <a:pt x="4997195" y="2896362"/>
                  </a:lnTo>
                </a:path>
                <a:path w="5100955" h="3406140">
                  <a:moveTo>
                    <a:pt x="4997195" y="2731262"/>
                  </a:moveTo>
                  <a:lnTo>
                    <a:pt x="4997195" y="2766822"/>
                  </a:lnTo>
                </a:path>
                <a:path w="5100955" h="3406140">
                  <a:moveTo>
                    <a:pt x="4997195" y="2648712"/>
                  </a:moveTo>
                  <a:lnTo>
                    <a:pt x="4997195" y="2703322"/>
                  </a:lnTo>
                </a:path>
                <a:path w="5100955" h="3406140">
                  <a:moveTo>
                    <a:pt x="4997195" y="1705102"/>
                  </a:moveTo>
                  <a:lnTo>
                    <a:pt x="4997195" y="2622042"/>
                  </a:lnTo>
                </a:path>
                <a:path w="5100955" h="3406140">
                  <a:moveTo>
                    <a:pt x="4997195" y="1613662"/>
                  </a:moveTo>
                  <a:lnTo>
                    <a:pt x="4997195" y="1626362"/>
                  </a:lnTo>
                </a:path>
                <a:path w="5100955" h="3406140">
                  <a:moveTo>
                    <a:pt x="4997195" y="1529841"/>
                  </a:moveTo>
                  <a:lnTo>
                    <a:pt x="4997195" y="1533652"/>
                  </a:lnTo>
                </a:path>
                <a:path w="5100955" h="3406140">
                  <a:moveTo>
                    <a:pt x="4997195" y="0"/>
                  </a:moveTo>
                  <a:lnTo>
                    <a:pt x="4997195" y="1487932"/>
                  </a:lnTo>
                </a:path>
                <a:path w="5100955" h="3406140">
                  <a:moveTo>
                    <a:pt x="5023104" y="2940812"/>
                  </a:moveTo>
                  <a:lnTo>
                    <a:pt x="5023104" y="3406140"/>
                  </a:lnTo>
                </a:path>
                <a:path w="5100955" h="3406140">
                  <a:moveTo>
                    <a:pt x="5023104" y="2873502"/>
                  </a:moveTo>
                  <a:lnTo>
                    <a:pt x="5023104" y="2896362"/>
                  </a:lnTo>
                </a:path>
                <a:path w="5100955" h="3406140">
                  <a:moveTo>
                    <a:pt x="5023104" y="2731262"/>
                  </a:moveTo>
                  <a:lnTo>
                    <a:pt x="5023104" y="2766822"/>
                  </a:lnTo>
                </a:path>
                <a:path w="5100955" h="3406140">
                  <a:moveTo>
                    <a:pt x="5023104" y="2648712"/>
                  </a:moveTo>
                  <a:lnTo>
                    <a:pt x="5023104" y="2703322"/>
                  </a:lnTo>
                </a:path>
                <a:path w="5100955" h="3406140">
                  <a:moveTo>
                    <a:pt x="5023104" y="1705102"/>
                  </a:moveTo>
                  <a:lnTo>
                    <a:pt x="5023104" y="2622042"/>
                  </a:lnTo>
                </a:path>
                <a:path w="5100955" h="3406140">
                  <a:moveTo>
                    <a:pt x="5023104" y="1613662"/>
                  </a:moveTo>
                  <a:lnTo>
                    <a:pt x="5023104" y="1626362"/>
                  </a:lnTo>
                </a:path>
                <a:path w="5100955" h="3406140">
                  <a:moveTo>
                    <a:pt x="5023104" y="1529841"/>
                  </a:moveTo>
                  <a:lnTo>
                    <a:pt x="5023104" y="1533652"/>
                  </a:lnTo>
                </a:path>
                <a:path w="5100955" h="3406140">
                  <a:moveTo>
                    <a:pt x="5023104" y="0"/>
                  </a:moveTo>
                  <a:lnTo>
                    <a:pt x="5023104" y="1487932"/>
                  </a:lnTo>
                </a:path>
                <a:path w="5100955" h="3406140">
                  <a:moveTo>
                    <a:pt x="5049012" y="2940812"/>
                  </a:moveTo>
                  <a:lnTo>
                    <a:pt x="5049012" y="3406140"/>
                  </a:lnTo>
                </a:path>
                <a:path w="5100955" h="3406140">
                  <a:moveTo>
                    <a:pt x="5049012" y="2873502"/>
                  </a:moveTo>
                  <a:lnTo>
                    <a:pt x="5049012" y="2896362"/>
                  </a:lnTo>
                </a:path>
                <a:path w="5100955" h="3406140">
                  <a:moveTo>
                    <a:pt x="5049012" y="2731262"/>
                  </a:moveTo>
                  <a:lnTo>
                    <a:pt x="5049012" y="2766822"/>
                  </a:lnTo>
                </a:path>
                <a:path w="5100955" h="3406140">
                  <a:moveTo>
                    <a:pt x="5049012" y="2648712"/>
                  </a:moveTo>
                  <a:lnTo>
                    <a:pt x="5049012" y="2703322"/>
                  </a:lnTo>
                </a:path>
                <a:path w="5100955" h="3406140">
                  <a:moveTo>
                    <a:pt x="5049012" y="1705102"/>
                  </a:moveTo>
                  <a:lnTo>
                    <a:pt x="5049012" y="2622042"/>
                  </a:lnTo>
                </a:path>
                <a:path w="5100955" h="3406140">
                  <a:moveTo>
                    <a:pt x="5049012" y="1613662"/>
                  </a:moveTo>
                  <a:lnTo>
                    <a:pt x="5049012" y="1626362"/>
                  </a:lnTo>
                </a:path>
                <a:path w="5100955" h="3406140">
                  <a:moveTo>
                    <a:pt x="5049012" y="1529841"/>
                  </a:moveTo>
                  <a:lnTo>
                    <a:pt x="5049012" y="1533652"/>
                  </a:lnTo>
                </a:path>
                <a:path w="5100955" h="3406140">
                  <a:moveTo>
                    <a:pt x="5049012" y="0"/>
                  </a:moveTo>
                  <a:lnTo>
                    <a:pt x="5049012" y="1487932"/>
                  </a:lnTo>
                </a:path>
                <a:path w="5100955" h="3406140">
                  <a:moveTo>
                    <a:pt x="5074920" y="3023362"/>
                  </a:moveTo>
                  <a:lnTo>
                    <a:pt x="5074920" y="3406140"/>
                  </a:lnTo>
                </a:path>
                <a:path w="5100955" h="3406140">
                  <a:moveTo>
                    <a:pt x="5074920" y="2940812"/>
                  </a:moveTo>
                  <a:lnTo>
                    <a:pt x="5074920" y="2970022"/>
                  </a:lnTo>
                </a:path>
                <a:path w="5100955" h="3406140">
                  <a:moveTo>
                    <a:pt x="5074920" y="2873502"/>
                  </a:moveTo>
                  <a:lnTo>
                    <a:pt x="5074920" y="2896362"/>
                  </a:lnTo>
                </a:path>
                <a:path w="5100955" h="3406140">
                  <a:moveTo>
                    <a:pt x="5074920" y="2731262"/>
                  </a:moveTo>
                  <a:lnTo>
                    <a:pt x="5074920" y="2766822"/>
                  </a:lnTo>
                </a:path>
                <a:path w="5100955" h="3406140">
                  <a:moveTo>
                    <a:pt x="5074920" y="2648712"/>
                  </a:moveTo>
                  <a:lnTo>
                    <a:pt x="5074920" y="2703322"/>
                  </a:lnTo>
                </a:path>
                <a:path w="5100955" h="3406140">
                  <a:moveTo>
                    <a:pt x="5074920" y="1705102"/>
                  </a:moveTo>
                  <a:lnTo>
                    <a:pt x="5074920" y="2622042"/>
                  </a:lnTo>
                </a:path>
                <a:path w="5100955" h="3406140">
                  <a:moveTo>
                    <a:pt x="5074920" y="1613662"/>
                  </a:moveTo>
                  <a:lnTo>
                    <a:pt x="5074920" y="1626362"/>
                  </a:lnTo>
                </a:path>
                <a:path w="5100955" h="3406140">
                  <a:moveTo>
                    <a:pt x="5074920" y="1529841"/>
                  </a:moveTo>
                  <a:lnTo>
                    <a:pt x="5074920" y="1533652"/>
                  </a:lnTo>
                </a:path>
                <a:path w="5100955" h="3406140">
                  <a:moveTo>
                    <a:pt x="5074920" y="0"/>
                  </a:moveTo>
                  <a:lnTo>
                    <a:pt x="5074920" y="1487932"/>
                  </a:lnTo>
                </a:path>
                <a:path w="5100955" h="3406140">
                  <a:moveTo>
                    <a:pt x="5100828" y="3023362"/>
                  </a:moveTo>
                  <a:lnTo>
                    <a:pt x="5100828" y="3406140"/>
                  </a:lnTo>
                </a:path>
                <a:path w="5100955" h="3406140">
                  <a:moveTo>
                    <a:pt x="5100828" y="2940812"/>
                  </a:moveTo>
                  <a:lnTo>
                    <a:pt x="5100828" y="2970022"/>
                  </a:lnTo>
                </a:path>
                <a:path w="5100955" h="3406140">
                  <a:moveTo>
                    <a:pt x="5100828" y="2873502"/>
                  </a:moveTo>
                  <a:lnTo>
                    <a:pt x="5100828" y="2896362"/>
                  </a:lnTo>
                </a:path>
                <a:path w="5100955" h="3406140">
                  <a:moveTo>
                    <a:pt x="5100828" y="2731262"/>
                  </a:moveTo>
                  <a:lnTo>
                    <a:pt x="5100828" y="2766822"/>
                  </a:lnTo>
                </a:path>
                <a:path w="5100955" h="3406140">
                  <a:moveTo>
                    <a:pt x="5100828" y="2648712"/>
                  </a:moveTo>
                  <a:lnTo>
                    <a:pt x="5100828" y="2703322"/>
                  </a:lnTo>
                </a:path>
                <a:path w="5100955" h="3406140">
                  <a:moveTo>
                    <a:pt x="5100828" y="1705102"/>
                  </a:moveTo>
                  <a:lnTo>
                    <a:pt x="5100828" y="2622042"/>
                  </a:lnTo>
                </a:path>
                <a:path w="5100955" h="3406140">
                  <a:moveTo>
                    <a:pt x="5100828" y="1613662"/>
                  </a:moveTo>
                  <a:lnTo>
                    <a:pt x="5100828" y="1626362"/>
                  </a:lnTo>
                </a:path>
                <a:path w="5100955" h="3406140">
                  <a:moveTo>
                    <a:pt x="5100828" y="1529841"/>
                  </a:moveTo>
                  <a:lnTo>
                    <a:pt x="5100828" y="1533652"/>
                  </a:lnTo>
                </a:path>
                <a:path w="5100955" h="3406140">
                  <a:moveTo>
                    <a:pt x="5100828" y="0"/>
                  </a:moveTo>
                  <a:lnTo>
                    <a:pt x="5100828" y="1487932"/>
                  </a:lnTo>
                </a:path>
              </a:pathLst>
            </a:custGeom>
            <a:ln w="3247">
              <a:solidFill>
                <a:srgbClr val="F1F1F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2" name="object 12"/>
            <p:cNvSpPr/>
            <p:nvPr/>
          </p:nvSpPr>
          <p:spPr>
            <a:xfrm>
              <a:off x="6444995" y="2014728"/>
              <a:ext cx="0" cy="3406140"/>
            </a:xfrm>
            <a:custGeom>
              <a:avLst/>
              <a:gdLst/>
              <a:ahLst/>
              <a:cxnLst/>
              <a:rect l="l" t="t" r="r" b="b"/>
              <a:pathLst>
                <a:path h="3406140">
                  <a:moveTo>
                    <a:pt x="0" y="0"/>
                  </a:moveTo>
                  <a:lnTo>
                    <a:pt x="0" y="3406140"/>
                  </a:lnTo>
                </a:path>
              </a:pathLst>
            </a:custGeom>
            <a:ln w="3247">
              <a:solidFill>
                <a:srgbClr val="F1F1F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3" name="object 13"/>
            <p:cNvSpPr/>
            <p:nvPr/>
          </p:nvSpPr>
          <p:spPr>
            <a:xfrm>
              <a:off x="3931793" y="4231639"/>
              <a:ext cx="2510155" cy="753110"/>
            </a:xfrm>
            <a:custGeom>
              <a:avLst/>
              <a:gdLst/>
              <a:ahLst/>
              <a:cxnLst/>
              <a:rect l="l" t="t" r="r" b="b"/>
              <a:pathLst>
                <a:path w="2510154" h="753110">
                  <a:moveTo>
                    <a:pt x="2510155" y="723900"/>
                  </a:moveTo>
                  <a:lnTo>
                    <a:pt x="2406523" y="723900"/>
                  </a:lnTo>
                  <a:lnTo>
                    <a:pt x="2406523" y="730250"/>
                  </a:lnTo>
                  <a:lnTo>
                    <a:pt x="2432431" y="730250"/>
                  </a:lnTo>
                  <a:lnTo>
                    <a:pt x="2432431" y="753110"/>
                  </a:lnTo>
                  <a:lnTo>
                    <a:pt x="2510155" y="753110"/>
                  </a:lnTo>
                  <a:lnTo>
                    <a:pt x="2510155" y="730250"/>
                  </a:lnTo>
                  <a:lnTo>
                    <a:pt x="2510155" y="723900"/>
                  </a:lnTo>
                  <a:close/>
                </a:path>
                <a:path w="2510154" h="753110">
                  <a:moveTo>
                    <a:pt x="2510155" y="656590"/>
                  </a:moveTo>
                  <a:lnTo>
                    <a:pt x="2328926" y="656590"/>
                  </a:lnTo>
                  <a:lnTo>
                    <a:pt x="2328926" y="666750"/>
                  </a:lnTo>
                  <a:lnTo>
                    <a:pt x="2354707" y="666750"/>
                  </a:lnTo>
                  <a:lnTo>
                    <a:pt x="2354707" y="679450"/>
                  </a:lnTo>
                  <a:lnTo>
                    <a:pt x="2510155" y="679450"/>
                  </a:lnTo>
                  <a:lnTo>
                    <a:pt x="2510155" y="666750"/>
                  </a:lnTo>
                  <a:lnTo>
                    <a:pt x="2510155" y="656590"/>
                  </a:lnTo>
                  <a:close/>
                </a:path>
                <a:path w="2510154" h="753110">
                  <a:moveTo>
                    <a:pt x="2510155" y="514350"/>
                  </a:moveTo>
                  <a:lnTo>
                    <a:pt x="2147697" y="514350"/>
                  </a:lnTo>
                  <a:lnTo>
                    <a:pt x="2147697" y="532130"/>
                  </a:lnTo>
                  <a:lnTo>
                    <a:pt x="2199513" y="532130"/>
                  </a:lnTo>
                  <a:lnTo>
                    <a:pt x="2199513" y="541020"/>
                  </a:lnTo>
                  <a:lnTo>
                    <a:pt x="2225421" y="541020"/>
                  </a:lnTo>
                  <a:lnTo>
                    <a:pt x="2225421" y="549910"/>
                  </a:lnTo>
                  <a:lnTo>
                    <a:pt x="2510155" y="549910"/>
                  </a:lnTo>
                  <a:lnTo>
                    <a:pt x="2510155" y="541020"/>
                  </a:lnTo>
                  <a:lnTo>
                    <a:pt x="2510155" y="532130"/>
                  </a:lnTo>
                  <a:lnTo>
                    <a:pt x="2510155" y="514350"/>
                  </a:lnTo>
                  <a:close/>
                </a:path>
                <a:path w="2510154" h="753110">
                  <a:moveTo>
                    <a:pt x="2510155" y="431800"/>
                  </a:moveTo>
                  <a:lnTo>
                    <a:pt x="1940687" y="431800"/>
                  </a:lnTo>
                  <a:lnTo>
                    <a:pt x="1940687" y="434340"/>
                  </a:lnTo>
                  <a:lnTo>
                    <a:pt x="1992503" y="434340"/>
                  </a:lnTo>
                  <a:lnTo>
                    <a:pt x="1992503" y="444500"/>
                  </a:lnTo>
                  <a:lnTo>
                    <a:pt x="2018411" y="444500"/>
                  </a:lnTo>
                  <a:lnTo>
                    <a:pt x="2018411" y="459740"/>
                  </a:lnTo>
                  <a:lnTo>
                    <a:pt x="2044192" y="459740"/>
                  </a:lnTo>
                  <a:lnTo>
                    <a:pt x="2044192" y="468630"/>
                  </a:lnTo>
                  <a:lnTo>
                    <a:pt x="2070100" y="468630"/>
                  </a:lnTo>
                  <a:lnTo>
                    <a:pt x="2070100" y="473710"/>
                  </a:lnTo>
                  <a:lnTo>
                    <a:pt x="2096008" y="473710"/>
                  </a:lnTo>
                  <a:lnTo>
                    <a:pt x="2096008" y="486410"/>
                  </a:lnTo>
                  <a:lnTo>
                    <a:pt x="2510155" y="486410"/>
                  </a:lnTo>
                  <a:lnTo>
                    <a:pt x="2510155" y="434340"/>
                  </a:lnTo>
                  <a:lnTo>
                    <a:pt x="2510155" y="431800"/>
                  </a:lnTo>
                  <a:close/>
                </a:path>
                <a:path w="2510154" h="753110">
                  <a:moveTo>
                    <a:pt x="2510155" y="0"/>
                  </a:moveTo>
                  <a:lnTo>
                    <a:pt x="0" y="0"/>
                  </a:lnTo>
                  <a:lnTo>
                    <a:pt x="0" y="10160"/>
                  </a:lnTo>
                  <a:lnTo>
                    <a:pt x="77597" y="10160"/>
                  </a:lnTo>
                  <a:lnTo>
                    <a:pt x="77597" y="16510"/>
                  </a:lnTo>
                  <a:lnTo>
                    <a:pt x="155321" y="16510"/>
                  </a:lnTo>
                  <a:lnTo>
                    <a:pt x="155321" y="20320"/>
                  </a:lnTo>
                  <a:lnTo>
                    <a:pt x="181102" y="20320"/>
                  </a:lnTo>
                  <a:lnTo>
                    <a:pt x="181102" y="22860"/>
                  </a:lnTo>
                  <a:lnTo>
                    <a:pt x="207010" y="22860"/>
                  </a:lnTo>
                  <a:lnTo>
                    <a:pt x="207010" y="27940"/>
                  </a:lnTo>
                  <a:lnTo>
                    <a:pt x="232918" y="27940"/>
                  </a:lnTo>
                  <a:lnTo>
                    <a:pt x="232918" y="48260"/>
                  </a:lnTo>
                  <a:lnTo>
                    <a:pt x="258826" y="48260"/>
                  </a:lnTo>
                  <a:lnTo>
                    <a:pt x="258826" y="53340"/>
                  </a:lnTo>
                  <a:lnTo>
                    <a:pt x="284607" y="53340"/>
                  </a:lnTo>
                  <a:lnTo>
                    <a:pt x="284607" y="57150"/>
                  </a:lnTo>
                  <a:lnTo>
                    <a:pt x="336423" y="57150"/>
                  </a:lnTo>
                  <a:lnTo>
                    <a:pt x="336423" y="64770"/>
                  </a:lnTo>
                  <a:lnTo>
                    <a:pt x="362331" y="64770"/>
                  </a:lnTo>
                  <a:lnTo>
                    <a:pt x="362331" y="73660"/>
                  </a:lnTo>
                  <a:lnTo>
                    <a:pt x="388112" y="73660"/>
                  </a:lnTo>
                  <a:lnTo>
                    <a:pt x="388112" y="78740"/>
                  </a:lnTo>
                  <a:lnTo>
                    <a:pt x="491617" y="78740"/>
                  </a:lnTo>
                  <a:lnTo>
                    <a:pt x="491617" y="87630"/>
                  </a:lnTo>
                  <a:lnTo>
                    <a:pt x="543433" y="87630"/>
                  </a:lnTo>
                  <a:lnTo>
                    <a:pt x="543433" y="99060"/>
                  </a:lnTo>
                  <a:lnTo>
                    <a:pt x="569341" y="99060"/>
                  </a:lnTo>
                  <a:lnTo>
                    <a:pt x="569341" y="102870"/>
                  </a:lnTo>
                  <a:lnTo>
                    <a:pt x="595122" y="102870"/>
                  </a:lnTo>
                  <a:lnTo>
                    <a:pt x="595122" y="105410"/>
                  </a:lnTo>
                  <a:lnTo>
                    <a:pt x="621030" y="105410"/>
                  </a:lnTo>
                  <a:lnTo>
                    <a:pt x="621030" y="107950"/>
                  </a:lnTo>
                  <a:lnTo>
                    <a:pt x="646938" y="107950"/>
                  </a:lnTo>
                  <a:lnTo>
                    <a:pt x="646938" y="111760"/>
                  </a:lnTo>
                  <a:lnTo>
                    <a:pt x="672846" y="111760"/>
                  </a:lnTo>
                  <a:lnTo>
                    <a:pt x="672846" y="119380"/>
                  </a:lnTo>
                  <a:lnTo>
                    <a:pt x="698627" y="119380"/>
                  </a:lnTo>
                  <a:lnTo>
                    <a:pt x="698627" y="127000"/>
                  </a:lnTo>
                  <a:lnTo>
                    <a:pt x="724535" y="127000"/>
                  </a:lnTo>
                  <a:lnTo>
                    <a:pt x="724535" y="130810"/>
                  </a:lnTo>
                  <a:lnTo>
                    <a:pt x="750443" y="130810"/>
                  </a:lnTo>
                  <a:lnTo>
                    <a:pt x="750443" y="134620"/>
                  </a:lnTo>
                  <a:lnTo>
                    <a:pt x="776351" y="134620"/>
                  </a:lnTo>
                  <a:lnTo>
                    <a:pt x="776351" y="135890"/>
                  </a:lnTo>
                  <a:lnTo>
                    <a:pt x="802132" y="135890"/>
                  </a:lnTo>
                  <a:lnTo>
                    <a:pt x="802132" y="139700"/>
                  </a:lnTo>
                  <a:lnTo>
                    <a:pt x="828040" y="139700"/>
                  </a:lnTo>
                  <a:lnTo>
                    <a:pt x="828040" y="143510"/>
                  </a:lnTo>
                  <a:lnTo>
                    <a:pt x="853948" y="143510"/>
                  </a:lnTo>
                  <a:lnTo>
                    <a:pt x="853948" y="146050"/>
                  </a:lnTo>
                  <a:lnTo>
                    <a:pt x="905637" y="146050"/>
                  </a:lnTo>
                  <a:lnTo>
                    <a:pt x="905637" y="152400"/>
                  </a:lnTo>
                  <a:lnTo>
                    <a:pt x="957453" y="152400"/>
                  </a:lnTo>
                  <a:lnTo>
                    <a:pt x="957453" y="156210"/>
                  </a:lnTo>
                  <a:lnTo>
                    <a:pt x="983361" y="156210"/>
                  </a:lnTo>
                  <a:lnTo>
                    <a:pt x="983361" y="158750"/>
                  </a:lnTo>
                  <a:lnTo>
                    <a:pt x="1009142" y="158750"/>
                  </a:lnTo>
                  <a:lnTo>
                    <a:pt x="1009142" y="162560"/>
                  </a:lnTo>
                  <a:lnTo>
                    <a:pt x="1086866" y="162560"/>
                  </a:lnTo>
                  <a:lnTo>
                    <a:pt x="1086866" y="168910"/>
                  </a:lnTo>
                  <a:lnTo>
                    <a:pt x="1112647" y="168910"/>
                  </a:lnTo>
                  <a:lnTo>
                    <a:pt x="1112647" y="180340"/>
                  </a:lnTo>
                  <a:lnTo>
                    <a:pt x="1138555" y="180340"/>
                  </a:lnTo>
                  <a:lnTo>
                    <a:pt x="1138555" y="184150"/>
                  </a:lnTo>
                  <a:lnTo>
                    <a:pt x="1164463" y="184150"/>
                  </a:lnTo>
                  <a:lnTo>
                    <a:pt x="1164463" y="204470"/>
                  </a:lnTo>
                  <a:lnTo>
                    <a:pt x="1190371" y="204470"/>
                  </a:lnTo>
                  <a:lnTo>
                    <a:pt x="1190371" y="210820"/>
                  </a:lnTo>
                  <a:lnTo>
                    <a:pt x="1216152" y="210820"/>
                  </a:lnTo>
                  <a:lnTo>
                    <a:pt x="1216152" y="220980"/>
                  </a:lnTo>
                  <a:lnTo>
                    <a:pt x="1267968" y="220980"/>
                  </a:lnTo>
                  <a:lnTo>
                    <a:pt x="1267968" y="228600"/>
                  </a:lnTo>
                  <a:lnTo>
                    <a:pt x="1293876" y="228600"/>
                  </a:lnTo>
                  <a:lnTo>
                    <a:pt x="1293876" y="233680"/>
                  </a:lnTo>
                  <a:lnTo>
                    <a:pt x="1319657" y="233680"/>
                  </a:lnTo>
                  <a:lnTo>
                    <a:pt x="1319657" y="238760"/>
                  </a:lnTo>
                  <a:lnTo>
                    <a:pt x="1345565" y="238760"/>
                  </a:lnTo>
                  <a:lnTo>
                    <a:pt x="1345565" y="252730"/>
                  </a:lnTo>
                  <a:lnTo>
                    <a:pt x="1371473" y="252730"/>
                  </a:lnTo>
                  <a:lnTo>
                    <a:pt x="1371473" y="275590"/>
                  </a:lnTo>
                  <a:lnTo>
                    <a:pt x="1397381" y="275590"/>
                  </a:lnTo>
                  <a:lnTo>
                    <a:pt x="1397381" y="281940"/>
                  </a:lnTo>
                  <a:lnTo>
                    <a:pt x="1449070" y="281940"/>
                  </a:lnTo>
                  <a:lnTo>
                    <a:pt x="1449070" y="288290"/>
                  </a:lnTo>
                  <a:lnTo>
                    <a:pt x="1474978" y="288290"/>
                  </a:lnTo>
                  <a:lnTo>
                    <a:pt x="1474978" y="302260"/>
                  </a:lnTo>
                  <a:lnTo>
                    <a:pt x="1500886" y="302260"/>
                  </a:lnTo>
                  <a:lnTo>
                    <a:pt x="1500886" y="308610"/>
                  </a:lnTo>
                  <a:lnTo>
                    <a:pt x="1526667" y="308610"/>
                  </a:lnTo>
                  <a:lnTo>
                    <a:pt x="1526667" y="314960"/>
                  </a:lnTo>
                  <a:lnTo>
                    <a:pt x="1552575" y="314960"/>
                  </a:lnTo>
                  <a:lnTo>
                    <a:pt x="1552575" y="318770"/>
                  </a:lnTo>
                  <a:lnTo>
                    <a:pt x="1578483" y="318770"/>
                  </a:lnTo>
                  <a:lnTo>
                    <a:pt x="1578483" y="321310"/>
                  </a:lnTo>
                  <a:lnTo>
                    <a:pt x="1604391" y="321310"/>
                  </a:lnTo>
                  <a:lnTo>
                    <a:pt x="1604391" y="340360"/>
                  </a:lnTo>
                  <a:lnTo>
                    <a:pt x="1630172" y="340360"/>
                  </a:lnTo>
                  <a:lnTo>
                    <a:pt x="1630172" y="341630"/>
                  </a:lnTo>
                  <a:lnTo>
                    <a:pt x="1656080" y="341630"/>
                  </a:lnTo>
                  <a:lnTo>
                    <a:pt x="1656080" y="347980"/>
                  </a:lnTo>
                  <a:lnTo>
                    <a:pt x="1681988" y="347980"/>
                  </a:lnTo>
                  <a:lnTo>
                    <a:pt x="1681988" y="356870"/>
                  </a:lnTo>
                  <a:lnTo>
                    <a:pt x="1707896" y="356870"/>
                  </a:lnTo>
                  <a:lnTo>
                    <a:pt x="1707896" y="361950"/>
                  </a:lnTo>
                  <a:lnTo>
                    <a:pt x="1733677" y="361950"/>
                  </a:lnTo>
                  <a:lnTo>
                    <a:pt x="1733677" y="370840"/>
                  </a:lnTo>
                  <a:lnTo>
                    <a:pt x="1759585" y="370840"/>
                  </a:lnTo>
                  <a:lnTo>
                    <a:pt x="1759585" y="388620"/>
                  </a:lnTo>
                  <a:lnTo>
                    <a:pt x="1811401" y="388620"/>
                  </a:lnTo>
                  <a:lnTo>
                    <a:pt x="1811401" y="394970"/>
                  </a:lnTo>
                  <a:lnTo>
                    <a:pt x="1837182" y="394970"/>
                  </a:lnTo>
                  <a:lnTo>
                    <a:pt x="1837182" y="397510"/>
                  </a:lnTo>
                  <a:lnTo>
                    <a:pt x="1863090" y="397510"/>
                  </a:lnTo>
                  <a:lnTo>
                    <a:pt x="1863090" y="402590"/>
                  </a:lnTo>
                  <a:lnTo>
                    <a:pt x="1888998" y="402590"/>
                  </a:lnTo>
                  <a:lnTo>
                    <a:pt x="1888998" y="405130"/>
                  </a:lnTo>
                  <a:lnTo>
                    <a:pt x="2510155" y="405130"/>
                  </a:lnTo>
                  <a:lnTo>
                    <a:pt x="2510155" y="402590"/>
                  </a:lnTo>
                  <a:lnTo>
                    <a:pt x="2510155" y="397510"/>
                  </a:lnTo>
                  <a:lnTo>
                    <a:pt x="2510155" y="10160"/>
                  </a:lnTo>
                  <a:lnTo>
                    <a:pt x="2510155" y="0"/>
                  </a:lnTo>
                  <a:close/>
                </a:path>
              </a:pathLst>
            </a:custGeom>
            <a:solidFill>
              <a:srgbClr val="FFFFFF">
                <a:alpha val="29803"/>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4" name="object 14"/>
            <p:cNvSpPr/>
            <p:nvPr/>
          </p:nvSpPr>
          <p:spPr>
            <a:xfrm>
              <a:off x="1525143" y="3719829"/>
              <a:ext cx="4916805" cy="521970"/>
            </a:xfrm>
            <a:custGeom>
              <a:avLst/>
              <a:gdLst/>
              <a:ahLst/>
              <a:cxnLst/>
              <a:rect l="l" t="t" r="r" b="b"/>
              <a:pathLst>
                <a:path w="4916805" h="521970">
                  <a:moveTo>
                    <a:pt x="4916805" y="0"/>
                  </a:moveTo>
                  <a:lnTo>
                    <a:pt x="0" y="0"/>
                  </a:lnTo>
                  <a:lnTo>
                    <a:pt x="0" y="10160"/>
                  </a:lnTo>
                  <a:lnTo>
                    <a:pt x="25908" y="10160"/>
                  </a:lnTo>
                  <a:lnTo>
                    <a:pt x="25908" y="19050"/>
                  </a:lnTo>
                  <a:lnTo>
                    <a:pt x="51816" y="19050"/>
                  </a:lnTo>
                  <a:lnTo>
                    <a:pt x="51816" y="22860"/>
                  </a:lnTo>
                  <a:lnTo>
                    <a:pt x="103505" y="22860"/>
                  </a:lnTo>
                  <a:lnTo>
                    <a:pt x="103505" y="41910"/>
                  </a:lnTo>
                  <a:lnTo>
                    <a:pt x="129413" y="41910"/>
                  </a:lnTo>
                  <a:lnTo>
                    <a:pt x="129413" y="48260"/>
                  </a:lnTo>
                  <a:lnTo>
                    <a:pt x="155321" y="48260"/>
                  </a:lnTo>
                  <a:lnTo>
                    <a:pt x="155321" y="63500"/>
                  </a:lnTo>
                  <a:lnTo>
                    <a:pt x="181102" y="63500"/>
                  </a:lnTo>
                  <a:lnTo>
                    <a:pt x="181102" y="69850"/>
                  </a:lnTo>
                  <a:lnTo>
                    <a:pt x="207010" y="69850"/>
                  </a:lnTo>
                  <a:lnTo>
                    <a:pt x="207010" y="85090"/>
                  </a:lnTo>
                  <a:lnTo>
                    <a:pt x="232918" y="85090"/>
                  </a:lnTo>
                  <a:lnTo>
                    <a:pt x="232918" y="88900"/>
                  </a:lnTo>
                  <a:lnTo>
                    <a:pt x="258826" y="88900"/>
                  </a:lnTo>
                  <a:lnTo>
                    <a:pt x="258826" y="105410"/>
                  </a:lnTo>
                  <a:lnTo>
                    <a:pt x="284607" y="105410"/>
                  </a:lnTo>
                  <a:lnTo>
                    <a:pt x="284607" y="124460"/>
                  </a:lnTo>
                  <a:lnTo>
                    <a:pt x="310515" y="124460"/>
                  </a:lnTo>
                  <a:lnTo>
                    <a:pt x="310515" y="130810"/>
                  </a:lnTo>
                  <a:lnTo>
                    <a:pt x="336423" y="130810"/>
                  </a:lnTo>
                  <a:lnTo>
                    <a:pt x="336423" y="134620"/>
                  </a:lnTo>
                  <a:lnTo>
                    <a:pt x="362331" y="134620"/>
                  </a:lnTo>
                  <a:lnTo>
                    <a:pt x="362331" y="137160"/>
                  </a:lnTo>
                  <a:lnTo>
                    <a:pt x="388112" y="137160"/>
                  </a:lnTo>
                  <a:lnTo>
                    <a:pt x="388112" y="139700"/>
                  </a:lnTo>
                  <a:lnTo>
                    <a:pt x="414020" y="139700"/>
                  </a:lnTo>
                  <a:lnTo>
                    <a:pt x="414020" y="156210"/>
                  </a:lnTo>
                  <a:lnTo>
                    <a:pt x="465836" y="156210"/>
                  </a:lnTo>
                  <a:lnTo>
                    <a:pt x="465836" y="158750"/>
                  </a:lnTo>
                  <a:lnTo>
                    <a:pt x="491617" y="158750"/>
                  </a:lnTo>
                  <a:lnTo>
                    <a:pt x="491617" y="166370"/>
                  </a:lnTo>
                  <a:lnTo>
                    <a:pt x="517525" y="166370"/>
                  </a:lnTo>
                  <a:lnTo>
                    <a:pt x="517525" y="187960"/>
                  </a:lnTo>
                  <a:lnTo>
                    <a:pt x="569341" y="187960"/>
                  </a:lnTo>
                  <a:lnTo>
                    <a:pt x="569341" y="207010"/>
                  </a:lnTo>
                  <a:lnTo>
                    <a:pt x="595122" y="207010"/>
                  </a:lnTo>
                  <a:lnTo>
                    <a:pt x="595122" y="213360"/>
                  </a:lnTo>
                  <a:lnTo>
                    <a:pt x="646938" y="213360"/>
                  </a:lnTo>
                  <a:lnTo>
                    <a:pt x="646938" y="217170"/>
                  </a:lnTo>
                  <a:lnTo>
                    <a:pt x="672846" y="217170"/>
                  </a:lnTo>
                  <a:lnTo>
                    <a:pt x="672846" y="220980"/>
                  </a:lnTo>
                  <a:lnTo>
                    <a:pt x="698627" y="220980"/>
                  </a:lnTo>
                  <a:lnTo>
                    <a:pt x="698627" y="223520"/>
                  </a:lnTo>
                  <a:lnTo>
                    <a:pt x="724535" y="223520"/>
                  </a:lnTo>
                  <a:lnTo>
                    <a:pt x="724535" y="226060"/>
                  </a:lnTo>
                  <a:lnTo>
                    <a:pt x="776351" y="226060"/>
                  </a:lnTo>
                  <a:lnTo>
                    <a:pt x="776351" y="229870"/>
                  </a:lnTo>
                  <a:lnTo>
                    <a:pt x="802132" y="229870"/>
                  </a:lnTo>
                  <a:lnTo>
                    <a:pt x="802132" y="232410"/>
                  </a:lnTo>
                  <a:lnTo>
                    <a:pt x="828040" y="232410"/>
                  </a:lnTo>
                  <a:lnTo>
                    <a:pt x="828040" y="247650"/>
                  </a:lnTo>
                  <a:lnTo>
                    <a:pt x="853948" y="247650"/>
                  </a:lnTo>
                  <a:lnTo>
                    <a:pt x="853948" y="252730"/>
                  </a:lnTo>
                  <a:lnTo>
                    <a:pt x="879856" y="252730"/>
                  </a:lnTo>
                  <a:lnTo>
                    <a:pt x="879856" y="254000"/>
                  </a:lnTo>
                  <a:lnTo>
                    <a:pt x="983361" y="254000"/>
                  </a:lnTo>
                  <a:lnTo>
                    <a:pt x="983361" y="266700"/>
                  </a:lnTo>
                  <a:lnTo>
                    <a:pt x="1035050" y="266700"/>
                  </a:lnTo>
                  <a:lnTo>
                    <a:pt x="1035050" y="276860"/>
                  </a:lnTo>
                  <a:lnTo>
                    <a:pt x="1060958" y="276860"/>
                  </a:lnTo>
                  <a:lnTo>
                    <a:pt x="1060958" y="289560"/>
                  </a:lnTo>
                  <a:lnTo>
                    <a:pt x="1112647" y="289560"/>
                  </a:lnTo>
                  <a:lnTo>
                    <a:pt x="1112647" y="292100"/>
                  </a:lnTo>
                  <a:lnTo>
                    <a:pt x="1138555" y="292100"/>
                  </a:lnTo>
                  <a:lnTo>
                    <a:pt x="1138555" y="293370"/>
                  </a:lnTo>
                  <a:lnTo>
                    <a:pt x="1164463" y="293370"/>
                  </a:lnTo>
                  <a:lnTo>
                    <a:pt x="1164463" y="297180"/>
                  </a:lnTo>
                  <a:lnTo>
                    <a:pt x="1190371" y="297180"/>
                  </a:lnTo>
                  <a:lnTo>
                    <a:pt x="1190371" y="303530"/>
                  </a:lnTo>
                  <a:lnTo>
                    <a:pt x="1216152" y="303530"/>
                  </a:lnTo>
                  <a:lnTo>
                    <a:pt x="1216152" y="304800"/>
                  </a:lnTo>
                  <a:lnTo>
                    <a:pt x="1267968" y="304800"/>
                  </a:lnTo>
                  <a:lnTo>
                    <a:pt x="1267968" y="312420"/>
                  </a:lnTo>
                  <a:lnTo>
                    <a:pt x="1293876" y="312420"/>
                  </a:lnTo>
                  <a:lnTo>
                    <a:pt x="1293876" y="318770"/>
                  </a:lnTo>
                  <a:lnTo>
                    <a:pt x="1319657" y="318770"/>
                  </a:lnTo>
                  <a:lnTo>
                    <a:pt x="1319657" y="322580"/>
                  </a:lnTo>
                  <a:lnTo>
                    <a:pt x="1345565" y="322580"/>
                  </a:lnTo>
                  <a:lnTo>
                    <a:pt x="1345565" y="327660"/>
                  </a:lnTo>
                  <a:lnTo>
                    <a:pt x="1397381" y="327660"/>
                  </a:lnTo>
                  <a:lnTo>
                    <a:pt x="1397381" y="340360"/>
                  </a:lnTo>
                  <a:lnTo>
                    <a:pt x="1449070" y="340360"/>
                  </a:lnTo>
                  <a:lnTo>
                    <a:pt x="1449070" y="346710"/>
                  </a:lnTo>
                  <a:lnTo>
                    <a:pt x="1474978" y="346710"/>
                  </a:lnTo>
                  <a:lnTo>
                    <a:pt x="1474978" y="359410"/>
                  </a:lnTo>
                  <a:lnTo>
                    <a:pt x="1500886" y="359410"/>
                  </a:lnTo>
                  <a:lnTo>
                    <a:pt x="1500886" y="367030"/>
                  </a:lnTo>
                  <a:lnTo>
                    <a:pt x="1526667" y="367030"/>
                  </a:lnTo>
                  <a:lnTo>
                    <a:pt x="1526667" y="369570"/>
                  </a:lnTo>
                  <a:lnTo>
                    <a:pt x="1578483" y="369570"/>
                  </a:lnTo>
                  <a:lnTo>
                    <a:pt x="1578483" y="372110"/>
                  </a:lnTo>
                  <a:lnTo>
                    <a:pt x="1708023" y="372110"/>
                  </a:lnTo>
                  <a:lnTo>
                    <a:pt x="1708023" y="387350"/>
                  </a:lnTo>
                  <a:lnTo>
                    <a:pt x="1733804" y="387350"/>
                  </a:lnTo>
                  <a:lnTo>
                    <a:pt x="1733804" y="392430"/>
                  </a:lnTo>
                  <a:lnTo>
                    <a:pt x="1759699" y="392430"/>
                  </a:lnTo>
                  <a:lnTo>
                    <a:pt x="1759699" y="411480"/>
                  </a:lnTo>
                  <a:lnTo>
                    <a:pt x="1785620" y="411480"/>
                  </a:lnTo>
                  <a:lnTo>
                    <a:pt x="1785620" y="412750"/>
                  </a:lnTo>
                  <a:lnTo>
                    <a:pt x="1811528" y="412750"/>
                  </a:lnTo>
                  <a:lnTo>
                    <a:pt x="1811528" y="414020"/>
                  </a:lnTo>
                  <a:lnTo>
                    <a:pt x="1863217" y="414020"/>
                  </a:lnTo>
                  <a:lnTo>
                    <a:pt x="1863217" y="416560"/>
                  </a:lnTo>
                  <a:lnTo>
                    <a:pt x="1915033" y="416560"/>
                  </a:lnTo>
                  <a:lnTo>
                    <a:pt x="1915033" y="420370"/>
                  </a:lnTo>
                  <a:lnTo>
                    <a:pt x="1966722" y="420370"/>
                  </a:lnTo>
                  <a:lnTo>
                    <a:pt x="1966722" y="421640"/>
                  </a:lnTo>
                  <a:lnTo>
                    <a:pt x="1992630" y="421640"/>
                  </a:lnTo>
                  <a:lnTo>
                    <a:pt x="1992630" y="424180"/>
                  </a:lnTo>
                  <a:lnTo>
                    <a:pt x="2018538" y="424180"/>
                  </a:lnTo>
                  <a:lnTo>
                    <a:pt x="2018538" y="429260"/>
                  </a:lnTo>
                  <a:lnTo>
                    <a:pt x="2044319" y="429260"/>
                  </a:lnTo>
                  <a:lnTo>
                    <a:pt x="2044319" y="435610"/>
                  </a:lnTo>
                  <a:lnTo>
                    <a:pt x="2070227" y="435610"/>
                  </a:lnTo>
                  <a:lnTo>
                    <a:pt x="2070227" y="438150"/>
                  </a:lnTo>
                  <a:lnTo>
                    <a:pt x="2096135" y="438150"/>
                  </a:lnTo>
                  <a:lnTo>
                    <a:pt x="2096135" y="447040"/>
                  </a:lnTo>
                  <a:lnTo>
                    <a:pt x="2122043" y="447040"/>
                  </a:lnTo>
                  <a:lnTo>
                    <a:pt x="2122043" y="467360"/>
                  </a:lnTo>
                  <a:lnTo>
                    <a:pt x="2147951" y="467360"/>
                  </a:lnTo>
                  <a:lnTo>
                    <a:pt x="2147951" y="471170"/>
                  </a:lnTo>
                  <a:lnTo>
                    <a:pt x="2173732" y="471170"/>
                  </a:lnTo>
                  <a:lnTo>
                    <a:pt x="2173732" y="480060"/>
                  </a:lnTo>
                  <a:lnTo>
                    <a:pt x="2199640" y="480060"/>
                  </a:lnTo>
                  <a:lnTo>
                    <a:pt x="2199640" y="491490"/>
                  </a:lnTo>
                  <a:lnTo>
                    <a:pt x="2251456" y="491490"/>
                  </a:lnTo>
                  <a:lnTo>
                    <a:pt x="2251456" y="497840"/>
                  </a:lnTo>
                  <a:lnTo>
                    <a:pt x="2277237" y="497840"/>
                  </a:lnTo>
                  <a:lnTo>
                    <a:pt x="2277237" y="501650"/>
                  </a:lnTo>
                  <a:lnTo>
                    <a:pt x="2303145" y="501650"/>
                  </a:lnTo>
                  <a:lnTo>
                    <a:pt x="2303145" y="502920"/>
                  </a:lnTo>
                  <a:lnTo>
                    <a:pt x="2354961" y="502920"/>
                  </a:lnTo>
                  <a:lnTo>
                    <a:pt x="2354961" y="509270"/>
                  </a:lnTo>
                  <a:lnTo>
                    <a:pt x="2380742" y="509270"/>
                  </a:lnTo>
                  <a:lnTo>
                    <a:pt x="2380742" y="511810"/>
                  </a:lnTo>
                  <a:lnTo>
                    <a:pt x="2406650" y="511810"/>
                  </a:lnTo>
                  <a:lnTo>
                    <a:pt x="2406650" y="521970"/>
                  </a:lnTo>
                  <a:lnTo>
                    <a:pt x="4916805" y="521970"/>
                  </a:lnTo>
                  <a:lnTo>
                    <a:pt x="4916805" y="511810"/>
                  </a:lnTo>
                  <a:lnTo>
                    <a:pt x="4916805" y="509270"/>
                  </a:lnTo>
                  <a:lnTo>
                    <a:pt x="4916805" y="10160"/>
                  </a:lnTo>
                  <a:lnTo>
                    <a:pt x="4916805" y="0"/>
                  </a:lnTo>
                  <a:close/>
                </a:path>
              </a:pathLst>
            </a:custGeom>
            <a:solidFill>
              <a:srgbClr val="FFFFFF">
                <a:alpha val="29803"/>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5" name="object 15"/>
            <p:cNvSpPr/>
            <p:nvPr/>
          </p:nvSpPr>
          <p:spPr>
            <a:xfrm>
              <a:off x="1162850" y="3185159"/>
              <a:ext cx="5279390" cy="544830"/>
            </a:xfrm>
            <a:custGeom>
              <a:avLst/>
              <a:gdLst/>
              <a:ahLst/>
              <a:cxnLst/>
              <a:rect l="l" t="t" r="r" b="b"/>
              <a:pathLst>
                <a:path w="5279390" h="544829">
                  <a:moveTo>
                    <a:pt x="51917" y="0"/>
                  </a:moveTo>
                  <a:lnTo>
                    <a:pt x="0" y="0"/>
                  </a:lnTo>
                  <a:lnTo>
                    <a:pt x="0" y="3810"/>
                  </a:lnTo>
                  <a:lnTo>
                    <a:pt x="51917" y="3810"/>
                  </a:lnTo>
                  <a:lnTo>
                    <a:pt x="51917" y="0"/>
                  </a:lnTo>
                  <a:close/>
                </a:path>
                <a:path w="5279390" h="544829">
                  <a:moveTo>
                    <a:pt x="129501" y="292100"/>
                  </a:moveTo>
                  <a:lnTo>
                    <a:pt x="25869" y="292100"/>
                  </a:lnTo>
                  <a:lnTo>
                    <a:pt x="25869" y="317500"/>
                  </a:lnTo>
                  <a:lnTo>
                    <a:pt x="129501" y="317500"/>
                  </a:lnTo>
                  <a:lnTo>
                    <a:pt x="129501" y="292100"/>
                  </a:lnTo>
                  <a:close/>
                </a:path>
                <a:path w="5279390" h="544829">
                  <a:moveTo>
                    <a:pt x="5279098" y="534670"/>
                  </a:moveTo>
                  <a:lnTo>
                    <a:pt x="362292" y="534670"/>
                  </a:lnTo>
                  <a:lnTo>
                    <a:pt x="362292" y="544830"/>
                  </a:lnTo>
                  <a:lnTo>
                    <a:pt x="5279098" y="544830"/>
                  </a:lnTo>
                  <a:lnTo>
                    <a:pt x="5279098" y="534670"/>
                  </a:lnTo>
                  <a:close/>
                </a:path>
                <a:path w="5279390" h="544829">
                  <a:moveTo>
                    <a:pt x="5279098" y="443230"/>
                  </a:moveTo>
                  <a:lnTo>
                    <a:pt x="258787" y="443230"/>
                  </a:lnTo>
                  <a:lnTo>
                    <a:pt x="258787" y="455930"/>
                  </a:lnTo>
                  <a:lnTo>
                    <a:pt x="5279098" y="455930"/>
                  </a:lnTo>
                  <a:lnTo>
                    <a:pt x="5279098" y="443230"/>
                  </a:lnTo>
                  <a:close/>
                </a:path>
                <a:path w="5279390" h="544829">
                  <a:moveTo>
                    <a:pt x="5279098" y="359410"/>
                  </a:moveTo>
                  <a:lnTo>
                    <a:pt x="155282" y="359410"/>
                  </a:lnTo>
                  <a:lnTo>
                    <a:pt x="155282" y="363220"/>
                  </a:lnTo>
                  <a:lnTo>
                    <a:pt x="5279098" y="363220"/>
                  </a:lnTo>
                  <a:lnTo>
                    <a:pt x="5279098" y="359410"/>
                  </a:lnTo>
                  <a:close/>
                </a:path>
              </a:pathLst>
            </a:custGeom>
            <a:solidFill>
              <a:srgbClr val="FFFFFF">
                <a:alpha val="29803"/>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6" name="object 16"/>
            <p:cNvSpPr/>
            <p:nvPr/>
          </p:nvSpPr>
          <p:spPr>
            <a:xfrm>
              <a:off x="1110996" y="3053079"/>
              <a:ext cx="5331460" cy="1931670"/>
            </a:xfrm>
            <a:custGeom>
              <a:avLst/>
              <a:gdLst/>
              <a:ahLst/>
              <a:cxnLst/>
              <a:rect l="l" t="t" r="r" b="b"/>
              <a:pathLst>
                <a:path w="5331460" h="1931670">
                  <a:moveTo>
                    <a:pt x="77724" y="316230"/>
                  </a:moveTo>
                  <a:lnTo>
                    <a:pt x="51854" y="316230"/>
                  </a:lnTo>
                  <a:lnTo>
                    <a:pt x="51854" y="0"/>
                  </a:lnTo>
                  <a:lnTo>
                    <a:pt x="0" y="0"/>
                  </a:lnTo>
                  <a:lnTo>
                    <a:pt x="0" y="316230"/>
                  </a:lnTo>
                  <a:lnTo>
                    <a:pt x="0" y="449580"/>
                  </a:lnTo>
                  <a:lnTo>
                    <a:pt x="77724" y="449580"/>
                  </a:lnTo>
                  <a:lnTo>
                    <a:pt x="77724" y="316230"/>
                  </a:lnTo>
                  <a:close/>
                </a:path>
                <a:path w="5331460" h="1931670">
                  <a:moveTo>
                    <a:pt x="5330952" y="1902460"/>
                  </a:moveTo>
                  <a:lnTo>
                    <a:pt x="5227320" y="1902460"/>
                  </a:lnTo>
                  <a:lnTo>
                    <a:pt x="5227320" y="1908810"/>
                  </a:lnTo>
                  <a:lnTo>
                    <a:pt x="5253228" y="1908810"/>
                  </a:lnTo>
                  <a:lnTo>
                    <a:pt x="5253228" y="1931670"/>
                  </a:lnTo>
                  <a:lnTo>
                    <a:pt x="5330952" y="1931670"/>
                  </a:lnTo>
                  <a:lnTo>
                    <a:pt x="5330952" y="1908810"/>
                  </a:lnTo>
                  <a:lnTo>
                    <a:pt x="5330952" y="1902460"/>
                  </a:lnTo>
                  <a:close/>
                </a:path>
                <a:path w="5331460" h="1931670">
                  <a:moveTo>
                    <a:pt x="5330952" y="1835150"/>
                  </a:moveTo>
                  <a:lnTo>
                    <a:pt x="5149723" y="1835150"/>
                  </a:lnTo>
                  <a:lnTo>
                    <a:pt x="5149723" y="1845310"/>
                  </a:lnTo>
                  <a:lnTo>
                    <a:pt x="5175504" y="1845310"/>
                  </a:lnTo>
                  <a:lnTo>
                    <a:pt x="5175504" y="1858010"/>
                  </a:lnTo>
                  <a:lnTo>
                    <a:pt x="5330952" y="1858010"/>
                  </a:lnTo>
                  <a:lnTo>
                    <a:pt x="5330952" y="1845310"/>
                  </a:lnTo>
                  <a:lnTo>
                    <a:pt x="5330952" y="1835150"/>
                  </a:lnTo>
                  <a:close/>
                </a:path>
                <a:path w="5331460" h="1931670">
                  <a:moveTo>
                    <a:pt x="5330952" y="1692910"/>
                  </a:moveTo>
                  <a:lnTo>
                    <a:pt x="4968494" y="1692910"/>
                  </a:lnTo>
                  <a:lnTo>
                    <a:pt x="4968494" y="1710690"/>
                  </a:lnTo>
                  <a:lnTo>
                    <a:pt x="5020310" y="1710690"/>
                  </a:lnTo>
                  <a:lnTo>
                    <a:pt x="5020310" y="1719580"/>
                  </a:lnTo>
                  <a:lnTo>
                    <a:pt x="5046218" y="1719580"/>
                  </a:lnTo>
                  <a:lnTo>
                    <a:pt x="5046218" y="1728470"/>
                  </a:lnTo>
                  <a:lnTo>
                    <a:pt x="5330952" y="1728470"/>
                  </a:lnTo>
                  <a:lnTo>
                    <a:pt x="5330952" y="1719580"/>
                  </a:lnTo>
                  <a:lnTo>
                    <a:pt x="5330952" y="1710690"/>
                  </a:lnTo>
                  <a:lnTo>
                    <a:pt x="5330952" y="1692910"/>
                  </a:lnTo>
                  <a:close/>
                </a:path>
                <a:path w="5331460" h="1931670">
                  <a:moveTo>
                    <a:pt x="5330952" y="1610360"/>
                  </a:moveTo>
                  <a:lnTo>
                    <a:pt x="4761484" y="1610360"/>
                  </a:lnTo>
                  <a:lnTo>
                    <a:pt x="4761484" y="1612900"/>
                  </a:lnTo>
                  <a:lnTo>
                    <a:pt x="4813300" y="1612900"/>
                  </a:lnTo>
                  <a:lnTo>
                    <a:pt x="4813300" y="1623060"/>
                  </a:lnTo>
                  <a:lnTo>
                    <a:pt x="4839208" y="1623060"/>
                  </a:lnTo>
                  <a:lnTo>
                    <a:pt x="4839208" y="1638300"/>
                  </a:lnTo>
                  <a:lnTo>
                    <a:pt x="4864989" y="1638300"/>
                  </a:lnTo>
                  <a:lnTo>
                    <a:pt x="4864989" y="1647190"/>
                  </a:lnTo>
                  <a:lnTo>
                    <a:pt x="4890897" y="1647190"/>
                  </a:lnTo>
                  <a:lnTo>
                    <a:pt x="4890897" y="1652270"/>
                  </a:lnTo>
                  <a:lnTo>
                    <a:pt x="4916805" y="1652270"/>
                  </a:lnTo>
                  <a:lnTo>
                    <a:pt x="4916805" y="1664970"/>
                  </a:lnTo>
                  <a:lnTo>
                    <a:pt x="5330952" y="1664970"/>
                  </a:lnTo>
                  <a:lnTo>
                    <a:pt x="5330952" y="1612900"/>
                  </a:lnTo>
                  <a:lnTo>
                    <a:pt x="5330952" y="1610360"/>
                  </a:lnTo>
                  <a:close/>
                </a:path>
                <a:path w="5331460" h="1931670">
                  <a:moveTo>
                    <a:pt x="5330952" y="1195070"/>
                  </a:moveTo>
                  <a:lnTo>
                    <a:pt x="2976118" y="1195070"/>
                  </a:lnTo>
                  <a:lnTo>
                    <a:pt x="2976118" y="1198880"/>
                  </a:lnTo>
                  <a:lnTo>
                    <a:pt x="3001899" y="1198880"/>
                  </a:lnTo>
                  <a:lnTo>
                    <a:pt x="3001899" y="1201420"/>
                  </a:lnTo>
                  <a:lnTo>
                    <a:pt x="3027807" y="1201420"/>
                  </a:lnTo>
                  <a:lnTo>
                    <a:pt x="3027807" y="1206500"/>
                  </a:lnTo>
                  <a:lnTo>
                    <a:pt x="3053715" y="1206500"/>
                  </a:lnTo>
                  <a:lnTo>
                    <a:pt x="3053715" y="1226820"/>
                  </a:lnTo>
                  <a:lnTo>
                    <a:pt x="3079623" y="1226820"/>
                  </a:lnTo>
                  <a:lnTo>
                    <a:pt x="3079623" y="1231900"/>
                  </a:lnTo>
                  <a:lnTo>
                    <a:pt x="3105404" y="1231900"/>
                  </a:lnTo>
                  <a:lnTo>
                    <a:pt x="3105404" y="1235710"/>
                  </a:lnTo>
                  <a:lnTo>
                    <a:pt x="3157220" y="1235710"/>
                  </a:lnTo>
                  <a:lnTo>
                    <a:pt x="3157220" y="1243330"/>
                  </a:lnTo>
                  <a:lnTo>
                    <a:pt x="3183128" y="1243330"/>
                  </a:lnTo>
                  <a:lnTo>
                    <a:pt x="3183128" y="1252220"/>
                  </a:lnTo>
                  <a:lnTo>
                    <a:pt x="3208909" y="1252220"/>
                  </a:lnTo>
                  <a:lnTo>
                    <a:pt x="3208909" y="1257300"/>
                  </a:lnTo>
                  <a:lnTo>
                    <a:pt x="3312414" y="1257300"/>
                  </a:lnTo>
                  <a:lnTo>
                    <a:pt x="3312414" y="1266190"/>
                  </a:lnTo>
                  <a:lnTo>
                    <a:pt x="3364230" y="1266190"/>
                  </a:lnTo>
                  <a:lnTo>
                    <a:pt x="3364230" y="1277620"/>
                  </a:lnTo>
                  <a:lnTo>
                    <a:pt x="3390138" y="1277620"/>
                  </a:lnTo>
                  <a:lnTo>
                    <a:pt x="3390138" y="1281430"/>
                  </a:lnTo>
                  <a:lnTo>
                    <a:pt x="3415919" y="1281430"/>
                  </a:lnTo>
                  <a:lnTo>
                    <a:pt x="3415919" y="1283970"/>
                  </a:lnTo>
                  <a:lnTo>
                    <a:pt x="3441827" y="1283970"/>
                  </a:lnTo>
                  <a:lnTo>
                    <a:pt x="3441827" y="1286510"/>
                  </a:lnTo>
                  <a:lnTo>
                    <a:pt x="3467735" y="1286510"/>
                  </a:lnTo>
                  <a:lnTo>
                    <a:pt x="3467735" y="1290320"/>
                  </a:lnTo>
                  <a:lnTo>
                    <a:pt x="3493643" y="1290320"/>
                  </a:lnTo>
                  <a:lnTo>
                    <a:pt x="3493643" y="1297940"/>
                  </a:lnTo>
                  <a:lnTo>
                    <a:pt x="3519424" y="1297940"/>
                  </a:lnTo>
                  <a:lnTo>
                    <a:pt x="3519424" y="1305560"/>
                  </a:lnTo>
                  <a:lnTo>
                    <a:pt x="3545332" y="1305560"/>
                  </a:lnTo>
                  <a:lnTo>
                    <a:pt x="3545332" y="1309370"/>
                  </a:lnTo>
                  <a:lnTo>
                    <a:pt x="3571240" y="1309370"/>
                  </a:lnTo>
                  <a:lnTo>
                    <a:pt x="3571240" y="1313180"/>
                  </a:lnTo>
                  <a:lnTo>
                    <a:pt x="3597148" y="1313180"/>
                  </a:lnTo>
                  <a:lnTo>
                    <a:pt x="3597148" y="1314450"/>
                  </a:lnTo>
                  <a:lnTo>
                    <a:pt x="3622929" y="1314450"/>
                  </a:lnTo>
                  <a:lnTo>
                    <a:pt x="3622929" y="1318260"/>
                  </a:lnTo>
                  <a:lnTo>
                    <a:pt x="3648837" y="1318260"/>
                  </a:lnTo>
                  <a:lnTo>
                    <a:pt x="3648837" y="1322070"/>
                  </a:lnTo>
                  <a:lnTo>
                    <a:pt x="3674745" y="1322070"/>
                  </a:lnTo>
                  <a:lnTo>
                    <a:pt x="3674745" y="1324610"/>
                  </a:lnTo>
                  <a:lnTo>
                    <a:pt x="3726434" y="1324610"/>
                  </a:lnTo>
                  <a:lnTo>
                    <a:pt x="3726434" y="1330960"/>
                  </a:lnTo>
                  <a:lnTo>
                    <a:pt x="3778250" y="1330960"/>
                  </a:lnTo>
                  <a:lnTo>
                    <a:pt x="3778250" y="1334770"/>
                  </a:lnTo>
                  <a:lnTo>
                    <a:pt x="3804158" y="1334770"/>
                  </a:lnTo>
                  <a:lnTo>
                    <a:pt x="3804158" y="1337310"/>
                  </a:lnTo>
                  <a:lnTo>
                    <a:pt x="3829939" y="1337310"/>
                  </a:lnTo>
                  <a:lnTo>
                    <a:pt x="3829939" y="1341120"/>
                  </a:lnTo>
                  <a:lnTo>
                    <a:pt x="3907663" y="1341120"/>
                  </a:lnTo>
                  <a:lnTo>
                    <a:pt x="3907663" y="1347470"/>
                  </a:lnTo>
                  <a:lnTo>
                    <a:pt x="3933444" y="1347470"/>
                  </a:lnTo>
                  <a:lnTo>
                    <a:pt x="3933444" y="1358900"/>
                  </a:lnTo>
                  <a:lnTo>
                    <a:pt x="3959352" y="1358900"/>
                  </a:lnTo>
                  <a:lnTo>
                    <a:pt x="3959352" y="1362710"/>
                  </a:lnTo>
                  <a:lnTo>
                    <a:pt x="3985260" y="1362710"/>
                  </a:lnTo>
                  <a:lnTo>
                    <a:pt x="3985260" y="1383030"/>
                  </a:lnTo>
                  <a:lnTo>
                    <a:pt x="4011168" y="1383030"/>
                  </a:lnTo>
                  <a:lnTo>
                    <a:pt x="4011168" y="1389380"/>
                  </a:lnTo>
                  <a:lnTo>
                    <a:pt x="4036949" y="1389380"/>
                  </a:lnTo>
                  <a:lnTo>
                    <a:pt x="4036949" y="1399540"/>
                  </a:lnTo>
                  <a:lnTo>
                    <a:pt x="4088765" y="1399540"/>
                  </a:lnTo>
                  <a:lnTo>
                    <a:pt x="4088765" y="1407160"/>
                  </a:lnTo>
                  <a:lnTo>
                    <a:pt x="4114673" y="1407160"/>
                  </a:lnTo>
                  <a:lnTo>
                    <a:pt x="4114673" y="1412240"/>
                  </a:lnTo>
                  <a:lnTo>
                    <a:pt x="4140454" y="1412240"/>
                  </a:lnTo>
                  <a:lnTo>
                    <a:pt x="4140454" y="1417320"/>
                  </a:lnTo>
                  <a:lnTo>
                    <a:pt x="4166362" y="1417320"/>
                  </a:lnTo>
                  <a:lnTo>
                    <a:pt x="4166362" y="1431290"/>
                  </a:lnTo>
                  <a:lnTo>
                    <a:pt x="4192270" y="1431290"/>
                  </a:lnTo>
                  <a:lnTo>
                    <a:pt x="4192270" y="1454150"/>
                  </a:lnTo>
                  <a:lnTo>
                    <a:pt x="4218178" y="1454150"/>
                  </a:lnTo>
                  <a:lnTo>
                    <a:pt x="4218178" y="1460500"/>
                  </a:lnTo>
                  <a:lnTo>
                    <a:pt x="4269867" y="1460500"/>
                  </a:lnTo>
                  <a:lnTo>
                    <a:pt x="4269867" y="1466850"/>
                  </a:lnTo>
                  <a:lnTo>
                    <a:pt x="4295775" y="1466850"/>
                  </a:lnTo>
                  <a:lnTo>
                    <a:pt x="4295775" y="1480820"/>
                  </a:lnTo>
                  <a:lnTo>
                    <a:pt x="4321683" y="1480820"/>
                  </a:lnTo>
                  <a:lnTo>
                    <a:pt x="4321683" y="1487170"/>
                  </a:lnTo>
                  <a:lnTo>
                    <a:pt x="4347464" y="1487170"/>
                  </a:lnTo>
                  <a:lnTo>
                    <a:pt x="4347464" y="1493520"/>
                  </a:lnTo>
                  <a:lnTo>
                    <a:pt x="4373372" y="1493520"/>
                  </a:lnTo>
                  <a:lnTo>
                    <a:pt x="4373372" y="1497330"/>
                  </a:lnTo>
                  <a:lnTo>
                    <a:pt x="4399280" y="1497330"/>
                  </a:lnTo>
                  <a:lnTo>
                    <a:pt x="4399280" y="1499870"/>
                  </a:lnTo>
                  <a:lnTo>
                    <a:pt x="4425188" y="1499870"/>
                  </a:lnTo>
                  <a:lnTo>
                    <a:pt x="4425188" y="1518920"/>
                  </a:lnTo>
                  <a:lnTo>
                    <a:pt x="4450969" y="1518920"/>
                  </a:lnTo>
                  <a:lnTo>
                    <a:pt x="4450969" y="1520190"/>
                  </a:lnTo>
                  <a:lnTo>
                    <a:pt x="4476877" y="1520190"/>
                  </a:lnTo>
                  <a:lnTo>
                    <a:pt x="4476877" y="1526540"/>
                  </a:lnTo>
                  <a:lnTo>
                    <a:pt x="4502785" y="1526540"/>
                  </a:lnTo>
                  <a:lnTo>
                    <a:pt x="4502785" y="1535430"/>
                  </a:lnTo>
                  <a:lnTo>
                    <a:pt x="4528693" y="1535430"/>
                  </a:lnTo>
                  <a:lnTo>
                    <a:pt x="4528693" y="1540510"/>
                  </a:lnTo>
                  <a:lnTo>
                    <a:pt x="4554474" y="1540510"/>
                  </a:lnTo>
                  <a:lnTo>
                    <a:pt x="4554474" y="1549400"/>
                  </a:lnTo>
                  <a:lnTo>
                    <a:pt x="4580382" y="1549400"/>
                  </a:lnTo>
                  <a:lnTo>
                    <a:pt x="4580382" y="1567180"/>
                  </a:lnTo>
                  <a:lnTo>
                    <a:pt x="4632198" y="1567180"/>
                  </a:lnTo>
                  <a:lnTo>
                    <a:pt x="4632198" y="1573530"/>
                  </a:lnTo>
                  <a:lnTo>
                    <a:pt x="4657979" y="1573530"/>
                  </a:lnTo>
                  <a:lnTo>
                    <a:pt x="4657979" y="1576070"/>
                  </a:lnTo>
                  <a:lnTo>
                    <a:pt x="4683887" y="1576070"/>
                  </a:lnTo>
                  <a:lnTo>
                    <a:pt x="4683887" y="1581150"/>
                  </a:lnTo>
                  <a:lnTo>
                    <a:pt x="4709795" y="1581150"/>
                  </a:lnTo>
                  <a:lnTo>
                    <a:pt x="4709795" y="1583690"/>
                  </a:lnTo>
                  <a:lnTo>
                    <a:pt x="5330952" y="1583690"/>
                  </a:lnTo>
                  <a:lnTo>
                    <a:pt x="5330952" y="1581150"/>
                  </a:lnTo>
                  <a:lnTo>
                    <a:pt x="5330952" y="1576070"/>
                  </a:lnTo>
                  <a:lnTo>
                    <a:pt x="5330952" y="1198880"/>
                  </a:lnTo>
                  <a:lnTo>
                    <a:pt x="5330952" y="119507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7" name="object 17"/>
            <p:cNvSpPr/>
            <p:nvPr/>
          </p:nvSpPr>
          <p:spPr>
            <a:xfrm>
              <a:off x="1576959" y="3738879"/>
              <a:ext cx="4865370" cy="513080"/>
            </a:xfrm>
            <a:custGeom>
              <a:avLst/>
              <a:gdLst/>
              <a:ahLst/>
              <a:cxnLst/>
              <a:rect l="l" t="t" r="r" b="b"/>
              <a:pathLst>
                <a:path w="4865370" h="513079">
                  <a:moveTo>
                    <a:pt x="4864989" y="0"/>
                  </a:moveTo>
                  <a:lnTo>
                    <a:pt x="0" y="0"/>
                  </a:lnTo>
                  <a:lnTo>
                    <a:pt x="0" y="3810"/>
                  </a:lnTo>
                  <a:lnTo>
                    <a:pt x="51689" y="3810"/>
                  </a:lnTo>
                  <a:lnTo>
                    <a:pt x="51689" y="22860"/>
                  </a:lnTo>
                  <a:lnTo>
                    <a:pt x="77597" y="22860"/>
                  </a:lnTo>
                  <a:lnTo>
                    <a:pt x="77597" y="29210"/>
                  </a:lnTo>
                  <a:lnTo>
                    <a:pt x="103505" y="29210"/>
                  </a:lnTo>
                  <a:lnTo>
                    <a:pt x="103505" y="44450"/>
                  </a:lnTo>
                  <a:lnTo>
                    <a:pt x="129286" y="44450"/>
                  </a:lnTo>
                  <a:lnTo>
                    <a:pt x="129286" y="50800"/>
                  </a:lnTo>
                  <a:lnTo>
                    <a:pt x="155194" y="50800"/>
                  </a:lnTo>
                  <a:lnTo>
                    <a:pt x="155194" y="66040"/>
                  </a:lnTo>
                  <a:lnTo>
                    <a:pt x="181102" y="66040"/>
                  </a:lnTo>
                  <a:lnTo>
                    <a:pt x="181102" y="69850"/>
                  </a:lnTo>
                  <a:lnTo>
                    <a:pt x="207010" y="69850"/>
                  </a:lnTo>
                  <a:lnTo>
                    <a:pt x="207010" y="86360"/>
                  </a:lnTo>
                  <a:lnTo>
                    <a:pt x="232791" y="86360"/>
                  </a:lnTo>
                  <a:lnTo>
                    <a:pt x="232791" y="105410"/>
                  </a:lnTo>
                  <a:lnTo>
                    <a:pt x="258699" y="105410"/>
                  </a:lnTo>
                  <a:lnTo>
                    <a:pt x="258699" y="111760"/>
                  </a:lnTo>
                  <a:lnTo>
                    <a:pt x="284607" y="111760"/>
                  </a:lnTo>
                  <a:lnTo>
                    <a:pt x="284607" y="115570"/>
                  </a:lnTo>
                  <a:lnTo>
                    <a:pt x="310515" y="115570"/>
                  </a:lnTo>
                  <a:lnTo>
                    <a:pt x="310515" y="118110"/>
                  </a:lnTo>
                  <a:lnTo>
                    <a:pt x="336296" y="118110"/>
                  </a:lnTo>
                  <a:lnTo>
                    <a:pt x="336296" y="120650"/>
                  </a:lnTo>
                  <a:lnTo>
                    <a:pt x="362204" y="120650"/>
                  </a:lnTo>
                  <a:lnTo>
                    <a:pt x="362204" y="137160"/>
                  </a:lnTo>
                  <a:lnTo>
                    <a:pt x="414020" y="137160"/>
                  </a:lnTo>
                  <a:lnTo>
                    <a:pt x="414020" y="139700"/>
                  </a:lnTo>
                  <a:lnTo>
                    <a:pt x="439801" y="139700"/>
                  </a:lnTo>
                  <a:lnTo>
                    <a:pt x="439801" y="147320"/>
                  </a:lnTo>
                  <a:lnTo>
                    <a:pt x="465709" y="147320"/>
                  </a:lnTo>
                  <a:lnTo>
                    <a:pt x="465709" y="168910"/>
                  </a:lnTo>
                  <a:lnTo>
                    <a:pt x="517525" y="168910"/>
                  </a:lnTo>
                  <a:lnTo>
                    <a:pt x="517525" y="187960"/>
                  </a:lnTo>
                  <a:lnTo>
                    <a:pt x="543306" y="187960"/>
                  </a:lnTo>
                  <a:lnTo>
                    <a:pt x="543306" y="194310"/>
                  </a:lnTo>
                  <a:lnTo>
                    <a:pt x="595122" y="194310"/>
                  </a:lnTo>
                  <a:lnTo>
                    <a:pt x="595122" y="198120"/>
                  </a:lnTo>
                  <a:lnTo>
                    <a:pt x="621030" y="198120"/>
                  </a:lnTo>
                  <a:lnTo>
                    <a:pt x="621030" y="201930"/>
                  </a:lnTo>
                  <a:lnTo>
                    <a:pt x="646811" y="201930"/>
                  </a:lnTo>
                  <a:lnTo>
                    <a:pt x="646811" y="204470"/>
                  </a:lnTo>
                  <a:lnTo>
                    <a:pt x="672719" y="204470"/>
                  </a:lnTo>
                  <a:lnTo>
                    <a:pt x="672719" y="207010"/>
                  </a:lnTo>
                  <a:lnTo>
                    <a:pt x="724535" y="207010"/>
                  </a:lnTo>
                  <a:lnTo>
                    <a:pt x="724535" y="210820"/>
                  </a:lnTo>
                  <a:lnTo>
                    <a:pt x="750316" y="210820"/>
                  </a:lnTo>
                  <a:lnTo>
                    <a:pt x="750316" y="213360"/>
                  </a:lnTo>
                  <a:lnTo>
                    <a:pt x="776224" y="213360"/>
                  </a:lnTo>
                  <a:lnTo>
                    <a:pt x="776224" y="228600"/>
                  </a:lnTo>
                  <a:lnTo>
                    <a:pt x="802132" y="228600"/>
                  </a:lnTo>
                  <a:lnTo>
                    <a:pt x="802132" y="233680"/>
                  </a:lnTo>
                  <a:lnTo>
                    <a:pt x="828040" y="233680"/>
                  </a:lnTo>
                  <a:lnTo>
                    <a:pt x="828040" y="234950"/>
                  </a:lnTo>
                  <a:lnTo>
                    <a:pt x="931545" y="234950"/>
                  </a:lnTo>
                  <a:lnTo>
                    <a:pt x="931545" y="247650"/>
                  </a:lnTo>
                  <a:lnTo>
                    <a:pt x="983234" y="247650"/>
                  </a:lnTo>
                  <a:lnTo>
                    <a:pt x="983234" y="257810"/>
                  </a:lnTo>
                  <a:lnTo>
                    <a:pt x="1009142" y="257810"/>
                  </a:lnTo>
                  <a:lnTo>
                    <a:pt x="1009142" y="270510"/>
                  </a:lnTo>
                  <a:lnTo>
                    <a:pt x="1060831" y="270510"/>
                  </a:lnTo>
                  <a:lnTo>
                    <a:pt x="1060831" y="273050"/>
                  </a:lnTo>
                  <a:lnTo>
                    <a:pt x="1086739" y="273050"/>
                  </a:lnTo>
                  <a:lnTo>
                    <a:pt x="1086739" y="274320"/>
                  </a:lnTo>
                  <a:lnTo>
                    <a:pt x="1112647" y="274320"/>
                  </a:lnTo>
                  <a:lnTo>
                    <a:pt x="1112647" y="278130"/>
                  </a:lnTo>
                  <a:lnTo>
                    <a:pt x="1138555" y="278130"/>
                  </a:lnTo>
                  <a:lnTo>
                    <a:pt x="1138555" y="284480"/>
                  </a:lnTo>
                  <a:lnTo>
                    <a:pt x="1164336" y="284480"/>
                  </a:lnTo>
                  <a:lnTo>
                    <a:pt x="1164336" y="285750"/>
                  </a:lnTo>
                  <a:lnTo>
                    <a:pt x="1216152" y="285750"/>
                  </a:lnTo>
                  <a:lnTo>
                    <a:pt x="1216152" y="293370"/>
                  </a:lnTo>
                  <a:lnTo>
                    <a:pt x="1242060" y="293370"/>
                  </a:lnTo>
                  <a:lnTo>
                    <a:pt x="1242060" y="299720"/>
                  </a:lnTo>
                  <a:lnTo>
                    <a:pt x="1267841" y="299720"/>
                  </a:lnTo>
                  <a:lnTo>
                    <a:pt x="1267841" y="303530"/>
                  </a:lnTo>
                  <a:lnTo>
                    <a:pt x="1293749" y="303530"/>
                  </a:lnTo>
                  <a:lnTo>
                    <a:pt x="1293749" y="308610"/>
                  </a:lnTo>
                  <a:lnTo>
                    <a:pt x="1345565" y="308610"/>
                  </a:lnTo>
                  <a:lnTo>
                    <a:pt x="1345565" y="321310"/>
                  </a:lnTo>
                  <a:lnTo>
                    <a:pt x="1397254" y="321310"/>
                  </a:lnTo>
                  <a:lnTo>
                    <a:pt x="1397254" y="327660"/>
                  </a:lnTo>
                  <a:lnTo>
                    <a:pt x="1423162" y="327660"/>
                  </a:lnTo>
                  <a:lnTo>
                    <a:pt x="1423162" y="340360"/>
                  </a:lnTo>
                  <a:lnTo>
                    <a:pt x="1449070" y="340360"/>
                  </a:lnTo>
                  <a:lnTo>
                    <a:pt x="1449070" y="347980"/>
                  </a:lnTo>
                  <a:lnTo>
                    <a:pt x="1474851" y="347980"/>
                  </a:lnTo>
                  <a:lnTo>
                    <a:pt x="1474851" y="350520"/>
                  </a:lnTo>
                  <a:lnTo>
                    <a:pt x="1526667" y="350520"/>
                  </a:lnTo>
                  <a:lnTo>
                    <a:pt x="1526667" y="353060"/>
                  </a:lnTo>
                  <a:lnTo>
                    <a:pt x="1656207" y="353060"/>
                  </a:lnTo>
                  <a:lnTo>
                    <a:pt x="1656207" y="368300"/>
                  </a:lnTo>
                  <a:lnTo>
                    <a:pt x="1681988" y="368300"/>
                  </a:lnTo>
                  <a:lnTo>
                    <a:pt x="1681988" y="373380"/>
                  </a:lnTo>
                  <a:lnTo>
                    <a:pt x="1707883" y="373380"/>
                  </a:lnTo>
                  <a:lnTo>
                    <a:pt x="1707883" y="392430"/>
                  </a:lnTo>
                  <a:lnTo>
                    <a:pt x="1733804" y="392430"/>
                  </a:lnTo>
                  <a:lnTo>
                    <a:pt x="1733804" y="393700"/>
                  </a:lnTo>
                  <a:lnTo>
                    <a:pt x="1759712" y="393700"/>
                  </a:lnTo>
                  <a:lnTo>
                    <a:pt x="1759712" y="394970"/>
                  </a:lnTo>
                  <a:lnTo>
                    <a:pt x="1811401" y="394970"/>
                  </a:lnTo>
                  <a:lnTo>
                    <a:pt x="1811401" y="397510"/>
                  </a:lnTo>
                  <a:lnTo>
                    <a:pt x="1863217" y="397510"/>
                  </a:lnTo>
                  <a:lnTo>
                    <a:pt x="1863217" y="401320"/>
                  </a:lnTo>
                  <a:lnTo>
                    <a:pt x="1914906" y="401320"/>
                  </a:lnTo>
                  <a:lnTo>
                    <a:pt x="1914906" y="402590"/>
                  </a:lnTo>
                  <a:lnTo>
                    <a:pt x="1940814" y="402590"/>
                  </a:lnTo>
                  <a:lnTo>
                    <a:pt x="1940814" y="405130"/>
                  </a:lnTo>
                  <a:lnTo>
                    <a:pt x="1966722" y="405130"/>
                  </a:lnTo>
                  <a:lnTo>
                    <a:pt x="1966722" y="410210"/>
                  </a:lnTo>
                  <a:lnTo>
                    <a:pt x="1992503" y="410210"/>
                  </a:lnTo>
                  <a:lnTo>
                    <a:pt x="1992503" y="416560"/>
                  </a:lnTo>
                  <a:lnTo>
                    <a:pt x="2018411" y="416560"/>
                  </a:lnTo>
                  <a:lnTo>
                    <a:pt x="2018411" y="419100"/>
                  </a:lnTo>
                  <a:lnTo>
                    <a:pt x="2044319" y="419100"/>
                  </a:lnTo>
                  <a:lnTo>
                    <a:pt x="2044319" y="427990"/>
                  </a:lnTo>
                  <a:lnTo>
                    <a:pt x="2070227" y="427990"/>
                  </a:lnTo>
                  <a:lnTo>
                    <a:pt x="2070227" y="448310"/>
                  </a:lnTo>
                  <a:lnTo>
                    <a:pt x="2096135" y="448310"/>
                  </a:lnTo>
                  <a:lnTo>
                    <a:pt x="2096135" y="452120"/>
                  </a:lnTo>
                  <a:lnTo>
                    <a:pt x="2121916" y="452120"/>
                  </a:lnTo>
                  <a:lnTo>
                    <a:pt x="2121916" y="461010"/>
                  </a:lnTo>
                  <a:lnTo>
                    <a:pt x="2147824" y="461010"/>
                  </a:lnTo>
                  <a:lnTo>
                    <a:pt x="2147824" y="472440"/>
                  </a:lnTo>
                  <a:lnTo>
                    <a:pt x="2199640" y="472440"/>
                  </a:lnTo>
                  <a:lnTo>
                    <a:pt x="2199640" y="478790"/>
                  </a:lnTo>
                  <a:lnTo>
                    <a:pt x="2225421" y="478790"/>
                  </a:lnTo>
                  <a:lnTo>
                    <a:pt x="2225421" y="482600"/>
                  </a:lnTo>
                  <a:lnTo>
                    <a:pt x="2251329" y="482600"/>
                  </a:lnTo>
                  <a:lnTo>
                    <a:pt x="2251329" y="483870"/>
                  </a:lnTo>
                  <a:lnTo>
                    <a:pt x="2303145" y="483870"/>
                  </a:lnTo>
                  <a:lnTo>
                    <a:pt x="2303145" y="490220"/>
                  </a:lnTo>
                  <a:lnTo>
                    <a:pt x="2328926" y="490220"/>
                  </a:lnTo>
                  <a:lnTo>
                    <a:pt x="2328926" y="492760"/>
                  </a:lnTo>
                  <a:lnTo>
                    <a:pt x="2354834" y="492760"/>
                  </a:lnTo>
                  <a:lnTo>
                    <a:pt x="2354834" y="502920"/>
                  </a:lnTo>
                  <a:lnTo>
                    <a:pt x="2432431" y="502920"/>
                  </a:lnTo>
                  <a:lnTo>
                    <a:pt x="2432431" y="509270"/>
                  </a:lnTo>
                  <a:lnTo>
                    <a:pt x="2510155" y="509270"/>
                  </a:lnTo>
                  <a:lnTo>
                    <a:pt x="2510155" y="513080"/>
                  </a:lnTo>
                  <a:lnTo>
                    <a:pt x="4864989" y="513080"/>
                  </a:lnTo>
                  <a:lnTo>
                    <a:pt x="4864989" y="509270"/>
                  </a:lnTo>
                  <a:lnTo>
                    <a:pt x="4864989" y="502920"/>
                  </a:lnTo>
                  <a:lnTo>
                    <a:pt x="4864989" y="3810"/>
                  </a:lnTo>
                  <a:lnTo>
                    <a:pt x="4864989"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8" name="object 18"/>
            <p:cNvSpPr/>
            <p:nvPr/>
          </p:nvSpPr>
          <p:spPr>
            <a:xfrm>
              <a:off x="1110996" y="2903219"/>
              <a:ext cx="5331460" cy="839469"/>
            </a:xfrm>
            <a:custGeom>
              <a:avLst/>
              <a:gdLst/>
              <a:ahLst/>
              <a:cxnLst/>
              <a:rect l="l" t="t" r="r" b="b"/>
              <a:pathLst>
                <a:path w="5331460" h="839470">
                  <a:moveTo>
                    <a:pt x="181356" y="574040"/>
                  </a:moveTo>
                  <a:lnTo>
                    <a:pt x="155524" y="574040"/>
                  </a:lnTo>
                  <a:lnTo>
                    <a:pt x="155524" y="459740"/>
                  </a:lnTo>
                  <a:lnTo>
                    <a:pt x="129641" y="459740"/>
                  </a:lnTo>
                  <a:lnTo>
                    <a:pt x="129641" y="285750"/>
                  </a:lnTo>
                  <a:lnTo>
                    <a:pt x="103771" y="285750"/>
                  </a:lnTo>
                  <a:lnTo>
                    <a:pt x="103771" y="281940"/>
                  </a:lnTo>
                  <a:lnTo>
                    <a:pt x="77889" y="281940"/>
                  </a:lnTo>
                  <a:lnTo>
                    <a:pt x="77889" y="0"/>
                  </a:lnTo>
                  <a:lnTo>
                    <a:pt x="0" y="0"/>
                  </a:lnTo>
                  <a:lnTo>
                    <a:pt x="0" y="599440"/>
                  </a:lnTo>
                  <a:lnTo>
                    <a:pt x="181356" y="599440"/>
                  </a:lnTo>
                  <a:lnTo>
                    <a:pt x="181356" y="574040"/>
                  </a:lnTo>
                  <a:close/>
                </a:path>
                <a:path w="5331460" h="839470">
                  <a:moveTo>
                    <a:pt x="5330952" y="816610"/>
                  </a:moveTo>
                  <a:lnTo>
                    <a:pt x="414147" y="816610"/>
                  </a:lnTo>
                  <a:lnTo>
                    <a:pt x="414147" y="826770"/>
                  </a:lnTo>
                  <a:lnTo>
                    <a:pt x="440055" y="826770"/>
                  </a:lnTo>
                  <a:lnTo>
                    <a:pt x="440055" y="835660"/>
                  </a:lnTo>
                  <a:lnTo>
                    <a:pt x="465963" y="835660"/>
                  </a:lnTo>
                  <a:lnTo>
                    <a:pt x="465963" y="839470"/>
                  </a:lnTo>
                  <a:lnTo>
                    <a:pt x="5330952" y="839470"/>
                  </a:lnTo>
                  <a:lnTo>
                    <a:pt x="5330952" y="835660"/>
                  </a:lnTo>
                  <a:lnTo>
                    <a:pt x="5330952" y="826770"/>
                  </a:lnTo>
                  <a:lnTo>
                    <a:pt x="5330952" y="816610"/>
                  </a:lnTo>
                  <a:close/>
                </a:path>
                <a:path w="5331460" h="839470">
                  <a:moveTo>
                    <a:pt x="5330952" y="725170"/>
                  </a:moveTo>
                  <a:lnTo>
                    <a:pt x="310642" y="725170"/>
                  </a:lnTo>
                  <a:lnTo>
                    <a:pt x="310642" y="737870"/>
                  </a:lnTo>
                  <a:lnTo>
                    <a:pt x="5330952" y="737870"/>
                  </a:lnTo>
                  <a:lnTo>
                    <a:pt x="5330952" y="725170"/>
                  </a:lnTo>
                  <a:close/>
                </a:path>
                <a:path w="5331460" h="839470">
                  <a:moveTo>
                    <a:pt x="5330952" y="641350"/>
                  </a:moveTo>
                  <a:lnTo>
                    <a:pt x="207137" y="641350"/>
                  </a:lnTo>
                  <a:lnTo>
                    <a:pt x="207137" y="645160"/>
                  </a:lnTo>
                  <a:lnTo>
                    <a:pt x="5330952" y="645160"/>
                  </a:lnTo>
                  <a:lnTo>
                    <a:pt x="5330952" y="64135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9" name="object 19"/>
            <p:cNvSpPr/>
            <p:nvPr/>
          </p:nvSpPr>
          <p:spPr>
            <a:xfrm>
              <a:off x="3905885" y="4229100"/>
              <a:ext cx="2536190" cy="755650"/>
            </a:xfrm>
            <a:custGeom>
              <a:avLst/>
              <a:gdLst/>
              <a:ahLst/>
              <a:cxnLst/>
              <a:rect l="l" t="t" r="r" b="b"/>
              <a:pathLst>
                <a:path w="2536190" h="755650">
                  <a:moveTo>
                    <a:pt x="2536063" y="726440"/>
                  </a:moveTo>
                  <a:lnTo>
                    <a:pt x="2432431" y="726440"/>
                  </a:lnTo>
                  <a:lnTo>
                    <a:pt x="2432431" y="732790"/>
                  </a:lnTo>
                  <a:lnTo>
                    <a:pt x="2458339" y="732790"/>
                  </a:lnTo>
                  <a:lnTo>
                    <a:pt x="2458339" y="755650"/>
                  </a:lnTo>
                  <a:lnTo>
                    <a:pt x="2536063" y="755650"/>
                  </a:lnTo>
                  <a:lnTo>
                    <a:pt x="2536063" y="732790"/>
                  </a:lnTo>
                  <a:lnTo>
                    <a:pt x="2536063" y="726440"/>
                  </a:lnTo>
                  <a:close/>
                </a:path>
                <a:path w="2536190" h="755650">
                  <a:moveTo>
                    <a:pt x="2536063" y="659130"/>
                  </a:moveTo>
                  <a:lnTo>
                    <a:pt x="2354834" y="659130"/>
                  </a:lnTo>
                  <a:lnTo>
                    <a:pt x="2354834" y="669290"/>
                  </a:lnTo>
                  <a:lnTo>
                    <a:pt x="2380615" y="669290"/>
                  </a:lnTo>
                  <a:lnTo>
                    <a:pt x="2380615" y="681990"/>
                  </a:lnTo>
                  <a:lnTo>
                    <a:pt x="2536063" y="681990"/>
                  </a:lnTo>
                  <a:lnTo>
                    <a:pt x="2536063" y="669290"/>
                  </a:lnTo>
                  <a:lnTo>
                    <a:pt x="2536063" y="659130"/>
                  </a:lnTo>
                  <a:close/>
                </a:path>
                <a:path w="2536190" h="755650">
                  <a:moveTo>
                    <a:pt x="2536063" y="516890"/>
                  </a:moveTo>
                  <a:lnTo>
                    <a:pt x="2173605" y="516890"/>
                  </a:lnTo>
                  <a:lnTo>
                    <a:pt x="2173605" y="534670"/>
                  </a:lnTo>
                  <a:lnTo>
                    <a:pt x="2225421" y="534670"/>
                  </a:lnTo>
                  <a:lnTo>
                    <a:pt x="2225421" y="543560"/>
                  </a:lnTo>
                  <a:lnTo>
                    <a:pt x="2251329" y="543560"/>
                  </a:lnTo>
                  <a:lnTo>
                    <a:pt x="2251329" y="552450"/>
                  </a:lnTo>
                  <a:lnTo>
                    <a:pt x="2536063" y="552450"/>
                  </a:lnTo>
                  <a:lnTo>
                    <a:pt x="2536063" y="543560"/>
                  </a:lnTo>
                  <a:lnTo>
                    <a:pt x="2536063" y="534670"/>
                  </a:lnTo>
                  <a:lnTo>
                    <a:pt x="2536063" y="516890"/>
                  </a:lnTo>
                  <a:close/>
                </a:path>
                <a:path w="2536190" h="755650">
                  <a:moveTo>
                    <a:pt x="2536063" y="436880"/>
                  </a:moveTo>
                  <a:lnTo>
                    <a:pt x="2018411" y="436880"/>
                  </a:lnTo>
                  <a:lnTo>
                    <a:pt x="2018411" y="447040"/>
                  </a:lnTo>
                  <a:lnTo>
                    <a:pt x="2044319" y="447040"/>
                  </a:lnTo>
                  <a:lnTo>
                    <a:pt x="2044319" y="462280"/>
                  </a:lnTo>
                  <a:lnTo>
                    <a:pt x="2070100" y="462280"/>
                  </a:lnTo>
                  <a:lnTo>
                    <a:pt x="2070100" y="471170"/>
                  </a:lnTo>
                  <a:lnTo>
                    <a:pt x="2096008" y="471170"/>
                  </a:lnTo>
                  <a:lnTo>
                    <a:pt x="2096008" y="476250"/>
                  </a:lnTo>
                  <a:lnTo>
                    <a:pt x="2121916" y="476250"/>
                  </a:lnTo>
                  <a:lnTo>
                    <a:pt x="2121916" y="488950"/>
                  </a:lnTo>
                  <a:lnTo>
                    <a:pt x="2536063" y="488950"/>
                  </a:lnTo>
                  <a:lnTo>
                    <a:pt x="2536063" y="476250"/>
                  </a:lnTo>
                  <a:lnTo>
                    <a:pt x="2536063" y="471170"/>
                  </a:lnTo>
                  <a:lnTo>
                    <a:pt x="2536063" y="462280"/>
                  </a:lnTo>
                  <a:lnTo>
                    <a:pt x="2536063" y="447040"/>
                  </a:lnTo>
                  <a:lnTo>
                    <a:pt x="2536063" y="436880"/>
                  </a:lnTo>
                  <a:close/>
                </a:path>
                <a:path w="2536190" h="755650">
                  <a:moveTo>
                    <a:pt x="2536063" y="0"/>
                  </a:moveTo>
                  <a:lnTo>
                    <a:pt x="0" y="0"/>
                  </a:lnTo>
                  <a:lnTo>
                    <a:pt x="0" y="2540"/>
                  </a:lnTo>
                  <a:lnTo>
                    <a:pt x="25908" y="2540"/>
                  </a:lnTo>
                  <a:lnTo>
                    <a:pt x="25908" y="12700"/>
                  </a:lnTo>
                  <a:lnTo>
                    <a:pt x="103505" y="12700"/>
                  </a:lnTo>
                  <a:lnTo>
                    <a:pt x="103505" y="19050"/>
                  </a:lnTo>
                  <a:lnTo>
                    <a:pt x="181229" y="19050"/>
                  </a:lnTo>
                  <a:lnTo>
                    <a:pt x="181229" y="22860"/>
                  </a:lnTo>
                  <a:lnTo>
                    <a:pt x="207010" y="22860"/>
                  </a:lnTo>
                  <a:lnTo>
                    <a:pt x="207010" y="25400"/>
                  </a:lnTo>
                  <a:lnTo>
                    <a:pt x="232918" y="25400"/>
                  </a:lnTo>
                  <a:lnTo>
                    <a:pt x="232918" y="30480"/>
                  </a:lnTo>
                  <a:lnTo>
                    <a:pt x="258826" y="30480"/>
                  </a:lnTo>
                  <a:lnTo>
                    <a:pt x="258826" y="50800"/>
                  </a:lnTo>
                  <a:lnTo>
                    <a:pt x="284734" y="50800"/>
                  </a:lnTo>
                  <a:lnTo>
                    <a:pt x="284734" y="55880"/>
                  </a:lnTo>
                  <a:lnTo>
                    <a:pt x="310515" y="55880"/>
                  </a:lnTo>
                  <a:lnTo>
                    <a:pt x="310515" y="59690"/>
                  </a:lnTo>
                  <a:lnTo>
                    <a:pt x="362331" y="59690"/>
                  </a:lnTo>
                  <a:lnTo>
                    <a:pt x="362331" y="67310"/>
                  </a:lnTo>
                  <a:lnTo>
                    <a:pt x="388239" y="67310"/>
                  </a:lnTo>
                  <a:lnTo>
                    <a:pt x="388239" y="76200"/>
                  </a:lnTo>
                  <a:lnTo>
                    <a:pt x="414020" y="76200"/>
                  </a:lnTo>
                  <a:lnTo>
                    <a:pt x="414020" y="81280"/>
                  </a:lnTo>
                  <a:lnTo>
                    <a:pt x="517525" y="81280"/>
                  </a:lnTo>
                  <a:lnTo>
                    <a:pt x="517525" y="90170"/>
                  </a:lnTo>
                  <a:lnTo>
                    <a:pt x="569341" y="90170"/>
                  </a:lnTo>
                  <a:lnTo>
                    <a:pt x="569341" y="101600"/>
                  </a:lnTo>
                  <a:lnTo>
                    <a:pt x="595249" y="101600"/>
                  </a:lnTo>
                  <a:lnTo>
                    <a:pt x="595249" y="105410"/>
                  </a:lnTo>
                  <a:lnTo>
                    <a:pt x="621030" y="105410"/>
                  </a:lnTo>
                  <a:lnTo>
                    <a:pt x="621030" y="107950"/>
                  </a:lnTo>
                  <a:lnTo>
                    <a:pt x="646938" y="107950"/>
                  </a:lnTo>
                  <a:lnTo>
                    <a:pt x="646938" y="110490"/>
                  </a:lnTo>
                  <a:lnTo>
                    <a:pt x="672846" y="110490"/>
                  </a:lnTo>
                  <a:lnTo>
                    <a:pt x="672846" y="114300"/>
                  </a:lnTo>
                  <a:lnTo>
                    <a:pt x="698754" y="114300"/>
                  </a:lnTo>
                  <a:lnTo>
                    <a:pt x="698754" y="121920"/>
                  </a:lnTo>
                  <a:lnTo>
                    <a:pt x="724535" y="121920"/>
                  </a:lnTo>
                  <a:lnTo>
                    <a:pt x="724535" y="129540"/>
                  </a:lnTo>
                  <a:lnTo>
                    <a:pt x="750443" y="129540"/>
                  </a:lnTo>
                  <a:lnTo>
                    <a:pt x="750443" y="133350"/>
                  </a:lnTo>
                  <a:lnTo>
                    <a:pt x="776351" y="133350"/>
                  </a:lnTo>
                  <a:lnTo>
                    <a:pt x="776351" y="137160"/>
                  </a:lnTo>
                  <a:lnTo>
                    <a:pt x="802259" y="137160"/>
                  </a:lnTo>
                  <a:lnTo>
                    <a:pt x="802259" y="138430"/>
                  </a:lnTo>
                  <a:lnTo>
                    <a:pt x="828040" y="138430"/>
                  </a:lnTo>
                  <a:lnTo>
                    <a:pt x="828040" y="142240"/>
                  </a:lnTo>
                  <a:lnTo>
                    <a:pt x="853948" y="142240"/>
                  </a:lnTo>
                  <a:lnTo>
                    <a:pt x="853948" y="146050"/>
                  </a:lnTo>
                  <a:lnTo>
                    <a:pt x="879856" y="146050"/>
                  </a:lnTo>
                  <a:lnTo>
                    <a:pt x="879856" y="148590"/>
                  </a:lnTo>
                  <a:lnTo>
                    <a:pt x="931545" y="148590"/>
                  </a:lnTo>
                  <a:lnTo>
                    <a:pt x="931545" y="154940"/>
                  </a:lnTo>
                  <a:lnTo>
                    <a:pt x="983361" y="154940"/>
                  </a:lnTo>
                  <a:lnTo>
                    <a:pt x="983361" y="158750"/>
                  </a:lnTo>
                  <a:lnTo>
                    <a:pt x="1009269" y="158750"/>
                  </a:lnTo>
                  <a:lnTo>
                    <a:pt x="1009269" y="161290"/>
                  </a:lnTo>
                  <a:lnTo>
                    <a:pt x="1035050" y="161290"/>
                  </a:lnTo>
                  <a:lnTo>
                    <a:pt x="1035050" y="165100"/>
                  </a:lnTo>
                  <a:lnTo>
                    <a:pt x="1112774" y="165100"/>
                  </a:lnTo>
                  <a:lnTo>
                    <a:pt x="1112774" y="171450"/>
                  </a:lnTo>
                  <a:lnTo>
                    <a:pt x="1138555" y="171450"/>
                  </a:lnTo>
                  <a:lnTo>
                    <a:pt x="1138555" y="182880"/>
                  </a:lnTo>
                  <a:lnTo>
                    <a:pt x="1164463" y="182880"/>
                  </a:lnTo>
                  <a:lnTo>
                    <a:pt x="1164463" y="186690"/>
                  </a:lnTo>
                  <a:lnTo>
                    <a:pt x="1190371" y="186690"/>
                  </a:lnTo>
                  <a:lnTo>
                    <a:pt x="1190371" y="207010"/>
                  </a:lnTo>
                  <a:lnTo>
                    <a:pt x="1216279" y="207010"/>
                  </a:lnTo>
                  <a:lnTo>
                    <a:pt x="1216279" y="213360"/>
                  </a:lnTo>
                  <a:lnTo>
                    <a:pt x="1242060" y="213360"/>
                  </a:lnTo>
                  <a:lnTo>
                    <a:pt x="1242060" y="223520"/>
                  </a:lnTo>
                  <a:lnTo>
                    <a:pt x="1293876" y="223520"/>
                  </a:lnTo>
                  <a:lnTo>
                    <a:pt x="1293876" y="231140"/>
                  </a:lnTo>
                  <a:lnTo>
                    <a:pt x="1319784" y="231140"/>
                  </a:lnTo>
                  <a:lnTo>
                    <a:pt x="1319784" y="236220"/>
                  </a:lnTo>
                  <a:lnTo>
                    <a:pt x="1345565" y="236220"/>
                  </a:lnTo>
                  <a:lnTo>
                    <a:pt x="1345565" y="241300"/>
                  </a:lnTo>
                  <a:lnTo>
                    <a:pt x="1371473" y="241300"/>
                  </a:lnTo>
                  <a:lnTo>
                    <a:pt x="1371473" y="255270"/>
                  </a:lnTo>
                  <a:lnTo>
                    <a:pt x="1397381" y="255270"/>
                  </a:lnTo>
                  <a:lnTo>
                    <a:pt x="1397381" y="278130"/>
                  </a:lnTo>
                  <a:lnTo>
                    <a:pt x="1423289" y="278130"/>
                  </a:lnTo>
                  <a:lnTo>
                    <a:pt x="1423289" y="284480"/>
                  </a:lnTo>
                  <a:lnTo>
                    <a:pt x="1474978" y="284480"/>
                  </a:lnTo>
                  <a:lnTo>
                    <a:pt x="1474978" y="290830"/>
                  </a:lnTo>
                  <a:lnTo>
                    <a:pt x="1500886" y="290830"/>
                  </a:lnTo>
                  <a:lnTo>
                    <a:pt x="1500886" y="304800"/>
                  </a:lnTo>
                  <a:lnTo>
                    <a:pt x="1526794" y="304800"/>
                  </a:lnTo>
                  <a:lnTo>
                    <a:pt x="1526794" y="311150"/>
                  </a:lnTo>
                  <a:lnTo>
                    <a:pt x="1552575" y="311150"/>
                  </a:lnTo>
                  <a:lnTo>
                    <a:pt x="1552575" y="317500"/>
                  </a:lnTo>
                  <a:lnTo>
                    <a:pt x="1578483" y="317500"/>
                  </a:lnTo>
                  <a:lnTo>
                    <a:pt x="1578483" y="321310"/>
                  </a:lnTo>
                  <a:lnTo>
                    <a:pt x="1604391" y="321310"/>
                  </a:lnTo>
                  <a:lnTo>
                    <a:pt x="1604391" y="323850"/>
                  </a:lnTo>
                  <a:lnTo>
                    <a:pt x="1630299" y="323850"/>
                  </a:lnTo>
                  <a:lnTo>
                    <a:pt x="1630299" y="342900"/>
                  </a:lnTo>
                  <a:lnTo>
                    <a:pt x="1656080" y="342900"/>
                  </a:lnTo>
                  <a:lnTo>
                    <a:pt x="1656080" y="344170"/>
                  </a:lnTo>
                  <a:lnTo>
                    <a:pt x="1681988" y="344170"/>
                  </a:lnTo>
                  <a:lnTo>
                    <a:pt x="1681988" y="350520"/>
                  </a:lnTo>
                  <a:lnTo>
                    <a:pt x="1707896" y="350520"/>
                  </a:lnTo>
                  <a:lnTo>
                    <a:pt x="1707896" y="359410"/>
                  </a:lnTo>
                  <a:lnTo>
                    <a:pt x="1733804" y="359410"/>
                  </a:lnTo>
                  <a:lnTo>
                    <a:pt x="1733804" y="364490"/>
                  </a:lnTo>
                  <a:lnTo>
                    <a:pt x="1759585" y="364490"/>
                  </a:lnTo>
                  <a:lnTo>
                    <a:pt x="1759585" y="373380"/>
                  </a:lnTo>
                  <a:lnTo>
                    <a:pt x="1785493" y="373380"/>
                  </a:lnTo>
                  <a:lnTo>
                    <a:pt x="1785493" y="391160"/>
                  </a:lnTo>
                  <a:lnTo>
                    <a:pt x="1837309" y="391160"/>
                  </a:lnTo>
                  <a:lnTo>
                    <a:pt x="1837309" y="397510"/>
                  </a:lnTo>
                  <a:lnTo>
                    <a:pt x="1863090" y="397510"/>
                  </a:lnTo>
                  <a:lnTo>
                    <a:pt x="1863090" y="400050"/>
                  </a:lnTo>
                  <a:lnTo>
                    <a:pt x="1888998" y="400050"/>
                  </a:lnTo>
                  <a:lnTo>
                    <a:pt x="1888998" y="405130"/>
                  </a:lnTo>
                  <a:lnTo>
                    <a:pt x="1914906" y="405130"/>
                  </a:lnTo>
                  <a:lnTo>
                    <a:pt x="1914906" y="407670"/>
                  </a:lnTo>
                  <a:lnTo>
                    <a:pt x="2536063" y="407670"/>
                  </a:lnTo>
                  <a:lnTo>
                    <a:pt x="2536063" y="405130"/>
                  </a:lnTo>
                  <a:lnTo>
                    <a:pt x="2536063" y="400050"/>
                  </a:lnTo>
                  <a:lnTo>
                    <a:pt x="2536063" y="2540"/>
                  </a:lnTo>
                  <a:lnTo>
                    <a:pt x="2536063" y="0"/>
                  </a:lnTo>
                  <a:close/>
                </a:path>
              </a:pathLst>
            </a:custGeom>
            <a:solidFill>
              <a:srgbClr val="FFFFFF">
                <a:alpha val="29803"/>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0" name="object 20"/>
            <p:cNvSpPr/>
            <p:nvPr/>
          </p:nvSpPr>
          <p:spPr>
            <a:xfrm>
              <a:off x="1421638" y="3628389"/>
              <a:ext cx="5020310" cy="603250"/>
            </a:xfrm>
            <a:custGeom>
              <a:avLst/>
              <a:gdLst/>
              <a:ahLst/>
              <a:cxnLst/>
              <a:rect l="l" t="t" r="r" b="b"/>
              <a:pathLst>
                <a:path w="5020310" h="603250">
                  <a:moveTo>
                    <a:pt x="5020310" y="91440"/>
                  </a:moveTo>
                  <a:lnTo>
                    <a:pt x="103505" y="91440"/>
                  </a:lnTo>
                  <a:lnTo>
                    <a:pt x="103505" y="101600"/>
                  </a:lnTo>
                  <a:lnTo>
                    <a:pt x="129413" y="101600"/>
                  </a:lnTo>
                  <a:lnTo>
                    <a:pt x="129413" y="110490"/>
                  </a:lnTo>
                  <a:lnTo>
                    <a:pt x="155321" y="110490"/>
                  </a:lnTo>
                  <a:lnTo>
                    <a:pt x="155321" y="114300"/>
                  </a:lnTo>
                  <a:lnTo>
                    <a:pt x="207010" y="114300"/>
                  </a:lnTo>
                  <a:lnTo>
                    <a:pt x="207010" y="133350"/>
                  </a:lnTo>
                  <a:lnTo>
                    <a:pt x="232918" y="133350"/>
                  </a:lnTo>
                  <a:lnTo>
                    <a:pt x="232918" y="139700"/>
                  </a:lnTo>
                  <a:lnTo>
                    <a:pt x="258826" y="139700"/>
                  </a:lnTo>
                  <a:lnTo>
                    <a:pt x="258826" y="154940"/>
                  </a:lnTo>
                  <a:lnTo>
                    <a:pt x="284607" y="154940"/>
                  </a:lnTo>
                  <a:lnTo>
                    <a:pt x="284607" y="161290"/>
                  </a:lnTo>
                  <a:lnTo>
                    <a:pt x="310515" y="161290"/>
                  </a:lnTo>
                  <a:lnTo>
                    <a:pt x="310515" y="176530"/>
                  </a:lnTo>
                  <a:lnTo>
                    <a:pt x="336423" y="176530"/>
                  </a:lnTo>
                  <a:lnTo>
                    <a:pt x="336423" y="180340"/>
                  </a:lnTo>
                  <a:lnTo>
                    <a:pt x="362331" y="180340"/>
                  </a:lnTo>
                  <a:lnTo>
                    <a:pt x="362331" y="196850"/>
                  </a:lnTo>
                  <a:lnTo>
                    <a:pt x="388112" y="196850"/>
                  </a:lnTo>
                  <a:lnTo>
                    <a:pt x="388112" y="215900"/>
                  </a:lnTo>
                  <a:lnTo>
                    <a:pt x="414020" y="215900"/>
                  </a:lnTo>
                  <a:lnTo>
                    <a:pt x="414020" y="222250"/>
                  </a:lnTo>
                  <a:lnTo>
                    <a:pt x="439928" y="222250"/>
                  </a:lnTo>
                  <a:lnTo>
                    <a:pt x="439928" y="226060"/>
                  </a:lnTo>
                  <a:lnTo>
                    <a:pt x="465836" y="226060"/>
                  </a:lnTo>
                  <a:lnTo>
                    <a:pt x="465836" y="228600"/>
                  </a:lnTo>
                  <a:lnTo>
                    <a:pt x="491617" y="228600"/>
                  </a:lnTo>
                  <a:lnTo>
                    <a:pt x="491617" y="231140"/>
                  </a:lnTo>
                  <a:lnTo>
                    <a:pt x="517525" y="231140"/>
                  </a:lnTo>
                  <a:lnTo>
                    <a:pt x="517525" y="247650"/>
                  </a:lnTo>
                  <a:lnTo>
                    <a:pt x="569341" y="247650"/>
                  </a:lnTo>
                  <a:lnTo>
                    <a:pt x="569341" y="250190"/>
                  </a:lnTo>
                  <a:lnTo>
                    <a:pt x="595122" y="250190"/>
                  </a:lnTo>
                  <a:lnTo>
                    <a:pt x="595122" y="257810"/>
                  </a:lnTo>
                  <a:lnTo>
                    <a:pt x="621030" y="257810"/>
                  </a:lnTo>
                  <a:lnTo>
                    <a:pt x="621030" y="279400"/>
                  </a:lnTo>
                  <a:lnTo>
                    <a:pt x="672846" y="279400"/>
                  </a:lnTo>
                  <a:lnTo>
                    <a:pt x="672846" y="298450"/>
                  </a:lnTo>
                  <a:lnTo>
                    <a:pt x="698627" y="298450"/>
                  </a:lnTo>
                  <a:lnTo>
                    <a:pt x="698627" y="304800"/>
                  </a:lnTo>
                  <a:lnTo>
                    <a:pt x="750443" y="304800"/>
                  </a:lnTo>
                  <a:lnTo>
                    <a:pt x="750443" y="308610"/>
                  </a:lnTo>
                  <a:lnTo>
                    <a:pt x="776351" y="308610"/>
                  </a:lnTo>
                  <a:lnTo>
                    <a:pt x="776351" y="312420"/>
                  </a:lnTo>
                  <a:lnTo>
                    <a:pt x="802132" y="312420"/>
                  </a:lnTo>
                  <a:lnTo>
                    <a:pt x="802132" y="314960"/>
                  </a:lnTo>
                  <a:lnTo>
                    <a:pt x="828040" y="314960"/>
                  </a:lnTo>
                  <a:lnTo>
                    <a:pt x="828040" y="317500"/>
                  </a:lnTo>
                  <a:lnTo>
                    <a:pt x="879856" y="317500"/>
                  </a:lnTo>
                  <a:lnTo>
                    <a:pt x="879856" y="321310"/>
                  </a:lnTo>
                  <a:lnTo>
                    <a:pt x="905637" y="321310"/>
                  </a:lnTo>
                  <a:lnTo>
                    <a:pt x="905637" y="323850"/>
                  </a:lnTo>
                  <a:lnTo>
                    <a:pt x="931545" y="323850"/>
                  </a:lnTo>
                  <a:lnTo>
                    <a:pt x="931545" y="339090"/>
                  </a:lnTo>
                  <a:lnTo>
                    <a:pt x="957453" y="339090"/>
                  </a:lnTo>
                  <a:lnTo>
                    <a:pt x="957453" y="344170"/>
                  </a:lnTo>
                  <a:lnTo>
                    <a:pt x="983361" y="344170"/>
                  </a:lnTo>
                  <a:lnTo>
                    <a:pt x="983361" y="345440"/>
                  </a:lnTo>
                  <a:lnTo>
                    <a:pt x="1086866" y="345440"/>
                  </a:lnTo>
                  <a:lnTo>
                    <a:pt x="1086866" y="358140"/>
                  </a:lnTo>
                  <a:lnTo>
                    <a:pt x="1138555" y="358140"/>
                  </a:lnTo>
                  <a:lnTo>
                    <a:pt x="1138555" y="368300"/>
                  </a:lnTo>
                  <a:lnTo>
                    <a:pt x="1164463" y="368300"/>
                  </a:lnTo>
                  <a:lnTo>
                    <a:pt x="1164463" y="381000"/>
                  </a:lnTo>
                  <a:lnTo>
                    <a:pt x="1216152" y="381000"/>
                  </a:lnTo>
                  <a:lnTo>
                    <a:pt x="1216152" y="383540"/>
                  </a:lnTo>
                  <a:lnTo>
                    <a:pt x="1242060" y="383540"/>
                  </a:lnTo>
                  <a:lnTo>
                    <a:pt x="1242060" y="384810"/>
                  </a:lnTo>
                  <a:lnTo>
                    <a:pt x="1267968" y="384810"/>
                  </a:lnTo>
                  <a:lnTo>
                    <a:pt x="1267968" y="388620"/>
                  </a:lnTo>
                  <a:lnTo>
                    <a:pt x="1293876" y="388620"/>
                  </a:lnTo>
                  <a:lnTo>
                    <a:pt x="1293876" y="394970"/>
                  </a:lnTo>
                  <a:lnTo>
                    <a:pt x="1319657" y="394970"/>
                  </a:lnTo>
                  <a:lnTo>
                    <a:pt x="1319657" y="396240"/>
                  </a:lnTo>
                  <a:lnTo>
                    <a:pt x="1371473" y="396240"/>
                  </a:lnTo>
                  <a:lnTo>
                    <a:pt x="1371473" y="403860"/>
                  </a:lnTo>
                  <a:lnTo>
                    <a:pt x="1397381" y="403860"/>
                  </a:lnTo>
                  <a:lnTo>
                    <a:pt x="1397381" y="410210"/>
                  </a:lnTo>
                  <a:lnTo>
                    <a:pt x="1423162" y="410210"/>
                  </a:lnTo>
                  <a:lnTo>
                    <a:pt x="1423162" y="414020"/>
                  </a:lnTo>
                  <a:lnTo>
                    <a:pt x="1449070" y="414020"/>
                  </a:lnTo>
                  <a:lnTo>
                    <a:pt x="1449070" y="419100"/>
                  </a:lnTo>
                  <a:lnTo>
                    <a:pt x="1500886" y="419100"/>
                  </a:lnTo>
                  <a:lnTo>
                    <a:pt x="1500886" y="431800"/>
                  </a:lnTo>
                  <a:lnTo>
                    <a:pt x="1552575" y="431800"/>
                  </a:lnTo>
                  <a:lnTo>
                    <a:pt x="1552575" y="438150"/>
                  </a:lnTo>
                  <a:lnTo>
                    <a:pt x="1578483" y="438150"/>
                  </a:lnTo>
                  <a:lnTo>
                    <a:pt x="1578483" y="450850"/>
                  </a:lnTo>
                  <a:lnTo>
                    <a:pt x="1604391" y="450850"/>
                  </a:lnTo>
                  <a:lnTo>
                    <a:pt x="1604391" y="458470"/>
                  </a:lnTo>
                  <a:lnTo>
                    <a:pt x="1630172" y="458470"/>
                  </a:lnTo>
                  <a:lnTo>
                    <a:pt x="1630172" y="461010"/>
                  </a:lnTo>
                  <a:lnTo>
                    <a:pt x="1681988" y="461010"/>
                  </a:lnTo>
                  <a:lnTo>
                    <a:pt x="1681988" y="463550"/>
                  </a:lnTo>
                  <a:lnTo>
                    <a:pt x="1811528" y="463550"/>
                  </a:lnTo>
                  <a:lnTo>
                    <a:pt x="1811528" y="478790"/>
                  </a:lnTo>
                  <a:lnTo>
                    <a:pt x="1837309" y="478790"/>
                  </a:lnTo>
                  <a:lnTo>
                    <a:pt x="1837309" y="483870"/>
                  </a:lnTo>
                  <a:lnTo>
                    <a:pt x="1863204" y="483870"/>
                  </a:lnTo>
                  <a:lnTo>
                    <a:pt x="1863204" y="502920"/>
                  </a:lnTo>
                  <a:lnTo>
                    <a:pt x="1889125" y="502920"/>
                  </a:lnTo>
                  <a:lnTo>
                    <a:pt x="1889125" y="504190"/>
                  </a:lnTo>
                  <a:lnTo>
                    <a:pt x="1915033" y="504190"/>
                  </a:lnTo>
                  <a:lnTo>
                    <a:pt x="1915033" y="505460"/>
                  </a:lnTo>
                  <a:lnTo>
                    <a:pt x="1966722" y="505460"/>
                  </a:lnTo>
                  <a:lnTo>
                    <a:pt x="1966722" y="508000"/>
                  </a:lnTo>
                  <a:lnTo>
                    <a:pt x="2018538" y="508000"/>
                  </a:lnTo>
                  <a:lnTo>
                    <a:pt x="2018538" y="511810"/>
                  </a:lnTo>
                  <a:lnTo>
                    <a:pt x="2070227" y="511810"/>
                  </a:lnTo>
                  <a:lnTo>
                    <a:pt x="2070227" y="513080"/>
                  </a:lnTo>
                  <a:lnTo>
                    <a:pt x="2096135" y="513080"/>
                  </a:lnTo>
                  <a:lnTo>
                    <a:pt x="2096135" y="515620"/>
                  </a:lnTo>
                  <a:lnTo>
                    <a:pt x="2122043" y="515620"/>
                  </a:lnTo>
                  <a:lnTo>
                    <a:pt x="2122043" y="520700"/>
                  </a:lnTo>
                  <a:lnTo>
                    <a:pt x="2147824" y="520700"/>
                  </a:lnTo>
                  <a:lnTo>
                    <a:pt x="2147824" y="527050"/>
                  </a:lnTo>
                  <a:lnTo>
                    <a:pt x="2173732" y="527050"/>
                  </a:lnTo>
                  <a:lnTo>
                    <a:pt x="2173732" y="529590"/>
                  </a:lnTo>
                  <a:lnTo>
                    <a:pt x="2199640" y="529590"/>
                  </a:lnTo>
                  <a:lnTo>
                    <a:pt x="2199640" y="538480"/>
                  </a:lnTo>
                  <a:lnTo>
                    <a:pt x="2225548" y="538480"/>
                  </a:lnTo>
                  <a:lnTo>
                    <a:pt x="2225548" y="558800"/>
                  </a:lnTo>
                  <a:lnTo>
                    <a:pt x="2251456" y="558800"/>
                  </a:lnTo>
                  <a:lnTo>
                    <a:pt x="2251456" y="562610"/>
                  </a:lnTo>
                  <a:lnTo>
                    <a:pt x="2277237" y="562610"/>
                  </a:lnTo>
                  <a:lnTo>
                    <a:pt x="2277237" y="571500"/>
                  </a:lnTo>
                  <a:lnTo>
                    <a:pt x="2303145" y="571500"/>
                  </a:lnTo>
                  <a:lnTo>
                    <a:pt x="2303145" y="582930"/>
                  </a:lnTo>
                  <a:lnTo>
                    <a:pt x="2354961" y="582930"/>
                  </a:lnTo>
                  <a:lnTo>
                    <a:pt x="2354961" y="589280"/>
                  </a:lnTo>
                  <a:lnTo>
                    <a:pt x="2380742" y="589280"/>
                  </a:lnTo>
                  <a:lnTo>
                    <a:pt x="2380742" y="593090"/>
                  </a:lnTo>
                  <a:lnTo>
                    <a:pt x="2406650" y="593090"/>
                  </a:lnTo>
                  <a:lnTo>
                    <a:pt x="2406650" y="594360"/>
                  </a:lnTo>
                  <a:lnTo>
                    <a:pt x="2458466" y="594360"/>
                  </a:lnTo>
                  <a:lnTo>
                    <a:pt x="2458466" y="600710"/>
                  </a:lnTo>
                  <a:lnTo>
                    <a:pt x="2484247" y="600710"/>
                  </a:lnTo>
                  <a:lnTo>
                    <a:pt x="2484247" y="603250"/>
                  </a:lnTo>
                  <a:lnTo>
                    <a:pt x="5020310" y="603250"/>
                  </a:lnTo>
                  <a:lnTo>
                    <a:pt x="5020310" y="600710"/>
                  </a:lnTo>
                  <a:lnTo>
                    <a:pt x="5020310" y="594360"/>
                  </a:lnTo>
                  <a:lnTo>
                    <a:pt x="5020310" y="101600"/>
                  </a:lnTo>
                  <a:lnTo>
                    <a:pt x="5020310" y="91440"/>
                  </a:lnTo>
                  <a:close/>
                </a:path>
                <a:path w="5020310" h="603250">
                  <a:moveTo>
                    <a:pt x="5020310" y="0"/>
                  </a:moveTo>
                  <a:lnTo>
                    <a:pt x="0" y="0"/>
                  </a:lnTo>
                  <a:lnTo>
                    <a:pt x="0" y="12700"/>
                  </a:lnTo>
                  <a:lnTo>
                    <a:pt x="5020310" y="12700"/>
                  </a:lnTo>
                  <a:lnTo>
                    <a:pt x="5020310" y="0"/>
                  </a:lnTo>
                  <a:close/>
                </a:path>
              </a:pathLst>
            </a:custGeom>
            <a:solidFill>
              <a:srgbClr val="FFFFFF">
                <a:alpha val="29803"/>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1" name="object 21"/>
            <p:cNvSpPr/>
            <p:nvPr/>
          </p:nvSpPr>
          <p:spPr>
            <a:xfrm>
              <a:off x="1110996" y="2903219"/>
              <a:ext cx="5331460" cy="737870"/>
            </a:xfrm>
            <a:custGeom>
              <a:avLst/>
              <a:gdLst/>
              <a:ahLst/>
              <a:cxnLst/>
              <a:rect l="l" t="t" r="r" b="b"/>
              <a:pathLst>
                <a:path w="5331460" h="737870">
                  <a:moveTo>
                    <a:pt x="181356" y="574040"/>
                  </a:moveTo>
                  <a:lnTo>
                    <a:pt x="155524" y="574040"/>
                  </a:lnTo>
                  <a:lnTo>
                    <a:pt x="155524" y="459740"/>
                  </a:lnTo>
                  <a:lnTo>
                    <a:pt x="129641" y="459740"/>
                  </a:lnTo>
                  <a:lnTo>
                    <a:pt x="129641" y="285750"/>
                  </a:lnTo>
                  <a:lnTo>
                    <a:pt x="103771" y="285750"/>
                  </a:lnTo>
                  <a:lnTo>
                    <a:pt x="103771" y="281940"/>
                  </a:lnTo>
                  <a:lnTo>
                    <a:pt x="77889" y="281940"/>
                  </a:lnTo>
                  <a:lnTo>
                    <a:pt x="77889" y="0"/>
                  </a:lnTo>
                  <a:lnTo>
                    <a:pt x="0" y="0"/>
                  </a:lnTo>
                  <a:lnTo>
                    <a:pt x="0" y="599440"/>
                  </a:lnTo>
                  <a:lnTo>
                    <a:pt x="181356" y="599440"/>
                  </a:lnTo>
                  <a:lnTo>
                    <a:pt x="181356" y="574040"/>
                  </a:lnTo>
                  <a:close/>
                </a:path>
                <a:path w="5331460" h="737870">
                  <a:moveTo>
                    <a:pt x="5330952" y="725170"/>
                  </a:moveTo>
                  <a:lnTo>
                    <a:pt x="310642" y="725170"/>
                  </a:lnTo>
                  <a:lnTo>
                    <a:pt x="310642" y="737870"/>
                  </a:lnTo>
                  <a:lnTo>
                    <a:pt x="5330952" y="737870"/>
                  </a:lnTo>
                  <a:lnTo>
                    <a:pt x="5330952" y="725170"/>
                  </a:lnTo>
                  <a:close/>
                </a:path>
                <a:path w="5331460" h="737870">
                  <a:moveTo>
                    <a:pt x="5330952" y="641350"/>
                  </a:moveTo>
                  <a:lnTo>
                    <a:pt x="207137" y="641350"/>
                  </a:lnTo>
                  <a:lnTo>
                    <a:pt x="207137" y="645160"/>
                  </a:lnTo>
                  <a:lnTo>
                    <a:pt x="5330952" y="645160"/>
                  </a:lnTo>
                  <a:lnTo>
                    <a:pt x="5330952" y="641350"/>
                  </a:lnTo>
                  <a:close/>
                </a:path>
              </a:pathLst>
            </a:custGeom>
            <a:solidFill>
              <a:srgbClr val="FFFFFF">
                <a:alpha val="29803"/>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2" name="object 22"/>
            <p:cNvSpPr/>
            <p:nvPr/>
          </p:nvSpPr>
          <p:spPr>
            <a:xfrm>
              <a:off x="1098803" y="2537460"/>
              <a:ext cx="5343525" cy="0"/>
            </a:xfrm>
            <a:custGeom>
              <a:avLst/>
              <a:gdLst/>
              <a:ahLst/>
              <a:cxnLst/>
              <a:rect l="l" t="t" r="r" b="b"/>
              <a:pathLst>
                <a:path w="5343525">
                  <a:moveTo>
                    <a:pt x="5343144" y="0"/>
                  </a:moveTo>
                  <a:lnTo>
                    <a:pt x="0" y="0"/>
                  </a:lnTo>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3" name="object 23"/>
            <p:cNvSpPr/>
            <p:nvPr/>
          </p:nvSpPr>
          <p:spPr>
            <a:xfrm>
              <a:off x="1098803" y="3499104"/>
              <a:ext cx="5343525" cy="0"/>
            </a:xfrm>
            <a:custGeom>
              <a:avLst/>
              <a:gdLst/>
              <a:ahLst/>
              <a:cxnLst/>
              <a:rect l="l" t="t" r="r" b="b"/>
              <a:pathLst>
                <a:path w="5343525">
                  <a:moveTo>
                    <a:pt x="5343144" y="0"/>
                  </a:moveTo>
                  <a:lnTo>
                    <a:pt x="0" y="0"/>
                  </a:lnTo>
                </a:path>
              </a:pathLst>
            </a:custGeom>
            <a:ln w="9525">
              <a:solidFill>
                <a:srgbClr val="A4A4A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4" name="object 24"/>
            <p:cNvSpPr/>
            <p:nvPr/>
          </p:nvSpPr>
          <p:spPr>
            <a:xfrm>
              <a:off x="1098803" y="4459224"/>
              <a:ext cx="5343525" cy="962025"/>
            </a:xfrm>
            <a:custGeom>
              <a:avLst/>
              <a:gdLst/>
              <a:ahLst/>
              <a:cxnLst/>
              <a:rect l="l" t="t" r="r" b="b"/>
              <a:pathLst>
                <a:path w="5343525" h="962025">
                  <a:moveTo>
                    <a:pt x="5343144" y="0"/>
                  </a:moveTo>
                  <a:lnTo>
                    <a:pt x="0" y="0"/>
                  </a:lnTo>
                </a:path>
                <a:path w="5343525" h="962025">
                  <a:moveTo>
                    <a:pt x="5343144" y="961644"/>
                  </a:moveTo>
                  <a:lnTo>
                    <a:pt x="0" y="961644"/>
                  </a:lnTo>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sp>
        <p:nvSpPr>
          <p:cNvPr id="25" name="object 25"/>
          <p:cNvSpPr txBox="1"/>
          <p:nvPr/>
        </p:nvSpPr>
        <p:spPr>
          <a:xfrm>
            <a:off x="724306" y="3992372"/>
            <a:ext cx="425450"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20" normalizeH="0" baseline="0" noProof="0" dirty="0">
                <a:ln>
                  <a:noFill/>
                </a:ln>
                <a:solidFill>
                  <a:srgbClr val="91005A"/>
                </a:solidFill>
                <a:effectLst/>
                <a:uLnTx/>
                <a:uFillTx/>
                <a:latin typeface="Arial"/>
                <a:ea typeface="ＭＳ Ｐゴシック"/>
                <a:cs typeface="Arial"/>
              </a:rPr>
              <a:t>SVR35</a:t>
            </a:r>
            <a:endParaRPr kumimoji="0" sz="1000" b="0" i="0" u="none" strike="noStrike" kern="1200" cap="none" spc="0" normalizeH="0" baseline="0" noProof="0">
              <a:ln>
                <a:noFill/>
              </a:ln>
              <a:solidFill>
                <a:srgbClr val="000000"/>
              </a:solidFill>
              <a:effectLst/>
              <a:uLnTx/>
              <a:uFillTx/>
              <a:latin typeface="Arial"/>
              <a:ea typeface="ＭＳ Ｐゴシック"/>
              <a:cs typeface="Arial"/>
            </a:endParaRPr>
          </a:p>
        </p:txBody>
      </p:sp>
      <p:grpSp>
        <p:nvGrpSpPr>
          <p:cNvPr id="26" name="object 26"/>
          <p:cNvGrpSpPr/>
          <p:nvPr/>
        </p:nvGrpSpPr>
        <p:grpSpPr>
          <a:xfrm>
            <a:off x="1065657" y="2014220"/>
            <a:ext cx="5387340" cy="3215640"/>
            <a:chOff x="1065657" y="2014220"/>
            <a:chExt cx="5387340" cy="3215640"/>
          </a:xfrm>
        </p:grpSpPr>
        <p:sp>
          <p:nvSpPr>
            <p:cNvPr id="27" name="object 27"/>
            <p:cNvSpPr/>
            <p:nvPr/>
          </p:nvSpPr>
          <p:spPr>
            <a:xfrm>
              <a:off x="1075182" y="4176522"/>
              <a:ext cx="5367655" cy="0"/>
            </a:xfrm>
            <a:custGeom>
              <a:avLst/>
              <a:gdLst/>
              <a:ahLst/>
              <a:cxnLst/>
              <a:rect l="l" t="t" r="r" b="b"/>
              <a:pathLst>
                <a:path w="5367655">
                  <a:moveTo>
                    <a:pt x="0" y="0"/>
                  </a:moveTo>
                  <a:lnTo>
                    <a:pt x="5367147" y="0"/>
                  </a:lnTo>
                </a:path>
              </a:pathLst>
            </a:custGeom>
            <a:ln w="19050">
              <a:solidFill>
                <a:srgbClr val="91005A"/>
              </a:solidFill>
              <a:prstDash val="sys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8" name="object 28"/>
            <p:cNvSpPr/>
            <p:nvPr/>
          </p:nvSpPr>
          <p:spPr>
            <a:xfrm>
              <a:off x="4222623" y="4284979"/>
              <a:ext cx="2230120" cy="944880"/>
            </a:xfrm>
            <a:custGeom>
              <a:avLst/>
              <a:gdLst/>
              <a:ahLst/>
              <a:cxnLst/>
              <a:rect l="l" t="t" r="r" b="b"/>
              <a:pathLst>
                <a:path w="2230120" h="944879">
                  <a:moveTo>
                    <a:pt x="2229993" y="0"/>
                  </a:moveTo>
                  <a:lnTo>
                    <a:pt x="0" y="0"/>
                  </a:lnTo>
                  <a:lnTo>
                    <a:pt x="0" y="3810"/>
                  </a:lnTo>
                  <a:lnTo>
                    <a:pt x="51943" y="3810"/>
                  </a:lnTo>
                  <a:lnTo>
                    <a:pt x="51943" y="11430"/>
                  </a:lnTo>
                  <a:lnTo>
                    <a:pt x="77851" y="11430"/>
                  </a:lnTo>
                  <a:lnTo>
                    <a:pt x="77851" y="20320"/>
                  </a:lnTo>
                  <a:lnTo>
                    <a:pt x="103759" y="20320"/>
                  </a:lnTo>
                  <a:lnTo>
                    <a:pt x="103759" y="25400"/>
                  </a:lnTo>
                  <a:lnTo>
                    <a:pt x="207518" y="25400"/>
                  </a:lnTo>
                  <a:lnTo>
                    <a:pt x="207518" y="34290"/>
                  </a:lnTo>
                  <a:lnTo>
                    <a:pt x="259334" y="34290"/>
                  </a:lnTo>
                  <a:lnTo>
                    <a:pt x="259334" y="45720"/>
                  </a:lnTo>
                  <a:lnTo>
                    <a:pt x="285242" y="45720"/>
                  </a:lnTo>
                  <a:lnTo>
                    <a:pt x="285242" y="49530"/>
                  </a:lnTo>
                  <a:lnTo>
                    <a:pt x="311150" y="49530"/>
                  </a:lnTo>
                  <a:lnTo>
                    <a:pt x="311150" y="52070"/>
                  </a:lnTo>
                  <a:lnTo>
                    <a:pt x="337058" y="52070"/>
                  </a:lnTo>
                  <a:lnTo>
                    <a:pt x="337058" y="54610"/>
                  </a:lnTo>
                  <a:lnTo>
                    <a:pt x="362966" y="54610"/>
                  </a:lnTo>
                  <a:lnTo>
                    <a:pt x="362966" y="58420"/>
                  </a:lnTo>
                  <a:lnTo>
                    <a:pt x="389001" y="58420"/>
                  </a:lnTo>
                  <a:lnTo>
                    <a:pt x="389001" y="66040"/>
                  </a:lnTo>
                  <a:lnTo>
                    <a:pt x="414909" y="66040"/>
                  </a:lnTo>
                  <a:lnTo>
                    <a:pt x="414909" y="73660"/>
                  </a:lnTo>
                  <a:lnTo>
                    <a:pt x="440817" y="73660"/>
                  </a:lnTo>
                  <a:lnTo>
                    <a:pt x="440817" y="77470"/>
                  </a:lnTo>
                  <a:lnTo>
                    <a:pt x="466725" y="77470"/>
                  </a:lnTo>
                  <a:lnTo>
                    <a:pt x="466725" y="81280"/>
                  </a:lnTo>
                  <a:lnTo>
                    <a:pt x="492633" y="81280"/>
                  </a:lnTo>
                  <a:lnTo>
                    <a:pt x="492633" y="82550"/>
                  </a:lnTo>
                  <a:lnTo>
                    <a:pt x="518541" y="82550"/>
                  </a:lnTo>
                  <a:lnTo>
                    <a:pt x="518541" y="86360"/>
                  </a:lnTo>
                  <a:lnTo>
                    <a:pt x="544576" y="86360"/>
                  </a:lnTo>
                  <a:lnTo>
                    <a:pt x="544576" y="90170"/>
                  </a:lnTo>
                  <a:lnTo>
                    <a:pt x="570484" y="90170"/>
                  </a:lnTo>
                  <a:lnTo>
                    <a:pt x="570484" y="92710"/>
                  </a:lnTo>
                  <a:lnTo>
                    <a:pt x="622300" y="92710"/>
                  </a:lnTo>
                  <a:lnTo>
                    <a:pt x="622300" y="99060"/>
                  </a:lnTo>
                  <a:lnTo>
                    <a:pt x="674116" y="99060"/>
                  </a:lnTo>
                  <a:lnTo>
                    <a:pt x="674116" y="102870"/>
                  </a:lnTo>
                  <a:lnTo>
                    <a:pt x="700151" y="102870"/>
                  </a:lnTo>
                  <a:lnTo>
                    <a:pt x="700151" y="105410"/>
                  </a:lnTo>
                  <a:lnTo>
                    <a:pt x="726059" y="105410"/>
                  </a:lnTo>
                  <a:lnTo>
                    <a:pt x="726059" y="109220"/>
                  </a:lnTo>
                  <a:lnTo>
                    <a:pt x="803783" y="109220"/>
                  </a:lnTo>
                  <a:lnTo>
                    <a:pt x="803783" y="115570"/>
                  </a:lnTo>
                  <a:lnTo>
                    <a:pt x="829691" y="115570"/>
                  </a:lnTo>
                  <a:lnTo>
                    <a:pt x="829691" y="127000"/>
                  </a:lnTo>
                  <a:lnTo>
                    <a:pt x="855726" y="127000"/>
                  </a:lnTo>
                  <a:lnTo>
                    <a:pt x="855726" y="130810"/>
                  </a:lnTo>
                  <a:lnTo>
                    <a:pt x="881634" y="130810"/>
                  </a:lnTo>
                  <a:lnTo>
                    <a:pt x="881634" y="151130"/>
                  </a:lnTo>
                  <a:lnTo>
                    <a:pt x="907542" y="151130"/>
                  </a:lnTo>
                  <a:lnTo>
                    <a:pt x="907542" y="157480"/>
                  </a:lnTo>
                  <a:lnTo>
                    <a:pt x="933450" y="157480"/>
                  </a:lnTo>
                  <a:lnTo>
                    <a:pt x="933450" y="167640"/>
                  </a:lnTo>
                  <a:lnTo>
                    <a:pt x="985266" y="167640"/>
                  </a:lnTo>
                  <a:lnTo>
                    <a:pt x="985266" y="175260"/>
                  </a:lnTo>
                  <a:lnTo>
                    <a:pt x="1011174" y="175260"/>
                  </a:lnTo>
                  <a:lnTo>
                    <a:pt x="1011174" y="180340"/>
                  </a:lnTo>
                  <a:lnTo>
                    <a:pt x="1037209" y="180340"/>
                  </a:lnTo>
                  <a:lnTo>
                    <a:pt x="1037209" y="185420"/>
                  </a:lnTo>
                  <a:lnTo>
                    <a:pt x="1063117" y="185420"/>
                  </a:lnTo>
                  <a:lnTo>
                    <a:pt x="1063117" y="199390"/>
                  </a:lnTo>
                  <a:lnTo>
                    <a:pt x="1089025" y="199390"/>
                  </a:lnTo>
                  <a:lnTo>
                    <a:pt x="1089025" y="222250"/>
                  </a:lnTo>
                  <a:lnTo>
                    <a:pt x="1114933" y="222250"/>
                  </a:lnTo>
                  <a:lnTo>
                    <a:pt x="1114933" y="228600"/>
                  </a:lnTo>
                  <a:lnTo>
                    <a:pt x="1166749" y="228600"/>
                  </a:lnTo>
                  <a:lnTo>
                    <a:pt x="1166749" y="234950"/>
                  </a:lnTo>
                  <a:lnTo>
                    <a:pt x="1192784" y="234950"/>
                  </a:lnTo>
                  <a:lnTo>
                    <a:pt x="1192784" y="248920"/>
                  </a:lnTo>
                  <a:lnTo>
                    <a:pt x="1218692" y="248920"/>
                  </a:lnTo>
                  <a:lnTo>
                    <a:pt x="1218692" y="255270"/>
                  </a:lnTo>
                  <a:lnTo>
                    <a:pt x="1244600" y="255270"/>
                  </a:lnTo>
                  <a:lnTo>
                    <a:pt x="1244600" y="261620"/>
                  </a:lnTo>
                  <a:lnTo>
                    <a:pt x="1270508" y="261620"/>
                  </a:lnTo>
                  <a:lnTo>
                    <a:pt x="1270508" y="265430"/>
                  </a:lnTo>
                  <a:lnTo>
                    <a:pt x="1296416" y="265430"/>
                  </a:lnTo>
                  <a:lnTo>
                    <a:pt x="1296416" y="267970"/>
                  </a:lnTo>
                  <a:lnTo>
                    <a:pt x="1322324" y="267970"/>
                  </a:lnTo>
                  <a:lnTo>
                    <a:pt x="1322324" y="287020"/>
                  </a:lnTo>
                  <a:lnTo>
                    <a:pt x="1348359" y="287020"/>
                  </a:lnTo>
                  <a:lnTo>
                    <a:pt x="1348359" y="288290"/>
                  </a:lnTo>
                  <a:lnTo>
                    <a:pt x="1374267" y="288290"/>
                  </a:lnTo>
                  <a:lnTo>
                    <a:pt x="1374267" y="294640"/>
                  </a:lnTo>
                  <a:lnTo>
                    <a:pt x="1400175" y="294640"/>
                  </a:lnTo>
                  <a:lnTo>
                    <a:pt x="1400175" y="303530"/>
                  </a:lnTo>
                  <a:lnTo>
                    <a:pt x="1426083" y="303530"/>
                  </a:lnTo>
                  <a:lnTo>
                    <a:pt x="1426083" y="308610"/>
                  </a:lnTo>
                  <a:lnTo>
                    <a:pt x="1451991" y="308610"/>
                  </a:lnTo>
                  <a:lnTo>
                    <a:pt x="1451991" y="317500"/>
                  </a:lnTo>
                  <a:lnTo>
                    <a:pt x="1477899" y="317500"/>
                  </a:lnTo>
                  <a:lnTo>
                    <a:pt x="1477899" y="335280"/>
                  </a:lnTo>
                  <a:lnTo>
                    <a:pt x="1529842" y="335280"/>
                  </a:lnTo>
                  <a:lnTo>
                    <a:pt x="1529842" y="341630"/>
                  </a:lnTo>
                  <a:lnTo>
                    <a:pt x="1555750" y="341630"/>
                  </a:lnTo>
                  <a:lnTo>
                    <a:pt x="1555750" y="344170"/>
                  </a:lnTo>
                  <a:lnTo>
                    <a:pt x="1581658" y="344170"/>
                  </a:lnTo>
                  <a:lnTo>
                    <a:pt x="1581658" y="349250"/>
                  </a:lnTo>
                  <a:lnTo>
                    <a:pt x="1607566" y="349250"/>
                  </a:lnTo>
                  <a:lnTo>
                    <a:pt x="1607566" y="351790"/>
                  </a:lnTo>
                  <a:lnTo>
                    <a:pt x="1633474" y="351790"/>
                  </a:lnTo>
                  <a:lnTo>
                    <a:pt x="1633474" y="378460"/>
                  </a:lnTo>
                  <a:lnTo>
                    <a:pt x="1659382" y="378460"/>
                  </a:lnTo>
                  <a:lnTo>
                    <a:pt x="1659382" y="381000"/>
                  </a:lnTo>
                  <a:lnTo>
                    <a:pt x="1711325" y="381000"/>
                  </a:lnTo>
                  <a:lnTo>
                    <a:pt x="1711325" y="391160"/>
                  </a:lnTo>
                  <a:lnTo>
                    <a:pt x="1737233" y="391160"/>
                  </a:lnTo>
                  <a:lnTo>
                    <a:pt x="1737233" y="406400"/>
                  </a:lnTo>
                  <a:lnTo>
                    <a:pt x="1763141" y="406400"/>
                  </a:lnTo>
                  <a:lnTo>
                    <a:pt x="1763141" y="415290"/>
                  </a:lnTo>
                  <a:lnTo>
                    <a:pt x="1789049" y="415290"/>
                  </a:lnTo>
                  <a:lnTo>
                    <a:pt x="1789049" y="420370"/>
                  </a:lnTo>
                  <a:lnTo>
                    <a:pt x="1814957" y="420370"/>
                  </a:lnTo>
                  <a:lnTo>
                    <a:pt x="1814957" y="433070"/>
                  </a:lnTo>
                  <a:lnTo>
                    <a:pt x="1840992" y="433070"/>
                  </a:lnTo>
                  <a:lnTo>
                    <a:pt x="1840992" y="461010"/>
                  </a:lnTo>
                  <a:lnTo>
                    <a:pt x="1866900" y="461010"/>
                  </a:lnTo>
                  <a:lnTo>
                    <a:pt x="1866900" y="478790"/>
                  </a:lnTo>
                  <a:lnTo>
                    <a:pt x="1918716" y="478790"/>
                  </a:lnTo>
                  <a:lnTo>
                    <a:pt x="1918716" y="487680"/>
                  </a:lnTo>
                  <a:lnTo>
                    <a:pt x="1944624" y="487680"/>
                  </a:lnTo>
                  <a:lnTo>
                    <a:pt x="1944624" y="496570"/>
                  </a:lnTo>
                  <a:lnTo>
                    <a:pt x="1996567" y="496570"/>
                  </a:lnTo>
                  <a:lnTo>
                    <a:pt x="1996567" y="560070"/>
                  </a:lnTo>
                  <a:lnTo>
                    <a:pt x="2022475" y="560070"/>
                  </a:lnTo>
                  <a:lnTo>
                    <a:pt x="2022475" y="603250"/>
                  </a:lnTo>
                  <a:lnTo>
                    <a:pt x="2048383" y="603250"/>
                  </a:lnTo>
                  <a:lnTo>
                    <a:pt x="2048383" y="613410"/>
                  </a:lnTo>
                  <a:lnTo>
                    <a:pt x="2074291" y="613410"/>
                  </a:lnTo>
                  <a:lnTo>
                    <a:pt x="2074291" y="626110"/>
                  </a:lnTo>
                  <a:lnTo>
                    <a:pt x="2100199" y="626110"/>
                  </a:lnTo>
                  <a:lnTo>
                    <a:pt x="2100199" y="670560"/>
                  </a:lnTo>
                  <a:lnTo>
                    <a:pt x="2126107" y="670560"/>
                  </a:lnTo>
                  <a:lnTo>
                    <a:pt x="2126107" y="676910"/>
                  </a:lnTo>
                  <a:lnTo>
                    <a:pt x="2152015" y="676910"/>
                  </a:lnTo>
                  <a:lnTo>
                    <a:pt x="2152015" y="699770"/>
                  </a:lnTo>
                  <a:lnTo>
                    <a:pt x="2178050" y="699770"/>
                  </a:lnTo>
                  <a:lnTo>
                    <a:pt x="2178050" y="753110"/>
                  </a:lnTo>
                  <a:lnTo>
                    <a:pt x="2203958" y="753110"/>
                  </a:lnTo>
                  <a:lnTo>
                    <a:pt x="2203958" y="944880"/>
                  </a:lnTo>
                  <a:lnTo>
                    <a:pt x="2229993" y="944880"/>
                  </a:lnTo>
                  <a:lnTo>
                    <a:pt x="2229993" y="753110"/>
                  </a:lnTo>
                  <a:lnTo>
                    <a:pt x="2229993" y="699770"/>
                  </a:lnTo>
                  <a:lnTo>
                    <a:pt x="2229993" y="3810"/>
                  </a:lnTo>
                  <a:lnTo>
                    <a:pt x="2229993" y="0"/>
                  </a:lnTo>
                  <a:close/>
                </a:path>
              </a:pathLst>
            </a:custGeom>
            <a:solidFill>
              <a:srgbClr val="696969">
                <a:alpha val="39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9" name="object 29"/>
            <p:cNvSpPr/>
            <p:nvPr/>
          </p:nvSpPr>
          <p:spPr>
            <a:xfrm>
              <a:off x="1733423" y="3789679"/>
              <a:ext cx="4719320" cy="499109"/>
            </a:xfrm>
            <a:custGeom>
              <a:avLst/>
              <a:gdLst/>
              <a:ahLst/>
              <a:cxnLst/>
              <a:rect l="l" t="t" r="r" b="b"/>
              <a:pathLst>
                <a:path w="4719320" h="499110">
                  <a:moveTo>
                    <a:pt x="4719193" y="0"/>
                  </a:moveTo>
                  <a:lnTo>
                    <a:pt x="0" y="0"/>
                  </a:lnTo>
                  <a:lnTo>
                    <a:pt x="0" y="15240"/>
                  </a:lnTo>
                  <a:lnTo>
                    <a:pt x="25908" y="15240"/>
                  </a:lnTo>
                  <a:lnTo>
                    <a:pt x="25908" y="19050"/>
                  </a:lnTo>
                  <a:lnTo>
                    <a:pt x="51816" y="19050"/>
                  </a:lnTo>
                  <a:lnTo>
                    <a:pt x="51816" y="35560"/>
                  </a:lnTo>
                  <a:lnTo>
                    <a:pt x="77724" y="35560"/>
                  </a:lnTo>
                  <a:lnTo>
                    <a:pt x="77724" y="54610"/>
                  </a:lnTo>
                  <a:lnTo>
                    <a:pt x="103759" y="54610"/>
                  </a:lnTo>
                  <a:lnTo>
                    <a:pt x="103759" y="60960"/>
                  </a:lnTo>
                  <a:lnTo>
                    <a:pt x="129667" y="60960"/>
                  </a:lnTo>
                  <a:lnTo>
                    <a:pt x="129667" y="64770"/>
                  </a:lnTo>
                  <a:lnTo>
                    <a:pt x="155575" y="64770"/>
                  </a:lnTo>
                  <a:lnTo>
                    <a:pt x="155575" y="67310"/>
                  </a:lnTo>
                  <a:lnTo>
                    <a:pt x="181483" y="67310"/>
                  </a:lnTo>
                  <a:lnTo>
                    <a:pt x="181483" y="69850"/>
                  </a:lnTo>
                  <a:lnTo>
                    <a:pt x="207391" y="69850"/>
                  </a:lnTo>
                  <a:lnTo>
                    <a:pt x="207391" y="86360"/>
                  </a:lnTo>
                  <a:lnTo>
                    <a:pt x="259207" y="86360"/>
                  </a:lnTo>
                  <a:lnTo>
                    <a:pt x="259207" y="88900"/>
                  </a:lnTo>
                  <a:lnTo>
                    <a:pt x="285242" y="88900"/>
                  </a:lnTo>
                  <a:lnTo>
                    <a:pt x="285242" y="96520"/>
                  </a:lnTo>
                  <a:lnTo>
                    <a:pt x="311150" y="96520"/>
                  </a:lnTo>
                  <a:lnTo>
                    <a:pt x="311150" y="118110"/>
                  </a:lnTo>
                  <a:lnTo>
                    <a:pt x="362966" y="118110"/>
                  </a:lnTo>
                  <a:lnTo>
                    <a:pt x="362966" y="137160"/>
                  </a:lnTo>
                  <a:lnTo>
                    <a:pt x="388874" y="137160"/>
                  </a:lnTo>
                  <a:lnTo>
                    <a:pt x="388874" y="143510"/>
                  </a:lnTo>
                  <a:lnTo>
                    <a:pt x="440817" y="143510"/>
                  </a:lnTo>
                  <a:lnTo>
                    <a:pt x="440817" y="147320"/>
                  </a:lnTo>
                  <a:lnTo>
                    <a:pt x="466725" y="147320"/>
                  </a:lnTo>
                  <a:lnTo>
                    <a:pt x="466725" y="151130"/>
                  </a:lnTo>
                  <a:lnTo>
                    <a:pt x="492633" y="151130"/>
                  </a:lnTo>
                  <a:lnTo>
                    <a:pt x="492633" y="153670"/>
                  </a:lnTo>
                  <a:lnTo>
                    <a:pt x="518541" y="153670"/>
                  </a:lnTo>
                  <a:lnTo>
                    <a:pt x="518541" y="156210"/>
                  </a:lnTo>
                  <a:lnTo>
                    <a:pt x="570357" y="156210"/>
                  </a:lnTo>
                  <a:lnTo>
                    <a:pt x="570357" y="160020"/>
                  </a:lnTo>
                  <a:lnTo>
                    <a:pt x="596392" y="160020"/>
                  </a:lnTo>
                  <a:lnTo>
                    <a:pt x="596392" y="162560"/>
                  </a:lnTo>
                  <a:lnTo>
                    <a:pt x="622300" y="162560"/>
                  </a:lnTo>
                  <a:lnTo>
                    <a:pt x="622300" y="177800"/>
                  </a:lnTo>
                  <a:lnTo>
                    <a:pt x="648208" y="177800"/>
                  </a:lnTo>
                  <a:lnTo>
                    <a:pt x="648208" y="182880"/>
                  </a:lnTo>
                  <a:lnTo>
                    <a:pt x="674116" y="182880"/>
                  </a:lnTo>
                  <a:lnTo>
                    <a:pt x="674116" y="184150"/>
                  </a:lnTo>
                  <a:lnTo>
                    <a:pt x="777875" y="184150"/>
                  </a:lnTo>
                  <a:lnTo>
                    <a:pt x="777875" y="196850"/>
                  </a:lnTo>
                  <a:lnTo>
                    <a:pt x="829691" y="196850"/>
                  </a:lnTo>
                  <a:lnTo>
                    <a:pt x="829691" y="207010"/>
                  </a:lnTo>
                  <a:lnTo>
                    <a:pt x="855599" y="207010"/>
                  </a:lnTo>
                  <a:lnTo>
                    <a:pt x="855599" y="219710"/>
                  </a:lnTo>
                  <a:lnTo>
                    <a:pt x="907415" y="219710"/>
                  </a:lnTo>
                  <a:lnTo>
                    <a:pt x="907415" y="222250"/>
                  </a:lnTo>
                  <a:lnTo>
                    <a:pt x="933450" y="222250"/>
                  </a:lnTo>
                  <a:lnTo>
                    <a:pt x="933450" y="223520"/>
                  </a:lnTo>
                  <a:lnTo>
                    <a:pt x="959358" y="223520"/>
                  </a:lnTo>
                  <a:lnTo>
                    <a:pt x="959358" y="227330"/>
                  </a:lnTo>
                  <a:lnTo>
                    <a:pt x="985266" y="227330"/>
                  </a:lnTo>
                  <a:lnTo>
                    <a:pt x="985266" y="233680"/>
                  </a:lnTo>
                  <a:lnTo>
                    <a:pt x="1011174" y="233680"/>
                  </a:lnTo>
                  <a:lnTo>
                    <a:pt x="1011174" y="234950"/>
                  </a:lnTo>
                  <a:lnTo>
                    <a:pt x="1062990" y="234950"/>
                  </a:lnTo>
                  <a:lnTo>
                    <a:pt x="1062990" y="242570"/>
                  </a:lnTo>
                  <a:lnTo>
                    <a:pt x="1089025" y="242570"/>
                  </a:lnTo>
                  <a:lnTo>
                    <a:pt x="1089025" y="248920"/>
                  </a:lnTo>
                  <a:lnTo>
                    <a:pt x="1114933" y="248920"/>
                  </a:lnTo>
                  <a:lnTo>
                    <a:pt x="1114933" y="252730"/>
                  </a:lnTo>
                  <a:lnTo>
                    <a:pt x="1140841" y="252730"/>
                  </a:lnTo>
                  <a:lnTo>
                    <a:pt x="1140841" y="257810"/>
                  </a:lnTo>
                  <a:lnTo>
                    <a:pt x="1192657" y="257810"/>
                  </a:lnTo>
                  <a:lnTo>
                    <a:pt x="1192657" y="270510"/>
                  </a:lnTo>
                  <a:lnTo>
                    <a:pt x="1244600" y="270510"/>
                  </a:lnTo>
                  <a:lnTo>
                    <a:pt x="1244600" y="276860"/>
                  </a:lnTo>
                  <a:lnTo>
                    <a:pt x="1270508" y="276860"/>
                  </a:lnTo>
                  <a:lnTo>
                    <a:pt x="1270508" y="289560"/>
                  </a:lnTo>
                  <a:lnTo>
                    <a:pt x="1296416" y="289560"/>
                  </a:lnTo>
                  <a:lnTo>
                    <a:pt x="1296416" y="297180"/>
                  </a:lnTo>
                  <a:lnTo>
                    <a:pt x="1322324" y="297180"/>
                  </a:lnTo>
                  <a:lnTo>
                    <a:pt x="1322324" y="299720"/>
                  </a:lnTo>
                  <a:lnTo>
                    <a:pt x="1374140" y="299720"/>
                  </a:lnTo>
                  <a:lnTo>
                    <a:pt x="1374140" y="302260"/>
                  </a:lnTo>
                  <a:lnTo>
                    <a:pt x="1503934" y="302260"/>
                  </a:lnTo>
                  <a:lnTo>
                    <a:pt x="1503934" y="317500"/>
                  </a:lnTo>
                  <a:lnTo>
                    <a:pt x="1529842" y="317500"/>
                  </a:lnTo>
                  <a:lnTo>
                    <a:pt x="1529842" y="322580"/>
                  </a:lnTo>
                  <a:lnTo>
                    <a:pt x="1555750" y="322580"/>
                  </a:lnTo>
                  <a:lnTo>
                    <a:pt x="1555750" y="341630"/>
                  </a:lnTo>
                  <a:lnTo>
                    <a:pt x="1581785" y="341630"/>
                  </a:lnTo>
                  <a:lnTo>
                    <a:pt x="1581785" y="342900"/>
                  </a:lnTo>
                  <a:lnTo>
                    <a:pt x="1607693" y="342900"/>
                  </a:lnTo>
                  <a:lnTo>
                    <a:pt x="1607693" y="344170"/>
                  </a:lnTo>
                  <a:lnTo>
                    <a:pt x="1659509" y="344170"/>
                  </a:lnTo>
                  <a:lnTo>
                    <a:pt x="1659509" y="346710"/>
                  </a:lnTo>
                  <a:lnTo>
                    <a:pt x="1711325" y="346710"/>
                  </a:lnTo>
                  <a:lnTo>
                    <a:pt x="1711325" y="350520"/>
                  </a:lnTo>
                  <a:lnTo>
                    <a:pt x="1763268" y="350520"/>
                  </a:lnTo>
                  <a:lnTo>
                    <a:pt x="1763268" y="351790"/>
                  </a:lnTo>
                  <a:lnTo>
                    <a:pt x="1789176" y="351790"/>
                  </a:lnTo>
                  <a:lnTo>
                    <a:pt x="1789176" y="354330"/>
                  </a:lnTo>
                  <a:lnTo>
                    <a:pt x="1815084" y="354330"/>
                  </a:lnTo>
                  <a:lnTo>
                    <a:pt x="1815084" y="359410"/>
                  </a:lnTo>
                  <a:lnTo>
                    <a:pt x="1840992" y="359410"/>
                  </a:lnTo>
                  <a:lnTo>
                    <a:pt x="1840992" y="365760"/>
                  </a:lnTo>
                  <a:lnTo>
                    <a:pt x="1866900" y="365760"/>
                  </a:lnTo>
                  <a:lnTo>
                    <a:pt x="1866900" y="368300"/>
                  </a:lnTo>
                  <a:lnTo>
                    <a:pt x="1892935" y="368300"/>
                  </a:lnTo>
                  <a:lnTo>
                    <a:pt x="1892935" y="377190"/>
                  </a:lnTo>
                  <a:lnTo>
                    <a:pt x="1918843" y="377190"/>
                  </a:lnTo>
                  <a:lnTo>
                    <a:pt x="1918843" y="397510"/>
                  </a:lnTo>
                  <a:lnTo>
                    <a:pt x="1944751" y="397510"/>
                  </a:lnTo>
                  <a:lnTo>
                    <a:pt x="1944751" y="401320"/>
                  </a:lnTo>
                  <a:lnTo>
                    <a:pt x="1970659" y="401320"/>
                  </a:lnTo>
                  <a:lnTo>
                    <a:pt x="1970659" y="410210"/>
                  </a:lnTo>
                  <a:lnTo>
                    <a:pt x="1996567" y="410210"/>
                  </a:lnTo>
                  <a:lnTo>
                    <a:pt x="1996567" y="421640"/>
                  </a:lnTo>
                  <a:lnTo>
                    <a:pt x="2048510" y="421640"/>
                  </a:lnTo>
                  <a:lnTo>
                    <a:pt x="2048510" y="427990"/>
                  </a:lnTo>
                  <a:lnTo>
                    <a:pt x="2074418" y="427990"/>
                  </a:lnTo>
                  <a:lnTo>
                    <a:pt x="2074418" y="431800"/>
                  </a:lnTo>
                  <a:lnTo>
                    <a:pt x="2100326" y="431800"/>
                  </a:lnTo>
                  <a:lnTo>
                    <a:pt x="2100326" y="433070"/>
                  </a:lnTo>
                  <a:lnTo>
                    <a:pt x="2152142" y="433070"/>
                  </a:lnTo>
                  <a:lnTo>
                    <a:pt x="2152142" y="439420"/>
                  </a:lnTo>
                  <a:lnTo>
                    <a:pt x="2178050" y="439420"/>
                  </a:lnTo>
                  <a:lnTo>
                    <a:pt x="2178050" y="441960"/>
                  </a:lnTo>
                  <a:lnTo>
                    <a:pt x="2203958" y="441960"/>
                  </a:lnTo>
                  <a:lnTo>
                    <a:pt x="2203958" y="452120"/>
                  </a:lnTo>
                  <a:lnTo>
                    <a:pt x="2281809" y="452120"/>
                  </a:lnTo>
                  <a:lnTo>
                    <a:pt x="2281809" y="458470"/>
                  </a:lnTo>
                  <a:lnTo>
                    <a:pt x="2359533" y="458470"/>
                  </a:lnTo>
                  <a:lnTo>
                    <a:pt x="2359533" y="462280"/>
                  </a:lnTo>
                  <a:lnTo>
                    <a:pt x="2385568" y="462280"/>
                  </a:lnTo>
                  <a:lnTo>
                    <a:pt x="2385568" y="464820"/>
                  </a:lnTo>
                  <a:lnTo>
                    <a:pt x="2411476" y="464820"/>
                  </a:lnTo>
                  <a:lnTo>
                    <a:pt x="2411476" y="469900"/>
                  </a:lnTo>
                  <a:lnTo>
                    <a:pt x="2437384" y="469900"/>
                  </a:lnTo>
                  <a:lnTo>
                    <a:pt x="2437384" y="490220"/>
                  </a:lnTo>
                  <a:lnTo>
                    <a:pt x="2463292" y="490220"/>
                  </a:lnTo>
                  <a:lnTo>
                    <a:pt x="2463292" y="495300"/>
                  </a:lnTo>
                  <a:lnTo>
                    <a:pt x="2489200" y="495300"/>
                  </a:lnTo>
                  <a:lnTo>
                    <a:pt x="2489200" y="499110"/>
                  </a:lnTo>
                  <a:lnTo>
                    <a:pt x="4719193" y="499110"/>
                  </a:lnTo>
                  <a:lnTo>
                    <a:pt x="4719193" y="495300"/>
                  </a:lnTo>
                  <a:lnTo>
                    <a:pt x="4719193" y="490220"/>
                  </a:lnTo>
                  <a:lnTo>
                    <a:pt x="4719193" y="289560"/>
                  </a:lnTo>
                  <a:lnTo>
                    <a:pt x="4719180" y="276860"/>
                  </a:lnTo>
                  <a:lnTo>
                    <a:pt x="4719193" y="270510"/>
                  </a:lnTo>
                  <a:lnTo>
                    <a:pt x="4719180" y="257810"/>
                  </a:lnTo>
                  <a:lnTo>
                    <a:pt x="4719193" y="252730"/>
                  </a:lnTo>
                  <a:lnTo>
                    <a:pt x="4719180" y="248920"/>
                  </a:lnTo>
                  <a:lnTo>
                    <a:pt x="4719193" y="242570"/>
                  </a:lnTo>
                  <a:lnTo>
                    <a:pt x="4719193" y="234950"/>
                  </a:lnTo>
                  <a:lnTo>
                    <a:pt x="4719193" y="233680"/>
                  </a:lnTo>
                  <a:lnTo>
                    <a:pt x="4719193" y="227330"/>
                  </a:lnTo>
                  <a:lnTo>
                    <a:pt x="4719180" y="223520"/>
                  </a:lnTo>
                  <a:lnTo>
                    <a:pt x="4719193" y="222250"/>
                  </a:lnTo>
                  <a:lnTo>
                    <a:pt x="4719193" y="182880"/>
                  </a:lnTo>
                  <a:lnTo>
                    <a:pt x="4719180" y="177800"/>
                  </a:lnTo>
                  <a:lnTo>
                    <a:pt x="4719193" y="162560"/>
                  </a:lnTo>
                  <a:lnTo>
                    <a:pt x="4719193" y="160020"/>
                  </a:lnTo>
                  <a:lnTo>
                    <a:pt x="4719180" y="156210"/>
                  </a:lnTo>
                  <a:lnTo>
                    <a:pt x="4719193" y="153670"/>
                  </a:lnTo>
                  <a:lnTo>
                    <a:pt x="4719180" y="151130"/>
                  </a:lnTo>
                  <a:lnTo>
                    <a:pt x="4719193" y="147320"/>
                  </a:lnTo>
                  <a:lnTo>
                    <a:pt x="4719193" y="143510"/>
                  </a:lnTo>
                  <a:lnTo>
                    <a:pt x="4719193" y="137160"/>
                  </a:lnTo>
                  <a:lnTo>
                    <a:pt x="4719193" y="118110"/>
                  </a:lnTo>
                  <a:lnTo>
                    <a:pt x="4719193" y="96520"/>
                  </a:lnTo>
                  <a:lnTo>
                    <a:pt x="4719193" y="88900"/>
                  </a:lnTo>
                  <a:lnTo>
                    <a:pt x="4719180" y="86360"/>
                  </a:lnTo>
                  <a:lnTo>
                    <a:pt x="4719193" y="69850"/>
                  </a:lnTo>
                  <a:lnTo>
                    <a:pt x="4719180" y="67310"/>
                  </a:lnTo>
                  <a:lnTo>
                    <a:pt x="4719193" y="64770"/>
                  </a:lnTo>
                  <a:lnTo>
                    <a:pt x="4719193" y="60960"/>
                  </a:lnTo>
                  <a:lnTo>
                    <a:pt x="4719180" y="54610"/>
                  </a:lnTo>
                  <a:lnTo>
                    <a:pt x="4719193" y="35560"/>
                  </a:lnTo>
                  <a:lnTo>
                    <a:pt x="4719193" y="19050"/>
                  </a:lnTo>
                  <a:lnTo>
                    <a:pt x="4719180" y="15240"/>
                  </a:lnTo>
                  <a:lnTo>
                    <a:pt x="4719193" y="0"/>
                  </a:lnTo>
                  <a:close/>
                </a:path>
              </a:pathLst>
            </a:custGeom>
            <a:solidFill>
              <a:srgbClr val="696969">
                <a:alpha val="39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30" name="object 30"/>
            <p:cNvSpPr/>
            <p:nvPr/>
          </p:nvSpPr>
          <p:spPr>
            <a:xfrm>
              <a:off x="1110996" y="2014219"/>
              <a:ext cx="5341620" cy="1790700"/>
            </a:xfrm>
            <a:custGeom>
              <a:avLst/>
              <a:gdLst/>
              <a:ahLst/>
              <a:cxnLst/>
              <a:rect l="l" t="t" r="r" b="b"/>
              <a:pathLst>
                <a:path w="5341620" h="1790700">
                  <a:moveTo>
                    <a:pt x="5341620" y="1530350"/>
                  </a:moveTo>
                  <a:lnTo>
                    <a:pt x="5341607" y="1488440"/>
                  </a:lnTo>
                  <a:lnTo>
                    <a:pt x="181737" y="1488440"/>
                  </a:lnTo>
                  <a:lnTo>
                    <a:pt x="181737" y="1463040"/>
                  </a:lnTo>
                  <a:lnTo>
                    <a:pt x="155829" y="1463040"/>
                  </a:lnTo>
                  <a:lnTo>
                    <a:pt x="155829" y="1348740"/>
                  </a:lnTo>
                  <a:lnTo>
                    <a:pt x="129908" y="1348740"/>
                  </a:lnTo>
                  <a:lnTo>
                    <a:pt x="129908" y="1174750"/>
                  </a:lnTo>
                  <a:lnTo>
                    <a:pt x="103974" y="1174750"/>
                  </a:lnTo>
                  <a:lnTo>
                    <a:pt x="103974" y="1170940"/>
                  </a:lnTo>
                  <a:lnTo>
                    <a:pt x="78041" y="1170940"/>
                  </a:lnTo>
                  <a:lnTo>
                    <a:pt x="78041" y="889000"/>
                  </a:lnTo>
                  <a:lnTo>
                    <a:pt x="52120" y="889000"/>
                  </a:lnTo>
                  <a:lnTo>
                    <a:pt x="52120" y="744220"/>
                  </a:lnTo>
                  <a:lnTo>
                    <a:pt x="26187" y="744220"/>
                  </a:lnTo>
                  <a:lnTo>
                    <a:pt x="26187" y="0"/>
                  </a:lnTo>
                  <a:lnTo>
                    <a:pt x="0" y="0"/>
                  </a:lnTo>
                  <a:lnTo>
                    <a:pt x="0" y="744220"/>
                  </a:lnTo>
                  <a:lnTo>
                    <a:pt x="0" y="889000"/>
                  </a:lnTo>
                  <a:lnTo>
                    <a:pt x="0" y="1488440"/>
                  </a:lnTo>
                  <a:lnTo>
                    <a:pt x="181610" y="1488440"/>
                  </a:lnTo>
                  <a:lnTo>
                    <a:pt x="181610" y="1530350"/>
                  </a:lnTo>
                  <a:lnTo>
                    <a:pt x="207518" y="1530350"/>
                  </a:lnTo>
                  <a:lnTo>
                    <a:pt x="207518" y="1534160"/>
                  </a:lnTo>
                  <a:lnTo>
                    <a:pt x="259461" y="1534160"/>
                  </a:lnTo>
                  <a:lnTo>
                    <a:pt x="259461" y="1586230"/>
                  </a:lnTo>
                  <a:lnTo>
                    <a:pt x="285369" y="1586230"/>
                  </a:lnTo>
                  <a:lnTo>
                    <a:pt x="285369" y="1614170"/>
                  </a:lnTo>
                  <a:lnTo>
                    <a:pt x="311277" y="1614170"/>
                  </a:lnTo>
                  <a:lnTo>
                    <a:pt x="311277" y="1626870"/>
                  </a:lnTo>
                  <a:lnTo>
                    <a:pt x="363093" y="1626870"/>
                  </a:lnTo>
                  <a:lnTo>
                    <a:pt x="363093" y="1675130"/>
                  </a:lnTo>
                  <a:lnTo>
                    <a:pt x="389001" y="1675130"/>
                  </a:lnTo>
                  <a:lnTo>
                    <a:pt x="389001" y="1705610"/>
                  </a:lnTo>
                  <a:lnTo>
                    <a:pt x="415036" y="1705610"/>
                  </a:lnTo>
                  <a:lnTo>
                    <a:pt x="415036" y="1715770"/>
                  </a:lnTo>
                  <a:lnTo>
                    <a:pt x="440944" y="1715770"/>
                  </a:lnTo>
                  <a:lnTo>
                    <a:pt x="440944" y="1724660"/>
                  </a:lnTo>
                  <a:lnTo>
                    <a:pt x="466852" y="1724660"/>
                  </a:lnTo>
                  <a:lnTo>
                    <a:pt x="466852" y="1728470"/>
                  </a:lnTo>
                  <a:lnTo>
                    <a:pt x="518668" y="1728470"/>
                  </a:lnTo>
                  <a:lnTo>
                    <a:pt x="518668" y="1747520"/>
                  </a:lnTo>
                  <a:lnTo>
                    <a:pt x="544576" y="1747520"/>
                  </a:lnTo>
                  <a:lnTo>
                    <a:pt x="544576" y="1753870"/>
                  </a:lnTo>
                  <a:lnTo>
                    <a:pt x="570611" y="1753870"/>
                  </a:lnTo>
                  <a:lnTo>
                    <a:pt x="570611" y="1769110"/>
                  </a:lnTo>
                  <a:lnTo>
                    <a:pt x="596519" y="1769110"/>
                  </a:lnTo>
                  <a:lnTo>
                    <a:pt x="596519" y="1775460"/>
                  </a:lnTo>
                  <a:lnTo>
                    <a:pt x="622427" y="1775460"/>
                  </a:lnTo>
                  <a:lnTo>
                    <a:pt x="622427" y="1790700"/>
                  </a:lnTo>
                  <a:lnTo>
                    <a:pt x="5341620" y="1790700"/>
                  </a:lnTo>
                  <a:lnTo>
                    <a:pt x="5341620" y="1775460"/>
                  </a:lnTo>
                  <a:lnTo>
                    <a:pt x="5341620" y="1769110"/>
                  </a:lnTo>
                  <a:lnTo>
                    <a:pt x="5341607" y="1753870"/>
                  </a:lnTo>
                  <a:lnTo>
                    <a:pt x="5341620" y="1747520"/>
                  </a:lnTo>
                  <a:lnTo>
                    <a:pt x="5341620" y="1728470"/>
                  </a:lnTo>
                  <a:lnTo>
                    <a:pt x="5341620" y="1724660"/>
                  </a:lnTo>
                  <a:lnTo>
                    <a:pt x="5341620" y="1715770"/>
                  </a:lnTo>
                  <a:lnTo>
                    <a:pt x="5341607" y="1705610"/>
                  </a:lnTo>
                  <a:lnTo>
                    <a:pt x="5341620" y="1675130"/>
                  </a:lnTo>
                  <a:lnTo>
                    <a:pt x="5341620" y="1626870"/>
                  </a:lnTo>
                  <a:lnTo>
                    <a:pt x="5341620" y="1614170"/>
                  </a:lnTo>
                  <a:lnTo>
                    <a:pt x="5341620" y="1586230"/>
                  </a:lnTo>
                  <a:lnTo>
                    <a:pt x="5341607" y="1534160"/>
                  </a:lnTo>
                  <a:lnTo>
                    <a:pt x="5341620" y="1530350"/>
                  </a:lnTo>
                  <a:close/>
                </a:path>
              </a:pathLst>
            </a:custGeom>
            <a:solidFill>
              <a:srgbClr val="696969">
                <a:alpha val="39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pic>
          <p:nvPicPr>
            <p:cNvPr id="31" name="object 31"/>
            <p:cNvPicPr/>
            <p:nvPr/>
          </p:nvPicPr>
          <p:blipFill>
            <a:blip r:embed="rId2" cstate="print"/>
            <a:stretch>
              <a:fillRect/>
            </a:stretch>
          </p:blipFill>
          <p:spPr>
            <a:xfrm>
              <a:off x="3591814" y="4113022"/>
              <a:ext cx="120903" cy="119379"/>
            </a:xfrm>
            <a:prstGeom prst="rect">
              <a:avLst/>
            </a:prstGeom>
          </p:spPr>
        </p:pic>
      </p:grpSp>
      <p:sp>
        <p:nvSpPr>
          <p:cNvPr id="32" name="object 32"/>
          <p:cNvSpPr txBox="1"/>
          <p:nvPr/>
        </p:nvSpPr>
        <p:spPr>
          <a:xfrm>
            <a:off x="4031996" y="1741169"/>
            <a:ext cx="1682114"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0" normalizeH="0" baseline="0" noProof="0" dirty="0">
                <a:ln>
                  <a:noFill/>
                </a:ln>
                <a:solidFill>
                  <a:srgbClr val="000000"/>
                </a:solidFill>
                <a:effectLst/>
                <a:uLnTx/>
                <a:uFillTx/>
                <a:latin typeface="Arial"/>
                <a:ea typeface="ＭＳ Ｐゴシック"/>
                <a:cs typeface="Arial"/>
              </a:rPr>
              <a:t>Placebo</a:t>
            </a:r>
            <a:r>
              <a:rPr kumimoji="0" sz="10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1000" b="0" i="0" u="none" strike="noStrike" kern="1200" cap="none" spc="0" normalizeH="0" baseline="0" noProof="0" dirty="0">
                <a:ln>
                  <a:noFill/>
                </a:ln>
                <a:solidFill>
                  <a:srgbClr val="000000"/>
                </a:solidFill>
                <a:effectLst/>
                <a:uLnTx/>
                <a:uFillTx/>
                <a:latin typeface="Arial"/>
                <a:ea typeface="ＭＳ Ｐゴシック"/>
                <a:cs typeface="Arial"/>
              </a:rPr>
              <a:t>+</a:t>
            </a:r>
            <a:r>
              <a:rPr kumimoji="0" sz="10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1000" b="0" i="0" u="none" strike="noStrike" kern="1200" cap="none" spc="-10" normalizeH="0" baseline="0" noProof="0" dirty="0">
                <a:ln>
                  <a:noFill/>
                </a:ln>
                <a:solidFill>
                  <a:srgbClr val="000000"/>
                </a:solidFill>
                <a:effectLst/>
                <a:uLnTx/>
                <a:uFillTx/>
                <a:latin typeface="Arial"/>
                <a:ea typeface="ＭＳ Ｐゴシック"/>
                <a:cs typeface="Arial"/>
              </a:rPr>
              <a:t>ruxolitinib</a:t>
            </a:r>
            <a:r>
              <a:rPr kumimoji="0" sz="1000" b="0" i="0" u="none" strike="noStrike" kern="1200" cap="none" spc="0" normalizeH="0" baseline="0" noProof="0" dirty="0">
                <a:ln>
                  <a:noFill/>
                </a:ln>
                <a:solidFill>
                  <a:srgbClr val="000000"/>
                </a:solidFill>
                <a:effectLst/>
                <a:uLnTx/>
                <a:uFillTx/>
                <a:latin typeface="Arial"/>
                <a:ea typeface="ＭＳ Ｐゴシック"/>
                <a:cs typeface="Arial"/>
              </a:rPr>
              <a:t> </a:t>
            </a:r>
            <a:r>
              <a:rPr kumimoji="0" sz="1000" b="0" i="0" u="none" strike="noStrike" kern="1200" cap="none" spc="-10" normalizeH="0" baseline="0" noProof="0" dirty="0">
                <a:ln>
                  <a:noFill/>
                </a:ln>
                <a:solidFill>
                  <a:srgbClr val="000000"/>
                </a:solidFill>
                <a:effectLst/>
                <a:uLnTx/>
                <a:uFillTx/>
                <a:latin typeface="Arial"/>
                <a:ea typeface="ＭＳ Ｐゴシック"/>
                <a:cs typeface="Arial"/>
              </a:rPr>
              <a:t>(n=183*)</a:t>
            </a:r>
            <a:endParaRPr kumimoji="0" sz="10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3" name="object 33"/>
          <p:cNvSpPr txBox="1"/>
          <p:nvPr/>
        </p:nvSpPr>
        <p:spPr>
          <a:xfrm>
            <a:off x="933094" y="2478404"/>
            <a:ext cx="111125" cy="11683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600" b="0" i="0" u="none" strike="noStrike" kern="1200" cap="none" spc="-25" normalizeH="0" baseline="0" noProof="0" dirty="0">
                <a:ln>
                  <a:noFill/>
                </a:ln>
                <a:solidFill>
                  <a:srgbClr val="000000"/>
                </a:solidFill>
                <a:effectLst/>
                <a:uLnTx/>
                <a:uFillTx/>
                <a:latin typeface="Arial"/>
                <a:ea typeface="ＭＳ Ｐゴシック"/>
                <a:cs typeface="Arial"/>
              </a:rPr>
              <a:t>50</a:t>
            </a:r>
            <a:endParaRPr kumimoji="0" sz="6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4" name="object 34"/>
          <p:cNvSpPr txBox="1"/>
          <p:nvPr/>
        </p:nvSpPr>
        <p:spPr>
          <a:xfrm>
            <a:off x="975766" y="3438271"/>
            <a:ext cx="67945" cy="11683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600" b="0" i="0" u="none" strike="noStrike" kern="1200" cap="none" spc="-5" normalizeH="0" baseline="0" noProof="0" dirty="0">
                <a:ln>
                  <a:noFill/>
                </a:ln>
                <a:solidFill>
                  <a:srgbClr val="000000"/>
                </a:solidFill>
                <a:effectLst/>
                <a:uLnTx/>
                <a:uFillTx/>
                <a:latin typeface="Arial"/>
                <a:ea typeface="ＭＳ Ｐゴシック"/>
                <a:cs typeface="Arial"/>
              </a:rPr>
              <a:t>0</a:t>
            </a:r>
            <a:endParaRPr kumimoji="0" sz="6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5" name="object 35"/>
          <p:cNvSpPr txBox="1"/>
          <p:nvPr/>
        </p:nvSpPr>
        <p:spPr>
          <a:xfrm>
            <a:off x="907186" y="4391025"/>
            <a:ext cx="137160" cy="11683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600" b="0" i="0" u="none" strike="noStrike" kern="1200" cap="none" spc="-10" normalizeH="0" baseline="0" noProof="0" dirty="0">
                <a:ln>
                  <a:noFill/>
                </a:ln>
                <a:solidFill>
                  <a:srgbClr val="000000"/>
                </a:solidFill>
                <a:effectLst/>
                <a:uLnTx/>
                <a:uFillTx/>
                <a:latin typeface="Arial"/>
                <a:ea typeface="ＭＳ Ｐゴシック"/>
                <a:cs typeface="Arial"/>
              </a:rPr>
              <a:t>-</a:t>
            </a:r>
            <a:r>
              <a:rPr kumimoji="0" sz="600" b="0" i="0" u="none" strike="noStrike" kern="1200" cap="none" spc="-25" normalizeH="0" baseline="0" noProof="0" dirty="0">
                <a:ln>
                  <a:noFill/>
                </a:ln>
                <a:solidFill>
                  <a:srgbClr val="000000"/>
                </a:solidFill>
                <a:effectLst/>
                <a:uLnTx/>
                <a:uFillTx/>
                <a:latin typeface="Arial"/>
                <a:ea typeface="ＭＳ Ｐゴシック"/>
                <a:cs typeface="Arial"/>
              </a:rPr>
              <a:t>50</a:t>
            </a:r>
            <a:endParaRPr kumimoji="0" sz="6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6" name="object 36"/>
          <p:cNvSpPr txBox="1"/>
          <p:nvPr/>
        </p:nvSpPr>
        <p:spPr>
          <a:xfrm>
            <a:off x="864514" y="5350891"/>
            <a:ext cx="179705" cy="11683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600" b="0" i="0" u="none" strike="noStrike" kern="1200" cap="none" spc="-10" normalizeH="0" baseline="0" noProof="0" dirty="0">
                <a:ln>
                  <a:noFill/>
                </a:ln>
                <a:solidFill>
                  <a:srgbClr val="000000"/>
                </a:solidFill>
                <a:effectLst/>
                <a:uLnTx/>
                <a:uFillTx/>
                <a:latin typeface="Arial"/>
                <a:ea typeface="ＭＳ Ｐゴシック"/>
                <a:cs typeface="Arial"/>
              </a:rPr>
              <a:t>-</a:t>
            </a:r>
            <a:r>
              <a:rPr kumimoji="0" sz="600" b="0" i="0" u="none" strike="noStrike" kern="1200" cap="none" spc="-25" normalizeH="0" baseline="0" noProof="0" dirty="0">
                <a:ln>
                  <a:noFill/>
                </a:ln>
                <a:solidFill>
                  <a:srgbClr val="000000"/>
                </a:solidFill>
                <a:effectLst/>
                <a:uLnTx/>
                <a:uFillTx/>
                <a:latin typeface="Arial"/>
                <a:ea typeface="ＭＳ Ｐゴシック"/>
                <a:cs typeface="Arial"/>
              </a:rPr>
              <a:t>100</a:t>
            </a:r>
            <a:endParaRPr kumimoji="0" sz="6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7" name="object 37"/>
          <p:cNvSpPr txBox="1"/>
          <p:nvPr/>
        </p:nvSpPr>
        <p:spPr>
          <a:xfrm>
            <a:off x="724306" y="4162805"/>
            <a:ext cx="646430" cy="19367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100" b="1" i="0" u="none" strike="noStrike" kern="1200" cap="none" spc="0" normalizeH="0" baseline="0" noProof="0" dirty="0">
                <a:ln>
                  <a:noFill/>
                </a:ln>
                <a:solidFill>
                  <a:srgbClr val="91005A"/>
                </a:solidFill>
                <a:effectLst/>
                <a:uLnTx/>
                <a:uFillTx/>
                <a:latin typeface="Arial"/>
                <a:ea typeface="ＭＳ Ｐゴシック"/>
                <a:cs typeface="Arial"/>
              </a:rPr>
              <a:t>35%</a:t>
            </a:r>
            <a:r>
              <a:rPr kumimoji="0" sz="1100" b="1" i="0" u="none" strike="noStrike" kern="1200" cap="none" spc="-25" normalizeH="0" baseline="0" noProof="0" dirty="0">
                <a:ln>
                  <a:noFill/>
                </a:ln>
                <a:solidFill>
                  <a:srgbClr val="91005A"/>
                </a:solidFill>
                <a:effectLst/>
                <a:uLnTx/>
                <a:uFillTx/>
                <a:latin typeface="Arial"/>
                <a:ea typeface="ＭＳ Ｐゴシック"/>
                <a:cs typeface="Arial"/>
              </a:rPr>
              <a:t> </a:t>
            </a:r>
            <a:r>
              <a:rPr kumimoji="0" sz="1100" b="1" i="0" u="none" strike="noStrike" kern="1200" cap="none" spc="-20" normalizeH="0" baseline="0" noProof="0" dirty="0">
                <a:ln>
                  <a:noFill/>
                </a:ln>
                <a:solidFill>
                  <a:srgbClr val="91005A"/>
                </a:solidFill>
                <a:effectLst/>
                <a:uLnTx/>
                <a:uFillTx/>
                <a:latin typeface="Arial"/>
                <a:ea typeface="ＭＳ Ｐゴシック"/>
                <a:cs typeface="Arial"/>
              </a:rPr>
              <a:t>redu</a:t>
            </a:r>
            <a:endParaRPr kumimoji="0" sz="11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8" name="object 38"/>
          <p:cNvSpPr txBox="1"/>
          <p:nvPr/>
        </p:nvSpPr>
        <p:spPr>
          <a:xfrm>
            <a:off x="1345791" y="4162805"/>
            <a:ext cx="360680" cy="193675"/>
          </a:xfrm>
          <a:prstGeom prst="rect">
            <a:avLst/>
          </a:prstGeom>
        </p:spPr>
        <p:txBody>
          <a:bodyPr vert="horz" wrap="square" lIns="0" tIns="12700" rIns="0" bIns="0" rtlCol="0">
            <a:spAutoFit/>
          </a:bodyPr>
          <a:lstStyle/>
          <a:p>
            <a:pPr marL="11430" marR="0" lvl="0" indent="0" algn="l" defTabSz="914400" rtl="0" eaLnBrk="1" fontAlgn="auto" latinLnBrk="0" hangingPunct="1">
              <a:lnSpc>
                <a:spcPct val="100000"/>
              </a:lnSpc>
              <a:spcBef>
                <a:spcPts val="100"/>
              </a:spcBef>
              <a:spcAft>
                <a:spcPts val="0"/>
              </a:spcAft>
              <a:buClrTx/>
              <a:buSzTx/>
              <a:buFontTx/>
              <a:buNone/>
              <a:tabLst/>
              <a:defRPr/>
            </a:pPr>
            <a:r>
              <a:rPr kumimoji="0" sz="1100" b="1" i="0" u="none" strike="noStrike" kern="1200" cap="none" spc="-10" normalizeH="0" baseline="0" noProof="0" dirty="0">
                <a:ln>
                  <a:noFill/>
                </a:ln>
                <a:solidFill>
                  <a:srgbClr val="91005A"/>
                </a:solidFill>
                <a:effectLst/>
                <a:uLnTx/>
                <a:uFillTx/>
                <a:latin typeface="Arial"/>
                <a:ea typeface="ＭＳ Ｐゴシック"/>
                <a:cs typeface="Arial"/>
              </a:rPr>
              <a:t>ction</a:t>
            </a:r>
            <a:endParaRPr kumimoji="0" sz="11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9" name="object 39"/>
          <p:cNvSpPr/>
          <p:nvPr/>
        </p:nvSpPr>
        <p:spPr>
          <a:xfrm>
            <a:off x="1057655" y="2538983"/>
            <a:ext cx="41275" cy="2883535"/>
          </a:xfrm>
          <a:custGeom>
            <a:avLst/>
            <a:gdLst/>
            <a:ahLst/>
            <a:cxnLst/>
            <a:rect l="l" t="t" r="r" b="b"/>
            <a:pathLst>
              <a:path w="41275" h="2883535">
                <a:moveTo>
                  <a:pt x="0" y="0"/>
                </a:moveTo>
                <a:lnTo>
                  <a:pt x="41147" y="0"/>
                </a:lnTo>
              </a:path>
              <a:path w="41275" h="2883535">
                <a:moveTo>
                  <a:pt x="0" y="961643"/>
                </a:moveTo>
                <a:lnTo>
                  <a:pt x="41147" y="961643"/>
                </a:lnTo>
              </a:path>
              <a:path w="41275" h="2883535">
                <a:moveTo>
                  <a:pt x="0" y="1921764"/>
                </a:moveTo>
                <a:lnTo>
                  <a:pt x="41147" y="1921764"/>
                </a:lnTo>
              </a:path>
              <a:path w="41275" h="2883535">
                <a:moveTo>
                  <a:pt x="0" y="2883407"/>
                </a:moveTo>
                <a:lnTo>
                  <a:pt x="41147" y="2883407"/>
                </a:lnTo>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40" name="object 40"/>
          <p:cNvSpPr txBox="1"/>
          <p:nvPr/>
        </p:nvSpPr>
        <p:spPr>
          <a:xfrm>
            <a:off x="386698" y="2205397"/>
            <a:ext cx="196215" cy="3051175"/>
          </a:xfrm>
          <a:prstGeom prst="rect">
            <a:avLst/>
          </a:prstGeom>
        </p:spPr>
        <p:txBody>
          <a:bodyPr vert="vert270" wrap="square" lIns="0" tIns="0" rIns="0" bIns="0" rtlCol="0">
            <a:spAutoFit/>
          </a:bodyPr>
          <a:lstStyle/>
          <a:p>
            <a:pPr marL="12700" marR="0" lvl="0" indent="0" algn="l" defTabSz="914400" rtl="0" eaLnBrk="1" fontAlgn="auto" latinLnBrk="0" hangingPunct="1">
              <a:lnSpc>
                <a:spcPts val="1425"/>
              </a:lnSpc>
              <a:spcBef>
                <a:spcPts val="0"/>
              </a:spcBef>
              <a:spcAft>
                <a:spcPts val="0"/>
              </a:spcAft>
              <a:buClrTx/>
              <a:buSzTx/>
              <a:buFontTx/>
              <a:buNone/>
              <a:tabLst/>
              <a:defRPr/>
            </a:pPr>
            <a:r>
              <a:rPr kumimoji="0" sz="1200" b="1" i="0" u="none" strike="noStrike" kern="1200" cap="none" spc="0" normalizeH="0" baseline="0" noProof="0" dirty="0">
                <a:ln>
                  <a:noFill/>
                </a:ln>
                <a:solidFill>
                  <a:srgbClr val="000000"/>
                </a:solidFill>
                <a:effectLst/>
                <a:uLnTx/>
                <a:uFillTx/>
                <a:latin typeface="Arial"/>
                <a:ea typeface="ＭＳ Ｐゴシック"/>
                <a:cs typeface="Arial"/>
              </a:rPr>
              <a:t>%</a:t>
            </a:r>
            <a:r>
              <a:rPr kumimoji="0" sz="1200" b="1" i="0" u="none" strike="noStrike" kern="1200" cap="none" spc="-15" normalizeH="0" baseline="0" noProof="0" dirty="0">
                <a:ln>
                  <a:noFill/>
                </a:ln>
                <a:solidFill>
                  <a:srgbClr val="000000"/>
                </a:solidFill>
                <a:effectLst/>
                <a:uLnTx/>
                <a:uFillTx/>
                <a:latin typeface="Arial"/>
                <a:ea typeface="ＭＳ Ｐゴシック"/>
                <a:cs typeface="Arial"/>
              </a:rPr>
              <a:t> </a:t>
            </a:r>
            <a:r>
              <a:rPr kumimoji="0" sz="1200" b="1" i="0" u="none" strike="noStrike" kern="1200" cap="none" spc="0" normalizeH="0" baseline="0" noProof="0" dirty="0">
                <a:ln>
                  <a:noFill/>
                </a:ln>
                <a:solidFill>
                  <a:srgbClr val="000000"/>
                </a:solidFill>
                <a:effectLst/>
                <a:uLnTx/>
                <a:uFillTx/>
                <a:latin typeface="Arial"/>
                <a:ea typeface="ＭＳ Ｐゴシック"/>
                <a:cs typeface="Arial"/>
              </a:rPr>
              <a:t>change</a:t>
            </a:r>
            <a:r>
              <a:rPr kumimoji="0" sz="1200" b="1" i="0" u="none" strike="noStrike" kern="1200" cap="none" spc="-25" normalizeH="0" baseline="0" noProof="0" dirty="0">
                <a:ln>
                  <a:noFill/>
                </a:ln>
                <a:solidFill>
                  <a:srgbClr val="000000"/>
                </a:solidFill>
                <a:effectLst/>
                <a:uLnTx/>
                <a:uFillTx/>
                <a:latin typeface="Arial"/>
                <a:ea typeface="ＭＳ Ｐゴシック"/>
                <a:cs typeface="Arial"/>
              </a:rPr>
              <a:t> </a:t>
            </a:r>
            <a:r>
              <a:rPr kumimoji="0" sz="1200" b="1" i="0" u="none" strike="noStrike" kern="1200" cap="none" spc="0" normalizeH="0" baseline="0" noProof="0" dirty="0">
                <a:ln>
                  <a:noFill/>
                </a:ln>
                <a:solidFill>
                  <a:srgbClr val="000000"/>
                </a:solidFill>
                <a:effectLst/>
                <a:uLnTx/>
                <a:uFillTx/>
                <a:latin typeface="Arial"/>
                <a:ea typeface="ＭＳ Ｐゴシック"/>
                <a:cs typeface="Arial"/>
              </a:rPr>
              <a:t>in</a:t>
            </a:r>
            <a:r>
              <a:rPr kumimoji="0" sz="1200" b="1" i="0" u="none" strike="noStrike" kern="1200" cap="none" spc="-15" normalizeH="0" baseline="0" noProof="0" dirty="0">
                <a:ln>
                  <a:noFill/>
                </a:ln>
                <a:solidFill>
                  <a:srgbClr val="000000"/>
                </a:solidFill>
                <a:effectLst/>
                <a:uLnTx/>
                <a:uFillTx/>
                <a:latin typeface="Arial"/>
                <a:ea typeface="ＭＳ Ｐゴシック"/>
                <a:cs typeface="Arial"/>
              </a:rPr>
              <a:t> </a:t>
            </a:r>
            <a:r>
              <a:rPr kumimoji="0" sz="1200" b="1" i="0" u="none" strike="noStrike" kern="1200" cap="none" spc="0" normalizeH="0" baseline="0" noProof="0" dirty="0">
                <a:ln>
                  <a:noFill/>
                </a:ln>
                <a:solidFill>
                  <a:srgbClr val="000000"/>
                </a:solidFill>
                <a:effectLst/>
                <a:uLnTx/>
                <a:uFillTx/>
                <a:latin typeface="Arial"/>
                <a:ea typeface="ＭＳ Ｐゴシック"/>
                <a:cs typeface="Arial"/>
              </a:rPr>
              <a:t>spleen</a:t>
            </a:r>
            <a:r>
              <a:rPr kumimoji="0" sz="1200" b="1" i="0" u="none" strike="noStrike" kern="1200" cap="none" spc="-30" normalizeH="0" baseline="0" noProof="0" dirty="0">
                <a:ln>
                  <a:noFill/>
                </a:ln>
                <a:solidFill>
                  <a:srgbClr val="000000"/>
                </a:solidFill>
                <a:effectLst/>
                <a:uLnTx/>
                <a:uFillTx/>
                <a:latin typeface="Arial"/>
                <a:ea typeface="ＭＳ Ｐゴシック"/>
                <a:cs typeface="Arial"/>
              </a:rPr>
              <a:t> </a:t>
            </a:r>
            <a:r>
              <a:rPr kumimoji="0" sz="1200" b="1" i="0" u="none" strike="noStrike" kern="1200" cap="none" spc="0" normalizeH="0" baseline="0" noProof="0" dirty="0">
                <a:ln>
                  <a:noFill/>
                </a:ln>
                <a:solidFill>
                  <a:srgbClr val="000000"/>
                </a:solidFill>
                <a:effectLst/>
                <a:uLnTx/>
                <a:uFillTx/>
                <a:latin typeface="Arial"/>
                <a:ea typeface="ＭＳ Ｐゴシック"/>
                <a:cs typeface="Arial"/>
              </a:rPr>
              <a:t>volume from</a:t>
            </a:r>
            <a:r>
              <a:rPr kumimoji="0" sz="1200" b="1" i="0" u="none" strike="noStrike" kern="1200" cap="none" spc="-15" normalizeH="0" baseline="0" noProof="0" dirty="0">
                <a:ln>
                  <a:noFill/>
                </a:ln>
                <a:solidFill>
                  <a:srgbClr val="000000"/>
                </a:solidFill>
                <a:effectLst/>
                <a:uLnTx/>
                <a:uFillTx/>
                <a:latin typeface="Arial"/>
                <a:ea typeface="ＭＳ Ｐゴシック"/>
                <a:cs typeface="Arial"/>
              </a:rPr>
              <a:t> </a:t>
            </a:r>
            <a:r>
              <a:rPr kumimoji="0" sz="1200" b="1" i="0" u="none" strike="noStrike" kern="1200" cap="none" spc="-10" normalizeH="0" baseline="0" noProof="0" dirty="0">
                <a:ln>
                  <a:noFill/>
                </a:ln>
                <a:solidFill>
                  <a:srgbClr val="000000"/>
                </a:solidFill>
                <a:effectLst/>
                <a:uLnTx/>
                <a:uFillTx/>
                <a:latin typeface="Arial"/>
                <a:ea typeface="ＭＳ Ｐゴシック"/>
                <a:cs typeface="Arial"/>
              </a:rPr>
              <a:t>baseline</a:t>
            </a:r>
            <a:endParaRPr kumimoji="0" sz="1200" b="0" i="0" u="none" strike="noStrike" kern="1200" cap="none" spc="0" normalizeH="0" baseline="0" noProof="0">
              <a:ln>
                <a:noFill/>
              </a:ln>
              <a:solidFill>
                <a:srgbClr val="000000"/>
              </a:solidFill>
              <a:effectLst/>
              <a:uLnTx/>
              <a:uFillTx/>
              <a:latin typeface="Arial"/>
              <a:ea typeface="ＭＳ Ｐゴシック"/>
              <a:cs typeface="Arial"/>
            </a:endParaRPr>
          </a:p>
        </p:txBody>
      </p:sp>
      <p:grpSp>
        <p:nvGrpSpPr>
          <p:cNvPr id="41" name="object 41"/>
          <p:cNvGrpSpPr/>
          <p:nvPr/>
        </p:nvGrpSpPr>
        <p:grpSpPr>
          <a:xfrm>
            <a:off x="3821938" y="1749298"/>
            <a:ext cx="159385" cy="159385"/>
            <a:chOff x="3821938" y="1749298"/>
            <a:chExt cx="159385" cy="159385"/>
          </a:xfrm>
        </p:grpSpPr>
        <p:sp>
          <p:nvSpPr>
            <p:cNvPr id="42" name="object 42"/>
            <p:cNvSpPr/>
            <p:nvPr/>
          </p:nvSpPr>
          <p:spPr>
            <a:xfrm>
              <a:off x="3828288" y="1755648"/>
              <a:ext cx="146685" cy="146685"/>
            </a:xfrm>
            <a:custGeom>
              <a:avLst/>
              <a:gdLst/>
              <a:ahLst/>
              <a:cxnLst/>
              <a:rect l="l" t="t" r="r" b="b"/>
              <a:pathLst>
                <a:path w="146685" h="146685">
                  <a:moveTo>
                    <a:pt x="146303" y="0"/>
                  </a:moveTo>
                  <a:lnTo>
                    <a:pt x="0" y="0"/>
                  </a:lnTo>
                  <a:lnTo>
                    <a:pt x="0" y="146303"/>
                  </a:lnTo>
                  <a:lnTo>
                    <a:pt x="146303" y="146303"/>
                  </a:lnTo>
                  <a:lnTo>
                    <a:pt x="146303"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43" name="object 43"/>
            <p:cNvSpPr/>
            <p:nvPr/>
          </p:nvSpPr>
          <p:spPr>
            <a:xfrm>
              <a:off x="3828288" y="1755648"/>
              <a:ext cx="146685" cy="146685"/>
            </a:xfrm>
            <a:custGeom>
              <a:avLst/>
              <a:gdLst/>
              <a:ahLst/>
              <a:cxnLst/>
              <a:rect l="l" t="t" r="r" b="b"/>
              <a:pathLst>
                <a:path w="146685" h="146685">
                  <a:moveTo>
                    <a:pt x="0" y="146303"/>
                  </a:moveTo>
                  <a:lnTo>
                    <a:pt x="146303" y="146303"/>
                  </a:lnTo>
                  <a:lnTo>
                    <a:pt x="146303" y="0"/>
                  </a:lnTo>
                  <a:lnTo>
                    <a:pt x="0" y="0"/>
                  </a:lnTo>
                  <a:lnTo>
                    <a:pt x="0" y="146303"/>
                  </a:lnTo>
                  <a:close/>
                </a:path>
              </a:pathLst>
            </a:custGeom>
            <a:ln w="12700">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sp>
        <p:nvSpPr>
          <p:cNvPr id="44" name="object 44"/>
          <p:cNvSpPr txBox="1"/>
          <p:nvPr/>
        </p:nvSpPr>
        <p:spPr>
          <a:xfrm>
            <a:off x="954366" y="406365"/>
            <a:ext cx="9825355" cy="750847"/>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2400" b="1" i="0" u="none" strike="noStrike" kern="1200" cap="none" spc="0" normalizeH="0" baseline="0" noProof="0" dirty="0">
                <a:ln>
                  <a:noFill/>
                </a:ln>
                <a:solidFill>
                  <a:srgbClr val="91005A"/>
                </a:solidFill>
                <a:effectLst/>
                <a:uLnTx/>
                <a:uFillTx/>
                <a:latin typeface="Arial"/>
                <a:ea typeface="ＭＳ Ｐゴシック"/>
                <a:cs typeface="Arial"/>
              </a:rPr>
              <a:t>Significantly</a:t>
            </a:r>
            <a:r>
              <a:rPr kumimoji="0" sz="2400" b="1" i="0" u="none" strike="noStrike" kern="1200" cap="none" spc="-30"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greater</a:t>
            </a:r>
            <a:r>
              <a:rPr kumimoji="0" sz="2400" b="1" i="0" u="none" strike="noStrike" kern="1200" cap="none" spc="-35"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response</a:t>
            </a:r>
            <a:r>
              <a:rPr kumimoji="0" sz="2400" b="1" i="0" u="none" strike="noStrike" kern="1200" cap="none" spc="-40"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in</a:t>
            </a:r>
            <a:r>
              <a:rPr kumimoji="0" sz="2400" b="1" i="0" u="none" strike="noStrike" kern="1200" cap="none" spc="-50"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patients</a:t>
            </a:r>
            <a:r>
              <a:rPr kumimoji="0" sz="2400" b="1" i="0" u="none" strike="noStrike" kern="1200" cap="none" spc="-25"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treated</a:t>
            </a:r>
            <a:r>
              <a:rPr kumimoji="0" sz="2400" b="1" i="0" u="none" strike="noStrike" kern="1200" cap="none" spc="-30"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with</a:t>
            </a:r>
            <a:r>
              <a:rPr kumimoji="0" sz="2400" b="1" i="0" u="none" strike="noStrike" kern="1200" cap="none" spc="-55"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pelabresib</a:t>
            </a:r>
            <a:r>
              <a:rPr kumimoji="0" sz="2400" b="1" i="0" u="none" strike="noStrike" kern="1200" cap="none" spc="-40"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a:t>
            </a:r>
            <a:r>
              <a:rPr kumimoji="0" sz="2400" b="1" i="0" u="none" strike="noStrike" kern="1200" cap="none" spc="-45"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ruxolitinib</a:t>
            </a:r>
            <a:r>
              <a:rPr kumimoji="0" sz="2400" b="1" i="0" u="none" strike="noStrike" kern="1200" cap="none" spc="-20"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vs</a:t>
            </a:r>
            <a:r>
              <a:rPr kumimoji="0" sz="2400" b="1" i="0" u="none" strike="noStrike" kern="1200" cap="none" spc="-25"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placebo</a:t>
            </a:r>
            <a:r>
              <a:rPr kumimoji="0" sz="2400" b="1" i="0" u="none" strike="noStrike" kern="1200" cap="none" spc="-45"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a:t>
            </a:r>
            <a:r>
              <a:rPr kumimoji="0" sz="2400" b="1" i="0" u="none" strike="noStrike" kern="1200" cap="none" spc="-45"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10" normalizeH="0" baseline="0" noProof="0" dirty="0">
                <a:ln>
                  <a:noFill/>
                </a:ln>
                <a:solidFill>
                  <a:srgbClr val="91005A"/>
                </a:solidFill>
                <a:effectLst/>
                <a:uLnTx/>
                <a:uFillTx/>
                <a:latin typeface="Arial"/>
                <a:ea typeface="ＭＳ Ｐゴシック"/>
                <a:cs typeface="Arial"/>
              </a:rPr>
              <a:t>ruxolitinib</a:t>
            </a:r>
            <a:endParaRPr kumimoji="0" sz="2400" b="0" i="0" u="none" strike="noStrike" kern="1200" cap="none" spc="0" normalizeH="0" baseline="0" noProof="0" dirty="0">
              <a:ln>
                <a:noFill/>
              </a:ln>
              <a:solidFill>
                <a:srgbClr val="000000"/>
              </a:solidFill>
              <a:effectLst/>
              <a:uLnTx/>
              <a:uFillTx/>
              <a:latin typeface="Arial"/>
              <a:ea typeface="ＭＳ Ｐゴシック"/>
              <a:cs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054480" y="2014347"/>
            <a:ext cx="5398135" cy="3413125"/>
            <a:chOff x="1054480" y="2014347"/>
            <a:chExt cx="5398135" cy="3413125"/>
          </a:xfrm>
        </p:grpSpPr>
        <p:sp>
          <p:nvSpPr>
            <p:cNvPr id="3" name="object 3"/>
            <p:cNvSpPr/>
            <p:nvPr/>
          </p:nvSpPr>
          <p:spPr>
            <a:xfrm>
              <a:off x="1110995" y="2016252"/>
              <a:ext cx="0" cy="3406140"/>
            </a:xfrm>
            <a:custGeom>
              <a:avLst/>
              <a:gdLst/>
              <a:ahLst/>
              <a:cxnLst/>
              <a:rect l="l" t="t" r="r" b="b"/>
              <a:pathLst>
                <a:path h="3406140">
                  <a:moveTo>
                    <a:pt x="0" y="0"/>
                  </a:moveTo>
                  <a:lnTo>
                    <a:pt x="0" y="3406140"/>
                  </a:lnTo>
                </a:path>
              </a:pathLst>
            </a:custGeom>
            <a:ln w="3247">
              <a:solidFill>
                <a:srgbClr val="F1F1F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4" name="object 4"/>
            <p:cNvSpPr/>
            <p:nvPr/>
          </p:nvSpPr>
          <p:spPr>
            <a:xfrm>
              <a:off x="1136903" y="2016252"/>
              <a:ext cx="5308600" cy="3406140"/>
            </a:xfrm>
            <a:custGeom>
              <a:avLst/>
              <a:gdLst/>
              <a:ahLst/>
              <a:cxnLst/>
              <a:rect l="l" t="t" r="r" b="b"/>
              <a:pathLst>
                <a:path w="5308600" h="3406140">
                  <a:moveTo>
                    <a:pt x="0" y="1487677"/>
                  </a:moveTo>
                  <a:lnTo>
                    <a:pt x="0" y="3406140"/>
                  </a:lnTo>
                </a:path>
                <a:path w="5308600" h="3406140">
                  <a:moveTo>
                    <a:pt x="0" y="0"/>
                  </a:moveTo>
                  <a:lnTo>
                    <a:pt x="0" y="1038098"/>
                  </a:lnTo>
                </a:path>
                <a:path w="5308600" h="3406140">
                  <a:moveTo>
                    <a:pt x="25908" y="1487677"/>
                  </a:moveTo>
                  <a:lnTo>
                    <a:pt x="25908" y="3406140"/>
                  </a:lnTo>
                </a:path>
                <a:path w="5308600" h="3406140">
                  <a:moveTo>
                    <a:pt x="25908" y="0"/>
                  </a:moveTo>
                  <a:lnTo>
                    <a:pt x="25908" y="1038098"/>
                  </a:lnTo>
                </a:path>
                <a:path w="5308600" h="3406140">
                  <a:moveTo>
                    <a:pt x="51815" y="1487677"/>
                  </a:moveTo>
                  <a:lnTo>
                    <a:pt x="51815" y="3406140"/>
                  </a:lnTo>
                </a:path>
                <a:path w="5308600" h="3406140">
                  <a:moveTo>
                    <a:pt x="51815" y="0"/>
                  </a:moveTo>
                  <a:lnTo>
                    <a:pt x="51815" y="1355598"/>
                  </a:lnTo>
                </a:path>
                <a:path w="5308600" h="3406140">
                  <a:moveTo>
                    <a:pt x="77724" y="1561338"/>
                  </a:moveTo>
                  <a:lnTo>
                    <a:pt x="77724" y="3406140"/>
                  </a:lnTo>
                </a:path>
                <a:path w="5308600" h="3406140">
                  <a:moveTo>
                    <a:pt x="77724" y="0"/>
                  </a:moveTo>
                  <a:lnTo>
                    <a:pt x="77724" y="1497838"/>
                  </a:lnTo>
                </a:path>
                <a:path w="5308600" h="3406140">
                  <a:moveTo>
                    <a:pt x="103632" y="1650238"/>
                  </a:moveTo>
                  <a:lnTo>
                    <a:pt x="103632" y="3406140"/>
                  </a:lnTo>
                </a:path>
                <a:path w="5308600" h="3406140">
                  <a:moveTo>
                    <a:pt x="103632" y="0"/>
                  </a:moveTo>
                  <a:lnTo>
                    <a:pt x="103632" y="1497838"/>
                  </a:lnTo>
                </a:path>
                <a:path w="5308600" h="3406140">
                  <a:moveTo>
                    <a:pt x="129540" y="1789938"/>
                  </a:moveTo>
                  <a:lnTo>
                    <a:pt x="129540" y="3406140"/>
                  </a:lnTo>
                </a:path>
                <a:path w="5308600" h="3406140">
                  <a:moveTo>
                    <a:pt x="129540" y="0"/>
                  </a:moveTo>
                  <a:lnTo>
                    <a:pt x="129540" y="1497838"/>
                  </a:lnTo>
                </a:path>
                <a:path w="5308600" h="3406140">
                  <a:moveTo>
                    <a:pt x="155448" y="1789938"/>
                  </a:moveTo>
                  <a:lnTo>
                    <a:pt x="155448" y="3406140"/>
                  </a:lnTo>
                </a:path>
                <a:path w="5308600" h="3406140">
                  <a:moveTo>
                    <a:pt x="155448" y="0"/>
                  </a:moveTo>
                  <a:lnTo>
                    <a:pt x="155448" y="1497838"/>
                  </a:lnTo>
                </a:path>
                <a:path w="5308600" h="3406140">
                  <a:moveTo>
                    <a:pt x="181356" y="1789938"/>
                  </a:moveTo>
                  <a:lnTo>
                    <a:pt x="181356" y="3406140"/>
                  </a:lnTo>
                </a:path>
                <a:path w="5308600" h="3406140">
                  <a:moveTo>
                    <a:pt x="181356" y="0"/>
                  </a:moveTo>
                  <a:lnTo>
                    <a:pt x="181356" y="1497838"/>
                  </a:lnTo>
                </a:path>
                <a:path w="5308600" h="3406140">
                  <a:moveTo>
                    <a:pt x="207264" y="1789938"/>
                  </a:moveTo>
                  <a:lnTo>
                    <a:pt x="207264" y="3406140"/>
                  </a:lnTo>
                </a:path>
                <a:path w="5308600" h="3406140">
                  <a:moveTo>
                    <a:pt x="207264" y="0"/>
                  </a:moveTo>
                  <a:lnTo>
                    <a:pt x="207264" y="1497838"/>
                  </a:lnTo>
                </a:path>
                <a:path w="5308600" h="3406140">
                  <a:moveTo>
                    <a:pt x="233172" y="1955038"/>
                  </a:moveTo>
                  <a:lnTo>
                    <a:pt x="233172" y="3406140"/>
                  </a:lnTo>
                </a:path>
                <a:path w="5308600" h="3406140">
                  <a:moveTo>
                    <a:pt x="233172" y="1789938"/>
                  </a:moveTo>
                  <a:lnTo>
                    <a:pt x="233172" y="1891538"/>
                  </a:lnTo>
                </a:path>
                <a:path w="5308600" h="3406140">
                  <a:moveTo>
                    <a:pt x="233172" y="0"/>
                  </a:moveTo>
                  <a:lnTo>
                    <a:pt x="233172" y="1497838"/>
                  </a:lnTo>
                </a:path>
                <a:path w="5308600" h="3406140">
                  <a:moveTo>
                    <a:pt x="259080" y="1955038"/>
                  </a:moveTo>
                  <a:lnTo>
                    <a:pt x="259080" y="3406140"/>
                  </a:lnTo>
                </a:path>
                <a:path w="5308600" h="3406140">
                  <a:moveTo>
                    <a:pt x="259080" y="1789938"/>
                  </a:moveTo>
                  <a:lnTo>
                    <a:pt x="259080" y="1891538"/>
                  </a:lnTo>
                </a:path>
                <a:path w="5308600" h="3406140">
                  <a:moveTo>
                    <a:pt x="259080" y="0"/>
                  </a:moveTo>
                  <a:lnTo>
                    <a:pt x="259080" y="1497838"/>
                  </a:lnTo>
                </a:path>
                <a:path w="5308600" h="3406140">
                  <a:moveTo>
                    <a:pt x="284988" y="1955038"/>
                  </a:moveTo>
                  <a:lnTo>
                    <a:pt x="284988" y="3406140"/>
                  </a:lnTo>
                </a:path>
                <a:path w="5308600" h="3406140">
                  <a:moveTo>
                    <a:pt x="284988" y="1789938"/>
                  </a:moveTo>
                  <a:lnTo>
                    <a:pt x="284988" y="1891538"/>
                  </a:lnTo>
                </a:path>
                <a:path w="5308600" h="3406140">
                  <a:moveTo>
                    <a:pt x="284988" y="0"/>
                  </a:moveTo>
                  <a:lnTo>
                    <a:pt x="284988" y="1497838"/>
                  </a:lnTo>
                </a:path>
                <a:path w="5308600" h="3406140">
                  <a:moveTo>
                    <a:pt x="310896" y="1955038"/>
                  </a:moveTo>
                  <a:lnTo>
                    <a:pt x="310896" y="3406140"/>
                  </a:lnTo>
                </a:path>
                <a:path w="5308600" h="3406140">
                  <a:moveTo>
                    <a:pt x="310896" y="1789938"/>
                  </a:moveTo>
                  <a:lnTo>
                    <a:pt x="310896" y="1891538"/>
                  </a:lnTo>
                </a:path>
                <a:path w="5308600" h="3406140">
                  <a:moveTo>
                    <a:pt x="310896" y="0"/>
                  </a:moveTo>
                  <a:lnTo>
                    <a:pt x="310896" y="1497838"/>
                  </a:lnTo>
                </a:path>
                <a:path w="5308600" h="3406140">
                  <a:moveTo>
                    <a:pt x="336804" y="1955038"/>
                  </a:moveTo>
                  <a:lnTo>
                    <a:pt x="336804" y="3406140"/>
                  </a:lnTo>
                </a:path>
                <a:path w="5308600" h="3406140">
                  <a:moveTo>
                    <a:pt x="336804" y="1789938"/>
                  </a:moveTo>
                  <a:lnTo>
                    <a:pt x="336804" y="1891538"/>
                  </a:lnTo>
                </a:path>
                <a:path w="5308600" h="3406140">
                  <a:moveTo>
                    <a:pt x="336804" y="0"/>
                  </a:moveTo>
                  <a:lnTo>
                    <a:pt x="336804" y="1497838"/>
                  </a:lnTo>
                </a:path>
                <a:path w="5308600" h="3406140">
                  <a:moveTo>
                    <a:pt x="362712" y="1955038"/>
                  </a:moveTo>
                  <a:lnTo>
                    <a:pt x="362712" y="3406140"/>
                  </a:lnTo>
                </a:path>
                <a:path w="5308600" h="3406140">
                  <a:moveTo>
                    <a:pt x="362712" y="1789938"/>
                  </a:moveTo>
                  <a:lnTo>
                    <a:pt x="362712" y="1891538"/>
                  </a:lnTo>
                </a:path>
                <a:path w="5308600" h="3406140">
                  <a:moveTo>
                    <a:pt x="362712" y="0"/>
                  </a:moveTo>
                  <a:lnTo>
                    <a:pt x="362712" y="1497838"/>
                  </a:lnTo>
                </a:path>
                <a:path w="5308600" h="3406140">
                  <a:moveTo>
                    <a:pt x="388620" y="1955038"/>
                  </a:moveTo>
                  <a:lnTo>
                    <a:pt x="388620" y="3406140"/>
                  </a:lnTo>
                </a:path>
                <a:path w="5308600" h="3406140">
                  <a:moveTo>
                    <a:pt x="388620" y="1789938"/>
                  </a:moveTo>
                  <a:lnTo>
                    <a:pt x="388620" y="1891538"/>
                  </a:lnTo>
                </a:path>
                <a:path w="5308600" h="3406140">
                  <a:moveTo>
                    <a:pt x="388620" y="0"/>
                  </a:moveTo>
                  <a:lnTo>
                    <a:pt x="388620" y="1497838"/>
                  </a:lnTo>
                </a:path>
                <a:path w="5308600" h="3406140">
                  <a:moveTo>
                    <a:pt x="414528" y="1955038"/>
                  </a:moveTo>
                  <a:lnTo>
                    <a:pt x="414528" y="3406140"/>
                  </a:lnTo>
                </a:path>
                <a:path w="5308600" h="3406140">
                  <a:moveTo>
                    <a:pt x="414528" y="1789938"/>
                  </a:moveTo>
                  <a:lnTo>
                    <a:pt x="414528" y="1891538"/>
                  </a:lnTo>
                </a:path>
                <a:path w="5308600" h="3406140">
                  <a:moveTo>
                    <a:pt x="414528" y="0"/>
                  </a:moveTo>
                  <a:lnTo>
                    <a:pt x="414528" y="1497838"/>
                  </a:lnTo>
                </a:path>
                <a:path w="5308600" h="3406140">
                  <a:moveTo>
                    <a:pt x="440436" y="1955038"/>
                  </a:moveTo>
                  <a:lnTo>
                    <a:pt x="440436" y="3406140"/>
                  </a:lnTo>
                </a:path>
                <a:path w="5308600" h="3406140">
                  <a:moveTo>
                    <a:pt x="440436" y="1789938"/>
                  </a:moveTo>
                  <a:lnTo>
                    <a:pt x="440436" y="1891538"/>
                  </a:lnTo>
                </a:path>
                <a:path w="5308600" h="3406140">
                  <a:moveTo>
                    <a:pt x="440436" y="0"/>
                  </a:moveTo>
                  <a:lnTo>
                    <a:pt x="440436" y="1497838"/>
                  </a:lnTo>
                </a:path>
                <a:path w="5308600" h="3406140">
                  <a:moveTo>
                    <a:pt x="466344" y="1955038"/>
                  </a:moveTo>
                  <a:lnTo>
                    <a:pt x="466344" y="3406140"/>
                  </a:lnTo>
                </a:path>
                <a:path w="5308600" h="3406140">
                  <a:moveTo>
                    <a:pt x="466344" y="1789938"/>
                  </a:moveTo>
                  <a:lnTo>
                    <a:pt x="466344" y="1891538"/>
                  </a:lnTo>
                </a:path>
                <a:path w="5308600" h="3406140">
                  <a:moveTo>
                    <a:pt x="466344" y="0"/>
                  </a:moveTo>
                  <a:lnTo>
                    <a:pt x="466344" y="1497838"/>
                  </a:lnTo>
                </a:path>
                <a:path w="5308600" h="3406140">
                  <a:moveTo>
                    <a:pt x="492252" y="1955038"/>
                  </a:moveTo>
                  <a:lnTo>
                    <a:pt x="492252" y="3406140"/>
                  </a:lnTo>
                </a:path>
                <a:path w="5308600" h="3406140">
                  <a:moveTo>
                    <a:pt x="492252" y="1789938"/>
                  </a:moveTo>
                  <a:lnTo>
                    <a:pt x="492252" y="1891538"/>
                  </a:lnTo>
                </a:path>
                <a:path w="5308600" h="3406140">
                  <a:moveTo>
                    <a:pt x="492252" y="0"/>
                  </a:moveTo>
                  <a:lnTo>
                    <a:pt x="492252" y="1497838"/>
                  </a:lnTo>
                </a:path>
                <a:path w="5308600" h="3406140">
                  <a:moveTo>
                    <a:pt x="518159" y="1955038"/>
                  </a:moveTo>
                  <a:lnTo>
                    <a:pt x="518159" y="3406140"/>
                  </a:lnTo>
                </a:path>
                <a:path w="5308600" h="3406140">
                  <a:moveTo>
                    <a:pt x="518159" y="1789938"/>
                  </a:moveTo>
                  <a:lnTo>
                    <a:pt x="518159" y="1891538"/>
                  </a:lnTo>
                </a:path>
                <a:path w="5308600" h="3406140">
                  <a:moveTo>
                    <a:pt x="518159" y="0"/>
                  </a:moveTo>
                  <a:lnTo>
                    <a:pt x="518159" y="1497838"/>
                  </a:lnTo>
                </a:path>
                <a:path w="5308600" h="3406140">
                  <a:moveTo>
                    <a:pt x="544068" y="1955038"/>
                  </a:moveTo>
                  <a:lnTo>
                    <a:pt x="544068" y="3406140"/>
                  </a:lnTo>
                </a:path>
                <a:path w="5308600" h="3406140">
                  <a:moveTo>
                    <a:pt x="544068" y="1789938"/>
                  </a:moveTo>
                  <a:lnTo>
                    <a:pt x="544068" y="1891538"/>
                  </a:lnTo>
                </a:path>
                <a:path w="5308600" h="3406140">
                  <a:moveTo>
                    <a:pt x="544068" y="0"/>
                  </a:moveTo>
                  <a:lnTo>
                    <a:pt x="544068" y="1497838"/>
                  </a:lnTo>
                </a:path>
                <a:path w="5308600" h="3406140">
                  <a:moveTo>
                    <a:pt x="569976" y="1955038"/>
                  </a:moveTo>
                  <a:lnTo>
                    <a:pt x="569976" y="3406140"/>
                  </a:lnTo>
                </a:path>
                <a:path w="5308600" h="3406140">
                  <a:moveTo>
                    <a:pt x="569976" y="1789938"/>
                  </a:moveTo>
                  <a:lnTo>
                    <a:pt x="569976" y="1891538"/>
                  </a:lnTo>
                </a:path>
                <a:path w="5308600" h="3406140">
                  <a:moveTo>
                    <a:pt x="569976" y="0"/>
                  </a:moveTo>
                  <a:lnTo>
                    <a:pt x="569976" y="1497838"/>
                  </a:lnTo>
                </a:path>
                <a:path w="5308600" h="3406140">
                  <a:moveTo>
                    <a:pt x="595884" y="1955038"/>
                  </a:moveTo>
                  <a:lnTo>
                    <a:pt x="595884" y="3406140"/>
                  </a:lnTo>
                </a:path>
                <a:path w="5308600" h="3406140">
                  <a:moveTo>
                    <a:pt x="595884" y="1789938"/>
                  </a:moveTo>
                  <a:lnTo>
                    <a:pt x="595884" y="1891538"/>
                  </a:lnTo>
                </a:path>
                <a:path w="5308600" h="3406140">
                  <a:moveTo>
                    <a:pt x="595884" y="0"/>
                  </a:moveTo>
                  <a:lnTo>
                    <a:pt x="595884" y="1497838"/>
                  </a:lnTo>
                </a:path>
                <a:path w="5308600" h="3406140">
                  <a:moveTo>
                    <a:pt x="621791" y="1955038"/>
                  </a:moveTo>
                  <a:lnTo>
                    <a:pt x="621791" y="3406140"/>
                  </a:lnTo>
                </a:path>
                <a:path w="5308600" h="3406140">
                  <a:moveTo>
                    <a:pt x="621791" y="1789938"/>
                  </a:moveTo>
                  <a:lnTo>
                    <a:pt x="621791" y="1891538"/>
                  </a:lnTo>
                </a:path>
                <a:path w="5308600" h="3406140">
                  <a:moveTo>
                    <a:pt x="621791" y="0"/>
                  </a:moveTo>
                  <a:lnTo>
                    <a:pt x="621791" y="1497838"/>
                  </a:lnTo>
                </a:path>
                <a:path w="5308600" h="3406140">
                  <a:moveTo>
                    <a:pt x="647700" y="1955038"/>
                  </a:moveTo>
                  <a:lnTo>
                    <a:pt x="647700" y="3406140"/>
                  </a:lnTo>
                </a:path>
                <a:path w="5308600" h="3406140">
                  <a:moveTo>
                    <a:pt x="647700" y="1789938"/>
                  </a:moveTo>
                  <a:lnTo>
                    <a:pt x="647700" y="1891538"/>
                  </a:lnTo>
                </a:path>
                <a:path w="5308600" h="3406140">
                  <a:moveTo>
                    <a:pt x="647700" y="0"/>
                  </a:moveTo>
                  <a:lnTo>
                    <a:pt x="647700" y="1497838"/>
                  </a:lnTo>
                </a:path>
                <a:path w="5308600" h="3406140">
                  <a:moveTo>
                    <a:pt x="673608" y="1955038"/>
                  </a:moveTo>
                  <a:lnTo>
                    <a:pt x="673608" y="3406140"/>
                  </a:lnTo>
                </a:path>
                <a:path w="5308600" h="3406140">
                  <a:moveTo>
                    <a:pt x="673608" y="1789938"/>
                  </a:moveTo>
                  <a:lnTo>
                    <a:pt x="673608" y="1891538"/>
                  </a:lnTo>
                </a:path>
                <a:path w="5308600" h="3406140">
                  <a:moveTo>
                    <a:pt x="673608" y="0"/>
                  </a:moveTo>
                  <a:lnTo>
                    <a:pt x="673608" y="1497838"/>
                  </a:lnTo>
                </a:path>
                <a:path w="5308600" h="3406140">
                  <a:moveTo>
                    <a:pt x="699516" y="1955038"/>
                  </a:moveTo>
                  <a:lnTo>
                    <a:pt x="699516" y="3406140"/>
                  </a:lnTo>
                </a:path>
                <a:path w="5308600" h="3406140">
                  <a:moveTo>
                    <a:pt x="699516" y="1789938"/>
                  </a:moveTo>
                  <a:lnTo>
                    <a:pt x="699516" y="1891538"/>
                  </a:lnTo>
                </a:path>
                <a:path w="5308600" h="3406140">
                  <a:moveTo>
                    <a:pt x="699516" y="0"/>
                  </a:moveTo>
                  <a:lnTo>
                    <a:pt x="699516" y="1497838"/>
                  </a:lnTo>
                </a:path>
                <a:path w="5308600" h="3406140">
                  <a:moveTo>
                    <a:pt x="725423" y="1955038"/>
                  </a:moveTo>
                  <a:lnTo>
                    <a:pt x="725423" y="3406140"/>
                  </a:lnTo>
                </a:path>
                <a:path w="5308600" h="3406140">
                  <a:moveTo>
                    <a:pt x="725423" y="1789938"/>
                  </a:moveTo>
                  <a:lnTo>
                    <a:pt x="725423" y="1891538"/>
                  </a:lnTo>
                </a:path>
                <a:path w="5308600" h="3406140">
                  <a:moveTo>
                    <a:pt x="725423" y="0"/>
                  </a:moveTo>
                  <a:lnTo>
                    <a:pt x="725423" y="1497838"/>
                  </a:lnTo>
                </a:path>
                <a:path w="5308600" h="3406140">
                  <a:moveTo>
                    <a:pt x="751332" y="1955038"/>
                  </a:moveTo>
                  <a:lnTo>
                    <a:pt x="751332" y="3406140"/>
                  </a:lnTo>
                </a:path>
                <a:path w="5308600" h="3406140">
                  <a:moveTo>
                    <a:pt x="751332" y="1789938"/>
                  </a:moveTo>
                  <a:lnTo>
                    <a:pt x="751332" y="1891538"/>
                  </a:lnTo>
                </a:path>
                <a:path w="5308600" h="3406140">
                  <a:moveTo>
                    <a:pt x="751332" y="0"/>
                  </a:moveTo>
                  <a:lnTo>
                    <a:pt x="751332" y="1497838"/>
                  </a:lnTo>
                </a:path>
                <a:path w="5308600" h="3406140">
                  <a:moveTo>
                    <a:pt x="777240" y="1955038"/>
                  </a:moveTo>
                  <a:lnTo>
                    <a:pt x="777240" y="3406140"/>
                  </a:lnTo>
                </a:path>
                <a:path w="5308600" h="3406140">
                  <a:moveTo>
                    <a:pt x="777240" y="1789938"/>
                  </a:moveTo>
                  <a:lnTo>
                    <a:pt x="777240" y="1891538"/>
                  </a:lnTo>
                </a:path>
                <a:path w="5308600" h="3406140">
                  <a:moveTo>
                    <a:pt x="777240" y="0"/>
                  </a:moveTo>
                  <a:lnTo>
                    <a:pt x="777240" y="1497838"/>
                  </a:lnTo>
                </a:path>
                <a:path w="5308600" h="3406140">
                  <a:moveTo>
                    <a:pt x="803147" y="1955038"/>
                  </a:moveTo>
                  <a:lnTo>
                    <a:pt x="803147" y="3406140"/>
                  </a:lnTo>
                </a:path>
                <a:path w="5308600" h="3406140">
                  <a:moveTo>
                    <a:pt x="803147" y="1789938"/>
                  </a:moveTo>
                  <a:lnTo>
                    <a:pt x="803147" y="1891538"/>
                  </a:lnTo>
                </a:path>
                <a:path w="5308600" h="3406140">
                  <a:moveTo>
                    <a:pt x="803147" y="0"/>
                  </a:moveTo>
                  <a:lnTo>
                    <a:pt x="803147" y="1497838"/>
                  </a:lnTo>
                </a:path>
                <a:path w="5308600" h="3406140">
                  <a:moveTo>
                    <a:pt x="829056" y="1955038"/>
                  </a:moveTo>
                  <a:lnTo>
                    <a:pt x="829056" y="3406140"/>
                  </a:lnTo>
                </a:path>
                <a:path w="5308600" h="3406140">
                  <a:moveTo>
                    <a:pt x="829056" y="1789938"/>
                  </a:moveTo>
                  <a:lnTo>
                    <a:pt x="829056" y="1891538"/>
                  </a:lnTo>
                </a:path>
                <a:path w="5308600" h="3406140">
                  <a:moveTo>
                    <a:pt x="829056" y="0"/>
                  </a:moveTo>
                  <a:lnTo>
                    <a:pt x="829056" y="1497838"/>
                  </a:lnTo>
                </a:path>
                <a:path w="5308600" h="3406140">
                  <a:moveTo>
                    <a:pt x="854964" y="1955038"/>
                  </a:moveTo>
                  <a:lnTo>
                    <a:pt x="854964" y="3406140"/>
                  </a:lnTo>
                </a:path>
                <a:path w="5308600" h="3406140">
                  <a:moveTo>
                    <a:pt x="854964" y="1789938"/>
                  </a:moveTo>
                  <a:lnTo>
                    <a:pt x="854964" y="1891538"/>
                  </a:lnTo>
                </a:path>
                <a:path w="5308600" h="3406140">
                  <a:moveTo>
                    <a:pt x="854964" y="0"/>
                  </a:moveTo>
                  <a:lnTo>
                    <a:pt x="854964" y="1497838"/>
                  </a:lnTo>
                </a:path>
                <a:path w="5308600" h="3406140">
                  <a:moveTo>
                    <a:pt x="880872" y="1955038"/>
                  </a:moveTo>
                  <a:lnTo>
                    <a:pt x="880872" y="3406140"/>
                  </a:lnTo>
                </a:path>
                <a:path w="5308600" h="3406140">
                  <a:moveTo>
                    <a:pt x="880872" y="1789938"/>
                  </a:moveTo>
                  <a:lnTo>
                    <a:pt x="880872" y="1891538"/>
                  </a:lnTo>
                </a:path>
                <a:path w="5308600" h="3406140">
                  <a:moveTo>
                    <a:pt x="880872" y="0"/>
                  </a:moveTo>
                  <a:lnTo>
                    <a:pt x="880872" y="1497838"/>
                  </a:lnTo>
                </a:path>
                <a:path w="5308600" h="3406140">
                  <a:moveTo>
                    <a:pt x="906779" y="1955038"/>
                  </a:moveTo>
                  <a:lnTo>
                    <a:pt x="906779" y="3406140"/>
                  </a:lnTo>
                </a:path>
                <a:path w="5308600" h="3406140">
                  <a:moveTo>
                    <a:pt x="906779" y="1789938"/>
                  </a:moveTo>
                  <a:lnTo>
                    <a:pt x="906779" y="1891538"/>
                  </a:lnTo>
                </a:path>
                <a:path w="5308600" h="3406140">
                  <a:moveTo>
                    <a:pt x="906779" y="0"/>
                  </a:moveTo>
                  <a:lnTo>
                    <a:pt x="906779" y="1497838"/>
                  </a:lnTo>
                </a:path>
                <a:path w="5308600" h="3406140">
                  <a:moveTo>
                    <a:pt x="932688" y="1955038"/>
                  </a:moveTo>
                  <a:lnTo>
                    <a:pt x="932688" y="3406140"/>
                  </a:lnTo>
                </a:path>
                <a:path w="5308600" h="3406140">
                  <a:moveTo>
                    <a:pt x="932688" y="1789938"/>
                  </a:moveTo>
                  <a:lnTo>
                    <a:pt x="932688" y="1891538"/>
                  </a:lnTo>
                </a:path>
                <a:path w="5308600" h="3406140">
                  <a:moveTo>
                    <a:pt x="932688" y="0"/>
                  </a:moveTo>
                  <a:lnTo>
                    <a:pt x="932688" y="1497838"/>
                  </a:lnTo>
                </a:path>
                <a:path w="5308600" h="3406140">
                  <a:moveTo>
                    <a:pt x="958596" y="1955038"/>
                  </a:moveTo>
                  <a:lnTo>
                    <a:pt x="958596" y="3406140"/>
                  </a:lnTo>
                </a:path>
                <a:path w="5308600" h="3406140">
                  <a:moveTo>
                    <a:pt x="958596" y="1789938"/>
                  </a:moveTo>
                  <a:lnTo>
                    <a:pt x="958596" y="1891538"/>
                  </a:lnTo>
                </a:path>
                <a:path w="5308600" h="3406140">
                  <a:moveTo>
                    <a:pt x="958596" y="0"/>
                  </a:moveTo>
                  <a:lnTo>
                    <a:pt x="958596" y="1497838"/>
                  </a:lnTo>
                </a:path>
                <a:path w="5308600" h="3406140">
                  <a:moveTo>
                    <a:pt x="984504" y="1955038"/>
                  </a:moveTo>
                  <a:lnTo>
                    <a:pt x="984504" y="3406140"/>
                  </a:lnTo>
                </a:path>
                <a:path w="5308600" h="3406140">
                  <a:moveTo>
                    <a:pt x="984504" y="1789938"/>
                  </a:moveTo>
                  <a:lnTo>
                    <a:pt x="984504" y="1891538"/>
                  </a:lnTo>
                </a:path>
                <a:path w="5308600" h="3406140">
                  <a:moveTo>
                    <a:pt x="984504" y="0"/>
                  </a:moveTo>
                  <a:lnTo>
                    <a:pt x="984504" y="1497838"/>
                  </a:lnTo>
                </a:path>
                <a:path w="5308600" h="3406140">
                  <a:moveTo>
                    <a:pt x="1010412" y="1955038"/>
                  </a:moveTo>
                  <a:lnTo>
                    <a:pt x="1010412" y="3406140"/>
                  </a:lnTo>
                </a:path>
                <a:path w="5308600" h="3406140">
                  <a:moveTo>
                    <a:pt x="1010412" y="1789938"/>
                  </a:moveTo>
                  <a:lnTo>
                    <a:pt x="1010412" y="1891538"/>
                  </a:lnTo>
                </a:path>
                <a:path w="5308600" h="3406140">
                  <a:moveTo>
                    <a:pt x="1010412" y="0"/>
                  </a:moveTo>
                  <a:lnTo>
                    <a:pt x="1010412" y="1497838"/>
                  </a:lnTo>
                </a:path>
                <a:path w="5308600" h="3406140">
                  <a:moveTo>
                    <a:pt x="1036320" y="1955038"/>
                  </a:moveTo>
                  <a:lnTo>
                    <a:pt x="1036320" y="3406140"/>
                  </a:lnTo>
                </a:path>
                <a:path w="5308600" h="3406140">
                  <a:moveTo>
                    <a:pt x="1036320" y="1789938"/>
                  </a:moveTo>
                  <a:lnTo>
                    <a:pt x="1036320" y="1891538"/>
                  </a:lnTo>
                </a:path>
                <a:path w="5308600" h="3406140">
                  <a:moveTo>
                    <a:pt x="1036320" y="0"/>
                  </a:moveTo>
                  <a:lnTo>
                    <a:pt x="1036320" y="1497838"/>
                  </a:lnTo>
                </a:path>
                <a:path w="5308600" h="3406140">
                  <a:moveTo>
                    <a:pt x="1062228" y="1955038"/>
                  </a:moveTo>
                  <a:lnTo>
                    <a:pt x="1062228" y="3406140"/>
                  </a:lnTo>
                </a:path>
                <a:path w="5308600" h="3406140">
                  <a:moveTo>
                    <a:pt x="1062228" y="1789938"/>
                  </a:moveTo>
                  <a:lnTo>
                    <a:pt x="1062228" y="1891538"/>
                  </a:lnTo>
                </a:path>
                <a:path w="5308600" h="3406140">
                  <a:moveTo>
                    <a:pt x="1062228" y="0"/>
                  </a:moveTo>
                  <a:lnTo>
                    <a:pt x="1062228" y="1497838"/>
                  </a:lnTo>
                </a:path>
                <a:path w="5308600" h="3406140">
                  <a:moveTo>
                    <a:pt x="1088136" y="1955038"/>
                  </a:moveTo>
                  <a:lnTo>
                    <a:pt x="1088136" y="3406140"/>
                  </a:lnTo>
                </a:path>
                <a:path w="5308600" h="3406140">
                  <a:moveTo>
                    <a:pt x="1088136" y="1789938"/>
                  </a:moveTo>
                  <a:lnTo>
                    <a:pt x="1088136" y="1891538"/>
                  </a:lnTo>
                </a:path>
                <a:path w="5308600" h="3406140">
                  <a:moveTo>
                    <a:pt x="1088136" y="0"/>
                  </a:moveTo>
                  <a:lnTo>
                    <a:pt x="1088136" y="1497838"/>
                  </a:lnTo>
                </a:path>
                <a:path w="5308600" h="3406140">
                  <a:moveTo>
                    <a:pt x="1114044" y="1955038"/>
                  </a:moveTo>
                  <a:lnTo>
                    <a:pt x="1114044" y="3406140"/>
                  </a:lnTo>
                </a:path>
                <a:path w="5308600" h="3406140">
                  <a:moveTo>
                    <a:pt x="1114044" y="1789938"/>
                  </a:moveTo>
                  <a:lnTo>
                    <a:pt x="1114044" y="1891538"/>
                  </a:lnTo>
                </a:path>
                <a:path w="5308600" h="3406140">
                  <a:moveTo>
                    <a:pt x="1114044" y="0"/>
                  </a:moveTo>
                  <a:lnTo>
                    <a:pt x="1114044" y="1497838"/>
                  </a:lnTo>
                </a:path>
                <a:path w="5308600" h="3406140">
                  <a:moveTo>
                    <a:pt x="1139952" y="1955038"/>
                  </a:moveTo>
                  <a:lnTo>
                    <a:pt x="1139952" y="3406140"/>
                  </a:lnTo>
                </a:path>
                <a:path w="5308600" h="3406140">
                  <a:moveTo>
                    <a:pt x="1139952" y="1789938"/>
                  </a:moveTo>
                  <a:lnTo>
                    <a:pt x="1139952" y="1891538"/>
                  </a:lnTo>
                </a:path>
                <a:path w="5308600" h="3406140">
                  <a:moveTo>
                    <a:pt x="1139952" y="0"/>
                  </a:moveTo>
                  <a:lnTo>
                    <a:pt x="1139952" y="1497838"/>
                  </a:lnTo>
                </a:path>
                <a:path w="5308600" h="3406140">
                  <a:moveTo>
                    <a:pt x="1165860" y="1955038"/>
                  </a:moveTo>
                  <a:lnTo>
                    <a:pt x="1165860" y="3406140"/>
                  </a:lnTo>
                </a:path>
                <a:path w="5308600" h="3406140">
                  <a:moveTo>
                    <a:pt x="1165860" y="1789938"/>
                  </a:moveTo>
                  <a:lnTo>
                    <a:pt x="1165860" y="1891538"/>
                  </a:lnTo>
                </a:path>
                <a:path w="5308600" h="3406140">
                  <a:moveTo>
                    <a:pt x="1165860" y="0"/>
                  </a:moveTo>
                  <a:lnTo>
                    <a:pt x="1165860" y="1497838"/>
                  </a:lnTo>
                </a:path>
                <a:path w="5308600" h="3406140">
                  <a:moveTo>
                    <a:pt x="1191768" y="1955038"/>
                  </a:moveTo>
                  <a:lnTo>
                    <a:pt x="1191768" y="3406140"/>
                  </a:lnTo>
                </a:path>
                <a:path w="5308600" h="3406140">
                  <a:moveTo>
                    <a:pt x="1191768" y="1789938"/>
                  </a:moveTo>
                  <a:lnTo>
                    <a:pt x="1191768" y="1891538"/>
                  </a:lnTo>
                </a:path>
                <a:path w="5308600" h="3406140">
                  <a:moveTo>
                    <a:pt x="1191768" y="0"/>
                  </a:moveTo>
                  <a:lnTo>
                    <a:pt x="1191768" y="1497838"/>
                  </a:lnTo>
                </a:path>
                <a:path w="5308600" h="3406140">
                  <a:moveTo>
                    <a:pt x="1216152" y="1955038"/>
                  </a:moveTo>
                  <a:lnTo>
                    <a:pt x="1216152" y="3406140"/>
                  </a:lnTo>
                </a:path>
                <a:path w="5308600" h="3406140">
                  <a:moveTo>
                    <a:pt x="1216152" y="1789938"/>
                  </a:moveTo>
                  <a:lnTo>
                    <a:pt x="1216152" y="1891538"/>
                  </a:lnTo>
                </a:path>
                <a:path w="5308600" h="3406140">
                  <a:moveTo>
                    <a:pt x="1216152" y="0"/>
                  </a:moveTo>
                  <a:lnTo>
                    <a:pt x="1216152" y="1497838"/>
                  </a:lnTo>
                </a:path>
                <a:path w="5308600" h="3406140">
                  <a:moveTo>
                    <a:pt x="1242060" y="1955038"/>
                  </a:moveTo>
                  <a:lnTo>
                    <a:pt x="1242060" y="3406140"/>
                  </a:lnTo>
                </a:path>
                <a:path w="5308600" h="3406140">
                  <a:moveTo>
                    <a:pt x="1242060" y="1789938"/>
                  </a:moveTo>
                  <a:lnTo>
                    <a:pt x="1242060" y="1891538"/>
                  </a:lnTo>
                </a:path>
                <a:path w="5308600" h="3406140">
                  <a:moveTo>
                    <a:pt x="1242060" y="0"/>
                  </a:moveTo>
                  <a:lnTo>
                    <a:pt x="1242060" y="1497838"/>
                  </a:lnTo>
                </a:path>
                <a:path w="5308600" h="3406140">
                  <a:moveTo>
                    <a:pt x="1269492" y="1955038"/>
                  </a:moveTo>
                  <a:lnTo>
                    <a:pt x="1269492" y="3406140"/>
                  </a:lnTo>
                </a:path>
                <a:path w="5308600" h="3406140">
                  <a:moveTo>
                    <a:pt x="1269492" y="1789938"/>
                  </a:moveTo>
                  <a:lnTo>
                    <a:pt x="1269492" y="1891538"/>
                  </a:lnTo>
                </a:path>
                <a:path w="5308600" h="3406140">
                  <a:moveTo>
                    <a:pt x="1269492" y="0"/>
                  </a:moveTo>
                  <a:lnTo>
                    <a:pt x="1269492" y="1497838"/>
                  </a:lnTo>
                </a:path>
                <a:path w="5308600" h="3406140">
                  <a:moveTo>
                    <a:pt x="1295400" y="1955038"/>
                  </a:moveTo>
                  <a:lnTo>
                    <a:pt x="1295400" y="3406140"/>
                  </a:lnTo>
                </a:path>
                <a:path w="5308600" h="3406140">
                  <a:moveTo>
                    <a:pt x="1295400" y="1789938"/>
                  </a:moveTo>
                  <a:lnTo>
                    <a:pt x="1295400" y="1891538"/>
                  </a:lnTo>
                </a:path>
                <a:path w="5308600" h="3406140">
                  <a:moveTo>
                    <a:pt x="1295400" y="0"/>
                  </a:moveTo>
                  <a:lnTo>
                    <a:pt x="1295400" y="1497838"/>
                  </a:lnTo>
                </a:path>
                <a:path w="5308600" h="3406140">
                  <a:moveTo>
                    <a:pt x="1319784" y="1955038"/>
                  </a:moveTo>
                  <a:lnTo>
                    <a:pt x="1319784" y="3406140"/>
                  </a:lnTo>
                </a:path>
                <a:path w="5308600" h="3406140">
                  <a:moveTo>
                    <a:pt x="1319784" y="1789938"/>
                  </a:moveTo>
                  <a:lnTo>
                    <a:pt x="1319784" y="1891538"/>
                  </a:lnTo>
                </a:path>
                <a:path w="5308600" h="3406140">
                  <a:moveTo>
                    <a:pt x="1319784" y="0"/>
                  </a:moveTo>
                  <a:lnTo>
                    <a:pt x="1319784" y="1497838"/>
                  </a:lnTo>
                </a:path>
                <a:path w="5308600" h="3406140">
                  <a:moveTo>
                    <a:pt x="1345692" y="1955038"/>
                  </a:moveTo>
                  <a:lnTo>
                    <a:pt x="1345692" y="3406140"/>
                  </a:lnTo>
                </a:path>
                <a:path w="5308600" h="3406140">
                  <a:moveTo>
                    <a:pt x="1345692" y="1789938"/>
                  </a:moveTo>
                  <a:lnTo>
                    <a:pt x="1345692" y="1891538"/>
                  </a:lnTo>
                </a:path>
                <a:path w="5308600" h="3406140">
                  <a:moveTo>
                    <a:pt x="1345692" y="0"/>
                  </a:moveTo>
                  <a:lnTo>
                    <a:pt x="1345692" y="1497838"/>
                  </a:lnTo>
                </a:path>
                <a:path w="5308600" h="3406140">
                  <a:moveTo>
                    <a:pt x="1371600" y="1955038"/>
                  </a:moveTo>
                  <a:lnTo>
                    <a:pt x="1371600" y="3406140"/>
                  </a:lnTo>
                </a:path>
                <a:path w="5308600" h="3406140">
                  <a:moveTo>
                    <a:pt x="1371600" y="1789938"/>
                  </a:moveTo>
                  <a:lnTo>
                    <a:pt x="1371600" y="1891538"/>
                  </a:lnTo>
                </a:path>
                <a:path w="5308600" h="3406140">
                  <a:moveTo>
                    <a:pt x="1371600" y="0"/>
                  </a:moveTo>
                  <a:lnTo>
                    <a:pt x="1371600" y="1497838"/>
                  </a:lnTo>
                </a:path>
                <a:path w="5308600" h="3406140">
                  <a:moveTo>
                    <a:pt x="1397508" y="1955038"/>
                  </a:moveTo>
                  <a:lnTo>
                    <a:pt x="1397508" y="3406140"/>
                  </a:lnTo>
                </a:path>
                <a:path w="5308600" h="3406140">
                  <a:moveTo>
                    <a:pt x="1397508" y="1789938"/>
                  </a:moveTo>
                  <a:lnTo>
                    <a:pt x="1397508" y="1891538"/>
                  </a:lnTo>
                </a:path>
                <a:path w="5308600" h="3406140">
                  <a:moveTo>
                    <a:pt x="1397508" y="0"/>
                  </a:moveTo>
                  <a:lnTo>
                    <a:pt x="1397508" y="1497838"/>
                  </a:lnTo>
                </a:path>
                <a:path w="5308600" h="3406140">
                  <a:moveTo>
                    <a:pt x="1423416" y="1955038"/>
                  </a:moveTo>
                  <a:lnTo>
                    <a:pt x="1423416" y="3406140"/>
                  </a:lnTo>
                </a:path>
                <a:path w="5308600" h="3406140">
                  <a:moveTo>
                    <a:pt x="1423416" y="1789938"/>
                  </a:moveTo>
                  <a:lnTo>
                    <a:pt x="1423416" y="1891538"/>
                  </a:lnTo>
                </a:path>
                <a:path w="5308600" h="3406140">
                  <a:moveTo>
                    <a:pt x="1423416" y="0"/>
                  </a:moveTo>
                  <a:lnTo>
                    <a:pt x="1423416" y="1497838"/>
                  </a:lnTo>
                </a:path>
                <a:path w="5308600" h="3406140">
                  <a:moveTo>
                    <a:pt x="1449323" y="1955038"/>
                  </a:moveTo>
                  <a:lnTo>
                    <a:pt x="1449323" y="3406140"/>
                  </a:lnTo>
                </a:path>
                <a:path w="5308600" h="3406140">
                  <a:moveTo>
                    <a:pt x="1449323" y="1789938"/>
                  </a:moveTo>
                  <a:lnTo>
                    <a:pt x="1449323" y="1891538"/>
                  </a:lnTo>
                </a:path>
                <a:path w="5308600" h="3406140">
                  <a:moveTo>
                    <a:pt x="1449323" y="0"/>
                  </a:moveTo>
                  <a:lnTo>
                    <a:pt x="1449323" y="1497838"/>
                  </a:lnTo>
                </a:path>
                <a:path w="5308600" h="3406140">
                  <a:moveTo>
                    <a:pt x="1475232" y="1955038"/>
                  </a:moveTo>
                  <a:lnTo>
                    <a:pt x="1475232" y="3406140"/>
                  </a:lnTo>
                </a:path>
                <a:path w="5308600" h="3406140">
                  <a:moveTo>
                    <a:pt x="1475232" y="1789938"/>
                  </a:moveTo>
                  <a:lnTo>
                    <a:pt x="1475232" y="1891538"/>
                  </a:lnTo>
                </a:path>
                <a:path w="5308600" h="3406140">
                  <a:moveTo>
                    <a:pt x="1475232" y="0"/>
                  </a:moveTo>
                  <a:lnTo>
                    <a:pt x="1475232" y="1497838"/>
                  </a:lnTo>
                </a:path>
                <a:path w="5308600" h="3406140">
                  <a:moveTo>
                    <a:pt x="1501140" y="1955038"/>
                  </a:moveTo>
                  <a:lnTo>
                    <a:pt x="1501140" y="3406140"/>
                  </a:lnTo>
                </a:path>
                <a:path w="5308600" h="3406140">
                  <a:moveTo>
                    <a:pt x="1501140" y="1789938"/>
                  </a:moveTo>
                  <a:lnTo>
                    <a:pt x="1501140" y="1891538"/>
                  </a:lnTo>
                </a:path>
                <a:path w="5308600" h="3406140">
                  <a:moveTo>
                    <a:pt x="1501140" y="0"/>
                  </a:moveTo>
                  <a:lnTo>
                    <a:pt x="1501140" y="1497838"/>
                  </a:lnTo>
                </a:path>
                <a:path w="5308600" h="3406140">
                  <a:moveTo>
                    <a:pt x="1527048" y="1955038"/>
                  </a:moveTo>
                  <a:lnTo>
                    <a:pt x="1527048" y="3406140"/>
                  </a:lnTo>
                </a:path>
                <a:path w="5308600" h="3406140">
                  <a:moveTo>
                    <a:pt x="1527048" y="1789938"/>
                  </a:moveTo>
                  <a:lnTo>
                    <a:pt x="1527048" y="1891538"/>
                  </a:lnTo>
                </a:path>
                <a:path w="5308600" h="3406140">
                  <a:moveTo>
                    <a:pt x="1527048" y="0"/>
                  </a:moveTo>
                  <a:lnTo>
                    <a:pt x="1527048" y="1497838"/>
                  </a:lnTo>
                </a:path>
                <a:path w="5308600" h="3406140">
                  <a:moveTo>
                    <a:pt x="1552956" y="1955038"/>
                  </a:moveTo>
                  <a:lnTo>
                    <a:pt x="1552956" y="3406140"/>
                  </a:lnTo>
                </a:path>
                <a:path w="5308600" h="3406140">
                  <a:moveTo>
                    <a:pt x="1552956" y="1789938"/>
                  </a:moveTo>
                  <a:lnTo>
                    <a:pt x="1552956" y="1891538"/>
                  </a:lnTo>
                </a:path>
                <a:path w="5308600" h="3406140">
                  <a:moveTo>
                    <a:pt x="1552956" y="0"/>
                  </a:moveTo>
                  <a:lnTo>
                    <a:pt x="1552956" y="1497838"/>
                  </a:lnTo>
                </a:path>
                <a:path w="5308600" h="3406140">
                  <a:moveTo>
                    <a:pt x="1578864" y="1955038"/>
                  </a:moveTo>
                  <a:lnTo>
                    <a:pt x="1578864" y="3406140"/>
                  </a:lnTo>
                </a:path>
                <a:path w="5308600" h="3406140">
                  <a:moveTo>
                    <a:pt x="1578864" y="1789938"/>
                  </a:moveTo>
                  <a:lnTo>
                    <a:pt x="1578864" y="1891538"/>
                  </a:lnTo>
                </a:path>
                <a:path w="5308600" h="3406140">
                  <a:moveTo>
                    <a:pt x="1578864" y="0"/>
                  </a:moveTo>
                  <a:lnTo>
                    <a:pt x="1578864" y="1497838"/>
                  </a:lnTo>
                </a:path>
                <a:path w="5308600" h="3406140">
                  <a:moveTo>
                    <a:pt x="1604772" y="1955038"/>
                  </a:moveTo>
                  <a:lnTo>
                    <a:pt x="1604772" y="3406140"/>
                  </a:lnTo>
                </a:path>
                <a:path w="5308600" h="3406140">
                  <a:moveTo>
                    <a:pt x="1604772" y="1789938"/>
                  </a:moveTo>
                  <a:lnTo>
                    <a:pt x="1604772" y="1891538"/>
                  </a:lnTo>
                </a:path>
                <a:path w="5308600" h="3406140">
                  <a:moveTo>
                    <a:pt x="1604772" y="0"/>
                  </a:moveTo>
                  <a:lnTo>
                    <a:pt x="1604772" y="1497838"/>
                  </a:lnTo>
                </a:path>
                <a:path w="5308600" h="3406140">
                  <a:moveTo>
                    <a:pt x="1630679" y="1955038"/>
                  </a:moveTo>
                  <a:lnTo>
                    <a:pt x="1630679" y="3406140"/>
                  </a:lnTo>
                </a:path>
                <a:path w="5308600" h="3406140">
                  <a:moveTo>
                    <a:pt x="1630679" y="1789938"/>
                  </a:moveTo>
                  <a:lnTo>
                    <a:pt x="1630679" y="1891538"/>
                  </a:lnTo>
                </a:path>
                <a:path w="5308600" h="3406140">
                  <a:moveTo>
                    <a:pt x="1630679" y="0"/>
                  </a:moveTo>
                  <a:lnTo>
                    <a:pt x="1630679" y="1497838"/>
                  </a:lnTo>
                </a:path>
                <a:path w="5308600" h="3406140">
                  <a:moveTo>
                    <a:pt x="1656588" y="1955038"/>
                  </a:moveTo>
                  <a:lnTo>
                    <a:pt x="1656588" y="3406140"/>
                  </a:lnTo>
                </a:path>
                <a:path w="5308600" h="3406140">
                  <a:moveTo>
                    <a:pt x="1656588" y="1789938"/>
                  </a:moveTo>
                  <a:lnTo>
                    <a:pt x="1656588" y="1891538"/>
                  </a:lnTo>
                </a:path>
                <a:path w="5308600" h="3406140">
                  <a:moveTo>
                    <a:pt x="1656588" y="0"/>
                  </a:moveTo>
                  <a:lnTo>
                    <a:pt x="1656588" y="1497838"/>
                  </a:lnTo>
                </a:path>
                <a:path w="5308600" h="3406140">
                  <a:moveTo>
                    <a:pt x="1682496" y="1955038"/>
                  </a:moveTo>
                  <a:lnTo>
                    <a:pt x="1682496" y="3406140"/>
                  </a:lnTo>
                </a:path>
                <a:path w="5308600" h="3406140">
                  <a:moveTo>
                    <a:pt x="1682496" y="1789938"/>
                  </a:moveTo>
                  <a:lnTo>
                    <a:pt x="1682496" y="1891538"/>
                  </a:lnTo>
                </a:path>
                <a:path w="5308600" h="3406140">
                  <a:moveTo>
                    <a:pt x="1682496" y="0"/>
                  </a:moveTo>
                  <a:lnTo>
                    <a:pt x="1682496" y="1497838"/>
                  </a:lnTo>
                </a:path>
                <a:path w="5308600" h="3406140">
                  <a:moveTo>
                    <a:pt x="1708403" y="1955038"/>
                  </a:moveTo>
                  <a:lnTo>
                    <a:pt x="1708403" y="3406140"/>
                  </a:lnTo>
                </a:path>
                <a:path w="5308600" h="3406140">
                  <a:moveTo>
                    <a:pt x="1708403" y="1789938"/>
                  </a:moveTo>
                  <a:lnTo>
                    <a:pt x="1708403" y="1891538"/>
                  </a:lnTo>
                </a:path>
                <a:path w="5308600" h="3406140">
                  <a:moveTo>
                    <a:pt x="1708403" y="0"/>
                  </a:moveTo>
                  <a:lnTo>
                    <a:pt x="1708403" y="1497838"/>
                  </a:lnTo>
                </a:path>
                <a:path w="5308600" h="3406140">
                  <a:moveTo>
                    <a:pt x="1734312" y="1955038"/>
                  </a:moveTo>
                  <a:lnTo>
                    <a:pt x="1734312" y="3406140"/>
                  </a:lnTo>
                </a:path>
                <a:path w="5308600" h="3406140">
                  <a:moveTo>
                    <a:pt x="1734312" y="1789938"/>
                  </a:moveTo>
                  <a:lnTo>
                    <a:pt x="1734312" y="1891538"/>
                  </a:lnTo>
                </a:path>
                <a:path w="5308600" h="3406140">
                  <a:moveTo>
                    <a:pt x="1734312" y="0"/>
                  </a:moveTo>
                  <a:lnTo>
                    <a:pt x="1734312" y="1497838"/>
                  </a:lnTo>
                </a:path>
                <a:path w="5308600" h="3406140">
                  <a:moveTo>
                    <a:pt x="1760220" y="1955038"/>
                  </a:moveTo>
                  <a:lnTo>
                    <a:pt x="1760220" y="3406140"/>
                  </a:lnTo>
                </a:path>
                <a:path w="5308600" h="3406140">
                  <a:moveTo>
                    <a:pt x="1760220" y="1789938"/>
                  </a:moveTo>
                  <a:lnTo>
                    <a:pt x="1760220" y="1891538"/>
                  </a:lnTo>
                </a:path>
                <a:path w="5308600" h="3406140">
                  <a:moveTo>
                    <a:pt x="1760220" y="0"/>
                  </a:moveTo>
                  <a:lnTo>
                    <a:pt x="1760220" y="1497838"/>
                  </a:lnTo>
                </a:path>
                <a:path w="5308600" h="3406140">
                  <a:moveTo>
                    <a:pt x="1786127" y="1955038"/>
                  </a:moveTo>
                  <a:lnTo>
                    <a:pt x="1786127" y="3406140"/>
                  </a:lnTo>
                </a:path>
                <a:path w="5308600" h="3406140">
                  <a:moveTo>
                    <a:pt x="1786127" y="1789938"/>
                  </a:moveTo>
                  <a:lnTo>
                    <a:pt x="1786127" y="1891538"/>
                  </a:lnTo>
                </a:path>
                <a:path w="5308600" h="3406140">
                  <a:moveTo>
                    <a:pt x="1786127" y="0"/>
                  </a:moveTo>
                  <a:lnTo>
                    <a:pt x="1786127" y="1497838"/>
                  </a:lnTo>
                </a:path>
                <a:path w="5308600" h="3406140">
                  <a:moveTo>
                    <a:pt x="1812036" y="1955038"/>
                  </a:moveTo>
                  <a:lnTo>
                    <a:pt x="1812036" y="3406140"/>
                  </a:lnTo>
                </a:path>
                <a:path w="5308600" h="3406140">
                  <a:moveTo>
                    <a:pt x="1812036" y="1789938"/>
                  </a:moveTo>
                  <a:lnTo>
                    <a:pt x="1812036" y="1891538"/>
                  </a:lnTo>
                </a:path>
                <a:path w="5308600" h="3406140">
                  <a:moveTo>
                    <a:pt x="1812036" y="0"/>
                  </a:moveTo>
                  <a:lnTo>
                    <a:pt x="1812036" y="1497838"/>
                  </a:lnTo>
                </a:path>
                <a:path w="5308600" h="3406140">
                  <a:moveTo>
                    <a:pt x="1837944" y="1955038"/>
                  </a:moveTo>
                  <a:lnTo>
                    <a:pt x="1837944" y="3406140"/>
                  </a:lnTo>
                </a:path>
                <a:path w="5308600" h="3406140">
                  <a:moveTo>
                    <a:pt x="1837944" y="1789938"/>
                  </a:moveTo>
                  <a:lnTo>
                    <a:pt x="1837944" y="1891538"/>
                  </a:lnTo>
                </a:path>
                <a:path w="5308600" h="3406140">
                  <a:moveTo>
                    <a:pt x="1837944" y="0"/>
                  </a:moveTo>
                  <a:lnTo>
                    <a:pt x="1837944" y="1497838"/>
                  </a:lnTo>
                </a:path>
                <a:path w="5308600" h="3406140">
                  <a:moveTo>
                    <a:pt x="1863852" y="1955038"/>
                  </a:moveTo>
                  <a:lnTo>
                    <a:pt x="1863852" y="3406140"/>
                  </a:lnTo>
                </a:path>
                <a:path w="5308600" h="3406140">
                  <a:moveTo>
                    <a:pt x="1863852" y="1789938"/>
                  </a:moveTo>
                  <a:lnTo>
                    <a:pt x="1863852" y="1891538"/>
                  </a:lnTo>
                </a:path>
                <a:path w="5308600" h="3406140">
                  <a:moveTo>
                    <a:pt x="1863852" y="0"/>
                  </a:moveTo>
                  <a:lnTo>
                    <a:pt x="1863852" y="1497838"/>
                  </a:lnTo>
                </a:path>
                <a:path w="5308600" h="3406140">
                  <a:moveTo>
                    <a:pt x="1889760" y="1955038"/>
                  </a:moveTo>
                  <a:lnTo>
                    <a:pt x="1889760" y="3406140"/>
                  </a:lnTo>
                </a:path>
                <a:path w="5308600" h="3406140">
                  <a:moveTo>
                    <a:pt x="1889760" y="1789938"/>
                  </a:moveTo>
                  <a:lnTo>
                    <a:pt x="1889760" y="1891538"/>
                  </a:lnTo>
                </a:path>
                <a:path w="5308600" h="3406140">
                  <a:moveTo>
                    <a:pt x="1889760" y="0"/>
                  </a:moveTo>
                  <a:lnTo>
                    <a:pt x="1889760" y="1497838"/>
                  </a:lnTo>
                </a:path>
                <a:path w="5308600" h="3406140">
                  <a:moveTo>
                    <a:pt x="1915668" y="1955038"/>
                  </a:moveTo>
                  <a:lnTo>
                    <a:pt x="1915668" y="3406140"/>
                  </a:lnTo>
                </a:path>
                <a:path w="5308600" h="3406140">
                  <a:moveTo>
                    <a:pt x="1915668" y="1789938"/>
                  </a:moveTo>
                  <a:lnTo>
                    <a:pt x="1915668" y="1891538"/>
                  </a:lnTo>
                </a:path>
                <a:path w="5308600" h="3406140">
                  <a:moveTo>
                    <a:pt x="1915668" y="0"/>
                  </a:moveTo>
                  <a:lnTo>
                    <a:pt x="1915668" y="1497838"/>
                  </a:lnTo>
                </a:path>
                <a:path w="5308600" h="3406140">
                  <a:moveTo>
                    <a:pt x="1941576" y="1955038"/>
                  </a:moveTo>
                  <a:lnTo>
                    <a:pt x="1941576" y="3406140"/>
                  </a:lnTo>
                </a:path>
                <a:path w="5308600" h="3406140">
                  <a:moveTo>
                    <a:pt x="1941576" y="1789938"/>
                  </a:moveTo>
                  <a:lnTo>
                    <a:pt x="1941576" y="1891538"/>
                  </a:lnTo>
                </a:path>
                <a:path w="5308600" h="3406140">
                  <a:moveTo>
                    <a:pt x="1941576" y="0"/>
                  </a:moveTo>
                  <a:lnTo>
                    <a:pt x="1941576" y="1497838"/>
                  </a:lnTo>
                </a:path>
                <a:path w="5308600" h="3406140">
                  <a:moveTo>
                    <a:pt x="1967484" y="1955038"/>
                  </a:moveTo>
                  <a:lnTo>
                    <a:pt x="1967484" y="3406140"/>
                  </a:lnTo>
                </a:path>
                <a:path w="5308600" h="3406140">
                  <a:moveTo>
                    <a:pt x="1967484" y="1789938"/>
                  </a:moveTo>
                  <a:lnTo>
                    <a:pt x="1967484" y="1891538"/>
                  </a:lnTo>
                </a:path>
                <a:path w="5308600" h="3406140">
                  <a:moveTo>
                    <a:pt x="1967484" y="0"/>
                  </a:moveTo>
                  <a:lnTo>
                    <a:pt x="1967484" y="1497838"/>
                  </a:lnTo>
                </a:path>
                <a:path w="5308600" h="3406140">
                  <a:moveTo>
                    <a:pt x="1993391" y="1955038"/>
                  </a:moveTo>
                  <a:lnTo>
                    <a:pt x="1993391" y="3406140"/>
                  </a:lnTo>
                </a:path>
                <a:path w="5308600" h="3406140">
                  <a:moveTo>
                    <a:pt x="1993391" y="1789938"/>
                  </a:moveTo>
                  <a:lnTo>
                    <a:pt x="1993391" y="1891538"/>
                  </a:lnTo>
                </a:path>
                <a:path w="5308600" h="3406140">
                  <a:moveTo>
                    <a:pt x="1993391" y="0"/>
                  </a:moveTo>
                  <a:lnTo>
                    <a:pt x="1993391" y="1497838"/>
                  </a:lnTo>
                </a:path>
                <a:path w="5308600" h="3406140">
                  <a:moveTo>
                    <a:pt x="2019300" y="1955038"/>
                  </a:moveTo>
                  <a:lnTo>
                    <a:pt x="2019300" y="3406140"/>
                  </a:lnTo>
                </a:path>
                <a:path w="5308600" h="3406140">
                  <a:moveTo>
                    <a:pt x="2019300" y="1789938"/>
                  </a:moveTo>
                  <a:lnTo>
                    <a:pt x="2019300" y="1891538"/>
                  </a:lnTo>
                </a:path>
                <a:path w="5308600" h="3406140">
                  <a:moveTo>
                    <a:pt x="2019300" y="0"/>
                  </a:moveTo>
                  <a:lnTo>
                    <a:pt x="2019300" y="1497838"/>
                  </a:lnTo>
                </a:path>
                <a:path w="5308600" h="3406140">
                  <a:moveTo>
                    <a:pt x="2045208" y="1955038"/>
                  </a:moveTo>
                  <a:lnTo>
                    <a:pt x="2045208" y="3406140"/>
                  </a:lnTo>
                </a:path>
                <a:path w="5308600" h="3406140">
                  <a:moveTo>
                    <a:pt x="2045208" y="1789938"/>
                  </a:moveTo>
                  <a:lnTo>
                    <a:pt x="2045208" y="1891538"/>
                  </a:lnTo>
                </a:path>
                <a:path w="5308600" h="3406140">
                  <a:moveTo>
                    <a:pt x="2045208" y="0"/>
                  </a:moveTo>
                  <a:lnTo>
                    <a:pt x="2045208" y="1497838"/>
                  </a:lnTo>
                </a:path>
                <a:path w="5308600" h="3406140">
                  <a:moveTo>
                    <a:pt x="2071115" y="1955038"/>
                  </a:moveTo>
                  <a:lnTo>
                    <a:pt x="2071115" y="3406140"/>
                  </a:lnTo>
                </a:path>
                <a:path w="5308600" h="3406140">
                  <a:moveTo>
                    <a:pt x="2071115" y="1789938"/>
                  </a:moveTo>
                  <a:lnTo>
                    <a:pt x="2071115" y="1891538"/>
                  </a:lnTo>
                </a:path>
                <a:path w="5308600" h="3406140">
                  <a:moveTo>
                    <a:pt x="2071115" y="0"/>
                  </a:moveTo>
                  <a:lnTo>
                    <a:pt x="2071115" y="1497838"/>
                  </a:lnTo>
                </a:path>
                <a:path w="5308600" h="3406140">
                  <a:moveTo>
                    <a:pt x="2097024" y="1955038"/>
                  </a:moveTo>
                  <a:lnTo>
                    <a:pt x="2097024" y="3406140"/>
                  </a:lnTo>
                </a:path>
                <a:path w="5308600" h="3406140">
                  <a:moveTo>
                    <a:pt x="2097024" y="1789938"/>
                  </a:moveTo>
                  <a:lnTo>
                    <a:pt x="2097024" y="1891538"/>
                  </a:lnTo>
                </a:path>
                <a:path w="5308600" h="3406140">
                  <a:moveTo>
                    <a:pt x="2097024" y="0"/>
                  </a:moveTo>
                  <a:lnTo>
                    <a:pt x="2097024" y="1497838"/>
                  </a:lnTo>
                </a:path>
                <a:path w="5308600" h="3406140">
                  <a:moveTo>
                    <a:pt x="2122932" y="1955038"/>
                  </a:moveTo>
                  <a:lnTo>
                    <a:pt x="2122932" y="3406140"/>
                  </a:lnTo>
                </a:path>
                <a:path w="5308600" h="3406140">
                  <a:moveTo>
                    <a:pt x="2122932" y="1789938"/>
                  </a:moveTo>
                  <a:lnTo>
                    <a:pt x="2122932" y="1891538"/>
                  </a:lnTo>
                </a:path>
                <a:path w="5308600" h="3406140">
                  <a:moveTo>
                    <a:pt x="2122932" y="0"/>
                  </a:moveTo>
                  <a:lnTo>
                    <a:pt x="2122932" y="1497838"/>
                  </a:lnTo>
                </a:path>
                <a:path w="5308600" h="3406140">
                  <a:moveTo>
                    <a:pt x="2148840" y="1955038"/>
                  </a:moveTo>
                  <a:lnTo>
                    <a:pt x="2148840" y="3406140"/>
                  </a:lnTo>
                </a:path>
                <a:path w="5308600" h="3406140">
                  <a:moveTo>
                    <a:pt x="2148840" y="1789938"/>
                  </a:moveTo>
                  <a:lnTo>
                    <a:pt x="2148840" y="1891538"/>
                  </a:lnTo>
                </a:path>
                <a:path w="5308600" h="3406140">
                  <a:moveTo>
                    <a:pt x="2148840" y="0"/>
                  </a:moveTo>
                  <a:lnTo>
                    <a:pt x="2148840" y="1497838"/>
                  </a:lnTo>
                </a:path>
                <a:path w="5308600" h="3406140">
                  <a:moveTo>
                    <a:pt x="2174748" y="1955038"/>
                  </a:moveTo>
                  <a:lnTo>
                    <a:pt x="2174748" y="3406140"/>
                  </a:lnTo>
                </a:path>
                <a:path w="5308600" h="3406140">
                  <a:moveTo>
                    <a:pt x="2174748" y="1789938"/>
                  </a:moveTo>
                  <a:lnTo>
                    <a:pt x="2174748" y="1891538"/>
                  </a:lnTo>
                </a:path>
                <a:path w="5308600" h="3406140">
                  <a:moveTo>
                    <a:pt x="2174748" y="0"/>
                  </a:moveTo>
                  <a:lnTo>
                    <a:pt x="2174748" y="1497838"/>
                  </a:lnTo>
                </a:path>
                <a:path w="5308600" h="3406140">
                  <a:moveTo>
                    <a:pt x="2200656" y="1955038"/>
                  </a:moveTo>
                  <a:lnTo>
                    <a:pt x="2200656" y="3406140"/>
                  </a:lnTo>
                </a:path>
                <a:path w="5308600" h="3406140">
                  <a:moveTo>
                    <a:pt x="2200656" y="1789938"/>
                  </a:moveTo>
                  <a:lnTo>
                    <a:pt x="2200656" y="1891538"/>
                  </a:lnTo>
                </a:path>
                <a:path w="5308600" h="3406140">
                  <a:moveTo>
                    <a:pt x="2200656" y="0"/>
                  </a:moveTo>
                  <a:lnTo>
                    <a:pt x="2200656" y="1497838"/>
                  </a:lnTo>
                </a:path>
                <a:path w="5308600" h="3406140">
                  <a:moveTo>
                    <a:pt x="2226564" y="1955038"/>
                  </a:moveTo>
                  <a:lnTo>
                    <a:pt x="2226564" y="3406140"/>
                  </a:lnTo>
                </a:path>
                <a:path w="5308600" h="3406140">
                  <a:moveTo>
                    <a:pt x="2226564" y="1789938"/>
                  </a:moveTo>
                  <a:lnTo>
                    <a:pt x="2226564" y="1891538"/>
                  </a:lnTo>
                </a:path>
                <a:path w="5308600" h="3406140">
                  <a:moveTo>
                    <a:pt x="2226564" y="0"/>
                  </a:moveTo>
                  <a:lnTo>
                    <a:pt x="2226564" y="1497838"/>
                  </a:lnTo>
                </a:path>
                <a:path w="5308600" h="3406140">
                  <a:moveTo>
                    <a:pt x="2252472" y="1955038"/>
                  </a:moveTo>
                  <a:lnTo>
                    <a:pt x="2252472" y="3406140"/>
                  </a:lnTo>
                </a:path>
                <a:path w="5308600" h="3406140">
                  <a:moveTo>
                    <a:pt x="2252472" y="1789938"/>
                  </a:moveTo>
                  <a:lnTo>
                    <a:pt x="2252472" y="1891538"/>
                  </a:lnTo>
                </a:path>
                <a:path w="5308600" h="3406140">
                  <a:moveTo>
                    <a:pt x="2252472" y="0"/>
                  </a:moveTo>
                  <a:lnTo>
                    <a:pt x="2252472" y="1497838"/>
                  </a:lnTo>
                </a:path>
                <a:path w="5308600" h="3406140">
                  <a:moveTo>
                    <a:pt x="2278380" y="1955038"/>
                  </a:moveTo>
                  <a:lnTo>
                    <a:pt x="2278380" y="3406140"/>
                  </a:lnTo>
                </a:path>
                <a:path w="5308600" h="3406140">
                  <a:moveTo>
                    <a:pt x="2278380" y="1789938"/>
                  </a:moveTo>
                  <a:lnTo>
                    <a:pt x="2278380" y="1891538"/>
                  </a:lnTo>
                </a:path>
                <a:path w="5308600" h="3406140">
                  <a:moveTo>
                    <a:pt x="2278380" y="0"/>
                  </a:moveTo>
                  <a:lnTo>
                    <a:pt x="2278380" y="1497838"/>
                  </a:lnTo>
                </a:path>
                <a:path w="5308600" h="3406140">
                  <a:moveTo>
                    <a:pt x="2304288" y="1955038"/>
                  </a:moveTo>
                  <a:lnTo>
                    <a:pt x="2304288" y="3406140"/>
                  </a:lnTo>
                </a:path>
                <a:path w="5308600" h="3406140">
                  <a:moveTo>
                    <a:pt x="2304288" y="1789938"/>
                  </a:moveTo>
                  <a:lnTo>
                    <a:pt x="2304288" y="1891538"/>
                  </a:lnTo>
                </a:path>
                <a:path w="5308600" h="3406140">
                  <a:moveTo>
                    <a:pt x="2304288" y="0"/>
                  </a:moveTo>
                  <a:lnTo>
                    <a:pt x="2304288" y="1497838"/>
                  </a:lnTo>
                </a:path>
                <a:path w="5308600" h="3406140">
                  <a:moveTo>
                    <a:pt x="2330196" y="1955038"/>
                  </a:moveTo>
                  <a:lnTo>
                    <a:pt x="2330196" y="3406140"/>
                  </a:lnTo>
                </a:path>
                <a:path w="5308600" h="3406140">
                  <a:moveTo>
                    <a:pt x="2330196" y="1789938"/>
                  </a:moveTo>
                  <a:lnTo>
                    <a:pt x="2330196" y="1891538"/>
                  </a:lnTo>
                </a:path>
                <a:path w="5308600" h="3406140">
                  <a:moveTo>
                    <a:pt x="2330196" y="0"/>
                  </a:moveTo>
                  <a:lnTo>
                    <a:pt x="2330196" y="1497838"/>
                  </a:lnTo>
                </a:path>
                <a:path w="5308600" h="3406140">
                  <a:moveTo>
                    <a:pt x="2356104" y="1955038"/>
                  </a:moveTo>
                  <a:lnTo>
                    <a:pt x="2356104" y="3406140"/>
                  </a:lnTo>
                </a:path>
                <a:path w="5308600" h="3406140">
                  <a:moveTo>
                    <a:pt x="2356104" y="1789938"/>
                  </a:moveTo>
                  <a:lnTo>
                    <a:pt x="2356104" y="1891538"/>
                  </a:lnTo>
                </a:path>
                <a:path w="5308600" h="3406140">
                  <a:moveTo>
                    <a:pt x="2356104" y="0"/>
                  </a:moveTo>
                  <a:lnTo>
                    <a:pt x="2356104" y="1497838"/>
                  </a:lnTo>
                </a:path>
                <a:path w="5308600" h="3406140">
                  <a:moveTo>
                    <a:pt x="2382012" y="1955038"/>
                  </a:moveTo>
                  <a:lnTo>
                    <a:pt x="2382012" y="3406140"/>
                  </a:lnTo>
                </a:path>
                <a:path w="5308600" h="3406140">
                  <a:moveTo>
                    <a:pt x="2382012" y="1789938"/>
                  </a:moveTo>
                  <a:lnTo>
                    <a:pt x="2382012" y="1891538"/>
                  </a:lnTo>
                </a:path>
                <a:path w="5308600" h="3406140">
                  <a:moveTo>
                    <a:pt x="2382012" y="0"/>
                  </a:moveTo>
                  <a:lnTo>
                    <a:pt x="2382012" y="1497838"/>
                  </a:lnTo>
                </a:path>
                <a:path w="5308600" h="3406140">
                  <a:moveTo>
                    <a:pt x="2407920" y="1955038"/>
                  </a:moveTo>
                  <a:lnTo>
                    <a:pt x="2407920" y="3406140"/>
                  </a:lnTo>
                </a:path>
                <a:path w="5308600" h="3406140">
                  <a:moveTo>
                    <a:pt x="2407920" y="1789938"/>
                  </a:moveTo>
                  <a:lnTo>
                    <a:pt x="2407920" y="1891538"/>
                  </a:lnTo>
                </a:path>
                <a:path w="5308600" h="3406140">
                  <a:moveTo>
                    <a:pt x="2407920" y="0"/>
                  </a:moveTo>
                  <a:lnTo>
                    <a:pt x="2407920" y="1497838"/>
                  </a:lnTo>
                </a:path>
                <a:path w="5308600" h="3406140">
                  <a:moveTo>
                    <a:pt x="2433828" y="1955038"/>
                  </a:moveTo>
                  <a:lnTo>
                    <a:pt x="2433828" y="3406140"/>
                  </a:lnTo>
                </a:path>
                <a:path w="5308600" h="3406140">
                  <a:moveTo>
                    <a:pt x="2433828" y="1789938"/>
                  </a:moveTo>
                  <a:lnTo>
                    <a:pt x="2433828" y="1891538"/>
                  </a:lnTo>
                </a:path>
                <a:path w="5308600" h="3406140">
                  <a:moveTo>
                    <a:pt x="2433828" y="0"/>
                  </a:moveTo>
                  <a:lnTo>
                    <a:pt x="2433828" y="1497838"/>
                  </a:lnTo>
                </a:path>
                <a:path w="5308600" h="3406140">
                  <a:moveTo>
                    <a:pt x="2459736" y="1955038"/>
                  </a:moveTo>
                  <a:lnTo>
                    <a:pt x="2459736" y="3406140"/>
                  </a:lnTo>
                </a:path>
                <a:path w="5308600" h="3406140">
                  <a:moveTo>
                    <a:pt x="2459736" y="1789938"/>
                  </a:moveTo>
                  <a:lnTo>
                    <a:pt x="2459736" y="1891538"/>
                  </a:lnTo>
                </a:path>
                <a:path w="5308600" h="3406140">
                  <a:moveTo>
                    <a:pt x="2459736" y="0"/>
                  </a:moveTo>
                  <a:lnTo>
                    <a:pt x="2459736" y="1497838"/>
                  </a:lnTo>
                </a:path>
                <a:path w="5308600" h="3406140">
                  <a:moveTo>
                    <a:pt x="2485644" y="1955038"/>
                  </a:moveTo>
                  <a:lnTo>
                    <a:pt x="2485644" y="3406140"/>
                  </a:lnTo>
                </a:path>
                <a:path w="5308600" h="3406140">
                  <a:moveTo>
                    <a:pt x="2485644" y="1789938"/>
                  </a:moveTo>
                  <a:lnTo>
                    <a:pt x="2485644" y="1891538"/>
                  </a:lnTo>
                </a:path>
                <a:path w="5308600" h="3406140">
                  <a:moveTo>
                    <a:pt x="2485644" y="0"/>
                  </a:moveTo>
                  <a:lnTo>
                    <a:pt x="2485644" y="1497838"/>
                  </a:lnTo>
                </a:path>
                <a:path w="5308600" h="3406140">
                  <a:moveTo>
                    <a:pt x="2511552" y="1955038"/>
                  </a:moveTo>
                  <a:lnTo>
                    <a:pt x="2511552" y="3406140"/>
                  </a:lnTo>
                </a:path>
                <a:path w="5308600" h="3406140">
                  <a:moveTo>
                    <a:pt x="2511552" y="1789938"/>
                  </a:moveTo>
                  <a:lnTo>
                    <a:pt x="2511552" y="1891538"/>
                  </a:lnTo>
                </a:path>
                <a:path w="5308600" h="3406140">
                  <a:moveTo>
                    <a:pt x="2511552" y="0"/>
                  </a:moveTo>
                  <a:lnTo>
                    <a:pt x="2511552" y="1497838"/>
                  </a:lnTo>
                </a:path>
                <a:path w="5308600" h="3406140">
                  <a:moveTo>
                    <a:pt x="2537460" y="1955038"/>
                  </a:moveTo>
                  <a:lnTo>
                    <a:pt x="2537460" y="3406140"/>
                  </a:lnTo>
                </a:path>
                <a:path w="5308600" h="3406140">
                  <a:moveTo>
                    <a:pt x="2537460" y="1789938"/>
                  </a:moveTo>
                  <a:lnTo>
                    <a:pt x="2537460" y="1891538"/>
                  </a:lnTo>
                </a:path>
                <a:path w="5308600" h="3406140">
                  <a:moveTo>
                    <a:pt x="2537460" y="0"/>
                  </a:moveTo>
                  <a:lnTo>
                    <a:pt x="2537460" y="1497838"/>
                  </a:lnTo>
                </a:path>
                <a:path w="5308600" h="3406140">
                  <a:moveTo>
                    <a:pt x="2563368" y="1955038"/>
                  </a:moveTo>
                  <a:lnTo>
                    <a:pt x="2563368" y="3406140"/>
                  </a:lnTo>
                </a:path>
                <a:path w="5308600" h="3406140">
                  <a:moveTo>
                    <a:pt x="2563368" y="1789938"/>
                  </a:moveTo>
                  <a:lnTo>
                    <a:pt x="2563368" y="1891538"/>
                  </a:lnTo>
                </a:path>
                <a:path w="5308600" h="3406140">
                  <a:moveTo>
                    <a:pt x="2563368" y="0"/>
                  </a:moveTo>
                  <a:lnTo>
                    <a:pt x="2563368" y="1497838"/>
                  </a:lnTo>
                </a:path>
                <a:path w="5308600" h="3406140">
                  <a:moveTo>
                    <a:pt x="2589276" y="1955038"/>
                  </a:moveTo>
                  <a:lnTo>
                    <a:pt x="2589276" y="3406140"/>
                  </a:lnTo>
                </a:path>
                <a:path w="5308600" h="3406140">
                  <a:moveTo>
                    <a:pt x="2589276" y="1789938"/>
                  </a:moveTo>
                  <a:lnTo>
                    <a:pt x="2589276" y="1891538"/>
                  </a:lnTo>
                </a:path>
                <a:path w="5308600" h="3406140">
                  <a:moveTo>
                    <a:pt x="2589276" y="0"/>
                  </a:moveTo>
                  <a:lnTo>
                    <a:pt x="2589276" y="1497838"/>
                  </a:lnTo>
                </a:path>
                <a:path w="5308600" h="3406140">
                  <a:moveTo>
                    <a:pt x="2615184" y="1955038"/>
                  </a:moveTo>
                  <a:lnTo>
                    <a:pt x="2615184" y="3406140"/>
                  </a:lnTo>
                </a:path>
                <a:path w="5308600" h="3406140">
                  <a:moveTo>
                    <a:pt x="2615184" y="1789938"/>
                  </a:moveTo>
                  <a:lnTo>
                    <a:pt x="2615184" y="1891538"/>
                  </a:lnTo>
                </a:path>
                <a:path w="5308600" h="3406140">
                  <a:moveTo>
                    <a:pt x="2615184" y="0"/>
                  </a:moveTo>
                  <a:lnTo>
                    <a:pt x="2615184" y="1497838"/>
                  </a:lnTo>
                </a:path>
                <a:path w="5308600" h="3406140">
                  <a:moveTo>
                    <a:pt x="2641092" y="1955038"/>
                  </a:moveTo>
                  <a:lnTo>
                    <a:pt x="2641092" y="3406140"/>
                  </a:lnTo>
                </a:path>
                <a:path w="5308600" h="3406140">
                  <a:moveTo>
                    <a:pt x="2641092" y="1789938"/>
                  </a:moveTo>
                  <a:lnTo>
                    <a:pt x="2641092" y="1891538"/>
                  </a:lnTo>
                </a:path>
                <a:path w="5308600" h="3406140">
                  <a:moveTo>
                    <a:pt x="2641092" y="0"/>
                  </a:moveTo>
                  <a:lnTo>
                    <a:pt x="2641092" y="1497838"/>
                  </a:lnTo>
                </a:path>
                <a:path w="5308600" h="3406140">
                  <a:moveTo>
                    <a:pt x="2667000" y="1955038"/>
                  </a:moveTo>
                  <a:lnTo>
                    <a:pt x="2667000" y="3406140"/>
                  </a:lnTo>
                </a:path>
                <a:path w="5308600" h="3406140">
                  <a:moveTo>
                    <a:pt x="2667000" y="1789938"/>
                  </a:moveTo>
                  <a:lnTo>
                    <a:pt x="2667000" y="1891538"/>
                  </a:lnTo>
                </a:path>
                <a:path w="5308600" h="3406140">
                  <a:moveTo>
                    <a:pt x="2667000" y="0"/>
                  </a:moveTo>
                  <a:lnTo>
                    <a:pt x="2667000" y="1497838"/>
                  </a:lnTo>
                </a:path>
                <a:path w="5308600" h="3406140">
                  <a:moveTo>
                    <a:pt x="2692908" y="1955038"/>
                  </a:moveTo>
                  <a:lnTo>
                    <a:pt x="2692908" y="3406140"/>
                  </a:lnTo>
                </a:path>
                <a:path w="5308600" h="3406140">
                  <a:moveTo>
                    <a:pt x="2692908" y="1789938"/>
                  </a:moveTo>
                  <a:lnTo>
                    <a:pt x="2692908" y="1891538"/>
                  </a:lnTo>
                </a:path>
                <a:path w="5308600" h="3406140">
                  <a:moveTo>
                    <a:pt x="2692908" y="0"/>
                  </a:moveTo>
                  <a:lnTo>
                    <a:pt x="2692908" y="1497838"/>
                  </a:lnTo>
                </a:path>
                <a:path w="5308600" h="3406140">
                  <a:moveTo>
                    <a:pt x="2718816" y="1955038"/>
                  </a:moveTo>
                  <a:lnTo>
                    <a:pt x="2718816" y="3406140"/>
                  </a:lnTo>
                </a:path>
                <a:path w="5308600" h="3406140">
                  <a:moveTo>
                    <a:pt x="2718816" y="1789938"/>
                  </a:moveTo>
                  <a:lnTo>
                    <a:pt x="2718816" y="1891538"/>
                  </a:lnTo>
                </a:path>
                <a:path w="5308600" h="3406140">
                  <a:moveTo>
                    <a:pt x="2718816" y="0"/>
                  </a:moveTo>
                  <a:lnTo>
                    <a:pt x="2718816" y="1497838"/>
                  </a:lnTo>
                </a:path>
                <a:path w="5308600" h="3406140">
                  <a:moveTo>
                    <a:pt x="2744724" y="1955038"/>
                  </a:moveTo>
                  <a:lnTo>
                    <a:pt x="2744724" y="3406140"/>
                  </a:lnTo>
                </a:path>
                <a:path w="5308600" h="3406140">
                  <a:moveTo>
                    <a:pt x="2744724" y="1789938"/>
                  </a:moveTo>
                  <a:lnTo>
                    <a:pt x="2744724" y="1891538"/>
                  </a:lnTo>
                </a:path>
                <a:path w="5308600" h="3406140">
                  <a:moveTo>
                    <a:pt x="2744724" y="0"/>
                  </a:moveTo>
                  <a:lnTo>
                    <a:pt x="2744724" y="1497838"/>
                  </a:lnTo>
                </a:path>
                <a:path w="5308600" h="3406140">
                  <a:moveTo>
                    <a:pt x="2770632" y="1955038"/>
                  </a:moveTo>
                  <a:lnTo>
                    <a:pt x="2770632" y="3406140"/>
                  </a:lnTo>
                </a:path>
                <a:path w="5308600" h="3406140">
                  <a:moveTo>
                    <a:pt x="2770632" y="1789938"/>
                  </a:moveTo>
                  <a:lnTo>
                    <a:pt x="2770632" y="1891538"/>
                  </a:lnTo>
                </a:path>
                <a:path w="5308600" h="3406140">
                  <a:moveTo>
                    <a:pt x="2770632" y="0"/>
                  </a:moveTo>
                  <a:lnTo>
                    <a:pt x="2770632" y="1497838"/>
                  </a:lnTo>
                </a:path>
                <a:path w="5308600" h="3406140">
                  <a:moveTo>
                    <a:pt x="2796540" y="1955038"/>
                  </a:moveTo>
                  <a:lnTo>
                    <a:pt x="2796540" y="3406140"/>
                  </a:lnTo>
                </a:path>
                <a:path w="5308600" h="3406140">
                  <a:moveTo>
                    <a:pt x="2796540" y="1789938"/>
                  </a:moveTo>
                  <a:lnTo>
                    <a:pt x="2796540" y="1891538"/>
                  </a:lnTo>
                </a:path>
                <a:path w="5308600" h="3406140">
                  <a:moveTo>
                    <a:pt x="2796540" y="0"/>
                  </a:moveTo>
                  <a:lnTo>
                    <a:pt x="2796540" y="1497838"/>
                  </a:lnTo>
                </a:path>
                <a:path w="5308600" h="3406140">
                  <a:moveTo>
                    <a:pt x="2822448" y="1955038"/>
                  </a:moveTo>
                  <a:lnTo>
                    <a:pt x="2822448" y="3406140"/>
                  </a:lnTo>
                </a:path>
                <a:path w="5308600" h="3406140">
                  <a:moveTo>
                    <a:pt x="2822448" y="1789938"/>
                  </a:moveTo>
                  <a:lnTo>
                    <a:pt x="2822448" y="1891538"/>
                  </a:lnTo>
                </a:path>
                <a:path w="5308600" h="3406140">
                  <a:moveTo>
                    <a:pt x="2822448" y="0"/>
                  </a:moveTo>
                  <a:lnTo>
                    <a:pt x="2822448" y="1497838"/>
                  </a:lnTo>
                </a:path>
                <a:path w="5308600" h="3406140">
                  <a:moveTo>
                    <a:pt x="2848356" y="1955038"/>
                  </a:moveTo>
                  <a:lnTo>
                    <a:pt x="2848356" y="3406140"/>
                  </a:lnTo>
                </a:path>
                <a:path w="5308600" h="3406140">
                  <a:moveTo>
                    <a:pt x="2848356" y="1789938"/>
                  </a:moveTo>
                  <a:lnTo>
                    <a:pt x="2848356" y="1891538"/>
                  </a:lnTo>
                </a:path>
                <a:path w="5308600" h="3406140">
                  <a:moveTo>
                    <a:pt x="2848356" y="0"/>
                  </a:moveTo>
                  <a:lnTo>
                    <a:pt x="2848356" y="1497838"/>
                  </a:lnTo>
                </a:path>
                <a:path w="5308600" h="3406140">
                  <a:moveTo>
                    <a:pt x="2874264" y="1955038"/>
                  </a:moveTo>
                  <a:lnTo>
                    <a:pt x="2874264" y="3406140"/>
                  </a:lnTo>
                </a:path>
                <a:path w="5308600" h="3406140">
                  <a:moveTo>
                    <a:pt x="2874264" y="1789938"/>
                  </a:moveTo>
                  <a:lnTo>
                    <a:pt x="2874264" y="1891538"/>
                  </a:lnTo>
                </a:path>
                <a:path w="5308600" h="3406140">
                  <a:moveTo>
                    <a:pt x="2874264" y="0"/>
                  </a:moveTo>
                  <a:lnTo>
                    <a:pt x="2874264" y="1497838"/>
                  </a:lnTo>
                </a:path>
                <a:path w="5308600" h="3406140">
                  <a:moveTo>
                    <a:pt x="2900172" y="1955038"/>
                  </a:moveTo>
                  <a:lnTo>
                    <a:pt x="2900172" y="3406140"/>
                  </a:lnTo>
                </a:path>
                <a:path w="5308600" h="3406140">
                  <a:moveTo>
                    <a:pt x="2900172" y="1789938"/>
                  </a:moveTo>
                  <a:lnTo>
                    <a:pt x="2900172" y="1891538"/>
                  </a:lnTo>
                </a:path>
                <a:path w="5308600" h="3406140">
                  <a:moveTo>
                    <a:pt x="2900172" y="0"/>
                  </a:moveTo>
                  <a:lnTo>
                    <a:pt x="2900172" y="1497838"/>
                  </a:lnTo>
                </a:path>
                <a:path w="5308600" h="3406140">
                  <a:moveTo>
                    <a:pt x="2926080" y="1955038"/>
                  </a:moveTo>
                  <a:lnTo>
                    <a:pt x="2926080" y="3406140"/>
                  </a:lnTo>
                </a:path>
                <a:path w="5308600" h="3406140">
                  <a:moveTo>
                    <a:pt x="2926080" y="1789938"/>
                  </a:moveTo>
                  <a:lnTo>
                    <a:pt x="2926080" y="1891538"/>
                  </a:lnTo>
                </a:path>
                <a:path w="5308600" h="3406140">
                  <a:moveTo>
                    <a:pt x="2926080" y="0"/>
                  </a:moveTo>
                  <a:lnTo>
                    <a:pt x="2926080" y="1497838"/>
                  </a:lnTo>
                </a:path>
                <a:path w="5308600" h="3406140">
                  <a:moveTo>
                    <a:pt x="2951988" y="1955038"/>
                  </a:moveTo>
                  <a:lnTo>
                    <a:pt x="2951988" y="3406140"/>
                  </a:lnTo>
                </a:path>
                <a:path w="5308600" h="3406140">
                  <a:moveTo>
                    <a:pt x="2951988" y="1789938"/>
                  </a:moveTo>
                  <a:lnTo>
                    <a:pt x="2951988" y="1891538"/>
                  </a:lnTo>
                </a:path>
                <a:path w="5308600" h="3406140">
                  <a:moveTo>
                    <a:pt x="2951988" y="0"/>
                  </a:moveTo>
                  <a:lnTo>
                    <a:pt x="2951988" y="1497838"/>
                  </a:lnTo>
                </a:path>
                <a:path w="5308600" h="3406140">
                  <a:moveTo>
                    <a:pt x="2977896" y="1955038"/>
                  </a:moveTo>
                  <a:lnTo>
                    <a:pt x="2977896" y="3406140"/>
                  </a:lnTo>
                </a:path>
                <a:path w="5308600" h="3406140">
                  <a:moveTo>
                    <a:pt x="2977896" y="1789938"/>
                  </a:moveTo>
                  <a:lnTo>
                    <a:pt x="2977896" y="1891538"/>
                  </a:lnTo>
                </a:path>
                <a:path w="5308600" h="3406140">
                  <a:moveTo>
                    <a:pt x="2977896" y="0"/>
                  </a:moveTo>
                  <a:lnTo>
                    <a:pt x="2977896" y="1497838"/>
                  </a:lnTo>
                </a:path>
                <a:path w="5308600" h="3406140">
                  <a:moveTo>
                    <a:pt x="3003804" y="1955038"/>
                  </a:moveTo>
                  <a:lnTo>
                    <a:pt x="3003804" y="3406140"/>
                  </a:lnTo>
                </a:path>
                <a:path w="5308600" h="3406140">
                  <a:moveTo>
                    <a:pt x="3003804" y="1789938"/>
                  </a:moveTo>
                  <a:lnTo>
                    <a:pt x="3003804" y="1891538"/>
                  </a:lnTo>
                </a:path>
                <a:path w="5308600" h="3406140">
                  <a:moveTo>
                    <a:pt x="3003804" y="0"/>
                  </a:moveTo>
                  <a:lnTo>
                    <a:pt x="3003804" y="1497838"/>
                  </a:lnTo>
                </a:path>
                <a:path w="5308600" h="3406140">
                  <a:moveTo>
                    <a:pt x="3029712" y="1955038"/>
                  </a:moveTo>
                  <a:lnTo>
                    <a:pt x="3029712" y="3406140"/>
                  </a:lnTo>
                </a:path>
                <a:path w="5308600" h="3406140">
                  <a:moveTo>
                    <a:pt x="3029712" y="1789938"/>
                  </a:moveTo>
                  <a:lnTo>
                    <a:pt x="3029712" y="1891538"/>
                  </a:lnTo>
                </a:path>
                <a:path w="5308600" h="3406140">
                  <a:moveTo>
                    <a:pt x="3029712" y="0"/>
                  </a:moveTo>
                  <a:lnTo>
                    <a:pt x="3029712" y="1497838"/>
                  </a:lnTo>
                </a:path>
                <a:path w="5308600" h="3406140">
                  <a:moveTo>
                    <a:pt x="3055620" y="1955038"/>
                  </a:moveTo>
                  <a:lnTo>
                    <a:pt x="3055620" y="3406140"/>
                  </a:lnTo>
                </a:path>
                <a:path w="5308600" h="3406140">
                  <a:moveTo>
                    <a:pt x="3055620" y="1789938"/>
                  </a:moveTo>
                  <a:lnTo>
                    <a:pt x="3055620" y="1891538"/>
                  </a:lnTo>
                </a:path>
                <a:path w="5308600" h="3406140">
                  <a:moveTo>
                    <a:pt x="3055620" y="0"/>
                  </a:moveTo>
                  <a:lnTo>
                    <a:pt x="3055620" y="1497838"/>
                  </a:lnTo>
                </a:path>
                <a:path w="5308600" h="3406140">
                  <a:moveTo>
                    <a:pt x="3081528" y="1955038"/>
                  </a:moveTo>
                  <a:lnTo>
                    <a:pt x="3081528" y="3406140"/>
                  </a:lnTo>
                </a:path>
                <a:path w="5308600" h="3406140">
                  <a:moveTo>
                    <a:pt x="3081528" y="1789938"/>
                  </a:moveTo>
                  <a:lnTo>
                    <a:pt x="3081528" y="1891538"/>
                  </a:lnTo>
                </a:path>
                <a:path w="5308600" h="3406140">
                  <a:moveTo>
                    <a:pt x="3081528" y="0"/>
                  </a:moveTo>
                  <a:lnTo>
                    <a:pt x="3081528" y="1497838"/>
                  </a:lnTo>
                </a:path>
                <a:path w="5308600" h="3406140">
                  <a:moveTo>
                    <a:pt x="3107436" y="1955038"/>
                  </a:moveTo>
                  <a:lnTo>
                    <a:pt x="3107436" y="3406140"/>
                  </a:lnTo>
                </a:path>
                <a:path w="5308600" h="3406140">
                  <a:moveTo>
                    <a:pt x="3107436" y="1789938"/>
                  </a:moveTo>
                  <a:lnTo>
                    <a:pt x="3107436" y="1891538"/>
                  </a:lnTo>
                </a:path>
                <a:path w="5308600" h="3406140">
                  <a:moveTo>
                    <a:pt x="3107436" y="0"/>
                  </a:moveTo>
                  <a:lnTo>
                    <a:pt x="3107436" y="1497838"/>
                  </a:lnTo>
                </a:path>
                <a:path w="5308600" h="3406140">
                  <a:moveTo>
                    <a:pt x="3133344" y="1955038"/>
                  </a:moveTo>
                  <a:lnTo>
                    <a:pt x="3133344" y="3406140"/>
                  </a:lnTo>
                </a:path>
                <a:path w="5308600" h="3406140">
                  <a:moveTo>
                    <a:pt x="3133344" y="1789938"/>
                  </a:moveTo>
                  <a:lnTo>
                    <a:pt x="3133344" y="1891538"/>
                  </a:lnTo>
                </a:path>
                <a:path w="5308600" h="3406140">
                  <a:moveTo>
                    <a:pt x="3133344" y="0"/>
                  </a:moveTo>
                  <a:lnTo>
                    <a:pt x="3133344" y="1497838"/>
                  </a:lnTo>
                </a:path>
                <a:path w="5308600" h="3406140">
                  <a:moveTo>
                    <a:pt x="3159252" y="1955038"/>
                  </a:moveTo>
                  <a:lnTo>
                    <a:pt x="3159252" y="3406140"/>
                  </a:lnTo>
                </a:path>
                <a:path w="5308600" h="3406140">
                  <a:moveTo>
                    <a:pt x="3159252" y="1789938"/>
                  </a:moveTo>
                  <a:lnTo>
                    <a:pt x="3159252" y="1891538"/>
                  </a:lnTo>
                </a:path>
                <a:path w="5308600" h="3406140">
                  <a:moveTo>
                    <a:pt x="3159252" y="0"/>
                  </a:moveTo>
                  <a:lnTo>
                    <a:pt x="3159252" y="1497838"/>
                  </a:lnTo>
                </a:path>
                <a:path w="5308600" h="3406140">
                  <a:moveTo>
                    <a:pt x="3185160" y="1955038"/>
                  </a:moveTo>
                  <a:lnTo>
                    <a:pt x="3185160" y="3406140"/>
                  </a:lnTo>
                </a:path>
                <a:path w="5308600" h="3406140">
                  <a:moveTo>
                    <a:pt x="3185160" y="1789938"/>
                  </a:moveTo>
                  <a:lnTo>
                    <a:pt x="3185160" y="1891538"/>
                  </a:lnTo>
                </a:path>
                <a:path w="5308600" h="3406140">
                  <a:moveTo>
                    <a:pt x="3185160" y="0"/>
                  </a:moveTo>
                  <a:lnTo>
                    <a:pt x="3185160" y="1497838"/>
                  </a:lnTo>
                </a:path>
                <a:path w="5308600" h="3406140">
                  <a:moveTo>
                    <a:pt x="3211068" y="1955038"/>
                  </a:moveTo>
                  <a:lnTo>
                    <a:pt x="3211068" y="3406140"/>
                  </a:lnTo>
                </a:path>
                <a:path w="5308600" h="3406140">
                  <a:moveTo>
                    <a:pt x="3211068" y="1789938"/>
                  </a:moveTo>
                  <a:lnTo>
                    <a:pt x="3211068" y="1891538"/>
                  </a:lnTo>
                </a:path>
                <a:path w="5308600" h="3406140">
                  <a:moveTo>
                    <a:pt x="3211068" y="0"/>
                  </a:moveTo>
                  <a:lnTo>
                    <a:pt x="3211068" y="1497838"/>
                  </a:lnTo>
                </a:path>
                <a:path w="5308600" h="3406140">
                  <a:moveTo>
                    <a:pt x="3236976" y="1955038"/>
                  </a:moveTo>
                  <a:lnTo>
                    <a:pt x="3236976" y="3406140"/>
                  </a:lnTo>
                </a:path>
                <a:path w="5308600" h="3406140">
                  <a:moveTo>
                    <a:pt x="3236976" y="1789938"/>
                  </a:moveTo>
                  <a:lnTo>
                    <a:pt x="3236976" y="1891538"/>
                  </a:lnTo>
                </a:path>
                <a:path w="5308600" h="3406140">
                  <a:moveTo>
                    <a:pt x="3236976" y="0"/>
                  </a:moveTo>
                  <a:lnTo>
                    <a:pt x="3236976" y="1497838"/>
                  </a:lnTo>
                </a:path>
                <a:path w="5308600" h="3406140">
                  <a:moveTo>
                    <a:pt x="3262884" y="1955038"/>
                  </a:moveTo>
                  <a:lnTo>
                    <a:pt x="3262884" y="3406140"/>
                  </a:lnTo>
                </a:path>
                <a:path w="5308600" h="3406140">
                  <a:moveTo>
                    <a:pt x="3262884" y="1789938"/>
                  </a:moveTo>
                  <a:lnTo>
                    <a:pt x="3262884" y="1891538"/>
                  </a:lnTo>
                </a:path>
                <a:path w="5308600" h="3406140">
                  <a:moveTo>
                    <a:pt x="3262884" y="0"/>
                  </a:moveTo>
                  <a:lnTo>
                    <a:pt x="3262884" y="1497838"/>
                  </a:lnTo>
                </a:path>
                <a:path w="5308600" h="3406140">
                  <a:moveTo>
                    <a:pt x="3288792" y="1955038"/>
                  </a:moveTo>
                  <a:lnTo>
                    <a:pt x="3288792" y="3406140"/>
                  </a:lnTo>
                </a:path>
                <a:path w="5308600" h="3406140">
                  <a:moveTo>
                    <a:pt x="3288792" y="1789938"/>
                  </a:moveTo>
                  <a:lnTo>
                    <a:pt x="3288792" y="1891538"/>
                  </a:lnTo>
                </a:path>
                <a:path w="5308600" h="3406140">
                  <a:moveTo>
                    <a:pt x="3288792" y="0"/>
                  </a:moveTo>
                  <a:lnTo>
                    <a:pt x="3288792" y="1497838"/>
                  </a:lnTo>
                </a:path>
                <a:path w="5308600" h="3406140">
                  <a:moveTo>
                    <a:pt x="3314700" y="1955038"/>
                  </a:moveTo>
                  <a:lnTo>
                    <a:pt x="3314700" y="3406140"/>
                  </a:lnTo>
                </a:path>
                <a:path w="5308600" h="3406140">
                  <a:moveTo>
                    <a:pt x="3314700" y="1789938"/>
                  </a:moveTo>
                  <a:lnTo>
                    <a:pt x="3314700" y="1891538"/>
                  </a:lnTo>
                </a:path>
                <a:path w="5308600" h="3406140">
                  <a:moveTo>
                    <a:pt x="3314700" y="0"/>
                  </a:moveTo>
                  <a:lnTo>
                    <a:pt x="3314700" y="1497838"/>
                  </a:lnTo>
                </a:path>
                <a:path w="5308600" h="3406140">
                  <a:moveTo>
                    <a:pt x="3340608" y="1955038"/>
                  </a:moveTo>
                  <a:lnTo>
                    <a:pt x="3340608" y="3406140"/>
                  </a:lnTo>
                </a:path>
                <a:path w="5308600" h="3406140">
                  <a:moveTo>
                    <a:pt x="3340608" y="1789938"/>
                  </a:moveTo>
                  <a:lnTo>
                    <a:pt x="3340608" y="1891538"/>
                  </a:lnTo>
                </a:path>
                <a:path w="5308600" h="3406140">
                  <a:moveTo>
                    <a:pt x="3340608" y="0"/>
                  </a:moveTo>
                  <a:lnTo>
                    <a:pt x="3340608" y="1497838"/>
                  </a:lnTo>
                </a:path>
                <a:path w="5308600" h="3406140">
                  <a:moveTo>
                    <a:pt x="3364992" y="1955038"/>
                  </a:moveTo>
                  <a:lnTo>
                    <a:pt x="3364992" y="3406140"/>
                  </a:lnTo>
                </a:path>
                <a:path w="5308600" h="3406140">
                  <a:moveTo>
                    <a:pt x="3364992" y="1789938"/>
                  </a:moveTo>
                  <a:lnTo>
                    <a:pt x="3364992" y="1891538"/>
                  </a:lnTo>
                </a:path>
                <a:path w="5308600" h="3406140">
                  <a:moveTo>
                    <a:pt x="3364992" y="0"/>
                  </a:moveTo>
                  <a:lnTo>
                    <a:pt x="3364992" y="1497838"/>
                  </a:lnTo>
                </a:path>
                <a:path w="5308600" h="3406140">
                  <a:moveTo>
                    <a:pt x="3392424" y="1955038"/>
                  </a:moveTo>
                  <a:lnTo>
                    <a:pt x="3392424" y="3406140"/>
                  </a:lnTo>
                </a:path>
                <a:path w="5308600" h="3406140">
                  <a:moveTo>
                    <a:pt x="3392424" y="1789938"/>
                  </a:moveTo>
                  <a:lnTo>
                    <a:pt x="3392424" y="1891538"/>
                  </a:lnTo>
                </a:path>
                <a:path w="5308600" h="3406140">
                  <a:moveTo>
                    <a:pt x="3392424" y="0"/>
                  </a:moveTo>
                  <a:lnTo>
                    <a:pt x="3392424" y="1497838"/>
                  </a:lnTo>
                </a:path>
                <a:path w="5308600" h="3406140">
                  <a:moveTo>
                    <a:pt x="3418332" y="1955038"/>
                  </a:moveTo>
                  <a:lnTo>
                    <a:pt x="3418332" y="3406140"/>
                  </a:lnTo>
                </a:path>
                <a:path w="5308600" h="3406140">
                  <a:moveTo>
                    <a:pt x="3418332" y="1789938"/>
                  </a:moveTo>
                  <a:lnTo>
                    <a:pt x="3418332" y="1891538"/>
                  </a:lnTo>
                </a:path>
                <a:path w="5308600" h="3406140">
                  <a:moveTo>
                    <a:pt x="3418332" y="0"/>
                  </a:moveTo>
                  <a:lnTo>
                    <a:pt x="3418332" y="1497838"/>
                  </a:lnTo>
                </a:path>
                <a:path w="5308600" h="3406140">
                  <a:moveTo>
                    <a:pt x="3444240" y="1955038"/>
                  </a:moveTo>
                  <a:lnTo>
                    <a:pt x="3444240" y="3406140"/>
                  </a:lnTo>
                </a:path>
                <a:path w="5308600" h="3406140">
                  <a:moveTo>
                    <a:pt x="3444240" y="1789938"/>
                  </a:moveTo>
                  <a:lnTo>
                    <a:pt x="3444240" y="1891538"/>
                  </a:lnTo>
                </a:path>
                <a:path w="5308600" h="3406140">
                  <a:moveTo>
                    <a:pt x="3444240" y="0"/>
                  </a:moveTo>
                  <a:lnTo>
                    <a:pt x="3444240" y="1497838"/>
                  </a:lnTo>
                </a:path>
                <a:path w="5308600" h="3406140">
                  <a:moveTo>
                    <a:pt x="3468624" y="1955038"/>
                  </a:moveTo>
                  <a:lnTo>
                    <a:pt x="3468624" y="3406140"/>
                  </a:lnTo>
                </a:path>
                <a:path w="5308600" h="3406140">
                  <a:moveTo>
                    <a:pt x="3468624" y="1789938"/>
                  </a:moveTo>
                  <a:lnTo>
                    <a:pt x="3468624" y="1891538"/>
                  </a:lnTo>
                </a:path>
                <a:path w="5308600" h="3406140">
                  <a:moveTo>
                    <a:pt x="3468624" y="0"/>
                  </a:moveTo>
                  <a:lnTo>
                    <a:pt x="3468624" y="1497838"/>
                  </a:lnTo>
                </a:path>
                <a:path w="5308600" h="3406140">
                  <a:moveTo>
                    <a:pt x="3494532" y="1955038"/>
                  </a:moveTo>
                  <a:lnTo>
                    <a:pt x="3494532" y="3406140"/>
                  </a:lnTo>
                </a:path>
                <a:path w="5308600" h="3406140">
                  <a:moveTo>
                    <a:pt x="3494532" y="1789938"/>
                  </a:moveTo>
                  <a:lnTo>
                    <a:pt x="3494532" y="1891538"/>
                  </a:lnTo>
                </a:path>
                <a:path w="5308600" h="3406140">
                  <a:moveTo>
                    <a:pt x="3494532" y="0"/>
                  </a:moveTo>
                  <a:lnTo>
                    <a:pt x="3494532" y="1497838"/>
                  </a:lnTo>
                </a:path>
                <a:path w="5308600" h="3406140">
                  <a:moveTo>
                    <a:pt x="3520440" y="1955038"/>
                  </a:moveTo>
                  <a:lnTo>
                    <a:pt x="3520440" y="3406140"/>
                  </a:lnTo>
                </a:path>
                <a:path w="5308600" h="3406140">
                  <a:moveTo>
                    <a:pt x="3520440" y="1789938"/>
                  </a:moveTo>
                  <a:lnTo>
                    <a:pt x="3520440" y="1891538"/>
                  </a:lnTo>
                </a:path>
                <a:path w="5308600" h="3406140">
                  <a:moveTo>
                    <a:pt x="3520440" y="0"/>
                  </a:moveTo>
                  <a:lnTo>
                    <a:pt x="3520440" y="1497838"/>
                  </a:lnTo>
                </a:path>
                <a:path w="5308600" h="3406140">
                  <a:moveTo>
                    <a:pt x="3546348" y="1955038"/>
                  </a:moveTo>
                  <a:lnTo>
                    <a:pt x="3546348" y="3406140"/>
                  </a:lnTo>
                </a:path>
                <a:path w="5308600" h="3406140">
                  <a:moveTo>
                    <a:pt x="3546348" y="1789938"/>
                  </a:moveTo>
                  <a:lnTo>
                    <a:pt x="3546348" y="1891538"/>
                  </a:lnTo>
                </a:path>
                <a:path w="5308600" h="3406140">
                  <a:moveTo>
                    <a:pt x="3546348" y="0"/>
                  </a:moveTo>
                  <a:lnTo>
                    <a:pt x="3546348" y="1497838"/>
                  </a:lnTo>
                </a:path>
                <a:path w="5308600" h="3406140">
                  <a:moveTo>
                    <a:pt x="3572256" y="1955038"/>
                  </a:moveTo>
                  <a:lnTo>
                    <a:pt x="3572256" y="3406140"/>
                  </a:lnTo>
                </a:path>
                <a:path w="5308600" h="3406140">
                  <a:moveTo>
                    <a:pt x="3572256" y="1789938"/>
                  </a:moveTo>
                  <a:lnTo>
                    <a:pt x="3572256" y="1891538"/>
                  </a:lnTo>
                </a:path>
                <a:path w="5308600" h="3406140">
                  <a:moveTo>
                    <a:pt x="3572256" y="0"/>
                  </a:moveTo>
                  <a:lnTo>
                    <a:pt x="3572256" y="1497838"/>
                  </a:lnTo>
                </a:path>
                <a:path w="5308600" h="3406140">
                  <a:moveTo>
                    <a:pt x="3598164" y="1955038"/>
                  </a:moveTo>
                  <a:lnTo>
                    <a:pt x="3598164" y="3406140"/>
                  </a:lnTo>
                </a:path>
                <a:path w="5308600" h="3406140">
                  <a:moveTo>
                    <a:pt x="3598164" y="1789938"/>
                  </a:moveTo>
                  <a:lnTo>
                    <a:pt x="3598164" y="1891538"/>
                  </a:lnTo>
                </a:path>
                <a:path w="5308600" h="3406140">
                  <a:moveTo>
                    <a:pt x="3598164" y="0"/>
                  </a:moveTo>
                  <a:lnTo>
                    <a:pt x="3598164" y="1497838"/>
                  </a:lnTo>
                </a:path>
                <a:path w="5308600" h="3406140">
                  <a:moveTo>
                    <a:pt x="3624072" y="1955038"/>
                  </a:moveTo>
                  <a:lnTo>
                    <a:pt x="3624072" y="3406140"/>
                  </a:lnTo>
                </a:path>
                <a:path w="5308600" h="3406140">
                  <a:moveTo>
                    <a:pt x="3624072" y="1789938"/>
                  </a:moveTo>
                  <a:lnTo>
                    <a:pt x="3624072" y="1891538"/>
                  </a:lnTo>
                </a:path>
                <a:path w="5308600" h="3406140">
                  <a:moveTo>
                    <a:pt x="3624072" y="0"/>
                  </a:moveTo>
                  <a:lnTo>
                    <a:pt x="3624072" y="1497838"/>
                  </a:lnTo>
                </a:path>
                <a:path w="5308600" h="3406140">
                  <a:moveTo>
                    <a:pt x="3649980" y="1955038"/>
                  </a:moveTo>
                  <a:lnTo>
                    <a:pt x="3649980" y="3406140"/>
                  </a:lnTo>
                </a:path>
                <a:path w="5308600" h="3406140">
                  <a:moveTo>
                    <a:pt x="3649980" y="1789938"/>
                  </a:moveTo>
                  <a:lnTo>
                    <a:pt x="3649980" y="1891538"/>
                  </a:lnTo>
                </a:path>
                <a:path w="5308600" h="3406140">
                  <a:moveTo>
                    <a:pt x="3649980" y="0"/>
                  </a:moveTo>
                  <a:lnTo>
                    <a:pt x="3649980" y="1497838"/>
                  </a:lnTo>
                </a:path>
                <a:path w="5308600" h="3406140">
                  <a:moveTo>
                    <a:pt x="3675888" y="1955038"/>
                  </a:moveTo>
                  <a:lnTo>
                    <a:pt x="3675888" y="3406140"/>
                  </a:lnTo>
                </a:path>
                <a:path w="5308600" h="3406140">
                  <a:moveTo>
                    <a:pt x="3675888" y="1789938"/>
                  </a:moveTo>
                  <a:lnTo>
                    <a:pt x="3675888" y="1891538"/>
                  </a:lnTo>
                </a:path>
                <a:path w="5308600" h="3406140">
                  <a:moveTo>
                    <a:pt x="3675888" y="0"/>
                  </a:moveTo>
                  <a:lnTo>
                    <a:pt x="3675888" y="1497838"/>
                  </a:lnTo>
                </a:path>
                <a:path w="5308600" h="3406140">
                  <a:moveTo>
                    <a:pt x="3701796" y="1955038"/>
                  </a:moveTo>
                  <a:lnTo>
                    <a:pt x="3701796" y="3406140"/>
                  </a:lnTo>
                </a:path>
                <a:path w="5308600" h="3406140">
                  <a:moveTo>
                    <a:pt x="3701796" y="1789938"/>
                  </a:moveTo>
                  <a:lnTo>
                    <a:pt x="3701796" y="1891538"/>
                  </a:lnTo>
                </a:path>
                <a:path w="5308600" h="3406140">
                  <a:moveTo>
                    <a:pt x="3701796" y="0"/>
                  </a:moveTo>
                  <a:lnTo>
                    <a:pt x="3701796" y="1497838"/>
                  </a:lnTo>
                </a:path>
                <a:path w="5308600" h="3406140">
                  <a:moveTo>
                    <a:pt x="3727704" y="1955038"/>
                  </a:moveTo>
                  <a:lnTo>
                    <a:pt x="3727704" y="3406140"/>
                  </a:lnTo>
                </a:path>
                <a:path w="5308600" h="3406140">
                  <a:moveTo>
                    <a:pt x="3727704" y="1789938"/>
                  </a:moveTo>
                  <a:lnTo>
                    <a:pt x="3727704" y="1891538"/>
                  </a:lnTo>
                </a:path>
                <a:path w="5308600" h="3406140">
                  <a:moveTo>
                    <a:pt x="3727704" y="0"/>
                  </a:moveTo>
                  <a:lnTo>
                    <a:pt x="3727704" y="1497838"/>
                  </a:lnTo>
                </a:path>
                <a:path w="5308600" h="3406140">
                  <a:moveTo>
                    <a:pt x="3753612" y="1955038"/>
                  </a:moveTo>
                  <a:lnTo>
                    <a:pt x="3753612" y="3406140"/>
                  </a:lnTo>
                </a:path>
                <a:path w="5308600" h="3406140">
                  <a:moveTo>
                    <a:pt x="3753612" y="1789938"/>
                  </a:moveTo>
                  <a:lnTo>
                    <a:pt x="3753612" y="1891538"/>
                  </a:lnTo>
                </a:path>
                <a:path w="5308600" h="3406140">
                  <a:moveTo>
                    <a:pt x="3753612" y="0"/>
                  </a:moveTo>
                  <a:lnTo>
                    <a:pt x="3753612" y="1497838"/>
                  </a:lnTo>
                </a:path>
                <a:path w="5308600" h="3406140">
                  <a:moveTo>
                    <a:pt x="3779520" y="1955038"/>
                  </a:moveTo>
                  <a:lnTo>
                    <a:pt x="3779520" y="3406140"/>
                  </a:lnTo>
                </a:path>
                <a:path w="5308600" h="3406140">
                  <a:moveTo>
                    <a:pt x="3779520" y="1789938"/>
                  </a:moveTo>
                  <a:lnTo>
                    <a:pt x="3779520" y="1891538"/>
                  </a:lnTo>
                </a:path>
                <a:path w="5308600" h="3406140">
                  <a:moveTo>
                    <a:pt x="3779520" y="0"/>
                  </a:moveTo>
                  <a:lnTo>
                    <a:pt x="3779520" y="1497838"/>
                  </a:lnTo>
                </a:path>
                <a:path w="5308600" h="3406140">
                  <a:moveTo>
                    <a:pt x="3805428" y="1955038"/>
                  </a:moveTo>
                  <a:lnTo>
                    <a:pt x="3805428" y="3406140"/>
                  </a:lnTo>
                </a:path>
                <a:path w="5308600" h="3406140">
                  <a:moveTo>
                    <a:pt x="3805428" y="1789938"/>
                  </a:moveTo>
                  <a:lnTo>
                    <a:pt x="3805428" y="1891538"/>
                  </a:lnTo>
                </a:path>
                <a:path w="5308600" h="3406140">
                  <a:moveTo>
                    <a:pt x="3805428" y="0"/>
                  </a:moveTo>
                  <a:lnTo>
                    <a:pt x="3805428" y="1497838"/>
                  </a:lnTo>
                </a:path>
                <a:path w="5308600" h="3406140">
                  <a:moveTo>
                    <a:pt x="3831336" y="1955038"/>
                  </a:moveTo>
                  <a:lnTo>
                    <a:pt x="3831336" y="3406140"/>
                  </a:lnTo>
                </a:path>
                <a:path w="5308600" h="3406140">
                  <a:moveTo>
                    <a:pt x="3831336" y="1789938"/>
                  </a:moveTo>
                  <a:lnTo>
                    <a:pt x="3831336" y="1891538"/>
                  </a:lnTo>
                </a:path>
                <a:path w="5308600" h="3406140">
                  <a:moveTo>
                    <a:pt x="3831336" y="0"/>
                  </a:moveTo>
                  <a:lnTo>
                    <a:pt x="3831336" y="1497838"/>
                  </a:lnTo>
                </a:path>
                <a:path w="5308600" h="3406140">
                  <a:moveTo>
                    <a:pt x="3857244" y="1955038"/>
                  </a:moveTo>
                  <a:lnTo>
                    <a:pt x="3857244" y="3406140"/>
                  </a:lnTo>
                </a:path>
                <a:path w="5308600" h="3406140">
                  <a:moveTo>
                    <a:pt x="3857244" y="1789938"/>
                  </a:moveTo>
                  <a:lnTo>
                    <a:pt x="3857244" y="1891538"/>
                  </a:lnTo>
                </a:path>
                <a:path w="5308600" h="3406140">
                  <a:moveTo>
                    <a:pt x="3857244" y="0"/>
                  </a:moveTo>
                  <a:lnTo>
                    <a:pt x="3857244" y="1497838"/>
                  </a:lnTo>
                </a:path>
                <a:path w="5308600" h="3406140">
                  <a:moveTo>
                    <a:pt x="3883152" y="1955038"/>
                  </a:moveTo>
                  <a:lnTo>
                    <a:pt x="3883152" y="3406140"/>
                  </a:lnTo>
                </a:path>
                <a:path w="5308600" h="3406140">
                  <a:moveTo>
                    <a:pt x="3883152" y="1789938"/>
                  </a:moveTo>
                  <a:lnTo>
                    <a:pt x="3883152" y="1891538"/>
                  </a:lnTo>
                </a:path>
                <a:path w="5308600" h="3406140">
                  <a:moveTo>
                    <a:pt x="3883152" y="0"/>
                  </a:moveTo>
                  <a:lnTo>
                    <a:pt x="3883152" y="1497838"/>
                  </a:lnTo>
                </a:path>
                <a:path w="5308600" h="3406140">
                  <a:moveTo>
                    <a:pt x="3909060" y="1955038"/>
                  </a:moveTo>
                  <a:lnTo>
                    <a:pt x="3909060" y="3406140"/>
                  </a:lnTo>
                </a:path>
                <a:path w="5308600" h="3406140">
                  <a:moveTo>
                    <a:pt x="3909060" y="1789938"/>
                  </a:moveTo>
                  <a:lnTo>
                    <a:pt x="3909060" y="1891538"/>
                  </a:lnTo>
                </a:path>
                <a:path w="5308600" h="3406140">
                  <a:moveTo>
                    <a:pt x="3909060" y="0"/>
                  </a:moveTo>
                  <a:lnTo>
                    <a:pt x="3909060" y="1497838"/>
                  </a:lnTo>
                </a:path>
                <a:path w="5308600" h="3406140">
                  <a:moveTo>
                    <a:pt x="3934968" y="1955038"/>
                  </a:moveTo>
                  <a:lnTo>
                    <a:pt x="3934968" y="3406140"/>
                  </a:lnTo>
                </a:path>
                <a:path w="5308600" h="3406140">
                  <a:moveTo>
                    <a:pt x="3934968" y="1789938"/>
                  </a:moveTo>
                  <a:lnTo>
                    <a:pt x="3934968" y="1891538"/>
                  </a:lnTo>
                </a:path>
                <a:path w="5308600" h="3406140">
                  <a:moveTo>
                    <a:pt x="3934968" y="0"/>
                  </a:moveTo>
                  <a:lnTo>
                    <a:pt x="3934968" y="1497838"/>
                  </a:lnTo>
                </a:path>
                <a:path w="5308600" h="3406140">
                  <a:moveTo>
                    <a:pt x="3960876" y="1955038"/>
                  </a:moveTo>
                  <a:lnTo>
                    <a:pt x="3960876" y="3406140"/>
                  </a:lnTo>
                </a:path>
                <a:path w="5308600" h="3406140">
                  <a:moveTo>
                    <a:pt x="3960876" y="1789938"/>
                  </a:moveTo>
                  <a:lnTo>
                    <a:pt x="3960876" y="1891538"/>
                  </a:lnTo>
                </a:path>
                <a:path w="5308600" h="3406140">
                  <a:moveTo>
                    <a:pt x="3960876" y="0"/>
                  </a:moveTo>
                  <a:lnTo>
                    <a:pt x="3960876" y="1497838"/>
                  </a:lnTo>
                </a:path>
                <a:path w="5308600" h="3406140">
                  <a:moveTo>
                    <a:pt x="3986784" y="1955038"/>
                  </a:moveTo>
                  <a:lnTo>
                    <a:pt x="3986784" y="3406140"/>
                  </a:lnTo>
                </a:path>
                <a:path w="5308600" h="3406140">
                  <a:moveTo>
                    <a:pt x="3986784" y="1789938"/>
                  </a:moveTo>
                  <a:lnTo>
                    <a:pt x="3986784" y="1891538"/>
                  </a:lnTo>
                </a:path>
                <a:path w="5308600" h="3406140">
                  <a:moveTo>
                    <a:pt x="3986784" y="0"/>
                  </a:moveTo>
                  <a:lnTo>
                    <a:pt x="3986784" y="1497838"/>
                  </a:lnTo>
                </a:path>
                <a:path w="5308600" h="3406140">
                  <a:moveTo>
                    <a:pt x="4012692" y="1955038"/>
                  </a:moveTo>
                  <a:lnTo>
                    <a:pt x="4012692" y="3406140"/>
                  </a:lnTo>
                </a:path>
                <a:path w="5308600" h="3406140">
                  <a:moveTo>
                    <a:pt x="4012692" y="1789938"/>
                  </a:moveTo>
                  <a:lnTo>
                    <a:pt x="4012692" y="1891538"/>
                  </a:lnTo>
                </a:path>
                <a:path w="5308600" h="3406140">
                  <a:moveTo>
                    <a:pt x="4012692" y="0"/>
                  </a:moveTo>
                  <a:lnTo>
                    <a:pt x="4012692" y="1497838"/>
                  </a:lnTo>
                </a:path>
                <a:path w="5308600" h="3406140">
                  <a:moveTo>
                    <a:pt x="4038600" y="1955038"/>
                  </a:moveTo>
                  <a:lnTo>
                    <a:pt x="4038600" y="3406140"/>
                  </a:lnTo>
                </a:path>
                <a:path w="5308600" h="3406140">
                  <a:moveTo>
                    <a:pt x="4038600" y="1789938"/>
                  </a:moveTo>
                  <a:lnTo>
                    <a:pt x="4038600" y="1891538"/>
                  </a:lnTo>
                </a:path>
                <a:path w="5308600" h="3406140">
                  <a:moveTo>
                    <a:pt x="4038600" y="0"/>
                  </a:moveTo>
                  <a:lnTo>
                    <a:pt x="4038600" y="1497838"/>
                  </a:lnTo>
                </a:path>
                <a:path w="5308600" h="3406140">
                  <a:moveTo>
                    <a:pt x="4064508" y="1955038"/>
                  </a:moveTo>
                  <a:lnTo>
                    <a:pt x="4064508" y="3406140"/>
                  </a:lnTo>
                </a:path>
                <a:path w="5308600" h="3406140">
                  <a:moveTo>
                    <a:pt x="4064508" y="1789938"/>
                  </a:moveTo>
                  <a:lnTo>
                    <a:pt x="4064508" y="1891538"/>
                  </a:lnTo>
                </a:path>
                <a:path w="5308600" h="3406140">
                  <a:moveTo>
                    <a:pt x="4064508" y="0"/>
                  </a:moveTo>
                  <a:lnTo>
                    <a:pt x="4064508" y="1497838"/>
                  </a:lnTo>
                </a:path>
                <a:path w="5308600" h="3406140">
                  <a:moveTo>
                    <a:pt x="4090416" y="1955038"/>
                  </a:moveTo>
                  <a:lnTo>
                    <a:pt x="4090416" y="3406140"/>
                  </a:lnTo>
                </a:path>
                <a:path w="5308600" h="3406140">
                  <a:moveTo>
                    <a:pt x="4090416" y="1789938"/>
                  </a:moveTo>
                  <a:lnTo>
                    <a:pt x="4090416" y="1891538"/>
                  </a:lnTo>
                </a:path>
                <a:path w="5308600" h="3406140">
                  <a:moveTo>
                    <a:pt x="4090416" y="0"/>
                  </a:moveTo>
                  <a:lnTo>
                    <a:pt x="4090416" y="1497838"/>
                  </a:lnTo>
                </a:path>
                <a:path w="5308600" h="3406140">
                  <a:moveTo>
                    <a:pt x="4116324" y="1955038"/>
                  </a:moveTo>
                  <a:lnTo>
                    <a:pt x="4116324" y="3406140"/>
                  </a:lnTo>
                </a:path>
                <a:path w="5308600" h="3406140">
                  <a:moveTo>
                    <a:pt x="4116324" y="1789938"/>
                  </a:moveTo>
                  <a:lnTo>
                    <a:pt x="4116324" y="1891538"/>
                  </a:lnTo>
                </a:path>
                <a:path w="5308600" h="3406140">
                  <a:moveTo>
                    <a:pt x="4116324" y="0"/>
                  </a:moveTo>
                  <a:lnTo>
                    <a:pt x="4116324" y="1497838"/>
                  </a:lnTo>
                </a:path>
                <a:path w="5308600" h="3406140">
                  <a:moveTo>
                    <a:pt x="4142232" y="1955038"/>
                  </a:moveTo>
                  <a:lnTo>
                    <a:pt x="4142232" y="3406140"/>
                  </a:lnTo>
                </a:path>
                <a:path w="5308600" h="3406140">
                  <a:moveTo>
                    <a:pt x="4142232" y="1789938"/>
                  </a:moveTo>
                  <a:lnTo>
                    <a:pt x="4142232" y="1891538"/>
                  </a:lnTo>
                </a:path>
                <a:path w="5308600" h="3406140">
                  <a:moveTo>
                    <a:pt x="4142232" y="0"/>
                  </a:moveTo>
                  <a:lnTo>
                    <a:pt x="4142232" y="1497838"/>
                  </a:lnTo>
                </a:path>
                <a:path w="5308600" h="3406140">
                  <a:moveTo>
                    <a:pt x="4168140" y="1955038"/>
                  </a:moveTo>
                  <a:lnTo>
                    <a:pt x="4168140" y="3406140"/>
                  </a:lnTo>
                </a:path>
                <a:path w="5308600" h="3406140">
                  <a:moveTo>
                    <a:pt x="4168140" y="1789938"/>
                  </a:moveTo>
                  <a:lnTo>
                    <a:pt x="4168140" y="1891538"/>
                  </a:lnTo>
                </a:path>
                <a:path w="5308600" h="3406140">
                  <a:moveTo>
                    <a:pt x="4168140" y="0"/>
                  </a:moveTo>
                  <a:lnTo>
                    <a:pt x="4168140" y="1497838"/>
                  </a:lnTo>
                </a:path>
                <a:path w="5308600" h="3406140">
                  <a:moveTo>
                    <a:pt x="4194048" y="1955038"/>
                  </a:moveTo>
                  <a:lnTo>
                    <a:pt x="4194048" y="3406140"/>
                  </a:lnTo>
                </a:path>
                <a:path w="5308600" h="3406140">
                  <a:moveTo>
                    <a:pt x="4194048" y="1789938"/>
                  </a:moveTo>
                  <a:lnTo>
                    <a:pt x="4194048" y="1891538"/>
                  </a:lnTo>
                </a:path>
                <a:path w="5308600" h="3406140">
                  <a:moveTo>
                    <a:pt x="4194048" y="0"/>
                  </a:moveTo>
                  <a:lnTo>
                    <a:pt x="4194048" y="1497838"/>
                  </a:lnTo>
                </a:path>
                <a:path w="5308600" h="3406140">
                  <a:moveTo>
                    <a:pt x="4219956" y="1955038"/>
                  </a:moveTo>
                  <a:lnTo>
                    <a:pt x="4219956" y="3406140"/>
                  </a:lnTo>
                </a:path>
                <a:path w="5308600" h="3406140">
                  <a:moveTo>
                    <a:pt x="4219956" y="1789938"/>
                  </a:moveTo>
                  <a:lnTo>
                    <a:pt x="4219956" y="1891538"/>
                  </a:lnTo>
                </a:path>
                <a:path w="5308600" h="3406140">
                  <a:moveTo>
                    <a:pt x="4219956" y="0"/>
                  </a:moveTo>
                  <a:lnTo>
                    <a:pt x="4219956" y="1497838"/>
                  </a:lnTo>
                </a:path>
                <a:path w="5308600" h="3406140">
                  <a:moveTo>
                    <a:pt x="4245864" y="1955038"/>
                  </a:moveTo>
                  <a:lnTo>
                    <a:pt x="4245864" y="3406140"/>
                  </a:lnTo>
                </a:path>
                <a:path w="5308600" h="3406140">
                  <a:moveTo>
                    <a:pt x="4245864" y="1789938"/>
                  </a:moveTo>
                  <a:lnTo>
                    <a:pt x="4245864" y="1891538"/>
                  </a:lnTo>
                </a:path>
                <a:path w="5308600" h="3406140">
                  <a:moveTo>
                    <a:pt x="4245864" y="0"/>
                  </a:moveTo>
                  <a:lnTo>
                    <a:pt x="4245864" y="1497838"/>
                  </a:lnTo>
                </a:path>
                <a:path w="5308600" h="3406140">
                  <a:moveTo>
                    <a:pt x="4271772" y="1955038"/>
                  </a:moveTo>
                  <a:lnTo>
                    <a:pt x="4271772" y="3406140"/>
                  </a:lnTo>
                </a:path>
                <a:path w="5308600" h="3406140">
                  <a:moveTo>
                    <a:pt x="4271772" y="1789938"/>
                  </a:moveTo>
                  <a:lnTo>
                    <a:pt x="4271772" y="1891538"/>
                  </a:lnTo>
                </a:path>
                <a:path w="5308600" h="3406140">
                  <a:moveTo>
                    <a:pt x="4271772" y="0"/>
                  </a:moveTo>
                  <a:lnTo>
                    <a:pt x="4271772" y="1497838"/>
                  </a:lnTo>
                </a:path>
                <a:path w="5308600" h="3406140">
                  <a:moveTo>
                    <a:pt x="4297680" y="1955038"/>
                  </a:moveTo>
                  <a:lnTo>
                    <a:pt x="4297680" y="3406140"/>
                  </a:lnTo>
                </a:path>
                <a:path w="5308600" h="3406140">
                  <a:moveTo>
                    <a:pt x="4297680" y="1789938"/>
                  </a:moveTo>
                  <a:lnTo>
                    <a:pt x="4297680" y="1891538"/>
                  </a:lnTo>
                </a:path>
                <a:path w="5308600" h="3406140">
                  <a:moveTo>
                    <a:pt x="4297680" y="0"/>
                  </a:moveTo>
                  <a:lnTo>
                    <a:pt x="4297680" y="1497838"/>
                  </a:lnTo>
                </a:path>
                <a:path w="5308600" h="3406140">
                  <a:moveTo>
                    <a:pt x="4323588" y="1955038"/>
                  </a:moveTo>
                  <a:lnTo>
                    <a:pt x="4323588" y="3406140"/>
                  </a:lnTo>
                </a:path>
                <a:path w="5308600" h="3406140">
                  <a:moveTo>
                    <a:pt x="4323588" y="1789938"/>
                  </a:moveTo>
                  <a:lnTo>
                    <a:pt x="4323588" y="1891538"/>
                  </a:lnTo>
                </a:path>
                <a:path w="5308600" h="3406140">
                  <a:moveTo>
                    <a:pt x="4323588" y="0"/>
                  </a:moveTo>
                  <a:lnTo>
                    <a:pt x="4323588" y="1497838"/>
                  </a:lnTo>
                </a:path>
                <a:path w="5308600" h="3406140">
                  <a:moveTo>
                    <a:pt x="4349496" y="1955038"/>
                  </a:moveTo>
                  <a:lnTo>
                    <a:pt x="4349496" y="3406140"/>
                  </a:lnTo>
                </a:path>
                <a:path w="5308600" h="3406140">
                  <a:moveTo>
                    <a:pt x="4349496" y="1789938"/>
                  </a:moveTo>
                  <a:lnTo>
                    <a:pt x="4349496" y="1891538"/>
                  </a:lnTo>
                </a:path>
                <a:path w="5308600" h="3406140">
                  <a:moveTo>
                    <a:pt x="4349496" y="0"/>
                  </a:moveTo>
                  <a:lnTo>
                    <a:pt x="4349496" y="1497838"/>
                  </a:lnTo>
                </a:path>
                <a:path w="5308600" h="3406140">
                  <a:moveTo>
                    <a:pt x="4375404" y="1955038"/>
                  </a:moveTo>
                  <a:lnTo>
                    <a:pt x="4375404" y="3406140"/>
                  </a:lnTo>
                </a:path>
                <a:path w="5308600" h="3406140">
                  <a:moveTo>
                    <a:pt x="4375404" y="1789938"/>
                  </a:moveTo>
                  <a:lnTo>
                    <a:pt x="4375404" y="1891538"/>
                  </a:lnTo>
                </a:path>
                <a:path w="5308600" h="3406140">
                  <a:moveTo>
                    <a:pt x="4375404" y="0"/>
                  </a:moveTo>
                  <a:lnTo>
                    <a:pt x="4375404" y="1497838"/>
                  </a:lnTo>
                </a:path>
                <a:path w="5308600" h="3406140">
                  <a:moveTo>
                    <a:pt x="4401312" y="1955038"/>
                  </a:moveTo>
                  <a:lnTo>
                    <a:pt x="4401312" y="3406140"/>
                  </a:lnTo>
                </a:path>
                <a:path w="5308600" h="3406140">
                  <a:moveTo>
                    <a:pt x="4401312" y="1789938"/>
                  </a:moveTo>
                  <a:lnTo>
                    <a:pt x="4401312" y="1891538"/>
                  </a:lnTo>
                </a:path>
                <a:path w="5308600" h="3406140">
                  <a:moveTo>
                    <a:pt x="4401312" y="0"/>
                  </a:moveTo>
                  <a:lnTo>
                    <a:pt x="4401312" y="1497838"/>
                  </a:lnTo>
                </a:path>
                <a:path w="5308600" h="3406140">
                  <a:moveTo>
                    <a:pt x="4427220" y="1955038"/>
                  </a:moveTo>
                  <a:lnTo>
                    <a:pt x="4427220" y="3406140"/>
                  </a:lnTo>
                </a:path>
                <a:path w="5308600" h="3406140">
                  <a:moveTo>
                    <a:pt x="4427220" y="1789938"/>
                  </a:moveTo>
                  <a:lnTo>
                    <a:pt x="4427220" y="1891538"/>
                  </a:lnTo>
                </a:path>
                <a:path w="5308600" h="3406140">
                  <a:moveTo>
                    <a:pt x="4427220" y="0"/>
                  </a:moveTo>
                  <a:lnTo>
                    <a:pt x="4427220" y="1497838"/>
                  </a:lnTo>
                </a:path>
                <a:path w="5308600" h="3406140">
                  <a:moveTo>
                    <a:pt x="4453128" y="1955038"/>
                  </a:moveTo>
                  <a:lnTo>
                    <a:pt x="4453128" y="3406140"/>
                  </a:lnTo>
                </a:path>
                <a:path w="5308600" h="3406140">
                  <a:moveTo>
                    <a:pt x="4453128" y="1789938"/>
                  </a:moveTo>
                  <a:lnTo>
                    <a:pt x="4453128" y="1891538"/>
                  </a:lnTo>
                </a:path>
                <a:path w="5308600" h="3406140">
                  <a:moveTo>
                    <a:pt x="4453128" y="0"/>
                  </a:moveTo>
                  <a:lnTo>
                    <a:pt x="4453128" y="1497838"/>
                  </a:lnTo>
                </a:path>
                <a:path w="5308600" h="3406140">
                  <a:moveTo>
                    <a:pt x="4479036" y="1955038"/>
                  </a:moveTo>
                  <a:lnTo>
                    <a:pt x="4479036" y="3406140"/>
                  </a:lnTo>
                </a:path>
                <a:path w="5308600" h="3406140">
                  <a:moveTo>
                    <a:pt x="4479036" y="1789938"/>
                  </a:moveTo>
                  <a:lnTo>
                    <a:pt x="4479036" y="1891538"/>
                  </a:lnTo>
                </a:path>
                <a:path w="5308600" h="3406140">
                  <a:moveTo>
                    <a:pt x="4479036" y="0"/>
                  </a:moveTo>
                  <a:lnTo>
                    <a:pt x="4479036" y="1497838"/>
                  </a:lnTo>
                </a:path>
                <a:path w="5308600" h="3406140">
                  <a:moveTo>
                    <a:pt x="4504944" y="1955038"/>
                  </a:moveTo>
                  <a:lnTo>
                    <a:pt x="4504944" y="3406140"/>
                  </a:lnTo>
                </a:path>
                <a:path w="5308600" h="3406140">
                  <a:moveTo>
                    <a:pt x="4504944" y="1789938"/>
                  </a:moveTo>
                  <a:lnTo>
                    <a:pt x="4504944" y="1891538"/>
                  </a:lnTo>
                </a:path>
                <a:path w="5308600" h="3406140">
                  <a:moveTo>
                    <a:pt x="4504944" y="0"/>
                  </a:moveTo>
                  <a:lnTo>
                    <a:pt x="4504944" y="1497838"/>
                  </a:lnTo>
                </a:path>
                <a:path w="5308600" h="3406140">
                  <a:moveTo>
                    <a:pt x="4530852" y="1955038"/>
                  </a:moveTo>
                  <a:lnTo>
                    <a:pt x="4530852" y="3406140"/>
                  </a:lnTo>
                </a:path>
                <a:path w="5308600" h="3406140">
                  <a:moveTo>
                    <a:pt x="4530852" y="1789938"/>
                  </a:moveTo>
                  <a:lnTo>
                    <a:pt x="4530852" y="1891538"/>
                  </a:lnTo>
                </a:path>
                <a:path w="5308600" h="3406140">
                  <a:moveTo>
                    <a:pt x="4530852" y="0"/>
                  </a:moveTo>
                  <a:lnTo>
                    <a:pt x="4530852" y="1497838"/>
                  </a:lnTo>
                </a:path>
                <a:path w="5308600" h="3406140">
                  <a:moveTo>
                    <a:pt x="4556760" y="1955038"/>
                  </a:moveTo>
                  <a:lnTo>
                    <a:pt x="4556760" y="3406140"/>
                  </a:lnTo>
                </a:path>
                <a:path w="5308600" h="3406140">
                  <a:moveTo>
                    <a:pt x="4556760" y="1789938"/>
                  </a:moveTo>
                  <a:lnTo>
                    <a:pt x="4556760" y="1891538"/>
                  </a:lnTo>
                </a:path>
                <a:path w="5308600" h="3406140">
                  <a:moveTo>
                    <a:pt x="4556760" y="0"/>
                  </a:moveTo>
                  <a:lnTo>
                    <a:pt x="4556760" y="1497838"/>
                  </a:lnTo>
                </a:path>
                <a:path w="5308600" h="3406140">
                  <a:moveTo>
                    <a:pt x="4582668" y="1955038"/>
                  </a:moveTo>
                  <a:lnTo>
                    <a:pt x="4582668" y="3406140"/>
                  </a:lnTo>
                </a:path>
                <a:path w="5308600" h="3406140">
                  <a:moveTo>
                    <a:pt x="4582668" y="1789938"/>
                  </a:moveTo>
                  <a:lnTo>
                    <a:pt x="4582668" y="1891538"/>
                  </a:lnTo>
                </a:path>
                <a:path w="5308600" h="3406140">
                  <a:moveTo>
                    <a:pt x="4582668" y="0"/>
                  </a:moveTo>
                  <a:lnTo>
                    <a:pt x="4582668" y="1497838"/>
                  </a:lnTo>
                </a:path>
                <a:path w="5308600" h="3406140">
                  <a:moveTo>
                    <a:pt x="4608576" y="1955038"/>
                  </a:moveTo>
                  <a:lnTo>
                    <a:pt x="4608576" y="3406140"/>
                  </a:lnTo>
                </a:path>
                <a:path w="5308600" h="3406140">
                  <a:moveTo>
                    <a:pt x="4608576" y="1789938"/>
                  </a:moveTo>
                  <a:lnTo>
                    <a:pt x="4608576" y="1891538"/>
                  </a:lnTo>
                </a:path>
                <a:path w="5308600" h="3406140">
                  <a:moveTo>
                    <a:pt x="4608576" y="0"/>
                  </a:moveTo>
                  <a:lnTo>
                    <a:pt x="4608576" y="1497838"/>
                  </a:lnTo>
                </a:path>
                <a:path w="5308600" h="3406140">
                  <a:moveTo>
                    <a:pt x="4634484" y="1955038"/>
                  </a:moveTo>
                  <a:lnTo>
                    <a:pt x="4634484" y="3406140"/>
                  </a:lnTo>
                </a:path>
                <a:path w="5308600" h="3406140">
                  <a:moveTo>
                    <a:pt x="4634484" y="1789938"/>
                  </a:moveTo>
                  <a:lnTo>
                    <a:pt x="4634484" y="1891538"/>
                  </a:lnTo>
                </a:path>
                <a:path w="5308600" h="3406140">
                  <a:moveTo>
                    <a:pt x="4634484" y="0"/>
                  </a:moveTo>
                  <a:lnTo>
                    <a:pt x="4634484" y="1497838"/>
                  </a:lnTo>
                </a:path>
                <a:path w="5308600" h="3406140">
                  <a:moveTo>
                    <a:pt x="4660392" y="1955038"/>
                  </a:moveTo>
                  <a:lnTo>
                    <a:pt x="4660392" y="3406140"/>
                  </a:lnTo>
                </a:path>
                <a:path w="5308600" h="3406140">
                  <a:moveTo>
                    <a:pt x="4660392" y="1789938"/>
                  </a:moveTo>
                  <a:lnTo>
                    <a:pt x="4660392" y="1891538"/>
                  </a:lnTo>
                </a:path>
                <a:path w="5308600" h="3406140">
                  <a:moveTo>
                    <a:pt x="4660392" y="0"/>
                  </a:moveTo>
                  <a:lnTo>
                    <a:pt x="4660392" y="1497838"/>
                  </a:lnTo>
                </a:path>
                <a:path w="5308600" h="3406140">
                  <a:moveTo>
                    <a:pt x="4686300" y="1955038"/>
                  </a:moveTo>
                  <a:lnTo>
                    <a:pt x="4686300" y="3406140"/>
                  </a:lnTo>
                </a:path>
                <a:path w="5308600" h="3406140">
                  <a:moveTo>
                    <a:pt x="4686300" y="1789938"/>
                  </a:moveTo>
                  <a:lnTo>
                    <a:pt x="4686300" y="1891538"/>
                  </a:lnTo>
                </a:path>
                <a:path w="5308600" h="3406140">
                  <a:moveTo>
                    <a:pt x="4686300" y="0"/>
                  </a:moveTo>
                  <a:lnTo>
                    <a:pt x="4686300" y="1497838"/>
                  </a:lnTo>
                </a:path>
                <a:path w="5308600" h="3406140">
                  <a:moveTo>
                    <a:pt x="4712208" y="1955038"/>
                  </a:moveTo>
                  <a:lnTo>
                    <a:pt x="4712208" y="3406140"/>
                  </a:lnTo>
                </a:path>
                <a:path w="5308600" h="3406140">
                  <a:moveTo>
                    <a:pt x="4712208" y="1789938"/>
                  </a:moveTo>
                  <a:lnTo>
                    <a:pt x="4712208" y="1891538"/>
                  </a:lnTo>
                </a:path>
                <a:path w="5308600" h="3406140">
                  <a:moveTo>
                    <a:pt x="4712208" y="0"/>
                  </a:moveTo>
                  <a:lnTo>
                    <a:pt x="4712208" y="1497838"/>
                  </a:lnTo>
                </a:path>
                <a:path w="5308600" h="3406140">
                  <a:moveTo>
                    <a:pt x="4738116" y="1955038"/>
                  </a:moveTo>
                  <a:lnTo>
                    <a:pt x="4738116" y="3406140"/>
                  </a:lnTo>
                </a:path>
                <a:path w="5308600" h="3406140">
                  <a:moveTo>
                    <a:pt x="4738116" y="1789938"/>
                  </a:moveTo>
                  <a:lnTo>
                    <a:pt x="4738116" y="1891538"/>
                  </a:lnTo>
                </a:path>
                <a:path w="5308600" h="3406140">
                  <a:moveTo>
                    <a:pt x="4738116" y="0"/>
                  </a:moveTo>
                  <a:lnTo>
                    <a:pt x="4738116" y="1497838"/>
                  </a:lnTo>
                </a:path>
                <a:path w="5308600" h="3406140">
                  <a:moveTo>
                    <a:pt x="4764024" y="1955038"/>
                  </a:moveTo>
                  <a:lnTo>
                    <a:pt x="4764024" y="3406140"/>
                  </a:lnTo>
                </a:path>
                <a:path w="5308600" h="3406140">
                  <a:moveTo>
                    <a:pt x="4764024" y="1789938"/>
                  </a:moveTo>
                  <a:lnTo>
                    <a:pt x="4764024" y="1891538"/>
                  </a:lnTo>
                </a:path>
                <a:path w="5308600" h="3406140">
                  <a:moveTo>
                    <a:pt x="4764024" y="0"/>
                  </a:moveTo>
                  <a:lnTo>
                    <a:pt x="4764024" y="1497838"/>
                  </a:lnTo>
                </a:path>
                <a:path w="5308600" h="3406140">
                  <a:moveTo>
                    <a:pt x="4789932" y="1955038"/>
                  </a:moveTo>
                  <a:lnTo>
                    <a:pt x="4789932" y="3406140"/>
                  </a:lnTo>
                </a:path>
                <a:path w="5308600" h="3406140">
                  <a:moveTo>
                    <a:pt x="4789932" y="1789938"/>
                  </a:moveTo>
                  <a:lnTo>
                    <a:pt x="4789932" y="1891538"/>
                  </a:lnTo>
                </a:path>
                <a:path w="5308600" h="3406140">
                  <a:moveTo>
                    <a:pt x="4789932" y="0"/>
                  </a:moveTo>
                  <a:lnTo>
                    <a:pt x="4789932" y="1497838"/>
                  </a:lnTo>
                </a:path>
                <a:path w="5308600" h="3406140">
                  <a:moveTo>
                    <a:pt x="4815840" y="1955038"/>
                  </a:moveTo>
                  <a:lnTo>
                    <a:pt x="4815840" y="3406140"/>
                  </a:lnTo>
                </a:path>
                <a:path w="5308600" h="3406140">
                  <a:moveTo>
                    <a:pt x="4815840" y="1789938"/>
                  </a:moveTo>
                  <a:lnTo>
                    <a:pt x="4815840" y="1891538"/>
                  </a:lnTo>
                </a:path>
                <a:path w="5308600" h="3406140">
                  <a:moveTo>
                    <a:pt x="4815840" y="0"/>
                  </a:moveTo>
                  <a:lnTo>
                    <a:pt x="4815840" y="1497838"/>
                  </a:lnTo>
                </a:path>
                <a:path w="5308600" h="3406140">
                  <a:moveTo>
                    <a:pt x="4841748" y="1955038"/>
                  </a:moveTo>
                  <a:lnTo>
                    <a:pt x="4841748" y="3406140"/>
                  </a:lnTo>
                </a:path>
                <a:path w="5308600" h="3406140">
                  <a:moveTo>
                    <a:pt x="4841748" y="1789938"/>
                  </a:moveTo>
                  <a:lnTo>
                    <a:pt x="4841748" y="1891538"/>
                  </a:lnTo>
                </a:path>
                <a:path w="5308600" h="3406140">
                  <a:moveTo>
                    <a:pt x="4841748" y="0"/>
                  </a:moveTo>
                  <a:lnTo>
                    <a:pt x="4841748" y="1497838"/>
                  </a:lnTo>
                </a:path>
                <a:path w="5308600" h="3406140">
                  <a:moveTo>
                    <a:pt x="4867656" y="1955038"/>
                  </a:moveTo>
                  <a:lnTo>
                    <a:pt x="4867656" y="3406140"/>
                  </a:lnTo>
                </a:path>
                <a:path w="5308600" h="3406140">
                  <a:moveTo>
                    <a:pt x="4867656" y="1789938"/>
                  </a:moveTo>
                  <a:lnTo>
                    <a:pt x="4867656" y="1891538"/>
                  </a:lnTo>
                </a:path>
                <a:path w="5308600" h="3406140">
                  <a:moveTo>
                    <a:pt x="4867656" y="0"/>
                  </a:moveTo>
                  <a:lnTo>
                    <a:pt x="4867656" y="1497838"/>
                  </a:lnTo>
                </a:path>
                <a:path w="5308600" h="3406140">
                  <a:moveTo>
                    <a:pt x="4893564" y="1955038"/>
                  </a:moveTo>
                  <a:lnTo>
                    <a:pt x="4893564" y="3406140"/>
                  </a:lnTo>
                </a:path>
                <a:path w="5308600" h="3406140">
                  <a:moveTo>
                    <a:pt x="4893564" y="1789938"/>
                  </a:moveTo>
                  <a:lnTo>
                    <a:pt x="4893564" y="1891538"/>
                  </a:lnTo>
                </a:path>
                <a:path w="5308600" h="3406140">
                  <a:moveTo>
                    <a:pt x="4893564" y="0"/>
                  </a:moveTo>
                  <a:lnTo>
                    <a:pt x="4893564" y="1497838"/>
                  </a:lnTo>
                </a:path>
                <a:path w="5308600" h="3406140">
                  <a:moveTo>
                    <a:pt x="4919472" y="1955038"/>
                  </a:moveTo>
                  <a:lnTo>
                    <a:pt x="4919472" y="3406140"/>
                  </a:lnTo>
                </a:path>
                <a:path w="5308600" h="3406140">
                  <a:moveTo>
                    <a:pt x="4919472" y="1789938"/>
                  </a:moveTo>
                  <a:lnTo>
                    <a:pt x="4919472" y="1891538"/>
                  </a:lnTo>
                </a:path>
                <a:path w="5308600" h="3406140">
                  <a:moveTo>
                    <a:pt x="4919472" y="0"/>
                  </a:moveTo>
                  <a:lnTo>
                    <a:pt x="4919472" y="1497838"/>
                  </a:lnTo>
                </a:path>
                <a:path w="5308600" h="3406140">
                  <a:moveTo>
                    <a:pt x="4945380" y="1955038"/>
                  </a:moveTo>
                  <a:lnTo>
                    <a:pt x="4945380" y="3406140"/>
                  </a:lnTo>
                </a:path>
                <a:path w="5308600" h="3406140">
                  <a:moveTo>
                    <a:pt x="4945380" y="1789938"/>
                  </a:moveTo>
                  <a:lnTo>
                    <a:pt x="4945380" y="1891538"/>
                  </a:lnTo>
                </a:path>
                <a:path w="5308600" h="3406140">
                  <a:moveTo>
                    <a:pt x="4945380" y="0"/>
                  </a:moveTo>
                  <a:lnTo>
                    <a:pt x="4945380" y="1497838"/>
                  </a:lnTo>
                </a:path>
                <a:path w="5308600" h="3406140">
                  <a:moveTo>
                    <a:pt x="4971288" y="1955038"/>
                  </a:moveTo>
                  <a:lnTo>
                    <a:pt x="4971288" y="3406140"/>
                  </a:lnTo>
                </a:path>
                <a:path w="5308600" h="3406140">
                  <a:moveTo>
                    <a:pt x="4971288" y="1789938"/>
                  </a:moveTo>
                  <a:lnTo>
                    <a:pt x="4971288" y="1891538"/>
                  </a:lnTo>
                </a:path>
                <a:path w="5308600" h="3406140">
                  <a:moveTo>
                    <a:pt x="4971288" y="0"/>
                  </a:moveTo>
                  <a:lnTo>
                    <a:pt x="4971288" y="1497838"/>
                  </a:lnTo>
                </a:path>
                <a:path w="5308600" h="3406140">
                  <a:moveTo>
                    <a:pt x="4997196" y="1955038"/>
                  </a:moveTo>
                  <a:lnTo>
                    <a:pt x="4997196" y="3406140"/>
                  </a:lnTo>
                </a:path>
                <a:path w="5308600" h="3406140">
                  <a:moveTo>
                    <a:pt x="4997196" y="1789938"/>
                  </a:moveTo>
                  <a:lnTo>
                    <a:pt x="4997196" y="1891538"/>
                  </a:lnTo>
                </a:path>
                <a:path w="5308600" h="3406140">
                  <a:moveTo>
                    <a:pt x="4997196" y="0"/>
                  </a:moveTo>
                  <a:lnTo>
                    <a:pt x="4997196" y="1497838"/>
                  </a:lnTo>
                </a:path>
                <a:path w="5308600" h="3406140">
                  <a:moveTo>
                    <a:pt x="5023104" y="1955038"/>
                  </a:moveTo>
                  <a:lnTo>
                    <a:pt x="5023104" y="3406140"/>
                  </a:lnTo>
                </a:path>
                <a:path w="5308600" h="3406140">
                  <a:moveTo>
                    <a:pt x="5023104" y="1789938"/>
                  </a:moveTo>
                  <a:lnTo>
                    <a:pt x="5023104" y="1891538"/>
                  </a:lnTo>
                </a:path>
                <a:path w="5308600" h="3406140">
                  <a:moveTo>
                    <a:pt x="5023104" y="0"/>
                  </a:moveTo>
                  <a:lnTo>
                    <a:pt x="5023104" y="1497838"/>
                  </a:lnTo>
                </a:path>
                <a:path w="5308600" h="3406140">
                  <a:moveTo>
                    <a:pt x="5049012" y="1955038"/>
                  </a:moveTo>
                  <a:lnTo>
                    <a:pt x="5049012" y="3406140"/>
                  </a:lnTo>
                </a:path>
                <a:path w="5308600" h="3406140">
                  <a:moveTo>
                    <a:pt x="5049012" y="1789938"/>
                  </a:moveTo>
                  <a:lnTo>
                    <a:pt x="5049012" y="1891538"/>
                  </a:lnTo>
                </a:path>
                <a:path w="5308600" h="3406140">
                  <a:moveTo>
                    <a:pt x="5049012" y="0"/>
                  </a:moveTo>
                  <a:lnTo>
                    <a:pt x="5049012" y="1497838"/>
                  </a:lnTo>
                </a:path>
                <a:path w="5308600" h="3406140">
                  <a:moveTo>
                    <a:pt x="5074920" y="1955038"/>
                  </a:moveTo>
                  <a:lnTo>
                    <a:pt x="5074920" y="3406140"/>
                  </a:lnTo>
                </a:path>
                <a:path w="5308600" h="3406140">
                  <a:moveTo>
                    <a:pt x="5074920" y="1789938"/>
                  </a:moveTo>
                  <a:lnTo>
                    <a:pt x="5074920" y="1891538"/>
                  </a:lnTo>
                </a:path>
                <a:path w="5308600" h="3406140">
                  <a:moveTo>
                    <a:pt x="5074920" y="0"/>
                  </a:moveTo>
                  <a:lnTo>
                    <a:pt x="5074920" y="1497838"/>
                  </a:lnTo>
                </a:path>
                <a:path w="5308600" h="3406140">
                  <a:moveTo>
                    <a:pt x="5100828" y="1955038"/>
                  </a:moveTo>
                  <a:lnTo>
                    <a:pt x="5100828" y="3406140"/>
                  </a:lnTo>
                </a:path>
                <a:path w="5308600" h="3406140">
                  <a:moveTo>
                    <a:pt x="5100828" y="1789938"/>
                  </a:moveTo>
                  <a:lnTo>
                    <a:pt x="5100828" y="1891538"/>
                  </a:lnTo>
                </a:path>
                <a:path w="5308600" h="3406140">
                  <a:moveTo>
                    <a:pt x="5100828" y="0"/>
                  </a:moveTo>
                  <a:lnTo>
                    <a:pt x="5100828" y="1497838"/>
                  </a:lnTo>
                </a:path>
                <a:path w="5308600" h="3406140">
                  <a:moveTo>
                    <a:pt x="5126736" y="1955038"/>
                  </a:moveTo>
                  <a:lnTo>
                    <a:pt x="5126736" y="3406140"/>
                  </a:lnTo>
                </a:path>
                <a:path w="5308600" h="3406140">
                  <a:moveTo>
                    <a:pt x="5126736" y="1789938"/>
                  </a:moveTo>
                  <a:lnTo>
                    <a:pt x="5126736" y="1891538"/>
                  </a:lnTo>
                </a:path>
                <a:path w="5308600" h="3406140">
                  <a:moveTo>
                    <a:pt x="5126736" y="0"/>
                  </a:moveTo>
                  <a:lnTo>
                    <a:pt x="5126736" y="1497838"/>
                  </a:lnTo>
                </a:path>
                <a:path w="5308600" h="3406140">
                  <a:moveTo>
                    <a:pt x="5152644" y="1955038"/>
                  </a:moveTo>
                  <a:lnTo>
                    <a:pt x="5152644" y="3406140"/>
                  </a:lnTo>
                </a:path>
                <a:path w="5308600" h="3406140">
                  <a:moveTo>
                    <a:pt x="5152644" y="1789938"/>
                  </a:moveTo>
                  <a:lnTo>
                    <a:pt x="5152644" y="1891538"/>
                  </a:lnTo>
                </a:path>
                <a:path w="5308600" h="3406140">
                  <a:moveTo>
                    <a:pt x="5152644" y="0"/>
                  </a:moveTo>
                  <a:lnTo>
                    <a:pt x="5152644" y="1497838"/>
                  </a:lnTo>
                </a:path>
                <a:path w="5308600" h="3406140">
                  <a:moveTo>
                    <a:pt x="5178552" y="1955038"/>
                  </a:moveTo>
                  <a:lnTo>
                    <a:pt x="5178552" y="3406140"/>
                  </a:lnTo>
                </a:path>
                <a:path w="5308600" h="3406140">
                  <a:moveTo>
                    <a:pt x="5178552" y="1789938"/>
                  </a:moveTo>
                  <a:lnTo>
                    <a:pt x="5178552" y="1891538"/>
                  </a:lnTo>
                </a:path>
                <a:path w="5308600" h="3406140">
                  <a:moveTo>
                    <a:pt x="5178552" y="0"/>
                  </a:moveTo>
                  <a:lnTo>
                    <a:pt x="5178552" y="1497838"/>
                  </a:lnTo>
                </a:path>
                <a:path w="5308600" h="3406140">
                  <a:moveTo>
                    <a:pt x="5204460" y="1955038"/>
                  </a:moveTo>
                  <a:lnTo>
                    <a:pt x="5204460" y="3406140"/>
                  </a:lnTo>
                </a:path>
                <a:path w="5308600" h="3406140">
                  <a:moveTo>
                    <a:pt x="5204460" y="1789938"/>
                  </a:moveTo>
                  <a:lnTo>
                    <a:pt x="5204460" y="1891538"/>
                  </a:lnTo>
                </a:path>
                <a:path w="5308600" h="3406140">
                  <a:moveTo>
                    <a:pt x="5204460" y="0"/>
                  </a:moveTo>
                  <a:lnTo>
                    <a:pt x="5204460" y="1497838"/>
                  </a:lnTo>
                </a:path>
                <a:path w="5308600" h="3406140">
                  <a:moveTo>
                    <a:pt x="5230368" y="1955038"/>
                  </a:moveTo>
                  <a:lnTo>
                    <a:pt x="5230368" y="3406140"/>
                  </a:lnTo>
                </a:path>
                <a:path w="5308600" h="3406140">
                  <a:moveTo>
                    <a:pt x="5230368" y="1789938"/>
                  </a:moveTo>
                  <a:lnTo>
                    <a:pt x="5230368" y="1891538"/>
                  </a:lnTo>
                </a:path>
                <a:path w="5308600" h="3406140">
                  <a:moveTo>
                    <a:pt x="5230368" y="0"/>
                  </a:moveTo>
                  <a:lnTo>
                    <a:pt x="5230368" y="1497838"/>
                  </a:lnTo>
                </a:path>
                <a:path w="5308600" h="3406140">
                  <a:moveTo>
                    <a:pt x="5256276" y="1955038"/>
                  </a:moveTo>
                  <a:lnTo>
                    <a:pt x="5256276" y="3406140"/>
                  </a:lnTo>
                </a:path>
                <a:path w="5308600" h="3406140">
                  <a:moveTo>
                    <a:pt x="5256276" y="1789938"/>
                  </a:moveTo>
                  <a:lnTo>
                    <a:pt x="5256276" y="1891538"/>
                  </a:lnTo>
                </a:path>
                <a:path w="5308600" h="3406140">
                  <a:moveTo>
                    <a:pt x="5256276" y="0"/>
                  </a:moveTo>
                  <a:lnTo>
                    <a:pt x="5256276" y="1497838"/>
                  </a:lnTo>
                </a:path>
                <a:path w="5308600" h="3406140">
                  <a:moveTo>
                    <a:pt x="5282184" y="1955038"/>
                  </a:moveTo>
                  <a:lnTo>
                    <a:pt x="5282184" y="3406140"/>
                  </a:lnTo>
                </a:path>
                <a:path w="5308600" h="3406140">
                  <a:moveTo>
                    <a:pt x="5282184" y="1789938"/>
                  </a:moveTo>
                  <a:lnTo>
                    <a:pt x="5282184" y="1891538"/>
                  </a:lnTo>
                </a:path>
                <a:path w="5308600" h="3406140">
                  <a:moveTo>
                    <a:pt x="5282184" y="0"/>
                  </a:moveTo>
                  <a:lnTo>
                    <a:pt x="5282184" y="1497838"/>
                  </a:lnTo>
                </a:path>
                <a:path w="5308600" h="3406140">
                  <a:moveTo>
                    <a:pt x="5308092" y="1955038"/>
                  </a:moveTo>
                  <a:lnTo>
                    <a:pt x="5308092" y="3406140"/>
                  </a:lnTo>
                </a:path>
                <a:path w="5308600" h="3406140">
                  <a:moveTo>
                    <a:pt x="5308092" y="1789938"/>
                  </a:moveTo>
                  <a:lnTo>
                    <a:pt x="5308092" y="1891538"/>
                  </a:lnTo>
                </a:path>
                <a:path w="5308600" h="3406140">
                  <a:moveTo>
                    <a:pt x="5308092" y="0"/>
                  </a:moveTo>
                  <a:lnTo>
                    <a:pt x="5308092" y="1497838"/>
                  </a:lnTo>
                </a:path>
              </a:pathLst>
            </a:custGeom>
            <a:ln w="3247">
              <a:solidFill>
                <a:srgbClr val="F1F1F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5" name="object 5"/>
            <p:cNvSpPr/>
            <p:nvPr/>
          </p:nvSpPr>
          <p:spPr>
            <a:xfrm>
              <a:off x="1646682" y="4072889"/>
              <a:ext cx="4806315" cy="1079500"/>
            </a:xfrm>
            <a:custGeom>
              <a:avLst/>
              <a:gdLst/>
              <a:ahLst/>
              <a:cxnLst/>
              <a:rect l="l" t="t" r="r" b="b"/>
              <a:pathLst>
                <a:path w="4806315" h="1079500">
                  <a:moveTo>
                    <a:pt x="4805934" y="38100"/>
                  </a:moveTo>
                  <a:lnTo>
                    <a:pt x="4805921" y="12700"/>
                  </a:lnTo>
                  <a:lnTo>
                    <a:pt x="4805921" y="0"/>
                  </a:lnTo>
                  <a:lnTo>
                    <a:pt x="0" y="0"/>
                  </a:lnTo>
                  <a:lnTo>
                    <a:pt x="0" y="12700"/>
                  </a:lnTo>
                  <a:lnTo>
                    <a:pt x="26797" y="12700"/>
                  </a:lnTo>
                  <a:lnTo>
                    <a:pt x="26797" y="38100"/>
                  </a:lnTo>
                  <a:lnTo>
                    <a:pt x="53721" y="38100"/>
                  </a:lnTo>
                  <a:lnTo>
                    <a:pt x="53721" y="76200"/>
                  </a:lnTo>
                  <a:lnTo>
                    <a:pt x="107315" y="76200"/>
                  </a:lnTo>
                  <a:lnTo>
                    <a:pt x="107315" y="101600"/>
                  </a:lnTo>
                  <a:lnTo>
                    <a:pt x="134239" y="101600"/>
                  </a:lnTo>
                  <a:lnTo>
                    <a:pt x="134239" y="114300"/>
                  </a:lnTo>
                  <a:lnTo>
                    <a:pt x="241554" y="114300"/>
                  </a:lnTo>
                  <a:lnTo>
                    <a:pt x="241554" y="139700"/>
                  </a:lnTo>
                  <a:lnTo>
                    <a:pt x="268478" y="139700"/>
                  </a:lnTo>
                  <a:lnTo>
                    <a:pt x="268478" y="165100"/>
                  </a:lnTo>
                  <a:lnTo>
                    <a:pt x="322199" y="165100"/>
                  </a:lnTo>
                  <a:lnTo>
                    <a:pt x="322199" y="177800"/>
                  </a:lnTo>
                  <a:lnTo>
                    <a:pt x="375793" y="177800"/>
                  </a:lnTo>
                  <a:lnTo>
                    <a:pt x="375793" y="190500"/>
                  </a:lnTo>
                  <a:lnTo>
                    <a:pt x="402717" y="190500"/>
                  </a:lnTo>
                  <a:lnTo>
                    <a:pt x="402717" y="203200"/>
                  </a:lnTo>
                  <a:lnTo>
                    <a:pt x="536956" y="203200"/>
                  </a:lnTo>
                  <a:lnTo>
                    <a:pt x="536956" y="215900"/>
                  </a:lnTo>
                  <a:lnTo>
                    <a:pt x="563753" y="215900"/>
                  </a:lnTo>
                  <a:lnTo>
                    <a:pt x="563753" y="228600"/>
                  </a:lnTo>
                  <a:lnTo>
                    <a:pt x="644398" y="228600"/>
                  </a:lnTo>
                  <a:lnTo>
                    <a:pt x="644398" y="241300"/>
                  </a:lnTo>
                  <a:lnTo>
                    <a:pt x="671195" y="241300"/>
                  </a:lnTo>
                  <a:lnTo>
                    <a:pt x="671195" y="254000"/>
                  </a:lnTo>
                  <a:lnTo>
                    <a:pt x="724916" y="254000"/>
                  </a:lnTo>
                  <a:lnTo>
                    <a:pt x="724916" y="266700"/>
                  </a:lnTo>
                  <a:lnTo>
                    <a:pt x="832231" y="266700"/>
                  </a:lnTo>
                  <a:lnTo>
                    <a:pt x="832231" y="279400"/>
                  </a:lnTo>
                  <a:lnTo>
                    <a:pt x="859155" y="279400"/>
                  </a:lnTo>
                  <a:lnTo>
                    <a:pt x="859155" y="292100"/>
                  </a:lnTo>
                  <a:lnTo>
                    <a:pt x="912876" y="292100"/>
                  </a:lnTo>
                  <a:lnTo>
                    <a:pt x="912876" y="304800"/>
                  </a:lnTo>
                  <a:lnTo>
                    <a:pt x="939673" y="304800"/>
                  </a:lnTo>
                  <a:lnTo>
                    <a:pt x="939673" y="317500"/>
                  </a:lnTo>
                  <a:lnTo>
                    <a:pt x="966470" y="317500"/>
                  </a:lnTo>
                  <a:lnTo>
                    <a:pt x="966470" y="330200"/>
                  </a:lnTo>
                  <a:lnTo>
                    <a:pt x="993394" y="330200"/>
                  </a:lnTo>
                  <a:lnTo>
                    <a:pt x="993394" y="342900"/>
                  </a:lnTo>
                  <a:lnTo>
                    <a:pt x="1073912" y="342900"/>
                  </a:lnTo>
                  <a:lnTo>
                    <a:pt x="1073912" y="355600"/>
                  </a:lnTo>
                  <a:lnTo>
                    <a:pt x="1154430" y="355600"/>
                  </a:lnTo>
                  <a:lnTo>
                    <a:pt x="1154430" y="368300"/>
                  </a:lnTo>
                  <a:lnTo>
                    <a:pt x="1261872" y="368300"/>
                  </a:lnTo>
                  <a:lnTo>
                    <a:pt x="1261872" y="381000"/>
                  </a:lnTo>
                  <a:lnTo>
                    <a:pt x="1315593" y="381000"/>
                  </a:lnTo>
                  <a:lnTo>
                    <a:pt x="1315593" y="393700"/>
                  </a:lnTo>
                  <a:lnTo>
                    <a:pt x="1342390" y="393700"/>
                  </a:lnTo>
                  <a:lnTo>
                    <a:pt x="1342390" y="406400"/>
                  </a:lnTo>
                  <a:lnTo>
                    <a:pt x="1369187" y="406400"/>
                  </a:lnTo>
                  <a:lnTo>
                    <a:pt x="1369187" y="419100"/>
                  </a:lnTo>
                  <a:lnTo>
                    <a:pt x="1503426" y="419100"/>
                  </a:lnTo>
                  <a:lnTo>
                    <a:pt x="1503426" y="431800"/>
                  </a:lnTo>
                  <a:lnTo>
                    <a:pt x="1584071" y="431800"/>
                  </a:lnTo>
                  <a:lnTo>
                    <a:pt x="1584071" y="444500"/>
                  </a:lnTo>
                  <a:lnTo>
                    <a:pt x="1664589" y="444500"/>
                  </a:lnTo>
                  <a:lnTo>
                    <a:pt x="1664589" y="457200"/>
                  </a:lnTo>
                  <a:lnTo>
                    <a:pt x="1718310" y="457200"/>
                  </a:lnTo>
                  <a:lnTo>
                    <a:pt x="1718310" y="469900"/>
                  </a:lnTo>
                  <a:lnTo>
                    <a:pt x="1798828" y="469900"/>
                  </a:lnTo>
                  <a:lnTo>
                    <a:pt x="1798828" y="482600"/>
                  </a:lnTo>
                  <a:lnTo>
                    <a:pt x="1852549" y="482600"/>
                  </a:lnTo>
                  <a:lnTo>
                    <a:pt x="1852549" y="495300"/>
                  </a:lnTo>
                  <a:lnTo>
                    <a:pt x="1933067" y="495300"/>
                  </a:lnTo>
                  <a:lnTo>
                    <a:pt x="1933067" y="508000"/>
                  </a:lnTo>
                  <a:lnTo>
                    <a:pt x="1986788" y="508000"/>
                  </a:lnTo>
                  <a:lnTo>
                    <a:pt x="1986788" y="520700"/>
                  </a:lnTo>
                  <a:lnTo>
                    <a:pt x="2013585" y="520700"/>
                  </a:lnTo>
                  <a:lnTo>
                    <a:pt x="2013585" y="533400"/>
                  </a:lnTo>
                  <a:lnTo>
                    <a:pt x="2201545" y="533400"/>
                  </a:lnTo>
                  <a:lnTo>
                    <a:pt x="2201545" y="546100"/>
                  </a:lnTo>
                  <a:lnTo>
                    <a:pt x="2282063" y="546100"/>
                  </a:lnTo>
                  <a:lnTo>
                    <a:pt x="2282063" y="558800"/>
                  </a:lnTo>
                  <a:lnTo>
                    <a:pt x="2389505" y="558800"/>
                  </a:lnTo>
                  <a:lnTo>
                    <a:pt x="2389505" y="571500"/>
                  </a:lnTo>
                  <a:lnTo>
                    <a:pt x="2470023" y="571500"/>
                  </a:lnTo>
                  <a:lnTo>
                    <a:pt x="2470023" y="584200"/>
                  </a:lnTo>
                  <a:lnTo>
                    <a:pt x="2577465" y="584200"/>
                  </a:lnTo>
                  <a:lnTo>
                    <a:pt x="2577465" y="596900"/>
                  </a:lnTo>
                  <a:lnTo>
                    <a:pt x="2738501" y="596900"/>
                  </a:lnTo>
                  <a:lnTo>
                    <a:pt x="2738501" y="609600"/>
                  </a:lnTo>
                  <a:lnTo>
                    <a:pt x="2819019" y="609600"/>
                  </a:lnTo>
                  <a:lnTo>
                    <a:pt x="2819019" y="622300"/>
                  </a:lnTo>
                  <a:lnTo>
                    <a:pt x="2872740" y="622300"/>
                  </a:lnTo>
                  <a:lnTo>
                    <a:pt x="2872740" y="635000"/>
                  </a:lnTo>
                  <a:lnTo>
                    <a:pt x="2980182" y="635000"/>
                  </a:lnTo>
                  <a:lnTo>
                    <a:pt x="2980182" y="647700"/>
                  </a:lnTo>
                  <a:lnTo>
                    <a:pt x="3141218" y="647700"/>
                  </a:lnTo>
                  <a:lnTo>
                    <a:pt x="3141218" y="660400"/>
                  </a:lnTo>
                  <a:lnTo>
                    <a:pt x="3168015" y="660400"/>
                  </a:lnTo>
                  <a:lnTo>
                    <a:pt x="3168015" y="673100"/>
                  </a:lnTo>
                  <a:lnTo>
                    <a:pt x="3275457" y="673100"/>
                  </a:lnTo>
                  <a:lnTo>
                    <a:pt x="3275457" y="685800"/>
                  </a:lnTo>
                  <a:lnTo>
                    <a:pt x="3302254" y="685800"/>
                  </a:lnTo>
                  <a:lnTo>
                    <a:pt x="3302254" y="698500"/>
                  </a:lnTo>
                  <a:lnTo>
                    <a:pt x="3382899" y="698500"/>
                  </a:lnTo>
                  <a:lnTo>
                    <a:pt x="3382899" y="711200"/>
                  </a:lnTo>
                  <a:lnTo>
                    <a:pt x="3517138" y="711200"/>
                  </a:lnTo>
                  <a:lnTo>
                    <a:pt x="3517138" y="723900"/>
                  </a:lnTo>
                  <a:lnTo>
                    <a:pt x="3597656" y="723900"/>
                  </a:lnTo>
                  <a:lnTo>
                    <a:pt x="3597656" y="736600"/>
                  </a:lnTo>
                  <a:lnTo>
                    <a:pt x="3704971" y="736600"/>
                  </a:lnTo>
                  <a:lnTo>
                    <a:pt x="3704971" y="749300"/>
                  </a:lnTo>
                  <a:lnTo>
                    <a:pt x="3731895" y="749300"/>
                  </a:lnTo>
                  <a:lnTo>
                    <a:pt x="3731895" y="762000"/>
                  </a:lnTo>
                  <a:lnTo>
                    <a:pt x="3785616" y="762000"/>
                  </a:lnTo>
                  <a:lnTo>
                    <a:pt x="3785616" y="774700"/>
                  </a:lnTo>
                  <a:lnTo>
                    <a:pt x="3892931" y="774700"/>
                  </a:lnTo>
                  <a:lnTo>
                    <a:pt x="3892931" y="787400"/>
                  </a:lnTo>
                  <a:lnTo>
                    <a:pt x="3946652" y="787400"/>
                  </a:lnTo>
                  <a:lnTo>
                    <a:pt x="3946652" y="800100"/>
                  </a:lnTo>
                  <a:lnTo>
                    <a:pt x="4000373" y="800100"/>
                  </a:lnTo>
                  <a:lnTo>
                    <a:pt x="4000373" y="812800"/>
                  </a:lnTo>
                  <a:lnTo>
                    <a:pt x="4054094" y="812800"/>
                  </a:lnTo>
                  <a:lnTo>
                    <a:pt x="4054094" y="825500"/>
                  </a:lnTo>
                  <a:lnTo>
                    <a:pt x="4161409" y="825500"/>
                  </a:lnTo>
                  <a:lnTo>
                    <a:pt x="4161409" y="850900"/>
                  </a:lnTo>
                  <a:lnTo>
                    <a:pt x="4215130" y="850900"/>
                  </a:lnTo>
                  <a:lnTo>
                    <a:pt x="4215130" y="863600"/>
                  </a:lnTo>
                  <a:lnTo>
                    <a:pt x="4295648" y="863600"/>
                  </a:lnTo>
                  <a:lnTo>
                    <a:pt x="4295648" y="889000"/>
                  </a:lnTo>
                  <a:lnTo>
                    <a:pt x="4376166" y="889000"/>
                  </a:lnTo>
                  <a:lnTo>
                    <a:pt x="4376166" y="914400"/>
                  </a:lnTo>
                  <a:lnTo>
                    <a:pt x="4403090" y="914400"/>
                  </a:lnTo>
                  <a:lnTo>
                    <a:pt x="4403090" y="939800"/>
                  </a:lnTo>
                  <a:lnTo>
                    <a:pt x="4456811" y="939800"/>
                  </a:lnTo>
                  <a:lnTo>
                    <a:pt x="4456811" y="952500"/>
                  </a:lnTo>
                  <a:lnTo>
                    <a:pt x="4510532" y="952500"/>
                  </a:lnTo>
                  <a:lnTo>
                    <a:pt x="4510532" y="965200"/>
                  </a:lnTo>
                  <a:lnTo>
                    <a:pt x="4564126" y="965200"/>
                  </a:lnTo>
                  <a:lnTo>
                    <a:pt x="4564126" y="1003300"/>
                  </a:lnTo>
                  <a:lnTo>
                    <a:pt x="4591050" y="1003300"/>
                  </a:lnTo>
                  <a:lnTo>
                    <a:pt x="4591050" y="1016000"/>
                  </a:lnTo>
                  <a:lnTo>
                    <a:pt x="4698365" y="1016000"/>
                  </a:lnTo>
                  <a:lnTo>
                    <a:pt x="4698365" y="1041400"/>
                  </a:lnTo>
                  <a:lnTo>
                    <a:pt x="4752086" y="1041400"/>
                  </a:lnTo>
                  <a:lnTo>
                    <a:pt x="4752086" y="1066800"/>
                  </a:lnTo>
                  <a:lnTo>
                    <a:pt x="4779010" y="1066800"/>
                  </a:lnTo>
                  <a:lnTo>
                    <a:pt x="4779010" y="1079500"/>
                  </a:lnTo>
                  <a:lnTo>
                    <a:pt x="4805934" y="1079500"/>
                  </a:lnTo>
                  <a:lnTo>
                    <a:pt x="4805934" y="1066800"/>
                  </a:lnTo>
                  <a:lnTo>
                    <a:pt x="4805934" y="1041400"/>
                  </a:lnTo>
                  <a:lnTo>
                    <a:pt x="4805934" y="431800"/>
                  </a:lnTo>
                  <a:lnTo>
                    <a:pt x="4805921" y="419100"/>
                  </a:lnTo>
                  <a:lnTo>
                    <a:pt x="4805934" y="406400"/>
                  </a:lnTo>
                  <a:lnTo>
                    <a:pt x="4805934" y="393700"/>
                  </a:lnTo>
                  <a:lnTo>
                    <a:pt x="4805934" y="381000"/>
                  </a:lnTo>
                  <a:lnTo>
                    <a:pt x="4805921" y="368300"/>
                  </a:lnTo>
                  <a:lnTo>
                    <a:pt x="4805934" y="355600"/>
                  </a:lnTo>
                  <a:lnTo>
                    <a:pt x="4805934" y="342900"/>
                  </a:lnTo>
                  <a:lnTo>
                    <a:pt x="4805934" y="330200"/>
                  </a:lnTo>
                  <a:lnTo>
                    <a:pt x="4805934" y="317500"/>
                  </a:lnTo>
                  <a:lnTo>
                    <a:pt x="4805921" y="304800"/>
                  </a:lnTo>
                  <a:lnTo>
                    <a:pt x="4805921" y="292100"/>
                  </a:lnTo>
                  <a:lnTo>
                    <a:pt x="4805934" y="279400"/>
                  </a:lnTo>
                  <a:lnTo>
                    <a:pt x="4805934" y="266700"/>
                  </a:lnTo>
                  <a:lnTo>
                    <a:pt x="4805934" y="254000"/>
                  </a:lnTo>
                  <a:lnTo>
                    <a:pt x="4805934" y="241300"/>
                  </a:lnTo>
                  <a:lnTo>
                    <a:pt x="4805921" y="228600"/>
                  </a:lnTo>
                  <a:lnTo>
                    <a:pt x="4805934" y="215900"/>
                  </a:lnTo>
                  <a:lnTo>
                    <a:pt x="4805934" y="203200"/>
                  </a:lnTo>
                  <a:lnTo>
                    <a:pt x="4805934" y="190500"/>
                  </a:lnTo>
                  <a:lnTo>
                    <a:pt x="4805934" y="177800"/>
                  </a:lnTo>
                  <a:lnTo>
                    <a:pt x="4805921" y="165100"/>
                  </a:lnTo>
                  <a:lnTo>
                    <a:pt x="4805934" y="139700"/>
                  </a:lnTo>
                  <a:lnTo>
                    <a:pt x="4805934" y="114300"/>
                  </a:lnTo>
                  <a:lnTo>
                    <a:pt x="4805934" y="101600"/>
                  </a:lnTo>
                  <a:lnTo>
                    <a:pt x="4805934" y="76200"/>
                  </a:lnTo>
                  <a:lnTo>
                    <a:pt x="4805934" y="3810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6" name="object 6"/>
            <p:cNvSpPr/>
            <p:nvPr/>
          </p:nvSpPr>
          <p:spPr>
            <a:xfrm>
              <a:off x="1110996" y="2909569"/>
              <a:ext cx="5341620" cy="1176020"/>
            </a:xfrm>
            <a:custGeom>
              <a:avLst/>
              <a:gdLst/>
              <a:ahLst/>
              <a:cxnLst/>
              <a:rect l="l" t="t" r="r" b="b"/>
              <a:pathLst>
                <a:path w="5341620" h="1176020">
                  <a:moveTo>
                    <a:pt x="80772" y="462280"/>
                  </a:moveTo>
                  <a:lnTo>
                    <a:pt x="53898" y="462280"/>
                  </a:lnTo>
                  <a:lnTo>
                    <a:pt x="53898" y="144780"/>
                  </a:lnTo>
                  <a:lnTo>
                    <a:pt x="27012" y="144780"/>
                  </a:lnTo>
                  <a:lnTo>
                    <a:pt x="27012" y="0"/>
                  </a:lnTo>
                  <a:lnTo>
                    <a:pt x="0" y="0"/>
                  </a:lnTo>
                  <a:lnTo>
                    <a:pt x="0" y="144780"/>
                  </a:lnTo>
                  <a:lnTo>
                    <a:pt x="0" y="462280"/>
                  </a:lnTo>
                  <a:lnTo>
                    <a:pt x="0" y="594360"/>
                  </a:lnTo>
                  <a:lnTo>
                    <a:pt x="80772" y="594360"/>
                  </a:lnTo>
                  <a:lnTo>
                    <a:pt x="80772" y="462280"/>
                  </a:lnTo>
                  <a:close/>
                </a:path>
                <a:path w="5341620" h="1176020">
                  <a:moveTo>
                    <a:pt x="5341620" y="604520"/>
                  </a:moveTo>
                  <a:lnTo>
                    <a:pt x="79248" y="604520"/>
                  </a:lnTo>
                  <a:lnTo>
                    <a:pt x="79248" y="668020"/>
                  </a:lnTo>
                  <a:lnTo>
                    <a:pt x="106095" y="668020"/>
                  </a:lnTo>
                  <a:lnTo>
                    <a:pt x="106095" y="756920"/>
                  </a:lnTo>
                  <a:lnTo>
                    <a:pt x="132943" y="756920"/>
                  </a:lnTo>
                  <a:lnTo>
                    <a:pt x="132943" y="896620"/>
                  </a:lnTo>
                  <a:lnTo>
                    <a:pt x="159766" y="896620"/>
                  </a:lnTo>
                  <a:lnTo>
                    <a:pt x="159766" y="934720"/>
                  </a:lnTo>
                  <a:lnTo>
                    <a:pt x="186690" y="934720"/>
                  </a:lnTo>
                  <a:lnTo>
                    <a:pt x="186690" y="985520"/>
                  </a:lnTo>
                  <a:lnTo>
                    <a:pt x="213487" y="985520"/>
                  </a:lnTo>
                  <a:lnTo>
                    <a:pt x="213487" y="998220"/>
                  </a:lnTo>
                  <a:lnTo>
                    <a:pt x="240284" y="998220"/>
                  </a:lnTo>
                  <a:lnTo>
                    <a:pt x="240284" y="1061720"/>
                  </a:lnTo>
                  <a:lnTo>
                    <a:pt x="267208" y="1061720"/>
                  </a:lnTo>
                  <a:lnTo>
                    <a:pt x="267208" y="1074420"/>
                  </a:lnTo>
                  <a:lnTo>
                    <a:pt x="347726" y="1074420"/>
                  </a:lnTo>
                  <a:lnTo>
                    <a:pt x="347726" y="1099820"/>
                  </a:lnTo>
                  <a:lnTo>
                    <a:pt x="374523" y="1099820"/>
                  </a:lnTo>
                  <a:lnTo>
                    <a:pt x="374523" y="1112520"/>
                  </a:lnTo>
                  <a:lnTo>
                    <a:pt x="401447" y="1112520"/>
                  </a:lnTo>
                  <a:lnTo>
                    <a:pt x="401447" y="1125220"/>
                  </a:lnTo>
                  <a:lnTo>
                    <a:pt x="428244" y="1125220"/>
                  </a:lnTo>
                  <a:lnTo>
                    <a:pt x="428244" y="1137920"/>
                  </a:lnTo>
                  <a:lnTo>
                    <a:pt x="481965" y="1137920"/>
                  </a:lnTo>
                  <a:lnTo>
                    <a:pt x="481965" y="1163320"/>
                  </a:lnTo>
                  <a:lnTo>
                    <a:pt x="535686" y="1163320"/>
                  </a:lnTo>
                  <a:lnTo>
                    <a:pt x="535686" y="1176020"/>
                  </a:lnTo>
                  <a:lnTo>
                    <a:pt x="5341607" y="1176020"/>
                  </a:lnTo>
                  <a:lnTo>
                    <a:pt x="5341607" y="1163320"/>
                  </a:lnTo>
                  <a:lnTo>
                    <a:pt x="5341620" y="1163320"/>
                  </a:lnTo>
                  <a:lnTo>
                    <a:pt x="5341620" y="1061720"/>
                  </a:lnTo>
                  <a:lnTo>
                    <a:pt x="5341607" y="998220"/>
                  </a:lnTo>
                  <a:lnTo>
                    <a:pt x="5341620" y="985520"/>
                  </a:lnTo>
                  <a:lnTo>
                    <a:pt x="5341620" y="934720"/>
                  </a:lnTo>
                  <a:lnTo>
                    <a:pt x="5341620" y="896620"/>
                  </a:lnTo>
                  <a:lnTo>
                    <a:pt x="5341620" y="756920"/>
                  </a:lnTo>
                  <a:lnTo>
                    <a:pt x="5341620" y="668020"/>
                  </a:lnTo>
                  <a:lnTo>
                    <a:pt x="5341620" y="60452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7" name="object 7"/>
            <p:cNvSpPr/>
            <p:nvPr/>
          </p:nvSpPr>
          <p:spPr>
            <a:xfrm>
              <a:off x="4274566" y="4291329"/>
              <a:ext cx="2178050" cy="941069"/>
            </a:xfrm>
            <a:custGeom>
              <a:avLst/>
              <a:gdLst/>
              <a:ahLst/>
              <a:cxnLst/>
              <a:rect l="l" t="t" r="r" b="b"/>
              <a:pathLst>
                <a:path w="2178050" h="941070">
                  <a:moveTo>
                    <a:pt x="2178050" y="105410"/>
                  </a:moveTo>
                  <a:lnTo>
                    <a:pt x="751840" y="105410"/>
                  </a:lnTo>
                  <a:lnTo>
                    <a:pt x="751840" y="110490"/>
                  </a:lnTo>
                  <a:lnTo>
                    <a:pt x="777748" y="110490"/>
                  </a:lnTo>
                  <a:lnTo>
                    <a:pt x="777748" y="121920"/>
                  </a:lnTo>
                  <a:lnTo>
                    <a:pt x="803783" y="121920"/>
                  </a:lnTo>
                  <a:lnTo>
                    <a:pt x="803783" y="125730"/>
                  </a:lnTo>
                  <a:lnTo>
                    <a:pt x="829691" y="125730"/>
                  </a:lnTo>
                  <a:lnTo>
                    <a:pt x="829691" y="146050"/>
                  </a:lnTo>
                  <a:lnTo>
                    <a:pt x="855599" y="146050"/>
                  </a:lnTo>
                  <a:lnTo>
                    <a:pt x="855599" y="152400"/>
                  </a:lnTo>
                  <a:lnTo>
                    <a:pt x="881507" y="152400"/>
                  </a:lnTo>
                  <a:lnTo>
                    <a:pt x="881507" y="162560"/>
                  </a:lnTo>
                  <a:lnTo>
                    <a:pt x="933323" y="162560"/>
                  </a:lnTo>
                  <a:lnTo>
                    <a:pt x="933323" y="170180"/>
                  </a:lnTo>
                  <a:lnTo>
                    <a:pt x="959231" y="170180"/>
                  </a:lnTo>
                  <a:lnTo>
                    <a:pt x="959231" y="175260"/>
                  </a:lnTo>
                  <a:lnTo>
                    <a:pt x="985266" y="175260"/>
                  </a:lnTo>
                  <a:lnTo>
                    <a:pt x="985266" y="180340"/>
                  </a:lnTo>
                  <a:lnTo>
                    <a:pt x="1011174" y="180340"/>
                  </a:lnTo>
                  <a:lnTo>
                    <a:pt x="1011174" y="194310"/>
                  </a:lnTo>
                  <a:lnTo>
                    <a:pt x="1037082" y="194310"/>
                  </a:lnTo>
                  <a:lnTo>
                    <a:pt x="1037082" y="217170"/>
                  </a:lnTo>
                  <a:lnTo>
                    <a:pt x="1062990" y="217170"/>
                  </a:lnTo>
                  <a:lnTo>
                    <a:pt x="1062990" y="223520"/>
                  </a:lnTo>
                  <a:lnTo>
                    <a:pt x="1114806" y="223520"/>
                  </a:lnTo>
                  <a:lnTo>
                    <a:pt x="1114806" y="231140"/>
                  </a:lnTo>
                  <a:lnTo>
                    <a:pt x="1140841" y="231140"/>
                  </a:lnTo>
                  <a:lnTo>
                    <a:pt x="1140841" y="243840"/>
                  </a:lnTo>
                  <a:lnTo>
                    <a:pt x="1166749" y="243840"/>
                  </a:lnTo>
                  <a:lnTo>
                    <a:pt x="1166749" y="250190"/>
                  </a:lnTo>
                  <a:lnTo>
                    <a:pt x="1192657" y="250190"/>
                  </a:lnTo>
                  <a:lnTo>
                    <a:pt x="1192657" y="257810"/>
                  </a:lnTo>
                  <a:lnTo>
                    <a:pt x="1218565" y="257810"/>
                  </a:lnTo>
                  <a:lnTo>
                    <a:pt x="1218565" y="260350"/>
                  </a:lnTo>
                  <a:lnTo>
                    <a:pt x="1244473" y="260350"/>
                  </a:lnTo>
                  <a:lnTo>
                    <a:pt x="1244473" y="262890"/>
                  </a:lnTo>
                  <a:lnTo>
                    <a:pt x="1270381" y="262890"/>
                  </a:lnTo>
                  <a:lnTo>
                    <a:pt x="1270381" y="281940"/>
                  </a:lnTo>
                  <a:lnTo>
                    <a:pt x="1296416" y="281940"/>
                  </a:lnTo>
                  <a:lnTo>
                    <a:pt x="1296416" y="284480"/>
                  </a:lnTo>
                  <a:lnTo>
                    <a:pt x="1322324" y="284480"/>
                  </a:lnTo>
                  <a:lnTo>
                    <a:pt x="1322324" y="289560"/>
                  </a:lnTo>
                  <a:lnTo>
                    <a:pt x="1348232" y="289560"/>
                  </a:lnTo>
                  <a:lnTo>
                    <a:pt x="1348232" y="298450"/>
                  </a:lnTo>
                  <a:lnTo>
                    <a:pt x="1374140" y="298450"/>
                  </a:lnTo>
                  <a:lnTo>
                    <a:pt x="1374140" y="303530"/>
                  </a:lnTo>
                  <a:lnTo>
                    <a:pt x="1400048" y="303530"/>
                  </a:lnTo>
                  <a:lnTo>
                    <a:pt x="1400048" y="312420"/>
                  </a:lnTo>
                  <a:lnTo>
                    <a:pt x="1425956" y="312420"/>
                  </a:lnTo>
                  <a:lnTo>
                    <a:pt x="1425956" y="331470"/>
                  </a:lnTo>
                  <a:lnTo>
                    <a:pt x="1477899" y="331470"/>
                  </a:lnTo>
                  <a:lnTo>
                    <a:pt x="1477899" y="336550"/>
                  </a:lnTo>
                  <a:lnTo>
                    <a:pt x="1503807" y="336550"/>
                  </a:lnTo>
                  <a:lnTo>
                    <a:pt x="1503807" y="339090"/>
                  </a:lnTo>
                  <a:lnTo>
                    <a:pt x="1529715" y="339090"/>
                  </a:lnTo>
                  <a:lnTo>
                    <a:pt x="1529715" y="344170"/>
                  </a:lnTo>
                  <a:lnTo>
                    <a:pt x="1555623" y="344170"/>
                  </a:lnTo>
                  <a:lnTo>
                    <a:pt x="1555623" y="346710"/>
                  </a:lnTo>
                  <a:lnTo>
                    <a:pt x="1581531" y="346710"/>
                  </a:lnTo>
                  <a:lnTo>
                    <a:pt x="1581531" y="373380"/>
                  </a:lnTo>
                  <a:lnTo>
                    <a:pt x="1607439" y="373380"/>
                  </a:lnTo>
                  <a:lnTo>
                    <a:pt x="1607439" y="375920"/>
                  </a:lnTo>
                  <a:lnTo>
                    <a:pt x="1659382" y="375920"/>
                  </a:lnTo>
                  <a:lnTo>
                    <a:pt x="1659382" y="386080"/>
                  </a:lnTo>
                  <a:lnTo>
                    <a:pt x="1685290" y="386080"/>
                  </a:lnTo>
                  <a:lnTo>
                    <a:pt x="1685290" y="402590"/>
                  </a:lnTo>
                  <a:lnTo>
                    <a:pt x="1711198" y="402590"/>
                  </a:lnTo>
                  <a:lnTo>
                    <a:pt x="1711198" y="410210"/>
                  </a:lnTo>
                  <a:lnTo>
                    <a:pt x="1737106" y="410210"/>
                  </a:lnTo>
                  <a:lnTo>
                    <a:pt x="1737106" y="415290"/>
                  </a:lnTo>
                  <a:lnTo>
                    <a:pt x="1763014" y="415290"/>
                  </a:lnTo>
                  <a:lnTo>
                    <a:pt x="1763014" y="427990"/>
                  </a:lnTo>
                  <a:lnTo>
                    <a:pt x="1789049" y="427990"/>
                  </a:lnTo>
                  <a:lnTo>
                    <a:pt x="1789049" y="455930"/>
                  </a:lnTo>
                  <a:lnTo>
                    <a:pt x="1814957" y="455930"/>
                  </a:lnTo>
                  <a:lnTo>
                    <a:pt x="1814957" y="473710"/>
                  </a:lnTo>
                  <a:lnTo>
                    <a:pt x="1866773" y="473710"/>
                  </a:lnTo>
                  <a:lnTo>
                    <a:pt x="1866773" y="482600"/>
                  </a:lnTo>
                  <a:lnTo>
                    <a:pt x="1892681" y="482600"/>
                  </a:lnTo>
                  <a:lnTo>
                    <a:pt x="1892681" y="491490"/>
                  </a:lnTo>
                  <a:lnTo>
                    <a:pt x="1944624" y="491490"/>
                  </a:lnTo>
                  <a:lnTo>
                    <a:pt x="1944624" y="554990"/>
                  </a:lnTo>
                  <a:lnTo>
                    <a:pt x="1970532" y="554990"/>
                  </a:lnTo>
                  <a:lnTo>
                    <a:pt x="1970532" y="599440"/>
                  </a:lnTo>
                  <a:lnTo>
                    <a:pt x="1996440" y="599440"/>
                  </a:lnTo>
                  <a:lnTo>
                    <a:pt x="1996440" y="608330"/>
                  </a:lnTo>
                  <a:lnTo>
                    <a:pt x="2022348" y="608330"/>
                  </a:lnTo>
                  <a:lnTo>
                    <a:pt x="2022348" y="621030"/>
                  </a:lnTo>
                  <a:lnTo>
                    <a:pt x="2048256" y="621030"/>
                  </a:lnTo>
                  <a:lnTo>
                    <a:pt x="2048256" y="666750"/>
                  </a:lnTo>
                  <a:lnTo>
                    <a:pt x="2074164" y="666750"/>
                  </a:lnTo>
                  <a:lnTo>
                    <a:pt x="2074164" y="671830"/>
                  </a:lnTo>
                  <a:lnTo>
                    <a:pt x="2100072" y="671830"/>
                  </a:lnTo>
                  <a:lnTo>
                    <a:pt x="2100072" y="694690"/>
                  </a:lnTo>
                  <a:lnTo>
                    <a:pt x="2126107" y="694690"/>
                  </a:lnTo>
                  <a:lnTo>
                    <a:pt x="2126107" y="749300"/>
                  </a:lnTo>
                  <a:lnTo>
                    <a:pt x="2152015" y="749300"/>
                  </a:lnTo>
                  <a:lnTo>
                    <a:pt x="2152015" y="941070"/>
                  </a:lnTo>
                  <a:lnTo>
                    <a:pt x="2178050" y="941070"/>
                  </a:lnTo>
                  <a:lnTo>
                    <a:pt x="2178050" y="749300"/>
                  </a:lnTo>
                  <a:lnTo>
                    <a:pt x="2178050" y="694690"/>
                  </a:lnTo>
                  <a:lnTo>
                    <a:pt x="2178050" y="110490"/>
                  </a:lnTo>
                  <a:lnTo>
                    <a:pt x="2178050" y="105410"/>
                  </a:lnTo>
                  <a:close/>
                </a:path>
                <a:path w="2178050" h="941070">
                  <a:moveTo>
                    <a:pt x="2178050" y="0"/>
                  </a:moveTo>
                  <a:lnTo>
                    <a:pt x="0" y="0"/>
                  </a:lnTo>
                  <a:lnTo>
                    <a:pt x="0" y="6350"/>
                  </a:lnTo>
                  <a:lnTo>
                    <a:pt x="25908" y="6350"/>
                  </a:lnTo>
                  <a:lnTo>
                    <a:pt x="25908" y="15240"/>
                  </a:lnTo>
                  <a:lnTo>
                    <a:pt x="51816" y="15240"/>
                  </a:lnTo>
                  <a:lnTo>
                    <a:pt x="51816" y="20320"/>
                  </a:lnTo>
                  <a:lnTo>
                    <a:pt x="155575" y="20320"/>
                  </a:lnTo>
                  <a:lnTo>
                    <a:pt x="155575" y="29210"/>
                  </a:lnTo>
                  <a:lnTo>
                    <a:pt x="207391" y="29210"/>
                  </a:lnTo>
                  <a:lnTo>
                    <a:pt x="207391" y="40640"/>
                  </a:lnTo>
                  <a:lnTo>
                    <a:pt x="233299" y="40640"/>
                  </a:lnTo>
                  <a:lnTo>
                    <a:pt x="233299" y="44450"/>
                  </a:lnTo>
                  <a:lnTo>
                    <a:pt x="259207" y="44450"/>
                  </a:lnTo>
                  <a:lnTo>
                    <a:pt x="259207" y="46990"/>
                  </a:lnTo>
                  <a:lnTo>
                    <a:pt x="285115" y="46990"/>
                  </a:lnTo>
                  <a:lnTo>
                    <a:pt x="285115" y="50800"/>
                  </a:lnTo>
                  <a:lnTo>
                    <a:pt x="311023" y="50800"/>
                  </a:lnTo>
                  <a:lnTo>
                    <a:pt x="311023" y="53340"/>
                  </a:lnTo>
                  <a:lnTo>
                    <a:pt x="337058" y="53340"/>
                  </a:lnTo>
                  <a:lnTo>
                    <a:pt x="337058" y="60960"/>
                  </a:lnTo>
                  <a:lnTo>
                    <a:pt x="362966" y="60960"/>
                  </a:lnTo>
                  <a:lnTo>
                    <a:pt x="362966" y="69850"/>
                  </a:lnTo>
                  <a:lnTo>
                    <a:pt x="388874" y="69850"/>
                  </a:lnTo>
                  <a:lnTo>
                    <a:pt x="388874" y="72390"/>
                  </a:lnTo>
                  <a:lnTo>
                    <a:pt x="414782" y="72390"/>
                  </a:lnTo>
                  <a:lnTo>
                    <a:pt x="414782" y="76200"/>
                  </a:lnTo>
                  <a:lnTo>
                    <a:pt x="440690" y="76200"/>
                  </a:lnTo>
                  <a:lnTo>
                    <a:pt x="440690" y="77470"/>
                  </a:lnTo>
                  <a:lnTo>
                    <a:pt x="466598" y="77470"/>
                  </a:lnTo>
                  <a:lnTo>
                    <a:pt x="466598" y="81280"/>
                  </a:lnTo>
                  <a:lnTo>
                    <a:pt x="492633" y="81280"/>
                  </a:lnTo>
                  <a:lnTo>
                    <a:pt x="492633" y="85090"/>
                  </a:lnTo>
                  <a:lnTo>
                    <a:pt x="518541" y="85090"/>
                  </a:lnTo>
                  <a:lnTo>
                    <a:pt x="518541" y="87630"/>
                  </a:lnTo>
                  <a:lnTo>
                    <a:pt x="570357" y="87630"/>
                  </a:lnTo>
                  <a:lnTo>
                    <a:pt x="570357" y="93980"/>
                  </a:lnTo>
                  <a:lnTo>
                    <a:pt x="622173" y="93980"/>
                  </a:lnTo>
                  <a:lnTo>
                    <a:pt x="622173" y="97790"/>
                  </a:lnTo>
                  <a:lnTo>
                    <a:pt x="648208" y="97790"/>
                  </a:lnTo>
                  <a:lnTo>
                    <a:pt x="648208" y="100330"/>
                  </a:lnTo>
                  <a:lnTo>
                    <a:pt x="674116" y="100330"/>
                  </a:lnTo>
                  <a:lnTo>
                    <a:pt x="674116" y="104140"/>
                  </a:lnTo>
                  <a:lnTo>
                    <a:pt x="700024" y="104140"/>
                  </a:lnTo>
                  <a:lnTo>
                    <a:pt x="700024" y="105410"/>
                  </a:lnTo>
                  <a:lnTo>
                    <a:pt x="751840" y="105410"/>
                  </a:lnTo>
                  <a:lnTo>
                    <a:pt x="751840" y="104140"/>
                  </a:lnTo>
                  <a:lnTo>
                    <a:pt x="2178050" y="104140"/>
                  </a:lnTo>
                  <a:lnTo>
                    <a:pt x="2178050" y="6350"/>
                  </a:lnTo>
                  <a:lnTo>
                    <a:pt x="2178050" y="0"/>
                  </a:lnTo>
                  <a:close/>
                </a:path>
              </a:pathLst>
            </a:custGeom>
            <a:solidFill>
              <a:srgbClr val="FFFFFF">
                <a:alpha val="5019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8" name="object 8"/>
            <p:cNvSpPr/>
            <p:nvPr/>
          </p:nvSpPr>
          <p:spPr>
            <a:xfrm>
              <a:off x="1759331" y="3806189"/>
              <a:ext cx="4693285" cy="491490"/>
            </a:xfrm>
            <a:custGeom>
              <a:avLst/>
              <a:gdLst/>
              <a:ahLst/>
              <a:cxnLst/>
              <a:rect l="l" t="t" r="r" b="b"/>
              <a:pathLst>
                <a:path w="4693285" h="491489">
                  <a:moveTo>
                    <a:pt x="4693285" y="220980"/>
                  </a:moveTo>
                  <a:lnTo>
                    <a:pt x="1037082" y="220980"/>
                  </a:lnTo>
                  <a:lnTo>
                    <a:pt x="1037082" y="227330"/>
                  </a:lnTo>
                  <a:lnTo>
                    <a:pt x="1063117" y="227330"/>
                  </a:lnTo>
                  <a:lnTo>
                    <a:pt x="1063117" y="233680"/>
                  </a:lnTo>
                  <a:lnTo>
                    <a:pt x="1089025" y="233680"/>
                  </a:lnTo>
                  <a:lnTo>
                    <a:pt x="1089025" y="237490"/>
                  </a:lnTo>
                  <a:lnTo>
                    <a:pt x="1114933" y="237490"/>
                  </a:lnTo>
                  <a:lnTo>
                    <a:pt x="1114933" y="242570"/>
                  </a:lnTo>
                  <a:lnTo>
                    <a:pt x="1166749" y="242570"/>
                  </a:lnTo>
                  <a:lnTo>
                    <a:pt x="1166749" y="255270"/>
                  </a:lnTo>
                  <a:lnTo>
                    <a:pt x="1218692" y="255270"/>
                  </a:lnTo>
                  <a:lnTo>
                    <a:pt x="1218692" y="261620"/>
                  </a:lnTo>
                  <a:lnTo>
                    <a:pt x="1244600" y="261620"/>
                  </a:lnTo>
                  <a:lnTo>
                    <a:pt x="1244600" y="275590"/>
                  </a:lnTo>
                  <a:lnTo>
                    <a:pt x="1270508" y="275590"/>
                  </a:lnTo>
                  <a:lnTo>
                    <a:pt x="1270508" y="281940"/>
                  </a:lnTo>
                  <a:lnTo>
                    <a:pt x="1296416" y="281940"/>
                  </a:lnTo>
                  <a:lnTo>
                    <a:pt x="1296416" y="284480"/>
                  </a:lnTo>
                  <a:lnTo>
                    <a:pt x="1348232" y="284480"/>
                  </a:lnTo>
                  <a:lnTo>
                    <a:pt x="1348232" y="287020"/>
                  </a:lnTo>
                  <a:lnTo>
                    <a:pt x="1478026" y="287020"/>
                  </a:lnTo>
                  <a:lnTo>
                    <a:pt x="1478026" y="302260"/>
                  </a:lnTo>
                  <a:lnTo>
                    <a:pt x="1503934" y="302260"/>
                  </a:lnTo>
                  <a:lnTo>
                    <a:pt x="1503934" y="307340"/>
                  </a:lnTo>
                  <a:lnTo>
                    <a:pt x="1529842" y="307340"/>
                  </a:lnTo>
                  <a:lnTo>
                    <a:pt x="1529842" y="326390"/>
                  </a:lnTo>
                  <a:lnTo>
                    <a:pt x="1555877" y="326390"/>
                  </a:lnTo>
                  <a:lnTo>
                    <a:pt x="1555877" y="327660"/>
                  </a:lnTo>
                  <a:lnTo>
                    <a:pt x="1581785" y="327660"/>
                  </a:lnTo>
                  <a:lnTo>
                    <a:pt x="1581785" y="328930"/>
                  </a:lnTo>
                  <a:lnTo>
                    <a:pt x="1633601" y="328930"/>
                  </a:lnTo>
                  <a:lnTo>
                    <a:pt x="1633601" y="331470"/>
                  </a:lnTo>
                  <a:lnTo>
                    <a:pt x="1685417" y="331470"/>
                  </a:lnTo>
                  <a:lnTo>
                    <a:pt x="1685417" y="335280"/>
                  </a:lnTo>
                  <a:lnTo>
                    <a:pt x="1737360" y="335280"/>
                  </a:lnTo>
                  <a:lnTo>
                    <a:pt x="1737360" y="336550"/>
                  </a:lnTo>
                  <a:lnTo>
                    <a:pt x="1763268" y="336550"/>
                  </a:lnTo>
                  <a:lnTo>
                    <a:pt x="1763268" y="339090"/>
                  </a:lnTo>
                  <a:lnTo>
                    <a:pt x="1789176" y="339090"/>
                  </a:lnTo>
                  <a:lnTo>
                    <a:pt x="1789176" y="344170"/>
                  </a:lnTo>
                  <a:lnTo>
                    <a:pt x="1815084" y="344170"/>
                  </a:lnTo>
                  <a:lnTo>
                    <a:pt x="1815084" y="351790"/>
                  </a:lnTo>
                  <a:lnTo>
                    <a:pt x="1840992" y="351790"/>
                  </a:lnTo>
                  <a:lnTo>
                    <a:pt x="1840992" y="353060"/>
                  </a:lnTo>
                  <a:lnTo>
                    <a:pt x="1867027" y="353060"/>
                  </a:lnTo>
                  <a:lnTo>
                    <a:pt x="1867027" y="361950"/>
                  </a:lnTo>
                  <a:lnTo>
                    <a:pt x="1892935" y="361950"/>
                  </a:lnTo>
                  <a:lnTo>
                    <a:pt x="1892935" y="383540"/>
                  </a:lnTo>
                  <a:lnTo>
                    <a:pt x="1918843" y="383540"/>
                  </a:lnTo>
                  <a:lnTo>
                    <a:pt x="1918843" y="386080"/>
                  </a:lnTo>
                  <a:lnTo>
                    <a:pt x="1944751" y="386080"/>
                  </a:lnTo>
                  <a:lnTo>
                    <a:pt x="1944751" y="394970"/>
                  </a:lnTo>
                  <a:lnTo>
                    <a:pt x="1970659" y="394970"/>
                  </a:lnTo>
                  <a:lnTo>
                    <a:pt x="1970659" y="406400"/>
                  </a:lnTo>
                  <a:lnTo>
                    <a:pt x="2022602" y="406400"/>
                  </a:lnTo>
                  <a:lnTo>
                    <a:pt x="2022602" y="412750"/>
                  </a:lnTo>
                  <a:lnTo>
                    <a:pt x="2048510" y="412750"/>
                  </a:lnTo>
                  <a:lnTo>
                    <a:pt x="2048510" y="416560"/>
                  </a:lnTo>
                  <a:lnTo>
                    <a:pt x="2074418" y="416560"/>
                  </a:lnTo>
                  <a:lnTo>
                    <a:pt x="2074418" y="417830"/>
                  </a:lnTo>
                  <a:lnTo>
                    <a:pt x="2126234" y="417830"/>
                  </a:lnTo>
                  <a:lnTo>
                    <a:pt x="2126234" y="425450"/>
                  </a:lnTo>
                  <a:lnTo>
                    <a:pt x="2152142" y="425450"/>
                  </a:lnTo>
                  <a:lnTo>
                    <a:pt x="2152142" y="426720"/>
                  </a:lnTo>
                  <a:lnTo>
                    <a:pt x="2178050" y="426720"/>
                  </a:lnTo>
                  <a:lnTo>
                    <a:pt x="2178050" y="436880"/>
                  </a:lnTo>
                  <a:lnTo>
                    <a:pt x="2255901" y="436880"/>
                  </a:lnTo>
                  <a:lnTo>
                    <a:pt x="2255901" y="443230"/>
                  </a:lnTo>
                  <a:lnTo>
                    <a:pt x="2333625" y="443230"/>
                  </a:lnTo>
                  <a:lnTo>
                    <a:pt x="2333625" y="447040"/>
                  </a:lnTo>
                  <a:lnTo>
                    <a:pt x="2359660" y="447040"/>
                  </a:lnTo>
                  <a:lnTo>
                    <a:pt x="2359660" y="449580"/>
                  </a:lnTo>
                  <a:lnTo>
                    <a:pt x="2385568" y="449580"/>
                  </a:lnTo>
                  <a:lnTo>
                    <a:pt x="2385568" y="454660"/>
                  </a:lnTo>
                  <a:lnTo>
                    <a:pt x="2411476" y="454660"/>
                  </a:lnTo>
                  <a:lnTo>
                    <a:pt x="2411476" y="474980"/>
                  </a:lnTo>
                  <a:lnTo>
                    <a:pt x="2437384" y="474980"/>
                  </a:lnTo>
                  <a:lnTo>
                    <a:pt x="2437384" y="480060"/>
                  </a:lnTo>
                  <a:lnTo>
                    <a:pt x="2463292" y="480060"/>
                  </a:lnTo>
                  <a:lnTo>
                    <a:pt x="2463292" y="485140"/>
                  </a:lnTo>
                  <a:lnTo>
                    <a:pt x="2515235" y="485140"/>
                  </a:lnTo>
                  <a:lnTo>
                    <a:pt x="2515235" y="491490"/>
                  </a:lnTo>
                  <a:lnTo>
                    <a:pt x="4693285" y="491490"/>
                  </a:lnTo>
                  <a:lnTo>
                    <a:pt x="4693285" y="485140"/>
                  </a:lnTo>
                  <a:lnTo>
                    <a:pt x="4693285" y="480060"/>
                  </a:lnTo>
                  <a:lnTo>
                    <a:pt x="4693285" y="275590"/>
                  </a:lnTo>
                  <a:lnTo>
                    <a:pt x="4693272" y="261620"/>
                  </a:lnTo>
                  <a:lnTo>
                    <a:pt x="4693285" y="255270"/>
                  </a:lnTo>
                  <a:lnTo>
                    <a:pt x="4693272" y="242570"/>
                  </a:lnTo>
                  <a:lnTo>
                    <a:pt x="4693285" y="237490"/>
                  </a:lnTo>
                  <a:lnTo>
                    <a:pt x="4693272" y="233680"/>
                  </a:lnTo>
                  <a:lnTo>
                    <a:pt x="4693285" y="227330"/>
                  </a:lnTo>
                  <a:lnTo>
                    <a:pt x="4693285" y="220980"/>
                  </a:lnTo>
                  <a:close/>
                </a:path>
                <a:path w="4693285" h="491489">
                  <a:moveTo>
                    <a:pt x="4693285" y="167640"/>
                  </a:moveTo>
                  <a:lnTo>
                    <a:pt x="648208" y="167640"/>
                  </a:lnTo>
                  <a:lnTo>
                    <a:pt x="648208" y="168910"/>
                  </a:lnTo>
                  <a:lnTo>
                    <a:pt x="751967" y="168910"/>
                  </a:lnTo>
                  <a:lnTo>
                    <a:pt x="751967" y="181610"/>
                  </a:lnTo>
                  <a:lnTo>
                    <a:pt x="803783" y="181610"/>
                  </a:lnTo>
                  <a:lnTo>
                    <a:pt x="803783" y="191770"/>
                  </a:lnTo>
                  <a:lnTo>
                    <a:pt x="829691" y="191770"/>
                  </a:lnTo>
                  <a:lnTo>
                    <a:pt x="829691" y="204470"/>
                  </a:lnTo>
                  <a:lnTo>
                    <a:pt x="881507" y="204470"/>
                  </a:lnTo>
                  <a:lnTo>
                    <a:pt x="881507" y="207010"/>
                  </a:lnTo>
                  <a:lnTo>
                    <a:pt x="907542" y="207010"/>
                  </a:lnTo>
                  <a:lnTo>
                    <a:pt x="907542" y="208280"/>
                  </a:lnTo>
                  <a:lnTo>
                    <a:pt x="933450" y="208280"/>
                  </a:lnTo>
                  <a:lnTo>
                    <a:pt x="933450" y="212090"/>
                  </a:lnTo>
                  <a:lnTo>
                    <a:pt x="959358" y="212090"/>
                  </a:lnTo>
                  <a:lnTo>
                    <a:pt x="959358" y="218440"/>
                  </a:lnTo>
                  <a:lnTo>
                    <a:pt x="985266" y="218440"/>
                  </a:lnTo>
                  <a:lnTo>
                    <a:pt x="985266" y="219710"/>
                  </a:lnTo>
                  <a:lnTo>
                    <a:pt x="1011174" y="219710"/>
                  </a:lnTo>
                  <a:lnTo>
                    <a:pt x="1011174" y="220980"/>
                  </a:lnTo>
                  <a:lnTo>
                    <a:pt x="1037082" y="220980"/>
                  </a:lnTo>
                  <a:lnTo>
                    <a:pt x="1037082" y="219710"/>
                  </a:lnTo>
                  <a:lnTo>
                    <a:pt x="4693285" y="219710"/>
                  </a:lnTo>
                  <a:lnTo>
                    <a:pt x="4693285" y="218440"/>
                  </a:lnTo>
                  <a:lnTo>
                    <a:pt x="4693285" y="212090"/>
                  </a:lnTo>
                  <a:lnTo>
                    <a:pt x="4693272" y="208280"/>
                  </a:lnTo>
                  <a:lnTo>
                    <a:pt x="4693285" y="207010"/>
                  </a:lnTo>
                  <a:lnTo>
                    <a:pt x="4693285" y="204470"/>
                  </a:lnTo>
                  <a:lnTo>
                    <a:pt x="4693285" y="191770"/>
                  </a:lnTo>
                  <a:lnTo>
                    <a:pt x="4693285" y="181610"/>
                  </a:lnTo>
                  <a:lnTo>
                    <a:pt x="4693285" y="168910"/>
                  </a:lnTo>
                  <a:lnTo>
                    <a:pt x="4693285" y="167640"/>
                  </a:lnTo>
                  <a:close/>
                </a:path>
                <a:path w="4693285" h="491489">
                  <a:moveTo>
                    <a:pt x="4693285" y="3810"/>
                  </a:moveTo>
                  <a:lnTo>
                    <a:pt x="4693272" y="0"/>
                  </a:lnTo>
                  <a:lnTo>
                    <a:pt x="0" y="0"/>
                  </a:lnTo>
                  <a:lnTo>
                    <a:pt x="0" y="3810"/>
                  </a:lnTo>
                  <a:lnTo>
                    <a:pt x="25908" y="3810"/>
                  </a:lnTo>
                  <a:lnTo>
                    <a:pt x="25908" y="20320"/>
                  </a:lnTo>
                  <a:lnTo>
                    <a:pt x="51816" y="20320"/>
                  </a:lnTo>
                  <a:lnTo>
                    <a:pt x="51816" y="39370"/>
                  </a:lnTo>
                  <a:lnTo>
                    <a:pt x="77851" y="39370"/>
                  </a:lnTo>
                  <a:lnTo>
                    <a:pt x="77851" y="45720"/>
                  </a:lnTo>
                  <a:lnTo>
                    <a:pt x="103759" y="45720"/>
                  </a:lnTo>
                  <a:lnTo>
                    <a:pt x="103759" y="49530"/>
                  </a:lnTo>
                  <a:lnTo>
                    <a:pt x="129667" y="49530"/>
                  </a:lnTo>
                  <a:lnTo>
                    <a:pt x="129667" y="53340"/>
                  </a:lnTo>
                  <a:lnTo>
                    <a:pt x="155575" y="53340"/>
                  </a:lnTo>
                  <a:lnTo>
                    <a:pt x="155575" y="54610"/>
                  </a:lnTo>
                  <a:lnTo>
                    <a:pt x="181483" y="54610"/>
                  </a:lnTo>
                  <a:lnTo>
                    <a:pt x="181483" y="71120"/>
                  </a:lnTo>
                  <a:lnTo>
                    <a:pt x="233299" y="71120"/>
                  </a:lnTo>
                  <a:lnTo>
                    <a:pt x="233299" y="74930"/>
                  </a:lnTo>
                  <a:lnTo>
                    <a:pt x="259334" y="74930"/>
                  </a:lnTo>
                  <a:lnTo>
                    <a:pt x="259334" y="81280"/>
                  </a:lnTo>
                  <a:lnTo>
                    <a:pt x="285242" y="81280"/>
                  </a:lnTo>
                  <a:lnTo>
                    <a:pt x="285242" y="102870"/>
                  </a:lnTo>
                  <a:lnTo>
                    <a:pt x="337058" y="102870"/>
                  </a:lnTo>
                  <a:lnTo>
                    <a:pt x="337058" y="121920"/>
                  </a:lnTo>
                  <a:lnTo>
                    <a:pt x="362966" y="121920"/>
                  </a:lnTo>
                  <a:lnTo>
                    <a:pt x="362966" y="128270"/>
                  </a:lnTo>
                  <a:lnTo>
                    <a:pt x="414909" y="128270"/>
                  </a:lnTo>
                  <a:lnTo>
                    <a:pt x="414909" y="132080"/>
                  </a:lnTo>
                  <a:lnTo>
                    <a:pt x="440817" y="132080"/>
                  </a:lnTo>
                  <a:lnTo>
                    <a:pt x="440817" y="135890"/>
                  </a:lnTo>
                  <a:lnTo>
                    <a:pt x="466725" y="135890"/>
                  </a:lnTo>
                  <a:lnTo>
                    <a:pt x="466725" y="138430"/>
                  </a:lnTo>
                  <a:lnTo>
                    <a:pt x="492633" y="138430"/>
                  </a:lnTo>
                  <a:lnTo>
                    <a:pt x="492633" y="142240"/>
                  </a:lnTo>
                  <a:lnTo>
                    <a:pt x="544449" y="142240"/>
                  </a:lnTo>
                  <a:lnTo>
                    <a:pt x="544449" y="144780"/>
                  </a:lnTo>
                  <a:lnTo>
                    <a:pt x="570484" y="144780"/>
                  </a:lnTo>
                  <a:lnTo>
                    <a:pt x="570484" y="147320"/>
                  </a:lnTo>
                  <a:lnTo>
                    <a:pt x="596392" y="147320"/>
                  </a:lnTo>
                  <a:lnTo>
                    <a:pt x="596392" y="163830"/>
                  </a:lnTo>
                  <a:lnTo>
                    <a:pt x="4693285" y="163830"/>
                  </a:lnTo>
                  <a:lnTo>
                    <a:pt x="4693285" y="147320"/>
                  </a:lnTo>
                  <a:lnTo>
                    <a:pt x="4693285" y="144780"/>
                  </a:lnTo>
                  <a:lnTo>
                    <a:pt x="4693272" y="142240"/>
                  </a:lnTo>
                  <a:lnTo>
                    <a:pt x="4693285" y="138430"/>
                  </a:lnTo>
                  <a:lnTo>
                    <a:pt x="4693272" y="135890"/>
                  </a:lnTo>
                  <a:lnTo>
                    <a:pt x="4693285" y="132080"/>
                  </a:lnTo>
                  <a:lnTo>
                    <a:pt x="4693285" y="74930"/>
                  </a:lnTo>
                  <a:lnTo>
                    <a:pt x="4693272" y="71120"/>
                  </a:lnTo>
                  <a:lnTo>
                    <a:pt x="4693285" y="54610"/>
                  </a:lnTo>
                  <a:lnTo>
                    <a:pt x="4693272" y="53340"/>
                  </a:lnTo>
                  <a:lnTo>
                    <a:pt x="4693285" y="49530"/>
                  </a:lnTo>
                  <a:lnTo>
                    <a:pt x="4693285" y="45720"/>
                  </a:lnTo>
                  <a:lnTo>
                    <a:pt x="4693272" y="39370"/>
                  </a:lnTo>
                  <a:lnTo>
                    <a:pt x="4693285" y="20320"/>
                  </a:lnTo>
                  <a:lnTo>
                    <a:pt x="4693285" y="3810"/>
                  </a:lnTo>
                  <a:close/>
                </a:path>
              </a:pathLst>
            </a:custGeom>
            <a:solidFill>
              <a:srgbClr val="FFFFFF">
                <a:alpha val="5019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9" name="object 9"/>
            <p:cNvSpPr/>
            <p:nvPr/>
          </p:nvSpPr>
          <p:spPr>
            <a:xfrm>
              <a:off x="1110996" y="2759709"/>
              <a:ext cx="5341620" cy="1050290"/>
            </a:xfrm>
            <a:custGeom>
              <a:avLst/>
              <a:gdLst/>
              <a:ahLst/>
              <a:cxnLst/>
              <a:rect l="l" t="t" r="r" b="b"/>
              <a:pathLst>
                <a:path w="5341620" h="1050289">
                  <a:moveTo>
                    <a:pt x="5341620" y="787400"/>
                  </a:moveTo>
                  <a:lnTo>
                    <a:pt x="5341607" y="744220"/>
                  </a:lnTo>
                  <a:lnTo>
                    <a:pt x="181737" y="744220"/>
                  </a:lnTo>
                  <a:lnTo>
                    <a:pt x="181737" y="718820"/>
                  </a:lnTo>
                  <a:lnTo>
                    <a:pt x="155829" y="718820"/>
                  </a:lnTo>
                  <a:lnTo>
                    <a:pt x="155829" y="605790"/>
                  </a:lnTo>
                  <a:lnTo>
                    <a:pt x="129908" y="605790"/>
                  </a:lnTo>
                  <a:lnTo>
                    <a:pt x="129908" y="430530"/>
                  </a:lnTo>
                  <a:lnTo>
                    <a:pt x="103974" y="430530"/>
                  </a:lnTo>
                  <a:lnTo>
                    <a:pt x="103974" y="426720"/>
                  </a:lnTo>
                  <a:lnTo>
                    <a:pt x="78041" y="426720"/>
                  </a:lnTo>
                  <a:lnTo>
                    <a:pt x="78041" y="144780"/>
                  </a:lnTo>
                  <a:lnTo>
                    <a:pt x="52120" y="144780"/>
                  </a:lnTo>
                  <a:lnTo>
                    <a:pt x="52120" y="0"/>
                  </a:lnTo>
                  <a:lnTo>
                    <a:pt x="0" y="0"/>
                  </a:lnTo>
                  <a:lnTo>
                    <a:pt x="0" y="744220"/>
                  </a:lnTo>
                  <a:lnTo>
                    <a:pt x="181610" y="744220"/>
                  </a:lnTo>
                  <a:lnTo>
                    <a:pt x="181610" y="787400"/>
                  </a:lnTo>
                  <a:lnTo>
                    <a:pt x="207518" y="787400"/>
                  </a:lnTo>
                  <a:lnTo>
                    <a:pt x="207518" y="791210"/>
                  </a:lnTo>
                  <a:lnTo>
                    <a:pt x="259461" y="791210"/>
                  </a:lnTo>
                  <a:lnTo>
                    <a:pt x="259461" y="842010"/>
                  </a:lnTo>
                  <a:lnTo>
                    <a:pt x="285369" y="842010"/>
                  </a:lnTo>
                  <a:lnTo>
                    <a:pt x="285369" y="869950"/>
                  </a:lnTo>
                  <a:lnTo>
                    <a:pt x="311277" y="869950"/>
                  </a:lnTo>
                  <a:lnTo>
                    <a:pt x="311277" y="882650"/>
                  </a:lnTo>
                  <a:lnTo>
                    <a:pt x="363093" y="882650"/>
                  </a:lnTo>
                  <a:lnTo>
                    <a:pt x="363093" y="930910"/>
                  </a:lnTo>
                  <a:lnTo>
                    <a:pt x="389001" y="930910"/>
                  </a:lnTo>
                  <a:lnTo>
                    <a:pt x="389001" y="961390"/>
                  </a:lnTo>
                  <a:lnTo>
                    <a:pt x="415036" y="961390"/>
                  </a:lnTo>
                  <a:lnTo>
                    <a:pt x="415036" y="971550"/>
                  </a:lnTo>
                  <a:lnTo>
                    <a:pt x="440944" y="971550"/>
                  </a:lnTo>
                  <a:lnTo>
                    <a:pt x="440944" y="980440"/>
                  </a:lnTo>
                  <a:lnTo>
                    <a:pt x="466852" y="980440"/>
                  </a:lnTo>
                  <a:lnTo>
                    <a:pt x="466852" y="984250"/>
                  </a:lnTo>
                  <a:lnTo>
                    <a:pt x="518668" y="984250"/>
                  </a:lnTo>
                  <a:lnTo>
                    <a:pt x="518668" y="1004570"/>
                  </a:lnTo>
                  <a:lnTo>
                    <a:pt x="544576" y="1004570"/>
                  </a:lnTo>
                  <a:lnTo>
                    <a:pt x="544576" y="1009650"/>
                  </a:lnTo>
                  <a:lnTo>
                    <a:pt x="570611" y="1009650"/>
                  </a:lnTo>
                  <a:lnTo>
                    <a:pt x="570611" y="1026160"/>
                  </a:lnTo>
                  <a:lnTo>
                    <a:pt x="596519" y="1026160"/>
                  </a:lnTo>
                  <a:lnTo>
                    <a:pt x="596519" y="1032510"/>
                  </a:lnTo>
                  <a:lnTo>
                    <a:pt x="622427" y="1032510"/>
                  </a:lnTo>
                  <a:lnTo>
                    <a:pt x="622427" y="1046480"/>
                  </a:lnTo>
                  <a:lnTo>
                    <a:pt x="648335" y="1046480"/>
                  </a:lnTo>
                  <a:lnTo>
                    <a:pt x="648335" y="1050290"/>
                  </a:lnTo>
                  <a:lnTo>
                    <a:pt x="5341607" y="1050290"/>
                  </a:lnTo>
                  <a:lnTo>
                    <a:pt x="5341607" y="1046480"/>
                  </a:lnTo>
                  <a:lnTo>
                    <a:pt x="5341620" y="1032510"/>
                  </a:lnTo>
                  <a:lnTo>
                    <a:pt x="5341620" y="1026160"/>
                  </a:lnTo>
                  <a:lnTo>
                    <a:pt x="5341607" y="1009650"/>
                  </a:lnTo>
                  <a:lnTo>
                    <a:pt x="5341620" y="1004570"/>
                  </a:lnTo>
                  <a:lnTo>
                    <a:pt x="5341620" y="984250"/>
                  </a:lnTo>
                  <a:lnTo>
                    <a:pt x="5341620" y="980440"/>
                  </a:lnTo>
                  <a:lnTo>
                    <a:pt x="5341620" y="971550"/>
                  </a:lnTo>
                  <a:lnTo>
                    <a:pt x="5341607" y="961390"/>
                  </a:lnTo>
                  <a:lnTo>
                    <a:pt x="5341620" y="930910"/>
                  </a:lnTo>
                  <a:lnTo>
                    <a:pt x="5341620" y="882650"/>
                  </a:lnTo>
                  <a:lnTo>
                    <a:pt x="5341620" y="869950"/>
                  </a:lnTo>
                  <a:lnTo>
                    <a:pt x="5341620" y="842010"/>
                  </a:lnTo>
                  <a:lnTo>
                    <a:pt x="5341607" y="791210"/>
                  </a:lnTo>
                  <a:lnTo>
                    <a:pt x="5341620" y="787400"/>
                  </a:lnTo>
                  <a:close/>
                </a:path>
              </a:pathLst>
            </a:custGeom>
            <a:solidFill>
              <a:srgbClr val="FFFFFF">
                <a:alpha val="5019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0" name="object 10"/>
            <p:cNvSpPr/>
            <p:nvPr/>
          </p:nvSpPr>
          <p:spPr>
            <a:xfrm>
              <a:off x="4274566" y="4291329"/>
              <a:ext cx="2178050" cy="941069"/>
            </a:xfrm>
            <a:custGeom>
              <a:avLst/>
              <a:gdLst/>
              <a:ahLst/>
              <a:cxnLst/>
              <a:rect l="l" t="t" r="r" b="b"/>
              <a:pathLst>
                <a:path w="2178050" h="941070">
                  <a:moveTo>
                    <a:pt x="2178050" y="105410"/>
                  </a:moveTo>
                  <a:lnTo>
                    <a:pt x="751840" y="105410"/>
                  </a:lnTo>
                  <a:lnTo>
                    <a:pt x="751840" y="110490"/>
                  </a:lnTo>
                  <a:lnTo>
                    <a:pt x="777748" y="110490"/>
                  </a:lnTo>
                  <a:lnTo>
                    <a:pt x="777748" y="121920"/>
                  </a:lnTo>
                  <a:lnTo>
                    <a:pt x="803783" y="121920"/>
                  </a:lnTo>
                  <a:lnTo>
                    <a:pt x="803783" y="125730"/>
                  </a:lnTo>
                  <a:lnTo>
                    <a:pt x="829691" y="125730"/>
                  </a:lnTo>
                  <a:lnTo>
                    <a:pt x="829691" y="146050"/>
                  </a:lnTo>
                  <a:lnTo>
                    <a:pt x="855599" y="146050"/>
                  </a:lnTo>
                  <a:lnTo>
                    <a:pt x="855599" y="152400"/>
                  </a:lnTo>
                  <a:lnTo>
                    <a:pt x="881507" y="152400"/>
                  </a:lnTo>
                  <a:lnTo>
                    <a:pt x="881507" y="162560"/>
                  </a:lnTo>
                  <a:lnTo>
                    <a:pt x="933323" y="162560"/>
                  </a:lnTo>
                  <a:lnTo>
                    <a:pt x="933323" y="170180"/>
                  </a:lnTo>
                  <a:lnTo>
                    <a:pt x="959231" y="170180"/>
                  </a:lnTo>
                  <a:lnTo>
                    <a:pt x="959231" y="175260"/>
                  </a:lnTo>
                  <a:lnTo>
                    <a:pt x="985266" y="175260"/>
                  </a:lnTo>
                  <a:lnTo>
                    <a:pt x="985266" y="180340"/>
                  </a:lnTo>
                  <a:lnTo>
                    <a:pt x="1011174" y="180340"/>
                  </a:lnTo>
                  <a:lnTo>
                    <a:pt x="1011174" y="194310"/>
                  </a:lnTo>
                  <a:lnTo>
                    <a:pt x="1037082" y="194310"/>
                  </a:lnTo>
                  <a:lnTo>
                    <a:pt x="1037082" y="217170"/>
                  </a:lnTo>
                  <a:lnTo>
                    <a:pt x="1062990" y="217170"/>
                  </a:lnTo>
                  <a:lnTo>
                    <a:pt x="1062990" y="223520"/>
                  </a:lnTo>
                  <a:lnTo>
                    <a:pt x="1114806" y="223520"/>
                  </a:lnTo>
                  <a:lnTo>
                    <a:pt x="1114806" y="231140"/>
                  </a:lnTo>
                  <a:lnTo>
                    <a:pt x="1140841" y="231140"/>
                  </a:lnTo>
                  <a:lnTo>
                    <a:pt x="1140841" y="243840"/>
                  </a:lnTo>
                  <a:lnTo>
                    <a:pt x="1166749" y="243840"/>
                  </a:lnTo>
                  <a:lnTo>
                    <a:pt x="1166749" y="250190"/>
                  </a:lnTo>
                  <a:lnTo>
                    <a:pt x="1192657" y="250190"/>
                  </a:lnTo>
                  <a:lnTo>
                    <a:pt x="1192657" y="257810"/>
                  </a:lnTo>
                  <a:lnTo>
                    <a:pt x="1218565" y="257810"/>
                  </a:lnTo>
                  <a:lnTo>
                    <a:pt x="1218565" y="260350"/>
                  </a:lnTo>
                  <a:lnTo>
                    <a:pt x="1244473" y="260350"/>
                  </a:lnTo>
                  <a:lnTo>
                    <a:pt x="1244473" y="262890"/>
                  </a:lnTo>
                  <a:lnTo>
                    <a:pt x="1270381" y="262890"/>
                  </a:lnTo>
                  <a:lnTo>
                    <a:pt x="1270381" y="281940"/>
                  </a:lnTo>
                  <a:lnTo>
                    <a:pt x="1296416" y="281940"/>
                  </a:lnTo>
                  <a:lnTo>
                    <a:pt x="1296416" y="284480"/>
                  </a:lnTo>
                  <a:lnTo>
                    <a:pt x="1322324" y="284480"/>
                  </a:lnTo>
                  <a:lnTo>
                    <a:pt x="1322324" y="289560"/>
                  </a:lnTo>
                  <a:lnTo>
                    <a:pt x="1348232" y="289560"/>
                  </a:lnTo>
                  <a:lnTo>
                    <a:pt x="1348232" y="298450"/>
                  </a:lnTo>
                  <a:lnTo>
                    <a:pt x="1374140" y="298450"/>
                  </a:lnTo>
                  <a:lnTo>
                    <a:pt x="1374140" y="303530"/>
                  </a:lnTo>
                  <a:lnTo>
                    <a:pt x="1400048" y="303530"/>
                  </a:lnTo>
                  <a:lnTo>
                    <a:pt x="1400048" y="312420"/>
                  </a:lnTo>
                  <a:lnTo>
                    <a:pt x="1425956" y="312420"/>
                  </a:lnTo>
                  <a:lnTo>
                    <a:pt x="1425956" y="331470"/>
                  </a:lnTo>
                  <a:lnTo>
                    <a:pt x="1477899" y="331470"/>
                  </a:lnTo>
                  <a:lnTo>
                    <a:pt x="1477899" y="336550"/>
                  </a:lnTo>
                  <a:lnTo>
                    <a:pt x="1503807" y="336550"/>
                  </a:lnTo>
                  <a:lnTo>
                    <a:pt x="1503807" y="339090"/>
                  </a:lnTo>
                  <a:lnTo>
                    <a:pt x="1529715" y="339090"/>
                  </a:lnTo>
                  <a:lnTo>
                    <a:pt x="1529715" y="344170"/>
                  </a:lnTo>
                  <a:lnTo>
                    <a:pt x="1555623" y="344170"/>
                  </a:lnTo>
                  <a:lnTo>
                    <a:pt x="1555623" y="346710"/>
                  </a:lnTo>
                  <a:lnTo>
                    <a:pt x="1581531" y="346710"/>
                  </a:lnTo>
                  <a:lnTo>
                    <a:pt x="1581531" y="373380"/>
                  </a:lnTo>
                  <a:lnTo>
                    <a:pt x="1607439" y="373380"/>
                  </a:lnTo>
                  <a:lnTo>
                    <a:pt x="1607439" y="375920"/>
                  </a:lnTo>
                  <a:lnTo>
                    <a:pt x="1659382" y="375920"/>
                  </a:lnTo>
                  <a:lnTo>
                    <a:pt x="1659382" y="386080"/>
                  </a:lnTo>
                  <a:lnTo>
                    <a:pt x="1685290" y="386080"/>
                  </a:lnTo>
                  <a:lnTo>
                    <a:pt x="1685290" y="402590"/>
                  </a:lnTo>
                  <a:lnTo>
                    <a:pt x="1711198" y="402590"/>
                  </a:lnTo>
                  <a:lnTo>
                    <a:pt x="1711198" y="410210"/>
                  </a:lnTo>
                  <a:lnTo>
                    <a:pt x="1737106" y="410210"/>
                  </a:lnTo>
                  <a:lnTo>
                    <a:pt x="1737106" y="415290"/>
                  </a:lnTo>
                  <a:lnTo>
                    <a:pt x="1763014" y="415290"/>
                  </a:lnTo>
                  <a:lnTo>
                    <a:pt x="1763014" y="427990"/>
                  </a:lnTo>
                  <a:lnTo>
                    <a:pt x="1789049" y="427990"/>
                  </a:lnTo>
                  <a:lnTo>
                    <a:pt x="1789049" y="455930"/>
                  </a:lnTo>
                  <a:lnTo>
                    <a:pt x="1814957" y="455930"/>
                  </a:lnTo>
                  <a:lnTo>
                    <a:pt x="1814957" y="473710"/>
                  </a:lnTo>
                  <a:lnTo>
                    <a:pt x="1866773" y="473710"/>
                  </a:lnTo>
                  <a:lnTo>
                    <a:pt x="1866773" y="482600"/>
                  </a:lnTo>
                  <a:lnTo>
                    <a:pt x="1892681" y="482600"/>
                  </a:lnTo>
                  <a:lnTo>
                    <a:pt x="1892681" y="491490"/>
                  </a:lnTo>
                  <a:lnTo>
                    <a:pt x="1944624" y="491490"/>
                  </a:lnTo>
                  <a:lnTo>
                    <a:pt x="1944624" y="554990"/>
                  </a:lnTo>
                  <a:lnTo>
                    <a:pt x="1970532" y="554990"/>
                  </a:lnTo>
                  <a:lnTo>
                    <a:pt x="1970532" y="599440"/>
                  </a:lnTo>
                  <a:lnTo>
                    <a:pt x="1996440" y="599440"/>
                  </a:lnTo>
                  <a:lnTo>
                    <a:pt x="1996440" y="608330"/>
                  </a:lnTo>
                  <a:lnTo>
                    <a:pt x="2022348" y="608330"/>
                  </a:lnTo>
                  <a:lnTo>
                    <a:pt x="2022348" y="621030"/>
                  </a:lnTo>
                  <a:lnTo>
                    <a:pt x="2048256" y="621030"/>
                  </a:lnTo>
                  <a:lnTo>
                    <a:pt x="2048256" y="666750"/>
                  </a:lnTo>
                  <a:lnTo>
                    <a:pt x="2074164" y="666750"/>
                  </a:lnTo>
                  <a:lnTo>
                    <a:pt x="2074164" y="671830"/>
                  </a:lnTo>
                  <a:lnTo>
                    <a:pt x="2100072" y="671830"/>
                  </a:lnTo>
                  <a:lnTo>
                    <a:pt x="2100072" y="694690"/>
                  </a:lnTo>
                  <a:lnTo>
                    <a:pt x="2126107" y="694690"/>
                  </a:lnTo>
                  <a:lnTo>
                    <a:pt x="2126107" y="749300"/>
                  </a:lnTo>
                  <a:lnTo>
                    <a:pt x="2152015" y="749300"/>
                  </a:lnTo>
                  <a:lnTo>
                    <a:pt x="2152015" y="941070"/>
                  </a:lnTo>
                  <a:lnTo>
                    <a:pt x="2178050" y="941070"/>
                  </a:lnTo>
                  <a:lnTo>
                    <a:pt x="2178050" y="749300"/>
                  </a:lnTo>
                  <a:lnTo>
                    <a:pt x="2178050" y="694690"/>
                  </a:lnTo>
                  <a:lnTo>
                    <a:pt x="2178050" y="110490"/>
                  </a:lnTo>
                  <a:lnTo>
                    <a:pt x="2178050" y="105410"/>
                  </a:lnTo>
                  <a:close/>
                </a:path>
                <a:path w="2178050" h="941070">
                  <a:moveTo>
                    <a:pt x="2178050" y="0"/>
                  </a:moveTo>
                  <a:lnTo>
                    <a:pt x="0" y="0"/>
                  </a:lnTo>
                  <a:lnTo>
                    <a:pt x="0" y="6350"/>
                  </a:lnTo>
                  <a:lnTo>
                    <a:pt x="25908" y="6350"/>
                  </a:lnTo>
                  <a:lnTo>
                    <a:pt x="25908" y="15240"/>
                  </a:lnTo>
                  <a:lnTo>
                    <a:pt x="51816" y="15240"/>
                  </a:lnTo>
                  <a:lnTo>
                    <a:pt x="51816" y="20320"/>
                  </a:lnTo>
                  <a:lnTo>
                    <a:pt x="155575" y="20320"/>
                  </a:lnTo>
                  <a:lnTo>
                    <a:pt x="155575" y="29210"/>
                  </a:lnTo>
                  <a:lnTo>
                    <a:pt x="207391" y="29210"/>
                  </a:lnTo>
                  <a:lnTo>
                    <a:pt x="207391" y="40640"/>
                  </a:lnTo>
                  <a:lnTo>
                    <a:pt x="233299" y="40640"/>
                  </a:lnTo>
                  <a:lnTo>
                    <a:pt x="233299" y="44450"/>
                  </a:lnTo>
                  <a:lnTo>
                    <a:pt x="259207" y="44450"/>
                  </a:lnTo>
                  <a:lnTo>
                    <a:pt x="259207" y="46990"/>
                  </a:lnTo>
                  <a:lnTo>
                    <a:pt x="285115" y="46990"/>
                  </a:lnTo>
                  <a:lnTo>
                    <a:pt x="285115" y="50800"/>
                  </a:lnTo>
                  <a:lnTo>
                    <a:pt x="311023" y="50800"/>
                  </a:lnTo>
                  <a:lnTo>
                    <a:pt x="311023" y="53340"/>
                  </a:lnTo>
                  <a:lnTo>
                    <a:pt x="337058" y="53340"/>
                  </a:lnTo>
                  <a:lnTo>
                    <a:pt x="337058" y="60960"/>
                  </a:lnTo>
                  <a:lnTo>
                    <a:pt x="362966" y="60960"/>
                  </a:lnTo>
                  <a:lnTo>
                    <a:pt x="362966" y="69850"/>
                  </a:lnTo>
                  <a:lnTo>
                    <a:pt x="388874" y="69850"/>
                  </a:lnTo>
                  <a:lnTo>
                    <a:pt x="388874" y="72390"/>
                  </a:lnTo>
                  <a:lnTo>
                    <a:pt x="414782" y="72390"/>
                  </a:lnTo>
                  <a:lnTo>
                    <a:pt x="414782" y="76200"/>
                  </a:lnTo>
                  <a:lnTo>
                    <a:pt x="440690" y="76200"/>
                  </a:lnTo>
                  <a:lnTo>
                    <a:pt x="440690" y="77470"/>
                  </a:lnTo>
                  <a:lnTo>
                    <a:pt x="466598" y="77470"/>
                  </a:lnTo>
                  <a:lnTo>
                    <a:pt x="466598" y="81280"/>
                  </a:lnTo>
                  <a:lnTo>
                    <a:pt x="492633" y="81280"/>
                  </a:lnTo>
                  <a:lnTo>
                    <a:pt x="492633" y="85090"/>
                  </a:lnTo>
                  <a:lnTo>
                    <a:pt x="518541" y="85090"/>
                  </a:lnTo>
                  <a:lnTo>
                    <a:pt x="518541" y="87630"/>
                  </a:lnTo>
                  <a:lnTo>
                    <a:pt x="570357" y="87630"/>
                  </a:lnTo>
                  <a:lnTo>
                    <a:pt x="570357" y="93980"/>
                  </a:lnTo>
                  <a:lnTo>
                    <a:pt x="622173" y="93980"/>
                  </a:lnTo>
                  <a:lnTo>
                    <a:pt x="622173" y="97790"/>
                  </a:lnTo>
                  <a:lnTo>
                    <a:pt x="648208" y="97790"/>
                  </a:lnTo>
                  <a:lnTo>
                    <a:pt x="648208" y="100330"/>
                  </a:lnTo>
                  <a:lnTo>
                    <a:pt x="674116" y="100330"/>
                  </a:lnTo>
                  <a:lnTo>
                    <a:pt x="674116" y="104140"/>
                  </a:lnTo>
                  <a:lnTo>
                    <a:pt x="700024" y="104140"/>
                  </a:lnTo>
                  <a:lnTo>
                    <a:pt x="700024" y="105410"/>
                  </a:lnTo>
                  <a:lnTo>
                    <a:pt x="751840" y="105410"/>
                  </a:lnTo>
                  <a:lnTo>
                    <a:pt x="751840" y="104140"/>
                  </a:lnTo>
                  <a:lnTo>
                    <a:pt x="2178050" y="104140"/>
                  </a:lnTo>
                  <a:lnTo>
                    <a:pt x="2178050" y="6350"/>
                  </a:lnTo>
                  <a:lnTo>
                    <a:pt x="2178050" y="0"/>
                  </a:lnTo>
                  <a:close/>
                </a:path>
              </a:pathLst>
            </a:custGeom>
            <a:solidFill>
              <a:srgbClr val="696969">
                <a:alpha val="5019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1" name="object 11"/>
            <p:cNvSpPr/>
            <p:nvPr/>
          </p:nvSpPr>
          <p:spPr>
            <a:xfrm>
              <a:off x="1785239" y="3809999"/>
              <a:ext cx="4667885" cy="487680"/>
            </a:xfrm>
            <a:custGeom>
              <a:avLst/>
              <a:gdLst/>
              <a:ahLst/>
              <a:cxnLst/>
              <a:rect l="l" t="t" r="r" b="b"/>
              <a:pathLst>
                <a:path w="4667885" h="487679">
                  <a:moveTo>
                    <a:pt x="4667377" y="217170"/>
                  </a:moveTo>
                  <a:lnTo>
                    <a:pt x="1011174" y="217170"/>
                  </a:lnTo>
                  <a:lnTo>
                    <a:pt x="1011174" y="223520"/>
                  </a:lnTo>
                  <a:lnTo>
                    <a:pt x="1037209" y="223520"/>
                  </a:lnTo>
                  <a:lnTo>
                    <a:pt x="1037209" y="229870"/>
                  </a:lnTo>
                  <a:lnTo>
                    <a:pt x="1063117" y="229870"/>
                  </a:lnTo>
                  <a:lnTo>
                    <a:pt x="1063117" y="233680"/>
                  </a:lnTo>
                  <a:lnTo>
                    <a:pt x="1089025" y="233680"/>
                  </a:lnTo>
                  <a:lnTo>
                    <a:pt x="1089025" y="238760"/>
                  </a:lnTo>
                  <a:lnTo>
                    <a:pt x="1140841" y="238760"/>
                  </a:lnTo>
                  <a:lnTo>
                    <a:pt x="1140841" y="251460"/>
                  </a:lnTo>
                  <a:lnTo>
                    <a:pt x="1192784" y="251460"/>
                  </a:lnTo>
                  <a:lnTo>
                    <a:pt x="1192784" y="257810"/>
                  </a:lnTo>
                  <a:lnTo>
                    <a:pt x="1218692" y="257810"/>
                  </a:lnTo>
                  <a:lnTo>
                    <a:pt x="1218692" y="271780"/>
                  </a:lnTo>
                  <a:lnTo>
                    <a:pt x="1244600" y="271780"/>
                  </a:lnTo>
                  <a:lnTo>
                    <a:pt x="1244600" y="278130"/>
                  </a:lnTo>
                  <a:lnTo>
                    <a:pt x="1270508" y="278130"/>
                  </a:lnTo>
                  <a:lnTo>
                    <a:pt x="1270508" y="280670"/>
                  </a:lnTo>
                  <a:lnTo>
                    <a:pt x="1322324" y="280670"/>
                  </a:lnTo>
                  <a:lnTo>
                    <a:pt x="1322324" y="283210"/>
                  </a:lnTo>
                  <a:lnTo>
                    <a:pt x="1452118" y="283210"/>
                  </a:lnTo>
                  <a:lnTo>
                    <a:pt x="1452118" y="298450"/>
                  </a:lnTo>
                  <a:lnTo>
                    <a:pt x="1478026" y="298450"/>
                  </a:lnTo>
                  <a:lnTo>
                    <a:pt x="1478026" y="303530"/>
                  </a:lnTo>
                  <a:lnTo>
                    <a:pt x="1503934" y="303530"/>
                  </a:lnTo>
                  <a:lnTo>
                    <a:pt x="1503934" y="322580"/>
                  </a:lnTo>
                  <a:lnTo>
                    <a:pt x="1529969" y="322580"/>
                  </a:lnTo>
                  <a:lnTo>
                    <a:pt x="1529969" y="323850"/>
                  </a:lnTo>
                  <a:lnTo>
                    <a:pt x="1555877" y="323850"/>
                  </a:lnTo>
                  <a:lnTo>
                    <a:pt x="1555877" y="325120"/>
                  </a:lnTo>
                  <a:lnTo>
                    <a:pt x="1607693" y="325120"/>
                  </a:lnTo>
                  <a:lnTo>
                    <a:pt x="1607693" y="327660"/>
                  </a:lnTo>
                  <a:lnTo>
                    <a:pt x="1659509" y="327660"/>
                  </a:lnTo>
                  <a:lnTo>
                    <a:pt x="1659509" y="331470"/>
                  </a:lnTo>
                  <a:lnTo>
                    <a:pt x="1711452" y="331470"/>
                  </a:lnTo>
                  <a:lnTo>
                    <a:pt x="1711452" y="332740"/>
                  </a:lnTo>
                  <a:lnTo>
                    <a:pt x="1737360" y="332740"/>
                  </a:lnTo>
                  <a:lnTo>
                    <a:pt x="1737360" y="335280"/>
                  </a:lnTo>
                  <a:lnTo>
                    <a:pt x="1763268" y="335280"/>
                  </a:lnTo>
                  <a:lnTo>
                    <a:pt x="1763268" y="340360"/>
                  </a:lnTo>
                  <a:lnTo>
                    <a:pt x="1789176" y="340360"/>
                  </a:lnTo>
                  <a:lnTo>
                    <a:pt x="1789176" y="347980"/>
                  </a:lnTo>
                  <a:lnTo>
                    <a:pt x="1815084" y="347980"/>
                  </a:lnTo>
                  <a:lnTo>
                    <a:pt x="1815084" y="349250"/>
                  </a:lnTo>
                  <a:lnTo>
                    <a:pt x="1841119" y="349250"/>
                  </a:lnTo>
                  <a:lnTo>
                    <a:pt x="1841119" y="358140"/>
                  </a:lnTo>
                  <a:lnTo>
                    <a:pt x="1867027" y="358140"/>
                  </a:lnTo>
                  <a:lnTo>
                    <a:pt x="1867027" y="379730"/>
                  </a:lnTo>
                  <a:lnTo>
                    <a:pt x="1892935" y="379730"/>
                  </a:lnTo>
                  <a:lnTo>
                    <a:pt x="1892935" y="382270"/>
                  </a:lnTo>
                  <a:lnTo>
                    <a:pt x="1918843" y="382270"/>
                  </a:lnTo>
                  <a:lnTo>
                    <a:pt x="1918843" y="391160"/>
                  </a:lnTo>
                  <a:lnTo>
                    <a:pt x="1944751" y="391160"/>
                  </a:lnTo>
                  <a:lnTo>
                    <a:pt x="1944751" y="402590"/>
                  </a:lnTo>
                  <a:lnTo>
                    <a:pt x="1996694" y="402590"/>
                  </a:lnTo>
                  <a:lnTo>
                    <a:pt x="1996694" y="408940"/>
                  </a:lnTo>
                  <a:lnTo>
                    <a:pt x="2022602" y="408940"/>
                  </a:lnTo>
                  <a:lnTo>
                    <a:pt x="2022602" y="412750"/>
                  </a:lnTo>
                  <a:lnTo>
                    <a:pt x="2048510" y="412750"/>
                  </a:lnTo>
                  <a:lnTo>
                    <a:pt x="2048510" y="414020"/>
                  </a:lnTo>
                  <a:lnTo>
                    <a:pt x="2100326" y="414020"/>
                  </a:lnTo>
                  <a:lnTo>
                    <a:pt x="2100326" y="421640"/>
                  </a:lnTo>
                  <a:lnTo>
                    <a:pt x="2126234" y="421640"/>
                  </a:lnTo>
                  <a:lnTo>
                    <a:pt x="2126234" y="422910"/>
                  </a:lnTo>
                  <a:lnTo>
                    <a:pt x="2152142" y="422910"/>
                  </a:lnTo>
                  <a:lnTo>
                    <a:pt x="2152142" y="433070"/>
                  </a:lnTo>
                  <a:lnTo>
                    <a:pt x="2229993" y="433070"/>
                  </a:lnTo>
                  <a:lnTo>
                    <a:pt x="2229993" y="439420"/>
                  </a:lnTo>
                  <a:lnTo>
                    <a:pt x="2307717" y="439420"/>
                  </a:lnTo>
                  <a:lnTo>
                    <a:pt x="2307717" y="443230"/>
                  </a:lnTo>
                  <a:lnTo>
                    <a:pt x="2333752" y="443230"/>
                  </a:lnTo>
                  <a:lnTo>
                    <a:pt x="2333752" y="445770"/>
                  </a:lnTo>
                  <a:lnTo>
                    <a:pt x="2359660" y="445770"/>
                  </a:lnTo>
                  <a:lnTo>
                    <a:pt x="2359660" y="450850"/>
                  </a:lnTo>
                  <a:lnTo>
                    <a:pt x="2385568" y="450850"/>
                  </a:lnTo>
                  <a:lnTo>
                    <a:pt x="2385568" y="471170"/>
                  </a:lnTo>
                  <a:lnTo>
                    <a:pt x="2411476" y="471170"/>
                  </a:lnTo>
                  <a:lnTo>
                    <a:pt x="2411476" y="476250"/>
                  </a:lnTo>
                  <a:lnTo>
                    <a:pt x="2437384" y="476250"/>
                  </a:lnTo>
                  <a:lnTo>
                    <a:pt x="2437384" y="481330"/>
                  </a:lnTo>
                  <a:lnTo>
                    <a:pt x="2489327" y="481330"/>
                  </a:lnTo>
                  <a:lnTo>
                    <a:pt x="2489327" y="487680"/>
                  </a:lnTo>
                  <a:lnTo>
                    <a:pt x="4667377" y="487680"/>
                  </a:lnTo>
                  <a:lnTo>
                    <a:pt x="4667377" y="481330"/>
                  </a:lnTo>
                  <a:lnTo>
                    <a:pt x="4667377" y="476250"/>
                  </a:lnTo>
                  <a:lnTo>
                    <a:pt x="4667377" y="271780"/>
                  </a:lnTo>
                  <a:lnTo>
                    <a:pt x="4667364" y="257810"/>
                  </a:lnTo>
                  <a:lnTo>
                    <a:pt x="4667377" y="251460"/>
                  </a:lnTo>
                  <a:lnTo>
                    <a:pt x="4667364" y="238760"/>
                  </a:lnTo>
                  <a:lnTo>
                    <a:pt x="4667377" y="233680"/>
                  </a:lnTo>
                  <a:lnTo>
                    <a:pt x="4667364" y="229870"/>
                  </a:lnTo>
                  <a:lnTo>
                    <a:pt x="4667377" y="223520"/>
                  </a:lnTo>
                  <a:lnTo>
                    <a:pt x="4667377" y="217170"/>
                  </a:lnTo>
                  <a:close/>
                </a:path>
                <a:path w="4667885" h="487679">
                  <a:moveTo>
                    <a:pt x="4667377" y="0"/>
                  </a:moveTo>
                  <a:lnTo>
                    <a:pt x="0" y="0"/>
                  </a:lnTo>
                  <a:lnTo>
                    <a:pt x="0" y="16510"/>
                  </a:lnTo>
                  <a:lnTo>
                    <a:pt x="25908" y="16510"/>
                  </a:lnTo>
                  <a:lnTo>
                    <a:pt x="25908" y="35560"/>
                  </a:lnTo>
                  <a:lnTo>
                    <a:pt x="51943" y="35560"/>
                  </a:lnTo>
                  <a:lnTo>
                    <a:pt x="51943" y="41910"/>
                  </a:lnTo>
                  <a:lnTo>
                    <a:pt x="77851" y="41910"/>
                  </a:lnTo>
                  <a:lnTo>
                    <a:pt x="77851" y="45720"/>
                  </a:lnTo>
                  <a:lnTo>
                    <a:pt x="103759" y="45720"/>
                  </a:lnTo>
                  <a:lnTo>
                    <a:pt x="103759" y="49530"/>
                  </a:lnTo>
                  <a:lnTo>
                    <a:pt x="129667" y="49530"/>
                  </a:lnTo>
                  <a:lnTo>
                    <a:pt x="129667" y="50800"/>
                  </a:lnTo>
                  <a:lnTo>
                    <a:pt x="155575" y="50800"/>
                  </a:lnTo>
                  <a:lnTo>
                    <a:pt x="155575" y="67310"/>
                  </a:lnTo>
                  <a:lnTo>
                    <a:pt x="207391" y="67310"/>
                  </a:lnTo>
                  <a:lnTo>
                    <a:pt x="207391" y="71120"/>
                  </a:lnTo>
                  <a:lnTo>
                    <a:pt x="233426" y="71120"/>
                  </a:lnTo>
                  <a:lnTo>
                    <a:pt x="233426" y="77470"/>
                  </a:lnTo>
                  <a:lnTo>
                    <a:pt x="259334" y="77470"/>
                  </a:lnTo>
                  <a:lnTo>
                    <a:pt x="259334" y="99060"/>
                  </a:lnTo>
                  <a:lnTo>
                    <a:pt x="311150" y="99060"/>
                  </a:lnTo>
                  <a:lnTo>
                    <a:pt x="311150" y="118110"/>
                  </a:lnTo>
                  <a:lnTo>
                    <a:pt x="337058" y="118110"/>
                  </a:lnTo>
                  <a:lnTo>
                    <a:pt x="337058" y="124460"/>
                  </a:lnTo>
                  <a:lnTo>
                    <a:pt x="389001" y="124460"/>
                  </a:lnTo>
                  <a:lnTo>
                    <a:pt x="389001" y="128270"/>
                  </a:lnTo>
                  <a:lnTo>
                    <a:pt x="414909" y="128270"/>
                  </a:lnTo>
                  <a:lnTo>
                    <a:pt x="414909" y="132080"/>
                  </a:lnTo>
                  <a:lnTo>
                    <a:pt x="440817" y="132080"/>
                  </a:lnTo>
                  <a:lnTo>
                    <a:pt x="440817" y="134620"/>
                  </a:lnTo>
                  <a:lnTo>
                    <a:pt x="466725" y="134620"/>
                  </a:lnTo>
                  <a:lnTo>
                    <a:pt x="466725" y="138430"/>
                  </a:lnTo>
                  <a:lnTo>
                    <a:pt x="518541" y="138430"/>
                  </a:lnTo>
                  <a:lnTo>
                    <a:pt x="518541" y="140970"/>
                  </a:lnTo>
                  <a:lnTo>
                    <a:pt x="544576" y="140970"/>
                  </a:lnTo>
                  <a:lnTo>
                    <a:pt x="544576" y="143510"/>
                  </a:lnTo>
                  <a:lnTo>
                    <a:pt x="570484" y="143510"/>
                  </a:lnTo>
                  <a:lnTo>
                    <a:pt x="570484" y="160020"/>
                  </a:lnTo>
                  <a:lnTo>
                    <a:pt x="596392" y="160020"/>
                  </a:lnTo>
                  <a:lnTo>
                    <a:pt x="596392" y="163830"/>
                  </a:lnTo>
                  <a:lnTo>
                    <a:pt x="622300" y="163830"/>
                  </a:lnTo>
                  <a:lnTo>
                    <a:pt x="622300" y="165100"/>
                  </a:lnTo>
                  <a:lnTo>
                    <a:pt x="726059" y="165100"/>
                  </a:lnTo>
                  <a:lnTo>
                    <a:pt x="726059" y="177800"/>
                  </a:lnTo>
                  <a:lnTo>
                    <a:pt x="777875" y="177800"/>
                  </a:lnTo>
                  <a:lnTo>
                    <a:pt x="777875" y="187960"/>
                  </a:lnTo>
                  <a:lnTo>
                    <a:pt x="803783" y="187960"/>
                  </a:lnTo>
                  <a:lnTo>
                    <a:pt x="803783" y="200660"/>
                  </a:lnTo>
                  <a:lnTo>
                    <a:pt x="855599" y="200660"/>
                  </a:lnTo>
                  <a:lnTo>
                    <a:pt x="855599" y="203200"/>
                  </a:lnTo>
                  <a:lnTo>
                    <a:pt x="881634" y="203200"/>
                  </a:lnTo>
                  <a:lnTo>
                    <a:pt x="881634" y="204470"/>
                  </a:lnTo>
                  <a:lnTo>
                    <a:pt x="907542" y="204470"/>
                  </a:lnTo>
                  <a:lnTo>
                    <a:pt x="907542" y="208280"/>
                  </a:lnTo>
                  <a:lnTo>
                    <a:pt x="933450" y="208280"/>
                  </a:lnTo>
                  <a:lnTo>
                    <a:pt x="933450" y="214630"/>
                  </a:lnTo>
                  <a:lnTo>
                    <a:pt x="959358" y="214630"/>
                  </a:lnTo>
                  <a:lnTo>
                    <a:pt x="959358" y="215900"/>
                  </a:lnTo>
                  <a:lnTo>
                    <a:pt x="985266" y="215900"/>
                  </a:lnTo>
                  <a:lnTo>
                    <a:pt x="985266" y="217170"/>
                  </a:lnTo>
                  <a:lnTo>
                    <a:pt x="1011174" y="217170"/>
                  </a:lnTo>
                  <a:lnTo>
                    <a:pt x="1011174" y="215900"/>
                  </a:lnTo>
                  <a:lnTo>
                    <a:pt x="4667377" y="215900"/>
                  </a:lnTo>
                  <a:lnTo>
                    <a:pt x="4667377" y="214630"/>
                  </a:lnTo>
                  <a:lnTo>
                    <a:pt x="4667377" y="208280"/>
                  </a:lnTo>
                  <a:lnTo>
                    <a:pt x="4667364" y="204470"/>
                  </a:lnTo>
                  <a:lnTo>
                    <a:pt x="4667377" y="203200"/>
                  </a:lnTo>
                  <a:lnTo>
                    <a:pt x="4667377" y="200660"/>
                  </a:lnTo>
                  <a:lnTo>
                    <a:pt x="4667377" y="187960"/>
                  </a:lnTo>
                  <a:lnTo>
                    <a:pt x="4667377" y="177800"/>
                  </a:lnTo>
                  <a:lnTo>
                    <a:pt x="4667377" y="165100"/>
                  </a:lnTo>
                  <a:lnTo>
                    <a:pt x="4667377" y="163830"/>
                  </a:lnTo>
                  <a:lnTo>
                    <a:pt x="4667364" y="160020"/>
                  </a:lnTo>
                  <a:lnTo>
                    <a:pt x="4667377" y="143510"/>
                  </a:lnTo>
                  <a:lnTo>
                    <a:pt x="4667377" y="140970"/>
                  </a:lnTo>
                  <a:lnTo>
                    <a:pt x="4667364" y="138430"/>
                  </a:lnTo>
                  <a:lnTo>
                    <a:pt x="4667377" y="134620"/>
                  </a:lnTo>
                  <a:lnTo>
                    <a:pt x="4667364" y="132080"/>
                  </a:lnTo>
                  <a:lnTo>
                    <a:pt x="4667377" y="128270"/>
                  </a:lnTo>
                  <a:lnTo>
                    <a:pt x="4667377" y="124460"/>
                  </a:lnTo>
                  <a:lnTo>
                    <a:pt x="4667377" y="118110"/>
                  </a:lnTo>
                  <a:lnTo>
                    <a:pt x="4667377" y="99060"/>
                  </a:lnTo>
                  <a:lnTo>
                    <a:pt x="4667377" y="77470"/>
                  </a:lnTo>
                  <a:lnTo>
                    <a:pt x="4667377" y="71120"/>
                  </a:lnTo>
                  <a:lnTo>
                    <a:pt x="4667364" y="67310"/>
                  </a:lnTo>
                  <a:lnTo>
                    <a:pt x="4667377" y="50800"/>
                  </a:lnTo>
                  <a:lnTo>
                    <a:pt x="4667364" y="49530"/>
                  </a:lnTo>
                  <a:lnTo>
                    <a:pt x="4667377" y="45720"/>
                  </a:lnTo>
                  <a:lnTo>
                    <a:pt x="4667377" y="41910"/>
                  </a:lnTo>
                  <a:lnTo>
                    <a:pt x="4667364" y="35560"/>
                  </a:lnTo>
                  <a:lnTo>
                    <a:pt x="4667377" y="16510"/>
                  </a:lnTo>
                  <a:lnTo>
                    <a:pt x="4667377" y="0"/>
                  </a:lnTo>
                  <a:close/>
                </a:path>
              </a:pathLst>
            </a:custGeom>
            <a:solidFill>
              <a:srgbClr val="696969">
                <a:alpha val="5019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2" name="object 12"/>
            <p:cNvSpPr/>
            <p:nvPr/>
          </p:nvSpPr>
          <p:spPr>
            <a:xfrm>
              <a:off x="1110996" y="2016759"/>
              <a:ext cx="5341620" cy="1809750"/>
            </a:xfrm>
            <a:custGeom>
              <a:avLst/>
              <a:gdLst/>
              <a:ahLst/>
              <a:cxnLst/>
              <a:rect l="l" t="t" r="r" b="b"/>
              <a:pathLst>
                <a:path w="5341620" h="1809750">
                  <a:moveTo>
                    <a:pt x="5341620" y="1530350"/>
                  </a:moveTo>
                  <a:lnTo>
                    <a:pt x="5341607" y="1487170"/>
                  </a:lnTo>
                  <a:lnTo>
                    <a:pt x="181737" y="1487170"/>
                  </a:lnTo>
                  <a:lnTo>
                    <a:pt x="181737" y="1461770"/>
                  </a:lnTo>
                  <a:lnTo>
                    <a:pt x="155829" y="1461770"/>
                  </a:lnTo>
                  <a:lnTo>
                    <a:pt x="155829" y="1348740"/>
                  </a:lnTo>
                  <a:lnTo>
                    <a:pt x="129908" y="1348740"/>
                  </a:lnTo>
                  <a:lnTo>
                    <a:pt x="129908" y="1173480"/>
                  </a:lnTo>
                  <a:lnTo>
                    <a:pt x="103974" y="1173480"/>
                  </a:lnTo>
                  <a:lnTo>
                    <a:pt x="103974" y="1169670"/>
                  </a:lnTo>
                  <a:lnTo>
                    <a:pt x="78041" y="1169670"/>
                  </a:lnTo>
                  <a:lnTo>
                    <a:pt x="78041" y="887730"/>
                  </a:lnTo>
                  <a:lnTo>
                    <a:pt x="52120" y="887730"/>
                  </a:lnTo>
                  <a:lnTo>
                    <a:pt x="52120" y="742950"/>
                  </a:lnTo>
                  <a:lnTo>
                    <a:pt x="26187" y="742950"/>
                  </a:lnTo>
                  <a:lnTo>
                    <a:pt x="26187" y="0"/>
                  </a:lnTo>
                  <a:lnTo>
                    <a:pt x="0" y="0"/>
                  </a:lnTo>
                  <a:lnTo>
                    <a:pt x="0" y="742950"/>
                  </a:lnTo>
                  <a:lnTo>
                    <a:pt x="0" y="887730"/>
                  </a:lnTo>
                  <a:lnTo>
                    <a:pt x="0" y="1487170"/>
                  </a:lnTo>
                  <a:lnTo>
                    <a:pt x="181610" y="1487170"/>
                  </a:lnTo>
                  <a:lnTo>
                    <a:pt x="181610" y="1530350"/>
                  </a:lnTo>
                  <a:lnTo>
                    <a:pt x="207518" y="1530350"/>
                  </a:lnTo>
                  <a:lnTo>
                    <a:pt x="207518" y="1534160"/>
                  </a:lnTo>
                  <a:lnTo>
                    <a:pt x="259461" y="1534160"/>
                  </a:lnTo>
                  <a:lnTo>
                    <a:pt x="259461" y="1584960"/>
                  </a:lnTo>
                  <a:lnTo>
                    <a:pt x="285369" y="1584960"/>
                  </a:lnTo>
                  <a:lnTo>
                    <a:pt x="285369" y="1612900"/>
                  </a:lnTo>
                  <a:lnTo>
                    <a:pt x="311277" y="1612900"/>
                  </a:lnTo>
                  <a:lnTo>
                    <a:pt x="311277" y="1625600"/>
                  </a:lnTo>
                  <a:lnTo>
                    <a:pt x="363093" y="1625600"/>
                  </a:lnTo>
                  <a:lnTo>
                    <a:pt x="363093" y="1673860"/>
                  </a:lnTo>
                  <a:lnTo>
                    <a:pt x="389001" y="1673860"/>
                  </a:lnTo>
                  <a:lnTo>
                    <a:pt x="389001" y="1704340"/>
                  </a:lnTo>
                  <a:lnTo>
                    <a:pt x="415036" y="1704340"/>
                  </a:lnTo>
                  <a:lnTo>
                    <a:pt x="415036" y="1714500"/>
                  </a:lnTo>
                  <a:lnTo>
                    <a:pt x="440944" y="1714500"/>
                  </a:lnTo>
                  <a:lnTo>
                    <a:pt x="440944" y="1723390"/>
                  </a:lnTo>
                  <a:lnTo>
                    <a:pt x="466852" y="1723390"/>
                  </a:lnTo>
                  <a:lnTo>
                    <a:pt x="466852" y="1727200"/>
                  </a:lnTo>
                  <a:lnTo>
                    <a:pt x="518668" y="1727200"/>
                  </a:lnTo>
                  <a:lnTo>
                    <a:pt x="518668" y="1747520"/>
                  </a:lnTo>
                  <a:lnTo>
                    <a:pt x="544576" y="1747520"/>
                  </a:lnTo>
                  <a:lnTo>
                    <a:pt x="544576" y="1752600"/>
                  </a:lnTo>
                  <a:lnTo>
                    <a:pt x="570611" y="1752600"/>
                  </a:lnTo>
                  <a:lnTo>
                    <a:pt x="570611" y="1769110"/>
                  </a:lnTo>
                  <a:lnTo>
                    <a:pt x="596519" y="1769110"/>
                  </a:lnTo>
                  <a:lnTo>
                    <a:pt x="596519" y="1775460"/>
                  </a:lnTo>
                  <a:lnTo>
                    <a:pt x="622427" y="1775460"/>
                  </a:lnTo>
                  <a:lnTo>
                    <a:pt x="622427" y="1789430"/>
                  </a:lnTo>
                  <a:lnTo>
                    <a:pt x="648335" y="1789430"/>
                  </a:lnTo>
                  <a:lnTo>
                    <a:pt x="648335" y="1793240"/>
                  </a:lnTo>
                  <a:lnTo>
                    <a:pt x="674243" y="1793240"/>
                  </a:lnTo>
                  <a:lnTo>
                    <a:pt x="674243" y="1809750"/>
                  </a:lnTo>
                  <a:lnTo>
                    <a:pt x="5341620" y="1809750"/>
                  </a:lnTo>
                  <a:lnTo>
                    <a:pt x="5341620" y="1793240"/>
                  </a:lnTo>
                  <a:lnTo>
                    <a:pt x="5341607" y="1789430"/>
                  </a:lnTo>
                  <a:lnTo>
                    <a:pt x="5341620" y="1775460"/>
                  </a:lnTo>
                  <a:lnTo>
                    <a:pt x="5341620" y="1769110"/>
                  </a:lnTo>
                  <a:lnTo>
                    <a:pt x="5341607" y="1752600"/>
                  </a:lnTo>
                  <a:lnTo>
                    <a:pt x="5341620" y="1747520"/>
                  </a:lnTo>
                  <a:lnTo>
                    <a:pt x="5341620" y="1727200"/>
                  </a:lnTo>
                  <a:lnTo>
                    <a:pt x="5341620" y="1723390"/>
                  </a:lnTo>
                  <a:lnTo>
                    <a:pt x="5341620" y="1714500"/>
                  </a:lnTo>
                  <a:lnTo>
                    <a:pt x="5341607" y="1704340"/>
                  </a:lnTo>
                  <a:lnTo>
                    <a:pt x="5341620" y="1673860"/>
                  </a:lnTo>
                  <a:lnTo>
                    <a:pt x="5341620" y="1625600"/>
                  </a:lnTo>
                  <a:lnTo>
                    <a:pt x="5341620" y="1612900"/>
                  </a:lnTo>
                  <a:lnTo>
                    <a:pt x="5341620" y="1584960"/>
                  </a:lnTo>
                  <a:lnTo>
                    <a:pt x="5341607" y="1534160"/>
                  </a:lnTo>
                  <a:lnTo>
                    <a:pt x="5341620" y="1530350"/>
                  </a:lnTo>
                  <a:close/>
                </a:path>
              </a:pathLst>
            </a:custGeom>
            <a:solidFill>
              <a:srgbClr val="696969">
                <a:alpha val="5019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3" name="object 13"/>
            <p:cNvSpPr/>
            <p:nvPr/>
          </p:nvSpPr>
          <p:spPr>
            <a:xfrm>
              <a:off x="1098803" y="2538984"/>
              <a:ext cx="5343525" cy="0"/>
            </a:xfrm>
            <a:custGeom>
              <a:avLst/>
              <a:gdLst/>
              <a:ahLst/>
              <a:cxnLst/>
              <a:rect l="l" t="t" r="r" b="b"/>
              <a:pathLst>
                <a:path w="5343525">
                  <a:moveTo>
                    <a:pt x="5343144" y="0"/>
                  </a:moveTo>
                  <a:lnTo>
                    <a:pt x="0" y="0"/>
                  </a:lnTo>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4" name="object 14"/>
            <p:cNvSpPr/>
            <p:nvPr/>
          </p:nvSpPr>
          <p:spPr>
            <a:xfrm>
              <a:off x="1098803" y="3500627"/>
              <a:ext cx="5343525" cy="0"/>
            </a:xfrm>
            <a:custGeom>
              <a:avLst/>
              <a:gdLst/>
              <a:ahLst/>
              <a:cxnLst/>
              <a:rect l="l" t="t" r="r" b="b"/>
              <a:pathLst>
                <a:path w="5343525">
                  <a:moveTo>
                    <a:pt x="5343144" y="0"/>
                  </a:moveTo>
                  <a:lnTo>
                    <a:pt x="0" y="0"/>
                  </a:lnTo>
                </a:path>
              </a:pathLst>
            </a:custGeom>
            <a:ln w="9525">
              <a:solidFill>
                <a:srgbClr val="A4A4A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5" name="object 15"/>
            <p:cNvSpPr/>
            <p:nvPr/>
          </p:nvSpPr>
          <p:spPr>
            <a:xfrm>
              <a:off x="1098803" y="4460748"/>
              <a:ext cx="5343525" cy="962025"/>
            </a:xfrm>
            <a:custGeom>
              <a:avLst/>
              <a:gdLst/>
              <a:ahLst/>
              <a:cxnLst/>
              <a:rect l="l" t="t" r="r" b="b"/>
              <a:pathLst>
                <a:path w="5343525" h="962025">
                  <a:moveTo>
                    <a:pt x="5343144" y="0"/>
                  </a:moveTo>
                  <a:lnTo>
                    <a:pt x="0" y="0"/>
                  </a:lnTo>
                </a:path>
                <a:path w="5343525" h="962025">
                  <a:moveTo>
                    <a:pt x="5343144" y="961643"/>
                  </a:moveTo>
                  <a:lnTo>
                    <a:pt x="0" y="961643"/>
                  </a:lnTo>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6" name="object 16"/>
            <p:cNvSpPr/>
            <p:nvPr/>
          </p:nvSpPr>
          <p:spPr>
            <a:xfrm>
              <a:off x="1057655" y="2538984"/>
              <a:ext cx="41275" cy="2883535"/>
            </a:xfrm>
            <a:custGeom>
              <a:avLst/>
              <a:gdLst/>
              <a:ahLst/>
              <a:cxnLst/>
              <a:rect l="l" t="t" r="r" b="b"/>
              <a:pathLst>
                <a:path w="41275" h="2883535">
                  <a:moveTo>
                    <a:pt x="0" y="0"/>
                  </a:moveTo>
                  <a:lnTo>
                    <a:pt x="41147" y="0"/>
                  </a:lnTo>
                </a:path>
                <a:path w="41275" h="2883535">
                  <a:moveTo>
                    <a:pt x="0" y="961643"/>
                  </a:moveTo>
                  <a:lnTo>
                    <a:pt x="41147" y="961643"/>
                  </a:lnTo>
                </a:path>
                <a:path w="41275" h="2883535">
                  <a:moveTo>
                    <a:pt x="0" y="1921764"/>
                  </a:moveTo>
                  <a:lnTo>
                    <a:pt x="41147" y="1921764"/>
                  </a:lnTo>
                </a:path>
                <a:path w="41275" h="2883535">
                  <a:moveTo>
                    <a:pt x="0" y="2883407"/>
                  </a:moveTo>
                  <a:lnTo>
                    <a:pt x="41147" y="2883407"/>
                  </a:lnTo>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sp>
        <p:nvSpPr>
          <p:cNvPr id="17" name="object 17"/>
          <p:cNvSpPr txBox="1"/>
          <p:nvPr/>
        </p:nvSpPr>
        <p:spPr>
          <a:xfrm>
            <a:off x="954366" y="497933"/>
            <a:ext cx="9825355" cy="750847"/>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2400" b="1" i="0" u="none" strike="noStrike" kern="1200" cap="none" spc="0" normalizeH="0" baseline="0" noProof="0" dirty="0">
                <a:ln>
                  <a:noFill/>
                </a:ln>
                <a:solidFill>
                  <a:srgbClr val="91005A"/>
                </a:solidFill>
                <a:effectLst/>
                <a:uLnTx/>
                <a:uFillTx/>
                <a:latin typeface="Arial"/>
                <a:ea typeface="ＭＳ Ｐゴシック"/>
                <a:cs typeface="Arial"/>
              </a:rPr>
              <a:t>Significantly</a:t>
            </a:r>
            <a:r>
              <a:rPr kumimoji="0" sz="2400" b="1" i="0" u="none" strike="noStrike" kern="1200" cap="none" spc="-30"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greater</a:t>
            </a:r>
            <a:r>
              <a:rPr kumimoji="0" sz="2400" b="1" i="0" u="none" strike="noStrike" kern="1200" cap="none" spc="-35"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response</a:t>
            </a:r>
            <a:r>
              <a:rPr kumimoji="0" sz="2400" b="1" i="0" u="none" strike="noStrike" kern="1200" cap="none" spc="-40"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in</a:t>
            </a:r>
            <a:r>
              <a:rPr kumimoji="0" sz="2400" b="1" i="0" u="none" strike="noStrike" kern="1200" cap="none" spc="-50"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patients</a:t>
            </a:r>
            <a:r>
              <a:rPr kumimoji="0" sz="2400" b="1" i="0" u="none" strike="noStrike" kern="1200" cap="none" spc="-25"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treated</a:t>
            </a:r>
            <a:r>
              <a:rPr kumimoji="0" sz="2400" b="1" i="0" u="none" strike="noStrike" kern="1200" cap="none" spc="-30"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with</a:t>
            </a:r>
            <a:r>
              <a:rPr kumimoji="0" sz="2400" b="1" i="0" u="none" strike="noStrike" kern="1200" cap="none" spc="-55"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pelabresib</a:t>
            </a:r>
            <a:r>
              <a:rPr kumimoji="0" sz="2400" b="1" i="0" u="none" strike="noStrike" kern="1200" cap="none" spc="-40"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a:t>
            </a:r>
            <a:r>
              <a:rPr kumimoji="0" sz="2400" b="1" i="0" u="none" strike="noStrike" kern="1200" cap="none" spc="-45"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ruxolitinib</a:t>
            </a:r>
            <a:r>
              <a:rPr kumimoji="0" sz="2400" b="1" i="0" u="none" strike="noStrike" kern="1200" cap="none" spc="-20"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vs</a:t>
            </a:r>
            <a:r>
              <a:rPr kumimoji="0" sz="2400" b="1" i="0" u="none" strike="noStrike" kern="1200" cap="none" spc="-25"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placebo</a:t>
            </a:r>
            <a:r>
              <a:rPr kumimoji="0" sz="2400" b="1" i="0" u="none" strike="noStrike" kern="1200" cap="none" spc="-45"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a:t>
            </a:r>
            <a:r>
              <a:rPr kumimoji="0" sz="2400" b="1" i="0" u="none" strike="noStrike" kern="1200" cap="none" spc="-45"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10" normalizeH="0" baseline="0" noProof="0" dirty="0">
                <a:ln>
                  <a:noFill/>
                </a:ln>
                <a:solidFill>
                  <a:srgbClr val="91005A"/>
                </a:solidFill>
                <a:effectLst/>
                <a:uLnTx/>
                <a:uFillTx/>
                <a:latin typeface="Arial"/>
                <a:ea typeface="ＭＳ Ｐゴシック"/>
                <a:cs typeface="Arial"/>
              </a:rPr>
              <a:t>ruxolitinib</a:t>
            </a:r>
            <a:endParaRPr kumimoji="0" sz="2400" b="0" i="0" u="none" strike="noStrike" kern="1200" cap="none" spc="0" normalizeH="0" baseline="0" noProof="0" dirty="0">
              <a:ln>
                <a:noFill/>
              </a:ln>
              <a:solidFill>
                <a:srgbClr val="000000"/>
              </a:solidFill>
              <a:effectLst/>
              <a:uLnTx/>
              <a:uFillTx/>
              <a:latin typeface="Arial"/>
              <a:ea typeface="ＭＳ Ｐゴシック"/>
              <a:cs typeface="Arial"/>
            </a:endParaRPr>
          </a:p>
        </p:txBody>
      </p:sp>
      <p:graphicFrame>
        <p:nvGraphicFramePr>
          <p:cNvPr id="18" name="object 18"/>
          <p:cNvGraphicFramePr>
            <a:graphicFrameLocks noGrp="1"/>
          </p:cNvGraphicFramePr>
          <p:nvPr/>
        </p:nvGraphicFramePr>
        <p:xfrm>
          <a:off x="6579107" y="2172970"/>
          <a:ext cx="5081270" cy="1592580"/>
        </p:xfrm>
        <a:graphic>
          <a:graphicData uri="http://schemas.openxmlformats.org/drawingml/2006/table">
            <a:tbl>
              <a:tblPr firstRow="1" bandRow="1">
                <a:tableStyleId>{2D5ABB26-0587-4C30-8999-92F81FD0307C}</a:tableStyleId>
              </a:tblPr>
              <a:tblGrid>
                <a:gridCol w="1692275">
                  <a:extLst>
                    <a:ext uri="{9D8B030D-6E8A-4147-A177-3AD203B41FA5}">
                      <a16:colId xmlns:a16="http://schemas.microsoft.com/office/drawing/2014/main" val="20000"/>
                    </a:ext>
                  </a:extLst>
                </a:gridCol>
                <a:gridCol w="1314450">
                  <a:extLst>
                    <a:ext uri="{9D8B030D-6E8A-4147-A177-3AD203B41FA5}">
                      <a16:colId xmlns:a16="http://schemas.microsoft.com/office/drawing/2014/main" val="20001"/>
                    </a:ext>
                  </a:extLst>
                </a:gridCol>
                <a:gridCol w="1314450">
                  <a:extLst>
                    <a:ext uri="{9D8B030D-6E8A-4147-A177-3AD203B41FA5}">
                      <a16:colId xmlns:a16="http://schemas.microsoft.com/office/drawing/2014/main" val="20002"/>
                    </a:ext>
                  </a:extLst>
                </a:gridCol>
                <a:gridCol w="760095">
                  <a:extLst>
                    <a:ext uri="{9D8B030D-6E8A-4147-A177-3AD203B41FA5}">
                      <a16:colId xmlns:a16="http://schemas.microsoft.com/office/drawing/2014/main" val="20003"/>
                    </a:ext>
                  </a:extLst>
                </a:gridCol>
              </a:tblGrid>
              <a:tr h="730250">
                <a:tc>
                  <a:txBody>
                    <a:bodyPr/>
                    <a:lstStyle/>
                    <a:p>
                      <a:pPr>
                        <a:lnSpc>
                          <a:spcPct val="100000"/>
                        </a:lnSpc>
                      </a:pPr>
                      <a:endParaRPr sz="1100">
                        <a:latin typeface="Times New Roman"/>
                        <a:cs typeface="Times New Roman"/>
                      </a:endParaRPr>
                    </a:p>
                  </a:txBody>
                  <a:tcPr marL="0" marR="0" marT="0" marB="0">
                    <a:lnL w="12700">
                      <a:solidFill>
                        <a:srgbClr val="91005A"/>
                      </a:solidFill>
                      <a:prstDash val="solid"/>
                    </a:lnL>
                    <a:lnR w="19050">
                      <a:solidFill>
                        <a:srgbClr val="0A2C81"/>
                      </a:solidFill>
                      <a:prstDash val="solid"/>
                    </a:lnR>
                    <a:lnT w="12700">
                      <a:solidFill>
                        <a:srgbClr val="91005A"/>
                      </a:solidFill>
                      <a:prstDash val="solid"/>
                    </a:lnT>
                    <a:lnB w="12700">
                      <a:solidFill>
                        <a:srgbClr val="91005A"/>
                      </a:solidFill>
                      <a:prstDash val="solid"/>
                    </a:lnB>
                  </a:tcPr>
                </a:tc>
                <a:tc>
                  <a:txBody>
                    <a:bodyPr/>
                    <a:lstStyle/>
                    <a:p>
                      <a:pPr marL="197485" marR="207645" algn="ctr">
                        <a:lnSpc>
                          <a:spcPct val="114999"/>
                        </a:lnSpc>
                        <a:spcBef>
                          <a:spcPts val="300"/>
                        </a:spcBef>
                      </a:pPr>
                      <a:r>
                        <a:rPr sz="1200" b="1" dirty="0">
                          <a:solidFill>
                            <a:srgbClr val="FFFFFF"/>
                          </a:solidFill>
                          <a:latin typeface="Arial"/>
                          <a:cs typeface="Arial"/>
                        </a:rPr>
                        <a:t>Pelabresib</a:t>
                      </a:r>
                      <a:r>
                        <a:rPr sz="1200" b="1" spc="-45" dirty="0">
                          <a:solidFill>
                            <a:srgbClr val="FFFFFF"/>
                          </a:solidFill>
                          <a:latin typeface="Arial"/>
                          <a:cs typeface="Arial"/>
                        </a:rPr>
                        <a:t> </a:t>
                      </a:r>
                      <a:r>
                        <a:rPr sz="1200" b="1" spc="-50" dirty="0">
                          <a:solidFill>
                            <a:srgbClr val="FFFFFF"/>
                          </a:solidFill>
                          <a:latin typeface="Arial"/>
                          <a:cs typeface="Arial"/>
                        </a:rPr>
                        <a:t>+ </a:t>
                      </a:r>
                      <a:r>
                        <a:rPr sz="1200" b="1" spc="-10" dirty="0">
                          <a:solidFill>
                            <a:srgbClr val="FFFFFF"/>
                          </a:solidFill>
                          <a:latin typeface="Arial"/>
                          <a:cs typeface="Arial"/>
                        </a:rPr>
                        <a:t>ruxolitinib (N=214)</a:t>
                      </a:r>
                      <a:endParaRPr sz="1200">
                        <a:latin typeface="Arial"/>
                        <a:cs typeface="Arial"/>
                      </a:endParaRPr>
                    </a:p>
                  </a:txBody>
                  <a:tcPr marL="0" marR="0" marT="38100" marB="0">
                    <a:lnL w="19050">
                      <a:solidFill>
                        <a:srgbClr val="0A2C81"/>
                      </a:solidFill>
                      <a:prstDash val="solid"/>
                    </a:lnL>
                    <a:lnR w="19050">
                      <a:solidFill>
                        <a:srgbClr val="696969"/>
                      </a:solidFill>
                      <a:prstDash val="solid"/>
                    </a:lnR>
                    <a:lnT w="19050">
                      <a:solidFill>
                        <a:srgbClr val="0A2C81"/>
                      </a:solidFill>
                      <a:prstDash val="solid"/>
                    </a:lnT>
                    <a:lnB w="12700">
                      <a:solidFill>
                        <a:srgbClr val="0A2C81"/>
                      </a:solidFill>
                      <a:prstDash val="solid"/>
                    </a:lnB>
                    <a:solidFill>
                      <a:srgbClr val="0A2C81"/>
                    </a:solidFill>
                  </a:tcPr>
                </a:tc>
                <a:tc>
                  <a:txBody>
                    <a:bodyPr/>
                    <a:lstStyle/>
                    <a:p>
                      <a:pPr marL="297815" marR="270510" indent="10160" algn="just">
                        <a:lnSpc>
                          <a:spcPct val="114999"/>
                        </a:lnSpc>
                        <a:spcBef>
                          <a:spcPts val="300"/>
                        </a:spcBef>
                      </a:pPr>
                      <a:r>
                        <a:rPr sz="1200" b="1" dirty="0">
                          <a:latin typeface="Arial"/>
                          <a:cs typeface="Arial"/>
                        </a:rPr>
                        <a:t>Placebo</a:t>
                      </a:r>
                      <a:r>
                        <a:rPr sz="1200" b="1" spc="-25" dirty="0">
                          <a:latin typeface="Arial"/>
                          <a:cs typeface="Arial"/>
                        </a:rPr>
                        <a:t> </a:t>
                      </a:r>
                      <a:r>
                        <a:rPr sz="1200" b="1" spc="-50" dirty="0">
                          <a:latin typeface="Arial"/>
                          <a:cs typeface="Arial"/>
                        </a:rPr>
                        <a:t>+ </a:t>
                      </a:r>
                      <a:r>
                        <a:rPr sz="1200" b="1" spc="-10" dirty="0">
                          <a:latin typeface="Arial"/>
                          <a:cs typeface="Arial"/>
                        </a:rPr>
                        <a:t>ruxolitinib (N=216)</a:t>
                      </a:r>
                      <a:endParaRPr sz="1200">
                        <a:latin typeface="Arial"/>
                        <a:cs typeface="Arial"/>
                      </a:endParaRPr>
                    </a:p>
                  </a:txBody>
                  <a:tcPr marL="0" marR="0" marT="38100" marB="0">
                    <a:lnL w="19050">
                      <a:solidFill>
                        <a:srgbClr val="696969"/>
                      </a:solidFill>
                      <a:prstDash val="solid"/>
                    </a:lnL>
                    <a:lnR w="19050">
                      <a:solidFill>
                        <a:srgbClr val="696969"/>
                      </a:solidFill>
                      <a:prstDash val="solid"/>
                    </a:lnR>
                    <a:lnT w="19050">
                      <a:solidFill>
                        <a:srgbClr val="696969"/>
                      </a:solidFill>
                      <a:prstDash val="solid"/>
                    </a:lnT>
                    <a:lnB w="12700">
                      <a:solidFill>
                        <a:srgbClr val="696969"/>
                      </a:solidFill>
                      <a:prstDash val="solid"/>
                    </a:lnB>
                    <a:solidFill>
                      <a:srgbClr val="C3C3C3"/>
                    </a:solidFill>
                  </a:tcPr>
                </a:tc>
                <a:tc>
                  <a:txBody>
                    <a:bodyPr/>
                    <a:lstStyle/>
                    <a:p>
                      <a:pPr>
                        <a:lnSpc>
                          <a:spcPct val="100000"/>
                        </a:lnSpc>
                        <a:spcBef>
                          <a:spcPts val="40"/>
                        </a:spcBef>
                      </a:pPr>
                      <a:endParaRPr sz="1850">
                        <a:latin typeface="Times New Roman"/>
                        <a:cs typeface="Times New Roman"/>
                      </a:endParaRPr>
                    </a:p>
                    <a:p>
                      <a:pPr marR="106045" algn="r">
                        <a:lnSpc>
                          <a:spcPct val="100000"/>
                        </a:lnSpc>
                      </a:pPr>
                      <a:r>
                        <a:rPr sz="1200" b="1" spc="-10" dirty="0">
                          <a:latin typeface="Arial"/>
                          <a:cs typeface="Arial"/>
                        </a:rPr>
                        <a:t>p-</a:t>
                      </a:r>
                      <a:r>
                        <a:rPr sz="1200" b="1" spc="-20" dirty="0">
                          <a:latin typeface="Arial"/>
                          <a:cs typeface="Arial"/>
                        </a:rPr>
                        <a:t>value</a:t>
                      </a:r>
                      <a:endParaRPr sz="1200">
                        <a:latin typeface="Arial"/>
                        <a:cs typeface="Arial"/>
                      </a:endParaRPr>
                    </a:p>
                  </a:txBody>
                  <a:tcPr marL="0" marR="0" marT="5080" marB="0">
                    <a:lnL w="19050">
                      <a:solidFill>
                        <a:srgbClr val="696969"/>
                      </a:solidFill>
                      <a:prstDash val="solid"/>
                    </a:lnL>
                    <a:lnR w="12700">
                      <a:solidFill>
                        <a:srgbClr val="91005A"/>
                      </a:solidFill>
                      <a:prstDash val="solid"/>
                    </a:lnR>
                    <a:lnT w="12700">
                      <a:solidFill>
                        <a:srgbClr val="91005A"/>
                      </a:solidFill>
                      <a:prstDash val="solid"/>
                    </a:lnT>
                    <a:lnB w="12700">
                      <a:solidFill>
                        <a:srgbClr val="91005A"/>
                      </a:solidFill>
                      <a:prstDash val="solid"/>
                    </a:lnB>
                  </a:tcPr>
                </a:tc>
                <a:extLst>
                  <a:ext uri="{0D108BD9-81ED-4DB2-BD59-A6C34878D82A}">
                    <a16:rowId xmlns:a16="http://schemas.microsoft.com/office/drawing/2014/main" val="10000"/>
                  </a:ext>
                </a:extLst>
              </a:tr>
              <a:tr h="457200">
                <a:tc>
                  <a:txBody>
                    <a:bodyPr/>
                    <a:lstStyle/>
                    <a:p>
                      <a:pPr marL="92075">
                        <a:lnSpc>
                          <a:spcPct val="100000"/>
                        </a:lnSpc>
                        <a:spcBef>
                          <a:spcPts val="1045"/>
                        </a:spcBef>
                      </a:pPr>
                      <a:r>
                        <a:rPr sz="1200" b="1" dirty="0">
                          <a:latin typeface="Arial"/>
                          <a:cs typeface="Arial"/>
                        </a:rPr>
                        <a:t>SVR35</a:t>
                      </a:r>
                      <a:r>
                        <a:rPr sz="1200" b="1" spc="-35" dirty="0">
                          <a:latin typeface="Arial"/>
                          <a:cs typeface="Arial"/>
                        </a:rPr>
                        <a:t> </a:t>
                      </a:r>
                      <a:r>
                        <a:rPr sz="1200" b="1" dirty="0">
                          <a:latin typeface="Arial"/>
                          <a:cs typeface="Arial"/>
                        </a:rPr>
                        <a:t>at</a:t>
                      </a:r>
                      <a:r>
                        <a:rPr sz="1200" b="1" spc="-30" dirty="0">
                          <a:latin typeface="Arial"/>
                          <a:cs typeface="Arial"/>
                        </a:rPr>
                        <a:t> </a:t>
                      </a:r>
                      <a:r>
                        <a:rPr sz="1200" b="1" dirty="0">
                          <a:latin typeface="Arial"/>
                          <a:cs typeface="Arial"/>
                        </a:rPr>
                        <a:t>Week</a:t>
                      </a:r>
                      <a:r>
                        <a:rPr sz="1200" b="1" spc="-35" dirty="0">
                          <a:latin typeface="Arial"/>
                          <a:cs typeface="Arial"/>
                        </a:rPr>
                        <a:t> </a:t>
                      </a:r>
                      <a:r>
                        <a:rPr sz="1200" b="1" spc="-25" dirty="0">
                          <a:latin typeface="Arial"/>
                          <a:cs typeface="Arial"/>
                        </a:rPr>
                        <a:t>24</a:t>
                      </a:r>
                      <a:endParaRPr sz="1200">
                        <a:latin typeface="Arial"/>
                        <a:cs typeface="Arial"/>
                      </a:endParaRPr>
                    </a:p>
                  </a:txBody>
                  <a:tcPr marL="0" marR="0" marT="132715" marB="0">
                    <a:lnL w="12700">
                      <a:solidFill>
                        <a:srgbClr val="91005A"/>
                      </a:solidFill>
                      <a:prstDash val="solid"/>
                    </a:lnL>
                    <a:lnR w="19050">
                      <a:solidFill>
                        <a:srgbClr val="0A2C81"/>
                      </a:solidFill>
                      <a:prstDash val="solid"/>
                    </a:lnR>
                    <a:lnT w="12700">
                      <a:solidFill>
                        <a:srgbClr val="91005A"/>
                      </a:solidFill>
                      <a:prstDash val="solid"/>
                    </a:lnT>
                    <a:lnB w="12700">
                      <a:solidFill>
                        <a:srgbClr val="91005A"/>
                      </a:solidFill>
                      <a:prstDash val="solid"/>
                    </a:lnB>
                  </a:tcPr>
                </a:tc>
                <a:tc>
                  <a:txBody>
                    <a:bodyPr/>
                    <a:lstStyle/>
                    <a:p>
                      <a:pPr marL="430530">
                        <a:lnSpc>
                          <a:spcPct val="100000"/>
                        </a:lnSpc>
                        <a:spcBef>
                          <a:spcPts val="1045"/>
                        </a:spcBef>
                      </a:pPr>
                      <a:r>
                        <a:rPr sz="1200" spc="-10" dirty="0">
                          <a:latin typeface="Arial"/>
                          <a:cs typeface="Arial"/>
                        </a:rPr>
                        <a:t>65.9%</a:t>
                      </a:r>
                      <a:endParaRPr sz="1200">
                        <a:latin typeface="Arial"/>
                        <a:cs typeface="Arial"/>
                      </a:endParaRPr>
                    </a:p>
                  </a:txBody>
                  <a:tcPr marL="0" marR="0" marT="132715" marB="0">
                    <a:lnL w="19050">
                      <a:solidFill>
                        <a:srgbClr val="0A2C81"/>
                      </a:solidFill>
                      <a:prstDash val="solid"/>
                    </a:lnL>
                    <a:lnR w="19050">
                      <a:solidFill>
                        <a:srgbClr val="696969"/>
                      </a:solidFill>
                      <a:prstDash val="solid"/>
                    </a:lnR>
                    <a:lnT w="12700">
                      <a:solidFill>
                        <a:srgbClr val="0A2C81"/>
                      </a:solidFill>
                      <a:prstDash val="solid"/>
                    </a:lnT>
                    <a:lnB w="19050">
                      <a:solidFill>
                        <a:srgbClr val="0A2C81"/>
                      </a:solidFill>
                      <a:prstDash val="solid"/>
                    </a:lnB>
                  </a:tcPr>
                </a:tc>
                <a:tc>
                  <a:txBody>
                    <a:bodyPr/>
                    <a:lstStyle/>
                    <a:p>
                      <a:pPr marL="452120">
                        <a:lnSpc>
                          <a:spcPct val="100000"/>
                        </a:lnSpc>
                        <a:spcBef>
                          <a:spcPts val="1045"/>
                        </a:spcBef>
                      </a:pPr>
                      <a:r>
                        <a:rPr sz="1200" spc="-10" dirty="0">
                          <a:latin typeface="Arial"/>
                          <a:cs typeface="Arial"/>
                        </a:rPr>
                        <a:t>35.2%</a:t>
                      </a:r>
                      <a:endParaRPr sz="1200">
                        <a:latin typeface="Arial"/>
                        <a:cs typeface="Arial"/>
                      </a:endParaRPr>
                    </a:p>
                  </a:txBody>
                  <a:tcPr marL="0" marR="0" marT="132715" marB="0">
                    <a:lnL w="19050">
                      <a:solidFill>
                        <a:srgbClr val="696969"/>
                      </a:solidFill>
                      <a:prstDash val="solid"/>
                    </a:lnL>
                    <a:lnR w="19050">
                      <a:solidFill>
                        <a:srgbClr val="696969"/>
                      </a:solidFill>
                      <a:prstDash val="solid"/>
                    </a:lnR>
                    <a:lnT w="12700">
                      <a:solidFill>
                        <a:srgbClr val="696969"/>
                      </a:solidFill>
                      <a:prstDash val="solid"/>
                    </a:lnT>
                    <a:lnB w="19050">
                      <a:solidFill>
                        <a:srgbClr val="696969"/>
                      </a:solidFill>
                      <a:prstDash val="solid"/>
                    </a:lnB>
                  </a:tcPr>
                </a:tc>
                <a:tc>
                  <a:txBody>
                    <a:bodyPr/>
                    <a:lstStyle/>
                    <a:p>
                      <a:pPr>
                        <a:lnSpc>
                          <a:spcPct val="100000"/>
                        </a:lnSpc>
                      </a:pPr>
                      <a:endParaRPr sz="1100">
                        <a:latin typeface="Times New Roman"/>
                        <a:cs typeface="Times New Roman"/>
                      </a:endParaRPr>
                    </a:p>
                  </a:txBody>
                  <a:tcPr marL="0" marR="0" marT="0" marB="0">
                    <a:lnL w="19050">
                      <a:solidFill>
                        <a:srgbClr val="696969"/>
                      </a:solidFill>
                      <a:prstDash val="solid"/>
                    </a:lnL>
                    <a:lnR w="12700">
                      <a:solidFill>
                        <a:srgbClr val="91005A"/>
                      </a:solidFill>
                      <a:prstDash val="solid"/>
                    </a:lnR>
                    <a:lnT w="12700">
                      <a:solidFill>
                        <a:srgbClr val="91005A"/>
                      </a:solidFill>
                      <a:prstDash val="solid"/>
                    </a:lnT>
                    <a:lnB w="12700">
                      <a:solidFill>
                        <a:srgbClr val="91005A"/>
                      </a:solidFill>
                      <a:prstDash val="solid"/>
                    </a:lnB>
                  </a:tcPr>
                </a:tc>
                <a:extLst>
                  <a:ext uri="{0D108BD9-81ED-4DB2-BD59-A6C34878D82A}">
                    <a16:rowId xmlns:a16="http://schemas.microsoft.com/office/drawing/2014/main" val="10001"/>
                  </a:ext>
                </a:extLst>
              </a:tr>
              <a:tr h="405130">
                <a:tc>
                  <a:txBody>
                    <a:bodyPr/>
                    <a:lstStyle/>
                    <a:p>
                      <a:pPr marL="92075">
                        <a:lnSpc>
                          <a:spcPct val="100000"/>
                        </a:lnSpc>
                        <a:spcBef>
                          <a:spcPts val="844"/>
                        </a:spcBef>
                      </a:pPr>
                      <a:r>
                        <a:rPr sz="1200" b="1" dirty="0">
                          <a:latin typeface="Arial"/>
                          <a:cs typeface="Arial"/>
                        </a:rPr>
                        <a:t>Difference</a:t>
                      </a:r>
                      <a:r>
                        <a:rPr sz="1200" b="1" baseline="24305" dirty="0">
                          <a:latin typeface="Arial"/>
                          <a:cs typeface="Arial"/>
                        </a:rPr>
                        <a:t>†</a:t>
                      </a:r>
                      <a:r>
                        <a:rPr sz="1200" b="1" spc="75" baseline="24305" dirty="0">
                          <a:latin typeface="Arial"/>
                          <a:cs typeface="Arial"/>
                        </a:rPr>
                        <a:t> </a:t>
                      </a:r>
                      <a:r>
                        <a:rPr sz="1200" b="1" dirty="0">
                          <a:latin typeface="Arial"/>
                          <a:cs typeface="Arial"/>
                        </a:rPr>
                        <a:t>(95%</a:t>
                      </a:r>
                      <a:r>
                        <a:rPr sz="1200" b="1" spc="-45" dirty="0">
                          <a:latin typeface="Arial"/>
                          <a:cs typeface="Arial"/>
                        </a:rPr>
                        <a:t> </a:t>
                      </a:r>
                      <a:r>
                        <a:rPr sz="1200" b="1" spc="-25" dirty="0">
                          <a:latin typeface="Arial"/>
                          <a:cs typeface="Arial"/>
                        </a:rPr>
                        <a:t>CI)</a:t>
                      </a:r>
                      <a:endParaRPr sz="1200">
                        <a:latin typeface="Arial"/>
                        <a:cs typeface="Arial"/>
                      </a:endParaRPr>
                    </a:p>
                  </a:txBody>
                  <a:tcPr marL="0" marR="0" marT="107314" marB="0">
                    <a:lnL w="12700">
                      <a:solidFill>
                        <a:srgbClr val="91005A"/>
                      </a:solidFill>
                      <a:prstDash val="solid"/>
                    </a:lnL>
                    <a:lnR w="12700">
                      <a:solidFill>
                        <a:srgbClr val="91005A"/>
                      </a:solidFill>
                      <a:prstDash val="solid"/>
                    </a:lnR>
                    <a:lnT w="12700">
                      <a:solidFill>
                        <a:srgbClr val="91005A"/>
                      </a:solidFill>
                      <a:prstDash val="solid"/>
                    </a:lnT>
                    <a:lnB w="12700">
                      <a:solidFill>
                        <a:srgbClr val="91005A"/>
                      </a:solidFill>
                      <a:prstDash val="solid"/>
                    </a:lnB>
                  </a:tcPr>
                </a:tc>
                <a:tc gridSpan="2">
                  <a:txBody>
                    <a:bodyPr/>
                    <a:lstStyle/>
                    <a:p>
                      <a:pPr marL="755650">
                        <a:lnSpc>
                          <a:spcPct val="100000"/>
                        </a:lnSpc>
                        <a:spcBef>
                          <a:spcPts val="844"/>
                        </a:spcBef>
                      </a:pPr>
                      <a:r>
                        <a:rPr sz="1200" dirty="0">
                          <a:latin typeface="Arial"/>
                          <a:cs typeface="Arial"/>
                        </a:rPr>
                        <a:t>30.4</a:t>
                      </a:r>
                      <a:r>
                        <a:rPr sz="1200" spc="-35" dirty="0">
                          <a:latin typeface="Arial"/>
                          <a:cs typeface="Arial"/>
                        </a:rPr>
                        <a:t> </a:t>
                      </a:r>
                      <a:r>
                        <a:rPr sz="1200" dirty="0">
                          <a:latin typeface="Arial"/>
                          <a:cs typeface="Arial"/>
                        </a:rPr>
                        <a:t>(21.6,</a:t>
                      </a:r>
                      <a:r>
                        <a:rPr sz="1200" spc="-35" dirty="0">
                          <a:latin typeface="Arial"/>
                          <a:cs typeface="Arial"/>
                        </a:rPr>
                        <a:t> </a:t>
                      </a:r>
                      <a:r>
                        <a:rPr sz="1200" spc="-10" dirty="0">
                          <a:latin typeface="Arial"/>
                          <a:cs typeface="Arial"/>
                        </a:rPr>
                        <a:t>39.3)</a:t>
                      </a:r>
                      <a:endParaRPr sz="1200">
                        <a:latin typeface="Arial"/>
                        <a:cs typeface="Arial"/>
                      </a:endParaRPr>
                    </a:p>
                  </a:txBody>
                  <a:tcPr marL="0" marR="0" marT="107314" marB="0">
                    <a:lnL w="12700">
                      <a:solidFill>
                        <a:srgbClr val="91005A"/>
                      </a:solidFill>
                      <a:prstDash val="solid"/>
                    </a:lnL>
                    <a:lnR w="12700">
                      <a:solidFill>
                        <a:srgbClr val="91005A"/>
                      </a:solidFill>
                      <a:prstDash val="solid"/>
                    </a:lnR>
                    <a:lnT w="19050" cap="flat" cmpd="sng" algn="ctr">
                      <a:solidFill>
                        <a:srgbClr val="0A2C81"/>
                      </a:solidFill>
                      <a:prstDash val="solid"/>
                      <a:round/>
                      <a:headEnd type="none" w="med" len="med"/>
                      <a:tailEnd type="none" w="med" len="med"/>
                    </a:lnT>
                    <a:lnB w="12700">
                      <a:solidFill>
                        <a:srgbClr val="91005A"/>
                      </a:solidFill>
                      <a:prstDash val="solid"/>
                    </a:lnB>
                  </a:tcPr>
                </a:tc>
                <a:tc hMerge="1">
                  <a:txBody>
                    <a:bodyPr/>
                    <a:lstStyle/>
                    <a:p>
                      <a:endParaRPr/>
                    </a:p>
                  </a:txBody>
                  <a:tcPr marL="0" marR="0" marT="0" marB="0"/>
                </a:tc>
                <a:tc>
                  <a:txBody>
                    <a:bodyPr/>
                    <a:lstStyle/>
                    <a:p>
                      <a:pPr marR="135255" algn="r">
                        <a:lnSpc>
                          <a:spcPct val="100000"/>
                        </a:lnSpc>
                        <a:spcBef>
                          <a:spcPts val="844"/>
                        </a:spcBef>
                      </a:pPr>
                      <a:r>
                        <a:rPr sz="1200" spc="-10" dirty="0">
                          <a:latin typeface="Arial"/>
                          <a:cs typeface="Arial"/>
                        </a:rPr>
                        <a:t>&lt;0.001</a:t>
                      </a:r>
                      <a:endParaRPr sz="1200">
                        <a:latin typeface="Arial"/>
                        <a:cs typeface="Arial"/>
                      </a:endParaRPr>
                    </a:p>
                  </a:txBody>
                  <a:tcPr marL="0" marR="0" marT="107314" marB="0">
                    <a:lnL w="12700">
                      <a:solidFill>
                        <a:srgbClr val="91005A"/>
                      </a:solidFill>
                      <a:prstDash val="solid"/>
                    </a:lnL>
                    <a:lnR w="12700">
                      <a:solidFill>
                        <a:srgbClr val="91005A"/>
                      </a:solidFill>
                      <a:prstDash val="solid"/>
                    </a:lnR>
                    <a:lnT w="12700">
                      <a:solidFill>
                        <a:srgbClr val="91005A"/>
                      </a:solidFill>
                      <a:prstDash val="solid"/>
                    </a:lnT>
                    <a:lnB w="12700">
                      <a:solidFill>
                        <a:srgbClr val="91005A"/>
                      </a:solidFill>
                      <a:prstDash val="solid"/>
                    </a:lnB>
                  </a:tcPr>
                </a:tc>
                <a:extLst>
                  <a:ext uri="{0D108BD9-81ED-4DB2-BD59-A6C34878D82A}">
                    <a16:rowId xmlns:a16="http://schemas.microsoft.com/office/drawing/2014/main" val="10002"/>
                  </a:ext>
                </a:extLst>
              </a:tr>
            </a:tbl>
          </a:graphicData>
        </a:graphic>
      </p:graphicFrame>
      <p:sp>
        <p:nvSpPr>
          <p:cNvPr id="19" name="object 19"/>
          <p:cNvSpPr txBox="1"/>
          <p:nvPr/>
        </p:nvSpPr>
        <p:spPr>
          <a:xfrm>
            <a:off x="6560566" y="1929129"/>
            <a:ext cx="998219"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91005A"/>
                </a:solidFill>
                <a:effectLst/>
                <a:uLnTx/>
                <a:uFillTx/>
                <a:latin typeface="Arial"/>
                <a:ea typeface="ＭＳ Ｐゴシック"/>
                <a:cs typeface="Arial"/>
              </a:rPr>
              <a:t>ITT</a:t>
            </a:r>
            <a:r>
              <a:rPr kumimoji="0" sz="1200" b="0" i="0" u="none" strike="noStrike" kern="1200" cap="none" spc="-15" normalizeH="0" baseline="0" noProof="0" dirty="0">
                <a:ln>
                  <a:noFill/>
                </a:ln>
                <a:solidFill>
                  <a:srgbClr val="91005A"/>
                </a:solidFill>
                <a:effectLst/>
                <a:uLnTx/>
                <a:uFillTx/>
                <a:latin typeface="Arial"/>
                <a:ea typeface="ＭＳ Ｐゴシック"/>
                <a:cs typeface="Arial"/>
              </a:rPr>
              <a:t> </a:t>
            </a:r>
            <a:r>
              <a:rPr kumimoji="0" sz="1200" b="0" i="0" u="none" strike="noStrike" kern="1200" cap="none" spc="-10" normalizeH="0" baseline="0" noProof="0" dirty="0">
                <a:ln>
                  <a:noFill/>
                </a:ln>
                <a:solidFill>
                  <a:srgbClr val="91005A"/>
                </a:solidFill>
                <a:effectLst/>
                <a:uLnTx/>
                <a:uFillTx/>
                <a:latin typeface="Arial"/>
                <a:ea typeface="ＭＳ Ｐゴシック"/>
                <a:cs typeface="Arial"/>
              </a:rPr>
              <a:t>population</a:t>
            </a:r>
            <a:endParaRPr kumimoji="0" sz="1200" b="0" i="0" u="none" strike="noStrike" kern="1200" cap="none" spc="0" normalizeH="0" baseline="0" noProof="0">
              <a:ln>
                <a:noFill/>
              </a:ln>
              <a:solidFill>
                <a:srgbClr val="000000"/>
              </a:solidFill>
              <a:effectLst/>
              <a:uLnTx/>
              <a:uFillTx/>
              <a:latin typeface="Arial"/>
              <a:ea typeface="ＭＳ Ｐゴシック"/>
              <a:cs typeface="Arial"/>
            </a:endParaRPr>
          </a:p>
        </p:txBody>
      </p:sp>
      <p:graphicFrame>
        <p:nvGraphicFramePr>
          <p:cNvPr id="21" name="object 21"/>
          <p:cNvGraphicFramePr>
            <a:graphicFrameLocks noGrp="1"/>
          </p:cNvGraphicFramePr>
          <p:nvPr/>
        </p:nvGraphicFramePr>
        <p:xfrm>
          <a:off x="6579107" y="4094607"/>
          <a:ext cx="5077460" cy="1045210"/>
        </p:xfrm>
        <a:graphic>
          <a:graphicData uri="http://schemas.openxmlformats.org/drawingml/2006/table">
            <a:tbl>
              <a:tblPr firstRow="1" bandRow="1">
                <a:tableStyleId>{2D5ABB26-0587-4C30-8999-92F81FD0307C}</a:tableStyleId>
              </a:tblPr>
              <a:tblGrid>
                <a:gridCol w="1692275">
                  <a:extLst>
                    <a:ext uri="{9D8B030D-6E8A-4147-A177-3AD203B41FA5}">
                      <a16:colId xmlns:a16="http://schemas.microsoft.com/office/drawing/2014/main" val="20000"/>
                    </a:ext>
                  </a:extLst>
                </a:gridCol>
                <a:gridCol w="1314450">
                  <a:extLst>
                    <a:ext uri="{9D8B030D-6E8A-4147-A177-3AD203B41FA5}">
                      <a16:colId xmlns:a16="http://schemas.microsoft.com/office/drawing/2014/main" val="20001"/>
                    </a:ext>
                  </a:extLst>
                </a:gridCol>
                <a:gridCol w="1314450">
                  <a:extLst>
                    <a:ext uri="{9D8B030D-6E8A-4147-A177-3AD203B41FA5}">
                      <a16:colId xmlns:a16="http://schemas.microsoft.com/office/drawing/2014/main" val="20002"/>
                    </a:ext>
                  </a:extLst>
                </a:gridCol>
                <a:gridCol w="756285">
                  <a:extLst>
                    <a:ext uri="{9D8B030D-6E8A-4147-A177-3AD203B41FA5}">
                      <a16:colId xmlns:a16="http://schemas.microsoft.com/office/drawing/2014/main" val="20003"/>
                    </a:ext>
                  </a:extLst>
                </a:gridCol>
              </a:tblGrid>
              <a:tr h="640080">
                <a:tc>
                  <a:txBody>
                    <a:bodyPr/>
                    <a:lstStyle/>
                    <a:p>
                      <a:pPr marL="92075" marR="271145">
                        <a:lnSpc>
                          <a:spcPct val="100000"/>
                        </a:lnSpc>
                        <a:spcBef>
                          <a:spcPts val="330"/>
                        </a:spcBef>
                      </a:pPr>
                      <a:r>
                        <a:rPr sz="1200" b="1" dirty="0">
                          <a:latin typeface="Arial"/>
                          <a:cs typeface="Arial"/>
                        </a:rPr>
                        <a:t>Mean</a:t>
                      </a:r>
                      <a:r>
                        <a:rPr sz="1200" b="1" spc="-40" dirty="0">
                          <a:latin typeface="Arial"/>
                          <a:cs typeface="Arial"/>
                        </a:rPr>
                        <a:t> </a:t>
                      </a:r>
                      <a:r>
                        <a:rPr sz="1200" b="1" dirty="0">
                          <a:latin typeface="Arial"/>
                          <a:cs typeface="Arial"/>
                        </a:rPr>
                        <a:t>%</a:t>
                      </a:r>
                      <a:r>
                        <a:rPr sz="1200" b="1" spc="-20" dirty="0">
                          <a:latin typeface="Arial"/>
                          <a:cs typeface="Arial"/>
                        </a:rPr>
                        <a:t> </a:t>
                      </a:r>
                      <a:r>
                        <a:rPr sz="1200" b="1" dirty="0">
                          <a:latin typeface="Arial"/>
                          <a:cs typeface="Arial"/>
                        </a:rPr>
                        <a:t>change</a:t>
                      </a:r>
                      <a:r>
                        <a:rPr sz="1200" b="1" spc="-30" dirty="0">
                          <a:latin typeface="Arial"/>
                          <a:cs typeface="Arial"/>
                        </a:rPr>
                        <a:t> </a:t>
                      </a:r>
                      <a:r>
                        <a:rPr sz="1200" b="1" spc="-25" dirty="0">
                          <a:latin typeface="Arial"/>
                          <a:cs typeface="Arial"/>
                        </a:rPr>
                        <a:t>in </a:t>
                      </a:r>
                      <a:r>
                        <a:rPr sz="1200" b="1" dirty="0">
                          <a:latin typeface="Arial"/>
                          <a:cs typeface="Arial"/>
                        </a:rPr>
                        <a:t>spleen</a:t>
                      </a:r>
                      <a:r>
                        <a:rPr sz="1200" b="1" spc="-25" dirty="0">
                          <a:latin typeface="Arial"/>
                          <a:cs typeface="Arial"/>
                        </a:rPr>
                        <a:t> </a:t>
                      </a:r>
                      <a:r>
                        <a:rPr sz="1200" b="1" spc="-10" dirty="0">
                          <a:latin typeface="Arial"/>
                          <a:cs typeface="Arial"/>
                        </a:rPr>
                        <a:t>volume</a:t>
                      </a:r>
                      <a:endParaRPr sz="1200">
                        <a:latin typeface="Arial"/>
                        <a:cs typeface="Arial"/>
                      </a:endParaRPr>
                    </a:p>
                    <a:p>
                      <a:pPr marL="92075">
                        <a:lnSpc>
                          <a:spcPct val="100000"/>
                        </a:lnSpc>
                      </a:pPr>
                      <a:r>
                        <a:rPr sz="1200" b="1" dirty="0">
                          <a:latin typeface="Arial"/>
                          <a:cs typeface="Arial"/>
                        </a:rPr>
                        <a:t>at</a:t>
                      </a:r>
                      <a:r>
                        <a:rPr sz="1200" b="1" spc="-15" dirty="0">
                          <a:latin typeface="Arial"/>
                          <a:cs typeface="Arial"/>
                        </a:rPr>
                        <a:t> </a:t>
                      </a:r>
                      <a:r>
                        <a:rPr sz="1200" b="1" dirty="0">
                          <a:latin typeface="Arial"/>
                          <a:cs typeface="Arial"/>
                        </a:rPr>
                        <a:t>Week</a:t>
                      </a:r>
                      <a:r>
                        <a:rPr sz="1200" b="1" spc="-35" dirty="0">
                          <a:latin typeface="Arial"/>
                          <a:cs typeface="Arial"/>
                        </a:rPr>
                        <a:t> </a:t>
                      </a:r>
                      <a:r>
                        <a:rPr sz="1200" b="1" spc="-25" dirty="0">
                          <a:latin typeface="Arial"/>
                          <a:cs typeface="Arial"/>
                        </a:rPr>
                        <a:t>24</a:t>
                      </a:r>
                      <a:r>
                        <a:rPr sz="1200" b="1" spc="-37" baseline="24305" dirty="0">
                          <a:latin typeface="Arial"/>
                          <a:cs typeface="Arial"/>
                        </a:rPr>
                        <a:t>‡</a:t>
                      </a:r>
                      <a:endParaRPr sz="1200" baseline="24305">
                        <a:latin typeface="Arial"/>
                        <a:cs typeface="Arial"/>
                      </a:endParaRPr>
                    </a:p>
                  </a:txBody>
                  <a:tcPr marL="0" marR="0" marT="41910" marB="0">
                    <a:lnL w="12700">
                      <a:solidFill>
                        <a:srgbClr val="91005A"/>
                      </a:solidFill>
                      <a:prstDash val="solid"/>
                    </a:lnL>
                    <a:lnR w="19050">
                      <a:solidFill>
                        <a:srgbClr val="0A2C81"/>
                      </a:solidFill>
                      <a:prstDash val="solid"/>
                    </a:lnR>
                    <a:lnT w="12700">
                      <a:solidFill>
                        <a:srgbClr val="91005A"/>
                      </a:solidFill>
                      <a:prstDash val="solid"/>
                    </a:lnT>
                    <a:lnB w="12700">
                      <a:solidFill>
                        <a:srgbClr val="91005A"/>
                      </a:solidFill>
                      <a:prstDash val="solid"/>
                    </a:lnB>
                  </a:tcPr>
                </a:tc>
                <a:tc>
                  <a:txBody>
                    <a:bodyPr/>
                    <a:lstStyle/>
                    <a:p>
                      <a:pPr>
                        <a:lnSpc>
                          <a:spcPct val="100000"/>
                        </a:lnSpc>
                        <a:spcBef>
                          <a:spcPts val="30"/>
                        </a:spcBef>
                      </a:pPr>
                      <a:endParaRPr sz="1550">
                        <a:latin typeface="Times New Roman"/>
                        <a:cs typeface="Times New Roman"/>
                      </a:endParaRPr>
                    </a:p>
                    <a:p>
                      <a:pPr marR="10160" algn="ctr">
                        <a:lnSpc>
                          <a:spcPct val="100000"/>
                        </a:lnSpc>
                        <a:spcBef>
                          <a:spcPts val="5"/>
                        </a:spcBef>
                      </a:pPr>
                      <a:r>
                        <a:rPr sz="1200" spc="-10" dirty="0">
                          <a:latin typeface="Arial"/>
                          <a:cs typeface="Arial"/>
                        </a:rPr>
                        <a:t>-</a:t>
                      </a:r>
                      <a:r>
                        <a:rPr sz="1200" dirty="0">
                          <a:latin typeface="Arial"/>
                          <a:cs typeface="Arial"/>
                        </a:rPr>
                        <a:t>50.6</a:t>
                      </a:r>
                      <a:r>
                        <a:rPr sz="1200" spc="-35" dirty="0">
                          <a:latin typeface="Arial"/>
                          <a:cs typeface="Arial"/>
                        </a:rPr>
                        <a:t> </a:t>
                      </a:r>
                      <a:r>
                        <a:rPr sz="1200" spc="-10" dirty="0">
                          <a:latin typeface="Arial"/>
                          <a:cs typeface="Arial"/>
                        </a:rPr>
                        <a:t>(n=171)</a:t>
                      </a:r>
                      <a:endParaRPr sz="1200">
                        <a:latin typeface="Arial"/>
                        <a:cs typeface="Arial"/>
                      </a:endParaRPr>
                    </a:p>
                  </a:txBody>
                  <a:tcPr marL="0" marR="0" marT="3810" marB="0">
                    <a:lnL w="19050">
                      <a:solidFill>
                        <a:srgbClr val="0A2C81"/>
                      </a:solidFill>
                      <a:prstDash val="solid"/>
                    </a:lnL>
                    <a:lnR w="19050">
                      <a:solidFill>
                        <a:srgbClr val="696969"/>
                      </a:solidFill>
                      <a:prstDash val="solid"/>
                    </a:lnR>
                    <a:lnT w="19050">
                      <a:solidFill>
                        <a:srgbClr val="0A2C81"/>
                      </a:solidFill>
                      <a:prstDash val="solid"/>
                    </a:lnT>
                    <a:lnB w="12700">
                      <a:solidFill>
                        <a:srgbClr val="0A2C81"/>
                      </a:solidFill>
                      <a:prstDash val="solid"/>
                    </a:lnB>
                  </a:tcPr>
                </a:tc>
                <a:tc>
                  <a:txBody>
                    <a:bodyPr/>
                    <a:lstStyle/>
                    <a:p>
                      <a:pPr>
                        <a:lnSpc>
                          <a:spcPct val="100000"/>
                        </a:lnSpc>
                        <a:spcBef>
                          <a:spcPts val="45"/>
                        </a:spcBef>
                      </a:pPr>
                      <a:endParaRPr sz="1500">
                        <a:latin typeface="Times New Roman"/>
                        <a:cs typeface="Times New Roman"/>
                      </a:endParaRPr>
                    </a:p>
                    <a:p>
                      <a:pPr marL="18415" algn="ctr">
                        <a:lnSpc>
                          <a:spcPct val="100000"/>
                        </a:lnSpc>
                      </a:pPr>
                      <a:r>
                        <a:rPr sz="1200" spc="-10" dirty="0">
                          <a:latin typeface="Arial"/>
                          <a:cs typeface="Arial"/>
                        </a:rPr>
                        <a:t>-</a:t>
                      </a:r>
                      <a:r>
                        <a:rPr sz="1200" dirty="0">
                          <a:latin typeface="Arial"/>
                          <a:cs typeface="Arial"/>
                        </a:rPr>
                        <a:t>30.6</a:t>
                      </a:r>
                      <a:r>
                        <a:rPr sz="1200" spc="-35" dirty="0">
                          <a:latin typeface="Arial"/>
                          <a:cs typeface="Arial"/>
                        </a:rPr>
                        <a:t> </a:t>
                      </a:r>
                      <a:r>
                        <a:rPr sz="1200" spc="-10" dirty="0">
                          <a:latin typeface="Arial"/>
                          <a:cs typeface="Arial"/>
                        </a:rPr>
                        <a:t>(n=183)</a:t>
                      </a:r>
                      <a:endParaRPr sz="1200">
                        <a:latin typeface="Arial"/>
                        <a:cs typeface="Arial"/>
                      </a:endParaRPr>
                    </a:p>
                  </a:txBody>
                  <a:tcPr marL="0" marR="0" marT="5715" marB="0">
                    <a:lnL w="19050">
                      <a:solidFill>
                        <a:srgbClr val="696969"/>
                      </a:solidFill>
                      <a:prstDash val="solid"/>
                    </a:lnL>
                    <a:lnR w="19050">
                      <a:solidFill>
                        <a:srgbClr val="696969"/>
                      </a:solidFill>
                      <a:prstDash val="solid"/>
                    </a:lnR>
                    <a:lnT w="19050">
                      <a:solidFill>
                        <a:srgbClr val="696969"/>
                      </a:solidFill>
                      <a:prstDash val="solid"/>
                    </a:lnT>
                    <a:lnB w="12700">
                      <a:solidFill>
                        <a:srgbClr val="696969"/>
                      </a:solidFill>
                      <a:prstDash val="solid"/>
                    </a:lnB>
                  </a:tcPr>
                </a:tc>
                <a:tc>
                  <a:txBody>
                    <a:bodyPr/>
                    <a:lstStyle/>
                    <a:p>
                      <a:pPr>
                        <a:lnSpc>
                          <a:spcPct val="100000"/>
                        </a:lnSpc>
                      </a:pPr>
                      <a:endParaRPr sz="1100">
                        <a:latin typeface="Times New Roman"/>
                        <a:cs typeface="Times New Roman"/>
                      </a:endParaRPr>
                    </a:p>
                  </a:txBody>
                  <a:tcPr marL="0" marR="0" marT="0" marB="0">
                    <a:lnL w="19050">
                      <a:solidFill>
                        <a:srgbClr val="696969"/>
                      </a:solidFill>
                      <a:prstDash val="solid"/>
                    </a:lnL>
                    <a:lnR w="12700">
                      <a:solidFill>
                        <a:srgbClr val="91005A"/>
                      </a:solidFill>
                      <a:prstDash val="solid"/>
                    </a:lnR>
                    <a:lnT w="12700">
                      <a:solidFill>
                        <a:srgbClr val="91005A"/>
                      </a:solidFill>
                      <a:prstDash val="solid"/>
                    </a:lnT>
                    <a:lnB w="12700">
                      <a:solidFill>
                        <a:srgbClr val="91005A"/>
                      </a:solidFill>
                      <a:prstDash val="solid"/>
                    </a:lnB>
                  </a:tcPr>
                </a:tc>
                <a:extLst>
                  <a:ext uri="{0D108BD9-81ED-4DB2-BD59-A6C34878D82A}">
                    <a16:rowId xmlns:a16="http://schemas.microsoft.com/office/drawing/2014/main" val="10000"/>
                  </a:ext>
                </a:extLst>
              </a:tr>
              <a:tr h="405130">
                <a:tc>
                  <a:txBody>
                    <a:bodyPr/>
                    <a:lstStyle/>
                    <a:p>
                      <a:pPr marL="92075">
                        <a:lnSpc>
                          <a:spcPct val="100000"/>
                        </a:lnSpc>
                        <a:spcBef>
                          <a:spcPts val="850"/>
                        </a:spcBef>
                      </a:pPr>
                      <a:r>
                        <a:rPr sz="1200" b="1" dirty="0">
                          <a:latin typeface="Arial"/>
                          <a:cs typeface="Arial"/>
                        </a:rPr>
                        <a:t>95%</a:t>
                      </a:r>
                      <a:r>
                        <a:rPr sz="1200" b="1" spc="-50" dirty="0">
                          <a:latin typeface="Arial"/>
                          <a:cs typeface="Arial"/>
                        </a:rPr>
                        <a:t> </a:t>
                      </a:r>
                      <a:r>
                        <a:rPr sz="1200" b="1" spc="-25" dirty="0">
                          <a:latin typeface="Arial"/>
                          <a:cs typeface="Arial"/>
                        </a:rPr>
                        <a:t>CI</a:t>
                      </a:r>
                      <a:endParaRPr sz="1200">
                        <a:latin typeface="Arial"/>
                        <a:cs typeface="Arial"/>
                      </a:endParaRPr>
                    </a:p>
                  </a:txBody>
                  <a:tcPr marL="0" marR="0" marT="107950" marB="0">
                    <a:lnL w="12700">
                      <a:solidFill>
                        <a:srgbClr val="91005A"/>
                      </a:solidFill>
                      <a:prstDash val="solid"/>
                    </a:lnL>
                    <a:lnR w="19050">
                      <a:solidFill>
                        <a:srgbClr val="0A2C81"/>
                      </a:solidFill>
                      <a:prstDash val="solid"/>
                    </a:lnR>
                    <a:lnT w="12700">
                      <a:solidFill>
                        <a:srgbClr val="91005A"/>
                      </a:solidFill>
                      <a:prstDash val="solid"/>
                    </a:lnT>
                    <a:lnB w="12700">
                      <a:solidFill>
                        <a:srgbClr val="91005A"/>
                      </a:solidFill>
                      <a:prstDash val="solid"/>
                    </a:lnB>
                  </a:tcPr>
                </a:tc>
                <a:tc>
                  <a:txBody>
                    <a:bodyPr/>
                    <a:lstStyle/>
                    <a:p>
                      <a:pPr marR="8255" algn="ctr">
                        <a:lnSpc>
                          <a:spcPct val="100000"/>
                        </a:lnSpc>
                        <a:spcBef>
                          <a:spcPts val="850"/>
                        </a:spcBef>
                      </a:pPr>
                      <a:r>
                        <a:rPr sz="1200" spc="-10" dirty="0">
                          <a:latin typeface="Arial"/>
                          <a:cs typeface="Arial"/>
                        </a:rPr>
                        <a:t>-</a:t>
                      </a:r>
                      <a:r>
                        <a:rPr sz="1200" dirty="0">
                          <a:latin typeface="Arial"/>
                          <a:cs typeface="Arial"/>
                        </a:rPr>
                        <a:t>53.2,</a:t>
                      </a:r>
                      <a:r>
                        <a:rPr sz="1200" spc="-20" dirty="0">
                          <a:latin typeface="Arial"/>
                          <a:cs typeface="Arial"/>
                        </a:rPr>
                        <a:t> </a:t>
                      </a:r>
                      <a:r>
                        <a:rPr sz="1200" spc="-10" dirty="0">
                          <a:latin typeface="Arial"/>
                          <a:cs typeface="Arial"/>
                        </a:rPr>
                        <a:t>-</a:t>
                      </a:r>
                      <a:r>
                        <a:rPr sz="1200" spc="-25" dirty="0">
                          <a:latin typeface="Arial"/>
                          <a:cs typeface="Arial"/>
                        </a:rPr>
                        <a:t>48</a:t>
                      </a:r>
                      <a:endParaRPr sz="1200">
                        <a:latin typeface="Arial"/>
                        <a:cs typeface="Arial"/>
                      </a:endParaRPr>
                    </a:p>
                  </a:txBody>
                  <a:tcPr marL="0" marR="0" marT="107950" marB="0">
                    <a:lnL w="19050">
                      <a:solidFill>
                        <a:srgbClr val="0A2C81"/>
                      </a:solidFill>
                      <a:prstDash val="solid"/>
                    </a:lnL>
                    <a:lnR w="19050">
                      <a:solidFill>
                        <a:srgbClr val="696969"/>
                      </a:solidFill>
                      <a:prstDash val="solid"/>
                    </a:lnR>
                    <a:lnT w="12700">
                      <a:solidFill>
                        <a:srgbClr val="0A2C81"/>
                      </a:solidFill>
                      <a:prstDash val="solid"/>
                    </a:lnT>
                    <a:lnB w="19050">
                      <a:solidFill>
                        <a:srgbClr val="0A2C81"/>
                      </a:solidFill>
                      <a:prstDash val="solid"/>
                    </a:lnB>
                  </a:tcPr>
                </a:tc>
                <a:tc>
                  <a:txBody>
                    <a:bodyPr/>
                    <a:lstStyle/>
                    <a:p>
                      <a:pPr marL="19050" algn="ctr">
                        <a:lnSpc>
                          <a:spcPct val="100000"/>
                        </a:lnSpc>
                        <a:spcBef>
                          <a:spcPts val="850"/>
                        </a:spcBef>
                      </a:pPr>
                      <a:r>
                        <a:rPr sz="1200" spc="-10" dirty="0">
                          <a:latin typeface="Arial"/>
                          <a:cs typeface="Arial"/>
                        </a:rPr>
                        <a:t>-</a:t>
                      </a:r>
                      <a:r>
                        <a:rPr sz="1200" dirty="0">
                          <a:latin typeface="Arial"/>
                          <a:cs typeface="Arial"/>
                        </a:rPr>
                        <a:t>33.7,</a:t>
                      </a:r>
                      <a:r>
                        <a:rPr sz="1200" spc="-25" dirty="0">
                          <a:latin typeface="Arial"/>
                          <a:cs typeface="Arial"/>
                        </a:rPr>
                        <a:t> </a:t>
                      </a:r>
                      <a:r>
                        <a:rPr sz="1200" spc="-10" dirty="0">
                          <a:latin typeface="Arial"/>
                          <a:cs typeface="Arial"/>
                        </a:rPr>
                        <a:t>-</a:t>
                      </a:r>
                      <a:r>
                        <a:rPr sz="1200" spc="-20" dirty="0">
                          <a:latin typeface="Arial"/>
                          <a:cs typeface="Arial"/>
                        </a:rPr>
                        <a:t>27.5</a:t>
                      </a:r>
                      <a:endParaRPr sz="1200">
                        <a:latin typeface="Arial"/>
                        <a:cs typeface="Arial"/>
                      </a:endParaRPr>
                    </a:p>
                  </a:txBody>
                  <a:tcPr marL="0" marR="0" marT="107950" marB="0">
                    <a:lnL w="19050">
                      <a:solidFill>
                        <a:srgbClr val="696969"/>
                      </a:solidFill>
                      <a:prstDash val="solid"/>
                    </a:lnL>
                    <a:lnR w="19050">
                      <a:solidFill>
                        <a:srgbClr val="696969"/>
                      </a:solidFill>
                      <a:prstDash val="solid"/>
                    </a:lnR>
                    <a:lnT w="12700">
                      <a:solidFill>
                        <a:srgbClr val="696969"/>
                      </a:solidFill>
                      <a:prstDash val="solid"/>
                    </a:lnT>
                    <a:lnB w="19050">
                      <a:solidFill>
                        <a:srgbClr val="696969"/>
                      </a:solidFill>
                      <a:prstDash val="solid"/>
                    </a:lnB>
                  </a:tcPr>
                </a:tc>
                <a:tc>
                  <a:txBody>
                    <a:bodyPr/>
                    <a:lstStyle/>
                    <a:p>
                      <a:pPr>
                        <a:lnSpc>
                          <a:spcPct val="100000"/>
                        </a:lnSpc>
                      </a:pPr>
                      <a:endParaRPr sz="1100">
                        <a:latin typeface="Times New Roman"/>
                        <a:cs typeface="Times New Roman"/>
                      </a:endParaRPr>
                    </a:p>
                  </a:txBody>
                  <a:tcPr marL="0" marR="0" marT="0" marB="0">
                    <a:lnL w="19050">
                      <a:solidFill>
                        <a:srgbClr val="696969"/>
                      </a:solidFill>
                      <a:prstDash val="solid"/>
                    </a:lnL>
                    <a:lnR w="12700">
                      <a:solidFill>
                        <a:srgbClr val="91005A"/>
                      </a:solidFill>
                      <a:prstDash val="solid"/>
                    </a:lnR>
                    <a:lnT w="12700">
                      <a:solidFill>
                        <a:srgbClr val="91005A"/>
                      </a:solidFill>
                      <a:prstDash val="solid"/>
                    </a:lnT>
                    <a:lnB w="12700">
                      <a:solidFill>
                        <a:srgbClr val="91005A"/>
                      </a:solidFill>
                      <a:prstDash val="solid"/>
                    </a:lnB>
                  </a:tcPr>
                </a:tc>
                <a:extLst>
                  <a:ext uri="{0D108BD9-81ED-4DB2-BD59-A6C34878D82A}">
                    <a16:rowId xmlns:a16="http://schemas.microsoft.com/office/drawing/2014/main" val="10001"/>
                  </a:ext>
                </a:extLst>
              </a:tr>
            </a:tbl>
          </a:graphicData>
        </a:graphic>
      </p:graphicFrame>
      <p:sp>
        <p:nvSpPr>
          <p:cNvPr id="22" name="object 22"/>
          <p:cNvSpPr txBox="1"/>
          <p:nvPr/>
        </p:nvSpPr>
        <p:spPr>
          <a:xfrm>
            <a:off x="933094" y="2478404"/>
            <a:ext cx="111125" cy="11683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600" b="0" i="0" u="none" strike="noStrike" kern="1200" cap="none" spc="-25" normalizeH="0" baseline="0" noProof="0" dirty="0">
                <a:ln>
                  <a:noFill/>
                </a:ln>
                <a:solidFill>
                  <a:srgbClr val="000000"/>
                </a:solidFill>
                <a:effectLst/>
                <a:uLnTx/>
                <a:uFillTx/>
                <a:latin typeface="Arial"/>
                <a:ea typeface="ＭＳ Ｐゴシック"/>
                <a:cs typeface="Arial"/>
              </a:rPr>
              <a:t>50</a:t>
            </a:r>
            <a:endParaRPr kumimoji="0" sz="6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3" name="object 23"/>
          <p:cNvSpPr txBox="1"/>
          <p:nvPr/>
        </p:nvSpPr>
        <p:spPr>
          <a:xfrm>
            <a:off x="975766" y="3438271"/>
            <a:ext cx="67945" cy="11683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600" b="0" i="0" u="none" strike="noStrike" kern="1200" cap="none" spc="-5" normalizeH="0" baseline="0" noProof="0" dirty="0">
                <a:ln>
                  <a:noFill/>
                </a:ln>
                <a:solidFill>
                  <a:srgbClr val="000000"/>
                </a:solidFill>
                <a:effectLst/>
                <a:uLnTx/>
                <a:uFillTx/>
                <a:latin typeface="Arial"/>
                <a:ea typeface="ＭＳ Ｐゴシック"/>
                <a:cs typeface="Arial"/>
              </a:rPr>
              <a:t>0</a:t>
            </a:r>
            <a:endParaRPr kumimoji="0" sz="6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4" name="object 24"/>
          <p:cNvSpPr txBox="1"/>
          <p:nvPr/>
        </p:nvSpPr>
        <p:spPr>
          <a:xfrm>
            <a:off x="907186" y="4391025"/>
            <a:ext cx="137160" cy="11683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600" b="0" i="0" u="none" strike="noStrike" kern="1200" cap="none" spc="-10" normalizeH="0" baseline="0" noProof="0" dirty="0">
                <a:ln>
                  <a:noFill/>
                </a:ln>
                <a:solidFill>
                  <a:srgbClr val="000000"/>
                </a:solidFill>
                <a:effectLst/>
                <a:uLnTx/>
                <a:uFillTx/>
                <a:latin typeface="Arial"/>
                <a:ea typeface="ＭＳ Ｐゴシック"/>
                <a:cs typeface="Arial"/>
              </a:rPr>
              <a:t>-</a:t>
            </a:r>
            <a:r>
              <a:rPr kumimoji="0" sz="600" b="0" i="0" u="none" strike="noStrike" kern="1200" cap="none" spc="-25" normalizeH="0" baseline="0" noProof="0" dirty="0">
                <a:ln>
                  <a:noFill/>
                </a:ln>
                <a:solidFill>
                  <a:srgbClr val="000000"/>
                </a:solidFill>
                <a:effectLst/>
                <a:uLnTx/>
                <a:uFillTx/>
                <a:latin typeface="Arial"/>
                <a:ea typeface="ＭＳ Ｐゴシック"/>
                <a:cs typeface="Arial"/>
              </a:rPr>
              <a:t>50</a:t>
            </a:r>
            <a:endParaRPr kumimoji="0" sz="6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5" name="object 25"/>
          <p:cNvSpPr txBox="1"/>
          <p:nvPr/>
        </p:nvSpPr>
        <p:spPr>
          <a:xfrm>
            <a:off x="864514" y="5350891"/>
            <a:ext cx="179705" cy="11683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600" b="0" i="0" u="none" strike="noStrike" kern="1200" cap="none" spc="-10" normalizeH="0" baseline="0" noProof="0" dirty="0">
                <a:ln>
                  <a:noFill/>
                </a:ln>
                <a:solidFill>
                  <a:srgbClr val="000000"/>
                </a:solidFill>
                <a:effectLst/>
                <a:uLnTx/>
                <a:uFillTx/>
                <a:latin typeface="Arial"/>
                <a:ea typeface="ＭＳ Ｐゴシック"/>
                <a:cs typeface="Arial"/>
              </a:rPr>
              <a:t>-</a:t>
            </a:r>
            <a:r>
              <a:rPr kumimoji="0" sz="600" b="0" i="0" u="none" strike="noStrike" kern="1200" cap="none" spc="-25" normalizeH="0" baseline="0" noProof="0" dirty="0">
                <a:ln>
                  <a:noFill/>
                </a:ln>
                <a:solidFill>
                  <a:srgbClr val="000000"/>
                </a:solidFill>
                <a:effectLst/>
                <a:uLnTx/>
                <a:uFillTx/>
                <a:latin typeface="Arial"/>
                <a:ea typeface="ＭＳ Ｐゴシック"/>
                <a:cs typeface="Arial"/>
              </a:rPr>
              <a:t>100</a:t>
            </a:r>
            <a:endParaRPr kumimoji="0" sz="6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6" name="object 26"/>
          <p:cNvSpPr txBox="1"/>
          <p:nvPr/>
        </p:nvSpPr>
        <p:spPr>
          <a:xfrm>
            <a:off x="724306" y="3978450"/>
            <a:ext cx="969010" cy="378460"/>
          </a:xfrm>
          <a:prstGeom prst="rect">
            <a:avLst/>
          </a:prstGeom>
        </p:spPr>
        <p:txBody>
          <a:bodyPr vert="horz" wrap="square" lIns="0" tIns="27305" rIns="0" bIns="0" rtlCol="0">
            <a:spAutoFit/>
          </a:bodyPr>
          <a:lstStyle/>
          <a:p>
            <a:pPr marL="12700" marR="0" lvl="0" indent="0" algn="l" defTabSz="914400" rtl="0" eaLnBrk="1" fontAlgn="auto" latinLnBrk="0" hangingPunct="1">
              <a:lnSpc>
                <a:spcPct val="100000"/>
              </a:lnSpc>
              <a:spcBef>
                <a:spcPts val="215"/>
              </a:spcBef>
              <a:spcAft>
                <a:spcPts val="0"/>
              </a:spcAft>
              <a:buClrTx/>
              <a:buSzTx/>
              <a:buFontTx/>
              <a:buNone/>
              <a:tabLst/>
              <a:defRPr/>
            </a:pPr>
            <a:r>
              <a:rPr kumimoji="0" sz="1000" b="0" i="0" u="none" strike="noStrike" kern="1200" cap="none" spc="-20" normalizeH="0" baseline="0" noProof="0" dirty="0">
                <a:ln>
                  <a:noFill/>
                </a:ln>
                <a:solidFill>
                  <a:srgbClr val="91005A"/>
                </a:solidFill>
                <a:effectLst/>
                <a:uLnTx/>
                <a:uFillTx/>
                <a:latin typeface="Arial"/>
                <a:ea typeface="ＭＳ Ｐゴシック"/>
                <a:cs typeface="Arial"/>
              </a:rPr>
              <a:t>SVR35</a:t>
            </a:r>
            <a:endParaRPr kumimoji="0" sz="1000" b="0" i="0" u="none" strike="noStrike" kern="1200" cap="none" spc="0" normalizeH="0" baseline="0" noProof="0">
              <a:ln>
                <a:noFill/>
              </a:ln>
              <a:solidFill>
                <a:srgbClr val="000000"/>
              </a:solidFill>
              <a:effectLst/>
              <a:uLnTx/>
              <a:uFillTx/>
              <a:latin typeface="Arial"/>
              <a:ea typeface="ＭＳ Ｐゴシック"/>
              <a:cs typeface="Arial"/>
            </a:endParaRPr>
          </a:p>
          <a:p>
            <a:pPr marL="12700" marR="0" lvl="0" indent="0" algn="l" defTabSz="914400" rtl="0" eaLnBrk="1" fontAlgn="auto" latinLnBrk="0" hangingPunct="1">
              <a:lnSpc>
                <a:spcPct val="100000"/>
              </a:lnSpc>
              <a:spcBef>
                <a:spcPts val="140"/>
              </a:spcBef>
              <a:spcAft>
                <a:spcPts val="0"/>
              </a:spcAft>
              <a:buClrTx/>
              <a:buSzTx/>
              <a:buFontTx/>
              <a:buNone/>
              <a:tabLst/>
              <a:defRPr/>
            </a:pPr>
            <a:r>
              <a:rPr kumimoji="0" sz="1100" b="1" i="0" u="none" strike="noStrike" kern="1200" cap="none" spc="0" normalizeH="0" baseline="0" noProof="0" dirty="0">
                <a:ln>
                  <a:noFill/>
                </a:ln>
                <a:solidFill>
                  <a:srgbClr val="91005A"/>
                </a:solidFill>
                <a:effectLst/>
                <a:uLnTx/>
                <a:uFillTx/>
                <a:latin typeface="Arial"/>
                <a:ea typeface="ＭＳ Ｐゴシック"/>
                <a:cs typeface="Arial"/>
              </a:rPr>
              <a:t>35%</a:t>
            </a:r>
            <a:r>
              <a:rPr kumimoji="0" sz="1100" b="1" i="0" u="none" strike="noStrike" kern="1200" cap="none" spc="-25" normalizeH="0" baseline="0" noProof="0" dirty="0">
                <a:ln>
                  <a:noFill/>
                </a:ln>
                <a:solidFill>
                  <a:srgbClr val="91005A"/>
                </a:solidFill>
                <a:effectLst/>
                <a:uLnTx/>
                <a:uFillTx/>
                <a:latin typeface="Arial"/>
                <a:ea typeface="ＭＳ Ｐゴシック"/>
                <a:cs typeface="Arial"/>
              </a:rPr>
              <a:t> </a:t>
            </a:r>
            <a:r>
              <a:rPr kumimoji="0" sz="1100" b="1" i="0" u="none" strike="noStrike" kern="1200" cap="none" spc="-10" normalizeH="0" baseline="0" noProof="0" dirty="0">
                <a:ln>
                  <a:noFill/>
                </a:ln>
                <a:solidFill>
                  <a:srgbClr val="91005A"/>
                </a:solidFill>
                <a:effectLst/>
                <a:uLnTx/>
                <a:uFillTx/>
                <a:latin typeface="Arial"/>
                <a:ea typeface="ＭＳ Ｐゴシック"/>
                <a:cs typeface="Arial"/>
              </a:rPr>
              <a:t>reduction</a:t>
            </a:r>
            <a:endParaRPr kumimoji="0" sz="1100" b="0" i="0" u="none" strike="noStrike" kern="1200" cap="none" spc="0" normalizeH="0" baseline="0" noProof="0">
              <a:ln>
                <a:noFill/>
              </a:ln>
              <a:solidFill>
                <a:srgbClr val="000000"/>
              </a:solidFill>
              <a:effectLst/>
              <a:uLnTx/>
              <a:uFillTx/>
              <a:latin typeface="Arial"/>
              <a:ea typeface="ＭＳ Ｐゴシック"/>
              <a:cs typeface="Arial"/>
            </a:endParaRPr>
          </a:p>
        </p:txBody>
      </p:sp>
      <p:grpSp>
        <p:nvGrpSpPr>
          <p:cNvPr id="27" name="object 27"/>
          <p:cNvGrpSpPr/>
          <p:nvPr/>
        </p:nvGrpSpPr>
        <p:grpSpPr>
          <a:xfrm>
            <a:off x="1075182" y="4114546"/>
            <a:ext cx="5367655" cy="119380"/>
            <a:chOff x="1075182" y="4114546"/>
            <a:chExt cx="5367655" cy="119380"/>
          </a:xfrm>
        </p:grpSpPr>
        <p:sp>
          <p:nvSpPr>
            <p:cNvPr id="28" name="object 28"/>
            <p:cNvSpPr/>
            <p:nvPr/>
          </p:nvSpPr>
          <p:spPr>
            <a:xfrm>
              <a:off x="1075182" y="4178046"/>
              <a:ext cx="5367655" cy="0"/>
            </a:xfrm>
            <a:custGeom>
              <a:avLst/>
              <a:gdLst/>
              <a:ahLst/>
              <a:cxnLst/>
              <a:rect l="l" t="t" r="r" b="b"/>
              <a:pathLst>
                <a:path w="5367655">
                  <a:moveTo>
                    <a:pt x="0" y="0"/>
                  </a:moveTo>
                  <a:lnTo>
                    <a:pt x="5367147" y="0"/>
                  </a:lnTo>
                </a:path>
              </a:pathLst>
            </a:custGeom>
            <a:ln w="19050">
              <a:solidFill>
                <a:srgbClr val="91005A"/>
              </a:solidFill>
              <a:prstDash val="sys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pic>
          <p:nvPicPr>
            <p:cNvPr id="29" name="object 29"/>
            <p:cNvPicPr/>
            <p:nvPr/>
          </p:nvPicPr>
          <p:blipFill>
            <a:blip r:embed="rId2" cstate="print"/>
            <a:stretch>
              <a:fillRect/>
            </a:stretch>
          </p:blipFill>
          <p:spPr>
            <a:xfrm>
              <a:off x="1737106" y="4114546"/>
              <a:ext cx="120904" cy="119380"/>
            </a:xfrm>
            <a:prstGeom prst="rect">
              <a:avLst/>
            </a:prstGeom>
          </p:spPr>
        </p:pic>
        <p:pic>
          <p:nvPicPr>
            <p:cNvPr id="30" name="object 30"/>
            <p:cNvPicPr/>
            <p:nvPr/>
          </p:nvPicPr>
          <p:blipFill>
            <a:blip r:embed="rId3" cstate="print"/>
            <a:stretch>
              <a:fillRect/>
            </a:stretch>
          </p:blipFill>
          <p:spPr>
            <a:xfrm>
              <a:off x="3591814" y="4114546"/>
              <a:ext cx="120903" cy="119380"/>
            </a:xfrm>
            <a:prstGeom prst="rect">
              <a:avLst/>
            </a:prstGeom>
          </p:spPr>
        </p:pic>
      </p:grpSp>
      <p:sp>
        <p:nvSpPr>
          <p:cNvPr id="31" name="object 31"/>
          <p:cNvSpPr txBox="1"/>
          <p:nvPr/>
        </p:nvSpPr>
        <p:spPr>
          <a:xfrm>
            <a:off x="386698" y="2205397"/>
            <a:ext cx="196215" cy="3051175"/>
          </a:xfrm>
          <a:prstGeom prst="rect">
            <a:avLst/>
          </a:prstGeom>
        </p:spPr>
        <p:txBody>
          <a:bodyPr vert="vert270" wrap="square" lIns="0" tIns="0" rIns="0" bIns="0" rtlCol="0">
            <a:spAutoFit/>
          </a:bodyPr>
          <a:lstStyle/>
          <a:p>
            <a:pPr marL="12700" marR="0" lvl="0" indent="0" algn="l" defTabSz="914400" rtl="0" eaLnBrk="1" fontAlgn="auto" latinLnBrk="0" hangingPunct="1">
              <a:lnSpc>
                <a:spcPts val="1425"/>
              </a:lnSpc>
              <a:spcBef>
                <a:spcPts val="0"/>
              </a:spcBef>
              <a:spcAft>
                <a:spcPts val="0"/>
              </a:spcAft>
              <a:buClrTx/>
              <a:buSzTx/>
              <a:buFontTx/>
              <a:buNone/>
              <a:tabLst/>
              <a:defRPr/>
            </a:pPr>
            <a:r>
              <a:rPr kumimoji="0" sz="1200" b="1" i="0" u="none" strike="noStrike" kern="1200" cap="none" spc="0" normalizeH="0" baseline="0" noProof="0" dirty="0">
                <a:ln>
                  <a:noFill/>
                </a:ln>
                <a:solidFill>
                  <a:srgbClr val="000000"/>
                </a:solidFill>
                <a:effectLst/>
                <a:uLnTx/>
                <a:uFillTx/>
                <a:latin typeface="Arial"/>
                <a:ea typeface="ＭＳ Ｐゴシック"/>
                <a:cs typeface="Arial"/>
              </a:rPr>
              <a:t>%</a:t>
            </a:r>
            <a:r>
              <a:rPr kumimoji="0" sz="1200" b="1" i="0" u="none" strike="noStrike" kern="1200" cap="none" spc="-15" normalizeH="0" baseline="0" noProof="0" dirty="0">
                <a:ln>
                  <a:noFill/>
                </a:ln>
                <a:solidFill>
                  <a:srgbClr val="000000"/>
                </a:solidFill>
                <a:effectLst/>
                <a:uLnTx/>
                <a:uFillTx/>
                <a:latin typeface="Arial"/>
                <a:ea typeface="ＭＳ Ｐゴシック"/>
                <a:cs typeface="Arial"/>
              </a:rPr>
              <a:t> </a:t>
            </a:r>
            <a:r>
              <a:rPr kumimoji="0" sz="1200" b="1" i="0" u="none" strike="noStrike" kern="1200" cap="none" spc="0" normalizeH="0" baseline="0" noProof="0" dirty="0">
                <a:ln>
                  <a:noFill/>
                </a:ln>
                <a:solidFill>
                  <a:srgbClr val="000000"/>
                </a:solidFill>
                <a:effectLst/>
                <a:uLnTx/>
                <a:uFillTx/>
                <a:latin typeface="Arial"/>
                <a:ea typeface="ＭＳ Ｐゴシック"/>
                <a:cs typeface="Arial"/>
              </a:rPr>
              <a:t>change</a:t>
            </a:r>
            <a:r>
              <a:rPr kumimoji="0" sz="1200" b="1" i="0" u="none" strike="noStrike" kern="1200" cap="none" spc="-25" normalizeH="0" baseline="0" noProof="0" dirty="0">
                <a:ln>
                  <a:noFill/>
                </a:ln>
                <a:solidFill>
                  <a:srgbClr val="000000"/>
                </a:solidFill>
                <a:effectLst/>
                <a:uLnTx/>
                <a:uFillTx/>
                <a:latin typeface="Arial"/>
                <a:ea typeface="ＭＳ Ｐゴシック"/>
                <a:cs typeface="Arial"/>
              </a:rPr>
              <a:t> </a:t>
            </a:r>
            <a:r>
              <a:rPr kumimoji="0" sz="1200" b="1" i="0" u="none" strike="noStrike" kern="1200" cap="none" spc="0" normalizeH="0" baseline="0" noProof="0" dirty="0">
                <a:ln>
                  <a:noFill/>
                </a:ln>
                <a:solidFill>
                  <a:srgbClr val="000000"/>
                </a:solidFill>
                <a:effectLst/>
                <a:uLnTx/>
                <a:uFillTx/>
                <a:latin typeface="Arial"/>
                <a:ea typeface="ＭＳ Ｐゴシック"/>
                <a:cs typeface="Arial"/>
              </a:rPr>
              <a:t>in</a:t>
            </a:r>
            <a:r>
              <a:rPr kumimoji="0" sz="1200" b="1" i="0" u="none" strike="noStrike" kern="1200" cap="none" spc="-15" normalizeH="0" baseline="0" noProof="0" dirty="0">
                <a:ln>
                  <a:noFill/>
                </a:ln>
                <a:solidFill>
                  <a:srgbClr val="000000"/>
                </a:solidFill>
                <a:effectLst/>
                <a:uLnTx/>
                <a:uFillTx/>
                <a:latin typeface="Arial"/>
                <a:ea typeface="ＭＳ Ｐゴシック"/>
                <a:cs typeface="Arial"/>
              </a:rPr>
              <a:t> </a:t>
            </a:r>
            <a:r>
              <a:rPr kumimoji="0" sz="1200" b="1" i="0" u="none" strike="noStrike" kern="1200" cap="none" spc="0" normalizeH="0" baseline="0" noProof="0" dirty="0">
                <a:ln>
                  <a:noFill/>
                </a:ln>
                <a:solidFill>
                  <a:srgbClr val="000000"/>
                </a:solidFill>
                <a:effectLst/>
                <a:uLnTx/>
                <a:uFillTx/>
                <a:latin typeface="Arial"/>
                <a:ea typeface="ＭＳ Ｐゴシック"/>
                <a:cs typeface="Arial"/>
              </a:rPr>
              <a:t>spleen</a:t>
            </a:r>
            <a:r>
              <a:rPr kumimoji="0" sz="1200" b="1" i="0" u="none" strike="noStrike" kern="1200" cap="none" spc="-30" normalizeH="0" baseline="0" noProof="0" dirty="0">
                <a:ln>
                  <a:noFill/>
                </a:ln>
                <a:solidFill>
                  <a:srgbClr val="000000"/>
                </a:solidFill>
                <a:effectLst/>
                <a:uLnTx/>
                <a:uFillTx/>
                <a:latin typeface="Arial"/>
                <a:ea typeface="ＭＳ Ｐゴシック"/>
                <a:cs typeface="Arial"/>
              </a:rPr>
              <a:t> </a:t>
            </a:r>
            <a:r>
              <a:rPr kumimoji="0" sz="1200" b="1" i="0" u="none" strike="noStrike" kern="1200" cap="none" spc="0" normalizeH="0" baseline="0" noProof="0" dirty="0">
                <a:ln>
                  <a:noFill/>
                </a:ln>
                <a:solidFill>
                  <a:srgbClr val="000000"/>
                </a:solidFill>
                <a:effectLst/>
                <a:uLnTx/>
                <a:uFillTx/>
                <a:latin typeface="Arial"/>
                <a:ea typeface="ＭＳ Ｐゴシック"/>
                <a:cs typeface="Arial"/>
              </a:rPr>
              <a:t>volume from</a:t>
            </a:r>
            <a:r>
              <a:rPr kumimoji="0" sz="1200" b="1" i="0" u="none" strike="noStrike" kern="1200" cap="none" spc="-15" normalizeH="0" baseline="0" noProof="0" dirty="0">
                <a:ln>
                  <a:noFill/>
                </a:ln>
                <a:solidFill>
                  <a:srgbClr val="000000"/>
                </a:solidFill>
                <a:effectLst/>
                <a:uLnTx/>
                <a:uFillTx/>
                <a:latin typeface="Arial"/>
                <a:ea typeface="ＭＳ Ｐゴシック"/>
                <a:cs typeface="Arial"/>
              </a:rPr>
              <a:t> </a:t>
            </a:r>
            <a:r>
              <a:rPr kumimoji="0" sz="1200" b="1" i="0" u="none" strike="noStrike" kern="1200" cap="none" spc="-10" normalizeH="0" baseline="0" noProof="0" dirty="0">
                <a:ln>
                  <a:noFill/>
                </a:ln>
                <a:solidFill>
                  <a:srgbClr val="000000"/>
                </a:solidFill>
                <a:effectLst/>
                <a:uLnTx/>
                <a:uFillTx/>
                <a:latin typeface="Arial"/>
                <a:ea typeface="ＭＳ Ｐゴシック"/>
                <a:cs typeface="Arial"/>
              </a:rPr>
              <a:t>baseline</a:t>
            </a:r>
            <a:endParaRPr kumimoji="0" sz="12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2" name="object 32"/>
          <p:cNvSpPr txBox="1"/>
          <p:nvPr/>
        </p:nvSpPr>
        <p:spPr>
          <a:xfrm>
            <a:off x="1862708" y="1740788"/>
            <a:ext cx="1822450"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10" normalizeH="0" baseline="0" noProof="0" dirty="0">
                <a:ln>
                  <a:noFill/>
                </a:ln>
                <a:solidFill>
                  <a:srgbClr val="000000"/>
                </a:solidFill>
                <a:effectLst/>
                <a:uLnTx/>
                <a:uFillTx/>
                <a:latin typeface="Arial"/>
                <a:ea typeface="ＭＳ Ｐゴシック"/>
                <a:cs typeface="Arial"/>
              </a:rPr>
              <a:t>Pelabresib</a:t>
            </a:r>
            <a:r>
              <a:rPr kumimoji="0" sz="10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1000" b="0" i="0" u="none" strike="noStrike" kern="1200" cap="none" spc="0" normalizeH="0" baseline="0" noProof="0" dirty="0">
                <a:ln>
                  <a:noFill/>
                </a:ln>
                <a:solidFill>
                  <a:srgbClr val="000000"/>
                </a:solidFill>
                <a:effectLst/>
                <a:uLnTx/>
                <a:uFillTx/>
                <a:latin typeface="Arial"/>
                <a:ea typeface="ＭＳ Ｐゴシック"/>
                <a:cs typeface="Arial"/>
              </a:rPr>
              <a:t>+</a:t>
            </a:r>
            <a:r>
              <a:rPr kumimoji="0" sz="10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1000" b="0" i="0" u="none" strike="noStrike" kern="1200" cap="none" spc="-10" normalizeH="0" baseline="0" noProof="0" dirty="0">
                <a:ln>
                  <a:noFill/>
                </a:ln>
                <a:solidFill>
                  <a:srgbClr val="000000"/>
                </a:solidFill>
                <a:effectLst/>
                <a:uLnTx/>
                <a:uFillTx/>
                <a:latin typeface="Arial"/>
                <a:ea typeface="ＭＳ Ｐゴシック"/>
                <a:cs typeface="Arial"/>
              </a:rPr>
              <a:t>ruxolitinib</a:t>
            </a:r>
            <a:r>
              <a:rPr kumimoji="0" sz="10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1000" b="0" i="0" u="none" strike="noStrike" kern="1200" cap="none" spc="-10" normalizeH="0" baseline="0" noProof="0" dirty="0">
                <a:ln>
                  <a:noFill/>
                </a:ln>
                <a:solidFill>
                  <a:srgbClr val="000000"/>
                </a:solidFill>
                <a:effectLst/>
                <a:uLnTx/>
                <a:uFillTx/>
                <a:latin typeface="Arial"/>
                <a:ea typeface="ＭＳ Ｐゴシック"/>
                <a:cs typeface="Arial"/>
              </a:rPr>
              <a:t>(n=171*)</a:t>
            </a:r>
            <a:endParaRPr kumimoji="0" sz="10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3" name="object 33"/>
          <p:cNvSpPr txBox="1"/>
          <p:nvPr/>
        </p:nvSpPr>
        <p:spPr>
          <a:xfrm>
            <a:off x="4031996" y="1741169"/>
            <a:ext cx="1682114"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0" normalizeH="0" baseline="0" noProof="0" dirty="0">
                <a:ln>
                  <a:noFill/>
                </a:ln>
                <a:solidFill>
                  <a:srgbClr val="000000"/>
                </a:solidFill>
                <a:effectLst/>
                <a:uLnTx/>
                <a:uFillTx/>
                <a:latin typeface="Arial"/>
                <a:ea typeface="ＭＳ Ｐゴシック"/>
                <a:cs typeface="Arial"/>
              </a:rPr>
              <a:t>Placebo</a:t>
            </a:r>
            <a:r>
              <a:rPr kumimoji="0" sz="10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1000" b="0" i="0" u="none" strike="noStrike" kern="1200" cap="none" spc="0" normalizeH="0" baseline="0" noProof="0" dirty="0">
                <a:ln>
                  <a:noFill/>
                </a:ln>
                <a:solidFill>
                  <a:srgbClr val="000000"/>
                </a:solidFill>
                <a:effectLst/>
                <a:uLnTx/>
                <a:uFillTx/>
                <a:latin typeface="Arial"/>
                <a:ea typeface="ＭＳ Ｐゴシック"/>
                <a:cs typeface="Arial"/>
              </a:rPr>
              <a:t>+</a:t>
            </a:r>
            <a:r>
              <a:rPr kumimoji="0" sz="10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1000" b="0" i="0" u="none" strike="noStrike" kern="1200" cap="none" spc="-10" normalizeH="0" baseline="0" noProof="0" dirty="0">
                <a:ln>
                  <a:noFill/>
                </a:ln>
                <a:solidFill>
                  <a:srgbClr val="000000"/>
                </a:solidFill>
                <a:effectLst/>
                <a:uLnTx/>
                <a:uFillTx/>
                <a:latin typeface="Arial"/>
                <a:ea typeface="ＭＳ Ｐゴシック"/>
                <a:cs typeface="Arial"/>
              </a:rPr>
              <a:t>ruxolitinib</a:t>
            </a:r>
            <a:r>
              <a:rPr kumimoji="0" sz="1000" b="0" i="0" u="none" strike="noStrike" kern="1200" cap="none" spc="0" normalizeH="0" baseline="0" noProof="0" dirty="0">
                <a:ln>
                  <a:noFill/>
                </a:ln>
                <a:solidFill>
                  <a:srgbClr val="000000"/>
                </a:solidFill>
                <a:effectLst/>
                <a:uLnTx/>
                <a:uFillTx/>
                <a:latin typeface="Arial"/>
                <a:ea typeface="ＭＳ Ｐゴシック"/>
                <a:cs typeface="Arial"/>
              </a:rPr>
              <a:t> </a:t>
            </a:r>
            <a:r>
              <a:rPr kumimoji="0" sz="1000" b="0" i="0" u="none" strike="noStrike" kern="1200" cap="none" spc="-10" normalizeH="0" baseline="0" noProof="0" dirty="0">
                <a:ln>
                  <a:noFill/>
                </a:ln>
                <a:solidFill>
                  <a:srgbClr val="000000"/>
                </a:solidFill>
                <a:effectLst/>
                <a:uLnTx/>
                <a:uFillTx/>
                <a:latin typeface="Arial"/>
                <a:ea typeface="ＭＳ Ｐゴシック"/>
                <a:cs typeface="Arial"/>
              </a:rPr>
              <a:t>(n=183*)</a:t>
            </a:r>
            <a:endParaRPr kumimoji="0" sz="1000" b="0" i="0" u="none" strike="noStrike" kern="1200" cap="none" spc="0" normalizeH="0" baseline="0" noProof="0">
              <a:ln>
                <a:noFill/>
              </a:ln>
              <a:solidFill>
                <a:srgbClr val="000000"/>
              </a:solidFill>
              <a:effectLst/>
              <a:uLnTx/>
              <a:uFillTx/>
              <a:latin typeface="Arial"/>
              <a:ea typeface="ＭＳ Ｐゴシック"/>
              <a:cs typeface="Arial"/>
            </a:endParaRPr>
          </a:p>
        </p:txBody>
      </p:sp>
      <p:grpSp>
        <p:nvGrpSpPr>
          <p:cNvPr id="34" name="object 34"/>
          <p:cNvGrpSpPr/>
          <p:nvPr/>
        </p:nvGrpSpPr>
        <p:grpSpPr>
          <a:xfrm>
            <a:off x="1657857" y="1744726"/>
            <a:ext cx="159385" cy="159385"/>
            <a:chOff x="1657857" y="1744726"/>
            <a:chExt cx="159385" cy="159385"/>
          </a:xfrm>
        </p:grpSpPr>
        <p:sp>
          <p:nvSpPr>
            <p:cNvPr id="35" name="object 35"/>
            <p:cNvSpPr/>
            <p:nvPr/>
          </p:nvSpPr>
          <p:spPr>
            <a:xfrm>
              <a:off x="1664207" y="1751076"/>
              <a:ext cx="146685" cy="146685"/>
            </a:xfrm>
            <a:custGeom>
              <a:avLst/>
              <a:gdLst/>
              <a:ahLst/>
              <a:cxnLst/>
              <a:rect l="l" t="t" r="r" b="b"/>
              <a:pathLst>
                <a:path w="146685" h="146685">
                  <a:moveTo>
                    <a:pt x="146304" y="0"/>
                  </a:moveTo>
                  <a:lnTo>
                    <a:pt x="0" y="0"/>
                  </a:lnTo>
                  <a:lnTo>
                    <a:pt x="0" y="146303"/>
                  </a:lnTo>
                  <a:lnTo>
                    <a:pt x="146304" y="146303"/>
                  </a:lnTo>
                  <a:lnTo>
                    <a:pt x="146304"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36" name="object 36"/>
            <p:cNvSpPr/>
            <p:nvPr/>
          </p:nvSpPr>
          <p:spPr>
            <a:xfrm>
              <a:off x="1664207" y="1751076"/>
              <a:ext cx="146685" cy="146685"/>
            </a:xfrm>
            <a:custGeom>
              <a:avLst/>
              <a:gdLst/>
              <a:ahLst/>
              <a:cxnLst/>
              <a:rect l="l" t="t" r="r" b="b"/>
              <a:pathLst>
                <a:path w="146685" h="146685">
                  <a:moveTo>
                    <a:pt x="0" y="146303"/>
                  </a:moveTo>
                  <a:lnTo>
                    <a:pt x="146304" y="146303"/>
                  </a:lnTo>
                  <a:lnTo>
                    <a:pt x="146304" y="0"/>
                  </a:lnTo>
                  <a:lnTo>
                    <a:pt x="0" y="0"/>
                  </a:lnTo>
                  <a:lnTo>
                    <a:pt x="0" y="146303"/>
                  </a:lnTo>
                  <a:close/>
                </a:path>
              </a:pathLst>
            </a:custGeom>
            <a:ln w="12700">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37" name="object 37"/>
          <p:cNvGrpSpPr/>
          <p:nvPr/>
        </p:nvGrpSpPr>
        <p:grpSpPr>
          <a:xfrm>
            <a:off x="3821938" y="1749298"/>
            <a:ext cx="159385" cy="159385"/>
            <a:chOff x="3821938" y="1749298"/>
            <a:chExt cx="159385" cy="159385"/>
          </a:xfrm>
        </p:grpSpPr>
        <p:sp>
          <p:nvSpPr>
            <p:cNvPr id="38" name="object 38"/>
            <p:cNvSpPr/>
            <p:nvPr/>
          </p:nvSpPr>
          <p:spPr>
            <a:xfrm>
              <a:off x="3828288" y="1755648"/>
              <a:ext cx="146685" cy="146685"/>
            </a:xfrm>
            <a:custGeom>
              <a:avLst/>
              <a:gdLst/>
              <a:ahLst/>
              <a:cxnLst/>
              <a:rect l="l" t="t" r="r" b="b"/>
              <a:pathLst>
                <a:path w="146685" h="146685">
                  <a:moveTo>
                    <a:pt x="146303" y="0"/>
                  </a:moveTo>
                  <a:lnTo>
                    <a:pt x="0" y="0"/>
                  </a:lnTo>
                  <a:lnTo>
                    <a:pt x="0" y="146303"/>
                  </a:lnTo>
                  <a:lnTo>
                    <a:pt x="146303" y="146303"/>
                  </a:lnTo>
                  <a:lnTo>
                    <a:pt x="146303"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39" name="object 39"/>
            <p:cNvSpPr/>
            <p:nvPr/>
          </p:nvSpPr>
          <p:spPr>
            <a:xfrm>
              <a:off x="3828288" y="1755648"/>
              <a:ext cx="146685" cy="146685"/>
            </a:xfrm>
            <a:custGeom>
              <a:avLst/>
              <a:gdLst/>
              <a:ahLst/>
              <a:cxnLst/>
              <a:rect l="l" t="t" r="r" b="b"/>
              <a:pathLst>
                <a:path w="146685" h="146685">
                  <a:moveTo>
                    <a:pt x="0" y="146303"/>
                  </a:moveTo>
                  <a:lnTo>
                    <a:pt x="146303" y="146303"/>
                  </a:lnTo>
                  <a:lnTo>
                    <a:pt x="146303" y="0"/>
                  </a:lnTo>
                  <a:lnTo>
                    <a:pt x="0" y="0"/>
                  </a:lnTo>
                  <a:lnTo>
                    <a:pt x="0" y="146303"/>
                  </a:lnTo>
                  <a:close/>
                </a:path>
              </a:pathLst>
            </a:custGeom>
            <a:ln w="12700">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sp>
        <p:nvSpPr>
          <p:cNvPr id="40" name="object 40"/>
          <p:cNvSpPr txBox="1"/>
          <p:nvPr/>
        </p:nvSpPr>
        <p:spPr>
          <a:xfrm>
            <a:off x="4711700" y="6253988"/>
            <a:ext cx="6447180" cy="417422"/>
          </a:xfrm>
          <a:prstGeom prst="rect">
            <a:avLst/>
          </a:prstGeom>
        </p:spPr>
        <p:txBody>
          <a:bodyPr vert="horz" wrap="square" lIns="0" tIns="1905" rIns="0" bIns="0" rtlCol="0">
            <a:spAutoFit/>
          </a:bodyPr>
          <a:lstStyle/>
          <a:p>
            <a:pPr marL="12700" marR="5080" lvl="0" indent="0" algn="l" defTabSz="914400" rtl="0" eaLnBrk="1" fontAlgn="auto" latinLnBrk="0" hangingPunct="1">
              <a:lnSpc>
                <a:spcPct val="100000"/>
              </a:lnSpc>
              <a:spcBef>
                <a:spcPts val="15"/>
              </a:spcBef>
              <a:spcAft>
                <a:spcPts val="0"/>
              </a:spcAft>
              <a:buClrTx/>
              <a:buSzTx/>
              <a:buFontTx/>
              <a:buNone/>
              <a:tabLst/>
              <a:defRPr/>
            </a:pPr>
            <a:r>
              <a:rPr kumimoji="0" sz="900" b="1" i="0" u="none" strike="noStrike" kern="1200" cap="none" spc="0" normalizeH="0" baseline="0" noProof="0" dirty="0">
                <a:ln>
                  <a:noFill/>
                </a:ln>
                <a:solidFill>
                  <a:srgbClr val="000000"/>
                </a:solidFill>
                <a:effectLst/>
                <a:uLnTx/>
                <a:uFillTx/>
                <a:latin typeface="Arial"/>
                <a:ea typeface="ＭＳ Ｐゴシック"/>
                <a:cs typeface="Arial"/>
              </a:rPr>
              <a:t>Data</a:t>
            </a:r>
            <a:r>
              <a:rPr kumimoji="0" sz="900" b="1" i="0" u="none" strike="noStrike" kern="1200" cap="none" spc="-35"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cut</a:t>
            </a:r>
            <a:r>
              <a:rPr kumimoji="0" sz="900" b="1"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off:</a:t>
            </a:r>
            <a:r>
              <a:rPr kumimoji="0" sz="900" b="1"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August</a:t>
            </a:r>
            <a:r>
              <a:rPr kumimoji="0" sz="900" b="1"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31,</a:t>
            </a:r>
            <a:r>
              <a:rPr kumimoji="0" sz="900" b="1"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2023.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CI,</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confidence</a:t>
            </a:r>
            <a:r>
              <a:rPr kumimoji="0" sz="900" b="0" i="0" u="none" strike="noStrike" kern="1200" cap="none" spc="-4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interval;</a:t>
            </a:r>
            <a:r>
              <a:rPr kumimoji="0" sz="9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ITT,</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intent-to-treat;</a:t>
            </a:r>
            <a:r>
              <a:rPr kumimoji="0" sz="9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SVR35,</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≥35%</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reduction</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in</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spleen</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volume.</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Spleen</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volume</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assessed</a:t>
            </a:r>
            <a:r>
              <a:rPr kumimoji="0" sz="900" b="0" i="0" u="none" strike="noStrike" kern="1200" cap="none" spc="-5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by</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central</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read.</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*Waterfall</a:t>
            </a:r>
            <a:r>
              <a:rPr kumimoji="0" sz="900" b="0" i="0" u="none" strike="noStrike" kern="1200" cap="none" spc="-5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plots</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represent</a:t>
            </a:r>
            <a:r>
              <a:rPr kumimoji="0" sz="900" b="0" i="0" u="none" strike="noStrike" kern="1200" cap="none" spc="-4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patients</a:t>
            </a:r>
            <a:r>
              <a:rPr kumimoji="0" sz="9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who</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have</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baseline</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and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Week</a:t>
            </a:r>
            <a:r>
              <a:rPr kumimoji="0" sz="900" b="0" i="0" u="none" strike="noStrike" kern="1200" cap="none" spc="-4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24 data.</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27777" noProof="0" dirty="0">
                <a:ln>
                  <a:noFill/>
                </a:ln>
                <a:solidFill>
                  <a:srgbClr val="000000"/>
                </a:solidFill>
                <a:effectLst/>
                <a:uLnTx/>
                <a:uFillTx/>
                <a:latin typeface="Arial"/>
                <a:ea typeface="ＭＳ Ｐゴシック"/>
                <a:cs typeface="Arial"/>
              </a:rPr>
              <a:t>†</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Calculated</a:t>
            </a:r>
            <a:r>
              <a:rPr kumimoji="0" sz="9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by</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stratified</a:t>
            </a:r>
            <a:r>
              <a:rPr kumimoji="0" sz="9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Cochran–Mantel–Haenszel</a:t>
            </a:r>
            <a:r>
              <a:rPr kumimoji="0" sz="900" b="0" i="0" u="none" strike="noStrike" kern="1200" cap="none" spc="-4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test;</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27777" noProof="0" dirty="0">
                <a:ln>
                  <a:noFill/>
                </a:ln>
                <a:solidFill>
                  <a:srgbClr val="000000"/>
                </a:solidFill>
                <a:effectLst/>
                <a:uLnTx/>
                <a:uFillTx/>
                <a:latin typeface="Arial"/>
                <a:ea typeface="ＭＳ Ｐゴシック"/>
                <a:cs typeface="Arial"/>
              </a:rPr>
              <a:t>‡</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Patients</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without</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Week</a:t>
            </a:r>
            <a:r>
              <a:rPr kumimoji="0" sz="9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24</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assessment</a:t>
            </a:r>
            <a:r>
              <a:rPr kumimoji="0" sz="9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are</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considered</a:t>
            </a:r>
            <a:r>
              <a:rPr kumimoji="0" sz="900" b="0" i="0" u="none" strike="noStrike" kern="1200" cap="none" spc="-4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non-</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responders.</a:t>
            </a:r>
            <a:endParaRPr kumimoji="0" sz="900" b="0" i="0" u="none" strike="noStrike" kern="1200" cap="none" spc="0" normalizeH="0" baseline="0" noProof="0" dirty="0">
              <a:ln>
                <a:noFill/>
              </a:ln>
              <a:solidFill>
                <a:srgbClr val="000000"/>
              </a:solidFill>
              <a:effectLst/>
              <a:uLnTx/>
              <a:uFillTx/>
              <a:latin typeface="Arial"/>
              <a:ea typeface="ＭＳ Ｐゴシック"/>
              <a:cs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068324" y="1990089"/>
            <a:ext cx="5430520" cy="3282315"/>
            <a:chOff x="1068324" y="1990089"/>
            <a:chExt cx="5430520" cy="3282315"/>
          </a:xfrm>
        </p:grpSpPr>
        <p:sp>
          <p:nvSpPr>
            <p:cNvPr id="3" name="object 3"/>
            <p:cNvSpPr/>
            <p:nvPr/>
          </p:nvSpPr>
          <p:spPr>
            <a:xfrm>
              <a:off x="1146048" y="1990343"/>
              <a:ext cx="0" cy="3249295"/>
            </a:xfrm>
            <a:custGeom>
              <a:avLst/>
              <a:gdLst/>
              <a:ahLst/>
              <a:cxnLst/>
              <a:rect l="l" t="t" r="r" b="b"/>
              <a:pathLst>
                <a:path h="3249295">
                  <a:moveTo>
                    <a:pt x="0" y="0"/>
                  </a:moveTo>
                  <a:lnTo>
                    <a:pt x="0" y="3249167"/>
                  </a:lnTo>
                </a:path>
              </a:pathLst>
            </a:custGeom>
            <a:ln w="3220">
              <a:solidFill>
                <a:srgbClr val="F1F1F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4" name="object 4"/>
            <p:cNvSpPr/>
            <p:nvPr/>
          </p:nvSpPr>
          <p:spPr>
            <a:xfrm>
              <a:off x="1176528" y="1990343"/>
              <a:ext cx="203200" cy="3249295"/>
            </a:xfrm>
            <a:custGeom>
              <a:avLst/>
              <a:gdLst/>
              <a:ahLst/>
              <a:cxnLst/>
              <a:rect l="l" t="t" r="r" b="b"/>
              <a:pathLst>
                <a:path w="203200" h="3249295">
                  <a:moveTo>
                    <a:pt x="0" y="891285"/>
                  </a:moveTo>
                  <a:lnTo>
                    <a:pt x="0" y="3249167"/>
                  </a:lnTo>
                </a:path>
                <a:path w="203200" h="3249295">
                  <a:moveTo>
                    <a:pt x="0" y="784605"/>
                  </a:moveTo>
                  <a:lnTo>
                    <a:pt x="0" y="794765"/>
                  </a:lnTo>
                </a:path>
                <a:path w="203200" h="3249295">
                  <a:moveTo>
                    <a:pt x="0" y="505205"/>
                  </a:moveTo>
                  <a:lnTo>
                    <a:pt x="0" y="515365"/>
                  </a:lnTo>
                </a:path>
                <a:path w="203200" h="3249295">
                  <a:moveTo>
                    <a:pt x="0" y="0"/>
                  </a:moveTo>
                  <a:lnTo>
                    <a:pt x="0" y="48005"/>
                  </a:lnTo>
                </a:path>
                <a:path w="203200" h="3249295">
                  <a:moveTo>
                    <a:pt x="28956" y="891285"/>
                  </a:moveTo>
                  <a:lnTo>
                    <a:pt x="28956" y="3249167"/>
                  </a:lnTo>
                </a:path>
                <a:path w="203200" h="3249295">
                  <a:moveTo>
                    <a:pt x="28956" y="784605"/>
                  </a:moveTo>
                  <a:lnTo>
                    <a:pt x="28956" y="794765"/>
                  </a:lnTo>
                </a:path>
                <a:path w="203200" h="3249295">
                  <a:moveTo>
                    <a:pt x="28956" y="0"/>
                  </a:moveTo>
                  <a:lnTo>
                    <a:pt x="28956" y="515365"/>
                  </a:lnTo>
                </a:path>
                <a:path w="203200" h="3249295">
                  <a:moveTo>
                    <a:pt x="57912" y="891285"/>
                  </a:moveTo>
                  <a:lnTo>
                    <a:pt x="57912" y="3249167"/>
                  </a:lnTo>
                </a:path>
                <a:path w="203200" h="3249295">
                  <a:moveTo>
                    <a:pt x="57912" y="784605"/>
                  </a:moveTo>
                  <a:lnTo>
                    <a:pt x="57912" y="794765"/>
                  </a:lnTo>
                </a:path>
                <a:path w="203200" h="3249295">
                  <a:moveTo>
                    <a:pt x="57912" y="0"/>
                  </a:moveTo>
                  <a:lnTo>
                    <a:pt x="57912" y="515365"/>
                  </a:lnTo>
                </a:path>
                <a:path w="203200" h="3249295">
                  <a:moveTo>
                    <a:pt x="86868" y="891285"/>
                  </a:moveTo>
                  <a:lnTo>
                    <a:pt x="86868" y="3249167"/>
                  </a:lnTo>
                </a:path>
                <a:path w="203200" h="3249295">
                  <a:moveTo>
                    <a:pt x="86868" y="784605"/>
                  </a:moveTo>
                  <a:lnTo>
                    <a:pt x="86868" y="794765"/>
                  </a:lnTo>
                </a:path>
                <a:path w="203200" h="3249295">
                  <a:moveTo>
                    <a:pt x="86868" y="0"/>
                  </a:moveTo>
                  <a:lnTo>
                    <a:pt x="86868" y="515365"/>
                  </a:lnTo>
                </a:path>
                <a:path w="203200" h="3249295">
                  <a:moveTo>
                    <a:pt x="115824" y="891285"/>
                  </a:moveTo>
                  <a:lnTo>
                    <a:pt x="115824" y="3249167"/>
                  </a:lnTo>
                </a:path>
                <a:path w="203200" h="3249295">
                  <a:moveTo>
                    <a:pt x="115824" y="784605"/>
                  </a:moveTo>
                  <a:lnTo>
                    <a:pt x="115824" y="794765"/>
                  </a:lnTo>
                </a:path>
                <a:path w="203200" h="3249295">
                  <a:moveTo>
                    <a:pt x="115824" y="0"/>
                  </a:moveTo>
                  <a:lnTo>
                    <a:pt x="115824" y="689355"/>
                  </a:lnTo>
                </a:path>
                <a:path w="203200" h="3249295">
                  <a:moveTo>
                    <a:pt x="144780" y="891285"/>
                  </a:moveTo>
                  <a:lnTo>
                    <a:pt x="144780" y="3249167"/>
                  </a:lnTo>
                </a:path>
                <a:path w="203200" h="3249295">
                  <a:moveTo>
                    <a:pt x="144780" y="0"/>
                  </a:moveTo>
                  <a:lnTo>
                    <a:pt x="144780" y="794765"/>
                  </a:lnTo>
                </a:path>
                <a:path w="203200" h="3249295">
                  <a:moveTo>
                    <a:pt x="173735" y="891285"/>
                  </a:moveTo>
                  <a:lnTo>
                    <a:pt x="173735" y="3249167"/>
                  </a:lnTo>
                </a:path>
                <a:path w="203200" h="3249295">
                  <a:moveTo>
                    <a:pt x="173735" y="0"/>
                  </a:moveTo>
                  <a:lnTo>
                    <a:pt x="173735" y="794765"/>
                  </a:lnTo>
                </a:path>
                <a:path w="203200" h="3249295">
                  <a:moveTo>
                    <a:pt x="202691" y="891285"/>
                  </a:moveTo>
                  <a:lnTo>
                    <a:pt x="202691" y="3249167"/>
                  </a:lnTo>
                </a:path>
                <a:path w="203200" h="3249295">
                  <a:moveTo>
                    <a:pt x="202691" y="0"/>
                  </a:moveTo>
                  <a:lnTo>
                    <a:pt x="202691" y="794765"/>
                  </a:lnTo>
                </a:path>
              </a:pathLst>
            </a:custGeom>
            <a:ln w="3220">
              <a:solidFill>
                <a:srgbClr val="F1F1F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5" name="object 5"/>
            <p:cNvSpPr/>
            <p:nvPr/>
          </p:nvSpPr>
          <p:spPr>
            <a:xfrm>
              <a:off x="1408176" y="1990343"/>
              <a:ext cx="4799330" cy="3249295"/>
            </a:xfrm>
            <a:custGeom>
              <a:avLst/>
              <a:gdLst/>
              <a:ahLst/>
              <a:cxnLst/>
              <a:rect l="l" t="t" r="r" b="b"/>
              <a:pathLst>
                <a:path w="4799330" h="3249295">
                  <a:moveTo>
                    <a:pt x="0" y="0"/>
                  </a:moveTo>
                  <a:lnTo>
                    <a:pt x="0" y="3249167"/>
                  </a:lnTo>
                </a:path>
                <a:path w="4799330" h="3249295">
                  <a:moveTo>
                    <a:pt x="28956" y="0"/>
                  </a:moveTo>
                  <a:lnTo>
                    <a:pt x="28956" y="3249167"/>
                  </a:lnTo>
                </a:path>
                <a:path w="4799330" h="3249295">
                  <a:moveTo>
                    <a:pt x="57912" y="0"/>
                  </a:moveTo>
                  <a:lnTo>
                    <a:pt x="57912" y="3249167"/>
                  </a:lnTo>
                </a:path>
                <a:path w="4799330" h="3249295">
                  <a:moveTo>
                    <a:pt x="86868" y="0"/>
                  </a:moveTo>
                  <a:lnTo>
                    <a:pt x="86868" y="3249167"/>
                  </a:lnTo>
                </a:path>
                <a:path w="4799330" h="3249295">
                  <a:moveTo>
                    <a:pt x="117348" y="0"/>
                  </a:moveTo>
                  <a:lnTo>
                    <a:pt x="117348" y="3249167"/>
                  </a:lnTo>
                </a:path>
                <a:path w="4799330" h="3249295">
                  <a:moveTo>
                    <a:pt x="146304" y="0"/>
                  </a:moveTo>
                  <a:lnTo>
                    <a:pt x="146304" y="3249167"/>
                  </a:lnTo>
                </a:path>
                <a:path w="4799330" h="3249295">
                  <a:moveTo>
                    <a:pt x="175260" y="0"/>
                  </a:moveTo>
                  <a:lnTo>
                    <a:pt x="175260" y="3249167"/>
                  </a:lnTo>
                </a:path>
                <a:path w="4799330" h="3249295">
                  <a:moveTo>
                    <a:pt x="204215" y="0"/>
                  </a:moveTo>
                  <a:lnTo>
                    <a:pt x="204215" y="3249167"/>
                  </a:lnTo>
                </a:path>
                <a:path w="4799330" h="3249295">
                  <a:moveTo>
                    <a:pt x="233172" y="0"/>
                  </a:moveTo>
                  <a:lnTo>
                    <a:pt x="233172" y="3249167"/>
                  </a:lnTo>
                </a:path>
                <a:path w="4799330" h="3249295">
                  <a:moveTo>
                    <a:pt x="262128" y="0"/>
                  </a:moveTo>
                  <a:lnTo>
                    <a:pt x="262128" y="3249167"/>
                  </a:lnTo>
                </a:path>
                <a:path w="4799330" h="3249295">
                  <a:moveTo>
                    <a:pt x="291084" y="0"/>
                  </a:moveTo>
                  <a:lnTo>
                    <a:pt x="291084" y="3249167"/>
                  </a:lnTo>
                </a:path>
                <a:path w="4799330" h="3249295">
                  <a:moveTo>
                    <a:pt x="320040" y="0"/>
                  </a:moveTo>
                  <a:lnTo>
                    <a:pt x="320040" y="3249167"/>
                  </a:lnTo>
                </a:path>
                <a:path w="4799330" h="3249295">
                  <a:moveTo>
                    <a:pt x="348996" y="0"/>
                  </a:moveTo>
                  <a:lnTo>
                    <a:pt x="348996" y="3249167"/>
                  </a:lnTo>
                </a:path>
                <a:path w="4799330" h="3249295">
                  <a:moveTo>
                    <a:pt x="377951" y="0"/>
                  </a:moveTo>
                  <a:lnTo>
                    <a:pt x="377951" y="3249167"/>
                  </a:lnTo>
                </a:path>
                <a:path w="4799330" h="3249295">
                  <a:moveTo>
                    <a:pt x="406907" y="0"/>
                  </a:moveTo>
                  <a:lnTo>
                    <a:pt x="406907" y="3249167"/>
                  </a:lnTo>
                </a:path>
                <a:path w="4799330" h="3249295">
                  <a:moveTo>
                    <a:pt x="435863" y="0"/>
                  </a:moveTo>
                  <a:lnTo>
                    <a:pt x="435863" y="3249167"/>
                  </a:lnTo>
                </a:path>
                <a:path w="4799330" h="3249295">
                  <a:moveTo>
                    <a:pt x="466344" y="0"/>
                  </a:moveTo>
                  <a:lnTo>
                    <a:pt x="466344" y="3249167"/>
                  </a:lnTo>
                </a:path>
                <a:path w="4799330" h="3249295">
                  <a:moveTo>
                    <a:pt x="495300" y="0"/>
                  </a:moveTo>
                  <a:lnTo>
                    <a:pt x="495300" y="3249167"/>
                  </a:lnTo>
                </a:path>
                <a:path w="4799330" h="3249295">
                  <a:moveTo>
                    <a:pt x="524256" y="0"/>
                  </a:moveTo>
                  <a:lnTo>
                    <a:pt x="524256" y="3249167"/>
                  </a:lnTo>
                </a:path>
                <a:path w="4799330" h="3249295">
                  <a:moveTo>
                    <a:pt x="553212" y="0"/>
                  </a:moveTo>
                  <a:lnTo>
                    <a:pt x="553212" y="3249167"/>
                  </a:lnTo>
                </a:path>
                <a:path w="4799330" h="3249295">
                  <a:moveTo>
                    <a:pt x="582168" y="0"/>
                  </a:moveTo>
                  <a:lnTo>
                    <a:pt x="582168" y="3249167"/>
                  </a:lnTo>
                </a:path>
                <a:path w="4799330" h="3249295">
                  <a:moveTo>
                    <a:pt x="611124" y="0"/>
                  </a:moveTo>
                  <a:lnTo>
                    <a:pt x="611124" y="3249167"/>
                  </a:lnTo>
                </a:path>
                <a:path w="4799330" h="3249295">
                  <a:moveTo>
                    <a:pt x="640080" y="0"/>
                  </a:moveTo>
                  <a:lnTo>
                    <a:pt x="640080" y="3249167"/>
                  </a:lnTo>
                </a:path>
                <a:path w="4799330" h="3249295">
                  <a:moveTo>
                    <a:pt x="669036" y="0"/>
                  </a:moveTo>
                  <a:lnTo>
                    <a:pt x="669036" y="3249167"/>
                  </a:lnTo>
                </a:path>
                <a:path w="4799330" h="3249295">
                  <a:moveTo>
                    <a:pt x="697992" y="0"/>
                  </a:moveTo>
                  <a:lnTo>
                    <a:pt x="697992" y="3249167"/>
                  </a:lnTo>
                </a:path>
                <a:path w="4799330" h="3249295">
                  <a:moveTo>
                    <a:pt x="726948" y="0"/>
                  </a:moveTo>
                  <a:lnTo>
                    <a:pt x="726948" y="3249167"/>
                  </a:lnTo>
                </a:path>
                <a:path w="4799330" h="3249295">
                  <a:moveTo>
                    <a:pt x="755904" y="0"/>
                  </a:moveTo>
                  <a:lnTo>
                    <a:pt x="755904" y="3249167"/>
                  </a:lnTo>
                </a:path>
                <a:path w="4799330" h="3249295">
                  <a:moveTo>
                    <a:pt x="786384" y="0"/>
                  </a:moveTo>
                  <a:lnTo>
                    <a:pt x="786384" y="3249167"/>
                  </a:lnTo>
                </a:path>
                <a:path w="4799330" h="3249295">
                  <a:moveTo>
                    <a:pt x="815340" y="0"/>
                  </a:moveTo>
                  <a:lnTo>
                    <a:pt x="815340" y="3249167"/>
                  </a:lnTo>
                </a:path>
                <a:path w="4799330" h="3249295">
                  <a:moveTo>
                    <a:pt x="844296" y="0"/>
                  </a:moveTo>
                  <a:lnTo>
                    <a:pt x="844296" y="3249167"/>
                  </a:lnTo>
                </a:path>
                <a:path w="4799330" h="3249295">
                  <a:moveTo>
                    <a:pt x="873251" y="0"/>
                  </a:moveTo>
                  <a:lnTo>
                    <a:pt x="873251" y="3249167"/>
                  </a:lnTo>
                </a:path>
                <a:path w="4799330" h="3249295">
                  <a:moveTo>
                    <a:pt x="902207" y="0"/>
                  </a:moveTo>
                  <a:lnTo>
                    <a:pt x="902207" y="3249167"/>
                  </a:lnTo>
                </a:path>
                <a:path w="4799330" h="3249295">
                  <a:moveTo>
                    <a:pt x="931163" y="0"/>
                  </a:moveTo>
                  <a:lnTo>
                    <a:pt x="931163" y="3249167"/>
                  </a:lnTo>
                </a:path>
                <a:path w="4799330" h="3249295">
                  <a:moveTo>
                    <a:pt x="960119" y="0"/>
                  </a:moveTo>
                  <a:lnTo>
                    <a:pt x="960119" y="3249167"/>
                  </a:lnTo>
                </a:path>
                <a:path w="4799330" h="3249295">
                  <a:moveTo>
                    <a:pt x="989076" y="0"/>
                  </a:moveTo>
                  <a:lnTo>
                    <a:pt x="989076" y="3249167"/>
                  </a:lnTo>
                </a:path>
                <a:path w="4799330" h="3249295">
                  <a:moveTo>
                    <a:pt x="1018032" y="0"/>
                  </a:moveTo>
                  <a:lnTo>
                    <a:pt x="1018032" y="3249167"/>
                  </a:lnTo>
                </a:path>
                <a:path w="4799330" h="3249295">
                  <a:moveTo>
                    <a:pt x="1046988" y="0"/>
                  </a:moveTo>
                  <a:lnTo>
                    <a:pt x="1046988" y="3249167"/>
                  </a:lnTo>
                </a:path>
                <a:path w="4799330" h="3249295">
                  <a:moveTo>
                    <a:pt x="1075944" y="0"/>
                  </a:moveTo>
                  <a:lnTo>
                    <a:pt x="1075944" y="3249167"/>
                  </a:lnTo>
                </a:path>
                <a:path w="4799330" h="3249295">
                  <a:moveTo>
                    <a:pt x="1104900" y="0"/>
                  </a:moveTo>
                  <a:lnTo>
                    <a:pt x="1104900" y="3249167"/>
                  </a:lnTo>
                </a:path>
                <a:path w="4799330" h="3249295">
                  <a:moveTo>
                    <a:pt x="1135380" y="0"/>
                  </a:moveTo>
                  <a:lnTo>
                    <a:pt x="1135380" y="3249167"/>
                  </a:lnTo>
                </a:path>
                <a:path w="4799330" h="3249295">
                  <a:moveTo>
                    <a:pt x="1164336" y="0"/>
                  </a:moveTo>
                  <a:lnTo>
                    <a:pt x="1164336" y="3249167"/>
                  </a:lnTo>
                </a:path>
                <a:path w="4799330" h="3249295">
                  <a:moveTo>
                    <a:pt x="1193292" y="0"/>
                  </a:moveTo>
                  <a:lnTo>
                    <a:pt x="1193292" y="3249167"/>
                  </a:lnTo>
                </a:path>
                <a:path w="4799330" h="3249295">
                  <a:moveTo>
                    <a:pt x="1222248" y="0"/>
                  </a:moveTo>
                  <a:lnTo>
                    <a:pt x="1222248" y="3249167"/>
                  </a:lnTo>
                </a:path>
                <a:path w="4799330" h="3249295">
                  <a:moveTo>
                    <a:pt x="1251204" y="0"/>
                  </a:moveTo>
                  <a:lnTo>
                    <a:pt x="1251204" y="3249167"/>
                  </a:lnTo>
                </a:path>
                <a:path w="4799330" h="3249295">
                  <a:moveTo>
                    <a:pt x="1280160" y="0"/>
                  </a:moveTo>
                  <a:lnTo>
                    <a:pt x="1280160" y="3249167"/>
                  </a:lnTo>
                </a:path>
                <a:path w="4799330" h="3249295">
                  <a:moveTo>
                    <a:pt x="1309116" y="0"/>
                  </a:moveTo>
                  <a:lnTo>
                    <a:pt x="1309116" y="3249167"/>
                  </a:lnTo>
                </a:path>
                <a:path w="4799330" h="3249295">
                  <a:moveTo>
                    <a:pt x="1338072" y="0"/>
                  </a:moveTo>
                  <a:lnTo>
                    <a:pt x="1338072" y="3249167"/>
                  </a:lnTo>
                </a:path>
                <a:path w="4799330" h="3249295">
                  <a:moveTo>
                    <a:pt x="1367028" y="0"/>
                  </a:moveTo>
                  <a:lnTo>
                    <a:pt x="1367028" y="3249167"/>
                  </a:lnTo>
                </a:path>
                <a:path w="4799330" h="3249295">
                  <a:moveTo>
                    <a:pt x="1395984" y="0"/>
                  </a:moveTo>
                  <a:lnTo>
                    <a:pt x="1395984" y="3249167"/>
                  </a:lnTo>
                </a:path>
                <a:path w="4799330" h="3249295">
                  <a:moveTo>
                    <a:pt x="1424940" y="0"/>
                  </a:moveTo>
                  <a:lnTo>
                    <a:pt x="1424940" y="3249167"/>
                  </a:lnTo>
                </a:path>
                <a:path w="4799330" h="3249295">
                  <a:moveTo>
                    <a:pt x="1453896" y="0"/>
                  </a:moveTo>
                  <a:lnTo>
                    <a:pt x="1453896" y="3249167"/>
                  </a:lnTo>
                </a:path>
                <a:path w="4799330" h="3249295">
                  <a:moveTo>
                    <a:pt x="1484376" y="0"/>
                  </a:moveTo>
                  <a:lnTo>
                    <a:pt x="1484376" y="3249167"/>
                  </a:lnTo>
                </a:path>
                <a:path w="4799330" h="3249295">
                  <a:moveTo>
                    <a:pt x="1513332" y="0"/>
                  </a:moveTo>
                  <a:lnTo>
                    <a:pt x="1513332" y="3249167"/>
                  </a:lnTo>
                </a:path>
                <a:path w="4799330" h="3249295">
                  <a:moveTo>
                    <a:pt x="1542288" y="0"/>
                  </a:moveTo>
                  <a:lnTo>
                    <a:pt x="1542288" y="3249167"/>
                  </a:lnTo>
                </a:path>
                <a:path w="4799330" h="3249295">
                  <a:moveTo>
                    <a:pt x="1571244" y="0"/>
                  </a:moveTo>
                  <a:lnTo>
                    <a:pt x="1571244" y="3249167"/>
                  </a:lnTo>
                </a:path>
                <a:path w="4799330" h="3249295">
                  <a:moveTo>
                    <a:pt x="1600200" y="0"/>
                  </a:moveTo>
                  <a:lnTo>
                    <a:pt x="1600200" y="3249167"/>
                  </a:lnTo>
                </a:path>
                <a:path w="4799330" h="3249295">
                  <a:moveTo>
                    <a:pt x="1629156" y="0"/>
                  </a:moveTo>
                  <a:lnTo>
                    <a:pt x="1629156" y="3249167"/>
                  </a:lnTo>
                </a:path>
                <a:path w="4799330" h="3249295">
                  <a:moveTo>
                    <a:pt x="1658112" y="0"/>
                  </a:moveTo>
                  <a:lnTo>
                    <a:pt x="1658112" y="3249167"/>
                  </a:lnTo>
                </a:path>
                <a:path w="4799330" h="3249295">
                  <a:moveTo>
                    <a:pt x="1687068" y="0"/>
                  </a:moveTo>
                  <a:lnTo>
                    <a:pt x="1687068" y="3249167"/>
                  </a:lnTo>
                </a:path>
                <a:path w="4799330" h="3249295">
                  <a:moveTo>
                    <a:pt x="1716024" y="0"/>
                  </a:moveTo>
                  <a:lnTo>
                    <a:pt x="1716024" y="3249167"/>
                  </a:lnTo>
                </a:path>
                <a:path w="4799330" h="3249295">
                  <a:moveTo>
                    <a:pt x="1744980" y="0"/>
                  </a:moveTo>
                  <a:lnTo>
                    <a:pt x="1744980" y="3249167"/>
                  </a:lnTo>
                </a:path>
                <a:path w="4799330" h="3249295">
                  <a:moveTo>
                    <a:pt x="1773936" y="0"/>
                  </a:moveTo>
                  <a:lnTo>
                    <a:pt x="1773936" y="3249167"/>
                  </a:lnTo>
                </a:path>
                <a:path w="4799330" h="3249295">
                  <a:moveTo>
                    <a:pt x="1804416" y="0"/>
                  </a:moveTo>
                  <a:lnTo>
                    <a:pt x="1804416" y="3249167"/>
                  </a:lnTo>
                </a:path>
                <a:path w="4799330" h="3249295">
                  <a:moveTo>
                    <a:pt x="1833372" y="0"/>
                  </a:moveTo>
                  <a:lnTo>
                    <a:pt x="1833372" y="3249167"/>
                  </a:lnTo>
                </a:path>
                <a:path w="4799330" h="3249295">
                  <a:moveTo>
                    <a:pt x="1862327" y="0"/>
                  </a:moveTo>
                  <a:lnTo>
                    <a:pt x="1862327" y="3249167"/>
                  </a:lnTo>
                </a:path>
                <a:path w="4799330" h="3249295">
                  <a:moveTo>
                    <a:pt x="1891284" y="0"/>
                  </a:moveTo>
                  <a:lnTo>
                    <a:pt x="1891284" y="3249167"/>
                  </a:lnTo>
                </a:path>
                <a:path w="4799330" h="3249295">
                  <a:moveTo>
                    <a:pt x="1920239" y="0"/>
                  </a:moveTo>
                  <a:lnTo>
                    <a:pt x="1920239" y="3249167"/>
                  </a:lnTo>
                </a:path>
                <a:path w="4799330" h="3249295">
                  <a:moveTo>
                    <a:pt x="1949196" y="0"/>
                  </a:moveTo>
                  <a:lnTo>
                    <a:pt x="1949196" y="3249167"/>
                  </a:lnTo>
                </a:path>
                <a:path w="4799330" h="3249295">
                  <a:moveTo>
                    <a:pt x="1978152" y="0"/>
                  </a:moveTo>
                  <a:lnTo>
                    <a:pt x="1978152" y="3249167"/>
                  </a:lnTo>
                </a:path>
                <a:path w="4799330" h="3249295">
                  <a:moveTo>
                    <a:pt x="2007108" y="0"/>
                  </a:moveTo>
                  <a:lnTo>
                    <a:pt x="2007108" y="3249167"/>
                  </a:lnTo>
                </a:path>
                <a:path w="4799330" h="3249295">
                  <a:moveTo>
                    <a:pt x="2036064" y="0"/>
                  </a:moveTo>
                  <a:lnTo>
                    <a:pt x="2036064" y="3249167"/>
                  </a:lnTo>
                </a:path>
                <a:path w="4799330" h="3249295">
                  <a:moveTo>
                    <a:pt x="2065020" y="0"/>
                  </a:moveTo>
                  <a:lnTo>
                    <a:pt x="2065020" y="3249167"/>
                  </a:lnTo>
                </a:path>
                <a:path w="4799330" h="3249295">
                  <a:moveTo>
                    <a:pt x="2093976" y="0"/>
                  </a:moveTo>
                  <a:lnTo>
                    <a:pt x="2093976" y="3249167"/>
                  </a:lnTo>
                </a:path>
                <a:path w="4799330" h="3249295">
                  <a:moveTo>
                    <a:pt x="2122932" y="0"/>
                  </a:moveTo>
                  <a:lnTo>
                    <a:pt x="2122932" y="3249167"/>
                  </a:lnTo>
                </a:path>
                <a:path w="4799330" h="3249295">
                  <a:moveTo>
                    <a:pt x="2153412" y="0"/>
                  </a:moveTo>
                  <a:lnTo>
                    <a:pt x="2153412" y="3249167"/>
                  </a:lnTo>
                </a:path>
                <a:path w="4799330" h="3249295">
                  <a:moveTo>
                    <a:pt x="2182368" y="0"/>
                  </a:moveTo>
                  <a:lnTo>
                    <a:pt x="2182368" y="3249167"/>
                  </a:lnTo>
                </a:path>
                <a:path w="4799330" h="3249295">
                  <a:moveTo>
                    <a:pt x="2211324" y="0"/>
                  </a:moveTo>
                  <a:lnTo>
                    <a:pt x="2211324" y="3249167"/>
                  </a:lnTo>
                </a:path>
                <a:path w="4799330" h="3249295">
                  <a:moveTo>
                    <a:pt x="2240279" y="0"/>
                  </a:moveTo>
                  <a:lnTo>
                    <a:pt x="2240279" y="3249167"/>
                  </a:lnTo>
                </a:path>
                <a:path w="4799330" h="3249295">
                  <a:moveTo>
                    <a:pt x="2269236" y="0"/>
                  </a:moveTo>
                  <a:lnTo>
                    <a:pt x="2269236" y="3249167"/>
                  </a:lnTo>
                </a:path>
                <a:path w="4799330" h="3249295">
                  <a:moveTo>
                    <a:pt x="2298191" y="0"/>
                  </a:moveTo>
                  <a:lnTo>
                    <a:pt x="2298191" y="3249167"/>
                  </a:lnTo>
                </a:path>
                <a:path w="4799330" h="3249295">
                  <a:moveTo>
                    <a:pt x="2327148" y="0"/>
                  </a:moveTo>
                  <a:lnTo>
                    <a:pt x="2327148" y="3249167"/>
                  </a:lnTo>
                </a:path>
                <a:path w="4799330" h="3249295">
                  <a:moveTo>
                    <a:pt x="2356104" y="0"/>
                  </a:moveTo>
                  <a:lnTo>
                    <a:pt x="2356104" y="3249167"/>
                  </a:lnTo>
                </a:path>
                <a:path w="4799330" h="3249295">
                  <a:moveTo>
                    <a:pt x="2385060" y="0"/>
                  </a:moveTo>
                  <a:lnTo>
                    <a:pt x="2385060" y="3249167"/>
                  </a:lnTo>
                </a:path>
                <a:path w="4799330" h="3249295">
                  <a:moveTo>
                    <a:pt x="2414016" y="0"/>
                  </a:moveTo>
                  <a:lnTo>
                    <a:pt x="2414016" y="3249167"/>
                  </a:lnTo>
                </a:path>
                <a:path w="4799330" h="3249295">
                  <a:moveTo>
                    <a:pt x="2442972" y="0"/>
                  </a:moveTo>
                  <a:lnTo>
                    <a:pt x="2442972" y="3249167"/>
                  </a:lnTo>
                </a:path>
                <a:path w="4799330" h="3249295">
                  <a:moveTo>
                    <a:pt x="2473452" y="0"/>
                  </a:moveTo>
                  <a:lnTo>
                    <a:pt x="2473452" y="3249167"/>
                  </a:lnTo>
                </a:path>
                <a:path w="4799330" h="3249295">
                  <a:moveTo>
                    <a:pt x="2502408" y="0"/>
                  </a:moveTo>
                  <a:lnTo>
                    <a:pt x="2502408" y="3249167"/>
                  </a:lnTo>
                </a:path>
                <a:path w="4799330" h="3249295">
                  <a:moveTo>
                    <a:pt x="2531364" y="0"/>
                  </a:moveTo>
                  <a:lnTo>
                    <a:pt x="2531364" y="3249167"/>
                  </a:lnTo>
                </a:path>
                <a:path w="4799330" h="3249295">
                  <a:moveTo>
                    <a:pt x="2560320" y="0"/>
                  </a:moveTo>
                  <a:lnTo>
                    <a:pt x="2560320" y="3249167"/>
                  </a:lnTo>
                </a:path>
                <a:path w="4799330" h="3249295">
                  <a:moveTo>
                    <a:pt x="2589276" y="0"/>
                  </a:moveTo>
                  <a:lnTo>
                    <a:pt x="2589276" y="3249167"/>
                  </a:lnTo>
                </a:path>
                <a:path w="4799330" h="3249295">
                  <a:moveTo>
                    <a:pt x="2618232" y="0"/>
                  </a:moveTo>
                  <a:lnTo>
                    <a:pt x="2618232" y="3249167"/>
                  </a:lnTo>
                </a:path>
                <a:path w="4799330" h="3249295">
                  <a:moveTo>
                    <a:pt x="2647188" y="0"/>
                  </a:moveTo>
                  <a:lnTo>
                    <a:pt x="2647188" y="3249167"/>
                  </a:lnTo>
                </a:path>
                <a:path w="4799330" h="3249295">
                  <a:moveTo>
                    <a:pt x="2676144" y="0"/>
                  </a:moveTo>
                  <a:lnTo>
                    <a:pt x="2676144" y="3249167"/>
                  </a:lnTo>
                </a:path>
                <a:path w="4799330" h="3249295">
                  <a:moveTo>
                    <a:pt x="2705100" y="0"/>
                  </a:moveTo>
                  <a:lnTo>
                    <a:pt x="2705100" y="3249167"/>
                  </a:lnTo>
                </a:path>
                <a:path w="4799330" h="3249295">
                  <a:moveTo>
                    <a:pt x="2734056" y="0"/>
                  </a:moveTo>
                  <a:lnTo>
                    <a:pt x="2734056" y="3249167"/>
                  </a:lnTo>
                </a:path>
                <a:path w="4799330" h="3249295">
                  <a:moveTo>
                    <a:pt x="2763012" y="0"/>
                  </a:moveTo>
                  <a:lnTo>
                    <a:pt x="2763012" y="3249167"/>
                  </a:lnTo>
                </a:path>
                <a:path w="4799330" h="3249295">
                  <a:moveTo>
                    <a:pt x="2791968" y="0"/>
                  </a:moveTo>
                  <a:lnTo>
                    <a:pt x="2791968" y="3249167"/>
                  </a:lnTo>
                </a:path>
                <a:path w="4799330" h="3249295">
                  <a:moveTo>
                    <a:pt x="2822448" y="0"/>
                  </a:moveTo>
                  <a:lnTo>
                    <a:pt x="2822448" y="3249167"/>
                  </a:lnTo>
                </a:path>
                <a:path w="4799330" h="3249295">
                  <a:moveTo>
                    <a:pt x="2851404" y="0"/>
                  </a:moveTo>
                  <a:lnTo>
                    <a:pt x="2851404" y="3249167"/>
                  </a:lnTo>
                </a:path>
                <a:path w="4799330" h="3249295">
                  <a:moveTo>
                    <a:pt x="2880360" y="0"/>
                  </a:moveTo>
                  <a:lnTo>
                    <a:pt x="2880360" y="3249167"/>
                  </a:lnTo>
                </a:path>
                <a:path w="4799330" h="3249295">
                  <a:moveTo>
                    <a:pt x="2909316" y="0"/>
                  </a:moveTo>
                  <a:lnTo>
                    <a:pt x="2909316" y="3249167"/>
                  </a:lnTo>
                </a:path>
                <a:path w="4799330" h="3249295">
                  <a:moveTo>
                    <a:pt x="2938272" y="0"/>
                  </a:moveTo>
                  <a:lnTo>
                    <a:pt x="2938272" y="3249167"/>
                  </a:lnTo>
                </a:path>
                <a:path w="4799330" h="3249295">
                  <a:moveTo>
                    <a:pt x="2967228" y="0"/>
                  </a:moveTo>
                  <a:lnTo>
                    <a:pt x="2967228" y="3249167"/>
                  </a:lnTo>
                </a:path>
                <a:path w="4799330" h="3249295">
                  <a:moveTo>
                    <a:pt x="2996184" y="0"/>
                  </a:moveTo>
                  <a:lnTo>
                    <a:pt x="2996184" y="3249167"/>
                  </a:lnTo>
                </a:path>
                <a:path w="4799330" h="3249295">
                  <a:moveTo>
                    <a:pt x="3025140" y="0"/>
                  </a:moveTo>
                  <a:lnTo>
                    <a:pt x="3025140" y="3249167"/>
                  </a:lnTo>
                </a:path>
                <a:path w="4799330" h="3249295">
                  <a:moveTo>
                    <a:pt x="3054096" y="0"/>
                  </a:moveTo>
                  <a:lnTo>
                    <a:pt x="3054096" y="3249167"/>
                  </a:lnTo>
                </a:path>
                <a:path w="4799330" h="3249295">
                  <a:moveTo>
                    <a:pt x="3083052" y="0"/>
                  </a:moveTo>
                  <a:lnTo>
                    <a:pt x="3083052" y="3249167"/>
                  </a:lnTo>
                </a:path>
                <a:path w="4799330" h="3249295">
                  <a:moveTo>
                    <a:pt x="3112008" y="0"/>
                  </a:moveTo>
                  <a:lnTo>
                    <a:pt x="3112008" y="3249167"/>
                  </a:lnTo>
                </a:path>
                <a:path w="4799330" h="3249295">
                  <a:moveTo>
                    <a:pt x="3142488" y="0"/>
                  </a:moveTo>
                  <a:lnTo>
                    <a:pt x="3142488" y="3249167"/>
                  </a:lnTo>
                </a:path>
                <a:path w="4799330" h="3249295">
                  <a:moveTo>
                    <a:pt x="3171444" y="0"/>
                  </a:moveTo>
                  <a:lnTo>
                    <a:pt x="3171444" y="3249167"/>
                  </a:lnTo>
                </a:path>
                <a:path w="4799330" h="3249295">
                  <a:moveTo>
                    <a:pt x="3200400" y="0"/>
                  </a:moveTo>
                  <a:lnTo>
                    <a:pt x="3200400" y="3249167"/>
                  </a:lnTo>
                </a:path>
                <a:path w="4799330" h="3249295">
                  <a:moveTo>
                    <a:pt x="3229356" y="0"/>
                  </a:moveTo>
                  <a:lnTo>
                    <a:pt x="3229356" y="3249167"/>
                  </a:lnTo>
                </a:path>
                <a:path w="4799330" h="3249295">
                  <a:moveTo>
                    <a:pt x="3258312" y="0"/>
                  </a:moveTo>
                  <a:lnTo>
                    <a:pt x="3258312" y="3249167"/>
                  </a:lnTo>
                </a:path>
                <a:path w="4799330" h="3249295">
                  <a:moveTo>
                    <a:pt x="3287268" y="0"/>
                  </a:moveTo>
                  <a:lnTo>
                    <a:pt x="3287268" y="3249167"/>
                  </a:lnTo>
                </a:path>
                <a:path w="4799330" h="3249295">
                  <a:moveTo>
                    <a:pt x="3316224" y="0"/>
                  </a:moveTo>
                  <a:lnTo>
                    <a:pt x="3316224" y="3249167"/>
                  </a:lnTo>
                </a:path>
                <a:path w="4799330" h="3249295">
                  <a:moveTo>
                    <a:pt x="3345179" y="0"/>
                  </a:moveTo>
                  <a:lnTo>
                    <a:pt x="3345179" y="3249167"/>
                  </a:lnTo>
                </a:path>
                <a:path w="4799330" h="3249295">
                  <a:moveTo>
                    <a:pt x="3374136" y="0"/>
                  </a:moveTo>
                  <a:lnTo>
                    <a:pt x="3374136" y="3249167"/>
                  </a:lnTo>
                </a:path>
                <a:path w="4799330" h="3249295">
                  <a:moveTo>
                    <a:pt x="3403091" y="0"/>
                  </a:moveTo>
                  <a:lnTo>
                    <a:pt x="3403091" y="3249167"/>
                  </a:lnTo>
                </a:path>
                <a:path w="4799330" h="3249295">
                  <a:moveTo>
                    <a:pt x="3432048" y="0"/>
                  </a:moveTo>
                  <a:lnTo>
                    <a:pt x="3432048" y="3249167"/>
                  </a:lnTo>
                </a:path>
                <a:path w="4799330" h="3249295">
                  <a:moveTo>
                    <a:pt x="3461004" y="0"/>
                  </a:moveTo>
                  <a:lnTo>
                    <a:pt x="3461004" y="3249167"/>
                  </a:lnTo>
                </a:path>
                <a:path w="4799330" h="3249295">
                  <a:moveTo>
                    <a:pt x="3491484" y="0"/>
                  </a:moveTo>
                  <a:lnTo>
                    <a:pt x="3491484" y="3249167"/>
                  </a:lnTo>
                </a:path>
                <a:path w="4799330" h="3249295">
                  <a:moveTo>
                    <a:pt x="3520440" y="0"/>
                  </a:moveTo>
                  <a:lnTo>
                    <a:pt x="3520440" y="3249167"/>
                  </a:lnTo>
                </a:path>
                <a:path w="4799330" h="3249295">
                  <a:moveTo>
                    <a:pt x="3549396" y="0"/>
                  </a:moveTo>
                  <a:lnTo>
                    <a:pt x="3549396" y="3249167"/>
                  </a:lnTo>
                </a:path>
                <a:path w="4799330" h="3249295">
                  <a:moveTo>
                    <a:pt x="3578352" y="0"/>
                  </a:moveTo>
                  <a:lnTo>
                    <a:pt x="3578352" y="3249167"/>
                  </a:lnTo>
                </a:path>
                <a:path w="4799330" h="3249295">
                  <a:moveTo>
                    <a:pt x="3607308" y="0"/>
                  </a:moveTo>
                  <a:lnTo>
                    <a:pt x="3607308" y="3249167"/>
                  </a:lnTo>
                </a:path>
                <a:path w="4799330" h="3249295">
                  <a:moveTo>
                    <a:pt x="3636264" y="0"/>
                  </a:moveTo>
                  <a:lnTo>
                    <a:pt x="3636264" y="3249167"/>
                  </a:lnTo>
                </a:path>
                <a:path w="4799330" h="3249295">
                  <a:moveTo>
                    <a:pt x="3665220" y="0"/>
                  </a:moveTo>
                  <a:lnTo>
                    <a:pt x="3665220" y="3249167"/>
                  </a:lnTo>
                </a:path>
                <a:path w="4799330" h="3249295">
                  <a:moveTo>
                    <a:pt x="3694176" y="0"/>
                  </a:moveTo>
                  <a:lnTo>
                    <a:pt x="3694176" y="3249167"/>
                  </a:lnTo>
                </a:path>
                <a:path w="4799330" h="3249295">
                  <a:moveTo>
                    <a:pt x="3723132" y="0"/>
                  </a:moveTo>
                  <a:lnTo>
                    <a:pt x="3723132" y="3249167"/>
                  </a:lnTo>
                </a:path>
                <a:path w="4799330" h="3249295">
                  <a:moveTo>
                    <a:pt x="3752088" y="0"/>
                  </a:moveTo>
                  <a:lnTo>
                    <a:pt x="3752088" y="3249167"/>
                  </a:lnTo>
                </a:path>
                <a:path w="4799330" h="3249295">
                  <a:moveTo>
                    <a:pt x="3781044" y="0"/>
                  </a:moveTo>
                  <a:lnTo>
                    <a:pt x="3781044" y="3249167"/>
                  </a:lnTo>
                </a:path>
                <a:path w="4799330" h="3249295">
                  <a:moveTo>
                    <a:pt x="3811524" y="0"/>
                  </a:moveTo>
                  <a:lnTo>
                    <a:pt x="3811524" y="3249167"/>
                  </a:lnTo>
                </a:path>
                <a:path w="4799330" h="3249295">
                  <a:moveTo>
                    <a:pt x="3840479" y="0"/>
                  </a:moveTo>
                  <a:lnTo>
                    <a:pt x="3840479" y="3249167"/>
                  </a:lnTo>
                </a:path>
                <a:path w="4799330" h="3249295">
                  <a:moveTo>
                    <a:pt x="3869436" y="0"/>
                  </a:moveTo>
                  <a:lnTo>
                    <a:pt x="3869436" y="3249167"/>
                  </a:lnTo>
                </a:path>
                <a:path w="4799330" h="3249295">
                  <a:moveTo>
                    <a:pt x="3898391" y="0"/>
                  </a:moveTo>
                  <a:lnTo>
                    <a:pt x="3898391" y="3249167"/>
                  </a:lnTo>
                </a:path>
                <a:path w="4799330" h="3249295">
                  <a:moveTo>
                    <a:pt x="3927348" y="0"/>
                  </a:moveTo>
                  <a:lnTo>
                    <a:pt x="3927348" y="3249167"/>
                  </a:lnTo>
                </a:path>
                <a:path w="4799330" h="3249295">
                  <a:moveTo>
                    <a:pt x="3956304" y="0"/>
                  </a:moveTo>
                  <a:lnTo>
                    <a:pt x="3956304" y="3249167"/>
                  </a:lnTo>
                </a:path>
                <a:path w="4799330" h="3249295">
                  <a:moveTo>
                    <a:pt x="3985260" y="0"/>
                  </a:moveTo>
                  <a:lnTo>
                    <a:pt x="3985260" y="3249167"/>
                  </a:lnTo>
                </a:path>
                <a:path w="4799330" h="3249295">
                  <a:moveTo>
                    <a:pt x="4014216" y="0"/>
                  </a:moveTo>
                  <a:lnTo>
                    <a:pt x="4014216" y="3249167"/>
                  </a:lnTo>
                </a:path>
                <a:path w="4799330" h="3249295">
                  <a:moveTo>
                    <a:pt x="4043172" y="0"/>
                  </a:moveTo>
                  <a:lnTo>
                    <a:pt x="4043172" y="3249167"/>
                  </a:lnTo>
                </a:path>
                <a:path w="4799330" h="3249295">
                  <a:moveTo>
                    <a:pt x="4072128" y="0"/>
                  </a:moveTo>
                  <a:lnTo>
                    <a:pt x="4072128" y="3249167"/>
                  </a:lnTo>
                </a:path>
                <a:path w="4799330" h="3249295">
                  <a:moveTo>
                    <a:pt x="4101084" y="0"/>
                  </a:moveTo>
                  <a:lnTo>
                    <a:pt x="4101084" y="3249167"/>
                  </a:lnTo>
                </a:path>
                <a:path w="4799330" h="3249295">
                  <a:moveTo>
                    <a:pt x="4130040" y="0"/>
                  </a:moveTo>
                  <a:lnTo>
                    <a:pt x="4130040" y="3249167"/>
                  </a:lnTo>
                </a:path>
                <a:path w="4799330" h="3249295">
                  <a:moveTo>
                    <a:pt x="4158996" y="0"/>
                  </a:moveTo>
                  <a:lnTo>
                    <a:pt x="4158996" y="3249167"/>
                  </a:lnTo>
                </a:path>
                <a:path w="4799330" h="3249295">
                  <a:moveTo>
                    <a:pt x="4189476" y="0"/>
                  </a:moveTo>
                  <a:lnTo>
                    <a:pt x="4189476" y="3249167"/>
                  </a:lnTo>
                </a:path>
                <a:path w="4799330" h="3249295">
                  <a:moveTo>
                    <a:pt x="4218432" y="0"/>
                  </a:moveTo>
                  <a:lnTo>
                    <a:pt x="4218432" y="3249167"/>
                  </a:lnTo>
                </a:path>
                <a:path w="4799330" h="3249295">
                  <a:moveTo>
                    <a:pt x="4247388" y="0"/>
                  </a:moveTo>
                  <a:lnTo>
                    <a:pt x="4247388" y="3249167"/>
                  </a:lnTo>
                </a:path>
                <a:path w="4799330" h="3249295">
                  <a:moveTo>
                    <a:pt x="4276344" y="0"/>
                  </a:moveTo>
                  <a:lnTo>
                    <a:pt x="4276344" y="3249167"/>
                  </a:lnTo>
                </a:path>
                <a:path w="4799330" h="3249295">
                  <a:moveTo>
                    <a:pt x="4305300" y="0"/>
                  </a:moveTo>
                  <a:lnTo>
                    <a:pt x="4305300" y="3249167"/>
                  </a:lnTo>
                </a:path>
                <a:path w="4799330" h="3249295">
                  <a:moveTo>
                    <a:pt x="4334256" y="0"/>
                  </a:moveTo>
                  <a:lnTo>
                    <a:pt x="4334256" y="3249167"/>
                  </a:lnTo>
                </a:path>
                <a:path w="4799330" h="3249295">
                  <a:moveTo>
                    <a:pt x="4363212" y="0"/>
                  </a:moveTo>
                  <a:lnTo>
                    <a:pt x="4363212" y="3249167"/>
                  </a:lnTo>
                </a:path>
                <a:path w="4799330" h="3249295">
                  <a:moveTo>
                    <a:pt x="4392168" y="0"/>
                  </a:moveTo>
                  <a:lnTo>
                    <a:pt x="4392168" y="3249167"/>
                  </a:lnTo>
                </a:path>
                <a:path w="4799330" h="3249295">
                  <a:moveTo>
                    <a:pt x="4421124" y="0"/>
                  </a:moveTo>
                  <a:lnTo>
                    <a:pt x="4421124" y="3249167"/>
                  </a:lnTo>
                </a:path>
                <a:path w="4799330" h="3249295">
                  <a:moveTo>
                    <a:pt x="4450080" y="0"/>
                  </a:moveTo>
                  <a:lnTo>
                    <a:pt x="4450080" y="3249167"/>
                  </a:lnTo>
                </a:path>
                <a:path w="4799330" h="3249295">
                  <a:moveTo>
                    <a:pt x="4479036" y="0"/>
                  </a:moveTo>
                  <a:lnTo>
                    <a:pt x="4479036" y="3249167"/>
                  </a:lnTo>
                </a:path>
                <a:path w="4799330" h="3249295">
                  <a:moveTo>
                    <a:pt x="4509516" y="0"/>
                  </a:moveTo>
                  <a:lnTo>
                    <a:pt x="4509516" y="3249167"/>
                  </a:lnTo>
                </a:path>
                <a:path w="4799330" h="3249295">
                  <a:moveTo>
                    <a:pt x="4538472" y="0"/>
                  </a:moveTo>
                  <a:lnTo>
                    <a:pt x="4538472" y="3249167"/>
                  </a:lnTo>
                </a:path>
                <a:path w="4799330" h="3249295">
                  <a:moveTo>
                    <a:pt x="4567428" y="0"/>
                  </a:moveTo>
                  <a:lnTo>
                    <a:pt x="4567428" y="3249167"/>
                  </a:lnTo>
                </a:path>
                <a:path w="4799330" h="3249295">
                  <a:moveTo>
                    <a:pt x="4596384" y="0"/>
                  </a:moveTo>
                  <a:lnTo>
                    <a:pt x="4596384" y="3249167"/>
                  </a:lnTo>
                </a:path>
                <a:path w="4799330" h="3249295">
                  <a:moveTo>
                    <a:pt x="4625340" y="0"/>
                  </a:moveTo>
                  <a:lnTo>
                    <a:pt x="4625340" y="3249167"/>
                  </a:lnTo>
                </a:path>
                <a:path w="4799330" h="3249295">
                  <a:moveTo>
                    <a:pt x="4654296" y="0"/>
                  </a:moveTo>
                  <a:lnTo>
                    <a:pt x="4654296" y="3249167"/>
                  </a:lnTo>
                </a:path>
                <a:path w="4799330" h="3249295">
                  <a:moveTo>
                    <a:pt x="4683252" y="0"/>
                  </a:moveTo>
                  <a:lnTo>
                    <a:pt x="4683252" y="3249167"/>
                  </a:lnTo>
                </a:path>
                <a:path w="4799330" h="3249295">
                  <a:moveTo>
                    <a:pt x="4712208" y="0"/>
                  </a:moveTo>
                  <a:lnTo>
                    <a:pt x="4712208" y="3249167"/>
                  </a:lnTo>
                </a:path>
                <a:path w="4799330" h="3249295">
                  <a:moveTo>
                    <a:pt x="4741164" y="0"/>
                  </a:moveTo>
                  <a:lnTo>
                    <a:pt x="4741164" y="3249167"/>
                  </a:lnTo>
                </a:path>
                <a:path w="4799330" h="3249295">
                  <a:moveTo>
                    <a:pt x="4770120" y="0"/>
                  </a:moveTo>
                  <a:lnTo>
                    <a:pt x="4770120" y="3249167"/>
                  </a:lnTo>
                </a:path>
                <a:path w="4799330" h="3249295">
                  <a:moveTo>
                    <a:pt x="4799076" y="0"/>
                  </a:moveTo>
                  <a:lnTo>
                    <a:pt x="4799076" y="3249167"/>
                  </a:lnTo>
                </a:path>
              </a:pathLst>
            </a:custGeom>
            <a:ln w="3220">
              <a:solidFill>
                <a:srgbClr val="F1F1F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6" name="object 6"/>
            <p:cNvSpPr/>
            <p:nvPr/>
          </p:nvSpPr>
          <p:spPr>
            <a:xfrm>
              <a:off x="6236208" y="1990343"/>
              <a:ext cx="175260" cy="3249295"/>
            </a:xfrm>
            <a:custGeom>
              <a:avLst/>
              <a:gdLst/>
              <a:ahLst/>
              <a:cxnLst/>
              <a:rect l="l" t="t" r="r" b="b"/>
              <a:pathLst>
                <a:path w="175260" h="3249295">
                  <a:moveTo>
                    <a:pt x="0" y="2591815"/>
                  </a:moveTo>
                  <a:lnTo>
                    <a:pt x="0" y="3249167"/>
                  </a:lnTo>
                </a:path>
                <a:path w="175260" h="3249295">
                  <a:moveTo>
                    <a:pt x="0" y="0"/>
                  </a:moveTo>
                  <a:lnTo>
                    <a:pt x="0" y="2527045"/>
                  </a:lnTo>
                </a:path>
                <a:path w="175260" h="3249295">
                  <a:moveTo>
                    <a:pt x="30479" y="2659125"/>
                  </a:moveTo>
                  <a:lnTo>
                    <a:pt x="30479" y="3249167"/>
                  </a:lnTo>
                </a:path>
                <a:path w="175260" h="3249295">
                  <a:moveTo>
                    <a:pt x="30479" y="0"/>
                  </a:moveTo>
                  <a:lnTo>
                    <a:pt x="30479" y="2527045"/>
                  </a:lnTo>
                </a:path>
                <a:path w="175260" h="3249295">
                  <a:moveTo>
                    <a:pt x="59436" y="2712465"/>
                  </a:moveTo>
                  <a:lnTo>
                    <a:pt x="59436" y="3249167"/>
                  </a:lnTo>
                </a:path>
                <a:path w="175260" h="3249295">
                  <a:moveTo>
                    <a:pt x="59436" y="0"/>
                  </a:moveTo>
                  <a:lnTo>
                    <a:pt x="59436" y="2527045"/>
                  </a:lnTo>
                </a:path>
                <a:path w="175260" h="3249295">
                  <a:moveTo>
                    <a:pt x="88391" y="2712465"/>
                  </a:moveTo>
                  <a:lnTo>
                    <a:pt x="88391" y="3249167"/>
                  </a:lnTo>
                </a:path>
                <a:path w="175260" h="3249295">
                  <a:moveTo>
                    <a:pt x="88391" y="0"/>
                  </a:moveTo>
                  <a:lnTo>
                    <a:pt x="88391" y="2527045"/>
                  </a:lnTo>
                </a:path>
                <a:path w="175260" h="3249295">
                  <a:moveTo>
                    <a:pt x="117347" y="2712465"/>
                  </a:moveTo>
                  <a:lnTo>
                    <a:pt x="117347" y="3249167"/>
                  </a:lnTo>
                </a:path>
                <a:path w="175260" h="3249295">
                  <a:moveTo>
                    <a:pt x="117347" y="0"/>
                  </a:moveTo>
                  <a:lnTo>
                    <a:pt x="117347" y="2527045"/>
                  </a:lnTo>
                </a:path>
                <a:path w="175260" h="3249295">
                  <a:moveTo>
                    <a:pt x="146303" y="2836925"/>
                  </a:moveTo>
                  <a:lnTo>
                    <a:pt x="146303" y="3249167"/>
                  </a:lnTo>
                </a:path>
                <a:path w="175260" h="3249295">
                  <a:moveTo>
                    <a:pt x="146303" y="2712465"/>
                  </a:moveTo>
                  <a:lnTo>
                    <a:pt x="146303" y="2734055"/>
                  </a:lnTo>
                </a:path>
                <a:path w="175260" h="3249295">
                  <a:moveTo>
                    <a:pt x="146303" y="0"/>
                  </a:moveTo>
                  <a:lnTo>
                    <a:pt x="146303" y="2527045"/>
                  </a:lnTo>
                </a:path>
                <a:path w="175260" h="3249295">
                  <a:moveTo>
                    <a:pt x="175259" y="2836925"/>
                  </a:moveTo>
                  <a:lnTo>
                    <a:pt x="175259" y="3249167"/>
                  </a:lnTo>
                </a:path>
                <a:path w="175260" h="3249295">
                  <a:moveTo>
                    <a:pt x="175259" y="2712465"/>
                  </a:moveTo>
                  <a:lnTo>
                    <a:pt x="175259" y="2734055"/>
                  </a:lnTo>
                </a:path>
                <a:path w="175260" h="3249295">
                  <a:moveTo>
                    <a:pt x="175259" y="0"/>
                  </a:moveTo>
                  <a:lnTo>
                    <a:pt x="175259" y="2527045"/>
                  </a:lnTo>
                </a:path>
              </a:pathLst>
            </a:custGeom>
            <a:ln w="3220">
              <a:solidFill>
                <a:srgbClr val="F1F1F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7" name="object 7"/>
            <p:cNvSpPr/>
            <p:nvPr/>
          </p:nvSpPr>
          <p:spPr>
            <a:xfrm>
              <a:off x="6440424" y="1990343"/>
              <a:ext cx="0" cy="3249295"/>
            </a:xfrm>
            <a:custGeom>
              <a:avLst/>
              <a:gdLst/>
              <a:ahLst/>
              <a:cxnLst/>
              <a:rect l="l" t="t" r="r" b="b"/>
              <a:pathLst>
                <a:path h="3249295">
                  <a:moveTo>
                    <a:pt x="0" y="0"/>
                  </a:moveTo>
                  <a:lnTo>
                    <a:pt x="0" y="3249167"/>
                  </a:lnTo>
                </a:path>
              </a:pathLst>
            </a:custGeom>
            <a:ln w="3220">
              <a:solidFill>
                <a:srgbClr val="F1F1F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8" name="object 8"/>
            <p:cNvSpPr/>
            <p:nvPr/>
          </p:nvSpPr>
          <p:spPr>
            <a:xfrm>
              <a:off x="1146048" y="1990089"/>
              <a:ext cx="5294630" cy="2957830"/>
            </a:xfrm>
            <a:custGeom>
              <a:avLst/>
              <a:gdLst/>
              <a:ahLst/>
              <a:cxnLst/>
              <a:rect l="l" t="t" r="r" b="b"/>
              <a:pathLst>
                <a:path w="5294630" h="2957829">
                  <a:moveTo>
                    <a:pt x="484632" y="1038860"/>
                  </a:moveTo>
                  <a:lnTo>
                    <a:pt x="454279" y="1038860"/>
                  </a:lnTo>
                  <a:lnTo>
                    <a:pt x="454279" y="991870"/>
                  </a:lnTo>
                  <a:lnTo>
                    <a:pt x="424053" y="991870"/>
                  </a:lnTo>
                  <a:lnTo>
                    <a:pt x="424053" y="985520"/>
                  </a:lnTo>
                  <a:lnTo>
                    <a:pt x="393700" y="985520"/>
                  </a:lnTo>
                  <a:lnTo>
                    <a:pt x="393700" y="944880"/>
                  </a:lnTo>
                  <a:lnTo>
                    <a:pt x="363347" y="944880"/>
                  </a:lnTo>
                  <a:lnTo>
                    <a:pt x="363347" y="896620"/>
                  </a:lnTo>
                  <a:lnTo>
                    <a:pt x="302895" y="896620"/>
                  </a:lnTo>
                  <a:lnTo>
                    <a:pt x="302895" y="891540"/>
                  </a:lnTo>
                  <a:lnTo>
                    <a:pt x="242443" y="891540"/>
                  </a:lnTo>
                  <a:lnTo>
                    <a:pt x="242443" y="795020"/>
                  </a:lnTo>
                  <a:lnTo>
                    <a:pt x="212090" y="795020"/>
                  </a:lnTo>
                  <a:lnTo>
                    <a:pt x="212090" y="791210"/>
                  </a:lnTo>
                  <a:lnTo>
                    <a:pt x="181737" y="791210"/>
                  </a:lnTo>
                  <a:lnTo>
                    <a:pt x="181737" y="784860"/>
                  </a:lnTo>
                  <a:lnTo>
                    <a:pt x="151384" y="784860"/>
                  </a:lnTo>
                  <a:lnTo>
                    <a:pt x="151384" y="689610"/>
                  </a:lnTo>
                  <a:lnTo>
                    <a:pt x="121119" y="689610"/>
                  </a:lnTo>
                  <a:lnTo>
                    <a:pt x="121119" y="515620"/>
                  </a:lnTo>
                  <a:lnTo>
                    <a:pt x="90805" y="515620"/>
                  </a:lnTo>
                  <a:lnTo>
                    <a:pt x="90805" y="505460"/>
                  </a:lnTo>
                  <a:lnTo>
                    <a:pt x="60490" y="505460"/>
                  </a:lnTo>
                  <a:lnTo>
                    <a:pt x="60490" y="48260"/>
                  </a:lnTo>
                  <a:lnTo>
                    <a:pt x="30175" y="48260"/>
                  </a:lnTo>
                  <a:lnTo>
                    <a:pt x="30175" y="0"/>
                  </a:lnTo>
                  <a:lnTo>
                    <a:pt x="0" y="0"/>
                  </a:lnTo>
                  <a:lnTo>
                    <a:pt x="0" y="1045210"/>
                  </a:lnTo>
                  <a:lnTo>
                    <a:pt x="484632" y="1045210"/>
                  </a:lnTo>
                  <a:lnTo>
                    <a:pt x="484632" y="1038860"/>
                  </a:lnTo>
                  <a:close/>
                </a:path>
                <a:path w="5294630" h="2957829">
                  <a:moveTo>
                    <a:pt x="5294376" y="1818640"/>
                  </a:moveTo>
                  <a:lnTo>
                    <a:pt x="3418332" y="1818640"/>
                  </a:lnTo>
                  <a:lnTo>
                    <a:pt x="3418332" y="1836420"/>
                  </a:lnTo>
                  <a:lnTo>
                    <a:pt x="3448685" y="1836420"/>
                  </a:lnTo>
                  <a:lnTo>
                    <a:pt x="3448685" y="1844040"/>
                  </a:lnTo>
                  <a:lnTo>
                    <a:pt x="3478911" y="1844040"/>
                  </a:lnTo>
                  <a:lnTo>
                    <a:pt x="3478911" y="1861820"/>
                  </a:lnTo>
                  <a:lnTo>
                    <a:pt x="3509137" y="1861820"/>
                  </a:lnTo>
                  <a:lnTo>
                    <a:pt x="3509137" y="1866900"/>
                  </a:lnTo>
                  <a:lnTo>
                    <a:pt x="3539363" y="1866900"/>
                  </a:lnTo>
                  <a:lnTo>
                    <a:pt x="3539363" y="1868170"/>
                  </a:lnTo>
                  <a:lnTo>
                    <a:pt x="3569716" y="1868170"/>
                  </a:lnTo>
                  <a:lnTo>
                    <a:pt x="3569716" y="1870710"/>
                  </a:lnTo>
                  <a:lnTo>
                    <a:pt x="3599942" y="1870710"/>
                  </a:lnTo>
                  <a:lnTo>
                    <a:pt x="3599942" y="1884680"/>
                  </a:lnTo>
                  <a:lnTo>
                    <a:pt x="3630168" y="1884680"/>
                  </a:lnTo>
                  <a:lnTo>
                    <a:pt x="3630168" y="1887220"/>
                  </a:lnTo>
                  <a:lnTo>
                    <a:pt x="3660521" y="1887220"/>
                  </a:lnTo>
                  <a:lnTo>
                    <a:pt x="3660521" y="1888490"/>
                  </a:lnTo>
                  <a:lnTo>
                    <a:pt x="3690747" y="1888490"/>
                  </a:lnTo>
                  <a:lnTo>
                    <a:pt x="3690747" y="1891030"/>
                  </a:lnTo>
                  <a:lnTo>
                    <a:pt x="3720973" y="1891030"/>
                  </a:lnTo>
                  <a:lnTo>
                    <a:pt x="3720973" y="1902460"/>
                  </a:lnTo>
                  <a:lnTo>
                    <a:pt x="3781425" y="1902460"/>
                  </a:lnTo>
                  <a:lnTo>
                    <a:pt x="3781425" y="1922780"/>
                  </a:lnTo>
                  <a:lnTo>
                    <a:pt x="3811651" y="1922780"/>
                  </a:lnTo>
                  <a:lnTo>
                    <a:pt x="3811651" y="1930400"/>
                  </a:lnTo>
                  <a:lnTo>
                    <a:pt x="3841877" y="1930400"/>
                  </a:lnTo>
                  <a:lnTo>
                    <a:pt x="3841877" y="1934210"/>
                  </a:lnTo>
                  <a:lnTo>
                    <a:pt x="3872230" y="1934210"/>
                  </a:lnTo>
                  <a:lnTo>
                    <a:pt x="3872230" y="1962150"/>
                  </a:lnTo>
                  <a:lnTo>
                    <a:pt x="3902456" y="1962150"/>
                  </a:lnTo>
                  <a:lnTo>
                    <a:pt x="3902456" y="1977390"/>
                  </a:lnTo>
                  <a:lnTo>
                    <a:pt x="3932682" y="1977390"/>
                  </a:lnTo>
                  <a:lnTo>
                    <a:pt x="3932682" y="1982470"/>
                  </a:lnTo>
                  <a:lnTo>
                    <a:pt x="3962908" y="1982470"/>
                  </a:lnTo>
                  <a:lnTo>
                    <a:pt x="3962908" y="2001520"/>
                  </a:lnTo>
                  <a:lnTo>
                    <a:pt x="3993261" y="2001520"/>
                  </a:lnTo>
                  <a:lnTo>
                    <a:pt x="3993261" y="2030730"/>
                  </a:lnTo>
                  <a:lnTo>
                    <a:pt x="4023487" y="2030730"/>
                  </a:lnTo>
                  <a:lnTo>
                    <a:pt x="4023487" y="2034540"/>
                  </a:lnTo>
                  <a:lnTo>
                    <a:pt x="4053713" y="2034540"/>
                  </a:lnTo>
                  <a:lnTo>
                    <a:pt x="4053713" y="2043430"/>
                  </a:lnTo>
                  <a:lnTo>
                    <a:pt x="4084066" y="2043430"/>
                  </a:lnTo>
                  <a:lnTo>
                    <a:pt x="4084066" y="2068830"/>
                  </a:lnTo>
                  <a:lnTo>
                    <a:pt x="4114292" y="2068830"/>
                  </a:lnTo>
                  <a:lnTo>
                    <a:pt x="4114292" y="2077720"/>
                  </a:lnTo>
                  <a:lnTo>
                    <a:pt x="4144518" y="2077720"/>
                  </a:lnTo>
                  <a:lnTo>
                    <a:pt x="4144518" y="2089150"/>
                  </a:lnTo>
                  <a:lnTo>
                    <a:pt x="4235196" y="2089150"/>
                  </a:lnTo>
                  <a:lnTo>
                    <a:pt x="4235196" y="2120900"/>
                  </a:lnTo>
                  <a:lnTo>
                    <a:pt x="4265422" y="2120900"/>
                  </a:lnTo>
                  <a:lnTo>
                    <a:pt x="4265422" y="2125980"/>
                  </a:lnTo>
                  <a:lnTo>
                    <a:pt x="4295648" y="2125980"/>
                  </a:lnTo>
                  <a:lnTo>
                    <a:pt x="4295648" y="2142490"/>
                  </a:lnTo>
                  <a:lnTo>
                    <a:pt x="4326001" y="2142490"/>
                  </a:lnTo>
                  <a:lnTo>
                    <a:pt x="4326001" y="2145030"/>
                  </a:lnTo>
                  <a:lnTo>
                    <a:pt x="4356227" y="2145030"/>
                  </a:lnTo>
                  <a:lnTo>
                    <a:pt x="4356227" y="2151380"/>
                  </a:lnTo>
                  <a:lnTo>
                    <a:pt x="4416679" y="2151380"/>
                  </a:lnTo>
                  <a:lnTo>
                    <a:pt x="4416679" y="2162810"/>
                  </a:lnTo>
                  <a:lnTo>
                    <a:pt x="4446905" y="2162810"/>
                  </a:lnTo>
                  <a:lnTo>
                    <a:pt x="4446905" y="2172970"/>
                  </a:lnTo>
                  <a:lnTo>
                    <a:pt x="4477131" y="2172970"/>
                  </a:lnTo>
                  <a:lnTo>
                    <a:pt x="4477131" y="2199640"/>
                  </a:lnTo>
                  <a:lnTo>
                    <a:pt x="4507357" y="2199640"/>
                  </a:lnTo>
                  <a:lnTo>
                    <a:pt x="4507357" y="2205990"/>
                  </a:lnTo>
                  <a:lnTo>
                    <a:pt x="4537710" y="2205990"/>
                  </a:lnTo>
                  <a:lnTo>
                    <a:pt x="4537710" y="2236470"/>
                  </a:lnTo>
                  <a:lnTo>
                    <a:pt x="4567936" y="2236470"/>
                  </a:lnTo>
                  <a:lnTo>
                    <a:pt x="4567936" y="2256790"/>
                  </a:lnTo>
                  <a:lnTo>
                    <a:pt x="4598162" y="2256790"/>
                  </a:lnTo>
                  <a:lnTo>
                    <a:pt x="4598162" y="2263140"/>
                  </a:lnTo>
                  <a:lnTo>
                    <a:pt x="4628515" y="2263140"/>
                  </a:lnTo>
                  <a:lnTo>
                    <a:pt x="4628515" y="2275840"/>
                  </a:lnTo>
                  <a:lnTo>
                    <a:pt x="4658741" y="2275840"/>
                  </a:lnTo>
                  <a:lnTo>
                    <a:pt x="4658741" y="2279650"/>
                  </a:lnTo>
                  <a:lnTo>
                    <a:pt x="4688967" y="2279650"/>
                  </a:lnTo>
                  <a:lnTo>
                    <a:pt x="4688967" y="2307590"/>
                  </a:lnTo>
                  <a:lnTo>
                    <a:pt x="4719193" y="2307590"/>
                  </a:lnTo>
                  <a:lnTo>
                    <a:pt x="4719193" y="2317750"/>
                  </a:lnTo>
                  <a:lnTo>
                    <a:pt x="4749546" y="2317750"/>
                  </a:lnTo>
                  <a:lnTo>
                    <a:pt x="4749546" y="2320290"/>
                  </a:lnTo>
                  <a:lnTo>
                    <a:pt x="4779772" y="2320290"/>
                  </a:lnTo>
                  <a:lnTo>
                    <a:pt x="4779772" y="2332990"/>
                  </a:lnTo>
                  <a:lnTo>
                    <a:pt x="4809998" y="2332990"/>
                  </a:lnTo>
                  <a:lnTo>
                    <a:pt x="4809998" y="2354580"/>
                  </a:lnTo>
                  <a:lnTo>
                    <a:pt x="4870450" y="2354580"/>
                  </a:lnTo>
                  <a:lnTo>
                    <a:pt x="4870450" y="2395220"/>
                  </a:lnTo>
                  <a:lnTo>
                    <a:pt x="4900676" y="2395220"/>
                  </a:lnTo>
                  <a:lnTo>
                    <a:pt x="4900676" y="2443480"/>
                  </a:lnTo>
                  <a:lnTo>
                    <a:pt x="4930902" y="2443480"/>
                  </a:lnTo>
                  <a:lnTo>
                    <a:pt x="4930902" y="2463800"/>
                  </a:lnTo>
                  <a:lnTo>
                    <a:pt x="4961255" y="2463800"/>
                  </a:lnTo>
                  <a:lnTo>
                    <a:pt x="4961255" y="2471420"/>
                  </a:lnTo>
                  <a:lnTo>
                    <a:pt x="4991481" y="2471420"/>
                  </a:lnTo>
                  <a:lnTo>
                    <a:pt x="4991481" y="2496820"/>
                  </a:lnTo>
                  <a:lnTo>
                    <a:pt x="5021707" y="2496820"/>
                  </a:lnTo>
                  <a:lnTo>
                    <a:pt x="5021707" y="2504440"/>
                  </a:lnTo>
                  <a:lnTo>
                    <a:pt x="5052060" y="2504440"/>
                  </a:lnTo>
                  <a:lnTo>
                    <a:pt x="5052060" y="2527300"/>
                  </a:lnTo>
                  <a:lnTo>
                    <a:pt x="5082286" y="2527300"/>
                  </a:lnTo>
                  <a:lnTo>
                    <a:pt x="5082286" y="2592070"/>
                  </a:lnTo>
                  <a:lnTo>
                    <a:pt x="5112512" y="2592070"/>
                  </a:lnTo>
                  <a:lnTo>
                    <a:pt x="5112512" y="2659380"/>
                  </a:lnTo>
                  <a:lnTo>
                    <a:pt x="5142738" y="2659380"/>
                  </a:lnTo>
                  <a:lnTo>
                    <a:pt x="5142738" y="2712720"/>
                  </a:lnTo>
                  <a:lnTo>
                    <a:pt x="5173091" y="2712720"/>
                  </a:lnTo>
                  <a:lnTo>
                    <a:pt x="5173091" y="2725420"/>
                  </a:lnTo>
                  <a:lnTo>
                    <a:pt x="5203317" y="2725420"/>
                  </a:lnTo>
                  <a:lnTo>
                    <a:pt x="5203317" y="2734310"/>
                  </a:lnTo>
                  <a:lnTo>
                    <a:pt x="5233543" y="2734310"/>
                  </a:lnTo>
                  <a:lnTo>
                    <a:pt x="5233543" y="2837180"/>
                  </a:lnTo>
                  <a:lnTo>
                    <a:pt x="5263896" y="2837180"/>
                  </a:lnTo>
                  <a:lnTo>
                    <a:pt x="5263896" y="2957830"/>
                  </a:lnTo>
                  <a:lnTo>
                    <a:pt x="5294376" y="2957830"/>
                  </a:lnTo>
                  <a:lnTo>
                    <a:pt x="5294376" y="1836420"/>
                  </a:lnTo>
                  <a:lnTo>
                    <a:pt x="5294376" y="181864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9" name="object 9"/>
            <p:cNvSpPr/>
            <p:nvPr/>
          </p:nvSpPr>
          <p:spPr>
            <a:xfrm>
              <a:off x="2054225" y="3182619"/>
              <a:ext cx="4386580" cy="643890"/>
            </a:xfrm>
            <a:custGeom>
              <a:avLst/>
              <a:gdLst/>
              <a:ahLst/>
              <a:cxnLst/>
              <a:rect l="l" t="t" r="r" b="b"/>
              <a:pathLst>
                <a:path w="4386580" h="643889">
                  <a:moveTo>
                    <a:pt x="4386199" y="0"/>
                  </a:moveTo>
                  <a:lnTo>
                    <a:pt x="0" y="0"/>
                  </a:lnTo>
                  <a:lnTo>
                    <a:pt x="0" y="15240"/>
                  </a:lnTo>
                  <a:lnTo>
                    <a:pt x="60452" y="15240"/>
                  </a:lnTo>
                  <a:lnTo>
                    <a:pt x="60452" y="24130"/>
                  </a:lnTo>
                  <a:lnTo>
                    <a:pt x="90678" y="24130"/>
                  </a:lnTo>
                  <a:lnTo>
                    <a:pt x="90678" y="43180"/>
                  </a:lnTo>
                  <a:lnTo>
                    <a:pt x="120904" y="43180"/>
                  </a:lnTo>
                  <a:lnTo>
                    <a:pt x="120904" y="83820"/>
                  </a:lnTo>
                  <a:lnTo>
                    <a:pt x="151130" y="83820"/>
                  </a:lnTo>
                  <a:lnTo>
                    <a:pt x="151130" y="85090"/>
                  </a:lnTo>
                  <a:lnTo>
                    <a:pt x="181483" y="85090"/>
                  </a:lnTo>
                  <a:lnTo>
                    <a:pt x="181483" y="90170"/>
                  </a:lnTo>
                  <a:lnTo>
                    <a:pt x="241808" y="90170"/>
                  </a:lnTo>
                  <a:lnTo>
                    <a:pt x="241808" y="101600"/>
                  </a:lnTo>
                  <a:lnTo>
                    <a:pt x="272034" y="101600"/>
                  </a:lnTo>
                  <a:lnTo>
                    <a:pt x="272034" y="102870"/>
                  </a:lnTo>
                  <a:lnTo>
                    <a:pt x="302387" y="102870"/>
                  </a:lnTo>
                  <a:lnTo>
                    <a:pt x="302387" y="105410"/>
                  </a:lnTo>
                  <a:lnTo>
                    <a:pt x="332613" y="105410"/>
                  </a:lnTo>
                  <a:lnTo>
                    <a:pt x="332613" y="106680"/>
                  </a:lnTo>
                  <a:lnTo>
                    <a:pt x="362839" y="106680"/>
                  </a:lnTo>
                  <a:lnTo>
                    <a:pt x="362839" y="110490"/>
                  </a:lnTo>
                  <a:lnTo>
                    <a:pt x="393192" y="110490"/>
                  </a:lnTo>
                  <a:lnTo>
                    <a:pt x="393192" y="121920"/>
                  </a:lnTo>
                  <a:lnTo>
                    <a:pt x="453517" y="121920"/>
                  </a:lnTo>
                  <a:lnTo>
                    <a:pt x="453517" y="125730"/>
                  </a:lnTo>
                  <a:lnTo>
                    <a:pt x="483743" y="125730"/>
                  </a:lnTo>
                  <a:lnTo>
                    <a:pt x="483743" y="127000"/>
                  </a:lnTo>
                  <a:lnTo>
                    <a:pt x="514096" y="127000"/>
                  </a:lnTo>
                  <a:lnTo>
                    <a:pt x="514096" y="152400"/>
                  </a:lnTo>
                  <a:lnTo>
                    <a:pt x="544322" y="152400"/>
                  </a:lnTo>
                  <a:lnTo>
                    <a:pt x="544322" y="158750"/>
                  </a:lnTo>
                  <a:lnTo>
                    <a:pt x="604774" y="158750"/>
                  </a:lnTo>
                  <a:lnTo>
                    <a:pt x="604774" y="170180"/>
                  </a:lnTo>
                  <a:lnTo>
                    <a:pt x="635000" y="170180"/>
                  </a:lnTo>
                  <a:lnTo>
                    <a:pt x="635000" y="173990"/>
                  </a:lnTo>
                  <a:lnTo>
                    <a:pt x="695325" y="173990"/>
                  </a:lnTo>
                  <a:lnTo>
                    <a:pt x="695325" y="179070"/>
                  </a:lnTo>
                  <a:lnTo>
                    <a:pt x="725678" y="179070"/>
                  </a:lnTo>
                  <a:lnTo>
                    <a:pt x="725678" y="185420"/>
                  </a:lnTo>
                  <a:lnTo>
                    <a:pt x="755904" y="185420"/>
                  </a:lnTo>
                  <a:lnTo>
                    <a:pt x="755904" y="190500"/>
                  </a:lnTo>
                  <a:lnTo>
                    <a:pt x="786130" y="190500"/>
                  </a:lnTo>
                  <a:lnTo>
                    <a:pt x="786130" y="207010"/>
                  </a:lnTo>
                  <a:lnTo>
                    <a:pt x="846582" y="207010"/>
                  </a:lnTo>
                  <a:lnTo>
                    <a:pt x="846582" y="217170"/>
                  </a:lnTo>
                  <a:lnTo>
                    <a:pt x="906907" y="217170"/>
                  </a:lnTo>
                  <a:lnTo>
                    <a:pt x="906907" y="223520"/>
                  </a:lnTo>
                  <a:lnTo>
                    <a:pt x="997585" y="223520"/>
                  </a:lnTo>
                  <a:lnTo>
                    <a:pt x="997585" y="228600"/>
                  </a:lnTo>
                  <a:lnTo>
                    <a:pt x="1027811" y="228600"/>
                  </a:lnTo>
                  <a:lnTo>
                    <a:pt x="1027811" y="237490"/>
                  </a:lnTo>
                  <a:lnTo>
                    <a:pt x="1058164" y="237490"/>
                  </a:lnTo>
                  <a:lnTo>
                    <a:pt x="1058164" y="240030"/>
                  </a:lnTo>
                  <a:lnTo>
                    <a:pt x="1088390" y="240030"/>
                  </a:lnTo>
                  <a:lnTo>
                    <a:pt x="1088390" y="245110"/>
                  </a:lnTo>
                  <a:lnTo>
                    <a:pt x="1118616" y="245110"/>
                  </a:lnTo>
                  <a:lnTo>
                    <a:pt x="1118616" y="246380"/>
                  </a:lnTo>
                  <a:lnTo>
                    <a:pt x="1148842" y="246380"/>
                  </a:lnTo>
                  <a:lnTo>
                    <a:pt x="1148842" y="250190"/>
                  </a:lnTo>
                  <a:lnTo>
                    <a:pt x="1179195" y="250190"/>
                  </a:lnTo>
                  <a:lnTo>
                    <a:pt x="1179195" y="257810"/>
                  </a:lnTo>
                  <a:lnTo>
                    <a:pt x="1239520" y="257810"/>
                  </a:lnTo>
                  <a:lnTo>
                    <a:pt x="1239520" y="261620"/>
                  </a:lnTo>
                  <a:lnTo>
                    <a:pt x="1269873" y="261620"/>
                  </a:lnTo>
                  <a:lnTo>
                    <a:pt x="1269873" y="265430"/>
                  </a:lnTo>
                  <a:lnTo>
                    <a:pt x="1300099" y="265430"/>
                  </a:lnTo>
                  <a:lnTo>
                    <a:pt x="1300099" y="266700"/>
                  </a:lnTo>
                  <a:lnTo>
                    <a:pt x="1330325" y="266700"/>
                  </a:lnTo>
                  <a:lnTo>
                    <a:pt x="1330325" y="270510"/>
                  </a:lnTo>
                  <a:lnTo>
                    <a:pt x="1360551" y="270510"/>
                  </a:lnTo>
                  <a:lnTo>
                    <a:pt x="1360551" y="276860"/>
                  </a:lnTo>
                  <a:lnTo>
                    <a:pt x="1390904" y="276860"/>
                  </a:lnTo>
                  <a:lnTo>
                    <a:pt x="1390904" y="284480"/>
                  </a:lnTo>
                  <a:lnTo>
                    <a:pt x="1421130" y="284480"/>
                  </a:lnTo>
                  <a:lnTo>
                    <a:pt x="1421130" y="302260"/>
                  </a:lnTo>
                  <a:lnTo>
                    <a:pt x="1451356" y="302260"/>
                  </a:lnTo>
                  <a:lnTo>
                    <a:pt x="1451356" y="308610"/>
                  </a:lnTo>
                  <a:lnTo>
                    <a:pt x="1481709" y="308610"/>
                  </a:lnTo>
                  <a:lnTo>
                    <a:pt x="1481709" y="313690"/>
                  </a:lnTo>
                  <a:lnTo>
                    <a:pt x="1511935" y="313690"/>
                  </a:lnTo>
                  <a:lnTo>
                    <a:pt x="1511935" y="332740"/>
                  </a:lnTo>
                  <a:lnTo>
                    <a:pt x="1542161" y="332740"/>
                  </a:lnTo>
                  <a:lnTo>
                    <a:pt x="1542161" y="342900"/>
                  </a:lnTo>
                  <a:lnTo>
                    <a:pt x="1572387" y="342900"/>
                  </a:lnTo>
                  <a:lnTo>
                    <a:pt x="1572387" y="346710"/>
                  </a:lnTo>
                  <a:lnTo>
                    <a:pt x="1602740" y="346710"/>
                  </a:lnTo>
                  <a:lnTo>
                    <a:pt x="1602740" y="353060"/>
                  </a:lnTo>
                  <a:lnTo>
                    <a:pt x="1632966" y="353060"/>
                  </a:lnTo>
                  <a:lnTo>
                    <a:pt x="1632966" y="355600"/>
                  </a:lnTo>
                  <a:lnTo>
                    <a:pt x="1663192" y="355600"/>
                  </a:lnTo>
                  <a:lnTo>
                    <a:pt x="1663192" y="359410"/>
                  </a:lnTo>
                  <a:lnTo>
                    <a:pt x="1693545" y="359410"/>
                  </a:lnTo>
                  <a:lnTo>
                    <a:pt x="1693545" y="361950"/>
                  </a:lnTo>
                  <a:lnTo>
                    <a:pt x="1723771" y="361950"/>
                  </a:lnTo>
                  <a:lnTo>
                    <a:pt x="1723771" y="364490"/>
                  </a:lnTo>
                  <a:lnTo>
                    <a:pt x="1753997" y="364490"/>
                  </a:lnTo>
                  <a:lnTo>
                    <a:pt x="1753997" y="383540"/>
                  </a:lnTo>
                  <a:lnTo>
                    <a:pt x="1784223" y="383540"/>
                  </a:lnTo>
                  <a:lnTo>
                    <a:pt x="1784223" y="392430"/>
                  </a:lnTo>
                  <a:lnTo>
                    <a:pt x="1814576" y="392430"/>
                  </a:lnTo>
                  <a:lnTo>
                    <a:pt x="1814576" y="407670"/>
                  </a:lnTo>
                  <a:lnTo>
                    <a:pt x="1844802" y="407670"/>
                  </a:lnTo>
                  <a:lnTo>
                    <a:pt x="1844802" y="417830"/>
                  </a:lnTo>
                  <a:lnTo>
                    <a:pt x="1875028" y="417830"/>
                  </a:lnTo>
                  <a:lnTo>
                    <a:pt x="1875028" y="452120"/>
                  </a:lnTo>
                  <a:lnTo>
                    <a:pt x="1905381" y="452120"/>
                  </a:lnTo>
                  <a:lnTo>
                    <a:pt x="1905381" y="472440"/>
                  </a:lnTo>
                  <a:lnTo>
                    <a:pt x="1965706" y="472440"/>
                  </a:lnTo>
                  <a:lnTo>
                    <a:pt x="1965706" y="476250"/>
                  </a:lnTo>
                  <a:lnTo>
                    <a:pt x="2026158" y="476250"/>
                  </a:lnTo>
                  <a:lnTo>
                    <a:pt x="2026158" y="480060"/>
                  </a:lnTo>
                  <a:lnTo>
                    <a:pt x="2056384" y="480060"/>
                  </a:lnTo>
                  <a:lnTo>
                    <a:pt x="2056384" y="494030"/>
                  </a:lnTo>
                  <a:lnTo>
                    <a:pt x="2086610" y="494030"/>
                  </a:lnTo>
                  <a:lnTo>
                    <a:pt x="2086610" y="499110"/>
                  </a:lnTo>
                  <a:lnTo>
                    <a:pt x="2116963" y="499110"/>
                  </a:lnTo>
                  <a:lnTo>
                    <a:pt x="2116963" y="502920"/>
                  </a:lnTo>
                  <a:lnTo>
                    <a:pt x="2147189" y="502920"/>
                  </a:lnTo>
                  <a:lnTo>
                    <a:pt x="2147189" y="508000"/>
                  </a:lnTo>
                  <a:lnTo>
                    <a:pt x="2177415" y="508000"/>
                  </a:lnTo>
                  <a:lnTo>
                    <a:pt x="2177415" y="520700"/>
                  </a:lnTo>
                  <a:lnTo>
                    <a:pt x="2207641" y="520700"/>
                  </a:lnTo>
                  <a:lnTo>
                    <a:pt x="2207641" y="551180"/>
                  </a:lnTo>
                  <a:lnTo>
                    <a:pt x="2237994" y="551180"/>
                  </a:lnTo>
                  <a:lnTo>
                    <a:pt x="2237994" y="584200"/>
                  </a:lnTo>
                  <a:lnTo>
                    <a:pt x="2268220" y="584200"/>
                  </a:lnTo>
                  <a:lnTo>
                    <a:pt x="2268220" y="599440"/>
                  </a:lnTo>
                  <a:lnTo>
                    <a:pt x="2298446" y="599440"/>
                  </a:lnTo>
                  <a:lnTo>
                    <a:pt x="2298446" y="601980"/>
                  </a:lnTo>
                  <a:lnTo>
                    <a:pt x="2328799" y="601980"/>
                  </a:lnTo>
                  <a:lnTo>
                    <a:pt x="2328799" y="604520"/>
                  </a:lnTo>
                  <a:lnTo>
                    <a:pt x="2359025" y="604520"/>
                  </a:lnTo>
                  <a:lnTo>
                    <a:pt x="2359025" y="609600"/>
                  </a:lnTo>
                  <a:lnTo>
                    <a:pt x="2419350" y="609600"/>
                  </a:lnTo>
                  <a:lnTo>
                    <a:pt x="2419350" y="614680"/>
                  </a:lnTo>
                  <a:lnTo>
                    <a:pt x="2449703" y="614680"/>
                  </a:lnTo>
                  <a:lnTo>
                    <a:pt x="2449703" y="621030"/>
                  </a:lnTo>
                  <a:lnTo>
                    <a:pt x="2479929" y="621030"/>
                  </a:lnTo>
                  <a:lnTo>
                    <a:pt x="2479929" y="626110"/>
                  </a:lnTo>
                  <a:lnTo>
                    <a:pt x="2510155" y="626110"/>
                  </a:lnTo>
                  <a:lnTo>
                    <a:pt x="2510155" y="643890"/>
                  </a:lnTo>
                  <a:lnTo>
                    <a:pt x="4386199" y="643890"/>
                  </a:lnTo>
                  <a:lnTo>
                    <a:pt x="4386199" y="626110"/>
                  </a:lnTo>
                  <a:lnTo>
                    <a:pt x="4386199" y="621030"/>
                  </a:lnTo>
                  <a:lnTo>
                    <a:pt x="4386199" y="15240"/>
                  </a:lnTo>
                  <a:lnTo>
                    <a:pt x="4386199"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0" name="object 10"/>
            <p:cNvSpPr/>
            <p:nvPr/>
          </p:nvSpPr>
          <p:spPr>
            <a:xfrm>
              <a:off x="1630680" y="3035299"/>
              <a:ext cx="4810125" cy="162560"/>
            </a:xfrm>
            <a:custGeom>
              <a:avLst/>
              <a:gdLst/>
              <a:ahLst/>
              <a:cxnLst/>
              <a:rect l="l" t="t" r="r" b="b"/>
              <a:pathLst>
                <a:path w="4810125" h="162560">
                  <a:moveTo>
                    <a:pt x="4809744" y="0"/>
                  </a:moveTo>
                  <a:lnTo>
                    <a:pt x="0" y="0"/>
                  </a:lnTo>
                  <a:lnTo>
                    <a:pt x="0" y="6350"/>
                  </a:lnTo>
                  <a:lnTo>
                    <a:pt x="30226" y="6350"/>
                  </a:lnTo>
                  <a:lnTo>
                    <a:pt x="30226" y="24130"/>
                  </a:lnTo>
                  <a:lnTo>
                    <a:pt x="60579" y="24130"/>
                  </a:lnTo>
                  <a:lnTo>
                    <a:pt x="60579" y="26670"/>
                  </a:lnTo>
                  <a:lnTo>
                    <a:pt x="90805" y="26670"/>
                  </a:lnTo>
                  <a:lnTo>
                    <a:pt x="90805" y="43180"/>
                  </a:lnTo>
                  <a:lnTo>
                    <a:pt x="121031" y="43180"/>
                  </a:lnTo>
                  <a:lnTo>
                    <a:pt x="121031" y="46990"/>
                  </a:lnTo>
                  <a:lnTo>
                    <a:pt x="151257" y="46990"/>
                  </a:lnTo>
                  <a:lnTo>
                    <a:pt x="151257" y="68580"/>
                  </a:lnTo>
                  <a:lnTo>
                    <a:pt x="181610" y="68580"/>
                  </a:lnTo>
                  <a:lnTo>
                    <a:pt x="181610" y="78740"/>
                  </a:lnTo>
                  <a:lnTo>
                    <a:pt x="211836" y="78740"/>
                  </a:lnTo>
                  <a:lnTo>
                    <a:pt x="211836" y="90170"/>
                  </a:lnTo>
                  <a:lnTo>
                    <a:pt x="242062" y="90170"/>
                  </a:lnTo>
                  <a:lnTo>
                    <a:pt x="242062" y="110490"/>
                  </a:lnTo>
                  <a:lnTo>
                    <a:pt x="272415" y="110490"/>
                  </a:lnTo>
                  <a:lnTo>
                    <a:pt x="272415" y="113030"/>
                  </a:lnTo>
                  <a:lnTo>
                    <a:pt x="332740" y="113030"/>
                  </a:lnTo>
                  <a:lnTo>
                    <a:pt x="332740" y="120650"/>
                  </a:lnTo>
                  <a:lnTo>
                    <a:pt x="362966" y="120650"/>
                  </a:lnTo>
                  <a:lnTo>
                    <a:pt x="362966" y="138430"/>
                  </a:lnTo>
                  <a:lnTo>
                    <a:pt x="393319" y="138430"/>
                  </a:lnTo>
                  <a:lnTo>
                    <a:pt x="393319" y="147320"/>
                  </a:lnTo>
                  <a:lnTo>
                    <a:pt x="423545" y="147320"/>
                  </a:lnTo>
                  <a:lnTo>
                    <a:pt x="423545" y="162560"/>
                  </a:lnTo>
                  <a:lnTo>
                    <a:pt x="4809744" y="162560"/>
                  </a:lnTo>
                  <a:lnTo>
                    <a:pt x="4809744" y="147320"/>
                  </a:lnTo>
                  <a:lnTo>
                    <a:pt x="4809744" y="138430"/>
                  </a:lnTo>
                  <a:lnTo>
                    <a:pt x="4809744" y="6350"/>
                  </a:lnTo>
                  <a:lnTo>
                    <a:pt x="4809744"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1" name="object 11"/>
            <p:cNvSpPr/>
            <p:nvPr/>
          </p:nvSpPr>
          <p:spPr>
            <a:xfrm>
              <a:off x="3998722" y="3552189"/>
              <a:ext cx="2446655" cy="1504950"/>
            </a:xfrm>
            <a:custGeom>
              <a:avLst/>
              <a:gdLst/>
              <a:ahLst/>
              <a:cxnLst/>
              <a:rect l="l" t="t" r="r" b="b"/>
              <a:pathLst>
                <a:path w="2446654" h="1504950">
                  <a:moveTo>
                    <a:pt x="2446274" y="0"/>
                  </a:moveTo>
                  <a:lnTo>
                    <a:pt x="0" y="0"/>
                  </a:lnTo>
                  <a:lnTo>
                    <a:pt x="0" y="5080"/>
                  </a:lnTo>
                  <a:lnTo>
                    <a:pt x="29083" y="5080"/>
                  </a:lnTo>
                  <a:lnTo>
                    <a:pt x="29083" y="20320"/>
                  </a:lnTo>
                  <a:lnTo>
                    <a:pt x="58166" y="20320"/>
                  </a:lnTo>
                  <a:lnTo>
                    <a:pt x="58166" y="21590"/>
                  </a:lnTo>
                  <a:lnTo>
                    <a:pt x="87376" y="21590"/>
                  </a:lnTo>
                  <a:lnTo>
                    <a:pt x="87376" y="26670"/>
                  </a:lnTo>
                  <a:lnTo>
                    <a:pt x="116459" y="26670"/>
                  </a:lnTo>
                  <a:lnTo>
                    <a:pt x="116459" y="30480"/>
                  </a:lnTo>
                  <a:lnTo>
                    <a:pt x="145669" y="30480"/>
                  </a:lnTo>
                  <a:lnTo>
                    <a:pt x="145669" y="36830"/>
                  </a:lnTo>
                  <a:lnTo>
                    <a:pt x="174752" y="36830"/>
                  </a:lnTo>
                  <a:lnTo>
                    <a:pt x="174752" y="39370"/>
                  </a:lnTo>
                  <a:lnTo>
                    <a:pt x="203962" y="39370"/>
                  </a:lnTo>
                  <a:lnTo>
                    <a:pt x="203962" y="48260"/>
                  </a:lnTo>
                  <a:lnTo>
                    <a:pt x="233045" y="48260"/>
                  </a:lnTo>
                  <a:lnTo>
                    <a:pt x="233045" y="68580"/>
                  </a:lnTo>
                  <a:lnTo>
                    <a:pt x="291211" y="68580"/>
                  </a:lnTo>
                  <a:lnTo>
                    <a:pt x="291211" y="77470"/>
                  </a:lnTo>
                  <a:lnTo>
                    <a:pt x="320294" y="77470"/>
                  </a:lnTo>
                  <a:lnTo>
                    <a:pt x="320294" y="88900"/>
                  </a:lnTo>
                  <a:lnTo>
                    <a:pt x="349504" y="88900"/>
                  </a:lnTo>
                  <a:lnTo>
                    <a:pt x="349504" y="90170"/>
                  </a:lnTo>
                  <a:lnTo>
                    <a:pt x="407670" y="90170"/>
                  </a:lnTo>
                  <a:lnTo>
                    <a:pt x="407670" y="100330"/>
                  </a:lnTo>
                  <a:lnTo>
                    <a:pt x="436753" y="100330"/>
                  </a:lnTo>
                  <a:lnTo>
                    <a:pt x="436753" y="102870"/>
                  </a:lnTo>
                  <a:lnTo>
                    <a:pt x="465963" y="102870"/>
                  </a:lnTo>
                  <a:lnTo>
                    <a:pt x="465963" y="107950"/>
                  </a:lnTo>
                  <a:lnTo>
                    <a:pt x="495046" y="107950"/>
                  </a:lnTo>
                  <a:lnTo>
                    <a:pt x="495046" y="111760"/>
                  </a:lnTo>
                  <a:lnTo>
                    <a:pt x="553212" y="111760"/>
                  </a:lnTo>
                  <a:lnTo>
                    <a:pt x="553212" y="115570"/>
                  </a:lnTo>
                  <a:lnTo>
                    <a:pt x="582295" y="115570"/>
                  </a:lnTo>
                  <a:lnTo>
                    <a:pt x="582295" y="116840"/>
                  </a:lnTo>
                  <a:lnTo>
                    <a:pt x="611505" y="116840"/>
                  </a:lnTo>
                  <a:lnTo>
                    <a:pt x="611505" y="119380"/>
                  </a:lnTo>
                  <a:lnTo>
                    <a:pt x="640588" y="119380"/>
                  </a:lnTo>
                  <a:lnTo>
                    <a:pt x="640588" y="128270"/>
                  </a:lnTo>
                  <a:lnTo>
                    <a:pt x="698754" y="128270"/>
                  </a:lnTo>
                  <a:lnTo>
                    <a:pt x="698754" y="133350"/>
                  </a:lnTo>
                  <a:lnTo>
                    <a:pt x="727964" y="133350"/>
                  </a:lnTo>
                  <a:lnTo>
                    <a:pt x="727964" y="135890"/>
                  </a:lnTo>
                  <a:lnTo>
                    <a:pt x="757047" y="135890"/>
                  </a:lnTo>
                  <a:lnTo>
                    <a:pt x="757047" y="139700"/>
                  </a:lnTo>
                  <a:lnTo>
                    <a:pt x="815213" y="139700"/>
                  </a:lnTo>
                  <a:lnTo>
                    <a:pt x="815213" y="146050"/>
                  </a:lnTo>
                  <a:lnTo>
                    <a:pt x="844296" y="146050"/>
                  </a:lnTo>
                  <a:lnTo>
                    <a:pt x="844296" y="153670"/>
                  </a:lnTo>
                  <a:lnTo>
                    <a:pt x="873506" y="153670"/>
                  </a:lnTo>
                  <a:lnTo>
                    <a:pt x="873506" y="158750"/>
                  </a:lnTo>
                  <a:lnTo>
                    <a:pt x="902589" y="158750"/>
                  </a:lnTo>
                  <a:lnTo>
                    <a:pt x="902589" y="163830"/>
                  </a:lnTo>
                  <a:lnTo>
                    <a:pt x="960755" y="163830"/>
                  </a:lnTo>
                  <a:lnTo>
                    <a:pt x="960755" y="175260"/>
                  </a:lnTo>
                  <a:lnTo>
                    <a:pt x="1018921" y="175260"/>
                  </a:lnTo>
                  <a:lnTo>
                    <a:pt x="1018921" y="177800"/>
                  </a:lnTo>
                  <a:lnTo>
                    <a:pt x="1048131" y="177800"/>
                  </a:lnTo>
                  <a:lnTo>
                    <a:pt x="1048131" y="191770"/>
                  </a:lnTo>
                  <a:lnTo>
                    <a:pt x="1106170" y="191770"/>
                  </a:lnTo>
                  <a:lnTo>
                    <a:pt x="1106170" y="195580"/>
                  </a:lnTo>
                  <a:lnTo>
                    <a:pt x="1164336" y="195580"/>
                  </a:lnTo>
                  <a:lnTo>
                    <a:pt x="1164336" y="217170"/>
                  </a:lnTo>
                  <a:lnTo>
                    <a:pt x="1193546" y="217170"/>
                  </a:lnTo>
                  <a:lnTo>
                    <a:pt x="1193546" y="228600"/>
                  </a:lnTo>
                  <a:lnTo>
                    <a:pt x="1222629" y="228600"/>
                  </a:lnTo>
                  <a:lnTo>
                    <a:pt x="1222629" y="245110"/>
                  </a:lnTo>
                  <a:lnTo>
                    <a:pt x="1251839" y="245110"/>
                  </a:lnTo>
                  <a:lnTo>
                    <a:pt x="1251839" y="259080"/>
                  </a:lnTo>
                  <a:lnTo>
                    <a:pt x="1280922" y="259080"/>
                  </a:lnTo>
                  <a:lnTo>
                    <a:pt x="1280922" y="264160"/>
                  </a:lnTo>
                  <a:lnTo>
                    <a:pt x="1310132" y="264160"/>
                  </a:lnTo>
                  <a:lnTo>
                    <a:pt x="1310132" y="270510"/>
                  </a:lnTo>
                  <a:lnTo>
                    <a:pt x="1339215" y="270510"/>
                  </a:lnTo>
                  <a:lnTo>
                    <a:pt x="1339215" y="274320"/>
                  </a:lnTo>
                  <a:lnTo>
                    <a:pt x="1368298" y="274320"/>
                  </a:lnTo>
                  <a:lnTo>
                    <a:pt x="1368298" y="298450"/>
                  </a:lnTo>
                  <a:lnTo>
                    <a:pt x="1397508" y="298450"/>
                  </a:lnTo>
                  <a:lnTo>
                    <a:pt x="1397508" y="306070"/>
                  </a:lnTo>
                  <a:lnTo>
                    <a:pt x="1455674" y="306070"/>
                  </a:lnTo>
                  <a:lnTo>
                    <a:pt x="1455674" y="320040"/>
                  </a:lnTo>
                  <a:lnTo>
                    <a:pt x="1484757" y="320040"/>
                  </a:lnTo>
                  <a:lnTo>
                    <a:pt x="1484757" y="327660"/>
                  </a:lnTo>
                  <a:lnTo>
                    <a:pt x="1542923" y="327660"/>
                  </a:lnTo>
                  <a:lnTo>
                    <a:pt x="1542923" y="332740"/>
                  </a:lnTo>
                  <a:lnTo>
                    <a:pt x="1572133" y="332740"/>
                  </a:lnTo>
                  <a:lnTo>
                    <a:pt x="1572133" y="355600"/>
                  </a:lnTo>
                  <a:lnTo>
                    <a:pt x="1601216" y="355600"/>
                  </a:lnTo>
                  <a:lnTo>
                    <a:pt x="1601216" y="373380"/>
                  </a:lnTo>
                  <a:lnTo>
                    <a:pt x="1630299" y="373380"/>
                  </a:lnTo>
                  <a:lnTo>
                    <a:pt x="1630299" y="392430"/>
                  </a:lnTo>
                  <a:lnTo>
                    <a:pt x="1659509" y="392430"/>
                  </a:lnTo>
                  <a:lnTo>
                    <a:pt x="1659509" y="430530"/>
                  </a:lnTo>
                  <a:lnTo>
                    <a:pt x="1688592" y="430530"/>
                  </a:lnTo>
                  <a:lnTo>
                    <a:pt x="1688592" y="455930"/>
                  </a:lnTo>
                  <a:lnTo>
                    <a:pt x="1717802" y="455930"/>
                  </a:lnTo>
                  <a:lnTo>
                    <a:pt x="1717802" y="458470"/>
                  </a:lnTo>
                  <a:lnTo>
                    <a:pt x="1746885" y="458470"/>
                  </a:lnTo>
                  <a:lnTo>
                    <a:pt x="1746885" y="464820"/>
                  </a:lnTo>
                  <a:lnTo>
                    <a:pt x="1776095" y="464820"/>
                  </a:lnTo>
                  <a:lnTo>
                    <a:pt x="1776095" y="477520"/>
                  </a:lnTo>
                  <a:lnTo>
                    <a:pt x="1805178" y="477520"/>
                  </a:lnTo>
                  <a:lnTo>
                    <a:pt x="1805178" y="482600"/>
                  </a:lnTo>
                  <a:lnTo>
                    <a:pt x="1834388" y="482600"/>
                  </a:lnTo>
                  <a:lnTo>
                    <a:pt x="1834388" y="528320"/>
                  </a:lnTo>
                  <a:lnTo>
                    <a:pt x="1892427" y="528320"/>
                  </a:lnTo>
                  <a:lnTo>
                    <a:pt x="1892427" y="541020"/>
                  </a:lnTo>
                  <a:lnTo>
                    <a:pt x="1921637" y="541020"/>
                  </a:lnTo>
                  <a:lnTo>
                    <a:pt x="1921637" y="561340"/>
                  </a:lnTo>
                  <a:lnTo>
                    <a:pt x="1950720" y="561340"/>
                  </a:lnTo>
                  <a:lnTo>
                    <a:pt x="1950720" y="570230"/>
                  </a:lnTo>
                  <a:lnTo>
                    <a:pt x="1979930" y="570230"/>
                  </a:lnTo>
                  <a:lnTo>
                    <a:pt x="1979930" y="576580"/>
                  </a:lnTo>
                  <a:lnTo>
                    <a:pt x="2038096" y="576580"/>
                  </a:lnTo>
                  <a:lnTo>
                    <a:pt x="2038096" y="599440"/>
                  </a:lnTo>
                  <a:lnTo>
                    <a:pt x="2067179" y="599440"/>
                  </a:lnTo>
                  <a:lnTo>
                    <a:pt x="2067179" y="603250"/>
                  </a:lnTo>
                  <a:lnTo>
                    <a:pt x="2096389" y="603250"/>
                  </a:lnTo>
                  <a:lnTo>
                    <a:pt x="2096389" y="610870"/>
                  </a:lnTo>
                  <a:lnTo>
                    <a:pt x="2125472" y="610870"/>
                  </a:lnTo>
                  <a:lnTo>
                    <a:pt x="2125472" y="694690"/>
                  </a:lnTo>
                  <a:lnTo>
                    <a:pt x="2154555" y="694690"/>
                  </a:lnTo>
                  <a:lnTo>
                    <a:pt x="2154555" y="737870"/>
                  </a:lnTo>
                  <a:lnTo>
                    <a:pt x="2183765" y="737870"/>
                  </a:lnTo>
                  <a:lnTo>
                    <a:pt x="2183765" y="789940"/>
                  </a:lnTo>
                  <a:lnTo>
                    <a:pt x="2212848" y="789940"/>
                  </a:lnTo>
                  <a:lnTo>
                    <a:pt x="2212848" y="801370"/>
                  </a:lnTo>
                  <a:lnTo>
                    <a:pt x="2242058" y="801370"/>
                  </a:lnTo>
                  <a:lnTo>
                    <a:pt x="2242058" y="826770"/>
                  </a:lnTo>
                  <a:lnTo>
                    <a:pt x="2271141" y="826770"/>
                  </a:lnTo>
                  <a:lnTo>
                    <a:pt x="2271141" y="847090"/>
                  </a:lnTo>
                  <a:lnTo>
                    <a:pt x="2300351" y="847090"/>
                  </a:lnTo>
                  <a:lnTo>
                    <a:pt x="2300351" y="862330"/>
                  </a:lnTo>
                  <a:lnTo>
                    <a:pt x="2329434" y="862330"/>
                  </a:lnTo>
                  <a:lnTo>
                    <a:pt x="2329434" y="878840"/>
                  </a:lnTo>
                  <a:lnTo>
                    <a:pt x="2358644" y="878840"/>
                  </a:lnTo>
                  <a:lnTo>
                    <a:pt x="2358644" y="922020"/>
                  </a:lnTo>
                  <a:lnTo>
                    <a:pt x="2387727" y="922020"/>
                  </a:lnTo>
                  <a:lnTo>
                    <a:pt x="2387727" y="1329690"/>
                  </a:lnTo>
                  <a:lnTo>
                    <a:pt x="2416937" y="1329690"/>
                  </a:lnTo>
                  <a:lnTo>
                    <a:pt x="2416937" y="1504950"/>
                  </a:lnTo>
                  <a:lnTo>
                    <a:pt x="2446274" y="1504950"/>
                  </a:lnTo>
                  <a:lnTo>
                    <a:pt x="2446274" y="1329690"/>
                  </a:lnTo>
                  <a:lnTo>
                    <a:pt x="2446274" y="922020"/>
                  </a:lnTo>
                  <a:lnTo>
                    <a:pt x="2446274" y="5080"/>
                  </a:lnTo>
                  <a:lnTo>
                    <a:pt x="2446274" y="0"/>
                  </a:lnTo>
                  <a:close/>
                </a:path>
              </a:pathLst>
            </a:custGeom>
            <a:solidFill>
              <a:srgbClr val="FFFFFF">
                <a:alpha val="5019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2" name="object 12"/>
            <p:cNvSpPr/>
            <p:nvPr/>
          </p:nvSpPr>
          <p:spPr>
            <a:xfrm>
              <a:off x="1146048" y="2747009"/>
              <a:ext cx="5299075" cy="810260"/>
            </a:xfrm>
            <a:custGeom>
              <a:avLst/>
              <a:gdLst/>
              <a:ahLst/>
              <a:cxnLst/>
              <a:rect l="l" t="t" r="r" b="b"/>
              <a:pathLst>
                <a:path w="5299075" h="810260">
                  <a:moveTo>
                    <a:pt x="5298948" y="288290"/>
                  </a:moveTo>
                  <a:lnTo>
                    <a:pt x="495046" y="288290"/>
                  </a:lnTo>
                  <a:lnTo>
                    <a:pt x="495046" y="273050"/>
                  </a:lnTo>
                  <a:lnTo>
                    <a:pt x="465836" y="273050"/>
                  </a:lnTo>
                  <a:lnTo>
                    <a:pt x="465836" y="270510"/>
                  </a:lnTo>
                  <a:lnTo>
                    <a:pt x="436753" y="270510"/>
                  </a:lnTo>
                  <a:lnTo>
                    <a:pt x="436753" y="233680"/>
                  </a:lnTo>
                  <a:lnTo>
                    <a:pt x="407543" y="233680"/>
                  </a:lnTo>
                  <a:lnTo>
                    <a:pt x="407543" y="204470"/>
                  </a:lnTo>
                  <a:lnTo>
                    <a:pt x="378460" y="204470"/>
                  </a:lnTo>
                  <a:lnTo>
                    <a:pt x="378460" y="165100"/>
                  </a:lnTo>
                  <a:lnTo>
                    <a:pt x="349250" y="165100"/>
                  </a:lnTo>
                  <a:lnTo>
                    <a:pt x="349250" y="73660"/>
                  </a:lnTo>
                  <a:lnTo>
                    <a:pt x="320167" y="73660"/>
                  </a:lnTo>
                  <a:lnTo>
                    <a:pt x="320167" y="52070"/>
                  </a:lnTo>
                  <a:lnTo>
                    <a:pt x="290957" y="52070"/>
                  </a:lnTo>
                  <a:lnTo>
                    <a:pt x="290957" y="43180"/>
                  </a:lnTo>
                  <a:lnTo>
                    <a:pt x="261874" y="43180"/>
                  </a:lnTo>
                  <a:lnTo>
                    <a:pt x="261874" y="0"/>
                  </a:lnTo>
                  <a:lnTo>
                    <a:pt x="0" y="0"/>
                  </a:lnTo>
                  <a:lnTo>
                    <a:pt x="0" y="43180"/>
                  </a:lnTo>
                  <a:lnTo>
                    <a:pt x="0" y="52070"/>
                  </a:lnTo>
                  <a:lnTo>
                    <a:pt x="0" y="288290"/>
                  </a:lnTo>
                  <a:lnTo>
                    <a:pt x="494665" y="288290"/>
                  </a:lnTo>
                  <a:lnTo>
                    <a:pt x="494665" y="293370"/>
                  </a:lnTo>
                  <a:lnTo>
                    <a:pt x="523748" y="293370"/>
                  </a:lnTo>
                  <a:lnTo>
                    <a:pt x="523748" y="307340"/>
                  </a:lnTo>
                  <a:lnTo>
                    <a:pt x="552831" y="307340"/>
                  </a:lnTo>
                  <a:lnTo>
                    <a:pt x="552831" y="316230"/>
                  </a:lnTo>
                  <a:lnTo>
                    <a:pt x="582041" y="316230"/>
                  </a:lnTo>
                  <a:lnTo>
                    <a:pt x="582041" y="321310"/>
                  </a:lnTo>
                  <a:lnTo>
                    <a:pt x="611124" y="321310"/>
                  </a:lnTo>
                  <a:lnTo>
                    <a:pt x="611124" y="341630"/>
                  </a:lnTo>
                  <a:lnTo>
                    <a:pt x="669290" y="341630"/>
                  </a:lnTo>
                  <a:lnTo>
                    <a:pt x="669290" y="358140"/>
                  </a:lnTo>
                  <a:lnTo>
                    <a:pt x="698500" y="358140"/>
                  </a:lnTo>
                  <a:lnTo>
                    <a:pt x="698500" y="365760"/>
                  </a:lnTo>
                  <a:lnTo>
                    <a:pt x="727583" y="365760"/>
                  </a:lnTo>
                  <a:lnTo>
                    <a:pt x="727583" y="379730"/>
                  </a:lnTo>
                  <a:lnTo>
                    <a:pt x="756793" y="379730"/>
                  </a:lnTo>
                  <a:lnTo>
                    <a:pt x="756793" y="384810"/>
                  </a:lnTo>
                  <a:lnTo>
                    <a:pt x="785876" y="384810"/>
                  </a:lnTo>
                  <a:lnTo>
                    <a:pt x="785876" y="407670"/>
                  </a:lnTo>
                  <a:lnTo>
                    <a:pt x="844042" y="407670"/>
                  </a:lnTo>
                  <a:lnTo>
                    <a:pt x="844042" y="427990"/>
                  </a:lnTo>
                  <a:lnTo>
                    <a:pt x="873125" y="427990"/>
                  </a:lnTo>
                  <a:lnTo>
                    <a:pt x="873125" y="438150"/>
                  </a:lnTo>
                  <a:lnTo>
                    <a:pt x="902335" y="438150"/>
                  </a:lnTo>
                  <a:lnTo>
                    <a:pt x="902335" y="440690"/>
                  </a:lnTo>
                  <a:lnTo>
                    <a:pt x="960501" y="440690"/>
                  </a:lnTo>
                  <a:lnTo>
                    <a:pt x="960501" y="457200"/>
                  </a:lnTo>
                  <a:lnTo>
                    <a:pt x="1018667" y="457200"/>
                  </a:lnTo>
                  <a:lnTo>
                    <a:pt x="1018667" y="469900"/>
                  </a:lnTo>
                  <a:lnTo>
                    <a:pt x="1047750" y="469900"/>
                  </a:lnTo>
                  <a:lnTo>
                    <a:pt x="1047750" y="477520"/>
                  </a:lnTo>
                  <a:lnTo>
                    <a:pt x="1076833" y="477520"/>
                  </a:lnTo>
                  <a:lnTo>
                    <a:pt x="1076833" y="480060"/>
                  </a:lnTo>
                  <a:lnTo>
                    <a:pt x="1106043" y="480060"/>
                  </a:lnTo>
                  <a:lnTo>
                    <a:pt x="1106043" y="487680"/>
                  </a:lnTo>
                  <a:lnTo>
                    <a:pt x="1164209" y="487680"/>
                  </a:lnTo>
                  <a:lnTo>
                    <a:pt x="1164209" y="488950"/>
                  </a:lnTo>
                  <a:lnTo>
                    <a:pt x="1193292" y="488950"/>
                  </a:lnTo>
                  <a:lnTo>
                    <a:pt x="1193292" y="492760"/>
                  </a:lnTo>
                  <a:lnTo>
                    <a:pt x="1222502" y="492760"/>
                  </a:lnTo>
                  <a:lnTo>
                    <a:pt x="1222502" y="495300"/>
                  </a:lnTo>
                  <a:lnTo>
                    <a:pt x="1251585" y="495300"/>
                  </a:lnTo>
                  <a:lnTo>
                    <a:pt x="1251585" y="501650"/>
                  </a:lnTo>
                  <a:lnTo>
                    <a:pt x="1280795" y="501650"/>
                  </a:lnTo>
                  <a:lnTo>
                    <a:pt x="1280795" y="508000"/>
                  </a:lnTo>
                  <a:lnTo>
                    <a:pt x="1309878" y="508000"/>
                  </a:lnTo>
                  <a:lnTo>
                    <a:pt x="1309878" y="514350"/>
                  </a:lnTo>
                  <a:lnTo>
                    <a:pt x="1368044" y="514350"/>
                  </a:lnTo>
                  <a:lnTo>
                    <a:pt x="1368044" y="518160"/>
                  </a:lnTo>
                  <a:lnTo>
                    <a:pt x="1397127" y="518160"/>
                  </a:lnTo>
                  <a:lnTo>
                    <a:pt x="1397127" y="520700"/>
                  </a:lnTo>
                  <a:lnTo>
                    <a:pt x="1426337" y="520700"/>
                  </a:lnTo>
                  <a:lnTo>
                    <a:pt x="1426337" y="523240"/>
                  </a:lnTo>
                  <a:lnTo>
                    <a:pt x="1484503" y="523240"/>
                  </a:lnTo>
                  <a:lnTo>
                    <a:pt x="1484503" y="551180"/>
                  </a:lnTo>
                  <a:lnTo>
                    <a:pt x="1513586" y="551180"/>
                  </a:lnTo>
                  <a:lnTo>
                    <a:pt x="1513586" y="552450"/>
                  </a:lnTo>
                  <a:lnTo>
                    <a:pt x="1542796" y="552450"/>
                  </a:lnTo>
                  <a:lnTo>
                    <a:pt x="1542796" y="556260"/>
                  </a:lnTo>
                  <a:lnTo>
                    <a:pt x="1571879" y="556260"/>
                  </a:lnTo>
                  <a:lnTo>
                    <a:pt x="1571879" y="590550"/>
                  </a:lnTo>
                  <a:lnTo>
                    <a:pt x="1630045" y="590550"/>
                  </a:lnTo>
                  <a:lnTo>
                    <a:pt x="1630045" y="593090"/>
                  </a:lnTo>
                  <a:lnTo>
                    <a:pt x="1659128" y="593090"/>
                  </a:lnTo>
                  <a:lnTo>
                    <a:pt x="1659128" y="599440"/>
                  </a:lnTo>
                  <a:lnTo>
                    <a:pt x="1688338" y="599440"/>
                  </a:lnTo>
                  <a:lnTo>
                    <a:pt x="1688338" y="608330"/>
                  </a:lnTo>
                  <a:lnTo>
                    <a:pt x="1746504" y="608330"/>
                  </a:lnTo>
                  <a:lnTo>
                    <a:pt x="1746504" y="619760"/>
                  </a:lnTo>
                  <a:lnTo>
                    <a:pt x="1775587" y="619760"/>
                  </a:lnTo>
                  <a:lnTo>
                    <a:pt x="1775587" y="624840"/>
                  </a:lnTo>
                  <a:lnTo>
                    <a:pt x="1804797" y="624840"/>
                  </a:lnTo>
                  <a:lnTo>
                    <a:pt x="1804797" y="640080"/>
                  </a:lnTo>
                  <a:lnTo>
                    <a:pt x="1862836" y="640080"/>
                  </a:lnTo>
                  <a:lnTo>
                    <a:pt x="1862836" y="654050"/>
                  </a:lnTo>
                  <a:lnTo>
                    <a:pt x="1892046" y="654050"/>
                  </a:lnTo>
                  <a:lnTo>
                    <a:pt x="1892046" y="656590"/>
                  </a:lnTo>
                  <a:lnTo>
                    <a:pt x="1950212" y="656590"/>
                  </a:lnTo>
                  <a:lnTo>
                    <a:pt x="1950212" y="666750"/>
                  </a:lnTo>
                  <a:lnTo>
                    <a:pt x="1979295" y="666750"/>
                  </a:lnTo>
                  <a:lnTo>
                    <a:pt x="1979295" y="671830"/>
                  </a:lnTo>
                  <a:lnTo>
                    <a:pt x="2008505" y="671830"/>
                  </a:lnTo>
                  <a:lnTo>
                    <a:pt x="2008505" y="674370"/>
                  </a:lnTo>
                  <a:lnTo>
                    <a:pt x="2037588" y="674370"/>
                  </a:lnTo>
                  <a:lnTo>
                    <a:pt x="2037588" y="678180"/>
                  </a:lnTo>
                  <a:lnTo>
                    <a:pt x="2095754" y="678180"/>
                  </a:lnTo>
                  <a:lnTo>
                    <a:pt x="2095754" y="680720"/>
                  </a:lnTo>
                  <a:lnTo>
                    <a:pt x="2124837" y="680720"/>
                  </a:lnTo>
                  <a:lnTo>
                    <a:pt x="2124837" y="684530"/>
                  </a:lnTo>
                  <a:lnTo>
                    <a:pt x="2183003" y="684530"/>
                  </a:lnTo>
                  <a:lnTo>
                    <a:pt x="2183003" y="689610"/>
                  </a:lnTo>
                  <a:lnTo>
                    <a:pt x="2212213" y="689610"/>
                  </a:lnTo>
                  <a:lnTo>
                    <a:pt x="2212213" y="699770"/>
                  </a:lnTo>
                  <a:lnTo>
                    <a:pt x="2241296" y="699770"/>
                  </a:lnTo>
                  <a:lnTo>
                    <a:pt x="2241296" y="702310"/>
                  </a:lnTo>
                  <a:lnTo>
                    <a:pt x="2270506" y="702310"/>
                  </a:lnTo>
                  <a:lnTo>
                    <a:pt x="2270506" y="704850"/>
                  </a:lnTo>
                  <a:lnTo>
                    <a:pt x="2299589" y="704850"/>
                  </a:lnTo>
                  <a:lnTo>
                    <a:pt x="2299589" y="708660"/>
                  </a:lnTo>
                  <a:lnTo>
                    <a:pt x="2328799" y="708660"/>
                  </a:lnTo>
                  <a:lnTo>
                    <a:pt x="2328799" y="712470"/>
                  </a:lnTo>
                  <a:lnTo>
                    <a:pt x="2416048" y="712470"/>
                  </a:lnTo>
                  <a:lnTo>
                    <a:pt x="2416048" y="736600"/>
                  </a:lnTo>
                  <a:lnTo>
                    <a:pt x="2474214" y="736600"/>
                  </a:lnTo>
                  <a:lnTo>
                    <a:pt x="2474214" y="737870"/>
                  </a:lnTo>
                  <a:lnTo>
                    <a:pt x="2532380" y="737870"/>
                  </a:lnTo>
                  <a:lnTo>
                    <a:pt x="2532380" y="746760"/>
                  </a:lnTo>
                  <a:lnTo>
                    <a:pt x="2561463" y="746760"/>
                  </a:lnTo>
                  <a:lnTo>
                    <a:pt x="2561463" y="750570"/>
                  </a:lnTo>
                  <a:lnTo>
                    <a:pt x="2590673" y="750570"/>
                  </a:lnTo>
                  <a:lnTo>
                    <a:pt x="2590673" y="753110"/>
                  </a:lnTo>
                  <a:lnTo>
                    <a:pt x="2619756" y="753110"/>
                  </a:lnTo>
                  <a:lnTo>
                    <a:pt x="2619756" y="762000"/>
                  </a:lnTo>
                  <a:lnTo>
                    <a:pt x="2677922" y="762000"/>
                  </a:lnTo>
                  <a:lnTo>
                    <a:pt x="2677922" y="768350"/>
                  </a:lnTo>
                  <a:lnTo>
                    <a:pt x="2765171" y="768350"/>
                  </a:lnTo>
                  <a:lnTo>
                    <a:pt x="2765171" y="778510"/>
                  </a:lnTo>
                  <a:lnTo>
                    <a:pt x="2794381" y="778510"/>
                  </a:lnTo>
                  <a:lnTo>
                    <a:pt x="2794381" y="789940"/>
                  </a:lnTo>
                  <a:lnTo>
                    <a:pt x="2823464" y="789940"/>
                  </a:lnTo>
                  <a:lnTo>
                    <a:pt x="2823464" y="805180"/>
                  </a:lnTo>
                  <a:lnTo>
                    <a:pt x="2852674" y="805180"/>
                  </a:lnTo>
                  <a:lnTo>
                    <a:pt x="2852674" y="810260"/>
                  </a:lnTo>
                  <a:lnTo>
                    <a:pt x="5298948" y="810260"/>
                  </a:lnTo>
                  <a:lnTo>
                    <a:pt x="5298948" y="805180"/>
                  </a:lnTo>
                  <a:lnTo>
                    <a:pt x="5298948" y="789940"/>
                  </a:lnTo>
                  <a:lnTo>
                    <a:pt x="5298948" y="293370"/>
                  </a:lnTo>
                  <a:lnTo>
                    <a:pt x="5298948" y="288290"/>
                  </a:lnTo>
                  <a:close/>
                </a:path>
              </a:pathLst>
            </a:custGeom>
            <a:solidFill>
              <a:srgbClr val="FFFFFF">
                <a:alpha val="5019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3" name="object 13"/>
            <p:cNvSpPr/>
            <p:nvPr/>
          </p:nvSpPr>
          <p:spPr>
            <a:xfrm>
              <a:off x="1146048" y="2172969"/>
              <a:ext cx="262255" cy="617220"/>
            </a:xfrm>
            <a:custGeom>
              <a:avLst/>
              <a:gdLst/>
              <a:ahLst/>
              <a:cxnLst/>
              <a:rect l="l" t="t" r="r" b="b"/>
              <a:pathLst>
                <a:path w="262255" h="617219">
                  <a:moveTo>
                    <a:pt x="261874" y="574040"/>
                  </a:moveTo>
                  <a:lnTo>
                    <a:pt x="232791" y="574040"/>
                  </a:lnTo>
                  <a:lnTo>
                    <a:pt x="232791" y="497840"/>
                  </a:lnTo>
                  <a:lnTo>
                    <a:pt x="203581" y="497840"/>
                  </a:lnTo>
                  <a:lnTo>
                    <a:pt x="203581" y="431800"/>
                  </a:lnTo>
                  <a:lnTo>
                    <a:pt x="174498" y="431800"/>
                  </a:lnTo>
                  <a:lnTo>
                    <a:pt x="174498" y="378460"/>
                  </a:lnTo>
                  <a:lnTo>
                    <a:pt x="145288" y="378460"/>
                  </a:lnTo>
                  <a:lnTo>
                    <a:pt x="145288" y="316230"/>
                  </a:lnTo>
                  <a:lnTo>
                    <a:pt x="116166" y="316230"/>
                  </a:lnTo>
                  <a:lnTo>
                    <a:pt x="116166" y="241300"/>
                  </a:lnTo>
                  <a:lnTo>
                    <a:pt x="87033" y="241300"/>
                  </a:lnTo>
                  <a:lnTo>
                    <a:pt x="87033" y="185420"/>
                  </a:lnTo>
                  <a:lnTo>
                    <a:pt x="57886" y="185420"/>
                  </a:lnTo>
                  <a:lnTo>
                    <a:pt x="57886" y="118110"/>
                  </a:lnTo>
                  <a:lnTo>
                    <a:pt x="28752" y="118110"/>
                  </a:lnTo>
                  <a:lnTo>
                    <a:pt x="28752" y="0"/>
                  </a:lnTo>
                  <a:lnTo>
                    <a:pt x="0" y="0"/>
                  </a:lnTo>
                  <a:lnTo>
                    <a:pt x="0" y="118110"/>
                  </a:lnTo>
                  <a:lnTo>
                    <a:pt x="0" y="185420"/>
                  </a:lnTo>
                  <a:lnTo>
                    <a:pt x="0" y="617220"/>
                  </a:lnTo>
                  <a:lnTo>
                    <a:pt x="261874" y="617220"/>
                  </a:lnTo>
                  <a:lnTo>
                    <a:pt x="261874" y="574040"/>
                  </a:lnTo>
                  <a:close/>
                </a:path>
              </a:pathLst>
            </a:custGeom>
            <a:solidFill>
              <a:srgbClr val="FFFFFF">
                <a:alpha val="5019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4" name="object 14"/>
            <p:cNvSpPr/>
            <p:nvPr/>
          </p:nvSpPr>
          <p:spPr>
            <a:xfrm>
              <a:off x="3998722" y="3552189"/>
              <a:ext cx="2446655" cy="1504950"/>
            </a:xfrm>
            <a:custGeom>
              <a:avLst/>
              <a:gdLst/>
              <a:ahLst/>
              <a:cxnLst/>
              <a:rect l="l" t="t" r="r" b="b"/>
              <a:pathLst>
                <a:path w="2446654" h="1504950">
                  <a:moveTo>
                    <a:pt x="2446274" y="0"/>
                  </a:moveTo>
                  <a:lnTo>
                    <a:pt x="0" y="0"/>
                  </a:lnTo>
                  <a:lnTo>
                    <a:pt x="0" y="5080"/>
                  </a:lnTo>
                  <a:lnTo>
                    <a:pt x="29083" y="5080"/>
                  </a:lnTo>
                  <a:lnTo>
                    <a:pt x="29083" y="20320"/>
                  </a:lnTo>
                  <a:lnTo>
                    <a:pt x="58166" y="20320"/>
                  </a:lnTo>
                  <a:lnTo>
                    <a:pt x="58166" y="21590"/>
                  </a:lnTo>
                  <a:lnTo>
                    <a:pt x="87376" y="21590"/>
                  </a:lnTo>
                  <a:lnTo>
                    <a:pt x="87376" y="26670"/>
                  </a:lnTo>
                  <a:lnTo>
                    <a:pt x="116459" y="26670"/>
                  </a:lnTo>
                  <a:lnTo>
                    <a:pt x="116459" y="30480"/>
                  </a:lnTo>
                  <a:lnTo>
                    <a:pt x="145669" y="30480"/>
                  </a:lnTo>
                  <a:lnTo>
                    <a:pt x="145669" y="36830"/>
                  </a:lnTo>
                  <a:lnTo>
                    <a:pt x="174752" y="36830"/>
                  </a:lnTo>
                  <a:lnTo>
                    <a:pt x="174752" y="39370"/>
                  </a:lnTo>
                  <a:lnTo>
                    <a:pt x="203962" y="39370"/>
                  </a:lnTo>
                  <a:lnTo>
                    <a:pt x="203962" y="48260"/>
                  </a:lnTo>
                  <a:lnTo>
                    <a:pt x="233045" y="48260"/>
                  </a:lnTo>
                  <a:lnTo>
                    <a:pt x="233045" y="68580"/>
                  </a:lnTo>
                  <a:lnTo>
                    <a:pt x="291211" y="68580"/>
                  </a:lnTo>
                  <a:lnTo>
                    <a:pt x="291211" y="77470"/>
                  </a:lnTo>
                  <a:lnTo>
                    <a:pt x="320294" y="77470"/>
                  </a:lnTo>
                  <a:lnTo>
                    <a:pt x="320294" y="88900"/>
                  </a:lnTo>
                  <a:lnTo>
                    <a:pt x="349504" y="88900"/>
                  </a:lnTo>
                  <a:lnTo>
                    <a:pt x="349504" y="90170"/>
                  </a:lnTo>
                  <a:lnTo>
                    <a:pt x="407670" y="90170"/>
                  </a:lnTo>
                  <a:lnTo>
                    <a:pt x="407670" y="100330"/>
                  </a:lnTo>
                  <a:lnTo>
                    <a:pt x="436753" y="100330"/>
                  </a:lnTo>
                  <a:lnTo>
                    <a:pt x="436753" y="102870"/>
                  </a:lnTo>
                  <a:lnTo>
                    <a:pt x="465963" y="102870"/>
                  </a:lnTo>
                  <a:lnTo>
                    <a:pt x="465963" y="107950"/>
                  </a:lnTo>
                  <a:lnTo>
                    <a:pt x="495046" y="107950"/>
                  </a:lnTo>
                  <a:lnTo>
                    <a:pt x="495046" y="111760"/>
                  </a:lnTo>
                  <a:lnTo>
                    <a:pt x="553212" y="111760"/>
                  </a:lnTo>
                  <a:lnTo>
                    <a:pt x="553212" y="115570"/>
                  </a:lnTo>
                  <a:lnTo>
                    <a:pt x="582295" y="115570"/>
                  </a:lnTo>
                  <a:lnTo>
                    <a:pt x="582295" y="116840"/>
                  </a:lnTo>
                  <a:lnTo>
                    <a:pt x="611505" y="116840"/>
                  </a:lnTo>
                  <a:lnTo>
                    <a:pt x="611505" y="119380"/>
                  </a:lnTo>
                  <a:lnTo>
                    <a:pt x="640588" y="119380"/>
                  </a:lnTo>
                  <a:lnTo>
                    <a:pt x="640588" y="128270"/>
                  </a:lnTo>
                  <a:lnTo>
                    <a:pt x="698754" y="128270"/>
                  </a:lnTo>
                  <a:lnTo>
                    <a:pt x="698754" y="133350"/>
                  </a:lnTo>
                  <a:lnTo>
                    <a:pt x="727964" y="133350"/>
                  </a:lnTo>
                  <a:lnTo>
                    <a:pt x="727964" y="135890"/>
                  </a:lnTo>
                  <a:lnTo>
                    <a:pt x="757047" y="135890"/>
                  </a:lnTo>
                  <a:lnTo>
                    <a:pt x="757047" y="139700"/>
                  </a:lnTo>
                  <a:lnTo>
                    <a:pt x="815213" y="139700"/>
                  </a:lnTo>
                  <a:lnTo>
                    <a:pt x="815213" y="146050"/>
                  </a:lnTo>
                  <a:lnTo>
                    <a:pt x="844296" y="146050"/>
                  </a:lnTo>
                  <a:lnTo>
                    <a:pt x="844296" y="153670"/>
                  </a:lnTo>
                  <a:lnTo>
                    <a:pt x="873506" y="153670"/>
                  </a:lnTo>
                  <a:lnTo>
                    <a:pt x="873506" y="158750"/>
                  </a:lnTo>
                  <a:lnTo>
                    <a:pt x="902589" y="158750"/>
                  </a:lnTo>
                  <a:lnTo>
                    <a:pt x="902589" y="163830"/>
                  </a:lnTo>
                  <a:lnTo>
                    <a:pt x="960755" y="163830"/>
                  </a:lnTo>
                  <a:lnTo>
                    <a:pt x="960755" y="175260"/>
                  </a:lnTo>
                  <a:lnTo>
                    <a:pt x="1018921" y="175260"/>
                  </a:lnTo>
                  <a:lnTo>
                    <a:pt x="1018921" y="177800"/>
                  </a:lnTo>
                  <a:lnTo>
                    <a:pt x="1048131" y="177800"/>
                  </a:lnTo>
                  <a:lnTo>
                    <a:pt x="1048131" y="191770"/>
                  </a:lnTo>
                  <a:lnTo>
                    <a:pt x="1106170" y="191770"/>
                  </a:lnTo>
                  <a:lnTo>
                    <a:pt x="1106170" y="195580"/>
                  </a:lnTo>
                  <a:lnTo>
                    <a:pt x="1164336" y="195580"/>
                  </a:lnTo>
                  <a:lnTo>
                    <a:pt x="1164336" y="217170"/>
                  </a:lnTo>
                  <a:lnTo>
                    <a:pt x="1193546" y="217170"/>
                  </a:lnTo>
                  <a:lnTo>
                    <a:pt x="1193546" y="228600"/>
                  </a:lnTo>
                  <a:lnTo>
                    <a:pt x="1222629" y="228600"/>
                  </a:lnTo>
                  <a:lnTo>
                    <a:pt x="1222629" y="245110"/>
                  </a:lnTo>
                  <a:lnTo>
                    <a:pt x="1251839" y="245110"/>
                  </a:lnTo>
                  <a:lnTo>
                    <a:pt x="1251839" y="259080"/>
                  </a:lnTo>
                  <a:lnTo>
                    <a:pt x="1280922" y="259080"/>
                  </a:lnTo>
                  <a:lnTo>
                    <a:pt x="1280922" y="264160"/>
                  </a:lnTo>
                  <a:lnTo>
                    <a:pt x="1310132" y="264160"/>
                  </a:lnTo>
                  <a:lnTo>
                    <a:pt x="1310132" y="270510"/>
                  </a:lnTo>
                  <a:lnTo>
                    <a:pt x="1339215" y="270510"/>
                  </a:lnTo>
                  <a:lnTo>
                    <a:pt x="1339215" y="274320"/>
                  </a:lnTo>
                  <a:lnTo>
                    <a:pt x="1368298" y="274320"/>
                  </a:lnTo>
                  <a:lnTo>
                    <a:pt x="1368298" y="298450"/>
                  </a:lnTo>
                  <a:lnTo>
                    <a:pt x="1397508" y="298450"/>
                  </a:lnTo>
                  <a:lnTo>
                    <a:pt x="1397508" y="306070"/>
                  </a:lnTo>
                  <a:lnTo>
                    <a:pt x="1455674" y="306070"/>
                  </a:lnTo>
                  <a:lnTo>
                    <a:pt x="1455674" y="320040"/>
                  </a:lnTo>
                  <a:lnTo>
                    <a:pt x="1484757" y="320040"/>
                  </a:lnTo>
                  <a:lnTo>
                    <a:pt x="1484757" y="327660"/>
                  </a:lnTo>
                  <a:lnTo>
                    <a:pt x="1542923" y="327660"/>
                  </a:lnTo>
                  <a:lnTo>
                    <a:pt x="1542923" y="332740"/>
                  </a:lnTo>
                  <a:lnTo>
                    <a:pt x="1572133" y="332740"/>
                  </a:lnTo>
                  <a:lnTo>
                    <a:pt x="1572133" y="355600"/>
                  </a:lnTo>
                  <a:lnTo>
                    <a:pt x="1601216" y="355600"/>
                  </a:lnTo>
                  <a:lnTo>
                    <a:pt x="1601216" y="373380"/>
                  </a:lnTo>
                  <a:lnTo>
                    <a:pt x="1630299" y="373380"/>
                  </a:lnTo>
                  <a:lnTo>
                    <a:pt x="1630299" y="392430"/>
                  </a:lnTo>
                  <a:lnTo>
                    <a:pt x="1659509" y="392430"/>
                  </a:lnTo>
                  <a:lnTo>
                    <a:pt x="1659509" y="430530"/>
                  </a:lnTo>
                  <a:lnTo>
                    <a:pt x="1688592" y="430530"/>
                  </a:lnTo>
                  <a:lnTo>
                    <a:pt x="1688592" y="455930"/>
                  </a:lnTo>
                  <a:lnTo>
                    <a:pt x="1717802" y="455930"/>
                  </a:lnTo>
                  <a:lnTo>
                    <a:pt x="1717802" y="458470"/>
                  </a:lnTo>
                  <a:lnTo>
                    <a:pt x="1746885" y="458470"/>
                  </a:lnTo>
                  <a:lnTo>
                    <a:pt x="1746885" y="464820"/>
                  </a:lnTo>
                  <a:lnTo>
                    <a:pt x="1776095" y="464820"/>
                  </a:lnTo>
                  <a:lnTo>
                    <a:pt x="1776095" y="477520"/>
                  </a:lnTo>
                  <a:lnTo>
                    <a:pt x="1805178" y="477520"/>
                  </a:lnTo>
                  <a:lnTo>
                    <a:pt x="1805178" y="482600"/>
                  </a:lnTo>
                  <a:lnTo>
                    <a:pt x="1834388" y="482600"/>
                  </a:lnTo>
                  <a:lnTo>
                    <a:pt x="1834388" y="528320"/>
                  </a:lnTo>
                  <a:lnTo>
                    <a:pt x="1892427" y="528320"/>
                  </a:lnTo>
                  <a:lnTo>
                    <a:pt x="1892427" y="541020"/>
                  </a:lnTo>
                  <a:lnTo>
                    <a:pt x="1921637" y="541020"/>
                  </a:lnTo>
                  <a:lnTo>
                    <a:pt x="1921637" y="561340"/>
                  </a:lnTo>
                  <a:lnTo>
                    <a:pt x="1950720" y="561340"/>
                  </a:lnTo>
                  <a:lnTo>
                    <a:pt x="1950720" y="570230"/>
                  </a:lnTo>
                  <a:lnTo>
                    <a:pt x="1979930" y="570230"/>
                  </a:lnTo>
                  <a:lnTo>
                    <a:pt x="1979930" y="576580"/>
                  </a:lnTo>
                  <a:lnTo>
                    <a:pt x="2038096" y="576580"/>
                  </a:lnTo>
                  <a:lnTo>
                    <a:pt x="2038096" y="599440"/>
                  </a:lnTo>
                  <a:lnTo>
                    <a:pt x="2067179" y="599440"/>
                  </a:lnTo>
                  <a:lnTo>
                    <a:pt x="2067179" y="603250"/>
                  </a:lnTo>
                  <a:lnTo>
                    <a:pt x="2096389" y="603250"/>
                  </a:lnTo>
                  <a:lnTo>
                    <a:pt x="2096389" y="610870"/>
                  </a:lnTo>
                  <a:lnTo>
                    <a:pt x="2125472" y="610870"/>
                  </a:lnTo>
                  <a:lnTo>
                    <a:pt x="2125472" y="694690"/>
                  </a:lnTo>
                  <a:lnTo>
                    <a:pt x="2154555" y="694690"/>
                  </a:lnTo>
                  <a:lnTo>
                    <a:pt x="2154555" y="737870"/>
                  </a:lnTo>
                  <a:lnTo>
                    <a:pt x="2183765" y="737870"/>
                  </a:lnTo>
                  <a:lnTo>
                    <a:pt x="2183765" y="789940"/>
                  </a:lnTo>
                  <a:lnTo>
                    <a:pt x="2212848" y="789940"/>
                  </a:lnTo>
                  <a:lnTo>
                    <a:pt x="2212848" y="801370"/>
                  </a:lnTo>
                  <a:lnTo>
                    <a:pt x="2242058" y="801370"/>
                  </a:lnTo>
                  <a:lnTo>
                    <a:pt x="2242058" y="826770"/>
                  </a:lnTo>
                  <a:lnTo>
                    <a:pt x="2271141" y="826770"/>
                  </a:lnTo>
                  <a:lnTo>
                    <a:pt x="2271141" y="847090"/>
                  </a:lnTo>
                  <a:lnTo>
                    <a:pt x="2300351" y="847090"/>
                  </a:lnTo>
                  <a:lnTo>
                    <a:pt x="2300351" y="862330"/>
                  </a:lnTo>
                  <a:lnTo>
                    <a:pt x="2329434" y="862330"/>
                  </a:lnTo>
                  <a:lnTo>
                    <a:pt x="2329434" y="878840"/>
                  </a:lnTo>
                  <a:lnTo>
                    <a:pt x="2358644" y="878840"/>
                  </a:lnTo>
                  <a:lnTo>
                    <a:pt x="2358644" y="922020"/>
                  </a:lnTo>
                  <a:lnTo>
                    <a:pt x="2387727" y="922020"/>
                  </a:lnTo>
                  <a:lnTo>
                    <a:pt x="2387727" y="1329690"/>
                  </a:lnTo>
                  <a:lnTo>
                    <a:pt x="2416937" y="1329690"/>
                  </a:lnTo>
                  <a:lnTo>
                    <a:pt x="2416937" y="1504950"/>
                  </a:lnTo>
                  <a:lnTo>
                    <a:pt x="2446274" y="1504950"/>
                  </a:lnTo>
                  <a:lnTo>
                    <a:pt x="2446274" y="1329690"/>
                  </a:lnTo>
                  <a:lnTo>
                    <a:pt x="2446274" y="922020"/>
                  </a:lnTo>
                  <a:lnTo>
                    <a:pt x="2446274" y="5080"/>
                  </a:lnTo>
                  <a:lnTo>
                    <a:pt x="2446274" y="0"/>
                  </a:lnTo>
                  <a:close/>
                </a:path>
              </a:pathLst>
            </a:custGeom>
            <a:solidFill>
              <a:srgbClr val="696969">
                <a:alpha val="5019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5" name="object 15"/>
            <p:cNvSpPr/>
            <p:nvPr/>
          </p:nvSpPr>
          <p:spPr>
            <a:xfrm>
              <a:off x="1146048" y="2747009"/>
              <a:ext cx="5299075" cy="810260"/>
            </a:xfrm>
            <a:custGeom>
              <a:avLst/>
              <a:gdLst/>
              <a:ahLst/>
              <a:cxnLst/>
              <a:rect l="l" t="t" r="r" b="b"/>
              <a:pathLst>
                <a:path w="5299075" h="810260">
                  <a:moveTo>
                    <a:pt x="5298948" y="288290"/>
                  </a:moveTo>
                  <a:lnTo>
                    <a:pt x="495046" y="288290"/>
                  </a:lnTo>
                  <a:lnTo>
                    <a:pt x="495046" y="273050"/>
                  </a:lnTo>
                  <a:lnTo>
                    <a:pt x="465836" y="273050"/>
                  </a:lnTo>
                  <a:lnTo>
                    <a:pt x="465836" y="270510"/>
                  </a:lnTo>
                  <a:lnTo>
                    <a:pt x="436753" y="270510"/>
                  </a:lnTo>
                  <a:lnTo>
                    <a:pt x="436753" y="233680"/>
                  </a:lnTo>
                  <a:lnTo>
                    <a:pt x="407543" y="233680"/>
                  </a:lnTo>
                  <a:lnTo>
                    <a:pt x="407543" y="204470"/>
                  </a:lnTo>
                  <a:lnTo>
                    <a:pt x="378460" y="204470"/>
                  </a:lnTo>
                  <a:lnTo>
                    <a:pt x="378460" y="165100"/>
                  </a:lnTo>
                  <a:lnTo>
                    <a:pt x="349250" y="165100"/>
                  </a:lnTo>
                  <a:lnTo>
                    <a:pt x="349250" y="73660"/>
                  </a:lnTo>
                  <a:lnTo>
                    <a:pt x="320167" y="73660"/>
                  </a:lnTo>
                  <a:lnTo>
                    <a:pt x="320167" y="52070"/>
                  </a:lnTo>
                  <a:lnTo>
                    <a:pt x="290957" y="52070"/>
                  </a:lnTo>
                  <a:lnTo>
                    <a:pt x="290957" y="43180"/>
                  </a:lnTo>
                  <a:lnTo>
                    <a:pt x="261874" y="43180"/>
                  </a:lnTo>
                  <a:lnTo>
                    <a:pt x="261874" y="0"/>
                  </a:lnTo>
                  <a:lnTo>
                    <a:pt x="0" y="0"/>
                  </a:lnTo>
                  <a:lnTo>
                    <a:pt x="0" y="43180"/>
                  </a:lnTo>
                  <a:lnTo>
                    <a:pt x="0" y="52070"/>
                  </a:lnTo>
                  <a:lnTo>
                    <a:pt x="0" y="288290"/>
                  </a:lnTo>
                  <a:lnTo>
                    <a:pt x="494665" y="288290"/>
                  </a:lnTo>
                  <a:lnTo>
                    <a:pt x="494665" y="293370"/>
                  </a:lnTo>
                  <a:lnTo>
                    <a:pt x="523748" y="293370"/>
                  </a:lnTo>
                  <a:lnTo>
                    <a:pt x="523748" y="307340"/>
                  </a:lnTo>
                  <a:lnTo>
                    <a:pt x="552831" y="307340"/>
                  </a:lnTo>
                  <a:lnTo>
                    <a:pt x="552831" y="316230"/>
                  </a:lnTo>
                  <a:lnTo>
                    <a:pt x="582041" y="316230"/>
                  </a:lnTo>
                  <a:lnTo>
                    <a:pt x="582041" y="321310"/>
                  </a:lnTo>
                  <a:lnTo>
                    <a:pt x="611124" y="321310"/>
                  </a:lnTo>
                  <a:lnTo>
                    <a:pt x="611124" y="341630"/>
                  </a:lnTo>
                  <a:lnTo>
                    <a:pt x="669290" y="341630"/>
                  </a:lnTo>
                  <a:lnTo>
                    <a:pt x="669290" y="358140"/>
                  </a:lnTo>
                  <a:lnTo>
                    <a:pt x="698500" y="358140"/>
                  </a:lnTo>
                  <a:lnTo>
                    <a:pt x="698500" y="365760"/>
                  </a:lnTo>
                  <a:lnTo>
                    <a:pt x="727583" y="365760"/>
                  </a:lnTo>
                  <a:lnTo>
                    <a:pt x="727583" y="379730"/>
                  </a:lnTo>
                  <a:lnTo>
                    <a:pt x="756793" y="379730"/>
                  </a:lnTo>
                  <a:lnTo>
                    <a:pt x="756793" y="384810"/>
                  </a:lnTo>
                  <a:lnTo>
                    <a:pt x="785876" y="384810"/>
                  </a:lnTo>
                  <a:lnTo>
                    <a:pt x="785876" y="407670"/>
                  </a:lnTo>
                  <a:lnTo>
                    <a:pt x="844042" y="407670"/>
                  </a:lnTo>
                  <a:lnTo>
                    <a:pt x="844042" y="427990"/>
                  </a:lnTo>
                  <a:lnTo>
                    <a:pt x="873125" y="427990"/>
                  </a:lnTo>
                  <a:lnTo>
                    <a:pt x="873125" y="438150"/>
                  </a:lnTo>
                  <a:lnTo>
                    <a:pt x="902335" y="438150"/>
                  </a:lnTo>
                  <a:lnTo>
                    <a:pt x="902335" y="440690"/>
                  </a:lnTo>
                  <a:lnTo>
                    <a:pt x="960501" y="440690"/>
                  </a:lnTo>
                  <a:lnTo>
                    <a:pt x="960501" y="457200"/>
                  </a:lnTo>
                  <a:lnTo>
                    <a:pt x="1018667" y="457200"/>
                  </a:lnTo>
                  <a:lnTo>
                    <a:pt x="1018667" y="469900"/>
                  </a:lnTo>
                  <a:lnTo>
                    <a:pt x="1047750" y="469900"/>
                  </a:lnTo>
                  <a:lnTo>
                    <a:pt x="1047750" y="477520"/>
                  </a:lnTo>
                  <a:lnTo>
                    <a:pt x="1076833" y="477520"/>
                  </a:lnTo>
                  <a:lnTo>
                    <a:pt x="1076833" y="480060"/>
                  </a:lnTo>
                  <a:lnTo>
                    <a:pt x="1106043" y="480060"/>
                  </a:lnTo>
                  <a:lnTo>
                    <a:pt x="1106043" y="487680"/>
                  </a:lnTo>
                  <a:lnTo>
                    <a:pt x="1164209" y="487680"/>
                  </a:lnTo>
                  <a:lnTo>
                    <a:pt x="1164209" y="488950"/>
                  </a:lnTo>
                  <a:lnTo>
                    <a:pt x="1193292" y="488950"/>
                  </a:lnTo>
                  <a:lnTo>
                    <a:pt x="1193292" y="492760"/>
                  </a:lnTo>
                  <a:lnTo>
                    <a:pt x="1222502" y="492760"/>
                  </a:lnTo>
                  <a:lnTo>
                    <a:pt x="1222502" y="495300"/>
                  </a:lnTo>
                  <a:lnTo>
                    <a:pt x="1251585" y="495300"/>
                  </a:lnTo>
                  <a:lnTo>
                    <a:pt x="1251585" y="501650"/>
                  </a:lnTo>
                  <a:lnTo>
                    <a:pt x="1280795" y="501650"/>
                  </a:lnTo>
                  <a:lnTo>
                    <a:pt x="1280795" y="508000"/>
                  </a:lnTo>
                  <a:lnTo>
                    <a:pt x="1309878" y="508000"/>
                  </a:lnTo>
                  <a:lnTo>
                    <a:pt x="1309878" y="514350"/>
                  </a:lnTo>
                  <a:lnTo>
                    <a:pt x="1368044" y="514350"/>
                  </a:lnTo>
                  <a:lnTo>
                    <a:pt x="1368044" y="518160"/>
                  </a:lnTo>
                  <a:lnTo>
                    <a:pt x="1397127" y="518160"/>
                  </a:lnTo>
                  <a:lnTo>
                    <a:pt x="1397127" y="520700"/>
                  </a:lnTo>
                  <a:lnTo>
                    <a:pt x="1426337" y="520700"/>
                  </a:lnTo>
                  <a:lnTo>
                    <a:pt x="1426337" y="523240"/>
                  </a:lnTo>
                  <a:lnTo>
                    <a:pt x="1484503" y="523240"/>
                  </a:lnTo>
                  <a:lnTo>
                    <a:pt x="1484503" y="551180"/>
                  </a:lnTo>
                  <a:lnTo>
                    <a:pt x="1513586" y="551180"/>
                  </a:lnTo>
                  <a:lnTo>
                    <a:pt x="1513586" y="552450"/>
                  </a:lnTo>
                  <a:lnTo>
                    <a:pt x="1542796" y="552450"/>
                  </a:lnTo>
                  <a:lnTo>
                    <a:pt x="1542796" y="556260"/>
                  </a:lnTo>
                  <a:lnTo>
                    <a:pt x="1571879" y="556260"/>
                  </a:lnTo>
                  <a:lnTo>
                    <a:pt x="1571879" y="590550"/>
                  </a:lnTo>
                  <a:lnTo>
                    <a:pt x="1630045" y="590550"/>
                  </a:lnTo>
                  <a:lnTo>
                    <a:pt x="1630045" y="593090"/>
                  </a:lnTo>
                  <a:lnTo>
                    <a:pt x="1659128" y="593090"/>
                  </a:lnTo>
                  <a:lnTo>
                    <a:pt x="1659128" y="599440"/>
                  </a:lnTo>
                  <a:lnTo>
                    <a:pt x="1688338" y="599440"/>
                  </a:lnTo>
                  <a:lnTo>
                    <a:pt x="1688338" y="608330"/>
                  </a:lnTo>
                  <a:lnTo>
                    <a:pt x="1746504" y="608330"/>
                  </a:lnTo>
                  <a:lnTo>
                    <a:pt x="1746504" y="619760"/>
                  </a:lnTo>
                  <a:lnTo>
                    <a:pt x="1775587" y="619760"/>
                  </a:lnTo>
                  <a:lnTo>
                    <a:pt x="1775587" y="624840"/>
                  </a:lnTo>
                  <a:lnTo>
                    <a:pt x="1804797" y="624840"/>
                  </a:lnTo>
                  <a:lnTo>
                    <a:pt x="1804797" y="640080"/>
                  </a:lnTo>
                  <a:lnTo>
                    <a:pt x="1862836" y="640080"/>
                  </a:lnTo>
                  <a:lnTo>
                    <a:pt x="1862836" y="654050"/>
                  </a:lnTo>
                  <a:lnTo>
                    <a:pt x="1892046" y="654050"/>
                  </a:lnTo>
                  <a:lnTo>
                    <a:pt x="1892046" y="656590"/>
                  </a:lnTo>
                  <a:lnTo>
                    <a:pt x="1950212" y="656590"/>
                  </a:lnTo>
                  <a:lnTo>
                    <a:pt x="1950212" y="666750"/>
                  </a:lnTo>
                  <a:lnTo>
                    <a:pt x="1979295" y="666750"/>
                  </a:lnTo>
                  <a:lnTo>
                    <a:pt x="1979295" y="671830"/>
                  </a:lnTo>
                  <a:lnTo>
                    <a:pt x="2008505" y="671830"/>
                  </a:lnTo>
                  <a:lnTo>
                    <a:pt x="2008505" y="674370"/>
                  </a:lnTo>
                  <a:lnTo>
                    <a:pt x="2037588" y="674370"/>
                  </a:lnTo>
                  <a:lnTo>
                    <a:pt x="2037588" y="678180"/>
                  </a:lnTo>
                  <a:lnTo>
                    <a:pt x="2095754" y="678180"/>
                  </a:lnTo>
                  <a:lnTo>
                    <a:pt x="2095754" y="680720"/>
                  </a:lnTo>
                  <a:lnTo>
                    <a:pt x="2124837" y="680720"/>
                  </a:lnTo>
                  <a:lnTo>
                    <a:pt x="2124837" y="684530"/>
                  </a:lnTo>
                  <a:lnTo>
                    <a:pt x="2183003" y="684530"/>
                  </a:lnTo>
                  <a:lnTo>
                    <a:pt x="2183003" y="689610"/>
                  </a:lnTo>
                  <a:lnTo>
                    <a:pt x="2212213" y="689610"/>
                  </a:lnTo>
                  <a:lnTo>
                    <a:pt x="2212213" y="699770"/>
                  </a:lnTo>
                  <a:lnTo>
                    <a:pt x="2241296" y="699770"/>
                  </a:lnTo>
                  <a:lnTo>
                    <a:pt x="2241296" y="702310"/>
                  </a:lnTo>
                  <a:lnTo>
                    <a:pt x="2270506" y="702310"/>
                  </a:lnTo>
                  <a:lnTo>
                    <a:pt x="2270506" y="704850"/>
                  </a:lnTo>
                  <a:lnTo>
                    <a:pt x="2299589" y="704850"/>
                  </a:lnTo>
                  <a:lnTo>
                    <a:pt x="2299589" y="708660"/>
                  </a:lnTo>
                  <a:lnTo>
                    <a:pt x="2328799" y="708660"/>
                  </a:lnTo>
                  <a:lnTo>
                    <a:pt x="2328799" y="712470"/>
                  </a:lnTo>
                  <a:lnTo>
                    <a:pt x="2416048" y="712470"/>
                  </a:lnTo>
                  <a:lnTo>
                    <a:pt x="2416048" y="736600"/>
                  </a:lnTo>
                  <a:lnTo>
                    <a:pt x="2474214" y="736600"/>
                  </a:lnTo>
                  <a:lnTo>
                    <a:pt x="2474214" y="737870"/>
                  </a:lnTo>
                  <a:lnTo>
                    <a:pt x="2532380" y="737870"/>
                  </a:lnTo>
                  <a:lnTo>
                    <a:pt x="2532380" y="746760"/>
                  </a:lnTo>
                  <a:lnTo>
                    <a:pt x="2561463" y="746760"/>
                  </a:lnTo>
                  <a:lnTo>
                    <a:pt x="2561463" y="750570"/>
                  </a:lnTo>
                  <a:lnTo>
                    <a:pt x="2590673" y="750570"/>
                  </a:lnTo>
                  <a:lnTo>
                    <a:pt x="2590673" y="753110"/>
                  </a:lnTo>
                  <a:lnTo>
                    <a:pt x="2619756" y="753110"/>
                  </a:lnTo>
                  <a:lnTo>
                    <a:pt x="2619756" y="762000"/>
                  </a:lnTo>
                  <a:lnTo>
                    <a:pt x="2677922" y="762000"/>
                  </a:lnTo>
                  <a:lnTo>
                    <a:pt x="2677922" y="768350"/>
                  </a:lnTo>
                  <a:lnTo>
                    <a:pt x="2765171" y="768350"/>
                  </a:lnTo>
                  <a:lnTo>
                    <a:pt x="2765171" y="778510"/>
                  </a:lnTo>
                  <a:lnTo>
                    <a:pt x="2794381" y="778510"/>
                  </a:lnTo>
                  <a:lnTo>
                    <a:pt x="2794381" y="789940"/>
                  </a:lnTo>
                  <a:lnTo>
                    <a:pt x="2823464" y="789940"/>
                  </a:lnTo>
                  <a:lnTo>
                    <a:pt x="2823464" y="805180"/>
                  </a:lnTo>
                  <a:lnTo>
                    <a:pt x="2852674" y="805180"/>
                  </a:lnTo>
                  <a:lnTo>
                    <a:pt x="2852674" y="810260"/>
                  </a:lnTo>
                  <a:lnTo>
                    <a:pt x="5298948" y="810260"/>
                  </a:lnTo>
                  <a:lnTo>
                    <a:pt x="5298948" y="805180"/>
                  </a:lnTo>
                  <a:lnTo>
                    <a:pt x="5298948" y="789940"/>
                  </a:lnTo>
                  <a:lnTo>
                    <a:pt x="5298948" y="293370"/>
                  </a:lnTo>
                  <a:lnTo>
                    <a:pt x="5298948" y="288290"/>
                  </a:lnTo>
                  <a:close/>
                </a:path>
              </a:pathLst>
            </a:custGeom>
            <a:solidFill>
              <a:srgbClr val="696969">
                <a:alpha val="5019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6" name="object 16"/>
            <p:cNvSpPr/>
            <p:nvPr/>
          </p:nvSpPr>
          <p:spPr>
            <a:xfrm>
              <a:off x="1146048" y="2172969"/>
              <a:ext cx="262255" cy="617220"/>
            </a:xfrm>
            <a:custGeom>
              <a:avLst/>
              <a:gdLst/>
              <a:ahLst/>
              <a:cxnLst/>
              <a:rect l="l" t="t" r="r" b="b"/>
              <a:pathLst>
                <a:path w="262255" h="617219">
                  <a:moveTo>
                    <a:pt x="261874" y="574040"/>
                  </a:moveTo>
                  <a:lnTo>
                    <a:pt x="232791" y="574040"/>
                  </a:lnTo>
                  <a:lnTo>
                    <a:pt x="232791" y="497840"/>
                  </a:lnTo>
                  <a:lnTo>
                    <a:pt x="203581" y="497840"/>
                  </a:lnTo>
                  <a:lnTo>
                    <a:pt x="203581" y="431800"/>
                  </a:lnTo>
                  <a:lnTo>
                    <a:pt x="174498" y="431800"/>
                  </a:lnTo>
                  <a:lnTo>
                    <a:pt x="174498" y="378460"/>
                  </a:lnTo>
                  <a:lnTo>
                    <a:pt x="145288" y="378460"/>
                  </a:lnTo>
                  <a:lnTo>
                    <a:pt x="145288" y="316230"/>
                  </a:lnTo>
                  <a:lnTo>
                    <a:pt x="116166" y="316230"/>
                  </a:lnTo>
                  <a:lnTo>
                    <a:pt x="116166" y="241300"/>
                  </a:lnTo>
                  <a:lnTo>
                    <a:pt x="87033" y="241300"/>
                  </a:lnTo>
                  <a:lnTo>
                    <a:pt x="87033" y="185420"/>
                  </a:lnTo>
                  <a:lnTo>
                    <a:pt x="57886" y="185420"/>
                  </a:lnTo>
                  <a:lnTo>
                    <a:pt x="57886" y="118110"/>
                  </a:lnTo>
                  <a:lnTo>
                    <a:pt x="28752" y="118110"/>
                  </a:lnTo>
                  <a:lnTo>
                    <a:pt x="28752" y="0"/>
                  </a:lnTo>
                  <a:lnTo>
                    <a:pt x="0" y="0"/>
                  </a:lnTo>
                  <a:lnTo>
                    <a:pt x="0" y="118110"/>
                  </a:lnTo>
                  <a:lnTo>
                    <a:pt x="0" y="185420"/>
                  </a:lnTo>
                  <a:lnTo>
                    <a:pt x="0" y="617220"/>
                  </a:lnTo>
                  <a:lnTo>
                    <a:pt x="261874" y="617220"/>
                  </a:lnTo>
                  <a:lnTo>
                    <a:pt x="261874" y="574040"/>
                  </a:lnTo>
                  <a:close/>
                </a:path>
              </a:pathLst>
            </a:custGeom>
            <a:solidFill>
              <a:srgbClr val="696969">
                <a:alpha val="5019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7" name="object 17"/>
            <p:cNvSpPr/>
            <p:nvPr/>
          </p:nvSpPr>
          <p:spPr>
            <a:xfrm>
              <a:off x="1107948" y="2292095"/>
              <a:ext cx="5390515" cy="2970530"/>
            </a:xfrm>
            <a:custGeom>
              <a:avLst/>
              <a:gdLst/>
              <a:ahLst/>
              <a:cxnLst/>
              <a:rect l="l" t="t" r="r" b="b"/>
              <a:pathLst>
                <a:path w="5390515" h="2970529">
                  <a:moveTo>
                    <a:pt x="5390388" y="0"/>
                  </a:moveTo>
                  <a:lnTo>
                    <a:pt x="0" y="0"/>
                  </a:lnTo>
                </a:path>
                <a:path w="5390515" h="2970529">
                  <a:moveTo>
                    <a:pt x="5390388" y="742188"/>
                  </a:moveTo>
                  <a:lnTo>
                    <a:pt x="0" y="742188"/>
                  </a:lnTo>
                </a:path>
                <a:path w="5390515" h="2970529">
                  <a:moveTo>
                    <a:pt x="5390388" y="1485899"/>
                  </a:moveTo>
                  <a:lnTo>
                    <a:pt x="0" y="1485899"/>
                  </a:lnTo>
                </a:path>
                <a:path w="5390515" h="2970529">
                  <a:moveTo>
                    <a:pt x="5390388" y="2228087"/>
                  </a:moveTo>
                  <a:lnTo>
                    <a:pt x="0" y="2228087"/>
                  </a:lnTo>
                </a:path>
                <a:path w="5390515" h="2970529">
                  <a:moveTo>
                    <a:pt x="5390388" y="2970276"/>
                  </a:moveTo>
                  <a:lnTo>
                    <a:pt x="0" y="2970276"/>
                  </a:lnTo>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8" name="object 18"/>
            <p:cNvSpPr/>
            <p:nvPr/>
          </p:nvSpPr>
          <p:spPr>
            <a:xfrm>
              <a:off x="1068324" y="2295143"/>
              <a:ext cx="40005" cy="2970530"/>
            </a:xfrm>
            <a:custGeom>
              <a:avLst/>
              <a:gdLst/>
              <a:ahLst/>
              <a:cxnLst/>
              <a:rect l="l" t="t" r="r" b="b"/>
              <a:pathLst>
                <a:path w="40005" h="2970529">
                  <a:moveTo>
                    <a:pt x="0" y="0"/>
                  </a:moveTo>
                  <a:lnTo>
                    <a:pt x="39623" y="0"/>
                  </a:lnTo>
                </a:path>
                <a:path w="40005" h="2970529">
                  <a:moveTo>
                    <a:pt x="0" y="743711"/>
                  </a:moveTo>
                  <a:lnTo>
                    <a:pt x="39623" y="743711"/>
                  </a:lnTo>
                </a:path>
                <a:path w="40005" h="2970529">
                  <a:moveTo>
                    <a:pt x="0" y="1485899"/>
                  </a:moveTo>
                  <a:lnTo>
                    <a:pt x="39623" y="1485899"/>
                  </a:lnTo>
                </a:path>
                <a:path w="40005" h="2970529">
                  <a:moveTo>
                    <a:pt x="0" y="2228087"/>
                  </a:moveTo>
                  <a:lnTo>
                    <a:pt x="39623" y="2228087"/>
                  </a:lnTo>
                </a:path>
                <a:path w="40005" h="2970529">
                  <a:moveTo>
                    <a:pt x="0" y="2970275"/>
                  </a:moveTo>
                  <a:lnTo>
                    <a:pt x="39623" y="2970275"/>
                  </a:lnTo>
                </a:path>
              </a:pathLst>
            </a:custGeom>
            <a:ln w="12918">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sp>
        <p:nvSpPr>
          <p:cNvPr id="20" name="object 20"/>
          <p:cNvSpPr txBox="1"/>
          <p:nvPr/>
        </p:nvSpPr>
        <p:spPr>
          <a:xfrm>
            <a:off x="403250" y="6040018"/>
            <a:ext cx="11146155" cy="299720"/>
          </a:xfrm>
          <a:prstGeom prst="rect">
            <a:avLst/>
          </a:prstGeom>
        </p:spPr>
        <p:txBody>
          <a:bodyPr vert="horz" wrap="square" lIns="0" tIns="12700" rIns="0" bIns="0" rtlCol="0">
            <a:spAutoFit/>
          </a:bodyPr>
          <a:lstStyle/>
          <a:p>
            <a:pPr marL="38100" marR="3048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1200" cap="none" spc="0" normalizeH="0" baseline="0" noProof="0" dirty="0">
                <a:ln>
                  <a:noFill/>
                </a:ln>
                <a:solidFill>
                  <a:srgbClr val="000000"/>
                </a:solidFill>
                <a:effectLst/>
                <a:uLnTx/>
                <a:uFillTx/>
                <a:latin typeface="Arial"/>
                <a:ea typeface="ＭＳ Ｐゴシック"/>
                <a:cs typeface="Arial"/>
              </a:rPr>
              <a:t>Data</a:t>
            </a:r>
            <a:r>
              <a:rPr kumimoji="0" sz="900" b="1"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cut</a:t>
            </a:r>
            <a:r>
              <a:rPr kumimoji="0" sz="900" b="1"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off:</a:t>
            </a:r>
            <a:r>
              <a:rPr kumimoji="0" sz="900" b="1"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August</a:t>
            </a:r>
            <a:r>
              <a:rPr kumimoji="0" sz="900" b="1"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31,</a:t>
            </a:r>
            <a:r>
              <a:rPr kumimoji="0" sz="900" b="1"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2023.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ANCOVA,</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analysis</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of</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covariance;</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CI,</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confidence</a:t>
            </a:r>
            <a:r>
              <a:rPr kumimoji="0" sz="900" b="0" i="0" u="none" strike="noStrike" kern="1200" cap="none" spc="-5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interval;</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ITT,</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intent-to-treat;</a:t>
            </a:r>
            <a:r>
              <a:rPr kumimoji="0" sz="900" b="0" i="0" u="none" strike="noStrike" kern="1200" cap="none" spc="-5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TSS,</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total</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symptom</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score.</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*Waterfall</a:t>
            </a:r>
            <a:r>
              <a:rPr kumimoji="0" sz="900" b="0" i="0" u="none" strike="noStrike" kern="1200" cap="none" spc="-5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plots</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represent</a:t>
            </a:r>
            <a:r>
              <a:rPr kumimoji="0" sz="9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patients</a:t>
            </a:r>
            <a:r>
              <a:rPr kumimoji="0" sz="9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who</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have</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baseline</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and</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Week</a:t>
            </a:r>
            <a:r>
              <a:rPr kumimoji="0" sz="900" b="0" i="0" u="none" strike="noStrike" kern="1200" cap="none" spc="-5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24</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data.</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15" normalizeH="0" baseline="27777" noProof="0" dirty="0">
                <a:ln>
                  <a:noFill/>
                </a:ln>
                <a:solidFill>
                  <a:srgbClr val="000000"/>
                </a:solidFill>
                <a:effectLst/>
                <a:uLnTx/>
                <a:uFillTx/>
                <a:latin typeface="Arial"/>
                <a:ea typeface="ＭＳ Ｐゴシック"/>
                <a:cs typeface="Arial"/>
              </a:rPr>
              <a:t>†</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Change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from</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baseline</a:t>
            </a:r>
            <a:r>
              <a:rPr kumimoji="0" sz="9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determined</a:t>
            </a:r>
            <a:r>
              <a:rPr kumimoji="0" sz="9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by</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ANCOVA</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model</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using</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Multiple</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Imputation.</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27777" noProof="0" dirty="0">
                <a:ln>
                  <a:noFill/>
                </a:ln>
                <a:solidFill>
                  <a:srgbClr val="000000"/>
                </a:solidFill>
                <a:effectLst/>
                <a:uLnTx/>
                <a:uFillTx/>
                <a:latin typeface="Arial"/>
                <a:ea typeface="ＭＳ Ｐゴシック"/>
                <a:cs typeface="Arial"/>
              </a:rPr>
              <a:t>‡</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Least</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square</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mean</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difference</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from</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ANCOVA</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model</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using</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baseline</a:t>
            </a:r>
            <a:r>
              <a:rPr kumimoji="0" sz="9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DIPSS, baseline</a:t>
            </a:r>
            <a:r>
              <a:rPr kumimoji="0" sz="9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platelet</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count</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and</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baseline</a:t>
            </a:r>
            <a:r>
              <a:rPr kumimoji="0" sz="9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spleen</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volume</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as</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factors,</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and</a:t>
            </a:r>
            <a:endParaRPr kumimoji="0" sz="9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1" name="object 21"/>
          <p:cNvSpPr txBox="1"/>
          <p:nvPr/>
        </p:nvSpPr>
        <p:spPr>
          <a:xfrm>
            <a:off x="6564883" y="4322140"/>
            <a:ext cx="4772025" cy="667385"/>
          </a:xfrm>
          <a:prstGeom prst="rect">
            <a:avLst/>
          </a:prstGeom>
        </p:spPr>
        <p:txBody>
          <a:bodyPr vert="horz" wrap="square" lIns="0" tIns="13335" rIns="0" bIns="0" rtlCol="0">
            <a:spAutoFit/>
          </a:bodyPr>
          <a:lstStyle/>
          <a:p>
            <a:pPr marL="241300" marR="5080" lvl="0" indent="-228600" algn="l" defTabSz="914400" rtl="0" eaLnBrk="1" fontAlgn="auto" latinLnBrk="0" hangingPunct="1">
              <a:lnSpc>
                <a:spcPct val="100000"/>
              </a:lnSpc>
              <a:spcBef>
                <a:spcPts val="105"/>
              </a:spcBef>
              <a:spcAft>
                <a:spcPts val="0"/>
              </a:spcAft>
              <a:buClr>
                <a:srgbClr val="91005A"/>
              </a:buClr>
              <a:buSzTx/>
              <a:buFont typeface="Wingdings"/>
              <a:buChar char=""/>
              <a:tabLst>
                <a:tab pos="241300" algn="l"/>
              </a:tabLst>
              <a:defRPr/>
            </a:pPr>
            <a:r>
              <a:rPr kumimoji="0" sz="1400" b="1" i="0" u="none" strike="noStrike" kern="1200" cap="none" spc="0" normalizeH="0" baseline="0" noProof="0" dirty="0">
                <a:ln>
                  <a:noFill/>
                </a:ln>
                <a:solidFill>
                  <a:srgbClr val="000000"/>
                </a:solidFill>
                <a:effectLst/>
                <a:uLnTx/>
                <a:uFillTx/>
                <a:latin typeface="Arial"/>
                <a:ea typeface="ＭＳ Ｐゴシック"/>
                <a:cs typeface="Arial"/>
              </a:rPr>
              <a:t>Absolute</a:t>
            </a:r>
            <a:r>
              <a:rPr kumimoji="0" sz="1400" b="1" i="0" u="none" strike="noStrike" kern="1200" cap="none" spc="-20" normalizeH="0" baseline="0" noProof="0" dirty="0">
                <a:ln>
                  <a:noFill/>
                </a:ln>
                <a:solidFill>
                  <a:srgbClr val="000000"/>
                </a:solidFill>
                <a:effectLst/>
                <a:uLnTx/>
                <a:uFillTx/>
                <a:latin typeface="Arial"/>
                <a:ea typeface="ＭＳ Ｐゴシック"/>
                <a:cs typeface="Arial"/>
              </a:rPr>
              <a:t> </a:t>
            </a:r>
            <a:r>
              <a:rPr kumimoji="0" sz="1400" b="1" i="0" u="none" strike="noStrike" kern="1200" cap="none" spc="0" normalizeH="0" baseline="0" noProof="0" dirty="0">
                <a:ln>
                  <a:noFill/>
                </a:ln>
                <a:solidFill>
                  <a:srgbClr val="000000"/>
                </a:solidFill>
                <a:effectLst/>
                <a:uLnTx/>
                <a:uFillTx/>
                <a:latin typeface="Arial"/>
                <a:ea typeface="ＭＳ Ｐゴシック"/>
                <a:cs typeface="Arial"/>
              </a:rPr>
              <a:t>change</a:t>
            </a:r>
            <a:r>
              <a:rPr kumimoji="0" sz="1400" b="1" i="0" u="none" strike="noStrike" kern="1200" cap="none" spc="-35" normalizeH="0" baseline="0" noProof="0" dirty="0">
                <a:ln>
                  <a:noFill/>
                </a:ln>
                <a:solidFill>
                  <a:srgbClr val="000000"/>
                </a:solidFill>
                <a:effectLst/>
                <a:uLnTx/>
                <a:uFillTx/>
                <a:latin typeface="Arial"/>
                <a:ea typeface="ＭＳ Ｐゴシック"/>
                <a:cs typeface="Arial"/>
              </a:rPr>
              <a:t> </a:t>
            </a:r>
            <a:r>
              <a:rPr kumimoji="0" sz="1400" b="1" i="0" u="none" strike="noStrike" kern="1200" cap="none" spc="0" normalizeH="0" baseline="0" noProof="0" dirty="0">
                <a:ln>
                  <a:noFill/>
                </a:ln>
                <a:solidFill>
                  <a:srgbClr val="000000"/>
                </a:solidFill>
                <a:effectLst/>
                <a:uLnTx/>
                <a:uFillTx/>
                <a:latin typeface="Arial"/>
                <a:ea typeface="ＭＳ Ｐゴシック"/>
                <a:cs typeface="Arial"/>
              </a:rPr>
              <a:t>in</a:t>
            </a:r>
            <a:r>
              <a:rPr kumimoji="0" sz="1400" b="1" i="0" u="none" strike="noStrike" kern="1200" cap="none" spc="-40" normalizeH="0" baseline="0" noProof="0" dirty="0">
                <a:ln>
                  <a:noFill/>
                </a:ln>
                <a:solidFill>
                  <a:srgbClr val="000000"/>
                </a:solidFill>
                <a:effectLst/>
                <a:uLnTx/>
                <a:uFillTx/>
                <a:latin typeface="Arial"/>
                <a:ea typeface="ＭＳ Ｐゴシック"/>
                <a:cs typeface="Arial"/>
              </a:rPr>
              <a:t> </a:t>
            </a:r>
            <a:r>
              <a:rPr kumimoji="0" sz="1400" b="1" i="0" u="none" strike="noStrike" kern="1200" cap="none" spc="0" normalizeH="0" baseline="0" noProof="0" dirty="0">
                <a:ln>
                  <a:noFill/>
                </a:ln>
                <a:solidFill>
                  <a:srgbClr val="000000"/>
                </a:solidFill>
                <a:effectLst/>
                <a:uLnTx/>
                <a:uFillTx/>
                <a:latin typeface="Arial"/>
                <a:ea typeface="ＭＳ Ｐゴシック"/>
                <a:cs typeface="Arial"/>
              </a:rPr>
              <a:t>TSS</a:t>
            </a:r>
            <a:r>
              <a:rPr kumimoji="0" sz="1400" b="1" i="0" u="none" strike="noStrike" kern="1200" cap="none" spc="-20" normalizeH="0" baseline="0" noProof="0" dirty="0">
                <a:ln>
                  <a:noFill/>
                </a:ln>
                <a:solidFill>
                  <a:srgbClr val="000000"/>
                </a:solidFill>
                <a:effectLst/>
                <a:uLnTx/>
                <a:uFillTx/>
                <a:latin typeface="Arial"/>
                <a:ea typeface="ＭＳ Ｐゴシック"/>
                <a:cs typeface="Arial"/>
              </a:rPr>
              <a:t> </a:t>
            </a:r>
            <a:r>
              <a:rPr kumimoji="0" sz="1400" b="1" i="0" u="none" strike="noStrike" kern="1200" cap="none" spc="0" normalizeH="0" baseline="0" noProof="0" dirty="0">
                <a:ln>
                  <a:noFill/>
                </a:ln>
                <a:solidFill>
                  <a:srgbClr val="000000"/>
                </a:solidFill>
                <a:effectLst/>
                <a:uLnTx/>
                <a:uFillTx/>
                <a:latin typeface="Arial"/>
                <a:ea typeface="ＭＳ Ｐゴシック"/>
                <a:cs typeface="Arial"/>
              </a:rPr>
              <a:t>is</a:t>
            </a:r>
            <a:r>
              <a:rPr kumimoji="0" sz="1400" b="1" i="0" u="none" strike="noStrike" kern="1200" cap="none" spc="-35" normalizeH="0" baseline="0" noProof="0" dirty="0">
                <a:ln>
                  <a:noFill/>
                </a:ln>
                <a:solidFill>
                  <a:srgbClr val="000000"/>
                </a:solidFill>
                <a:effectLst/>
                <a:uLnTx/>
                <a:uFillTx/>
                <a:latin typeface="Arial"/>
                <a:ea typeface="ＭＳ Ｐゴシック"/>
                <a:cs typeface="Arial"/>
              </a:rPr>
              <a:t> </a:t>
            </a:r>
            <a:r>
              <a:rPr kumimoji="0" sz="1400" b="1" i="0" u="none" strike="noStrike" kern="1200" cap="none" spc="0" normalizeH="0" baseline="0" noProof="0" dirty="0">
                <a:ln>
                  <a:noFill/>
                </a:ln>
                <a:solidFill>
                  <a:srgbClr val="000000"/>
                </a:solidFill>
                <a:effectLst/>
                <a:uLnTx/>
                <a:uFillTx/>
                <a:latin typeface="Arial"/>
                <a:ea typeface="ＭＳ Ｐゴシック"/>
                <a:cs typeface="Arial"/>
              </a:rPr>
              <a:t>a</a:t>
            </a:r>
            <a:r>
              <a:rPr kumimoji="0" sz="1400" b="1" i="0" u="none" strike="noStrike" kern="1200" cap="none" spc="-25" normalizeH="0" baseline="0" noProof="0" dirty="0">
                <a:ln>
                  <a:noFill/>
                </a:ln>
                <a:solidFill>
                  <a:srgbClr val="000000"/>
                </a:solidFill>
                <a:effectLst/>
                <a:uLnTx/>
                <a:uFillTx/>
                <a:latin typeface="Arial"/>
                <a:ea typeface="ＭＳ Ｐゴシック"/>
                <a:cs typeface="Arial"/>
              </a:rPr>
              <a:t> </a:t>
            </a:r>
            <a:r>
              <a:rPr kumimoji="0" sz="1400" b="1" i="0" u="none" strike="noStrike" kern="1200" cap="none" spc="-10" normalizeH="0" baseline="0" noProof="0" dirty="0">
                <a:ln>
                  <a:noFill/>
                </a:ln>
                <a:solidFill>
                  <a:srgbClr val="000000"/>
                </a:solidFill>
                <a:effectLst/>
                <a:uLnTx/>
                <a:uFillTx/>
                <a:latin typeface="Arial"/>
                <a:ea typeface="ＭＳ Ｐゴシック"/>
                <a:cs typeface="Arial"/>
              </a:rPr>
              <a:t>continuous</a:t>
            </a:r>
            <a:r>
              <a:rPr kumimoji="0" sz="1400" b="1" i="0" u="none" strike="noStrike" kern="1200" cap="none" spc="-60" normalizeH="0" baseline="0" noProof="0" dirty="0">
                <a:ln>
                  <a:noFill/>
                </a:ln>
                <a:solidFill>
                  <a:srgbClr val="000000"/>
                </a:solidFill>
                <a:effectLst/>
                <a:uLnTx/>
                <a:uFillTx/>
                <a:latin typeface="Arial"/>
                <a:ea typeface="ＭＳ Ｐゴシック"/>
                <a:cs typeface="Arial"/>
              </a:rPr>
              <a:t> </a:t>
            </a:r>
            <a:r>
              <a:rPr kumimoji="0" sz="1400" b="1" i="0" u="none" strike="noStrike" kern="1200" cap="none" spc="0" normalizeH="0" baseline="0" noProof="0" dirty="0">
                <a:ln>
                  <a:noFill/>
                </a:ln>
                <a:solidFill>
                  <a:srgbClr val="000000"/>
                </a:solidFill>
                <a:effectLst/>
                <a:uLnTx/>
                <a:uFillTx/>
                <a:latin typeface="Arial"/>
                <a:ea typeface="ＭＳ Ｐゴシック"/>
                <a:cs typeface="Arial"/>
              </a:rPr>
              <a:t>endpoint</a:t>
            </a:r>
            <a:r>
              <a:rPr kumimoji="0" sz="1400" b="1" i="0" u="none" strike="noStrike" kern="1200" cap="none" spc="-40" normalizeH="0" baseline="0" noProof="0" dirty="0">
                <a:ln>
                  <a:noFill/>
                </a:ln>
                <a:solidFill>
                  <a:srgbClr val="000000"/>
                </a:solidFill>
                <a:effectLst/>
                <a:uLnTx/>
                <a:uFillTx/>
                <a:latin typeface="Arial"/>
                <a:ea typeface="ＭＳ Ｐゴシック"/>
                <a:cs typeface="Arial"/>
              </a:rPr>
              <a:t> </a:t>
            </a:r>
            <a:r>
              <a:rPr kumimoji="0" sz="1400" b="0" i="0" u="none" strike="noStrike" kern="1200" cap="none" spc="-20" normalizeH="0" baseline="0" noProof="0" dirty="0">
                <a:ln>
                  <a:noFill/>
                </a:ln>
                <a:solidFill>
                  <a:srgbClr val="000000"/>
                </a:solidFill>
                <a:effectLst/>
                <a:uLnTx/>
                <a:uFillTx/>
                <a:latin typeface="Arial"/>
                <a:ea typeface="ＭＳ Ｐゴシック"/>
                <a:cs typeface="Arial"/>
              </a:rPr>
              <a:t>that </a:t>
            </a:r>
            <a:r>
              <a:rPr kumimoji="0" sz="1400" b="0" i="0" u="none" strike="noStrike" kern="1200" cap="none" spc="0" normalizeH="0" baseline="0" noProof="0" dirty="0">
                <a:ln>
                  <a:noFill/>
                </a:ln>
                <a:solidFill>
                  <a:srgbClr val="000000"/>
                </a:solidFill>
                <a:effectLst/>
                <a:uLnTx/>
                <a:uFillTx/>
                <a:latin typeface="Arial"/>
                <a:ea typeface="ＭＳ Ｐゴシック"/>
                <a:cs typeface="Arial"/>
              </a:rPr>
              <a:t>estimates</a:t>
            </a:r>
            <a:r>
              <a:rPr kumimoji="0" sz="1400" b="0" i="0" u="none" strike="noStrike" kern="1200" cap="none" spc="-80" normalizeH="0" baseline="0" noProof="0" dirty="0">
                <a:ln>
                  <a:noFill/>
                </a:ln>
                <a:solidFill>
                  <a:srgbClr val="000000"/>
                </a:solidFill>
                <a:effectLst/>
                <a:uLnTx/>
                <a:uFillTx/>
                <a:latin typeface="Arial"/>
                <a:ea typeface="ＭＳ Ｐゴシック"/>
                <a:cs typeface="Arial"/>
              </a:rPr>
              <a:t> </a:t>
            </a:r>
            <a:r>
              <a:rPr kumimoji="0" sz="1400" b="0" i="0" u="none" strike="noStrike" kern="1200" cap="none" spc="0" normalizeH="0" baseline="0" noProof="0" dirty="0">
                <a:ln>
                  <a:noFill/>
                </a:ln>
                <a:solidFill>
                  <a:srgbClr val="000000"/>
                </a:solidFill>
                <a:effectLst/>
                <a:uLnTx/>
                <a:uFillTx/>
                <a:latin typeface="Arial"/>
                <a:ea typeface="ＭＳ Ｐゴシック"/>
                <a:cs typeface="Arial"/>
              </a:rPr>
              <a:t>magnitude</a:t>
            </a:r>
            <a:r>
              <a:rPr kumimoji="0" sz="1400" b="0" i="0" u="none" strike="noStrike" kern="1200" cap="none" spc="-60" normalizeH="0" baseline="0" noProof="0" dirty="0">
                <a:ln>
                  <a:noFill/>
                </a:ln>
                <a:solidFill>
                  <a:srgbClr val="000000"/>
                </a:solidFill>
                <a:effectLst/>
                <a:uLnTx/>
                <a:uFillTx/>
                <a:latin typeface="Arial"/>
                <a:ea typeface="ＭＳ Ｐゴシック"/>
                <a:cs typeface="Arial"/>
              </a:rPr>
              <a:t> </a:t>
            </a:r>
            <a:r>
              <a:rPr kumimoji="0" sz="1400" b="0" i="0" u="none" strike="noStrike" kern="1200" cap="none" spc="0" normalizeH="0" baseline="0" noProof="0" dirty="0">
                <a:ln>
                  <a:noFill/>
                </a:ln>
                <a:solidFill>
                  <a:srgbClr val="000000"/>
                </a:solidFill>
                <a:effectLst/>
                <a:uLnTx/>
                <a:uFillTx/>
                <a:latin typeface="Arial"/>
                <a:ea typeface="ＭＳ Ｐゴシック"/>
                <a:cs typeface="Arial"/>
              </a:rPr>
              <a:t>of</a:t>
            </a:r>
            <a:r>
              <a:rPr kumimoji="0" sz="14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1400" b="0" i="0" u="none" strike="noStrike" kern="1200" cap="none" spc="0" normalizeH="0" baseline="0" noProof="0" dirty="0">
                <a:ln>
                  <a:noFill/>
                </a:ln>
                <a:solidFill>
                  <a:srgbClr val="000000"/>
                </a:solidFill>
                <a:effectLst/>
                <a:uLnTx/>
                <a:uFillTx/>
                <a:latin typeface="Arial"/>
                <a:ea typeface="ＭＳ Ｐゴシック"/>
                <a:cs typeface="Arial"/>
              </a:rPr>
              <a:t>symptom</a:t>
            </a:r>
            <a:r>
              <a:rPr kumimoji="0" sz="14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1400" b="0" i="0" u="none" strike="noStrike" kern="1200" cap="none" spc="0" normalizeH="0" baseline="0" noProof="0" dirty="0">
                <a:ln>
                  <a:noFill/>
                </a:ln>
                <a:solidFill>
                  <a:srgbClr val="000000"/>
                </a:solidFill>
                <a:effectLst/>
                <a:uLnTx/>
                <a:uFillTx/>
                <a:latin typeface="Arial"/>
                <a:ea typeface="ＭＳ Ｐゴシック"/>
                <a:cs typeface="Arial"/>
              </a:rPr>
              <a:t>burden</a:t>
            </a:r>
            <a:r>
              <a:rPr kumimoji="0" sz="1400" b="0" i="0" u="none" strike="noStrike" kern="1200" cap="none" spc="-60" normalizeH="0" baseline="0" noProof="0" dirty="0">
                <a:ln>
                  <a:noFill/>
                </a:ln>
                <a:solidFill>
                  <a:srgbClr val="000000"/>
                </a:solidFill>
                <a:effectLst/>
                <a:uLnTx/>
                <a:uFillTx/>
                <a:latin typeface="Arial"/>
                <a:ea typeface="ＭＳ Ｐゴシック"/>
                <a:cs typeface="Arial"/>
              </a:rPr>
              <a:t> </a:t>
            </a:r>
            <a:r>
              <a:rPr kumimoji="0" sz="1400" b="0" i="0" u="none" strike="noStrike" kern="1200" cap="none" spc="0" normalizeH="0" baseline="0" noProof="0" dirty="0">
                <a:ln>
                  <a:noFill/>
                </a:ln>
                <a:solidFill>
                  <a:srgbClr val="000000"/>
                </a:solidFill>
                <a:effectLst/>
                <a:uLnTx/>
                <a:uFillTx/>
                <a:latin typeface="Arial"/>
                <a:ea typeface="ＭＳ Ｐゴシック"/>
                <a:cs typeface="Arial"/>
              </a:rPr>
              <a:t>reduction</a:t>
            </a:r>
            <a:r>
              <a:rPr kumimoji="0" sz="1400" b="0" i="0" u="none" strike="noStrike" kern="1200" cap="none" spc="-50" normalizeH="0" baseline="0" noProof="0" dirty="0">
                <a:ln>
                  <a:noFill/>
                </a:ln>
                <a:solidFill>
                  <a:srgbClr val="000000"/>
                </a:solidFill>
                <a:effectLst/>
                <a:uLnTx/>
                <a:uFillTx/>
                <a:latin typeface="Arial"/>
                <a:ea typeface="ＭＳ Ｐゴシック"/>
                <a:cs typeface="Arial"/>
              </a:rPr>
              <a:t> </a:t>
            </a:r>
            <a:r>
              <a:rPr kumimoji="0" sz="1400" b="0" i="0" u="none" strike="noStrike" kern="1200" cap="none" spc="-20" normalizeH="0" baseline="0" noProof="0" dirty="0">
                <a:ln>
                  <a:noFill/>
                </a:ln>
                <a:solidFill>
                  <a:srgbClr val="000000"/>
                </a:solidFill>
                <a:effectLst/>
                <a:uLnTx/>
                <a:uFillTx/>
                <a:latin typeface="Arial"/>
                <a:ea typeface="ＭＳ Ｐゴシック"/>
                <a:cs typeface="Arial"/>
              </a:rPr>
              <a:t>with </a:t>
            </a:r>
            <a:r>
              <a:rPr kumimoji="0" sz="1400" b="0" i="0" u="none" strike="noStrike" kern="1200" cap="none" spc="0" normalizeH="0" baseline="0" noProof="0" dirty="0">
                <a:ln>
                  <a:noFill/>
                </a:ln>
                <a:solidFill>
                  <a:srgbClr val="000000"/>
                </a:solidFill>
                <a:effectLst/>
                <a:uLnTx/>
                <a:uFillTx/>
                <a:latin typeface="Arial"/>
                <a:ea typeface="ＭＳ Ｐゴシック"/>
                <a:cs typeface="Arial"/>
              </a:rPr>
              <a:t>enhanced</a:t>
            </a:r>
            <a:r>
              <a:rPr kumimoji="0" sz="1400" b="0" i="0" u="none" strike="noStrike" kern="1200" cap="none" spc="-75" normalizeH="0" baseline="0" noProof="0" dirty="0">
                <a:ln>
                  <a:noFill/>
                </a:ln>
                <a:solidFill>
                  <a:srgbClr val="000000"/>
                </a:solidFill>
                <a:effectLst/>
                <a:uLnTx/>
                <a:uFillTx/>
                <a:latin typeface="Arial"/>
                <a:ea typeface="ＭＳ Ｐゴシック"/>
                <a:cs typeface="Arial"/>
              </a:rPr>
              <a:t> </a:t>
            </a:r>
            <a:r>
              <a:rPr kumimoji="0" sz="1400" b="0" i="0" u="none" strike="noStrike" kern="1200" cap="none" spc="-10" normalizeH="0" baseline="0" noProof="0" dirty="0">
                <a:ln>
                  <a:noFill/>
                </a:ln>
                <a:solidFill>
                  <a:srgbClr val="000000"/>
                </a:solidFill>
                <a:effectLst/>
                <a:uLnTx/>
                <a:uFillTx/>
                <a:latin typeface="Arial"/>
                <a:ea typeface="ＭＳ Ｐゴシック"/>
                <a:cs typeface="Arial"/>
              </a:rPr>
              <a:t>precision</a:t>
            </a:r>
            <a:endParaRPr kumimoji="0" sz="14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2" name="object 22"/>
          <p:cNvSpPr txBox="1"/>
          <p:nvPr/>
        </p:nvSpPr>
        <p:spPr>
          <a:xfrm>
            <a:off x="813459" y="470369"/>
            <a:ext cx="10119360" cy="750847"/>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2400" b="1" i="0" u="none" strike="noStrike" kern="1200" cap="none" spc="0" normalizeH="0" baseline="0" noProof="0" dirty="0">
                <a:ln>
                  <a:noFill/>
                </a:ln>
                <a:solidFill>
                  <a:srgbClr val="91005A"/>
                </a:solidFill>
                <a:effectLst/>
                <a:uLnTx/>
                <a:uFillTx/>
                <a:latin typeface="Arial"/>
                <a:ea typeface="ＭＳ Ｐゴシック"/>
                <a:cs typeface="Arial"/>
              </a:rPr>
              <a:t>Strong</a:t>
            </a:r>
            <a:r>
              <a:rPr kumimoji="0" sz="2400" b="1" i="0" u="none" strike="noStrike" kern="1200" cap="none" spc="-45"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numerical</a:t>
            </a:r>
            <a:r>
              <a:rPr kumimoji="0" sz="2400" b="1" i="0" u="none" strike="noStrike" kern="1200" cap="none" spc="-35"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improvements</a:t>
            </a:r>
            <a:r>
              <a:rPr kumimoji="0" sz="2400" b="1" i="0" u="none" strike="noStrike" kern="1200" cap="none" spc="-10"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for</a:t>
            </a:r>
            <a:r>
              <a:rPr kumimoji="0" sz="2400" b="1" i="0" u="none" strike="noStrike" kern="1200" cap="none" spc="-35"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patients</a:t>
            </a:r>
            <a:r>
              <a:rPr kumimoji="0" sz="2400" b="1" i="0" u="none" strike="noStrike" kern="1200" cap="none" spc="-30"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treated</a:t>
            </a:r>
            <a:r>
              <a:rPr kumimoji="0" sz="2400" b="1" i="0" u="none" strike="noStrike" kern="1200" cap="none" spc="-45"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with</a:t>
            </a:r>
            <a:r>
              <a:rPr kumimoji="0" sz="2400" b="1" i="0" u="none" strike="noStrike" kern="1200" cap="none" spc="-60"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pelabresib</a:t>
            </a:r>
            <a:r>
              <a:rPr kumimoji="0" sz="2400" b="1" i="0" u="none" strike="noStrike" kern="1200" cap="none" spc="-25"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a:t>
            </a:r>
            <a:r>
              <a:rPr kumimoji="0" sz="2400" b="1" i="0" u="none" strike="noStrike" kern="1200" cap="none" spc="-60"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ruxolitinib</a:t>
            </a:r>
            <a:r>
              <a:rPr kumimoji="0" sz="2400" b="1" i="0" u="none" strike="noStrike" kern="1200" cap="none" spc="-5"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vs</a:t>
            </a:r>
            <a:r>
              <a:rPr kumimoji="0" sz="2400" b="1" i="0" u="none" strike="noStrike" kern="1200" cap="none" spc="-25"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placebo</a:t>
            </a:r>
            <a:r>
              <a:rPr kumimoji="0" sz="2400" b="1" i="0" u="none" strike="noStrike" kern="1200" cap="none" spc="-45"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a:t>
            </a:r>
            <a:r>
              <a:rPr kumimoji="0" sz="2400" b="1" i="0" u="none" strike="noStrike" kern="1200" cap="none" spc="-55"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10" normalizeH="0" baseline="0" noProof="0" dirty="0">
                <a:ln>
                  <a:noFill/>
                </a:ln>
                <a:solidFill>
                  <a:srgbClr val="91005A"/>
                </a:solidFill>
                <a:effectLst/>
                <a:uLnTx/>
                <a:uFillTx/>
                <a:latin typeface="Arial"/>
                <a:ea typeface="ＭＳ Ｐゴシック"/>
                <a:cs typeface="Arial"/>
              </a:rPr>
              <a:t>ruxolitinib</a:t>
            </a:r>
            <a:endParaRPr kumimoji="0" sz="2400" b="0" i="0" u="none" strike="noStrike" kern="1200" cap="none" spc="0" normalizeH="0" baseline="0" noProof="0" dirty="0">
              <a:ln>
                <a:noFill/>
              </a:ln>
              <a:solidFill>
                <a:srgbClr val="000000"/>
              </a:solidFill>
              <a:effectLst/>
              <a:uLnTx/>
              <a:uFillTx/>
              <a:latin typeface="Arial"/>
              <a:ea typeface="ＭＳ Ｐゴシック"/>
              <a:cs typeface="Arial"/>
            </a:endParaRPr>
          </a:p>
        </p:txBody>
      </p:sp>
      <p:graphicFrame>
        <p:nvGraphicFramePr>
          <p:cNvPr id="23" name="object 23"/>
          <p:cNvGraphicFramePr>
            <a:graphicFrameLocks noGrp="1"/>
          </p:cNvGraphicFramePr>
          <p:nvPr/>
        </p:nvGraphicFramePr>
        <p:xfrm>
          <a:off x="6579107" y="2172970"/>
          <a:ext cx="5077460" cy="1644650"/>
        </p:xfrm>
        <a:graphic>
          <a:graphicData uri="http://schemas.openxmlformats.org/drawingml/2006/table">
            <a:tbl>
              <a:tblPr firstRow="1" bandRow="1">
                <a:tableStyleId>{2D5ABB26-0587-4C30-8999-92F81FD0307C}</a:tableStyleId>
              </a:tblPr>
              <a:tblGrid>
                <a:gridCol w="1692275">
                  <a:extLst>
                    <a:ext uri="{9D8B030D-6E8A-4147-A177-3AD203B41FA5}">
                      <a16:colId xmlns:a16="http://schemas.microsoft.com/office/drawing/2014/main" val="20000"/>
                    </a:ext>
                  </a:extLst>
                </a:gridCol>
                <a:gridCol w="1314450">
                  <a:extLst>
                    <a:ext uri="{9D8B030D-6E8A-4147-A177-3AD203B41FA5}">
                      <a16:colId xmlns:a16="http://schemas.microsoft.com/office/drawing/2014/main" val="20001"/>
                    </a:ext>
                  </a:extLst>
                </a:gridCol>
                <a:gridCol w="1314450">
                  <a:extLst>
                    <a:ext uri="{9D8B030D-6E8A-4147-A177-3AD203B41FA5}">
                      <a16:colId xmlns:a16="http://schemas.microsoft.com/office/drawing/2014/main" val="20002"/>
                    </a:ext>
                  </a:extLst>
                </a:gridCol>
                <a:gridCol w="756285">
                  <a:extLst>
                    <a:ext uri="{9D8B030D-6E8A-4147-A177-3AD203B41FA5}">
                      <a16:colId xmlns:a16="http://schemas.microsoft.com/office/drawing/2014/main" val="20003"/>
                    </a:ext>
                  </a:extLst>
                </a:gridCol>
              </a:tblGrid>
              <a:tr h="730250">
                <a:tc>
                  <a:txBody>
                    <a:bodyPr/>
                    <a:lstStyle/>
                    <a:p>
                      <a:pPr>
                        <a:lnSpc>
                          <a:spcPct val="100000"/>
                        </a:lnSpc>
                      </a:pPr>
                      <a:endParaRPr sz="1100">
                        <a:latin typeface="Times New Roman"/>
                        <a:cs typeface="Times New Roman"/>
                      </a:endParaRPr>
                    </a:p>
                  </a:txBody>
                  <a:tcPr marL="0" marR="0" marT="0" marB="0">
                    <a:lnL w="12700">
                      <a:solidFill>
                        <a:srgbClr val="91005A"/>
                      </a:solidFill>
                      <a:prstDash val="solid"/>
                    </a:lnL>
                    <a:lnR w="19050">
                      <a:solidFill>
                        <a:srgbClr val="0A2C81"/>
                      </a:solidFill>
                      <a:prstDash val="solid"/>
                    </a:lnR>
                    <a:lnT w="12700">
                      <a:solidFill>
                        <a:srgbClr val="91005A"/>
                      </a:solidFill>
                      <a:prstDash val="solid"/>
                    </a:lnT>
                    <a:lnB w="12700">
                      <a:solidFill>
                        <a:srgbClr val="91005A"/>
                      </a:solidFill>
                      <a:prstDash val="solid"/>
                    </a:lnB>
                  </a:tcPr>
                </a:tc>
                <a:tc>
                  <a:txBody>
                    <a:bodyPr/>
                    <a:lstStyle/>
                    <a:p>
                      <a:pPr marL="197485" marR="207645" algn="ctr">
                        <a:lnSpc>
                          <a:spcPct val="114999"/>
                        </a:lnSpc>
                        <a:spcBef>
                          <a:spcPts val="300"/>
                        </a:spcBef>
                      </a:pPr>
                      <a:r>
                        <a:rPr sz="1200" b="1" dirty="0">
                          <a:solidFill>
                            <a:srgbClr val="FFFFFF"/>
                          </a:solidFill>
                          <a:latin typeface="Arial"/>
                          <a:cs typeface="Arial"/>
                        </a:rPr>
                        <a:t>Pelabresib</a:t>
                      </a:r>
                      <a:r>
                        <a:rPr sz="1200" b="1" spc="-45" dirty="0">
                          <a:solidFill>
                            <a:srgbClr val="FFFFFF"/>
                          </a:solidFill>
                          <a:latin typeface="Arial"/>
                          <a:cs typeface="Arial"/>
                        </a:rPr>
                        <a:t> </a:t>
                      </a:r>
                      <a:r>
                        <a:rPr sz="1200" b="1" spc="-50" dirty="0">
                          <a:solidFill>
                            <a:srgbClr val="FFFFFF"/>
                          </a:solidFill>
                          <a:latin typeface="Arial"/>
                          <a:cs typeface="Arial"/>
                        </a:rPr>
                        <a:t>+ </a:t>
                      </a:r>
                      <a:r>
                        <a:rPr sz="1200" b="1" spc="-10" dirty="0">
                          <a:solidFill>
                            <a:srgbClr val="FFFFFF"/>
                          </a:solidFill>
                          <a:latin typeface="Arial"/>
                          <a:cs typeface="Arial"/>
                        </a:rPr>
                        <a:t>ruxolitinib (N=214)</a:t>
                      </a:r>
                      <a:endParaRPr sz="1200">
                        <a:latin typeface="Arial"/>
                        <a:cs typeface="Arial"/>
                      </a:endParaRPr>
                    </a:p>
                  </a:txBody>
                  <a:tcPr marL="0" marR="0" marT="38100" marB="0">
                    <a:lnL w="19050">
                      <a:solidFill>
                        <a:srgbClr val="0A2C81"/>
                      </a:solidFill>
                      <a:prstDash val="solid"/>
                    </a:lnL>
                    <a:lnR w="19050">
                      <a:solidFill>
                        <a:srgbClr val="696969"/>
                      </a:solidFill>
                      <a:prstDash val="solid"/>
                    </a:lnR>
                    <a:lnT w="19050">
                      <a:solidFill>
                        <a:srgbClr val="0A2C81"/>
                      </a:solidFill>
                      <a:prstDash val="solid"/>
                    </a:lnT>
                    <a:lnB w="12700">
                      <a:solidFill>
                        <a:srgbClr val="0C2C81"/>
                      </a:solidFill>
                      <a:prstDash val="solid"/>
                    </a:lnB>
                    <a:solidFill>
                      <a:srgbClr val="0A2C81"/>
                    </a:solidFill>
                  </a:tcPr>
                </a:tc>
                <a:tc>
                  <a:txBody>
                    <a:bodyPr/>
                    <a:lstStyle/>
                    <a:p>
                      <a:pPr marL="297815" marR="270510" indent="10160" algn="just">
                        <a:lnSpc>
                          <a:spcPct val="114999"/>
                        </a:lnSpc>
                        <a:spcBef>
                          <a:spcPts val="300"/>
                        </a:spcBef>
                      </a:pPr>
                      <a:r>
                        <a:rPr sz="1200" b="1" dirty="0">
                          <a:latin typeface="Arial"/>
                          <a:cs typeface="Arial"/>
                        </a:rPr>
                        <a:t>Placebo</a:t>
                      </a:r>
                      <a:r>
                        <a:rPr sz="1200" b="1" spc="-25" dirty="0">
                          <a:latin typeface="Arial"/>
                          <a:cs typeface="Arial"/>
                        </a:rPr>
                        <a:t> </a:t>
                      </a:r>
                      <a:r>
                        <a:rPr sz="1200" b="1" spc="-50" dirty="0">
                          <a:latin typeface="Arial"/>
                          <a:cs typeface="Arial"/>
                        </a:rPr>
                        <a:t>+ </a:t>
                      </a:r>
                      <a:r>
                        <a:rPr sz="1200" b="1" spc="-10" dirty="0">
                          <a:latin typeface="Arial"/>
                          <a:cs typeface="Arial"/>
                        </a:rPr>
                        <a:t>ruxolitinib (N=216)</a:t>
                      </a:r>
                      <a:endParaRPr sz="1200">
                        <a:latin typeface="Arial"/>
                        <a:cs typeface="Arial"/>
                      </a:endParaRPr>
                    </a:p>
                  </a:txBody>
                  <a:tcPr marL="0" marR="0" marT="38100" marB="0">
                    <a:lnL w="19050">
                      <a:solidFill>
                        <a:srgbClr val="696969"/>
                      </a:solidFill>
                      <a:prstDash val="solid"/>
                    </a:lnL>
                    <a:lnR w="19050">
                      <a:solidFill>
                        <a:srgbClr val="696969"/>
                      </a:solidFill>
                      <a:prstDash val="solid"/>
                    </a:lnR>
                    <a:lnT w="19050">
                      <a:solidFill>
                        <a:srgbClr val="696969"/>
                      </a:solidFill>
                      <a:prstDash val="solid"/>
                    </a:lnT>
                    <a:lnB w="12700">
                      <a:solidFill>
                        <a:srgbClr val="696969"/>
                      </a:solidFill>
                      <a:prstDash val="solid"/>
                    </a:lnB>
                    <a:solidFill>
                      <a:srgbClr val="C3C3C3"/>
                    </a:solidFill>
                  </a:tcPr>
                </a:tc>
                <a:tc>
                  <a:txBody>
                    <a:bodyPr/>
                    <a:lstStyle/>
                    <a:p>
                      <a:pPr>
                        <a:lnSpc>
                          <a:spcPct val="100000"/>
                        </a:lnSpc>
                        <a:spcBef>
                          <a:spcPts val="40"/>
                        </a:spcBef>
                      </a:pPr>
                      <a:endParaRPr sz="1850">
                        <a:latin typeface="Times New Roman"/>
                        <a:cs typeface="Times New Roman"/>
                      </a:endParaRPr>
                    </a:p>
                    <a:p>
                      <a:pPr marR="105410" algn="r">
                        <a:lnSpc>
                          <a:spcPct val="100000"/>
                        </a:lnSpc>
                      </a:pPr>
                      <a:r>
                        <a:rPr sz="1200" b="1" spc="-10" dirty="0">
                          <a:latin typeface="Arial"/>
                          <a:cs typeface="Arial"/>
                        </a:rPr>
                        <a:t>p-</a:t>
                      </a:r>
                      <a:r>
                        <a:rPr sz="1200" b="1" spc="-20" dirty="0">
                          <a:latin typeface="Arial"/>
                          <a:cs typeface="Arial"/>
                        </a:rPr>
                        <a:t>value</a:t>
                      </a:r>
                      <a:endParaRPr sz="1200">
                        <a:latin typeface="Arial"/>
                        <a:cs typeface="Arial"/>
                      </a:endParaRPr>
                    </a:p>
                  </a:txBody>
                  <a:tcPr marL="0" marR="0" marT="5080" marB="0">
                    <a:lnL w="19050">
                      <a:solidFill>
                        <a:srgbClr val="696969"/>
                      </a:solidFill>
                      <a:prstDash val="solid"/>
                    </a:lnL>
                    <a:lnR w="12700">
                      <a:solidFill>
                        <a:srgbClr val="91005A"/>
                      </a:solidFill>
                      <a:prstDash val="solid"/>
                    </a:lnR>
                    <a:lnT w="12700">
                      <a:solidFill>
                        <a:srgbClr val="91005A"/>
                      </a:solidFill>
                      <a:prstDash val="solid"/>
                    </a:lnT>
                    <a:lnB w="12700">
                      <a:solidFill>
                        <a:srgbClr val="91005A"/>
                      </a:solidFill>
                      <a:prstDash val="solid"/>
                    </a:lnB>
                  </a:tcPr>
                </a:tc>
                <a:extLst>
                  <a:ext uri="{0D108BD9-81ED-4DB2-BD59-A6C34878D82A}">
                    <a16:rowId xmlns:a16="http://schemas.microsoft.com/office/drawing/2014/main" val="10000"/>
                  </a:ext>
                </a:extLst>
              </a:tr>
              <a:tr h="457200">
                <a:tc>
                  <a:txBody>
                    <a:bodyPr/>
                    <a:lstStyle/>
                    <a:p>
                      <a:pPr marL="92075" marR="154940">
                        <a:lnSpc>
                          <a:spcPct val="100000"/>
                        </a:lnSpc>
                        <a:spcBef>
                          <a:spcPts val="325"/>
                        </a:spcBef>
                      </a:pPr>
                      <a:r>
                        <a:rPr sz="1200" b="1" dirty="0">
                          <a:latin typeface="Arial"/>
                          <a:cs typeface="Arial"/>
                        </a:rPr>
                        <a:t>TSS change</a:t>
                      </a:r>
                      <a:r>
                        <a:rPr sz="1200" b="1" baseline="24305" dirty="0">
                          <a:latin typeface="Arial"/>
                          <a:cs typeface="Arial"/>
                        </a:rPr>
                        <a:t>†</a:t>
                      </a:r>
                      <a:r>
                        <a:rPr sz="1200" b="1" spc="165" baseline="24305" dirty="0">
                          <a:latin typeface="Arial"/>
                          <a:cs typeface="Arial"/>
                        </a:rPr>
                        <a:t> </a:t>
                      </a:r>
                      <a:r>
                        <a:rPr sz="1200" b="1" spc="-20" dirty="0">
                          <a:latin typeface="Arial"/>
                          <a:cs typeface="Arial"/>
                        </a:rPr>
                        <a:t>from </a:t>
                      </a:r>
                      <a:r>
                        <a:rPr sz="1200" b="1" dirty="0">
                          <a:latin typeface="Arial"/>
                          <a:cs typeface="Arial"/>
                        </a:rPr>
                        <a:t>baseline</a:t>
                      </a:r>
                      <a:r>
                        <a:rPr sz="1200" b="1" spc="-30" dirty="0">
                          <a:latin typeface="Arial"/>
                          <a:cs typeface="Arial"/>
                        </a:rPr>
                        <a:t> </a:t>
                      </a:r>
                      <a:r>
                        <a:rPr sz="1200" b="1" dirty="0">
                          <a:latin typeface="Arial"/>
                          <a:cs typeface="Arial"/>
                        </a:rPr>
                        <a:t>at</a:t>
                      </a:r>
                      <a:r>
                        <a:rPr sz="1200" b="1" spc="-15" dirty="0">
                          <a:latin typeface="Arial"/>
                          <a:cs typeface="Arial"/>
                        </a:rPr>
                        <a:t> </a:t>
                      </a:r>
                      <a:r>
                        <a:rPr sz="1200" b="1" dirty="0">
                          <a:latin typeface="Arial"/>
                          <a:cs typeface="Arial"/>
                        </a:rPr>
                        <a:t>Week</a:t>
                      </a:r>
                      <a:r>
                        <a:rPr sz="1200" b="1" spc="-25" dirty="0">
                          <a:latin typeface="Arial"/>
                          <a:cs typeface="Arial"/>
                        </a:rPr>
                        <a:t> 24</a:t>
                      </a:r>
                      <a:endParaRPr sz="1200">
                        <a:latin typeface="Arial"/>
                        <a:cs typeface="Arial"/>
                      </a:endParaRPr>
                    </a:p>
                  </a:txBody>
                  <a:tcPr marL="0" marR="0" marT="41275" marB="0">
                    <a:lnL w="12700">
                      <a:solidFill>
                        <a:srgbClr val="91005A"/>
                      </a:solidFill>
                      <a:prstDash val="solid"/>
                    </a:lnL>
                    <a:lnR w="19050">
                      <a:solidFill>
                        <a:srgbClr val="0A2C81"/>
                      </a:solidFill>
                      <a:prstDash val="solid"/>
                    </a:lnR>
                    <a:lnT w="12700">
                      <a:solidFill>
                        <a:srgbClr val="91005A"/>
                      </a:solidFill>
                      <a:prstDash val="solid"/>
                    </a:lnT>
                    <a:lnB w="12700">
                      <a:solidFill>
                        <a:srgbClr val="91005A"/>
                      </a:solidFill>
                      <a:prstDash val="solid"/>
                    </a:lnB>
                  </a:tcPr>
                </a:tc>
                <a:tc>
                  <a:txBody>
                    <a:bodyPr/>
                    <a:lstStyle/>
                    <a:p>
                      <a:pPr marL="430530">
                        <a:lnSpc>
                          <a:spcPct val="100000"/>
                        </a:lnSpc>
                        <a:spcBef>
                          <a:spcPts val="1045"/>
                        </a:spcBef>
                      </a:pPr>
                      <a:r>
                        <a:rPr sz="1200" spc="-10" dirty="0">
                          <a:latin typeface="Arial"/>
                          <a:cs typeface="Arial"/>
                        </a:rPr>
                        <a:t>-15.99</a:t>
                      </a:r>
                      <a:endParaRPr sz="1200">
                        <a:latin typeface="Arial"/>
                        <a:cs typeface="Arial"/>
                      </a:endParaRPr>
                    </a:p>
                  </a:txBody>
                  <a:tcPr marL="0" marR="0" marT="132715" marB="0">
                    <a:lnL w="19050">
                      <a:solidFill>
                        <a:srgbClr val="0A2C81"/>
                      </a:solidFill>
                      <a:prstDash val="solid"/>
                    </a:lnL>
                    <a:lnR w="19050">
                      <a:solidFill>
                        <a:srgbClr val="696969"/>
                      </a:solidFill>
                      <a:prstDash val="solid"/>
                    </a:lnR>
                    <a:lnT w="12700">
                      <a:solidFill>
                        <a:srgbClr val="0C2C81"/>
                      </a:solidFill>
                      <a:prstDash val="solid"/>
                    </a:lnT>
                    <a:lnB w="19050">
                      <a:solidFill>
                        <a:srgbClr val="0A2C81"/>
                      </a:solidFill>
                      <a:prstDash val="solid"/>
                    </a:lnB>
                  </a:tcPr>
                </a:tc>
                <a:tc>
                  <a:txBody>
                    <a:bodyPr/>
                    <a:lstStyle/>
                    <a:p>
                      <a:pPr marL="448945">
                        <a:lnSpc>
                          <a:spcPct val="100000"/>
                        </a:lnSpc>
                        <a:spcBef>
                          <a:spcPts val="1045"/>
                        </a:spcBef>
                      </a:pPr>
                      <a:r>
                        <a:rPr sz="1200" spc="-10" dirty="0">
                          <a:latin typeface="Arial"/>
                          <a:cs typeface="Arial"/>
                        </a:rPr>
                        <a:t>-14.05</a:t>
                      </a:r>
                      <a:endParaRPr sz="1200">
                        <a:latin typeface="Arial"/>
                        <a:cs typeface="Arial"/>
                      </a:endParaRPr>
                    </a:p>
                  </a:txBody>
                  <a:tcPr marL="0" marR="0" marT="132715" marB="0">
                    <a:lnL w="19050">
                      <a:solidFill>
                        <a:srgbClr val="696969"/>
                      </a:solidFill>
                      <a:prstDash val="solid"/>
                    </a:lnL>
                    <a:lnR w="19050">
                      <a:solidFill>
                        <a:srgbClr val="696969"/>
                      </a:solidFill>
                      <a:prstDash val="solid"/>
                    </a:lnR>
                    <a:lnT w="12700">
                      <a:solidFill>
                        <a:srgbClr val="696969"/>
                      </a:solidFill>
                      <a:prstDash val="solid"/>
                    </a:lnT>
                    <a:lnB w="19050">
                      <a:solidFill>
                        <a:srgbClr val="696969"/>
                      </a:solidFill>
                      <a:prstDash val="solid"/>
                    </a:lnB>
                  </a:tcPr>
                </a:tc>
                <a:tc>
                  <a:txBody>
                    <a:bodyPr/>
                    <a:lstStyle/>
                    <a:p>
                      <a:pPr>
                        <a:lnSpc>
                          <a:spcPct val="100000"/>
                        </a:lnSpc>
                      </a:pPr>
                      <a:endParaRPr sz="1100">
                        <a:latin typeface="Times New Roman"/>
                        <a:cs typeface="Times New Roman"/>
                      </a:endParaRPr>
                    </a:p>
                  </a:txBody>
                  <a:tcPr marL="0" marR="0" marT="0" marB="0">
                    <a:lnL w="19050">
                      <a:solidFill>
                        <a:srgbClr val="696969"/>
                      </a:solidFill>
                      <a:prstDash val="solid"/>
                    </a:lnL>
                    <a:lnR w="12700">
                      <a:solidFill>
                        <a:srgbClr val="91005A"/>
                      </a:solidFill>
                      <a:prstDash val="solid"/>
                    </a:lnR>
                    <a:lnT w="12700">
                      <a:solidFill>
                        <a:srgbClr val="91005A"/>
                      </a:solidFill>
                      <a:prstDash val="solid"/>
                    </a:lnT>
                    <a:lnB w="12700">
                      <a:solidFill>
                        <a:srgbClr val="91005A"/>
                      </a:solidFill>
                      <a:prstDash val="solid"/>
                    </a:lnB>
                  </a:tcPr>
                </a:tc>
                <a:extLst>
                  <a:ext uri="{0D108BD9-81ED-4DB2-BD59-A6C34878D82A}">
                    <a16:rowId xmlns:a16="http://schemas.microsoft.com/office/drawing/2014/main" val="10001"/>
                  </a:ext>
                </a:extLst>
              </a:tr>
              <a:tr h="457200">
                <a:tc>
                  <a:txBody>
                    <a:bodyPr/>
                    <a:lstStyle/>
                    <a:p>
                      <a:pPr marL="92075">
                        <a:lnSpc>
                          <a:spcPct val="100000"/>
                        </a:lnSpc>
                        <a:spcBef>
                          <a:spcPts val="325"/>
                        </a:spcBef>
                      </a:pPr>
                      <a:r>
                        <a:rPr sz="1200" b="1" dirty="0">
                          <a:latin typeface="Arial"/>
                          <a:cs typeface="Arial"/>
                        </a:rPr>
                        <a:t>Mean</a:t>
                      </a:r>
                      <a:r>
                        <a:rPr sz="1200" b="1" spc="-25" dirty="0">
                          <a:latin typeface="Arial"/>
                          <a:cs typeface="Arial"/>
                        </a:rPr>
                        <a:t> </a:t>
                      </a:r>
                      <a:r>
                        <a:rPr sz="1200" b="1" spc="-10" dirty="0">
                          <a:latin typeface="Arial"/>
                          <a:cs typeface="Arial"/>
                        </a:rPr>
                        <a:t>difference</a:t>
                      </a:r>
                      <a:r>
                        <a:rPr sz="1200" b="1" spc="-15" baseline="24305" dirty="0">
                          <a:latin typeface="Arial"/>
                          <a:cs typeface="Arial"/>
                        </a:rPr>
                        <a:t>‡</a:t>
                      </a:r>
                      <a:endParaRPr sz="1200" baseline="24305">
                        <a:latin typeface="Arial"/>
                        <a:cs typeface="Arial"/>
                      </a:endParaRPr>
                    </a:p>
                    <a:p>
                      <a:pPr marL="92075">
                        <a:lnSpc>
                          <a:spcPct val="100000"/>
                        </a:lnSpc>
                        <a:spcBef>
                          <a:spcPts val="5"/>
                        </a:spcBef>
                      </a:pPr>
                      <a:r>
                        <a:rPr sz="1200" b="1" dirty="0">
                          <a:latin typeface="Arial"/>
                          <a:cs typeface="Arial"/>
                        </a:rPr>
                        <a:t>(95%</a:t>
                      </a:r>
                      <a:r>
                        <a:rPr sz="1200" b="1" spc="-55" dirty="0">
                          <a:latin typeface="Arial"/>
                          <a:cs typeface="Arial"/>
                        </a:rPr>
                        <a:t> </a:t>
                      </a:r>
                      <a:r>
                        <a:rPr sz="1200" b="1" spc="-25" dirty="0">
                          <a:latin typeface="Arial"/>
                          <a:cs typeface="Arial"/>
                        </a:rPr>
                        <a:t>CI)</a:t>
                      </a:r>
                      <a:endParaRPr sz="1200">
                        <a:latin typeface="Arial"/>
                        <a:cs typeface="Arial"/>
                      </a:endParaRPr>
                    </a:p>
                  </a:txBody>
                  <a:tcPr marL="0" marR="0" marT="41275" marB="0">
                    <a:lnL w="12700">
                      <a:solidFill>
                        <a:srgbClr val="91005A"/>
                      </a:solidFill>
                      <a:prstDash val="solid"/>
                    </a:lnL>
                    <a:lnR w="12700">
                      <a:solidFill>
                        <a:srgbClr val="91005A"/>
                      </a:solidFill>
                      <a:prstDash val="solid"/>
                    </a:lnR>
                    <a:lnT w="12700">
                      <a:solidFill>
                        <a:srgbClr val="91005A"/>
                      </a:solidFill>
                      <a:prstDash val="solid"/>
                    </a:lnT>
                    <a:lnB w="12700">
                      <a:solidFill>
                        <a:srgbClr val="91005A"/>
                      </a:solidFill>
                      <a:prstDash val="solid"/>
                    </a:lnB>
                  </a:tcPr>
                </a:tc>
                <a:tc gridSpan="2">
                  <a:txBody>
                    <a:bodyPr/>
                    <a:lstStyle/>
                    <a:p>
                      <a:pPr algn="ctr">
                        <a:lnSpc>
                          <a:spcPct val="100000"/>
                        </a:lnSpc>
                        <a:spcBef>
                          <a:spcPts val="325"/>
                        </a:spcBef>
                      </a:pPr>
                      <a:r>
                        <a:rPr sz="1200" spc="-10" dirty="0">
                          <a:latin typeface="Arial"/>
                          <a:cs typeface="Arial"/>
                        </a:rPr>
                        <a:t>-</a:t>
                      </a:r>
                      <a:r>
                        <a:rPr sz="1200" spc="-20" dirty="0">
                          <a:latin typeface="Arial"/>
                          <a:cs typeface="Arial"/>
                        </a:rPr>
                        <a:t>1.94</a:t>
                      </a:r>
                      <a:endParaRPr sz="1200">
                        <a:latin typeface="Arial"/>
                        <a:cs typeface="Arial"/>
                      </a:endParaRPr>
                    </a:p>
                    <a:p>
                      <a:pPr marL="1905" algn="ctr">
                        <a:lnSpc>
                          <a:spcPct val="100000"/>
                        </a:lnSpc>
                        <a:spcBef>
                          <a:spcPts val="5"/>
                        </a:spcBef>
                      </a:pPr>
                      <a:r>
                        <a:rPr sz="1200" spc="-10" dirty="0">
                          <a:latin typeface="Arial"/>
                          <a:cs typeface="Arial"/>
                        </a:rPr>
                        <a:t>(-</a:t>
                      </a:r>
                      <a:r>
                        <a:rPr sz="1200" dirty="0">
                          <a:latin typeface="Arial"/>
                          <a:cs typeface="Arial"/>
                        </a:rPr>
                        <a:t>3.92,</a:t>
                      </a:r>
                      <a:r>
                        <a:rPr sz="1200" spc="-20" dirty="0">
                          <a:latin typeface="Arial"/>
                          <a:cs typeface="Arial"/>
                        </a:rPr>
                        <a:t> </a:t>
                      </a:r>
                      <a:r>
                        <a:rPr sz="1200" spc="-10" dirty="0">
                          <a:latin typeface="Arial"/>
                          <a:cs typeface="Arial"/>
                        </a:rPr>
                        <a:t>0.04)</a:t>
                      </a:r>
                      <a:endParaRPr sz="1200">
                        <a:latin typeface="Arial"/>
                        <a:cs typeface="Arial"/>
                      </a:endParaRPr>
                    </a:p>
                  </a:txBody>
                  <a:tcPr marL="0" marR="0" marT="41275" marB="0">
                    <a:lnL w="12700">
                      <a:solidFill>
                        <a:srgbClr val="91005A"/>
                      </a:solidFill>
                      <a:prstDash val="solid"/>
                    </a:lnL>
                    <a:lnR w="12700">
                      <a:solidFill>
                        <a:srgbClr val="91005A"/>
                      </a:solidFill>
                      <a:prstDash val="solid"/>
                    </a:lnR>
                    <a:lnT w="19050" cap="flat" cmpd="sng" algn="ctr">
                      <a:solidFill>
                        <a:srgbClr val="0A2C81"/>
                      </a:solidFill>
                      <a:prstDash val="solid"/>
                      <a:round/>
                      <a:headEnd type="none" w="med" len="med"/>
                      <a:tailEnd type="none" w="med" len="med"/>
                    </a:lnT>
                    <a:lnB w="12700">
                      <a:solidFill>
                        <a:srgbClr val="91005A"/>
                      </a:solidFill>
                      <a:prstDash val="solid"/>
                    </a:lnB>
                  </a:tcPr>
                </a:tc>
                <a:tc hMerge="1">
                  <a:txBody>
                    <a:bodyPr/>
                    <a:lstStyle/>
                    <a:p>
                      <a:endParaRPr/>
                    </a:p>
                  </a:txBody>
                  <a:tcPr marL="0" marR="0" marT="0" marB="0"/>
                </a:tc>
                <a:tc>
                  <a:txBody>
                    <a:bodyPr/>
                    <a:lstStyle/>
                    <a:p>
                      <a:pPr marR="135255" algn="r">
                        <a:lnSpc>
                          <a:spcPct val="100000"/>
                        </a:lnSpc>
                        <a:spcBef>
                          <a:spcPts val="1050"/>
                        </a:spcBef>
                      </a:pPr>
                      <a:r>
                        <a:rPr sz="1200" spc="-10" dirty="0">
                          <a:latin typeface="Arial"/>
                          <a:cs typeface="Arial"/>
                        </a:rPr>
                        <a:t>0.0545</a:t>
                      </a:r>
                      <a:endParaRPr sz="1200">
                        <a:latin typeface="Arial"/>
                        <a:cs typeface="Arial"/>
                      </a:endParaRPr>
                    </a:p>
                  </a:txBody>
                  <a:tcPr marL="0" marR="0" marT="133350" marB="0">
                    <a:lnL w="12700">
                      <a:solidFill>
                        <a:srgbClr val="91005A"/>
                      </a:solidFill>
                      <a:prstDash val="solid"/>
                    </a:lnL>
                    <a:lnR w="12700">
                      <a:solidFill>
                        <a:srgbClr val="91005A"/>
                      </a:solidFill>
                      <a:prstDash val="solid"/>
                    </a:lnR>
                    <a:lnT w="12700">
                      <a:solidFill>
                        <a:srgbClr val="91005A"/>
                      </a:solidFill>
                      <a:prstDash val="solid"/>
                    </a:lnT>
                    <a:lnB w="12700">
                      <a:solidFill>
                        <a:srgbClr val="91005A"/>
                      </a:solidFill>
                      <a:prstDash val="solid"/>
                    </a:lnB>
                  </a:tcPr>
                </a:tc>
                <a:extLst>
                  <a:ext uri="{0D108BD9-81ED-4DB2-BD59-A6C34878D82A}">
                    <a16:rowId xmlns:a16="http://schemas.microsoft.com/office/drawing/2014/main" val="10002"/>
                  </a:ext>
                </a:extLst>
              </a:tr>
            </a:tbl>
          </a:graphicData>
        </a:graphic>
      </p:graphicFrame>
      <p:sp>
        <p:nvSpPr>
          <p:cNvPr id="24" name="object 24"/>
          <p:cNvSpPr txBox="1"/>
          <p:nvPr/>
        </p:nvSpPr>
        <p:spPr>
          <a:xfrm>
            <a:off x="6560566" y="1929129"/>
            <a:ext cx="998219"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91005A"/>
                </a:solidFill>
                <a:effectLst/>
                <a:uLnTx/>
                <a:uFillTx/>
                <a:latin typeface="Arial"/>
                <a:ea typeface="ＭＳ Ｐゴシック"/>
                <a:cs typeface="Arial"/>
              </a:rPr>
              <a:t>ITT</a:t>
            </a:r>
            <a:r>
              <a:rPr kumimoji="0" sz="1200" b="0" i="0" u="none" strike="noStrike" kern="1200" cap="none" spc="-15" normalizeH="0" baseline="0" noProof="0" dirty="0">
                <a:ln>
                  <a:noFill/>
                </a:ln>
                <a:solidFill>
                  <a:srgbClr val="91005A"/>
                </a:solidFill>
                <a:effectLst/>
                <a:uLnTx/>
                <a:uFillTx/>
                <a:latin typeface="Arial"/>
                <a:ea typeface="ＭＳ Ｐゴシック"/>
                <a:cs typeface="Arial"/>
              </a:rPr>
              <a:t> </a:t>
            </a:r>
            <a:r>
              <a:rPr kumimoji="0" sz="1200" b="0" i="0" u="none" strike="noStrike" kern="1200" cap="none" spc="-10" normalizeH="0" baseline="0" noProof="0" dirty="0">
                <a:ln>
                  <a:noFill/>
                </a:ln>
                <a:solidFill>
                  <a:srgbClr val="91005A"/>
                </a:solidFill>
                <a:effectLst/>
                <a:uLnTx/>
                <a:uFillTx/>
                <a:latin typeface="Arial"/>
                <a:ea typeface="ＭＳ Ｐゴシック"/>
                <a:cs typeface="Arial"/>
              </a:rPr>
              <a:t>population</a:t>
            </a:r>
            <a:endParaRPr kumimoji="0" sz="12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5" name="object 25"/>
          <p:cNvSpPr txBox="1"/>
          <p:nvPr/>
        </p:nvSpPr>
        <p:spPr>
          <a:xfrm>
            <a:off x="933094" y="2235834"/>
            <a:ext cx="111125" cy="11683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600" b="0" i="0" u="none" strike="noStrike" kern="1200" cap="none" spc="-25" normalizeH="0" baseline="0" noProof="0" dirty="0">
                <a:ln>
                  <a:noFill/>
                </a:ln>
                <a:solidFill>
                  <a:srgbClr val="000000"/>
                </a:solidFill>
                <a:effectLst/>
                <a:uLnTx/>
                <a:uFillTx/>
                <a:latin typeface="Arial"/>
                <a:ea typeface="ＭＳ Ｐゴシック"/>
                <a:cs typeface="Arial"/>
              </a:rPr>
              <a:t>20</a:t>
            </a:r>
            <a:endParaRPr kumimoji="0" sz="6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6" name="object 26"/>
          <p:cNvSpPr txBox="1"/>
          <p:nvPr/>
        </p:nvSpPr>
        <p:spPr>
          <a:xfrm>
            <a:off x="975766" y="2976498"/>
            <a:ext cx="67945" cy="11683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600" b="0" i="0" u="none" strike="noStrike" kern="1200" cap="none" spc="-5" normalizeH="0" baseline="0" noProof="0" dirty="0">
                <a:ln>
                  <a:noFill/>
                </a:ln>
                <a:solidFill>
                  <a:srgbClr val="000000"/>
                </a:solidFill>
                <a:effectLst/>
                <a:uLnTx/>
                <a:uFillTx/>
                <a:latin typeface="Arial"/>
                <a:ea typeface="ＭＳ Ｐゴシック"/>
                <a:cs typeface="Arial"/>
              </a:rPr>
              <a:t>0</a:t>
            </a:r>
            <a:endParaRPr kumimoji="0" sz="6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7" name="object 27"/>
          <p:cNvSpPr txBox="1"/>
          <p:nvPr/>
        </p:nvSpPr>
        <p:spPr>
          <a:xfrm>
            <a:off x="907186" y="3717163"/>
            <a:ext cx="137160" cy="11683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600" b="0" i="0" u="none" strike="noStrike" kern="1200" cap="none" spc="-10" normalizeH="0" baseline="0" noProof="0" dirty="0">
                <a:ln>
                  <a:noFill/>
                </a:ln>
                <a:solidFill>
                  <a:srgbClr val="000000"/>
                </a:solidFill>
                <a:effectLst/>
                <a:uLnTx/>
                <a:uFillTx/>
                <a:latin typeface="Arial"/>
                <a:ea typeface="ＭＳ Ｐゴシック"/>
                <a:cs typeface="Arial"/>
              </a:rPr>
              <a:t>-</a:t>
            </a:r>
            <a:r>
              <a:rPr kumimoji="0" sz="600" b="0" i="0" u="none" strike="noStrike" kern="1200" cap="none" spc="-25" normalizeH="0" baseline="0" noProof="0" dirty="0">
                <a:ln>
                  <a:noFill/>
                </a:ln>
                <a:solidFill>
                  <a:srgbClr val="000000"/>
                </a:solidFill>
                <a:effectLst/>
                <a:uLnTx/>
                <a:uFillTx/>
                <a:latin typeface="Arial"/>
                <a:ea typeface="ＭＳ Ｐゴシック"/>
                <a:cs typeface="Arial"/>
              </a:rPr>
              <a:t>20</a:t>
            </a:r>
            <a:endParaRPr kumimoji="0" sz="6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8" name="object 28"/>
          <p:cNvSpPr txBox="1"/>
          <p:nvPr/>
        </p:nvSpPr>
        <p:spPr>
          <a:xfrm>
            <a:off x="907186" y="4458080"/>
            <a:ext cx="137160" cy="11683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600" b="0" i="0" u="none" strike="noStrike" kern="1200" cap="none" spc="-10" normalizeH="0" baseline="0" noProof="0" dirty="0">
                <a:ln>
                  <a:noFill/>
                </a:ln>
                <a:solidFill>
                  <a:srgbClr val="000000"/>
                </a:solidFill>
                <a:effectLst/>
                <a:uLnTx/>
                <a:uFillTx/>
                <a:latin typeface="Arial"/>
                <a:ea typeface="ＭＳ Ｐゴシック"/>
                <a:cs typeface="Arial"/>
              </a:rPr>
              <a:t>-</a:t>
            </a:r>
            <a:r>
              <a:rPr kumimoji="0" sz="600" b="0" i="0" u="none" strike="noStrike" kern="1200" cap="none" spc="-25" normalizeH="0" baseline="0" noProof="0" dirty="0">
                <a:ln>
                  <a:noFill/>
                </a:ln>
                <a:solidFill>
                  <a:srgbClr val="000000"/>
                </a:solidFill>
                <a:effectLst/>
                <a:uLnTx/>
                <a:uFillTx/>
                <a:latin typeface="Arial"/>
                <a:ea typeface="ＭＳ Ｐゴシック"/>
                <a:cs typeface="Arial"/>
              </a:rPr>
              <a:t>40</a:t>
            </a:r>
            <a:endParaRPr kumimoji="0" sz="6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9" name="object 29"/>
          <p:cNvSpPr txBox="1"/>
          <p:nvPr/>
        </p:nvSpPr>
        <p:spPr>
          <a:xfrm>
            <a:off x="907186" y="5198745"/>
            <a:ext cx="137160" cy="11683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600" b="0" i="0" u="none" strike="noStrike" kern="1200" cap="none" spc="-10" normalizeH="0" baseline="0" noProof="0" dirty="0">
                <a:ln>
                  <a:noFill/>
                </a:ln>
                <a:solidFill>
                  <a:srgbClr val="000000"/>
                </a:solidFill>
                <a:effectLst/>
                <a:uLnTx/>
                <a:uFillTx/>
                <a:latin typeface="Arial"/>
                <a:ea typeface="ＭＳ Ｐゴシック"/>
                <a:cs typeface="Arial"/>
              </a:rPr>
              <a:t>-</a:t>
            </a:r>
            <a:r>
              <a:rPr kumimoji="0" sz="600" b="0" i="0" u="none" strike="noStrike" kern="1200" cap="none" spc="-25" normalizeH="0" baseline="0" noProof="0" dirty="0">
                <a:ln>
                  <a:noFill/>
                </a:ln>
                <a:solidFill>
                  <a:srgbClr val="000000"/>
                </a:solidFill>
                <a:effectLst/>
                <a:uLnTx/>
                <a:uFillTx/>
                <a:latin typeface="Arial"/>
                <a:ea typeface="ＭＳ Ｐゴシック"/>
                <a:cs typeface="Arial"/>
              </a:rPr>
              <a:t>60</a:t>
            </a:r>
            <a:endParaRPr kumimoji="0" sz="6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0" name="object 30"/>
          <p:cNvSpPr txBox="1"/>
          <p:nvPr/>
        </p:nvSpPr>
        <p:spPr>
          <a:xfrm>
            <a:off x="381516" y="2111417"/>
            <a:ext cx="196215" cy="3213735"/>
          </a:xfrm>
          <a:prstGeom prst="rect">
            <a:avLst/>
          </a:prstGeom>
        </p:spPr>
        <p:txBody>
          <a:bodyPr vert="vert270" wrap="square" lIns="0" tIns="0" rIns="0" bIns="0" rtlCol="0">
            <a:spAutoFit/>
          </a:bodyPr>
          <a:lstStyle/>
          <a:p>
            <a:pPr marL="12700" marR="0" lvl="0" indent="0" algn="l" defTabSz="914400" rtl="0" eaLnBrk="1" fontAlgn="auto" latinLnBrk="0" hangingPunct="1">
              <a:lnSpc>
                <a:spcPts val="1425"/>
              </a:lnSpc>
              <a:spcBef>
                <a:spcPts val="0"/>
              </a:spcBef>
              <a:spcAft>
                <a:spcPts val="0"/>
              </a:spcAft>
              <a:buClrTx/>
              <a:buSzTx/>
              <a:buFontTx/>
              <a:buNone/>
              <a:tabLst/>
              <a:defRPr/>
            </a:pPr>
            <a:r>
              <a:rPr kumimoji="0" sz="1200" b="1" i="0" u="none" strike="noStrike" kern="1200" cap="none" spc="0" normalizeH="0" baseline="0" noProof="0" dirty="0">
                <a:ln>
                  <a:noFill/>
                </a:ln>
                <a:solidFill>
                  <a:srgbClr val="000000"/>
                </a:solidFill>
                <a:effectLst/>
                <a:uLnTx/>
                <a:uFillTx/>
                <a:latin typeface="Arial"/>
                <a:ea typeface="ＭＳ Ｐゴシック"/>
                <a:cs typeface="Arial"/>
              </a:rPr>
              <a:t>Mean</a:t>
            </a:r>
            <a:r>
              <a:rPr kumimoji="0" sz="1200" b="1" i="0" u="none" strike="noStrike" kern="1200" cap="none" spc="-50" normalizeH="0" baseline="0" noProof="0" dirty="0">
                <a:ln>
                  <a:noFill/>
                </a:ln>
                <a:solidFill>
                  <a:srgbClr val="000000"/>
                </a:solidFill>
                <a:effectLst/>
                <a:uLnTx/>
                <a:uFillTx/>
                <a:latin typeface="Arial"/>
                <a:ea typeface="ＭＳ Ｐゴシック"/>
                <a:cs typeface="Arial"/>
              </a:rPr>
              <a:t> </a:t>
            </a:r>
            <a:r>
              <a:rPr kumimoji="0" sz="1200" b="1" i="0" u="none" strike="noStrike" kern="1200" cap="none" spc="0" normalizeH="0" baseline="0" noProof="0" dirty="0">
                <a:ln>
                  <a:noFill/>
                </a:ln>
                <a:solidFill>
                  <a:srgbClr val="000000"/>
                </a:solidFill>
                <a:effectLst/>
                <a:uLnTx/>
                <a:uFillTx/>
                <a:latin typeface="Arial"/>
                <a:ea typeface="ＭＳ Ｐゴシック"/>
                <a:cs typeface="Arial"/>
              </a:rPr>
              <a:t>absolute</a:t>
            </a:r>
            <a:r>
              <a:rPr kumimoji="0" sz="1200" b="1" i="0" u="none" strike="noStrike" kern="1200" cap="none" spc="-40" normalizeH="0" baseline="0" noProof="0" dirty="0">
                <a:ln>
                  <a:noFill/>
                </a:ln>
                <a:solidFill>
                  <a:srgbClr val="000000"/>
                </a:solidFill>
                <a:effectLst/>
                <a:uLnTx/>
                <a:uFillTx/>
                <a:latin typeface="Arial"/>
                <a:ea typeface="ＭＳ Ｐゴシック"/>
                <a:cs typeface="Arial"/>
              </a:rPr>
              <a:t> </a:t>
            </a:r>
            <a:r>
              <a:rPr kumimoji="0" sz="1200" b="1" i="0" u="none" strike="noStrike" kern="1200" cap="none" spc="0" normalizeH="0" baseline="0" noProof="0" dirty="0">
                <a:ln>
                  <a:noFill/>
                </a:ln>
                <a:solidFill>
                  <a:srgbClr val="000000"/>
                </a:solidFill>
                <a:effectLst/>
                <a:uLnTx/>
                <a:uFillTx/>
                <a:latin typeface="Arial"/>
                <a:ea typeface="ＭＳ Ｐゴシック"/>
                <a:cs typeface="Arial"/>
              </a:rPr>
              <a:t>change</a:t>
            </a:r>
            <a:r>
              <a:rPr kumimoji="0" sz="1200" b="1" i="0" u="none" strike="noStrike" kern="1200" cap="none" spc="-45" normalizeH="0" baseline="0" noProof="0" dirty="0">
                <a:ln>
                  <a:noFill/>
                </a:ln>
                <a:solidFill>
                  <a:srgbClr val="000000"/>
                </a:solidFill>
                <a:effectLst/>
                <a:uLnTx/>
                <a:uFillTx/>
                <a:latin typeface="Arial"/>
                <a:ea typeface="ＭＳ Ｐゴシック"/>
                <a:cs typeface="Arial"/>
              </a:rPr>
              <a:t> </a:t>
            </a:r>
            <a:r>
              <a:rPr kumimoji="0" sz="1200" b="1" i="0" u="none" strike="noStrike" kern="1200" cap="none" spc="0" normalizeH="0" baseline="0" noProof="0" dirty="0">
                <a:ln>
                  <a:noFill/>
                </a:ln>
                <a:solidFill>
                  <a:srgbClr val="000000"/>
                </a:solidFill>
                <a:effectLst/>
                <a:uLnTx/>
                <a:uFillTx/>
                <a:latin typeface="Arial"/>
                <a:ea typeface="ＭＳ Ｐゴシック"/>
                <a:cs typeface="Arial"/>
              </a:rPr>
              <a:t>in</a:t>
            </a:r>
            <a:r>
              <a:rPr kumimoji="0" sz="1200" b="1" i="0" u="none" strike="noStrike" kern="1200" cap="none" spc="-25" normalizeH="0" baseline="0" noProof="0" dirty="0">
                <a:ln>
                  <a:noFill/>
                </a:ln>
                <a:solidFill>
                  <a:srgbClr val="000000"/>
                </a:solidFill>
                <a:effectLst/>
                <a:uLnTx/>
                <a:uFillTx/>
                <a:latin typeface="Arial"/>
                <a:ea typeface="ＭＳ Ｐゴシック"/>
                <a:cs typeface="Arial"/>
              </a:rPr>
              <a:t> </a:t>
            </a:r>
            <a:r>
              <a:rPr kumimoji="0" sz="1200" b="1" i="0" u="none" strike="noStrike" kern="1200" cap="none" spc="0" normalizeH="0" baseline="0" noProof="0" dirty="0">
                <a:ln>
                  <a:noFill/>
                </a:ln>
                <a:solidFill>
                  <a:srgbClr val="000000"/>
                </a:solidFill>
                <a:effectLst/>
                <a:uLnTx/>
                <a:uFillTx/>
                <a:latin typeface="Arial"/>
                <a:ea typeface="ＭＳ Ｐゴシック"/>
                <a:cs typeface="Arial"/>
              </a:rPr>
              <a:t>TSS</a:t>
            </a:r>
            <a:r>
              <a:rPr kumimoji="0" sz="1200" b="1" i="0" u="none" strike="noStrike" kern="1200" cap="none" spc="-25" normalizeH="0" baseline="0" noProof="0" dirty="0">
                <a:ln>
                  <a:noFill/>
                </a:ln>
                <a:solidFill>
                  <a:srgbClr val="000000"/>
                </a:solidFill>
                <a:effectLst/>
                <a:uLnTx/>
                <a:uFillTx/>
                <a:latin typeface="Arial"/>
                <a:ea typeface="ＭＳ Ｐゴシック"/>
                <a:cs typeface="Arial"/>
              </a:rPr>
              <a:t> </a:t>
            </a:r>
            <a:r>
              <a:rPr kumimoji="0" sz="1200" b="1" i="0" u="none" strike="noStrike" kern="1200" cap="none" spc="0" normalizeH="0" baseline="0" noProof="0" dirty="0">
                <a:ln>
                  <a:noFill/>
                </a:ln>
                <a:solidFill>
                  <a:srgbClr val="000000"/>
                </a:solidFill>
                <a:effectLst/>
                <a:uLnTx/>
                <a:uFillTx/>
                <a:latin typeface="Arial"/>
                <a:ea typeface="ＭＳ Ｐゴシック"/>
                <a:cs typeface="Arial"/>
              </a:rPr>
              <a:t>from</a:t>
            </a:r>
            <a:r>
              <a:rPr kumimoji="0" sz="1200" b="1" i="0" u="none" strike="noStrike" kern="1200" cap="none" spc="-35" normalizeH="0" baseline="0" noProof="0" dirty="0">
                <a:ln>
                  <a:noFill/>
                </a:ln>
                <a:solidFill>
                  <a:srgbClr val="000000"/>
                </a:solidFill>
                <a:effectLst/>
                <a:uLnTx/>
                <a:uFillTx/>
                <a:latin typeface="Arial"/>
                <a:ea typeface="ＭＳ Ｐゴシック"/>
                <a:cs typeface="Arial"/>
              </a:rPr>
              <a:t> </a:t>
            </a:r>
            <a:r>
              <a:rPr kumimoji="0" sz="1200" b="1" i="0" u="none" strike="noStrike" kern="1200" cap="none" spc="-10" normalizeH="0" baseline="0" noProof="0" dirty="0">
                <a:ln>
                  <a:noFill/>
                </a:ln>
                <a:solidFill>
                  <a:srgbClr val="000000"/>
                </a:solidFill>
                <a:effectLst/>
                <a:uLnTx/>
                <a:uFillTx/>
                <a:latin typeface="Arial"/>
                <a:ea typeface="ＭＳ Ｐゴシック"/>
                <a:cs typeface="Arial"/>
              </a:rPr>
              <a:t>baseline</a:t>
            </a:r>
            <a:endParaRPr kumimoji="0" sz="12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1" name="object 31"/>
          <p:cNvSpPr txBox="1"/>
          <p:nvPr/>
        </p:nvSpPr>
        <p:spPr>
          <a:xfrm>
            <a:off x="1862708" y="1740865"/>
            <a:ext cx="1823085"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10" normalizeH="0" baseline="0" noProof="0" dirty="0">
                <a:ln>
                  <a:noFill/>
                </a:ln>
                <a:solidFill>
                  <a:srgbClr val="000000"/>
                </a:solidFill>
                <a:effectLst/>
                <a:uLnTx/>
                <a:uFillTx/>
                <a:latin typeface="Arial"/>
                <a:ea typeface="ＭＳ Ｐゴシック"/>
                <a:cs typeface="Arial"/>
              </a:rPr>
              <a:t>Pelabresib</a:t>
            </a:r>
            <a:r>
              <a:rPr kumimoji="0" sz="10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1000" b="0" i="0" u="none" strike="noStrike" kern="1200" cap="none" spc="0" normalizeH="0" baseline="0" noProof="0" dirty="0">
                <a:ln>
                  <a:noFill/>
                </a:ln>
                <a:solidFill>
                  <a:srgbClr val="000000"/>
                </a:solidFill>
                <a:effectLst/>
                <a:uLnTx/>
                <a:uFillTx/>
                <a:latin typeface="Arial"/>
                <a:ea typeface="ＭＳ Ｐゴシック"/>
                <a:cs typeface="Arial"/>
              </a:rPr>
              <a:t>+</a:t>
            </a:r>
            <a:r>
              <a:rPr kumimoji="0" sz="10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1000" b="0" i="0" u="none" strike="noStrike" kern="1200" cap="none" spc="-10" normalizeH="0" baseline="0" noProof="0" dirty="0">
                <a:ln>
                  <a:noFill/>
                </a:ln>
                <a:solidFill>
                  <a:srgbClr val="000000"/>
                </a:solidFill>
                <a:effectLst/>
                <a:uLnTx/>
                <a:uFillTx/>
                <a:latin typeface="Arial"/>
                <a:ea typeface="ＭＳ Ｐゴシック"/>
                <a:cs typeface="Arial"/>
              </a:rPr>
              <a:t>ruxolitinib</a:t>
            </a:r>
            <a:r>
              <a:rPr kumimoji="0" sz="10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1000" b="0" i="0" u="none" strike="noStrike" kern="1200" cap="none" spc="-10" normalizeH="0" baseline="0" noProof="0" dirty="0">
                <a:ln>
                  <a:noFill/>
                </a:ln>
                <a:solidFill>
                  <a:srgbClr val="000000"/>
                </a:solidFill>
                <a:effectLst/>
                <a:uLnTx/>
                <a:uFillTx/>
                <a:latin typeface="Arial"/>
                <a:ea typeface="ＭＳ Ｐゴシック"/>
                <a:cs typeface="Arial"/>
              </a:rPr>
              <a:t>(n=175*)</a:t>
            </a:r>
            <a:endParaRPr kumimoji="0" sz="10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2" name="object 32"/>
          <p:cNvSpPr txBox="1"/>
          <p:nvPr/>
        </p:nvSpPr>
        <p:spPr>
          <a:xfrm>
            <a:off x="4031996" y="1740865"/>
            <a:ext cx="1682750"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10" normalizeH="0" baseline="0" noProof="0" dirty="0">
                <a:ln>
                  <a:noFill/>
                </a:ln>
                <a:solidFill>
                  <a:srgbClr val="000000"/>
                </a:solidFill>
                <a:effectLst/>
                <a:uLnTx/>
                <a:uFillTx/>
                <a:latin typeface="Arial"/>
                <a:ea typeface="ＭＳ Ｐゴシック"/>
                <a:cs typeface="Arial"/>
              </a:rPr>
              <a:t>Placebo</a:t>
            </a:r>
            <a:r>
              <a:rPr kumimoji="0" sz="10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1000" b="0" i="0" u="none" strike="noStrike" kern="1200" cap="none" spc="0" normalizeH="0" baseline="0" noProof="0" dirty="0">
                <a:ln>
                  <a:noFill/>
                </a:ln>
                <a:solidFill>
                  <a:srgbClr val="000000"/>
                </a:solidFill>
                <a:effectLst/>
                <a:uLnTx/>
                <a:uFillTx/>
                <a:latin typeface="Arial"/>
                <a:ea typeface="ＭＳ Ｐゴシック"/>
                <a:cs typeface="Arial"/>
              </a:rPr>
              <a:t>+</a:t>
            </a:r>
            <a:r>
              <a:rPr kumimoji="0" sz="10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1000" b="0" i="0" u="none" strike="noStrike" kern="1200" cap="none" spc="-10" normalizeH="0" baseline="0" noProof="0" dirty="0">
                <a:ln>
                  <a:noFill/>
                </a:ln>
                <a:solidFill>
                  <a:srgbClr val="000000"/>
                </a:solidFill>
                <a:effectLst/>
                <a:uLnTx/>
                <a:uFillTx/>
                <a:latin typeface="Arial"/>
                <a:ea typeface="ＭＳ Ｐゴシック"/>
                <a:cs typeface="Arial"/>
              </a:rPr>
              <a:t>ruxolitinib</a:t>
            </a:r>
            <a:r>
              <a:rPr kumimoji="0" sz="10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1000" b="0" i="0" u="none" strike="noStrike" kern="1200" cap="none" spc="-10" normalizeH="0" baseline="0" noProof="0" dirty="0">
                <a:ln>
                  <a:noFill/>
                </a:ln>
                <a:solidFill>
                  <a:srgbClr val="000000"/>
                </a:solidFill>
                <a:effectLst/>
                <a:uLnTx/>
                <a:uFillTx/>
                <a:latin typeface="Arial"/>
                <a:ea typeface="ＭＳ Ｐゴシック"/>
                <a:cs typeface="Arial"/>
              </a:rPr>
              <a:t>(n=182*)</a:t>
            </a:r>
            <a:endParaRPr kumimoji="0" sz="1000" b="0" i="0" u="none" strike="noStrike" kern="1200" cap="none" spc="0" normalizeH="0" baseline="0" noProof="0">
              <a:ln>
                <a:noFill/>
              </a:ln>
              <a:solidFill>
                <a:srgbClr val="000000"/>
              </a:solidFill>
              <a:effectLst/>
              <a:uLnTx/>
              <a:uFillTx/>
              <a:latin typeface="Arial"/>
              <a:ea typeface="ＭＳ Ｐゴシック"/>
              <a:cs typeface="Arial"/>
            </a:endParaRPr>
          </a:p>
        </p:txBody>
      </p:sp>
      <p:grpSp>
        <p:nvGrpSpPr>
          <p:cNvPr id="33" name="object 33"/>
          <p:cNvGrpSpPr/>
          <p:nvPr/>
        </p:nvGrpSpPr>
        <p:grpSpPr>
          <a:xfrm>
            <a:off x="1657857" y="1744726"/>
            <a:ext cx="159385" cy="159385"/>
            <a:chOff x="1657857" y="1744726"/>
            <a:chExt cx="159385" cy="159385"/>
          </a:xfrm>
        </p:grpSpPr>
        <p:sp>
          <p:nvSpPr>
            <p:cNvPr id="34" name="object 34"/>
            <p:cNvSpPr/>
            <p:nvPr/>
          </p:nvSpPr>
          <p:spPr>
            <a:xfrm>
              <a:off x="1664207" y="1751076"/>
              <a:ext cx="146685" cy="146685"/>
            </a:xfrm>
            <a:custGeom>
              <a:avLst/>
              <a:gdLst/>
              <a:ahLst/>
              <a:cxnLst/>
              <a:rect l="l" t="t" r="r" b="b"/>
              <a:pathLst>
                <a:path w="146685" h="146685">
                  <a:moveTo>
                    <a:pt x="146304" y="0"/>
                  </a:moveTo>
                  <a:lnTo>
                    <a:pt x="0" y="0"/>
                  </a:lnTo>
                  <a:lnTo>
                    <a:pt x="0" y="146303"/>
                  </a:lnTo>
                  <a:lnTo>
                    <a:pt x="146304" y="146303"/>
                  </a:lnTo>
                  <a:lnTo>
                    <a:pt x="146304"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35" name="object 35"/>
            <p:cNvSpPr/>
            <p:nvPr/>
          </p:nvSpPr>
          <p:spPr>
            <a:xfrm>
              <a:off x="1664207" y="1751076"/>
              <a:ext cx="146685" cy="146685"/>
            </a:xfrm>
            <a:custGeom>
              <a:avLst/>
              <a:gdLst/>
              <a:ahLst/>
              <a:cxnLst/>
              <a:rect l="l" t="t" r="r" b="b"/>
              <a:pathLst>
                <a:path w="146685" h="146685">
                  <a:moveTo>
                    <a:pt x="0" y="146303"/>
                  </a:moveTo>
                  <a:lnTo>
                    <a:pt x="146304" y="146303"/>
                  </a:lnTo>
                  <a:lnTo>
                    <a:pt x="146304" y="0"/>
                  </a:lnTo>
                  <a:lnTo>
                    <a:pt x="0" y="0"/>
                  </a:lnTo>
                  <a:lnTo>
                    <a:pt x="0" y="146303"/>
                  </a:lnTo>
                  <a:close/>
                </a:path>
              </a:pathLst>
            </a:custGeom>
            <a:ln w="12700">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36" name="object 36"/>
          <p:cNvGrpSpPr/>
          <p:nvPr/>
        </p:nvGrpSpPr>
        <p:grpSpPr>
          <a:xfrm>
            <a:off x="3821938" y="1749298"/>
            <a:ext cx="159385" cy="159385"/>
            <a:chOff x="3821938" y="1749298"/>
            <a:chExt cx="159385" cy="159385"/>
          </a:xfrm>
        </p:grpSpPr>
        <p:sp>
          <p:nvSpPr>
            <p:cNvPr id="37" name="object 37"/>
            <p:cNvSpPr/>
            <p:nvPr/>
          </p:nvSpPr>
          <p:spPr>
            <a:xfrm>
              <a:off x="3828288" y="1755648"/>
              <a:ext cx="146685" cy="146685"/>
            </a:xfrm>
            <a:custGeom>
              <a:avLst/>
              <a:gdLst/>
              <a:ahLst/>
              <a:cxnLst/>
              <a:rect l="l" t="t" r="r" b="b"/>
              <a:pathLst>
                <a:path w="146685" h="146685">
                  <a:moveTo>
                    <a:pt x="146303" y="0"/>
                  </a:moveTo>
                  <a:lnTo>
                    <a:pt x="0" y="0"/>
                  </a:lnTo>
                  <a:lnTo>
                    <a:pt x="0" y="146303"/>
                  </a:lnTo>
                  <a:lnTo>
                    <a:pt x="146303" y="146303"/>
                  </a:lnTo>
                  <a:lnTo>
                    <a:pt x="146303"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38" name="object 38"/>
            <p:cNvSpPr/>
            <p:nvPr/>
          </p:nvSpPr>
          <p:spPr>
            <a:xfrm>
              <a:off x="3828288" y="1755648"/>
              <a:ext cx="146685" cy="146685"/>
            </a:xfrm>
            <a:custGeom>
              <a:avLst/>
              <a:gdLst/>
              <a:ahLst/>
              <a:cxnLst/>
              <a:rect l="l" t="t" r="r" b="b"/>
              <a:pathLst>
                <a:path w="146685" h="146685">
                  <a:moveTo>
                    <a:pt x="0" y="146303"/>
                  </a:moveTo>
                  <a:lnTo>
                    <a:pt x="146303" y="146303"/>
                  </a:lnTo>
                  <a:lnTo>
                    <a:pt x="146303" y="0"/>
                  </a:lnTo>
                  <a:lnTo>
                    <a:pt x="0" y="0"/>
                  </a:lnTo>
                  <a:lnTo>
                    <a:pt x="0" y="146303"/>
                  </a:lnTo>
                  <a:close/>
                </a:path>
              </a:pathLst>
            </a:custGeom>
            <a:ln w="12700">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sp>
        <p:nvSpPr>
          <p:cNvPr id="39" name="object 39"/>
          <p:cNvSpPr txBox="1"/>
          <p:nvPr/>
        </p:nvSpPr>
        <p:spPr>
          <a:xfrm>
            <a:off x="424078" y="6325165"/>
            <a:ext cx="1698625" cy="356235"/>
          </a:xfrm>
          <a:prstGeom prst="rect">
            <a:avLst/>
          </a:prstGeom>
        </p:spPr>
        <p:txBody>
          <a:bodyPr vert="horz" wrap="square" lIns="0" tIns="1905" rIns="0" bIns="0" rtlCol="0">
            <a:spAutoFit/>
          </a:bodyPr>
          <a:lstStyle/>
          <a:p>
            <a:pPr marL="17145" marR="0" lvl="0" indent="0" algn="l" defTabSz="914400" rtl="0" eaLnBrk="1" fontAlgn="auto" latinLnBrk="0" hangingPunct="1">
              <a:lnSpc>
                <a:spcPct val="100000"/>
              </a:lnSpc>
              <a:spcBef>
                <a:spcPts val="15"/>
              </a:spcBef>
              <a:spcAft>
                <a:spcPts val="0"/>
              </a:spcAft>
              <a:buClrTx/>
              <a:buSzTx/>
              <a:buFontTx/>
              <a:buNone/>
              <a:tabLst/>
              <a:defRPr/>
            </a:pPr>
            <a:r>
              <a:rPr kumimoji="0" sz="900" b="0" i="0" u="none" strike="noStrike" kern="1200" cap="none" spc="0" normalizeH="0" baseline="0" noProof="0" dirty="0">
                <a:ln>
                  <a:noFill/>
                </a:ln>
                <a:solidFill>
                  <a:srgbClr val="000000"/>
                </a:solidFill>
                <a:effectLst/>
                <a:uLnTx/>
                <a:uFillTx/>
                <a:latin typeface="Arial"/>
                <a:ea typeface="ＭＳ Ｐゴシック"/>
                <a:cs typeface="Arial"/>
              </a:rPr>
              <a:t>baseline</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TSS</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as</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covariate.</a:t>
            </a:r>
            <a:endParaRPr kumimoji="0" sz="900" b="0" i="0" u="none" strike="noStrike" kern="1200" cap="none" spc="0" normalizeH="0" baseline="0" noProof="0">
              <a:ln>
                <a:noFill/>
              </a:ln>
              <a:solidFill>
                <a:srgbClr val="000000"/>
              </a:solidFill>
              <a:effectLst/>
              <a:uLnTx/>
              <a:uFillTx/>
              <a:latin typeface="Arial"/>
              <a:ea typeface="ＭＳ Ｐゴシック"/>
              <a:cs typeface="Arial"/>
            </a:endParaRPr>
          </a:p>
          <a:p>
            <a:pPr marL="12700" marR="0" lvl="0" indent="0" algn="l" defTabSz="914400" rtl="0" eaLnBrk="1" fontAlgn="auto" latinLnBrk="0" hangingPunct="1">
              <a:lnSpc>
                <a:spcPct val="100000"/>
              </a:lnSpc>
              <a:spcBef>
                <a:spcPts val="635"/>
              </a:spcBef>
              <a:spcAft>
                <a:spcPts val="0"/>
              </a:spcAft>
              <a:buClrTx/>
              <a:buSzTx/>
              <a:buFontTx/>
              <a:buNone/>
              <a:tabLst/>
              <a:defRPr/>
            </a:pPr>
            <a:r>
              <a:rPr kumimoji="0" sz="800" b="0" i="0" u="none" strike="noStrike" kern="1200" cap="none" spc="0" normalizeH="0" baseline="0" noProof="0" dirty="0">
                <a:ln>
                  <a:noFill/>
                </a:ln>
                <a:solidFill>
                  <a:srgbClr val="000000"/>
                </a:solidFill>
                <a:effectLst/>
                <a:uLnTx/>
                <a:uFillTx/>
                <a:latin typeface="Arial"/>
                <a:ea typeface="ＭＳ Ｐゴシック"/>
                <a:cs typeface="Arial"/>
              </a:rPr>
              <a:t>Rampal</a:t>
            </a:r>
            <a:r>
              <a:rPr kumimoji="0" sz="8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800" b="0" i="0" u="none" strike="noStrike" kern="1200" cap="none" spc="0" normalizeH="0" baseline="0" noProof="0" dirty="0">
                <a:ln>
                  <a:noFill/>
                </a:ln>
                <a:solidFill>
                  <a:srgbClr val="000000"/>
                </a:solidFill>
                <a:effectLst/>
                <a:uLnTx/>
                <a:uFillTx/>
                <a:latin typeface="Arial"/>
                <a:ea typeface="ＭＳ Ｐゴシック"/>
                <a:cs typeface="Arial"/>
              </a:rPr>
              <a:t>R,</a:t>
            </a:r>
            <a:r>
              <a:rPr kumimoji="0" sz="8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800" b="0" i="0" u="none" strike="noStrike" kern="1200" cap="none" spc="0" normalizeH="0" baseline="0" noProof="0" dirty="0">
                <a:ln>
                  <a:noFill/>
                </a:ln>
                <a:solidFill>
                  <a:srgbClr val="000000"/>
                </a:solidFill>
                <a:effectLst/>
                <a:uLnTx/>
                <a:uFillTx/>
                <a:latin typeface="Arial"/>
                <a:ea typeface="ＭＳ Ｐゴシック"/>
                <a:cs typeface="Arial"/>
              </a:rPr>
              <a:t>et</a:t>
            </a:r>
            <a:r>
              <a:rPr kumimoji="0" sz="8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800" b="0" i="0" u="none" strike="noStrike" kern="1200" cap="none" spc="0" normalizeH="0" baseline="0" noProof="0" dirty="0">
                <a:ln>
                  <a:noFill/>
                </a:ln>
                <a:solidFill>
                  <a:srgbClr val="000000"/>
                </a:solidFill>
                <a:effectLst/>
                <a:uLnTx/>
                <a:uFillTx/>
                <a:latin typeface="Arial"/>
                <a:ea typeface="ＭＳ Ｐゴシック"/>
                <a:cs typeface="Arial"/>
              </a:rPr>
              <a:t>al.</a:t>
            </a:r>
            <a:r>
              <a:rPr kumimoji="0" sz="8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800" b="0" i="0" u="none" strike="noStrike" kern="1200" cap="none" spc="0" normalizeH="0" baseline="0" noProof="0" dirty="0">
                <a:ln>
                  <a:noFill/>
                </a:ln>
                <a:solidFill>
                  <a:srgbClr val="000000"/>
                </a:solidFill>
                <a:effectLst/>
                <a:uLnTx/>
                <a:uFillTx/>
                <a:latin typeface="Arial"/>
                <a:ea typeface="ＭＳ Ｐゴシック"/>
                <a:cs typeface="Arial"/>
              </a:rPr>
              <a:t>ASH</a:t>
            </a:r>
            <a:r>
              <a:rPr kumimoji="0" sz="8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800" b="0" i="0" u="none" strike="noStrike" kern="1200" cap="none" spc="0" normalizeH="0" baseline="0" noProof="0" dirty="0">
                <a:ln>
                  <a:noFill/>
                </a:ln>
                <a:solidFill>
                  <a:srgbClr val="000000"/>
                </a:solidFill>
                <a:effectLst/>
                <a:uLnTx/>
                <a:uFillTx/>
                <a:latin typeface="Arial"/>
                <a:ea typeface="ＭＳ Ｐゴシック"/>
                <a:cs typeface="Arial"/>
              </a:rPr>
              <a:t>2023.</a:t>
            </a:r>
            <a:r>
              <a:rPr kumimoji="0" sz="8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800" b="0" i="0" u="none" strike="noStrike" kern="1200" cap="none" spc="0" normalizeH="0" baseline="0" noProof="0" dirty="0">
                <a:ln>
                  <a:noFill/>
                </a:ln>
                <a:solidFill>
                  <a:srgbClr val="000000"/>
                </a:solidFill>
                <a:effectLst/>
                <a:uLnTx/>
                <a:uFillTx/>
                <a:latin typeface="Arial"/>
                <a:ea typeface="ＭＳ Ｐゴシック"/>
                <a:cs typeface="Arial"/>
              </a:rPr>
              <a:t>Oral</a:t>
            </a:r>
            <a:r>
              <a:rPr kumimoji="0" sz="8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800" b="0" i="0" u="none" strike="noStrike" kern="1200" cap="none" spc="-25" normalizeH="0" baseline="0" noProof="0" dirty="0">
                <a:ln>
                  <a:noFill/>
                </a:ln>
                <a:solidFill>
                  <a:srgbClr val="000000"/>
                </a:solidFill>
                <a:effectLst/>
                <a:uLnTx/>
                <a:uFillTx/>
                <a:latin typeface="Arial"/>
                <a:ea typeface="ＭＳ Ｐゴシック"/>
                <a:cs typeface="Arial"/>
              </a:rPr>
              <a:t>628</a:t>
            </a:r>
            <a:endParaRPr kumimoji="0" sz="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41" name="object 41"/>
          <p:cNvSpPr txBox="1">
            <a:spLocks noGrp="1"/>
          </p:cNvSpPr>
          <p:nvPr>
            <p:ph type="ftr" sz="quarter" idx="5"/>
          </p:nvPr>
        </p:nvSpPr>
        <p:spPr>
          <a:prstGeom prst="rect">
            <a:avLst/>
          </a:prstGeom>
        </p:spPr>
        <p:txBody>
          <a:bodyPr vert="horz" wrap="square" lIns="0" tIns="3175" rIns="0" bIns="0" rtlCol="0">
            <a:spAutoFit/>
          </a:bodyPr>
          <a:lstStyle/>
          <a:p>
            <a:pPr marL="12700" marR="0" lvl="0" indent="0" algn="ctr" defTabSz="914400" rtl="0" eaLnBrk="1" fontAlgn="auto" latinLnBrk="0" hangingPunct="1">
              <a:lnSpc>
                <a:spcPct val="100000"/>
              </a:lnSpc>
              <a:spcBef>
                <a:spcPts val="25"/>
              </a:spcBef>
              <a:spcAft>
                <a:spcPts val="0"/>
              </a:spcAft>
              <a:buClrTx/>
              <a:buSzTx/>
              <a:buFontTx/>
              <a:buNone/>
              <a:tabLst/>
              <a:defRPr/>
            </a:pPr>
            <a:r>
              <a:rPr kumimoji="0" sz="800" b="1" i="0" u="none" strike="noStrike" kern="1200" cap="none" spc="0" normalizeH="0" baseline="0" noProof="0" dirty="0">
                <a:ln>
                  <a:noFill/>
                </a:ln>
                <a:solidFill>
                  <a:srgbClr val="000000"/>
                </a:solidFill>
                <a:effectLst/>
                <a:uLnTx/>
                <a:uFillTx/>
                <a:latin typeface="Arial"/>
                <a:ea typeface="ＭＳ Ｐゴシック"/>
                <a:cs typeface="Arial"/>
              </a:rPr>
              <a:t>Pelabresib</a:t>
            </a:r>
            <a:r>
              <a:rPr kumimoji="0" sz="800" b="1" i="0" u="none" strike="noStrike" kern="1200" cap="none" spc="-20" normalizeH="0" baseline="0" noProof="0" dirty="0">
                <a:ln>
                  <a:noFill/>
                </a:ln>
                <a:solidFill>
                  <a:srgbClr val="000000"/>
                </a:solidFill>
                <a:effectLst/>
                <a:uLnTx/>
                <a:uFillTx/>
                <a:latin typeface="Arial"/>
                <a:ea typeface="ＭＳ Ｐゴシック"/>
                <a:cs typeface="Arial"/>
              </a:rPr>
              <a:t> </a:t>
            </a:r>
            <a:r>
              <a:rPr kumimoji="0" sz="800" b="1" i="0" u="none" strike="noStrike" kern="1200" cap="none" spc="-10" normalizeH="0" baseline="0" noProof="0" dirty="0">
                <a:ln>
                  <a:noFill/>
                </a:ln>
                <a:solidFill>
                  <a:srgbClr val="000000"/>
                </a:solidFill>
                <a:effectLst/>
                <a:uLnTx/>
                <a:uFillTx/>
                <a:latin typeface="Arial"/>
                <a:ea typeface="ＭＳ Ｐゴシック"/>
                <a:cs typeface="Arial"/>
              </a:rPr>
              <a:t>(CPI-</a:t>
            </a:r>
            <a:r>
              <a:rPr kumimoji="0" sz="800" b="1" i="0" u="none" strike="noStrike" kern="1200" cap="none" spc="0" normalizeH="0" baseline="0" noProof="0" dirty="0">
                <a:ln>
                  <a:noFill/>
                </a:ln>
                <a:solidFill>
                  <a:srgbClr val="000000"/>
                </a:solidFill>
                <a:effectLst/>
                <a:uLnTx/>
                <a:uFillTx/>
                <a:latin typeface="Arial"/>
                <a:ea typeface="ＭＳ Ｐゴシック"/>
                <a:cs typeface="Arial"/>
              </a:rPr>
              <a:t>0610) is</a:t>
            </a:r>
            <a:r>
              <a:rPr kumimoji="0" sz="800" b="1" i="0" u="none" strike="noStrike" kern="1200" cap="none" spc="-10" normalizeH="0" baseline="0" noProof="0" dirty="0">
                <a:ln>
                  <a:noFill/>
                </a:ln>
                <a:solidFill>
                  <a:srgbClr val="000000"/>
                </a:solidFill>
                <a:effectLst/>
                <a:uLnTx/>
                <a:uFillTx/>
                <a:latin typeface="Arial"/>
                <a:ea typeface="ＭＳ Ｐゴシック"/>
                <a:cs typeface="Arial"/>
              </a:rPr>
              <a:t> </a:t>
            </a:r>
            <a:r>
              <a:rPr kumimoji="0" sz="800" b="1" i="0" u="none" strike="noStrike" kern="1200" cap="none" spc="0" normalizeH="0" baseline="0" noProof="0" dirty="0">
                <a:ln>
                  <a:noFill/>
                </a:ln>
                <a:solidFill>
                  <a:srgbClr val="000000"/>
                </a:solidFill>
                <a:effectLst/>
                <a:uLnTx/>
                <a:uFillTx/>
                <a:latin typeface="Arial"/>
                <a:ea typeface="ＭＳ Ｐゴシック"/>
                <a:cs typeface="Arial"/>
              </a:rPr>
              <a:t>an</a:t>
            </a:r>
            <a:r>
              <a:rPr kumimoji="0" sz="800" b="1" i="0" u="none" strike="noStrike" kern="1200" cap="none" spc="-5" normalizeH="0" baseline="0" noProof="0" dirty="0">
                <a:ln>
                  <a:noFill/>
                </a:ln>
                <a:solidFill>
                  <a:srgbClr val="000000"/>
                </a:solidFill>
                <a:effectLst/>
                <a:uLnTx/>
                <a:uFillTx/>
                <a:latin typeface="Arial"/>
                <a:ea typeface="ＭＳ Ｐゴシック"/>
                <a:cs typeface="Arial"/>
              </a:rPr>
              <a:t> </a:t>
            </a:r>
            <a:r>
              <a:rPr kumimoji="0" sz="800" b="1" i="0" u="none" strike="noStrike" kern="1200" cap="none" spc="0" normalizeH="0" baseline="0" noProof="0" dirty="0">
                <a:ln>
                  <a:noFill/>
                </a:ln>
                <a:solidFill>
                  <a:srgbClr val="000000"/>
                </a:solidFill>
                <a:effectLst/>
                <a:uLnTx/>
                <a:uFillTx/>
                <a:latin typeface="Arial"/>
                <a:ea typeface="ＭＳ Ｐゴシック"/>
                <a:cs typeface="Arial"/>
              </a:rPr>
              <a:t>investigational</a:t>
            </a:r>
            <a:r>
              <a:rPr kumimoji="0" sz="800" b="1" i="0" u="none" strike="noStrike" kern="1200" cap="none" spc="-10" normalizeH="0" baseline="0" noProof="0" dirty="0">
                <a:ln>
                  <a:noFill/>
                </a:ln>
                <a:solidFill>
                  <a:srgbClr val="000000"/>
                </a:solidFill>
                <a:effectLst/>
                <a:uLnTx/>
                <a:uFillTx/>
                <a:latin typeface="Arial"/>
                <a:ea typeface="ＭＳ Ｐゴシック"/>
                <a:cs typeface="Arial"/>
              </a:rPr>
              <a:t> </a:t>
            </a:r>
            <a:r>
              <a:rPr kumimoji="0" sz="800" b="1" i="0" u="none" strike="noStrike" kern="1200" cap="none" spc="0" normalizeH="0" baseline="0" noProof="0" dirty="0">
                <a:ln>
                  <a:noFill/>
                </a:ln>
                <a:solidFill>
                  <a:srgbClr val="000000"/>
                </a:solidFill>
                <a:effectLst/>
                <a:uLnTx/>
                <a:uFillTx/>
                <a:latin typeface="Arial"/>
                <a:ea typeface="ＭＳ Ｐゴシック"/>
                <a:cs typeface="Arial"/>
              </a:rPr>
              <a:t>new</a:t>
            </a:r>
            <a:r>
              <a:rPr kumimoji="0" sz="800" b="1" i="0" u="none" strike="noStrike" kern="1200" cap="none" spc="-10" normalizeH="0" baseline="0" noProof="0" dirty="0">
                <a:ln>
                  <a:noFill/>
                </a:ln>
                <a:solidFill>
                  <a:srgbClr val="000000"/>
                </a:solidFill>
                <a:effectLst/>
                <a:uLnTx/>
                <a:uFillTx/>
                <a:latin typeface="Arial"/>
                <a:ea typeface="ＭＳ Ｐゴシック"/>
                <a:cs typeface="Arial"/>
              </a:rPr>
              <a:t> </a:t>
            </a:r>
            <a:r>
              <a:rPr kumimoji="0" sz="800" b="1" i="0" u="none" strike="noStrike" kern="1200" cap="none" spc="0" normalizeH="0" baseline="0" noProof="0" dirty="0">
                <a:ln>
                  <a:noFill/>
                </a:ln>
                <a:solidFill>
                  <a:srgbClr val="000000"/>
                </a:solidFill>
                <a:effectLst/>
                <a:uLnTx/>
                <a:uFillTx/>
                <a:latin typeface="Arial"/>
                <a:ea typeface="ＭＳ Ｐゴシック"/>
                <a:cs typeface="Arial"/>
              </a:rPr>
              <a:t>drug</a:t>
            </a:r>
            <a:r>
              <a:rPr kumimoji="0" sz="800" b="1" i="0" u="none" strike="noStrike" kern="1200" cap="none" spc="-30" normalizeH="0" baseline="0" noProof="0" dirty="0">
                <a:ln>
                  <a:noFill/>
                </a:ln>
                <a:solidFill>
                  <a:srgbClr val="000000"/>
                </a:solidFill>
                <a:effectLst/>
                <a:uLnTx/>
                <a:uFillTx/>
                <a:latin typeface="Arial"/>
                <a:ea typeface="ＭＳ Ｐゴシック"/>
                <a:cs typeface="Arial"/>
              </a:rPr>
              <a:t> </a:t>
            </a:r>
            <a:r>
              <a:rPr kumimoji="0" sz="800" b="1" i="0" u="none" strike="noStrike" kern="1200" cap="none" spc="0" normalizeH="0" baseline="0" noProof="0" dirty="0">
                <a:ln>
                  <a:noFill/>
                </a:ln>
                <a:solidFill>
                  <a:srgbClr val="000000"/>
                </a:solidFill>
                <a:effectLst/>
                <a:uLnTx/>
                <a:uFillTx/>
                <a:latin typeface="Arial"/>
                <a:ea typeface="ＭＳ Ｐゴシック"/>
                <a:cs typeface="Arial"/>
              </a:rPr>
              <a:t>and</a:t>
            </a:r>
            <a:r>
              <a:rPr kumimoji="0" sz="800" b="1" i="0" u="none" strike="noStrike" kern="1200" cap="none" spc="-5" normalizeH="0" baseline="0" noProof="0" dirty="0">
                <a:ln>
                  <a:noFill/>
                </a:ln>
                <a:solidFill>
                  <a:srgbClr val="000000"/>
                </a:solidFill>
                <a:effectLst/>
                <a:uLnTx/>
                <a:uFillTx/>
                <a:latin typeface="Arial"/>
                <a:ea typeface="ＭＳ Ｐゴシック"/>
                <a:cs typeface="Arial"/>
              </a:rPr>
              <a:t> </a:t>
            </a:r>
            <a:r>
              <a:rPr kumimoji="0" sz="800" b="1" i="0" u="none" strike="noStrike" kern="1200" cap="none" spc="0" normalizeH="0" baseline="0" noProof="0" dirty="0">
                <a:ln>
                  <a:noFill/>
                </a:ln>
                <a:solidFill>
                  <a:srgbClr val="000000"/>
                </a:solidFill>
                <a:effectLst/>
                <a:uLnTx/>
                <a:uFillTx/>
                <a:latin typeface="Arial"/>
                <a:ea typeface="ＭＳ Ｐゴシック"/>
                <a:cs typeface="Arial"/>
              </a:rPr>
              <a:t>has</a:t>
            </a:r>
            <a:r>
              <a:rPr kumimoji="0" sz="800" b="1" i="0" u="none" strike="noStrike" kern="1200" cap="none" spc="-15" normalizeH="0" baseline="0" noProof="0" dirty="0">
                <a:ln>
                  <a:noFill/>
                </a:ln>
                <a:solidFill>
                  <a:srgbClr val="000000"/>
                </a:solidFill>
                <a:effectLst/>
                <a:uLnTx/>
                <a:uFillTx/>
                <a:latin typeface="Arial"/>
                <a:ea typeface="ＭＳ Ｐゴシック"/>
                <a:cs typeface="Arial"/>
              </a:rPr>
              <a:t> </a:t>
            </a:r>
            <a:r>
              <a:rPr kumimoji="0" sz="800" b="1" i="0" u="none" strike="noStrike" kern="1200" cap="none" spc="0" normalizeH="0" baseline="0" noProof="0" dirty="0">
                <a:ln>
                  <a:noFill/>
                </a:ln>
                <a:solidFill>
                  <a:srgbClr val="000000"/>
                </a:solidFill>
                <a:effectLst/>
                <a:uLnTx/>
                <a:uFillTx/>
                <a:latin typeface="Arial"/>
                <a:ea typeface="ＭＳ Ｐゴシック"/>
                <a:cs typeface="Arial"/>
              </a:rPr>
              <a:t>not</a:t>
            </a:r>
            <a:r>
              <a:rPr kumimoji="0" sz="800" b="1" i="0" u="none" strike="noStrike" kern="1200" cap="none" spc="-20" normalizeH="0" baseline="0" noProof="0" dirty="0">
                <a:ln>
                  <a:noFill/>
                </a:ln>
                <a:solidFill>
                  <a:srgbClr val="000000"/>
                </a:solidFill>
                <a:effectLst/>
                <a:uLnTx/>
                <a:uFillTx/>
                <a:latin typeface="Arial"/>
                <a:ea typeface="ＭＳ Ｐゴシック"/>
                <a:cs typeface="Arial"/>
              </a:rPr>
              <a:t> </a:t>
            </a:r>
            <a:r>
              <a:rPr kumimoji="0" sz="800" b="1" i="0" u="none" strike="noStrike" kern="1200" cap="none" spc="0" normalizeH="0" baseline="0" noProof="0" dirty="0">
                <a:ln>
                  <a:noFill/>
                </a:ln>
                <a:solidFill>
                  <a:srgbClr val="000000"/>
                </a:solidFill>
                <a:effectLst/>
                <a:uLnTx/>
                <a:uFillTx/>
                <a:latin typeface="Arial"/>
                <a:ea typeface="ＭＳ Ｐゴシック"/>
                <a:cs typeface="Arial"/>
              </a:rPr>
              <a:t>been</a:t>
            </a:r>
            <a:r>
              <a:rPr kumimoji="0" sz="800" b="1" i="0" u="none" strike="noStrike" kern="1200" cap="none" spc="-10" normalizeH="0" baseline="0" noProof="0" dirty="0">
                <a:ln>
                  <a:noFill/>
                </a:ln>
                <a:solidFill>
                  <a:srgbClr val="000000"/>
                </a:solidFill>
                <a:effectLst/>
                <a:uLnTx/>
                <a:uFillTx/>
                <a:latin typeface="Arial"/>
                <a:ea typeface="ＭＳ Ｐゴシック"/>
                <a:cs typeface="Arial"/>
              </a:rPr>
              <a:t> </a:t>
            </a:r>
            <a:r>
              <a:rPr kumimoji="0" sz="800" b="1" i="0" u="none" strike="noStrike" kern="1200" cap="none" spc="0" normalizeH="0" baseline="0" noProof="0" dirty="0">
                <a:ln>
                  <a:noFill/>
                </a:ln>
                <a:solidFill>
                  <a:srgbClr val="000000"/>
                </a:solidFill>
                <a:effectLst/>
                <a:uLnTx/>
                <a:uFillTx/>
                <a:latin typeface="Arial"/>
                <a:ea typeface="ＭＳ Ｐゴシック"/>
                <a:cs typeface="Arial"/>
              </a:rPr>
              <a:t>approved</a:t>
            </a:r>
            <a:r>
              <a:rPr kumimoji="0" sz="800" b="1" i="0" u="none" strike="noStrike" kern="1200" cap="none" spc="-5" normalizeH="0" baseline="0" noProof="0" dirty="0">
                <a:ln>
                  <a:noFill/>
                </a:ln>
                <a:solidFill>
                  <a:srgbClr val="000000"/>
                </a:solidFill>
                <a:effectLst/>
                <a:uLnTx/>
                <a:uFillTx/>
                <a:latin typeface="Arial"/>
                <a:ea typeface="ＭＳ Ｐゴシック"/>
                <a:cs typeface="Arial"/>
              </a:rPr>
              <a:t> </a:t>
            </a:r>
            <a:r>
              <a:rPr kumimoji="0" sz="800" b="1" i="0" u="none" strike="noStrike" kern="1200" cap="none" spc="0" normalizeH="0" baseline="0" noProof="0" dirty="0">
                <a:ln>
                  <a:noFill/>
                </a:ln>
                <a:solidFill>
                  <a:srgbClr val="000000"/>
                </a:solidFill>
                <a:effectLst/>
                <a:uLnTx/>
                <a:uFillTx/>
                <a:latin typeface="Arial"/>
                <a:ea typeface="ＭＳ Ｐゴシック"/>
                <a:cs typeface="Arial"/>
              </a:rPr>
              <a:t>by</a:t>
            </a:r>
            <a:r>
              <a:rPr kumimoji="0" sz="800" b="1" i="0" u="none" strike="noStrike" kern="1200" cap="none" spc="-10" normalizeH="0" baseline="0" noProof="0" dirty="0">
                <a:ln>
                  <a:noFill/>
                </a:ln>
                <a:solidFill>
                  <a:srgbClr val="000000"/>
                </a:solidFill>
                <a:effectLst/>
                <a:uLnTx/>
                <a:uFillTx/>
                <a:latin typeface="Arial"/>
                <a:ea typeface="ＭＳ Ｐゴシック"/>
                <a:cs typeface="Arial"/>
              </a:rPr>
              <a:t> </a:t>
            </a:r>
            <a:r>
              <a:rPr kumimoji="0" sz="800" b="1" i="0" u="none" strike="noStrike" kern="1200" cap="none" spc="0" normalizeH="0" baseline="0" noProof="0" dirty="0">
                <a:ln>
                  <a:noFill/>
                </a:ln>
                <a:solidFill>
                  <a:srgbClr val="000000"/>
                </a:solidFill>
                <a:effectLst/>
                <a:uLnTx/>
                <a:uFillTx/>
                <a:latin typeface="Arial"/>
                <a:ea typeface="ＭＳ Ｐゴシック"/>
                <a:cs typeface="Arial"/>
              </a:rPr>
              <a:t>any</a:t>
            </a:r>
            <a:r>
              <a:rPr kumimoji="0" sz="800" b="1" i="0" u="none" strike="noStrike" kern="1200" cap="none" spc="-10" normalizeH="0" baseline="0" noProof="0" dirty="0">
                <a:ln>
                  <a:noFill/>
                </a:ln>
                <a:solidFill>
                  <a:srgbClr val="000000"/>
                </a:solidFill>
                <a:effectLst/>
                <a:uLnTx/>
                <a:uFillTx/>
                <a:latin typeface="Arial"/>
                <a:ea typeface="ＭＳ Ｐゴシック"/>
                <a:cs typeface="Arial"/>
              </a:rPr>
              <a:t> </a:t>
            </a:r>
            <a:r>
              <a:rPr kumimoji="0" sz="800" b="1" i="0" u="none" strike="noStrike" kern="1200" cap="none" spc="0" normalizeH="0" baseline="0" noProof="0" dirty="0">
                <a:ln>
                  <a:noFill/>
                </a:ln>
                <a:solidFill>
                  <a:srgbClr val="000000"/>
                </a:solidFill>
                <a:effectLst/>
                <a:uLnTx/>
                <a:uFillTx/>
                <a:latin typeface="Arial"/>
                <a:ea typeface="ＭＳ Ｐゴシック"/>
                <a:cs typeface="Arial"/>
              </a:rPr>
              <a:t>regulatory</a:t>
            </a:r>
            <a:r>
              <a:rPr kumimoji="0" sz="800" b="1" i="0" u="none" strike="noStrike" kern="1200" cap="none" spc="-10" normalizeH="0" baseline="0" noProof="0" dirty="0">
                <a:ln>
                  <a:noFill/>
                </a:ln>
                <a:solidFill>
                  <a:srgbClr val="000000"/>
                </a:solidFill>
                <a:effectLst/>
                <a:uLnTx/>
                <a:uFillTx/>
                <a:latin typeface="Arial"/>
                <a:ea typeface="ＭＳ Ｐゴシック"/>
                <a:cs typeface="Arial"/>
              </a:rPr>
              <a:t> authority</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095565" y="2041969"/>
            <a:ext cx="5406390" cy="3381375"/>
            <a:chOff x="1095565" y="2041969"/>
            <a:chExt cx="5406390" cy="3381375"/>
          </a:xfrm>
        </p:grpSpPr>
        <p:sp>
          <p:nvSpPr>
            <p:cNvPr id="4" name="object 4"/>
            <p:cNvSpPr/>
            <p:nvPr/>
          </p:nvSpPr>
          <p:spPr>
            <a:xfrm>
              <a:off x="1144523" y="2055876"/>
              <a:ext cx="0" cy="3365500"/>
            </a:xfrm>
            <a:custGeom>
              <a:avLst/>
              <a:gdLst/>
              <a:ahLst/>
              <a:cxnLst/>
              <a:rect l="l" t="t" r="r" b="b"/>
              <a:pathLst>
                <a:path h="3365500">
                  <a:moveTo>
                    <a:pt x="0" y="0"/>
                  </a:moveTo>
                  <a:lnTo>
                    <a:pt x="0" y="3364992"/>
                  </a:lnTo>
                </a:path>
              </a:pathLst>
            </a:custGeom>
            <a:ln w="3226">
              <a:solidFill>
                <a:srgbClr val="F1F1F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5" name="object 5"/>
            <p:cNvSpPr/>
            <p:nvPr/>
          </p:nvSpPr>
          <p:spPr>
            <a:xfrm>
              <a:off x="1173479" y="2055876"/>
              <a:ext cx="439420" cy="3365500"/>
            </a:xfrm>
            <a:custGeom>
              <a:avLst/>
              <a:gdLst/>
              <a:ahLst/>
              <a:cxnLst/>
              <a:rect l="l" t="t" r="r" b="b"/>
              <a:pathLst>
                <a:path w="439419" h="3365500">
                  <a:moveTo>
                    <a:pt x="0" y="2222754"/>
                  </a:moveTo>
                  <a:lnTo>
                    <a:pt x="0" y="3364992"/>
                  </a:lnTo>
                </a:path>
                <a:path w="439419" h="3365500">
                  <a:moveTo>
                    <a:pt x="0" y="2084324"/>
                  </a:moveTo>
                  <a:lnTo>
                    <a:pt x="0" y="2164334"/>
                  </a:lnTo>
                </a:path>
                <a:path w="439419" h="3365500">
                  <a:moveTo>
                    <a:pt x="0" y="1996694"/>
                  </a:moveTo>
                  <a:lnTo>
                    <a:pt x="0" y="2009394"/>
                  </a:lnTo>
                </a:path>
                <a:path w="439419" h="3365500">
                  <a:moveTo>
                    <a:pt x="0" y="1901444"/>
                  </a:moveTo>
                  <a:lnTo>
                    <a:pt x="0" y="1924303"/>
                  </a:lnTo>
                </a:path>
                <a:path w="439419" h="3365500">
                  <a:moveTo>
                    <a:pt x="0" y="1625853"/>
                  </a:moveTo>
                  <a:lnTo>
                    <a:pt x="0" y="1676653"/>
                  </a:lnTo>
                </a:path>
                <a:path w="439419" h="3365500">
                  <a:moveTo>
                    <a:pt x="0" y="0"/>
                  </a:moveTo>
                  <a:lnTo>
                    <a:pt x="0" y="564133"/>
                  </a:lnTo>
                </a:path>
                <a:path w="439419" h="3365500">
                  <a:moveTo>
                    <a:pt x="27431" y="2222754"/>
                  </a:moveTo>
                  <a:lnTo>
                    <a:pt x="27431" y="3364992"/>
                  </a:lnTo>
                </a:path>
                <a:path w="439419" h="3365500">
                  <a:moveTo>
                    <a:pt x="27431" y="2084324"/>
                  </a:moveTo>
                  <a:lnTo>
                    <a:pt x="27431" y="2164334"/>
                  </a:lnTo>
                </a:path>
                <a:path w="439419" h="3365500">
                  <a:moveTo>
                    <a:pt x="27431" y="1996694"/>
                  </a:moveTo>
                  <a:lnTo>
                    <a:pt x="27431" y="2009394"/>
                  </a:lnTo>
                </a:path>
                <a:path w="439419" h="3365500">
                  <a:moveTo>
                    <a:pt x="27431" y="1901444"/>
                  </a:moveTo>
                  <a:lnTo>
                    <a:pt x="27431" y="1924303"/>
                  </a:lnTo>
                </a:path>
                <a:path w="439419" h="3365500">
                  <a:moveTo>
                    <a:pt x="27431" y="1625853"/>
                  </a:moveTo>
                  <a:lnTo>
                    <a:pt x="27431" y="1676653"/>
                  </a:lnTo>
                </a:path>
                <a:path w="439419" h="3365500">
                  <a:moveTo>
                    <a:pt x="27431" y="0"/>
                  </a:moveTo>
                  <a:lnTo>
                    <a:pt x="27431" y="564133"/>
                  </a:lnTo>
                </a:path>
                <a:path w="439419" h="3365500">
                  <a:moveTo>
                    <a:pt x="54863" y="2222754"/>
                  </a:moveTo>
                  <a:lnTo>
                    <a:pt x="54863" y="3364992"/>
                  </a:lnTo>
                </a:path>
                <a:path w="439419" h="3365500">
                  <a:moveTo>
                    <a:pt x="54863" y="2084324"/>
                  </a:moveTo>
                  <a:lnTo>
                    <a:pt x="54863" y="2164334"/>
                  </a:lnTo>
                </a:path>
                <a:path w="439419" h="3365500">
                  <a:moveTo>
                    <a:pt x="54863" y="1996694"/>
                  </a:moveTo>
                  <a:lnTo>
                    <a:pt x="54863" y="2009394"/>
                  </a:lnTo>
                </a:path>
                <a:path w="439419" h="3365500">
                  <a:moveTo>
                    <a:pt x="54863" y="1901444"/>
                  </a:moveTo>
                  <a:lnTo>
                    <a:pt x="54863" y="1924303"/>
                  </a:lnTo>
                </a:path>
                <a:path w="439419" h="3365500">
                  <a:moveTo>
                    <a:pt x="54863" y="1625853"/>
                  </a:moveTo>
                  <a:lnTo>
                    <a:pt x="54863" y="1676653"/>
                  </a:lnTo>
                </a:path>
                <a:path w="439419" h="3365500">
                  <a:moveTo>
                    <a:pt x="54863" y="0"/>
                  </a:moveTo>
                  <a:lnTo>
                    <a:pt x="54863" y="1399793"/>
                  </a:lnTo>
                </a:path>
                <a:path w="439419" h="3365500">
                  <a:moveTo>
                    <a:pt x="82295" y="2222754"/>
                  </a:moveTo>
                  <a:lnTo>
                    <a:pt x="82295" y="3364992"/>
                  </a:lnTo>
                </a:path>
                <a:path w="439419" h="3365500">
                  <a:moveTo>
                    <a:pt x="82295" y="2084324"/>
                  </a:moveTo>
                  <a:lnTo>
                    <a:pt x="82295" y="2164334"/>
                  </a:lnTo>
                </a:path>
                <a:path w="439419" h="3365500">
                  <a:moveTo>
                    <a:pt x="82295" y="1996694"/>
                  </a:moveTo>
                  <a:lnTo>
                    <a:pt x="82295" y="2009394"/>
                  </a:lnTo>
                </a:path>
                <a:path w="439419" h="3365500">
                  <a:moveTo>
                    <a:pt x="82295" y="1901444"/>
                  </a:moveTo>
                  <a:lnTo>
                    <a:pt x="82295" y="1924303"/>
                  </a:lnTo>
                </a:path>
                <a:path w="439419" h="3365500">
                  <a:moveTo>
                    <a:pt x="82295" y="0"/>
                  </a:moveTo>
                  <a:lnTo>
                    <a:pt x="82295" y="1676653"/>
                  </a:lnTo>
                </a:path>
                <a:path w="439419" h="3365500">
                  <a:moveTo>
                    <a:pt x="109728" y="2222754"/>
                  </a:moveTo>
                  <a:lnTo>
                    <a:pt x="109728" y="3364992"/>
                  </a:lnTo>
                </a:path>
                <a:path w="439419" h="3365500">
                  <a:moveTo>
                    <a:pt x="109728" y="2084324"/>
                  </a:moveTo>
                  <a:lnTo>
                    <a:pt x="109728" y="2164334"/>
                  </a:lnTo>
                </a:path>
                <a:path w="439419" h="3365500">
                  <a:moveTo>
                    <a:pt x="109728" y="1996694"/>
                  </a:moveTo>
                  <a:lnTo>
                    <a:pt x="109728" y="2009394"/>
                  </a:lnTo>
                </a:path>
                <a:path w="439419" h="3365500">
                  <a:moveTo>
                    <a:pt x="109728" y="1901444"/>
                  </a:moveTo>
                  <a:lnTo>
                    <a:pt x="109728" y="1924303"/>
                  </a:lnTo>
                </a:path>
                <a:path w="439419" h="3365500">
                  <a:moveTo>
                    <a:pt x="109728" y="0"/>
                  </a:moveTo>
                  <a:lnTo>
                    <a:pt x="109728" y="1676653"/>
                  </a:lnTo>
                </a:path>
                <a:path w="439419" h="3365500">
                  <a:moveTo>
                    <a:pt x="137159" y="2222754"/>
                  </a:moveTo>
                  <a:lnTo>
                    <a:pt x="137159" y="3364992"/>
                  </a:lnTo>
                </a:path>
                <a:path w="439419" h="3365500">
                  <a:moveTo>
                    <a:pt x="137159" y="2084324"/>
                  </a:moveTo>
                  <a:lnTo>
                    <a:pt x="137159" y="2164334"/>
                  </a:lnTo>
                </a:path>
                <a:path w="439419" h="3365500">
                  <a:moveTo>
                    <a:pt x="137159" y="1996694"/>
                  </a:moveTo>
                  <a:lnTo>
                    <a:pt x="137159" y="2009394"/>
                  </a:lnTo>
                </a:path>
                <a:path w="439419" h="3365500">
                  <a:moveTo>
                    <a:pt x="137159" y="1901444"/>
                  </a:moveTo>
                  <a:lnTo>
                    <a:pt x="137159" y="1924303"/>
                  </a:lnTo>
                </a:path>
                <a:path w="439419" h="3365500">
                  <a:moveTo>
                    <a:pt x="137159" y="0"/>
                  </a:moveTo>
                  <a:lnTo>
                    <a:pt x="137159" y="1776983"/>
                  </a:lnTo>
                </a:path>
                <a:path w="439419" h="3365500">
                  <a:moveTo>
                    <a:pt x="164591" y="2222754"/>
                  </a:moveTo>
                  <a:lnTo>
                    <a:pt x="164591" y="3364992"/>
                  </a:lnTo>
                </a:path>
                <a:path w="439419" h="3365500">
                  <a:moveTo>
                    <a:pt x="164591" y="2084324"/>
                  </a:moveTo>
                  <a:lnTo>
                    <a:pt x="164591" y="2164334"/>
                  </a:lnTo>
                </a:path>
                <a:path w="439419" h="3365500">
                  <a:moveTo>
                    <a:pt x="164591" y="1996694"/>
                  </a:moveTo>
                  <a:lnTo>
                    <a:pt x="164591" y="2009394"/>
                  </a:lnTo>
                </a:path>
                <a:path w="439419" h="3365500">
                  <a:moveTo>
                    <a:pt x="164591" y="0"/>
                  </a:moveTo>
                  <a:lnTo>
                    <a:pt x="164591" y="1924303"/>
                  </a:lnTo>
                </a:path>
                <a:path w="439419" h="3365500">
                  <a:moveTo>
                    <a:pt x="192023" y="2222754"/>
                  </a:moveTo>
                  <a:lnTo>
                    <a:pt x="192023" y="3364992"/>
                  </a:lnTo>
                </a:path>
                <a:path w="439419" h="3365500">
                  <a:moveTo>
                    <a:pt x="192023" y="2084324"/>
                  </a:moveTo>
                  <a:lnTo>
                    <a:pt x="192023" y="2164334"/>
                  </a:lnTo>
                </a:path>
                <a:path w="439419" h="3365500">
                  <a:moveTo>
                    <a:pt x="192023" y="1996694"/>
                  </a:moveTo>
                  <a:lnTo>
                    <a:pt x="192023" y="2009394"/>
                  </a:lnTo>
                </a:path>
                <a:path w="439419" h="3365500">
                  <a:moveTo>
                    <a:pt x="192023" y="0"/>
                  </a:moveTo>
                  <a:lnTo>
                    <a:pt x="192023" y="1924303"/>
                  </a:lnTo>
                </a:path>
                <a:path w="439419" h="3365500">
                  <a:moveTo>
                    <a:pt x="219456" y="2222754"/>
                  </a:moveTo>
                  <a:lnTo>
                    <a:pt x="219456" y="3364992"/>
                  </a:lnTo>
                </a:path>
                <a:path w="439419" h="3365500">
                  <a:moveTo>
                    <a:pt x="219456" y="2084324"/>
                  </a:moveTo>
                  <a:lnTo>
                    <a:pt x="219456" y="2164334"/>
                  </a:lnTo>
                </a:path>
                <a:path w="439419" h="3365500">
                  <a:moveTo>
                    <a:pt x="219456" y="1996694"/>
                  </a:moveTo>
                  <a:lnTo>
                    <a:pt x="219456" y="2009394"/>
                  </a:lnTo>
                </a:path>
                <a:path w="439419" h="3365500">
                  <a:moveTo>
                    <a:pt x="219456" y="0"/>
                  </a:moveTo>
                  <a:lnTo>
                    <a:pt x="219456" y="1924303"/>
                  </a:lnTo>
                </a:path>
                <a:path w="439419" h="3365500">
                  <a:moveTo>
                    <a:pt x="246887" y="2222754"/>
                  </a:moveTo>
                  <a:lnTo>
                    <a:pt x="246887" y="3364992"/>
                  </a:lnTo>
                </a:path>
                <a:path w="439419" h="3365500">
                  <a:moveTo>
                    <a:pt x="246887" y="2084324"/>
                  </a:moveTo>
                  <a:lnTo>
                    <a:pt x="246887" y="2164334"/>
                  </a:lnTo>
                </a:path>
                <a:path w="439419" h="3365500">
                  <a:moveTo>
                    <a:pt x="246887" y="0"/>
                  </a:moveTo>
                  <a:lnTo>
                    <a:pt x="246887" y="2009394"/>
                  </a:lnTo>
                </a:path>
                <a:path w="439419" h="3365500">
                  <a:moveTo>
                    <a:pt x="274319" y="2222754"/>
                  </a:moveTo>
                  <a:lnTo>
                    <a:pt x="274319" y="3364992"/>
                  </a:lnTo>
                </a:path>
                <a:path w="439419" h="3365500">
                  <a:moveTo>
                    <a:pt x="274319" y="2084324"/>
                  </a:moveTo>
                  <a:lnTo>
                    <a:pt x="274319" y="2164334"/>
                  </a:lnTo>
                </a:path>
                <a:path w="439419" h="3365500">
                  <a:moveTo>
                    <a:pt x="274319" y="0"/>
                  </a:moveTo>
                  <a:lnTo>
                    <a:pt x="274319" y="2009394"/>
                  </a:lnTo>
                </a:path>
                <a:path w="439419" h="3365500">
                  <a:moveTo>
                    <a:pt x="301751" y="2222754"/>
                  </a:moveTo>
                  <a:lnTo>
                    <a:pt x="301751" y="3364992"/>
                  </a:lnTo>
                </a:path>
                <a:path w="439419" h="3365500">
                  <a:moveTo>
                    <a:pt x="301751" y="2084324"/>
                  </a:moveTo>
                  <a:lnTo>
                    <a:pt x="301751" y="2164334"/>
                  </a:lnTo>
                </a:path>
                <a:path w="439419" h="3365500">
                  <a:moveTo>
                    <a:pt x="301751" y="0"/>
                  </a:moveTo>
                  <a:lnTo>
                    <a:pt x="301751" y="2009394"/>
                  </a:lnTo>
                </a:path>
                <a:path w="439419" h="3365500">
                  <a:moveTo>
                    <a:pt x="329183" y="2222754"/>
                  </a:moveTo>
                  <a:lnTo>
                    <a:pt x="329183" y="3364992"/>
                  </a:lnTo>
                </a:path>
                <a:path w="439419" h="3365500">
                  <a:moveTo>
                    <a:pt x="329183" y="2084324"/>
                  </a:moveTo>
                  <a:lnTo>
                    <a:pt x="329183" y="2164334"/>
                  </a:lnTo>
                </a:path>
                <a:path w="439419" h="3365500">
                  <a:moveTo>
                    <a:pt x="329183" y="0"/>
                  </a:moveTo>
                  <a:lnTo>
                    <a:pt x="329183" y="2009394"/>
                  </a:lnTo>
                </a:path>
                <a:path w="439419" h="3365500">
                  <a:moveTo>
                    <a:pt x="356616" y="2222754"/>
                  </a:moveTo>
                  <a:lnTo>
                    <a:pt x="356616" y="3364992"/>
                  </a:lnTo>
                </a:path>
                <a:path w="439419" h="3365500">
                  <a:moveTo>
                    <a:pt x="356616" y="0"/>
                  </a:moveTo>
                  <a:lnTo>
                    <a:pt x="356616" y="2164334"/>
                  </a:lnTo>
                </a:path>
                <a:path w="439419" h="3365500">
                  <a:moveTo>
                    <a:pt x="384047" y="2222754"/>
                  </a:moveTo>
                  <a:lnTo>
                    <a:pt x="384047" y="3364992"/>
                  </a:lnTo>
                </a:path>
                <a:path w="439419" h="3365500">
                  <a:moveTo>
                    <a:pt x="384047" y="0"/>
                  </a:moveTo>
                  <a:lnTo>
                    <a:pt x="384047" y="2164334"/>
                  </a:lnTo>
                </a:path>
                <a:path w="439419" h="3365500">
                  <a:moveTo>
                    <a:pt x="411479" y="2222754"/>
                  </a:moveTo>
                  <a:lnTo>
                    <a:pt x="411479" y="3364992"/>
                  </a:lnTo>
                </a:path>
                <a:path w="439419" h="3365500">
                  <a:moveTo>
                    <a:pt x="411479" y="0"/>
                  </a:moveTo>
                  <a:lnTo>
                    <a:pt x="411479" y="2164334"/>
                  </a:lnTo>
                </a:path>
                <a:path w="439419" h="3365500">
                  <a:moveTo>
                    <a:pt x="438911" y="2222754"/>
                  </a:moveTo>
                  <a:lnTo>
                    <a:pt x="438911" y="3364992"/>
                  </a:lnTo>
                </a:path>
                <a:path w="439419" h="3365500">
                  <a:moveTo>
                    <a:pt x="438911" y="0"/>
                  </a:moveTo>
                  <a:lnTo>
                    <a:pt x="438911" y="2164334"/>
                  </a:lnTo>
                </a:path>
              </a:pathLst>
            </a:custGeom>
            <a:ln w="3226">
              <a:solidFill>
                <a:srgbClr val="F1F1F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6" name="object 6"/>
            <p:cNvSpPr/>
            <p:nvPr/>
          </p:nvSpPr>
          <p:spPr>
            <a:xfrm>
              <a:off x="1639823" y="2055876"/>
              <a:ext cx="4806950" cy="3365500"/>
            </a:xfrm>
            <a:custGeom>
              <a:avLst/>
              <a:gdLst/>
              <a:ahLst/>
              <a:cxnLst/>
              <a:rect l="l" t="t" r="r" b="b"/>
              <a:pathLst>
                <a:path w="4806950" h="3365500">
                  <a:moveTo>
                    <a:pt x="0" y="0"/>
                  </a:moveTo>
                  <a:lnTo>
                    <a:pt x="0" y="3364992"/>
                  </a:lnTo>
                </a:path>
                <a:path w="4806950" h="3365500">
                  <a:moveTo>
                    <a:pt x="27431" y="0"/>
                  </a:moveTo>
                  <a:lnTo>
                    <a:pt x="27431" y="3364992"/>
                  </a:lnTo>
                </a:path>
                <a:path w="4806950" h="3365500">
                  <a:moveTo>
                    <a:pt x="54863" y="0"/>
                  </a:moveTo>
                  <a:lnTo>
                    <a:pt x="54863" y="3364992"/>
                  </a:lnTo>
                </a:path>
                <a:path w="4806950" h="3365500">
                  <a:moveTo>
                    <a:pt x="82295" y="0"/>
                  </a:moveTo>
                  <a:lnTo>
                    <a:pt x="82295" y="3364992"/>
                  </a:lnTo>
                </a:path>
                <a:path w="4806950" h="3365500">
                  <a:moveTo>
                    <a:pt x="109727" y="0"/>
                  </a:moveTo>
                  <a:lnTo>
                    <a:pt x="109727" y="3364992"/>
                  </a:lnTo>
                </a:path>
                <a:path w="4806950" h="3365500">
                  <a:moveTo>
                    <a:pt x="137159" y="0"/>
                  </a:moveTo>
                  <a:lnTo>
                    <a:pt x="137159" y="3364992"/>
                  </a:lnTo>
                </a:path>
                <a:path w="4806950" h="3365500">
                  <a:moveTo>
                    <a:pt x="164592" y="0"/>
                  </a:moveTo>
                  <a:lnTo>
                    <a:pt x="164592" y="3364992"/>
                  </a:lnTo>
                </a:path>
                <a:path w="4806950" h="3365500">
                  <a:moveTo>
                    <a:pt x="192024" y="0"/>
                  </a:moveTo>
                  <a:lnTo>
                    <a:pt x="192024" y="3364992"/>
                  </a:lnTo>
                </a:path>
                <a:path w="4806950" h="3365500">
                  <a:moveTo>
                    <a:pt x="219456" y="0"/>
                  </a:moveTo>
                  <a:lnTo>
                    <a:pt x="219456" y="3364992"/>
                  </a:lnTo>
                </a:path>
                <a:path w="4806950" h="3365500">
                  <a:moveTo>
                    <a:pt x="246887" y="0"/>
                  </a:moveTo>
                  <a:lnTo>
                    <a:pt x="246887" y="3364992"/>
                  </a:lnTo>
                </a:path>
                <a:path w="4806950" h="3365500">
                  <a:moveTo>
                    <a:pt x="274319" y="0"/>
                  </a:moveTo>
                  <a:lnTo>
                    <a:pt x="274319" y="3364992"/>
                  </a:lnTo>
                </a:path>
                <a:path w="4806950" h="3365500">
                  <a:moveTo>
                    <a:pt x="301751" y="0"/>
                  </a:moveTo>
                  <a:lnTo>
                    <a:pt x="301751" y="3364992"/>
                  </a:lnTo>
                </a:path>
                <a:path w="4806950" h="3365500">
                  <a:moveTo>
                    <a:pt x="329183" y="0"/>
                  </a:moveTo>
                  <a:lnTo>
                    <a:pt x="329183" y="3364992"/>
                  </a:lnTo>
                </a:path>
                <a:path w="4806950" h="3365500">
                  <a:moveTo>
                    <a:pt x="356615" y="0"/>
                  </a:moveTo>
                  <a:lnTo>
                    <a:pt x="356615" y="3364992"/>
                  </a:lnTo>
                </a:path>
                <a:path w="4806950" h="3365500">
                  <a:moveTo>
                    <a:pt x="384048" y="0"/>
                  </a:moveTo>
                  <a:lnTo>
                    <a:pt x="384048" y="3364992"/>
                  </a:lnTo>
                </a:path>
                <a:path w="4806950" h="3365500">
                  <a:moveTo>
                    <a:pt x="411480" y="0"/>
                  </a:moveTo>
                  <a:lnTo>
                    <a:pt x="411480" y="3364992"/>
                  </a:lnTo>
                </a:path>
                <a:path w="4806950" h="3365500">
                  <a:moveTo>
                    <a:pt x="438912" y="0"/>
                  </a:moveTo>
                  <a:lnTo>
                    <a:pt x="438912" y="3364992"/>
                  </a:lnTo>
                </a:path>
                <a:path w="4806950" h="3365500">
                  <a:moveTo>
                    <a:pt x="466344" y="0"/>
                  </a:moveTo>
                  <a:lnTo>
                    <a:pt x="466344" y="3364992"/>
                  </a:lnTo>
                </a:path>
                <a:path w="4806950" h="3365500">
                  <a:moveTo>
                    <a:pt x="493775" y="0"/>
                  </a:moveTo>
                  <a:lnTo>
                    <a:pt x="493775" y="3364992"/>
                  </a:lnTo>
                </a:path>
                <a:path w="4806950" h="3365500">
                  <a:moveTo>
                    <a:pt x="521207" y="0"/>
                  </a:moveTo>
                  <a:lnTo>
                    <a:pt x="521207" y="3364992"/>
                  </a:lnTo>
                </a:path>
                <a:path w="4806950" h="3365500">
                  <a:moveTo>
                    <a:pt x="550163" y="0"/>
                  </a:moveTo>
                  <a:lnTo>
                    <a:pt x="550163" y="3364992"/>
                  </a:lnTo>
                </a:path>
                <a:path w="4806950" h="3365500">
                  <a:moveTo>
                    <a:pt x="576071" y="0"/>
                  </a:moveTo>
                  <a:lnTo>
                    <a:pt x="576071" y="3364992"/>
                  </a:lnTo>
                </a:path>
                <a:path w="4806950" h="3365500">
                  <a:moveTo>
                    <a:pt x="605027" y="0"/>
                  </a:moveTo>
                  <a:lnTo>
                    <a:pt x="605027" y="3364992"/>
                  </a:lnTo>
                </a:path>
                <a:path w="4806950" h="3365500">
                  <a:moveTo>
                    <a:pt x="632459" y="0"/>
                  </a:moveTo>
                  <a:lnTo>
                    <a:pt x="632459" y="3364992"/>
                  </a:lnTo>
                </a:path>
                <a:path w="4806950" h="3365500">
                  <a:moveTo>
                    <a:pt x="659892" y="0"/>
                  </a:moveTo>
                  <a:lnTo>
                    <a:pt x="659892" y="3364992"/>
                  </a:lnTo>
                </a:path>
                <a:path w="4806950" h="3365500">
                  <a:moveTo>
                    <a:pt x="687324" y="0"/>
                  </a:moveTo>
                  <a:lnTo>
                    <a:pt x="687324" y="3364992"/>
                  </a:lnTo>
                </a:path>
                <a:path w="4806950" h="3365500">
                  <a:moveTo>
                    <a:pt x="714756" y="0"/>
                  </a:moveTo>
                  <a:lnTo>
                    <a:pt x="714756" y="3364992"/>
                  </a:lnTo>
                </a:path>
                <a:path w="4806950" h="3365500">
                  <a:moveTo>
                    <a:pt x="742188" y="0"/>
                  </a:moveTo>
                  <a:lnTo>
                    <a:pt x="742188" y="3364992"/>
                  </a:lnTo>
                </a:path>
                <a:path w="4806950" h="3365500">
                  <a:moveTo>
                    <a:pt x="769619" y="0"/>
                  </a:moveTo>
                  <a:lnTo>
                    <a:pt x="769619" y="3364992"/>
                  </a:lnTo>
                </a:path>
                <a:path w="4806950" h="3365500">
                  <a:moveTo>
                    <a:pt x="797051" y="0"/>
                  </a:moveTo>
                  <a:lnTo>
                    <a:pt x="797051" y="3364992"/>
                  </a:lnTo>
                </a:path>
                <a:path w="4806950" h="3365500">
                  <a:moveTo>
                    <a:pt x="824483" y="0"/>
                  </a:moveTo>
                  <a:lnTo>
                    <a:pt x="824483" y="3364992"/>
                  </a:lnTo>
                </a:path>
                <a:path w="4806950" h="3365500">
                  <a:moveTo>
                    <a:pt x="851915" y="0"/>
                  </a:moveTo>
                  <a:lnTo>
                    <a:pt x="851915" y="3364992"/>
                  </a:lnTo>
                </a:path>
                <a:path w="4806950" h="3365500">
                  <a:moveTo>
                    <a:pt x="879348" y="0"/>
                  </a:moveTo>
                  <a:lnTo>
                    <a:pt x="879348" y="3364992"/>
                  </a:lnTo>
                </a:path>
                <a:path w="4806950" h="3365500">
                  <a:moveTo>
                    <a:pt x="906780" y="0"/>
                  </a:moveTo>
                  <a:lnTo>
                    <a:pt x="906780" y="3364992"/>
                  </a:lnTo>
                </a:path>
                <a:path w="4806950" h="3365500">
                  <a:moveTo>
                    <a:pt x="934212" y="0"/>
                  </a:moveTo>
                  <a:lnTo>
                    <a:pt x="934212" y="3364992"/>
                  </a:lnTo>
                </a:path>
                <a:path w="4806950" h="3365500">
                  <a:moveTo>
                    <a:pt x="961644" y="0"/>
                  </a:moveTo>
                  <a:lnTo>
                    <a:pt x="961644" y="3364992"/>
                  </a:lnTo>
                </a:path>
                <a:path w="4806950" h="3365500">
                  <a:moveTo>
                    <a:pt x="989076" y="0"/>
                  </a:moveTo>
                  <a:lnTo>
                    <a:pt x="989076" y="3364992"/>
                  </a:lnTo>
                </a:path>
                <a:path w="4806950" h="3365500">
                  <a:moveTo>
                    <a:pt x="1016507" y="0"/>
                  </a:moveTo>
                  <a:lnTo>
                    <a:pt x="1016507" y="3364992"/>
                  </a:lnTo>
                </a:path>
                <a:path w="4806950" h="3365500">
                  <a:moveTo>
                    <a:pt x="1043939" y="0"/>
                  </a:moveTo>
                  <a:lnTo>
                    <a:pt x="1043939" y="3364992"/>
                  </a:lnTo>
                </a:path>
                <a:path w="4806950" h="3365500">
                  <a:moveTo>
                    <a:pt x="1071371" y="0"/>
                  </a:moveTo>
                  <a:lnTo>
                    <a:pt x="1071371" y="3364992"/>
                  </a:lnTo>
                </a:path>
                <a:path w="4806950" h="3365500">
                  <a:moveTo>
                    <a:pt x="1098803" y="0"/>
                  </a:moveTo>
                  <a:lnTo>
                    <a:pt x="1098803" y="3364992"/>
                  </a:lnTo>
                </a:path>
                <a:path w="4806950" h="3365500">
                  <a:moveTo>
                    <a:pt x="1126236" y="0"/>
                  </a:moveTo>
                  <a:lnTo>
                    <a:pt x="1126236" y="3364992"/>
                  </a:lnTo>
                </a:path>
                <a:path w="4806950" h="3365500">
                  <a:moveTo>
                    <a:pt x="1153668" y="0"/>
                  </a:moveTo>
                  <a:lnTo>
                    <a:pt x="1153668" y="3364992"/>
                  </a:lnTo>
                </a:path>
                <a:path w="4806950" h="3365500">
                  <a:moveTo>
                    <a:pt x="1181100" y="0"/>
                  </a:moveTo>
                  <a:lnTo>
                    <a:pt x="1181100" y="3364992"/>
                  </a:lnTo>
                </a:path>
                <a:path w="4806950" h="3365500">
                  <a:moveTo>
                    <a:pt x="1208532" y="0"/>
                  </a:moveTo>
                  <a:lnTo>
                    <a:pt x="1208532" y="3364992"/>
                  </a:lnTo>
                </a:path>
                <a:path w="4806950" h="3365500">
                  <a:moveTo>
                    <a:pt x="1235964" y="0"/>
                  </a:moveTo>
                  <a:lnTo>
                    <a:pt x="1235964" y="3364992"/>
                  </a:lnTo>
                </a:path>
                <a:path w="4806950" h="3365500">
                  <a:moveTo>
                    <a:pt x="1263395" y="0"/>
                  </a:moveTo>
                  <a:lnTo>
                    <a:pt x="1263395" y="3364992"/>
                  </a:lnTo>
                </a:path>
                <a:path w="4806950" h="3365500">
                  <a:moveTo>
                    <a:pt x="1290827" y="0"/>
                  </a:moveTo>
                  <a:lnTo>
                    <a:pt x="1290827" y="3364992"/>
                  </a:lnTo>
                </a:path>
                <a:path w="4806950" h="3365500">
                  <a:moveTo>
                    <a:pt x="1318259" y="0"/>
                  </a:moveTo>
                  <a:lnTo>
                    <a:pt x="1318259" y="3364992"/>
                  </a:lnTo>
                </a:path>
                <a:path w="4806950" h="3365500">
                  <a:moveTo>
                    <a:pt x="1345692" y="0"/>
                  </a:moveTo>
                  <a:lnTo>
                    <a:pt x="1345692" y="3364992"/>
                  </a:lnTo>
                </a:path>
                <a:path w="4806950" h="3365500">
                  <a:moveTo>
                    <a:pt x="1373124" y="0"/>
                  </a:moveTo>
                  <a:lnTo>
                    <a:pt x="1373124" y="3364992"/>
                  </a:lnTo>
                </a:path>
                <a:path w="4806950" h="3365500">
                  <a:moveTo>
                    <a:pt x="1400556" y="0"/>
                  </a:moveTo>
                  <a:lnTo>
                    <a:pt x="1400556" y="3364992"/>
                  </a:lnTo>
                </a:path>
                <a:path w="4806950" h="3365500">
                  <a:moveTo>
                    <a:pt x="1427988" y="0"/>
                  </a:moveTo>
                  <a:lnTo>
                    <a:pt x="1427988" y="3364992"/>
                  </a:lnTo>
                </a:path>
                <a:path w="4806950" h="3365500">
                  <a:moveTo>
                    <a:pt x="1455420" y="0"/>
                  </a:moveTo>
                  <a:lnTo>
                    <a:pt x="1455420" y="3364992"/>
                  </a:lnTo>
                </a:path>
                <a:path w="4806950" h="3365500">
                  <a:moveTo>
                    <a:pt x="1482852" y="0"/>
                  </a:moveTo>
                  <a:lnTo>
                    <a:pt x="1482852" y="3364992"/>
                  </a:lnTo>
                </a:path>
                <a:path w="4806950" h="3365500">
                  <a:moveTo>
                    <a:pt x="1510283" y="0"/>
                  </a:moveTo>
                  <a:lnTo>
                    <a:pt x="1510283" y="3364992"/>
                  </a:lnTo>
                </a:path>
                <a:path w="4806950" h="3365500">
                  <a:moveTo>
                    <a:pt x="1537715" y="0"/>
                  </a:moveTo>
                  <a:lnTo>
                    <a:pt x="1537715" y="3364992"/>
                  </a:lnTo>
                </a:path>
                <a:path w="4806950" h="3365500">
                  <a:moveTo>
                    <a:pt x="1565148" y="0"/>
                  </a:moveTo>
                  <a:lnTo>
                    <a:pt x="1565148" y="3364992"/>
                  </a:lnTo>
                </a:path>
                <a:path w="4806950" h="3365500">
                  <a:moveTo>
                    <a:pt x="1592580" y="0"/>
                  </a:moveTo>
                  <a:lnTo>
                    <a:pt x="1592580" y="3364992"/>
                  </a:lnTo>
                </a:path>
                <a:path w="4806950" h="3365500">
                  <a:moveTo>
                    <a:pt x="1620012" y="0"/>
                  </a:moveTo>
                  <a:lnTo>
                    <a:pt x="1620012" y="3364992"/>
                  </a:lnTo>
                </a:path>
                <a:path w="4806950" h="3365500">
                  <a:moveTo>
                    <a:pt x="1647443" y="0"/>
                  </a:moveTo>
                  <a:lnTo>
                    <a:pt x="1647443" y="3364992"/>
                  </a:lnTo>
                </a:path>
                <a:path w="4806950" h="3365500">
                  <a:moveTo>
                    <a:pt x="1674876" y="0"/>
                  </a:moveTo>
                  <a:lnTo>
                    <a:pt x="1674876" y="3364992"/>
                  </a:lnTo>
                </a:path>
                <a:path w="4806950" h="3365500">
                  <a:moveTo>
                    <a:pt x="1703831" y="0"/>
                  </a:moveTo>
                  <a:lnTo>
                    <a:pt x="1703831" y="3364992"/>
                  </a:lnTo>
                </a:path>
                <a:path w="4806950" h="3365500">
                  <a:moveTo>
                    <a:pt x="1731264" y="0"/>
                  </a:moveTo>
                  <a:lnTo>
                    <a:pt x="1731264" y="3364992"/>
                  </a:lnTo>
                </a:path>
                <a:path w="4806950" h="3365500">
                  <a:moveTo>
                    <a:pt x="1758696" y="0"/>
                  </a:moveTo>
                  <a:lnTo>
                    <a:pt x="1758696" y="3364992"/>
                  </a:lnTo>
                </a:path>
                <a:path w="4806950" h="3365500">
                  <a:moveTo>
                    <a:pt x="1786127" y="0"/>
                  </a:moveTo>
                  <a:lnTo>
                    <a:pt x="1786127" y="3364992"/>
                  </a:lnTo>
                </a:path>
                <a:path w="4806950" h="3365500">
                  <a:moveTo>
                    <a:pt x="1813560" y="0"/>
                  </a:moveTo>
                  <a:lnTo>
                    <a:pt x="1813560" y="3364992"/>
                  </a:lnTo>
                </a:path>
                <a:path w="4806950" h="3365500">
                  <a:moveTo>
                    <a:pt x="1840991" y="0"/>
                  </a:moveTo>
                  <a:lnTo>
                    <a:pt x="1840991" y="3364992"/>
                  </a:lnTo>
                </a:path>
                <a:path w="4806950" h="3365500">
                  <a:moveTo>
                    <a:pt x="1868424" y="0"/>
                  </a:moveTo>
                  <a:lnTo>
                    <a:pt x="1868424" y="3364992"/>
                  </a:lnTo>
                </a:path>
                <a:path w="4806950" h="3365500">
                  <a:moveTo>
                    <a:pt x="1895855" y="0"/>
                  </a:moveTo>
                  <a:lnTo>
                    <a:pt x="1895855" y="3364992"/>
                  </a:lnTo>
                </a:path>
                <a:path w="4806950" h="3365500">
                  <a:moveTo>
                    <a:pt x="1923288" y="0"/>
                  </a:moveTo>
                  <a:lnTo>
                    <a:pt x="1923288" y="3364992"/>
                  </a:lnTo>
                </a:path>
                <a:path w="4806950" h="3365500">
                  <a:moveTo>
                    <a:pt x="1950720" y="0"/>
                  </a:moveTo>
                  <a:lnTo>
                    <a:pt x="1950720" y="3364992"/>
                  </a:lnTo>
                </a:path>
                <a:path w="4806950" h="3365500">
                  <a:moveTo>
                    <a:pt x="1978152" y="0"/>
                  </a:moveTo>
                  <a:lnTo>
                    <a:pt x="1978152" y="3364992"/>
                  </a:lnTo>
                </a:path>
                <a:path w="4806950" h="3365500">
                  <a:moveTo>
                    <a:pt x="2005584" y="0"/>
                  </a:moveTo>
                  <a:lnTo>
                    <a:pt x="2005584" y="3364992"/>
                  </a:lnTo>
                </a:path>
                <a:path w="4806950" h="3365500">
                  <a:moveTo>
                    <a:pt x="2033015" y="0"/>
                  </a:moveTo>
                  <a:lnTo>
                    <a:pt x="2033015" y="3364992"/>
                  </a:lnTo>
                </a:path>
                <a:path w="4806950" h="3365500">
                  <a:moveTo>
                    <a:pt x="2060448" y="0"/>
                  </a:moveTo>
                  <a:lnTo>
                    <a:pt x="2060448" y="3364992"/>
                  </a:lnTo>
                </a:path>
                <a:path w="4806950" h="3365500">
                  <a:moveTo>
                    <a:pt x="2087879" y="0"/>
                  </a:moveTo>
                  <a:lnTo>
                    <a:pt x="2087879" y="3364992"/>
                  </a:lnTo>
                </a:path>
                <a:path w="4806950" h="3365500">
                  <a:moveTo>
                    <a:pt x="2115312" y="0"/>
                  </a:moveTo>
                  <a:lnTo>
                    <a:pt x="2115312" y="3364992"/>
                  </a:lnTo>
                </a:path>
                <a:path w="4806950" h="3365500">
                  <a:moveTo>
                    <a:pt x="2142743" y="0"/>
                  </a:moveTo>
                  <a:lnTo>
                    <a:pt x="2142743" y="3364992"/>
                  </a:lnTo>
                </a:path>
                <a:path w="4806950" h="3365500">
                  <a:moveTo>
                    <a:pt x="2170176" y="0"/>
                  </a:moveTo>
                  <a:lnTo>
                    <a:pt x="2170176" y="3364992"/>
                  </a:lnTo>
                </a:path>
                <a:path w="4806950" h="3365500">
                  <a:moveTo>
                    <a:pt x="2197608" y="0"/>
                  </a:moveTo>
                  <a:lnTo>
                    <a:pt x="2197608" y="3364992"/>
                  </a:lnTo>
                </a:path>
                <a:path w="4806950" h="3365500">
                  <a:moveTo>
                    <a:pt x="2225040" y="0"/>
                  </a:moveTo>
                  <a:lnTo>
                    <a:pt x="2225040" y="3364992"/>
                  </a:lnTo>
                </a:path>
                <a:path w="4806950" h="3365500">
                  <a:moveTo>
                    <a:pt x="2252472" y="0"/>
                  </a:moveTo>
                  <a:lnTo>
                    <a:pt x="2252472" y="3364992"/>
                  </a:lnTo>
                </a:path>
                <a:path w="4806950" h="3365500">
                  <a:moveTo>
                    <a:pt x="2279904" y="0"/>
                  </a:moveTo>
                  <a:lnTo>
                    <a:pt x="2279904" y="3364992"/>
                  </a:lnTo>
                </a:path>
                <a:path w="4806950" h="3365500">
                  <a:moveTo>
                    <a:pt x="2307336" y="0"/>
                  </a:moveTo>
                  <a:lnTo>
                    <a:pt x="2307336" y="3364992"/>
                  </a:lnTo>
                </a:path>
                <a:path w="4806950" h="3365500">
                  <a:moveTo>
                    <a:pt x="2334767" y="0"/>
                  </a:moveTo>
                  <a:lnTo>
                    <a:pt x="2334767" y="3364992"/>
                  </a:lnTo>
                </a:path>
                <a:path w="4806950" h="3365500">
                  <a:moveTo>
                    <a:pt x="2362200" y="0"/>
                  </a:moveTo>
                  <a:lnTo>
                    <a:pt x="2362200" y="3364992"/>
                  </a:lnTo>
                </a:path>
                <a:path w="4806950" h="3365500">
                  <a:moveTo>
                    <a:pt x="2389631" y="0"/>
                  </a:moveTo>
                  <a:lnTo>
                    <a:pt x="2389631" y="3364992"/>
                  </a:lnTo>
                </a:path>
                <a:path w="4806950" h="3365500">
                  <a:moveTo>
                    <a:pt x="2417064" y="0"/>
                  </a:moveTo>
                  <a:lnTo>
                    <a:pt x="2417064" y="3364992"/>
                  </a:lnTo>
                </a:path>
                <a:path w="4806950" h="3365500">
                  <a:moveTo>
                    <a:pt x="2444496" y="0"/>
                  </a:moveTo>
                  <a:lnTo>
                    <a:pt x="2444496" y="3364992"/>
                  </a:lnTo>
                </a:path>
                <a:path w="4806950" h="3365500">
                  <a:moveTo>
                    <a:pt x="2471928" y="0"/>
                  </a:moveTo>
                  <a:lnTo>
                    <a:pt x="2471928" y="3364992"/>
                  </a:lnTo>
                </a:path>
                <a:path w="4806950" h="3365500">
                  <a:moveTo>
                    <a:pt x="2499360" y="0"/>
                  </a:moveTo>
                  <a:lnTo>
                    <a:pt x="2499360" y="3364992"/>
                  </a:lnTo>
                </a:path>
                <a:path w="4806950" h="3365500">
                  <a:moveTo>
                    <a:pt x="2526791" y="0"/>
                  </a:moveTo>
                  <a:lnTo>
                    <a:pt x="2526791" y="3364992"/>
                  </a:lnTo>
                </a:path>
                <a:path w="4806950" h="3365500">
                  <a:moveTo>
                    <a:pt x="2554224" y="0"/>
                  </a:moveTo>
                  <a:lnTo>
                    <a:pt x="2554224" y="3364992"/>
                  </a:lnTo>
                </a:path>
                <a:path w="4806950" h="3365500">
                  <a:moveTo>
                    <a:pt x="2581655" y="0"/>
                  </a:moveTo>
                  <a:lnTo>
                    <a:pt x="2581655" y="3364992"/>
                  </a:lnTo>
                </a:path>
                <a:path w="4806950" h="3365500">
                  <a:moveTo>
                    <a:pt x="2609088" y="0"/>
                  </a:moveTo>
                  <a:lnTo>
                    <a:pt x="2609088" y="3364992"/>
                  </a:lnTo>
                </a:path>
                <a:path w="4806950" h="3365500">
                  <a:moveTo>
                    <a:pt x="2636520" y="0"/>
                  </a:moveTo>
                  <a:lnTo>
                    <a:pt x="2636520" y="3364992"/>
                  </a:lnTo>
                </a:path>
                <a:path w="4806950" h="3365500">
                  <a:moveTo>
                    <a:pt x="2663952" y="0"/>
                  </a:moveTo>
                  <a:lnTo>
                    <a:pt x="2663952" y="3364992"/>
                  </a:lnTo>
                </a:path>
                <a:path w="4806950" h="3365500">
                  <a:moveTo>
                    <a:pt x="2691384" y="0"/>
                  </a:moveTo>
                  <a:lnTo>
                    <a:pt x="2691384" y="3364992"/>
                  </a:lnTo>
                </a:path>
                <a:path w="4806950" h="3365500">
                  <a:moveTo>
                    <a:pt x="2718816" y="0"/>
                  </a:moveTo>
                  <a:lnTo>
                    <a:pt x="2718816" y="3364992"/>
                  </a:lnTo>
                </a:path>
                <a:path w="4806950" h="3365500">
                  <a:moveTo>
                    <a:pt x="2746248" y="0"/>
                  </a:moveTo>
                  <a:lnTo>
                    <a:pt x="2746248" y="3364992"/>
                  </a:lnTo>
                </a:path>
                <a:path w="4806950" h="3365500">
                  <a:moveTo>
                    <a:pt x="2775204" y="0"/>
                  </a:moveTo>
                  <a:lnTo>
                    <a:pt x="2775204" y="3364992"/>
                  </a:lnTo>
                </a:path>
                <a:path w="4806950" h="3365500">
                  <a:moveTo>
                    <a:pt x="2801112" y="0"/>
                  </a:moveTo>
                  <a:lnTo>
                    <a:pt x="2801112" y="3364992"/>
                  </a:lnTo>
                </a:path>
                <a:path w="4806950" h="3365500">
                  <a:moveTo>
                    <a:pt x="2830067" y="0"/>
                  </a:moveTo>
                  <a:lnTo>
                    <a:pt x="2830067" y="3364992"/>
                  </a:lnTo>
                </a:path>
                <a:path w="4806950" h="3365500">
                  <a:moveTo>
                    <a:pt x="2857500" y="0"/>
                  </a:moveTo>
                  <a:lnTo>
                    <a:pt x="2857500" y="3364992"/>
                  </a:lnTo>
                </a:path>
                <a:path w="4806950" h="3365500">
                  <a:moveTo>
                    <a:pt x="2884931" y="0"/>
                  </a:moveTo>
                  <a:lnTo>
                    <a:pt x="2884931" y="3364992"/>
                  </a:lnTo>
                </a:path>
                <a:path w="4806950" h="3365500">
                  <a:moveTo>
                    <a:pt x="2912364" y="0"/>
                  </a:moveTo>
                  <a:lnTo>
                    <a:pt x="2912364" y="3364992"/>
                  </a:lnTo>
                </a:path>
                <a:path w="4806950" h="3365500">
                  <a:moveTo>
                    <a:pt x="2939796" y="0"/>
                  </a:moveTo>
                  <a:lnTo>
                    <a:pt x="2939796" y="3364992"/>
                  </a:lnTo>
                </a:path>
                <a:path w="4806950" h="3365500">
                  <a:moveTo>
                    <a:pt x="2967228" y="0"/>
                  </a:moveTo>
                  <a:lnTo>
                    <a:pt x="2967228" y="3364992"/>
                  </a:lnTo>
                </a:path>
                <a:path w="4806950" h="3365500">
                  <a:moveTo>
                    <a:pt x="2994660" y="0"/>
                  </a:moveTo>
                  <a:lnTo>
                    <a:pt x="2994660" y="3364992"/>
                  </a:lnTo>
                </a:path>
                <a:path w="4806950" h="3365500">
                  <a:moveTo>
                    <a:pt x="3022091" y="0"/>
                  </a:moveTo>
                  <a:lnTo>
                    <a:pt x="3022091" y="3364992"/>
                  </a:lnTo>
                </a:path>
                <a:path w="4806950" h="3365500">
                  <a:moveTo>
                    <a:pt x="3049524" y="0"/>
                  </a:moveTo>
                  <a:lnTo>
                    <a:pt x="3049524" y="3364992"/>
                  </a:lnTo>
                </a:path>
                <a:path w="4806950" h="3365500">
                  <a:moveTo>
                    <a:pt x="3076955" y="0"/>
                  </a:moveTo>
                  <a:lnTo>
                    <a:pt x="3076955" y="3364992"/>
                  </a:lnTo>
                </a:path>
                <a:path w="4806950" h="3365500">
                  <a:moveTo>
                    <a:pt x="3104388" y="0"/>
                  </a:moveTo>
                  <a:lnTo>
                    <a:pt x="3104388" y="3364992"/>
                  </a:lnTo>
                </a:path>
                <a:path w="4806950" h="3365500">
                  <a:moveTo>
                    <a:pt x="3131820" y="0"/>
                  </a:moveTo>
                  <a:lnTo>
                    <a:pt x="3131820" y="3364992"/>
                  </a:lnTo>
                </a:path>
                <a:path w="4806950" h="3365500">
                  <a:moveTo>
                    <a:pt x="3159252" y="0"/>
                  </a:moveTo>
                  <a:lnTo>
                    <a:pt x="3159252" y="3364992"/>
                  </a:lnTo>
                </a:path>
                <a:path w="4806950" h="3365500">
                  <a:moveTo>
                    <a:pt x="3186684" y="0"/>
                  </a:moveTo>
                  <a:lnTo>
                    <a:pt x="3186684" y="3364992"/>
                  </a:lnTo>
                </a:path>
                <a:path w="4806950" h="3365500">
                  <a:moveTo>
                    <a:pt x="3214116" y="0"/>
                  </a:moveTo>
                  <a:lnTo>
                    <a:pt x="3214116" y="3364992"/>
                  </a:lnTo>
                </a:path>
                <a:path w="4806950" h="3365500">
                  <a:moveTo>
                    <a:pt x="3241548" y="0"/>
                  </a:moveTo>
                  <a:lnTo>
                    <a:pt x="3241548" y="3364992"/>
                  </a:lnTo>
                </a:path>
                <a:path w="4806950" h="3365500">
                  <a:moveTo>
                    <a:pt x="3268979" y="0"/>
                  </a:moveTo>
                  <a:lnTo>
                    <a:pt x="3268979" y="3364992"/>
                  </a:lnTo>
                </a:path>
                <a:path w="4806950" h="3365500">
                  <a:moveTo>
                    <a:pt x="3296412" y="0"/>
                  </a:moveTo>
                  <a:lnTo>
                    <a:pt x="3296412" y="3364992"/>
                  </a:lnTo>
                </a:path>
                <a:path w="4806950" h="3365500">
                  <a:moveTo>
                    <a:pt x="3323843" y="0"/>
                  </a:moveTo>
                  <a:lnTo>
                    <a:pt x="3323843" y="3364992"/>
                  </a:lnTo>
                </a:path>
                <a:path w="4806950" h="3365500">
                  <a:moveTo>
                    <a:pt x="3351276" y="0"/>
                  </a:moveTo>
                  <a:lnTo>
                    <a:pt x="3351276" y="3364992"/>
                  </a:lnTo>
                </a:path>
                <a:path w="4806950" h="3365500">
                  <a:moveTo>
                    <a:pt x="3378708" y="0"/>
                  </a:moveTo>
                  <a:lnTo>
                    <a:pt x="3378708" y="3364992"/>
                  </a:lnTo>
                </a:path>
                <a:path w="4806950" h="3365500">
                  <a:moveTo>
                    <a:pt x="3406140" y="0"/>
                  </a:moveTo>
                  <a:lnTo>
                    <a:pt x="3406140" y="3364992"/>
                  </a:lnTo>
                </a:path>
                <a:path w="4806950" h="3365500">
                  <a:moveTo>
                    <a:pt x="3433572" y="0"/>
                  </a:moveTo>
                  <a:lnTo>
                    <a:pt x="3433572" y="3364992"/>
                  </a:lnTo>
                </a:path>
                <a:path w="4806950" h="3365500">
                  <a:moveTo>
                    <a:pt x="3461004" y="0"/>
                  </a:moveTo>
                  <a:lnTo>
                    <a:pt x="3461004" y="3364992"/>
                  </a:lnTo>
                </a:path>
                <a:path w="4806950" h="3365500">
                  <a:moveTo>
                    <a:pt x="3488436" y="0"/>
                  </a:moveTo>
                  <a:lnTo>
                    <a:pt x="3488436" y="3364992"/>
                  </a:lnTo>
                </a:path>
                <a:path w="4806950" h="3365500">
                  <a:moveTo>
                    <a:pt x="3515867" y="0"/>
                  </a:moveTo>
                  <a:lnTo>
                    <a:pt x="3515867" y="3364992"/>
                  </a:lnTo>
                </a:path>
                <a:path w="4806950" h="3365500">
                  <a:moveTo>
                    <a:pt x="3543300" y="0"/>
                  </a:moveTo>
                  <a:lnTo>
                    <a:pt x="3543300" y="3364992"/>
                  </a:lnTo>
                </a:path>
                <a:path w="4806950" h="3365500">
                  <a:moveTo>
                    <a:pt x="3570731" y="0"/>
                  </a:moveTo>
                  <a:lnTo>
                    <a:pt x="3570731" y="3364992"/>
                  </a:lnTo>
                </a:path>
                <a:path w="4806950" h="3365500">
                  <a:moveTo>
                    <a:pt x="3598164" y="0"/>
                  </a:moveTo>
                  <a:lnTo>
                    <a:pt x="3598164" y="3364992"/>
                  </a:lnTo>
                </a:path>
                <a:path w="4806950" h="3365500">
                  <a:moveTo>
                    <a:pt x="3625596" y="0"/>
                  </a:moveTo>
                  <a:lnTo>
                    <a:pt x="3625596" y="3364992"/>
                  </a:lnTo>
                </a:path>
                <a:path w="4806950" h="3365500">
                  <a:moveTo>
                    <a:pt x="3653028" y="0"/>
                  </a:moveTo>
                  <a:lnTo>
                    <a:pt x="3653028" y="3364992"/>
                  </a:lnTo>
                </a:path>
                <a:path w="4806950" h="3365500">
                  <a:moveTo>
                    <a:pt x="3680460" y="0"/>
                  </a:moveTo>
                  <a:lnTo>
                    <a:pt x="3680460" y="3364992"/>
                  </a:lnTo>
                </a:path>
                <a:path w="4806950" h="3365500">
                  <a:moveTo>
                    <a:pt x="3707891" y="0"/>
                  </a:moveTo>
                  <a:lnTo>
                    <a:pt x="3707891" y="3364992"/>
                  </a:lnTo>
                </a:path>
                <a:path w="4806950" h="3365500">
                  <a:moveTo>
                    <a:pt x="3735324" y="0"/>
                  </a:moveTo>
                  <a:lnTo>
                    <a:pt x="3735324" y="3364992"/>
                  </a:lnTo>
                </a:path>
                <a:path w="4806950" h="3365500">
                  <a:moveTo>
                    <a:pt x="3762755" y="0"/>
                  </a:moveTo>
                  <a:lnTo>
                    <a:pt x="3762755" y="3364992"/>
                  </a:lnTo>
                </a:path>
                <a:path w="4806950" h="3365500">
                  <a:moveTo>
                    <a:pt x="3790188" y="0"/>
                  </a:moveTo>
                  <a:lnTo>
                    <a:pt x="3790188" y="3364992"/>
                  </a:lnTo>
                </a:path>
                <a:path w="4806950" h="3365500">
                  <a:moveTo>
                    <a:pt x="3817620" y="0"/>
                  </a:moveTo>
                  <a:lnTo>
                    <a:pt x="3817620" y="3364992"/>
                  </a:lnTo>
                </a:path>
                <a:path w="4806950" h="3365500">
                  <a:moveTo>
                    <a:pt x="3845052" y="0"/>
                  </a:moveTo>
                  <a:lnTo>
                    <a:pt x="3845052" y="3364992"/>
                  </a:lnTo>
                </a:path>
                <a:path w="4806950" h="3365500">
                  <a:moveTo>
                    <a:pt x="3872484" y="0"/>
                  </a:moveTo>
                  <a:lnTo>
                    <a:pt x="3872484" y="3364992"/>
                  </a:lnTo>
                </a:path>
                <a:path w="4806950" h="3365500">
                  <a:moveTo>
                    <a:pt x="3901440" y="0"/>
                  </a:moveTo>
                  <a:lnTo>
                    <a:pt x="3901440" y="3364992"/>
                  </a:lnTo>
                </a:path>
                <a:path w="4806950" h="3365500">
                  <a:moveTo>
                    <a:pt x="3928872" y="0"/>
                  </a:moveTo>
                  <a:lnTo>
                    <a:pt x="3928872" y="3364992"/>
                  </a:lnTo>
                </a:path>
                <a:path w="4806950" h="3365500">
                  <a:moveTo>
                    <a:pt x="3956304" y="0"/>
                  </a:moveTo>
                  <a:lnTo>
                    <a:pt x="3956304" y="3364992"/>
                  </a:lnTo>
                </a:path>
                <a:path w="4806950" h="3365500">
                  <a:moveTo>
                    <a:pt x="3983736" y="0"/>
                  </a:moveTo>
                  <a:lnTo>
                    <a:pt x="3983736" y="3364992"/>
                  </a:lnTo>
                </a:path>
                <a:path w="4806950" h="3365500">
                  <a:moveTo>
                    <a:pt x="4011167" y="0"/>
                  </a:moveTo>
                  <a:lnTo>
                    <a:pt x="4011167" y="3364992"/>
                  </a:lnTo>
                </a:path>
                <a:path w="4806950" h="3365500">
                  <a:moveTo>
                    <a:pt x="4038600" y="0"/>
                  </a:moveTo>
                  <a:lnTo>
                    <a:pt x="4038600" y="3364992"/>
                  </a:lnTo>
                </a:path>
                <a:path w="4806950" h="3365500">
                  <a:moveTo>
                    <a:pt x="4066031" y="0"/>
                  </a:moveTo>
                  <a:lnTo>
                    <a:pt x="4066031" y="3364992"/>
                  </a:lnTo>
                </a:path>
                <a:path w="4806950" h="3365500">
                  <a:moveTo>
                    <a:pt x="4093464" y="0"/>
                  </a:moveTo>
                  <a:lnTo>
                    <a:pt x="4093464" y="3364992"/>
                  </a:lnTo>
                </a:path>
                <a:path w="4806950" h="3365500">
                  <a:moveTo>
                    <a:pt x="4120896" y="0"/>
                  </a:moveTo>
                  <a:lnTo>
                    <a:pt x="4120896" y="3364992"/>
                  </a:lnTo>
                </a:path>
                <a:path w="4806950" h="3365500">
                  <a:moveTo>
                    <a:pt x="4148328" y="0"/>
                  </a:moveTo>
                  <a:lnTo>
                    <a:pt x="4148328" y="3364992"/>
                  </a:lnTo>
                </a:path>
                <a:path w="4806950" h="3365500">
                  <a:moveTo>
                    <a:pt x="4175760" y="0"/>
                  </a:moveTo>
                  <a:lnTo>
                    <a:pt x="4175760" y="3364992"/>
                  </a:lnTo>
                </a:path>
                <a:path w="4806950" h="3365500">
                  <a:moveTo>
                    <a:pt x="4203192" y="0"/>
                  </a:moveTo>
                  <a:lnTo>
                    <a:pt x="4203192" y="3364992"/>
                  </a:lnTo>
                </a:path>
                <a:path w="4806950" h="3365500">
                  <a:moveTo>
                    <a:pt x="4230624" y="0"/>
                  </a:moveTo>
                  <a:lnTo>
                    <a:pt x="4230624" y="3364992"/>
                  </a:lnTo>
                </a:path>
                <a:path w="4806950" h="3365500">
                  <a:moveTo>
                    <a:pt x="4258056" y="0"/>
                  </a:moveTo>
                  <a:lnTo>
                    <a:pt x="4258056" y="3364992"/>
                  </a:lnTo>
                </a:path>
                <a:path w="4806950" h="3365500">
                  <a:moveTo>
                    <a:pt x="4285488" y="0"/>
                  </a:moveTo>
                  <a:lnTo>
                    <a:pt x="4285488" y="3364992"/>
                  </a:lnTo>
                </a:path>
                <a:path w="4806950" h="3365500">
                  <a:moveTo>
                    <a:pt x="4312920" y="0"/>
                  </a:moveTo>
                  <a:lnTo>
                    <a:pt x="4312920" y="3364992"/>
                  </a:lnTo>
                </a:path>
                <a:path w="4806950" h="3365500">
                  <a:moveTo>
                    <a:pt x="4340352" y="0"/>
                  </a:moveTo>
                  <a:lnTo>
                    <a:pt x="4340352" y="3364992"/>
                  </a:lnTo>
                </a:path>
                <a:path w="4806950" h="3365500">
                  <a:moveTo>
                    <a:pt x="4367784" y="0"/>
                  </a:moveTo>
                  <a:lnTo>
                    <a:pt x="4367784" y="3364992"/>
                  </a:lnTo>
                </a:path>
                <a:path w="4806950" h="3365500">
                  <a:moveTo>
                    <a:pt x="4395216" y="0"/>
                  </a:moveTo>
                  <a:lnTo>
                    <a:pt x="4395216" y="3364992"/>
                  </a:lnTo>
                </a:path>
                <a:path w="4806950" h="3365500">
                  <a:moveTo>
                    <a:pt x="4422648" y="0"/>
                  </a:moveTo>
                  <a:lnTo>
                    <a:pt x="4422648" y="3364992"/>
                  </a:lnTo>
                </a:path>
                <a:path w="4806950" h="3365500">
                  <a:moveTo>
                    <a:pt x="4450080" y="0"/>
                  </a:moveTo>
                  <a:lnTo>
                    <a:pt x="4450080" y="3364992"/>
                  </a:lnTo>
                </a:path>
                <a:path w="4806950" h="3365500">
                  <a:moveTo>
                    <a:pt x="4477512" y="0"/>
                  </a:moveTo>
                  <a:lnTo>
                    <a:pt x="4477512" y="3364992"/>
                  </a:lnTo>
                </a:path>
                <a:path w="4806950" h="3365500">
                  <a:moveTo>
                    <a:pt x="4504944" y="0"/>
                  </a:moveTo>
                  <a:lnTo>
                    <a:pt x="4504944" y="3364992"/>
                  </a:lnTo>
                </a:path>
                <a:path w="4806950" h="3365500">
                  <a:moveTo>
                    <a:pt x="4532376" y="0"/>
                  </a:moveTo>
                  <a:lnTo>
                    <a:pt x="4532376" y="3364992"/>
                  </a:lnTo>
                </a:path>
                <a:path w="4806950" h="3365500">
                  <a:moveTo>
                    <a:pt x="4559808" y="0"/>
                  </a:moveTo>
                  <a:lnTo>
                    <a:pt x="4559808" y="3364992"/>
                  </a:lnTo>
                </a:path>
                <a:path w="4806950" h="3365500">
                  <a:moveTo>
                    <a:pt x="4587240" y="0"/>
                  </a:moveTo>
                  <a:lnTo>
                    <a:pt x="4587240" y="3364992"/>
                  </a:lnTo>
                </a:path>
                <a:path w="4806950" h="3365500">
                  <a:moveTo>
                    <a:pt x="4614672" y="0"/>
                  </a:moveTo>
                  <a:lnTo>
                    <a:pt x="4614672" y="3364992"/>
                  </a:lnTo>
                </a:path>
                <a:path w="4806950" h="3365500">
                  <a:moveTo>
                    <a:pt x="4642104" y="0"/>
                  </a:moveTo>
                  <a:lnTo>
                    <a:pt x="4642104" y="3364992"/>
                  </a:lnTo>
                </a:path>
                <a:path w="4806950" h="3365500">
                  <a:moveTo>
                    <a:pt x="4669536" y="0"/>
                  </a:moveTo>
                  <a:lnTo>
                    <a:pt x="4669536" y="3364992"/>
                  </a:lnTo>
                </a:path>
                <a:path w="4806950" h="3365500">
                  <a:moveTo>
                    <a:pt x="4696968" y="0"/>
                  </a:moveTo>
                  <a:lnTo>
                    <a:pt x="4696968" y="3364992"/>
                  </a:lnTo>
                </a:path>
                <a:path w="4806950" h="3365500">
                  <a:moveTo>
                    <a:pt x="4724400" y="0"/>
                  </a:moveTo>
                  <a:lnTo>
                    <a:pt x="4724400" y="3364992"/>
                  </a:lnTo>
                </a:path>
                <a:path w="4806950" h="3365500">
                  <a:moveTo>
                    <a:pt x="4751832" y="0"/>
                  </a:moveTo>
                  <a:lnTo>
                    <a:pt x="4751832" y="3364992"/>
                  </a:lnTo>
                </a:path>
                <a:path w="4806950" h="3365500">
                  <a:moveTo>
                    <a:pt x="4779264" y="0"/>
                  </a:moveTo>
                  <a:lnTo>
                    <a:pt x="4779264" y="3364992"/>
                  </a:lnTo>
                </a:path>
                <a:path w="4806950" h="3365500">
                  <a:moveTo>
                    <a:pt x="4806696" y="0"/>
                  </a:moveTo>
                  <a:lnTo>
                    <a:pt x="4806696" y="3364992"/>
                  </a:lnTo>
                </a:path>
              </a:pathLst>
            </a:custGeom>
            <a:ln w="3226">
              <a:solidFill>
                <a:srgbClr val="F1F1F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7" name="object 7"/>
            <p:cNvSpPr/>
            <p:nvPr/>
          </p:nvSpPr>
          <p:spPr>
            <a:xfrm>
              <a:off x="1146048" y="2110739"/>
              <a:ext cx="5300980" cy="3302000"/>
            </a:xfrm>
            <a:custGeom>
              <a:avLst/>
              <a:gdLst/>
              <a:ahLst/>
              <a:cxnLst/>
              <a:rect l="l" t="t" r="r" b="b"/>
              <a:pathLst>
                <a:path w="5300980" h="3302000">
                  <a:moveTo>
                    <a:pt x="518147" y="2167890"/>
                  </a:moveTo>
                  <a:lnTo>
                    <a:pt x="489331" y="2167890"/>
                  </a:lnTo>
                  <a:lnTo>
                    <a:pt x="489331" y="2109470"/>
                  </a:lnTo>
                  <a:lnTo>
                    <a:pt x="460502" y="2109470"/>
                  </a:lnTo>
                  <a:lnTo>
                    <a:pt x="460502" y="2080260"/>
                  </a:lnTo>
                  <a:lnTo>
                    <a:pt x="431673" y="2080260"/>
                  </a:lnTo>
                  <a:lnTo>
                    <a:pt x="431673" y="2062480"/>
                  </a:lnTo>
                  <a:lnTo>
                    <a:pt x="402844" y="2062480"/>
                  </a:lnTo>
                  <a:lnTo>
                    <a:pt x="402844" y="2029460"/>
                  </a:lnTo>
                  <a:lnTo>
                    <a:pt x="374015" y="2029460"/>
                  </a:lnTo>
                  <a:lnTo>
                    <a:pt x="374015" y="1954530"/>
                  </a:lnTo>
                  <a:lnTo>
                    <a:pt x="316611" y="1954530"/>
                  </a:lnTo>
                  <a:lnTo>
                    <a:pt x="316611" y="1943100"/>
                  </a:lnTo>
                  <a:lnTo>
                    <a:pt x="287782" y="1943100"/>
                  </a:lnTo>
                  <a:lnTo>
                    <a:pt x="287782" y="1941830"/>
                  </a:lnTo>
                  <a:lnTo>
                    <a:pt x="258953" y="1941830"/>
                  </a:lnTo>
                  <a:lnTo>
                    <a:pt x="258953" y="1869440"/>
                  </a:lnTo>
                  <a:lnTo>
                    <a:pt x="230124" y="1869440"/>
                  </a:lnTo>
                  <a:lnTo>
                    <a:pt x="230124" y="1864360"/>
                  </a:lnTo>
                  <a:lnTo>
                    <a:pt x="201295" y="1864360"/>
                  </a:lnTo>
                  <a:lnTo>
                    <a:pt x="201295" y="1846580"/>
                  </a:lnTo>
                  <a:lnTo>
                    <a:pt x="172466" y="1846580"/>
                  </a:lnTo>
                  <a:lnTo>
                    <a:pt x="172466" y="1722120"/>
                  </a:lnTo>
                  <a:lnTo>
                    <a:pt x="143637" y="1722120"/>
                  </a:lnTo>
                  <a:lnTo>
                    <a:pt x="143637" y="1621790"/>
                  </a:lnTo>
                  <a:lnTo>
                    <a:pt x="114858" y="1621790"/>
                  </a:lnTo>
                  <a:lnTo>
                    <a:pt x="114858" y="1570990"/>
                  </a:lnTo>
                  <a:lnTo>
                    <a:pt x="86042" y="1570990"/>
                  </a:lnTo>
                  <a:lnTo>
                    <a:pt x="86042" y="1344930"/>
                  </a:lnTo>
                  <a:lnTo>
                    <a:pt x="57226" y="1344930"/>
                  </a:lnTo>
                  <a:lnTo>
                    <a:pt x="57226" y="509270"/>
                  </a:lnTo>
                  <a:lnTo>
                    <a:pt x="28409" y="509270"/>
                  </a:lnTo>
                  <a:lnTo>
                    <a:pt x="28409" y="0"/>
                  </a:lnTo>
                  <a:lnTo>
                    <a:pt x="0" y="0"/>
                  </a:lnTo>
                  <a:lnTo>
                    <a:pt x="0" y="2179320"/>
                  </a:lnTo>
                  <a:lnTo>
                    <a:pt x="518147" y="2179320"/>
                  </a:lnTo>
                  <a:lnTo>
                    <a:pt x="518147" y="2167890"/>
                  </a:lnTo>
                  <a:close/>
                </a:path>
                <a:path w="5300980" h="3302000">
                  <a:moveTo>
                    <a:pt x="5300472" y="2950210"/>
                  </a:moveTo>
                  <a:lnTo>
                    <a:pt x="3139440" y="2950210"/>
                  </a:lnTo>
                  <a:lnTo>
                    <a:pt x="3139440" y="2952750"/>
                  </a:lnTo>
                  <a:lnTo>
                    <a:pt x="3196971" y="2952750"/>
                  </a:lnTo>
                  <a:lnTo>
                    <a:pt x="3196971" y="2965450"/>
                  </a:lnTo>
                  <a:lnTo>
                    <a:pt x="3225800" y="2965450"/>
                  </a:lnTo>
                  <a:lnTo>
                    <a:pt x="3225800" y="2967990"/>
                  </a:lnTo>
                  <a:lnTo>
                    <a:pt x="3254629" y="2967990"/>
                  </a:lnTo>
                  <a:lnTo>
                    <a:pt x="3254629" y="2971800"/>
                  </a:lnTo>
                  <a:lnTo>
                    <a:pt x="3283458" y="2971800"/>
                  </a:lnTo>
                  <a:lnTo>
                    <a:pt x="3283458" y="2980690"/>
                  </a:lnTo>
                  <a:lnTo>
                    <a:pt x="3312287" y="2980690"/>
                  </a:lnTo>
                  <a:lnTo>
                    <a:pt x="3312287" y="2984500"/>
                  </a:lnTo>
                  <a:lnTo>
                    <a:pt x="3341116" y="2984500"/>
                  </a:lnTo>
                  <a:lnTo>
                    <a:pt x="3341116" y="2987040"/>
                  </a:lnTo>
                  <a:lnTo>
                    <a:pt x="3369945" y="2987040"/>
                  </a:lnTo>
                  <a:lnTo>
                    <a:pt x="3369945" y="3004820"/>
                  </a:lnTo>
                  <a:lnTo>
                    <a:pt x="3456305" y="3004820"/>
                  </a:lnTo>
                  <a:lnTo>
                    <a:pt x="3456305" y="3016250"/>
                  </a:lnTo>
                  <a:lnTo>
                    <a:pt x="3513836" y="3016250"/>
                  </a:lnTo>
                  <a:lnTo>
                    <a:pt x="3513836" y="3022600"/>
                  </a:lnTo>
                  <a:lnTo>
                    <a:pt x="3542665" y="3022600"/>
                  </a:lnTo>
                  <a:lnTo>
                    <a:pt x="3542665" y="3027680"/>
                  </a:lnTo>
                  <a:lnTo>
                    <a:pt x="3571494" y="3027680"/>
                  </a:lnTo>
                  <a:lnTo>
                    <a:pt x="3571494" y="3031490"/>
                  </a:lnTo>
                  <a:lnTo>
                    <a:pt x="3600323" y="3031490"/>
                  </a:lnTo>
                  <a:lnTo>
                    <a:pt x="3600323" y="3037840"/>
                  </a:lnTo>
                  <a:lnTo>
                    <a:pt x="3629152" y="3037840"/>
                  </a:lnTo>
                  <a:lnTo>
                    <a:pt x="3629152" y="3048000"/>
                  </a:lnTo>
                  <a:lnTo>
                    <a:pt x="3657981" y="3048000"/>
                  </a:lnTo>
                  <a:lnTo>
                    <a:pt x="3657981" y="3056890"/>
                  </a:lnTo>
                  <a:lnTo>
                    <a:pt x="3715512" y="3056890"/>
                  </a:lnTo>
                  <a:lnTo>
                    <a:pt x="3715512" y="3059430"/>
                  </a:lnTo>
                  <a:lnTo>
                    <a:pt x="3744341" y="3059430"/>
                  </a:lnTo>
                  <a:lnTo>
                    <a:pt x="3744341" y="3069590"/>
                  </a:lnTo>
                  <a:lnTo>
                    <a:pt x="3773297" y="3069590"/>
                  </a:lnTo>
                  <a:lnTo>
                    <a:pt x="3773297" y="3072130"/>
                  </a:lnTo>
                  <a:lnTo>
                    <a:pt x="3802126" y="3072130"/>
                  </a:lnTo>
                  <a:lnTo>
                    <a:pt x="3802126" y="3078480"/>
                  </a:lnTo>
                  <a:lnTo>
                    <a:pt x="3917315" y="3078480"/>
                  </a:lnTo>
                  <a:lnTo>
                    <a:pt x="3917315" y="3094990"/>
                  </a:lnTo>
                  <a:lnTo>
                    <a:pt x="3946144" y="3094990"/>
                  </a:lnTo>
                  <a:lnTo>
                    <a:pt x="3946144" y="3103880"/>
                  </a:lnTo>
                  <a:lnTo>
                    <a:pt x="3974973" y="3103880"/>
                  </a:lnTo>
                  <a:lnTo>
                    <a:pt x="3974973" y="3105150"/>
                  </a:lnTo>
                  <a:lnTo>
                    <a:pt x="4032504" y="3105150"/>
                  </a:lnTo>
                  <a:lnTo>
                    <a:pt x="4032504" y="3116580"/>
                  </a:lnTo>
                  <a:lnTo>
                    <a:pt x="4061333" y="3116580"/>
                  </a:lnTo>
                  <a:lnTo>
                    <a:pt x="4061333" y="3126740"/>
                  </a:lnTo>
                  <a:lnTo>
                    <a:pt x="4090162" y="3126740"/>
                  </a:lnTo>
                  <a:lnTo>
                    <a:pt x="4090162" y="3135630"/>
                  </a:lnTo>
                  <a:lnTo>
                    <a:pt x="4118991" y="3135630"/>
                  </a:lnTo>
                  <a:lnTo>
                    <a:pt x="4118991" y="3139440"/>
                  </a:lnTo>
                  <a:lnTo>
                    <a:pt x="4147820" y="3139440"/>
                  </a:lnTo>
                  <a:lnTo>
                    <a:pt x="4147820" y="3140710"/>
                  </a:lnTo>
                  <a:lnTo>
                    <a:pt x="4176649" y="3140710"/>
                  </a:lnTo>
                  <a:lnTo>
                    <a:pt x="4176649" y="3144520"/>
                  </a:lnTo>
                  <a:lnTo>
                    <a:pt x="4263009" y="3144520"/>
                  </a:lnTo>
                  <a:lnTo>
                    <a:pt x="4263009" y="3149600"/>
                  </a:lnTo>
                  <a:lnTo>
                    <a:pt x="4291838" y="3149600"/>
                  </a:lnTo>
                  <a:lnTo>
                    <a:pt x="4291838" y="3152140"/>
                  </a:lnTo>
                  <a:lnTo>
                    <a:pt x="4320667" y="3152140"/>
                  </a:lnTo>
                  <a:lnTo>
                    <a:pt x="4320667" y="3154680"/>
                  </a:lnTo>
                  <a:lnTo>
                    <a:pt x="4349496" y="3154680"/>
                  </a:lnTo>
                  <a:lnTo>
                    <a:pt x="4349496" y="3162300"/>
                  </a:lnTo>
                  <a:lnTo>
                    <a:pt x="4378452" y="3162300"/>
                  </a:lnTo>
                  <a:lnTo>
                    <a:pt x="4378452" y="3163570"/>
                  </a:lnTo>
                  <a:lnTo>
                    <a:pt x="4407281" y="3163570"/>
                  </a:lnTo>
                  <a:lnTo>
                    <a:pt x="4407281" y="3167380"/>
                  </a:lnTo>
                  <a:lnTo>
                    <a:pt x="4464812" y="3167380"/>
                  </a:lnTo>
                  <a:lnTo>
                    <a:pt x="4464812" y="3169920"/>
                  </a:lnTo>
                  <a:lnTo>
                    <a:pt x="4493641" y="3169920"/>
                  </a:lnTo>
                  <a:lnTo>
                    <a:pt x="4493641" y="3177540"/>
                  </a:lnTo>
                  <a:lnTo>
                    <a:pt x="4522470" y="3177540"/>
                  </a:lnTo>
                  <a:lnTo>
                    <a:pt x="4522470" y="3178810"/>
                  </a:lnTo>
                  <a:lnTo>
                    <a:pt x="4551299" y="3178810"/>
                  </a:lnTo>
                  <a:lnTo>
                    <a:pt x="4551299" y="3187700"/>
                  </a:lnTo>
                  <a:lnTo>
                    <a:pt x="4608830" y="3187700"/>
                  </a:lnTo>
                  <a:lnTo>
                    <a:pt x="4608830" y="3188970"/>
                  </a:lnTo>
                  <a:lnTo>
                    <a:pt x="4637659" y="3188970"/>
                  </a:lnTo>
                  <a:lnTo>
                    <a:pt x="4637659" y="3191510"/>
                  </a:lnTo>
                  <a:lnTo>
                    <a:pt x="4666488" y="3191510"/>
                  </a:lnTo>
                  <a:lnTo>
                    <a:pt x="4666488" y="3209290"/>
                  </a:lnTo>
                  <a:lnTo>
                    <a:pt x="4695317" y="3209290"/>
                  </a:lnTo>
                  <a:lnTo>
                    <a:pt x="4695317" y="3210560"/>
                  </a:lnTo>
                  <a:lnTo>
                    <a:pt x="4724146" y="3210560"/>
                  </a:lnTo>
                  <a:lnTo>
                    <a:pt x="4724146" y="3216910"/>
                  </a:lnTo>
                  <a:lnTo>
                    <a:pt x="4752975" y="3216910"/>
                  </a:lnTo>
                  <a:lnTo>
                    <a:pt x="4752975" y="3218180"/>
                  </a:lnTo>
                  <a:lnTo>
                    <a:pt x="4781804" y="3218180"/>
                  </a:lnTo>
                  <a:lnTo>
                    <a:pt x="4781804" y="3220720"/>
                  </a:lnTo>
                  <a:lnTo>
                    <a:pt x="4810633" y="3220720"/>
                  </a:lnTo>
                  <a:lnTo>
                    <a:pt x="4810633" y="3233420"/>
                  </a:lnTo>
                  <a:lnTo>
                    <a:pt x="4839462" y="3233420"/>
                  </a:lnTo>
                  <a:lnTo>
                    <a:pt x="4839462" y="3235960"/>
                  </a:lnTo>
                  <a:lnTo>
                    <a:pt x="4925822" y="3235960"/>
                  </a:lnTo>
                  <a:lnTo>
                    <a:pt x="4925822" y="3239770"/>
                  </a:lnTo>
                  <a:lnTo>
                    <a:pt x="4954651" y="3239770"/>
                  </a:lnTo>
                  <a:lnTo>
                    <a:pt x="4954651" y="3244850"/>
                  </a:lnTo>
                  <a:lnTo>
                    <a:pt x="4983607" y="3244850"/>
                  </a:lnTo>
                  <a:lnTo>
                    <a:pt x="4983607" y="3247390"/>
                  </a:lnTo>
                  <a:lnTo>
                    <a:pt x="5012436" y="3247390"/>
                  </a:lnTo>
                  <a:lnTo>
                    <a:pt x="5012436" y="3277870"/>
                  </a:lnTo>
                  <a:lnTo>
                    <a:pt x="5041265" y="3277870"/>
                  </a:lnTo>
                  <a:lnTo>
                    <a:pt x="5041265" y="3281680"/>
                  </a:lnTo>
                  <a:lnTo>
                    <a:pt x="5070094" y="3281680"/>
                  </a:lnTo>
                  <a:lnTo>
                    <a:pt x="5070094" y="3296920"/>
                  </a:lnTo>
                  <a:lnTo>
                    <a:pt x="5127625" y="3296920"/>
                  </a:lnTo>
                  <a:lnTo>
                    <a:pt x="5127625" y="3302000"/>
                  </a:lnTo>
                  <a:lnTo>
                    <a:pt x="5300472" y="3302000"/>
                  </a:lnTo>
                  <a:lnTo>
                    <a:pt x="5300472" y="2952750"/>
                  </a:lnTo>
                  <a:lnTo>
                    <a:pt x="5300472" y="295021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8" name="object 8"/>
            <p:cNvSpPr/>
            <p:nvPr/>
          </p:nvSpPr>
          <p:spPr>
            <a:xfrm>
              <a:off x="1893316" y="4403089"/>
              <a:ext cx="4553585" cy="660400"/>
            </a:xfrm>
            <a:custGeom>
              <a:avLst/>
              <a:gdLst/>
              <a:ahLst/>
              <a:cxnLst/>
              <a:rect l="l" t="t" r="r" b="b"/>
              <a:pathLst>
                <a:path w="4553585" h="660400">
                  <a:moveTo>
                    <a:pt x="4553204" y="0"/>
                  </a:moveTo>
                  <a:lnTo>
                    <a:pt x="0" y="0"/>
                  </a:lnTo>
                  <a:lnTo>
                    <a:pt x="0" y="40640"/>
                  </a:lnTo>
                  <a:lnTo>
                    <a:pt x="86487" y="40640"/>
                  </a:lnTo>
                  <a:lnTo>
                    <a:pt x="86487" y="60960"/>
                  </a:lnTo>
                  <a:lnTo>
                    <a:pt x="115316" y="60960"/>
                  </a:lnTo>
                  <a:lnTo>
                    <a:pt x="115316" y="69850"/>
                  </a:lnTo>
                  <a:lnTo>
                    <a:pt x="144145" y="69850"/>
                  </a:lnTo>
                  <a:lnTo>
                    <a:pt x="144145" y="76200"/>
                  </a:lnTo>
                  <a:lnTo>
                    <a:pt x="172974" y="76200"/>
                  </a:lnTo>
                  <a:lnTo>
                    <a:pt x="172974" y="80010"/>
                  </a:lnTo>
                  <a:lnTo>
                    <a:pt x="201803" y="80010"/>
                  </a:lnTo>
                  <a:lnTo>
                    <a:pt x="201803" y="93980"/>
                  </a:lnTo>
                  <a:lnTo>
                    <a:pt x="230632" y="93980"/>
                  </a:lnTo>
                  <a:lnTo>
                    <a:pt x="230632" y="104140"/>
                  </a:lnTo>
                  <a:lnTo>
                    <a:pt x="288290" y="104140"/>
                  </a:lnTo>
                  <a:lnTo>
                    <a:pt x="288290" y="115570"/>
                  </a:lnTo>
                  <a:lnTo>
                    <a:pt x="317119" y="115570"/>
                  </a:lnTo>
                  <a:lnTo>
                    <a:pt x="317119" y="127000"/>
                  </a:lnTo>
                  <a:lnTo>
                    <a:pt x="345948" y="127000"/>
                  </a:lnTo>
                  <a:lnTo>
                    <a:pt x="345948" y="133350"/>
                  </a:lnTo>
                  <a:lnTo>
                    <a:pt x="374777" y="133350"/>
                  </a:lnTo>
                  <a:lnTo>
                    <a:pt x="374777" y="135890"/>
                  </a:lnTo>
                  <a:lnTo>
                    <a:pt x="403606" y="135890"/>
                  </a:lnTo>
                  <a:lnTo>
                    <a:pt x="403606" y="139700"/>
                  </a:lnTo>
                  <a:lnTo>
                    <a:pt x="432435" y="139700"/>
                  </a:lnTo>
                  <a:lnTo>
                    <a:pt x="432435" y="162560"/>
                  </a:lnTo>
                  <a:lnTo>
                    <a:pt x="489966" y="162560"/>
                  </a:lnTo>
                  <a:lnTo>
                    <a:pt x="489966" y="173990"/>
                  </a:lnTo>
                  <a:lnTo>
                    <a:pt x="518795" y="173990"/>
                  </a:lnTo>
                  <a:lnTo>
                    <a:pt x="518795" y="191770"/>
                  </a:lnTo>
                  <a:lnTo>
                    <a:pt x="547624" y="191770"/>
                  </a:lnTo>
                  <a:lnTo>
                    <a:pt x="547624" y="195580"/>
                  </a:lnTo>
                  <a:lnTo>
                    <a:pt x="605155" y="195580"/>
                  </a:lnTo>
                  <a:lnTo>
                    <a:pt x="605155" y="226060"/>
                  </a:lnTo>
                  <a:lnTo>
                    <a:pt x="634111" y="226060"/>
                  </a:lnTo>
                  <a:lnTo>
                    <a:pt x="634111" y="228600"/>
                  </a:lnTo>
                  <a:lnTo>
                    <a:pt x="662940" y="228600"/>
                  </a:lnTo>
                  <a:lnTo>
                    <a:pt x="662940" y="237490"/>
                  </a:lnTo>
                  <a:lnTo>
                    <a:pt x="691769" y="237490"/>
                  </a:lnTo>
                  <a:lnTo>
                    <a:pt x="691769" y="262890"/>
                  </a:lnTo>
                  <a:lnTo>
                    <a:pt x="720598" y="262890"/>
                  </a:lnTo>
                  <a:lnTo>
                    <a:pt x="720598" y="273050"/>
                  </a:lnTo>
                  <a:lnTo>
                    <a:pt x="749427" y="273050"/>
                  </a:lnTo>
                  <a:lnTo>
                    <a:pt x="749427" y="292100"/>
                  </a:lnTo>
                  <a:lnTo>
                    <a:pt x="778256" y="292100"/>
                  </a:lnTo>
                  <a:lnTo>
                    <a:pt x="778256" y="294640"/>
                  </a:lnTo>
                  <a:lnTo>
                    <a:pt x="807085" y="294640"/>
                  </a:lnTo>
                  <a:lnTo>
                    <a:pt x="807085" y="304800"/>
                  </a:lnTo>
                  <a:lnTo>
                    <a:pt x="835914" y="304800"/>
                  </a:lnTo>
                  <a:lnTo>
                    <a:pt x="835914" y="314960"/>
                  </a:lnTo>
                  <a:lnTo>
                    <a:pt x="864743" y="314960"/>
                  </a:lnTo>
                  <a:lnTo>
                    <a:pt x="864743" y="317500"/>
                  </a:lnTo>
                  <a:lnTo>
                    <a:pt x="893572" y="317500"/>
                  </a:lnTo>
                  <a:lnTo>
                    <a:pt x="893572" y="335280"/>
                  </a:lnTo>
                  <a:lnTo>
                    <a:pt x="922401" y="335280"/>
                  </a:lnTo>
                  <a:lnTo>
                    <a:pt x="922401" y="340360"/>
                  </a:lnTo>
                  <a:lnTo>
                    <a:pt x="951230" y="340360"/>
                  </a:lnTo>
                  <a:lnTo>
                    <a:pt x="951230" y="344170"/>
                  </a:lnTo>
                  <a:lnTo>
                    <a:pt x="980059" y="344170"/>
                  </a:lnTo>
                  <a:lnTo>
                    <a:pt x="980059" y="367030"/>
                  </a:lnTo>
                  <a:lnTo>
                    <a:pt x="1008888" y="367030"/>
                  </a:lnTo>
                  <a:lnTo>
                    <a:pt x="1008888" y="374650"/>
                  </a:lnTo>
                  <a:lnTo>
                    <a:pt x="1037717" y="374650"/>
                  </a:lnTo>
                  <a:lnTo>
                    <a:pt x="1037717" y="382270"/>
                  </a:lnTo>
                  <a:lnTo>
                    <a:pt x="1095248" y="382270"/>
                  </a:lnTo>
                  <a:lnTo>
                    <a:pt x="1095248" y="388620"/>
                  </a:lnTo>
                  <a:lnTo>
                    <a:pt x="1124077" y="388620"/>
                  </a:lnTo>
                  <a:lnTo>
                    <a:pt x="1124077" y="391160"/>
                  </a:lnTo>
                  <a:lnTo>
                    <a:pt x="1152906" y="391160"/>
                  </a:lnTo>
                  <a:lnTo>
                    <a:pt x="1152906" y="411480"/>
                  </a:lnTo>
                  <a:lnTo>
                    <a:pt x="1181862" y="411480"/>
                  </a:lnTo>
                  <a:lnTo>
                    <a:pt x="1181862" y="420370"/>
                  </a:lnTo>
                  <a:lnTo>
                    <a:pt x="1210691" y="420370"/>
                  </a:lnTo>
                  <a:lnTo>
                    <a:pt x="1210691" y="434340"/>
                  </a:lnTo>
                  <a:lnTo>
                    <a:pt x="1239520" y="434340"/>
                  </a:lnTo>
                  <a:lnTo>
                    <a:pt x="1239520" y="443230"/>
                  </a:lnTo>
                  <a:lnTo>
                    <a:pt x="1268349" y="443230"/>
                  </a:lnTo>
                  <a:lnTo>
                    <a:pt x="1268349" y="447040"/>
                  </a:lnTo>
                  <a:lnTo>
                    <a:pt x="1297178" y="447040"/>
                  </a:lnTo>
                  <a:lnTo>
                    <a:pt x="1297178" y="448310"/>
                  </a:lnTo>
                  <a:lnTo>
                    <a:pt x="1354709" y="448310"/>
                  </a:lnTo>
                  <a:lnTo>
                    <a:pt x="1354709" y="454660"/>
                  </a:lnTo>
                  <a:lnTo>
                    <a:pt x="1441069" y="454660"/>
                  </a:lnTo>
                  <a:lnTo>
                    <a:pt x="1441069" y="461010"/>
                  </a:lnTo>
                  <a:lnTo>
                    <a:pt x="1469898" y="461010"/>
                  </a:lnTo>
                  <a:lnTo>
                    <a:pt x="1469898" y="467360"/>
                  </a:lnTo>
                  <a:lnTo>
                    <a:pt x="1527429" y="467360"/>
                  </a:lnTo>
                  <a:lnTo>
                    <a:pt x="1527429" y="468630"/>
                  </a:lnTo>
                  <a:lnTo>
                    <a:pt x="1556258" y="468630"/>
                  </a:lnTo>
                  <a:lnTo>
                    <a:pt x="1556258" y="473710"/>
                  </a:lnTo>
                  <a:lnTo>
                    <a:pt x="1585087" y="473710"/>
                  </a:lnTo>
                  <a:lnTo>
                    <a:pt x="1585087" y="477520"/>
                  </a:lnTo>
                  <a:lnTo>
                    <a:pt x="1613916" y="477520"/>
                  </a:lnTo>
                  <a:lnTo>
                    <a:pt x="1613916" y="491490"/>
                  </a:lnTo>
                  <a:lnTo>
                    <a:pt x="1642745" y="491490"/>
                  </a:lnTo>
                  <a:lnTo>
                    <a:pt x="1642745" y="508000"/>
                  </a:lnTo>
                  <a:lnTo>
                    <a:pt x="1700276" y="508000"/>
                  </a:lnTo>
                  <a:lnTo>
                    <a:pt x="1700276" y="514350"/>
                  </a:lnTo>
                  <a:lnTo>
                    <a:pt x="1729105" y="514350"/>
                  </a:lnTo>
                  <a:lnTo>
                    <a:pt x="1729105" y="519430"/>
                  </a:lnTo>
                  <a:lnTo>
                    <a:pt x="1757934" y="519430"/>
                  </a:lnTo>
                  <a:lnTo>
                    <a:pt x="1757934" y="524510"/>
                  </a:lnTo>
                  <a:lnTo>
                    <a:pt x="1786763" y="524510"/>
                  </a:lnTo>
                  <a:lnTo>
                    <a:pt x="1786763" y="539750"/>
                  </a:lnTo>
                  <a:lnTo>
                    <a:pt x="1844421" y="539750"/>
                  </a:lnTo>
                  <a:lnTo>
                    <a:pt x="1844421" y="546100"/>
                  </a:lnTo>
                  <a:lnTo>
                    <a:pt x="1873250" y="546100"/>
                  </a:lnTo>
                  <a:lnTo>
                    <a:pt x="1873250" y="549910"/>
                  </a:lnTo>
                  <a:lnTo>
                    <a:pt x="1902079" y="549910"/>
                  </a:lnTo>
                  <a:lnTo>
                    <a:pt x="1902079" y="554990"/>
                  </a:lnTo>
                  <a:lnTo>
                    <a:pt x="1930908" y="554990"/>
                  </a:lnTo>
                  <a:lnTo>
                    <a:pt x="1930908" y="560070"/>
                  </a:lnTo>
                  <a:lnTo>
                    <a:pt x="1959737" y="560070"/>
                  </a:lnTo>
                  <a:lnTo>
                    <a:pt x="1959737" y="565150"/>
                  </a:lnTo>
                  <a:lnTo>
                    <a:pt x="1988566" y="565150"/>
                  </a:lnTo>
                  <a:lnTo>
                    <a:pt x="1988566" y="571500"/>
                  </a:lnTo>
                  <a:lnTo>
                    <a:pt x="2017395" y="571500"/>
                  </a:lnTo>
                  <a:lnTo>
                    <a:pt x="2017395" y="584200"/>
                  </a:lnTo>
                  <a:lnTo>
                    <a:pt x="2046224" y="584200"/>
                  </a:lnTo>
                  <a:lnTo>
                    <a:pt x="2046224" y="588010"/>
                  </a:lnTo>
                  <a:lnTo>
                    <a:pt x="2075053" y="588010"/>
                  </a:lnTo>
                  <a:lnTo>
                    <a:pt x="2075053" y="590550"/>
                  </a:lnTo>
                  <a:lnTo>
                    <a:pt x="2103882" y="590550"/>
                  </a:lnTo>
                  <a:lnTo>
                    <a:pt x="2103882" y="593090"/>
                  </a:lnTo>
                  <a:lnTo>
                    <a:pt x="2132711" y="593090"/>
                  </a:lnTo>
                  <a:lnTo>
                    <a:pt x="2132711" y="599440"/>
                  </a:lnTo>
                  <a:lnTo>
                    <a:pt x="2161540" y="599440"/>
                  </a:lnTo>
                  <a:lnTo>
                    <a:pt x="2161540" y="603250"/>
                  </a:lnTo>
                  <a:lnTo>
                    <a:pt x="2190369" y="603250"/>
                  </a:lnTo>
                  <a:lnTo>
                    <a:pt x="2190369" y="605790"/>
                  </a:lnTo>
                  <a:lnTo>
                    <a:pt x="2219198" y="605790"/>
                  </a:lnTo>
                  <a:lnTo>
                    <a:pt x="2219198" y="622300"/>
                  </a:lnTo>
                  <a:lnTo>
                    <a:pt x="2248027" y="622300"/>
                  </a:lnTo>
                  <a:lnTo>
                    <a:pt x="2248027" y="637540"/>
                  </a:lnTo>
                  <a:lnTo>
                    <a:pt x="2276856" y="637540"/>
                  </a:lnTo>
                  <a:lnTo>
                    <a:pt x="2276856" y="638810"/>
                  </a:lnTo>
                  <a:lnTo>
                    <a:pt x="2305685" y="638810"/>
                  </a:lnTo>
                  <a:lnTo>
                    <a:pt x="2305685" y="645160"/>
                  </a:lnTo>
                  <a:lnTo>
                    <a:pt x="2363216" y="645160"/>
                  </a:lnTo>
                  <a:lnTo>
                    <a:pt x="2363216" y="657860"/>
                  </a:lnTo>
                  <a:lnTo>
                    <a:pt x="2392172" y="657860"/>
                  </a:lnTo>
                  <a:lnTo>
                    <a:pt x="2392172" y="660400"/>
                  </a:lnTo>
                  <a:lnTo>
                    <a:pt x="4553204" y="660400"/>
                  </a:lnTo>
                  <a:lnTo>
                    <a:pt x="4553204" y="657860"/>
                  </a:lnTo>
                  <a:lnTo>
                    <a:pt x="4553204" y="645160"/>
                  </a:lnTo>
                  <a:lnTo>
                    <a:pt x="4553204" y="40640"/>
                  </a:lnTo>
                  <a:lnTo>
                    <a:pt x="4553204"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9" name="object 9"/>
            <p:cNvSpPr/>
            <p:nvPr/>
          </p:nvSpPr>
          <p:spPr>
            <a:xfrm>
              <a:off x="1662671" y="4288789"/>
              <a:ext cx="4784090" cy="154940"/>
            </a:xfrm>
            <a:custGeom>
              <a:avLst/>
              <a:gdLst/>
              <a:ahLst/>
              <a:cxnLst/>
              <a:rect l="l" t="t" r="r" b="b"/>
              <a:pathLst>
                <a:path w="4784090" h="154939">
                  <a:moveTo>
                    <a:pt x="4783848" y="0"/>
                  </a:moveTo>
                  <a:lnTo>
                    <a:pt x="4752619" y="0"/>
                  </a:lnTo>
                  <a:lnTo>
                    <a:pt x="4752619" y="1270"/>
                  </a:lnTo>
                  <a:lnTo>
                    <a:pt x="0" y="1270"/>
                  </a:lnTo>
                  <a:lnTo>
                    <a:pt x="0" y="7620"/>
                  </a:lnTo>
                  <a:lnTo>
                    <a:pt x="28841" y="7620"/>
                  </a:lnTo>
                  <a:lnTo>
                    <a:pt x="28841" y="8890"/>
                  </a:lnTo>
                  <a:lnTo>
                    <a:pt x="57670" y="8890"/>
                  </a:lnTo>
                  <a:lnTo>
                    <a:pt x="57670" y="41910"/>
                  </a:lnTo>
                  <a:lnTo>
                    <a:pt x="86499" y="41910"/>
                  </a:lnTo>
                  <a:lnTo>
                    <a:pt x="86499" y="48260"/>
                  </a:lnTo>
                  <a:lnTo>
                    <a:pt x="144157" y="48260"/>
                  </a:lnTo>
                  <a:lnTo>
                    <a:pt x="144157" y="57150"/>
                  </a:lnTo>
                  <a:lnTo>
                    <a:pt x="172986" y="57150"/>
                  </a:lnTo>
                  <a:lnTo>
                    <a:pt x="172986" y="107950"/>
                  </a:lnTo>
                  <a:lnTo>
                    <a:pt x="201815" y="107950"/>
                  </a:lnTo>
                  <a:lnTo>
                    <a:pt x="201815" y="114300"/>
                  </a:lnTo>
                  <a:lnTo>
                    <a:pt x="230644" y="114300"/>
                  </a:lnTo>
                  <a:lnTo>
                    <a:pt x="230644" y="154940"/>
                  </a:lnTo>
                  <a:lnTo>
                    <a:pt x="4783848" y="154940"/>
                  </a:lnTo>
                  <a:lnTo>
                    <a:pt x="4783848" y="114300"/>
                  </a:lnTo>
                  <a:lnTo>
                    <a:pt x="4783848" y="107950"/>
                  </a:lnTo>
                  <a:lnTo>
                    <a:pt x="4783848" y="1270"/>
                  </a:lnTo>
                  <a:lnTo>
                    <a:pt x="4783848"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0" name="object 10"/>
            <p:cNvSpPr/>
            <p:nvPr/>
          </p:nvSpPr>
          <p:spPr>
            <a:xfrm>
              <a:off x="3977513" y="4902200"/>
              <a:ext cx="2473960" cy="513080"/>
            </a:xfrm>
            <a:custGeom>
              <a:avLst/>
              <a:gdLst/>
              <a:ahLst/>
              <a:cxnLst/>
              <a:rect l="l" t="t" r="r" b="b"/>
              <a:pathLst>
                <a:path w="2473960" h="513079">
                  <a:moveTo>
                    <a:pt x="2473579" y="0"/>
                  </a:moveTo>
                  <a:lnTo>
                    <a:pt x="0" y="0"/>
                  </a:lnTo>
                  <a:lnTo>
                    <a:pt x="0" y="2540"/>
                  </a:lnTo>
                  <a:lnTo>
                    <a:pt x="27559" y="2540"/>
                  </a:lnTo>
                  <a:lnTo>
                    <a:pt x="27559" y="8890"/>
                  </a:lnTo>
                  <a:lnTo>
                    <a:pt x="54991" y="8890"/>
                  </a:lnTo>
                  <a:lnTo>
                    <a:pt x="54991" y="12700"/>
                  </a:lnTo>
                  <a:lnTo>
                    <a:pt x="82550" y="12700"/>
                  </a:lnTo>
                  <a:lnTo>
                    <a:pt x="82550" y="20320"/>
                  </a:lnTo>
                  <a:lnTo>
                    <a:pt x="110109" y="20320"/>
                  </a:lnTo>
                  <a:lnTo>
                    <a:pt x="110109" y="29210"/>
                  </a:lnTo>
                  <a:lnTo>
                    <a:pt x="137541" y="29210"/>
                  </a:lnTo>
                  <a:lnTo>
                    <a:pt x="137541" y="31750"/>
                  </a:lnTo>
                  <a:lnTo>
                    <a:pt x="192405" y="31750"/>
                  </a:lnTo>
                  <a:lnTo>
                    <a:pt x="192405" y="53340"/>
                  </a:lnTo>
                  <a:lnTo>
                    <a:pt x="247269" y="53340"/>
                  </a:lnTo>
                  <a:lnTo>
                    <a:pt x="247269" y="64770"/>
                  </a:lnTo>
                  <a:lnTo>
                    <a:pt x="274828" y="64770"/>
                  </a:lnTo>
                  <a:lnTo>
                    <a:pt x="274828" y="72390"/>
                  </a:lnTo>
                  <a:lnTo>
                    <a:pt x="329692" y="72390"/>
                  </a:lnTo>
                  <a:lnTo>
                    <a:pt x="329692" y="86360"/>
                  </a:lnTo>
                  <a:lnTo>
                    <a:pt x="357251" y="86360"/>
                  </a:lnTo>
                  <a:lnTo>
                    <a:pt x="357251" y="93980"/>
                  </a:lnTo>
                  <a:lnTo>
                    <a:pt x="384683" y="93980"/>
                  </a:lnTo>
                  <a:lnTo>
                    <a:pt x="384683" y="97790"/>
                  </a:lnTo>
                  <a:lnTo>
                    <a:pt x="412242" y="97790"/>
                  </a:lnTo>
                  <a:lnTo>
                    <a:pt x="412242" y="104140"/>
                  </a:lnTo>
                  <a:lnTo>
                    <a:pt x="439674" y="104140"/>
                  </a:lnTo>
                  <a:lnTo>
                    <a:pt x="439674" y="110490"/>
                  </a:lnTo>
                  <a:lnTo>
                    <a:pt x="467233" y="110490"/>
                  </a:lnTo>
                  <a:lnTo>
                    <a:pt x="467233" y="127000"/>
                  </a:lnTo>
                  <a:lnTo>
                    <a:pt x="494792" y="127000"/>
                  </a:lnTo>
                  <a:lnTo>
                    <a:pt x="494792" y="129540"/>
                  </a:lnTo>
                  <a:lnTo>
                    <a:pt x="522224" y="129540"/>
                  </a:lnTo>
                  <a:lnTo>
                    <a:pt x="522224" y="135890"/>
                  </a:lnTo>
                  <a:lnTo>
                    <a:pt x="549783" y="135890"/>
                  </a:lnTo>
                  <a:lnTo>
                    <a:pt x="549783" y="138430"/>
                  </a:lnTo>
                  <a:lnTo>
                    <a:pt x="632079" y="138430"/>
                  </a:lnTo>
                  <a:lnTo>
                    <a:pt x="632079" y="146050"/>
                  </a:lnTo>
                  <a:lnTo>
                    <a:pt x="687070" y="146050"/>
                  </a:lnTo>
                  <a:lnTo>
                    <a:pt x="687070" y="152400"/>
                  </a:lnTo>
                  <a:lnTo>
                    <a:pt x="741934" y="152400"/>
                  </a:lnTo>
                  <a:lnTo>
                    <a:pt x="741934" y="158750"/>
                  </a:lnTo>
                  <a:lnTo>
                    <a:pt x="769366" y="158750"/>
                  </a:lnTo>
                  <a:lnTo>
                    <a:pt x="769366" y="167640"/>
                  </a:lnTo>
                  <a:lnTo>
                    <a:pt x="796925" y="167640"/>
                  </a:lnTo>
                  <a:lnTo>
                    <a:pt x="796925" y="171450"/>
                  </a:lnTo>
                  <a:lnTo>
                    <a:pt x="824484" y="171450"/>
                  </a:lnTo>
                  <a:lnTo>
                    <a:pt x="824484" y="173990"/>
                  </a:lnTo>
                  <a:lnTo>
                    <a:pt x="851916" y="173990"/>
                  </a:lnTo>
                  <a:lnTo>
                    <a:pt x="851916" y="177800"/>
                  </a:lnTo>
                  <a:lnTo>
                    <a:pt x="879475" y="177800"/>
                  </a:lnTo>
                  <a:lnTo>
                    <a:pt x="879475" y="180340"/>
                  </a:lnTo>
                  <a:lnTo>
                    <a:pt x="906907" y="180340"/>
                  </a:lnTo>
                  <a:lnTo>
                    <a:pt x="906907" y="193040"/>
                  </a:lnTo>
                  <a:lnTo>
                    <a:pt x="934466" y="193040"/>
                  </a:lnTo>
                  <a:lnTo>
                    <a:pt x="934466" y="199390"/>
                  </a:lnTo>
                  <a:lnTo>
                    <a:pt x="989330" y="199390"/>
                  </a:lnTo>
                  <a:lnTo>
                    <a:pt x="989330" y="205740"/>
                  </a:lnTo>
                  <a:lnTo>
                    <a:pt x="1044194" y="205740"/>
                  </a:lnTo>
                  <a:lnTo>
                    <a:pt x="1044194" y="214630"/>
                  </a:lnTo>
                  <a:lnTo>
                    <a:pt x="1099058" y="214630"/>
                  </a:lnTo>
                  <a:lnTo>
                    <a:pt x="1099058" y="218440"/>
                  </a:lnTo>
                  <a:lnTo>
                    <a:pt x="1126617" y="218440"/>
                  </a:lnTo>
                  <a:lnTo>
                    <a:pt x="1126617" y="233680"/>
                  </a:lnTo>
                  <a:lnTo>
                    <a:pt x="1154049" y="233680"/>
                  </a:lnTo>
                  <a:lnTo>
                    <a:pt x="1154049" y="241300"/>
                  </a:lnTo>
                  <a:lnTo>
                    <a:pt x="1181608" y="241300"/>
                  </a:lnTo>
                  <a:lnTo>
                    <a:pt x="1181608" y="245110"/>
                  </a:lnTo>
                  <a:lnTo>
                    <a:pt x="1209167" y="245110"/>
                  </a:lnTo>
                  <a:lnTo>
                    <a:pt x="1209167" y="256540"/>
                  </a:lnTo>
                  <a:lnTo>
                    <a:pt x="1236599" y="256540"/>
                  </a:lnTo>
                  <a:lnTo>
                    <a:pt x="1236599" y="260350"/>
                  </a:lnTo>
                  <a:lnTo>
                    <a:pt x="1264158" y="260350"/>
                  </a:lnTo>
                  <a:lnTo>
                    <a:pt x="1264158" y="278130"/>
                  </a:lnTo>
                  <a:lnTo>
                    <a:pt x="1291590" y="278130"/>
                  </a:lnTo>
                  <a:lnTo>
                    <a:pt x="1291590" y="281940"/>
                  </a:lnTo>
                  <a:lnTo>
                    <a:pt x="1319149" y="281940"/>
                  </a:lnTo>
                  <a:lnTo>
                    <a:pt x="1319149" y="289560"/>
                  </a:lnTo>
                  <a:lnTo>
                    <a:pt x="1346581" y="289560"/>
                  </a:lnTo>
                  <a:lnTo>
                    <a:pt x="1346581" y="294640"/>
                  </a:lnTo>
                  <a:lnTo>
                    <a:pt x="1374140" y="294640"/>
                  </a:lnTo>
                  <a:lnTo>
                    <a:pt x="1374140" y="298450"/>
                  </a:lnTo>
                  <a:lnTo>
                    <a:pt x="1401699" y="298450"/>
                  </a:lnTo>
                  <a:lnTo>
                    <a:pt x="1401699" y="303530"/>
                  </a:lnTo>
                  <a:lnTo>
                    <a:pt x="1429131" y="303530"/>
                  </a:lnTo>
                  <a:lnTo>
                    <a:pt x="1429131" y="309880"/>
                  </a:lnTo>
                  <a:lnTo>
                    <a:pt x="1483995" y="309880"/>
                  </a:lnTo>
                  <a:lnTo>
                    <a:pt x="1483995" y="312420"/>
                  </a:lnTo>
                  <a:lnTo>
                    <a:pt x="1511554" y="312420"/>
                  </a:lnTo>
                  <a:lnTo>
                    <a:pt x="1511554" y="318770"/>
                  </a:lnTo>
                  <a:lnTo>
                    <a:pt x="1538986" y="318770"/>
                  </a:lnTo>
                  <a:lnTo>
                    <a:pt x="1538986" y="322580"/>
                  </a:lnTo>
                  <a:lnTo>
                    <a:pt x="1593977" y="322580"/>
                  </a:lnTo>
                  <a:lnTo>
                    <a:pt x="1593977" y="327660"/>
                  </a:lnTo>
                  <a:lnTo>
                    <a:pt x="1621409" y="327660"/>
                  </a:lnTo>
                  <a:lnTo>
                    <a:pt x="1621409" y="331470"/>
                  </a:lnTo>
                  <a:lnTo>
                    <a:pt x="1676273" y="331470"/>
                  </a:lnTo>
                  <a:lnTo>
                    <a:pt x="1676273" y="335280"/>
                  </a:lnTo>
                  <a:lnTo>
                    <a:pt x="1703832" y="335280"/>
                  </a:lnTo>
                  <a:lnTo>
                    <a:pt x="1703832" y="340360"/>
                  </a:lnTo>
                  <a:lnTo>
                    <a:pt x="1731264" y="340360"/>
                  </a:lnTo>
                  <a:lnTo>
                    <a:pt x="1731264" y="344170"/>
                  </a:lnTo>
                  <a:lnTo>
                    <a:pt x="1758823" y="344170"/>
                  </a:lnTo>
                  <a:lnTo>
                    <a:pt x="1758823" y="349250"/>
                  </a:lnTo>
                  <a:lnTo>
                    <a:pt x="1786382" y="349250"/>
                  </a:lnTo>
                  <a:lnTo>
                    <a:pt x="1786382" y="360680"/>
                  </a:lnTo>
                  <a:lnTo>
                    <a:pt x="1813814" y="360680"/>
                  </a:lnTo>
                  <a:lnTo>
                    <a:pt x="1813814" y="363220"/>
                  </a:lnTo>
                  <a:lnTo>
                    <a:pt x="1841373" y="363220"/>
                  </a:lnTo>
                  <a:lnTo>
                    <a:pt x="1841373" y="370840"/>
                  </a:lnTo>
                  <a:lnTo>
                    <a:pt x="1868805" y="370840"/>
                  </a:lnTo>
                  <a:lnTo>
                    <a:pt x="1868805" y="372110"/>
                  </a:lnTo>
                  <a:lnTo>
                    <a:pt x="1923669" y="372110"/>
                  </a:lnTo>
                  <a:lnTo>
                    <a:pt x="1923669" y="378460"/>
                  </a:lnTo>
                  <a:lnTo>
                    <a:pt x="1951228" y="378460"/>
                  </a:lnTo>
                  <a:lnTo>
                    <a:pt x="1951228" y="381000"/>
                  </a:lnTo>
                  <a:lnTo>
                    <a:pt x="1978787" y="381000"/>
                  </a:lnTo>
                  <a:lnTo>
                    <a:pt x="1978787" y="383540"/>
                  </a:lnTo>
                  <a:lnTo>
                    <a:pt x="2006219" y="383540"/>
                  </a:lnTo>
                  <a:lnTo>
                    <a:pt x="2006219" y="391160"/>
                  </a:lnTo>
                  <a:lnTo>
                    <a:pt x="2061083" y="391160"/>
                  </a:lnTo>
                  <a:lnTo>
                    <a:pt x="2061083" y="408940"/>
                  </a:lnTo>
                  <a:lnTo>
                    <a:pt x="2088642" y="408940"/>
                  </a:lnTo>
                  <a:lnTo>
                    <a:pt x="2088642" y="424180"/>
                  </a:lnTo>
                  <a:lnTo>
                    <a:pt x="2116201" y="424180"/>
                  </a:lnTo>
                  <a:lnTo>
                    <a:pt x="2116201" y="444500"/>
                  </a:lnTo>
                  <a:lnTo>
                    <a:pt x="2226056" y="444500"/>
                  </a:lnTo>
                  <a:lnTo>
                    <a:pt x="2226056" y="459740"/>
                  </a:lnTo>
                  <a:lnTo>
                    <a:pt x="2253488" y="459740"/>
                  </a:lnTo>
                  <a:lnTo>
                    <a:pt x="2253488" y="462280"/>
                  </a:lnTo>
                  <a:lnTo>
                    <a:pt x="2281047" y="462280"/>
                  </a:lnTo>
                  <a:lnTo>
                    <a:pt x="2281047" y="474980"/>
                  </a:lnTo>
                  <a:lnTo>
                    <a:pt x="2308606" y="474980"/>
                  </a:lnTo>
                  <a:lnTo>
                    <a:pt x="2308606" y="478790"/>
                  </a:lnTo>
                  <a:lnTo>
                    <a:pt x="2336038" y="478790"/>
                  </a:lnTo>
                  <a:lnTo>
                    <a:pt x="2336038" y="488950"/>
                  </a:lnTo>
                  <a:lnTo>
                    <a:pt x="2363597" y="488950"/>
                  </a:lnTo>
                  <a:lnTo>
                    <a:pt x="2363597" y="494030"/>
                  </a:lnTo>
                  <a:lnTo>
                    <a:pt x="2391029" y="494030"/>
                  </a:lnTo>
                  <a:lnTo>
                    <a:pt x="2391029" y="497840"/>
                  </a:lnTo>
                  <a:lnTo>
                    <a:pt x="2418588" y="497840"/>
                  </a:lnTo>
                  <a:lnTo>
                    <a:pt x="2418588" y="513080"/>
                  </a:lnTo>
                  <a:lnTo>
                    <a:pt x="2473579" y="513080"/>
                  </a:lnTo>
                  <a:lnTo>
                    <a:pt x="2473579" y="497840"/>
                  </a:lnTo>
                  <a:lnTo>
                    <a:pt x="2473579" y="494030"/>
                  </a:lnTo>
                  <a:lnTo>
                    <a:pt x="2473579" y="2540"/>
                  </a:lnTo>
                  <a:lnTo>
                    <a:pt x="2473579" y="0"/>
                  </a:lnTo>
                  <a:close/>
                </a:path>
              </a:pathLst>
            </a:custGeom>
            <a:solidFill>
              <a:srgbClr val="FFFFFF">
                <a:alpha val="5019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1" name="object 11"/>
            <p:cNvSpPr/>
            <p:nvPr/>
          </p:nvSpPr>
          <p:spPr>
            <a:xfrm>
              <a:off x="1778000" y="4375150"/>
              <a:ext cx="4673600" cy="529590"/>
            </a:xfrm>
            <a:custGeom>
              <a:avLst/>
              <a:gdLst/>
              <a:ahLst/>
              <a:cxnLst/>
              <a:rect l="l" t="t" r="r" b="b"/>
              <a:pathLst>
                <a:path w="4673600" h="529589">
                  <a:moveTo>
                    <a:pt x="4673092" y="269240"/>
                  </a:moveTo>
                  <a:lnTo>
                    <a:pt x="934974" y="269240"/>
                  </a:lnTo>
                  <a:lnTo>
                    <a:pt x="934974" y="287020"/>
                  </a:lnTo>
                  <a:lnTo>
                    <a:pt x="962406" y="287020"/>
                  </a:lnTo>
                  <a:lnTo>
                    <a:pt x="962406" y="290830"/>
                  </a:lnTo>
                  <a:lnTo>
                    <a:pt x="989965" y="290830"/>
                  </a:lnTo>
                  <a:lnTo>
                    <a:pt x="989965" y="300990"/>
                  </a:lnTo>
                  <a:lnTo>
                    <a:pt x="1017524" y="300990"/>
                  </a:lnTo>
                  <a:lnTo>
                    <a:pt x="1017524" y="313690"/>
                  </a:lnTo>
                  <a:lnTo>
                    <a:pt x="1044956" y="313690"/>
                  </a:lnTo>
                  <a:lnTo>
                    <a:pt x="1044956" y="316230"/>
                  </a:lnTo>
                  <a:lnTo>
                    <a:pt x="1072515" y="316230"/>
                  </a:lnTo>
                  <a:lnTo>
                    <a:pt x="1072515" y="321310"/>
                  </a:lnTo>
                  <a:lnTo>
                    <a:pt x="1099947" y="321310"/>
                  </a:lnTo>
                  <a:lnTo>
                    <a:pt x="1099947" y="325120"/>
                  </a:lnTo>
                  <a:lnTo>
                    <a:pt x="1127506" y="325120"/>
                  </a:lnTo>
                  <a:lnTo>
                    <a:pt x="1127506" y="339090"/>
                  </a:lnTo>
                  <a:lnTo>
                    <a:pt x="1154938" y="339090"/>
                  </a:lnTo>
                  <a:lnTo>
                    <a:pt x="1154938" y="346710"/>
                  </a:lnTo>
                  <a:lnTo>
                    <a:pt x="1182497" y="346710"/>
                  </a:lnTo>
                  <a:lnTo>
                    <a:pt x="1182497" y="353060"/>
                  </a:lnTo>
                  <a:lnTo>
                    <a:pt x="1237361" y="353060"/>
                  </a:lnTo>
                  <a:lnTo>
                    <a:pt x="1237361" y="358140"/>
                  </a:lnTo>
                  <a:lnTo>
                    <a:pt x="1264920" y="358140"/>
                  </a:lnTo>
                  <a:lnTo>
                    <a:pt x="1264920" y="365760"/>
                  </a:lnTo>
                  <a:lnTo>
                    <a:pt x="1292352" y="365760"/>
                  </a:lnTo>
                  <a:lnTo>
                    <a:pt x="1292352" y="369570"/>
                  </a:lnTo>
                  <a:lnTo>
                    <a:pt x="1319911" y="369570"/>
                  </a:lnTo>
                  <a:lnTo>
                    <a:pt x="1319911" y="375920"/>
                  </a:lnTo>
                  <a:lnTo>
                    <a:pt x="1347343" y="375920"/>
                  </a:lnTo>
                  <a:lnTo>
                    <a:pt x="1347343" y="378460"/>
                  </a:lnTo>
                  <a:lnTo>
                    <a:pt x="1374902" y="378460"/>
                  </a:lnTo>
                  <a:lnTo>
                    <a:pt x="1374902" y="387350"/>
                  </a:lnTo>
                  <a:lnTo>
                    <a:pt x="1402461" y="387350"/>
                  </a:lnTo>
                  <a:lnTo>
                    <a:pt x="1402461" y="401320"/>
                  </a:lnTo>
                  <a:lnTo>
                    <a:pt x="1429893" y="401320"/>
                  </a:lnTo>
                  <a:lnTo>
                    <a:pt x="1429893" y="405130"/>
                  </a:lnTo>
                  <a:lnTo>
                    <a:pt x="1457452" y="405130"/>
                  </a:lnTo>
                  <a:lnTo>
                    <a:pt x="1457452" y="410210"/>
                  </a:lnTo>
                  <a:lnTo>
                    <a:pt x="1594866" y="410210"/>
                  </a:lnTo>
                  <a:lnTo>
                    <a:pt x="1594866" y="411480"/>
                  </a:lnTo>
                  <a:lnTo>
                    <a:pt x="1622298" y="411480"/>
                  </a:lnTo>
                  <a:lnTo>
                    <a:pt x="1622298" y="417830"/>
                  </a:lnTo>
                  <a:lnTo>
                    <a:pt x="1649857" y="417830"/>
                  </a:lnTo>
                  <a:lnTo>
                    <a:pt x="1649857" y="429260"/>
                  </a:lnTo>
                  <a:lnTo>
                    <a:pt x="1677289" y="429260"/>
                  </a:lnTo>
                  <a:lnTo>
                    <a:pt x="1677289" y="431800"/>
                  </a:lnTo>
                  <a:lnTo>
                    <a:pt x="1704848" y="431800"/>
                  </a:lnTo>
                  <a:lnTo>
                    <a:pt x="1704848" y="448310"/>
                  </a:lnTo>
                  <a:lnTo>
                    <a:pt x="1732407" y="448310"/>
                  </a:lnTo>
                  <a:lnTo>
                    <a:pt x="1732407" y="450850"/>
                  </a:lnTo>
                  <a:lnTo>
                    <a:pt x="1759839" y="450850"/>
                  </a:lnTo>
                  <a:lnTo>
                    <a:pt x="1759839" y="454660"/>
                  </a:lnTo>
                  <a:lnTo>
                    <a:pt x="1787398" y="454660"/>
                  </a:lnTo>
                  <a:lnTo>
                    <a:pt x="1787398" y="458470"/>
                  </a:lnTo>
                  <a:lnTo>
                    <a:pt x="1814830" y="458470"/>
                  </a:lnTo>
                  <a:lnTo>
                    <a:pt x="1814830" y="459740"/>
                  </a:lnTo>
                  <a:lnTo>
                    <a:pt x="1842389" y="459740"/>
                  </a:lnTo>
                  <a:lnTo>
                    <a:pt x="1842389" y="463550"/>
                  </a:lnTo>
                  <a:lnTo>
                    <a:pt x="1869821" y="463550"/>
                  </a:lnTo>
                  <a:lnTo>
                    <a:pt x="1869821" y="466090"/>
                  </a:lnTo>
                  <a:lnTo>
                    <a:pt x="1897380" y="466090"/>
                  </a:lnTo>
                  <a:lnTo>
                    <a:pt x="1897380" y="476250"/>
                  </a:lnTo>
                  <a:lnTo>
                    <a:pt x="1924939" y="476250"/>
                  </a:lnTo>
                  <a:lnTo>
                    <a:pt x="1924939" y="487680"/>
                  </a:lnTo>
                  <a:lnTo>
                    <a:pt x="1952371" y="487680"/>
                  </a:lnTo>
                  <a:lnTo>
                    <a:pt x="1952371" y="495300"/>
                  </a:lnTo>
                  <a:lnTo>
                    <a:pt x="1979930" y="495300"/>
                  </a:lnTo>
                  <a:lnTo>
                    <a:pt x="1979930" y="501650"/>
                  </a:lnTo>
                  <a:lnTo>
                    <a:pt x="2007362" y="501650"/>
                  </a:lnTo>
                  <a:lnTo>
                    <a:pt x="2007362" y="506730"/>
                  </a:lnTo>
                  <a:lnTo>
                    <a:pt x="2062226" y="506730"/>
                  </a:lnTo>
                  <a:lnTo>
                    <a:pt x="2062226" y="513080"/>
                  </a:lnTo>
                  <a:lnTo>
                    <a:pt x="2117217" y="513080"/>
                  </a:lnTo>
                  <a:lnTo>
                    <a:pt x="2117217" y="519430"/>
                  </a:lnTo>
                  <a:lnTo>
                    <a:pt x="2172081" y="519430"/>
                  </a:lnTo>
                  <a:lnTo>
                    <a:pt x="2172081" y="527050"/>
                  </a:lnTo>
                  <a:lnTo>
                    <a:pt x="2199513" y="527050"/>
                  </a:lnTo>
                  <a:lnTo>
                    <a:pt x="2199513" y="529590"/>
                  </a:lnTo>
                  <a:lnTo>
                    <a:pt x="4673092" y="529590"/>
                  </a:lnTo>
                  <a:lnTo>
                    <a:pt x="4673092" y="339090"/>
                  </a:lnTo>
                  <a:lnTo>
                    <a:pt x="4673079" y="325120"/>
                  </a:lnTo>
                  <a:lnTo>
                    <a:pt x="4673092" y="321310"/>
                  </a:lnTo>
                  <a:lnTo>
                    <a:pt x="4673092" y="316230"/>
                  </a:lnTo>
                  <a:lnTo>
                    <a:pt x="4673079" y="313690"/>
                  </a:lnTo>
                  <a:lnTo>
                    <a:pt x="4673092" y="300990"/>
                  </a:lnTo>
                  <a:lnTo>
                    <a:pt x="4673092" y="290830"/>
                  </a:lnTo>
                  <a:lnTo>
                    <a:pt x="4673079" y="287020"/>
                  </a:lnTo>
                  <a:lnTo>
                    <a:pt x="4673092" y="269240"/>
                  </a:lnTo>
                  <a:close/>
                </a:path>
                <a:path w="4673600" h="529589">
                  <a:moveTo>
                    <a:pt x="4673092" y="0"/>
                  </a:moveTo>
                  <a:lnTo>
                    <a:pt x="0" y="0"/>
                  </a:lnTo>
                  <a:lnTo>
                    <a:pt x="0" y="19050"/>
                  </a:lnTo>
                  <a:lnTo>
                    <a:pt x="27559" y="19050"/>
                  </a:lnTo>
                  <a:lnTo>
                    <a:pt x="27559" y="21590"/>
                  </a:lnTo>
                  <a:lnTo>
                    <a:pt x="54991" y="21590"/>
                  </a:lnTo>
                  <a:lnTo>
                    <a:pt x="54991" y="55880"/>
                  </a:lnTo>
                  <a:lnTo>
                    <a:pt x="82550" y="55880"/>
                  </a:lnTo>
                  <a:lnTo>
                    <a:pt x="82550" y="63500"/>
                  </a:lnTo>
                  <a:lnTo>
                    <a:pt x="110109" y="63500"/>
                  </a:lnTo>
                  <a:lnTo>
                    <a:pt x="110109" y="68580"/>
                  </a:lnTo>
                  <a:lnTo>
                    <a:pt x="137541" y="68580"/>
                  </a:lnTo>
                  <a:lnTo>
                    <a:pt x="137541" y="72390"/>
                  </a:lnTo>
                  <a:lnTo>
                    <a:pt x="165100" y="72390"/>
                  </a:lnTo>
                  <a:lnTo>
                    <a:pt x="165100" y="85090"/>
                  </a:lnTo>
                  <a:lnTo>
                    <a:pt x="192532" y="85090"/>
                  </a:lnTo>
                  <a:lnTo>
                    <a:pt x="192532" y="90170"/>
                  </a:lnTo>
                  <a:lnTo>
                    <a:pt x="220091" y="90170"/>
                  </a:lnTo>
                  <a:lnTo>
                    <a:pt x="220091" y="96520"/>
                  </a:lnTo>
                  <a:lnTo>
                    <a:pt x="247523" y="96520"/>
                  </a:lnTo>
                  <a:lnTo>
                    <a:pt x="247523" y="99060"/>
                  </a:lnTo>
                  <a:lnTo>
                    <a:pt x="302514" y="99060"/>
                  </a:lnTo>
                  <a:lnTo>
                    <a:pt x="302514" y="101600"/>
                  </a:lnTo>
                  <a:lnTo>
                    <a:pt x="329946" y="101600"/>
                  </a:lnTo>
                  <a:lnTo>
                    <a:pt x="329946" y="115570"/>
                  </a:lnTo>
                  <a:lnTo>
                    <a:pt x="357505" y="115570"/>
                  </a:lnTo>
                  <a:lnTo>
                    <a:pt x="357505" y="128270"/>
                  </a:lnTo>
                  <a:lnTo>
                    <a:pt x="384937" y="128270"/>
                  </a:lnTo>
                  <a:lnTo>
                    <a:pt x="384937" y="147320"/>
                  </a:lnTo>
                  <a:lnTo>
                    <a:pt x="412496" y="147320"/>
                  </a:lnTo>
                  <a:lnTo>
                    <a:pt x="412496" y="148590"/>
                  </a:lnTo>
                  <a:lnTo>
                    <a:pt x="439928" y="148590"/>
                  </a:lnTo>
                  <a:lnTo>
                    <a:pt x="439928" y="160020"/>
                  </a:lnTo>
                  <a:lnTo>
                    <a:pt x="494919" y="160020"/>
                  </a:lnTo>
                  <a:lnTo>
                    <a:pt x="494919" y="163830"/>
                  </a:lnTo>
                  <a:lnTo>
                    <a:pt x="522351" y="163830"/>
                  </a:lnTo>
                  <a:lnTo>
                    <a:pt x="522351" y="179070"/>
                  </a:lnTo>
                  <a:lnTo>
                    <a:pt x="549910" y="179070"/>
                  </a:lnTo>
                  <a:lnTo>
                    <a:pt x="549910" y="189230"/>
                  </a:lnTo>
                  <a:lnTo>
                    <a:pt x="577342" y="189230"/>
                  </a:lnTo>
                  <a:lnTo>
                    <a:pt x="577342" y="195580"/>
                  </a:lnTo>
                  <a:lnTo>
                    <a:pt x="604901" y="195580"/>
                  </a:lnTo>
                  <a:lnTo>
                    <a:pt x="604901" y="199390"/>
                  </a:lnTo>
                  <a:lnTo>
                    <a:pt x="632333" y="199390"/>
                  </a:lnTo>
                  <a:lnTo>
                    <a:pt x="632333" y="201930"/>
                  </a:lnTo>
                  <a:lnTo>
                    <a:pt x="659892" y="201930"/>
                  </a:lnTo>
                  <a:lnTo>
                    <a:pt x="659892" y="210820"/>
                  </a:lnTo>
                  <a:lnTo>
                    <a:pt x="687451" y="210820"/>
                  </a:lnTo>
                  <a:lnTo>
                    <a:pt x="687451" y="217170"/>
                  </a:lnTo>
                  <a:lnTo>
                    <a:pt x="714883" y="217170"/>
                  </a:lnTo>
                  <a:lnTo>
                    <a:pt x="714883" y="226060"/>
                  </a:lnTo>
                  <a:lnTo>
                    <a:pt x="742442" y="226060"/>
                  </a:lnTo>
                  <a:lnTo>
                    <a:pt x="742442" y="228600"/>
                  </a:lnTo>
                  <a:lnTo>
                    <a:pt x="769874" y="228600"/>
                  </a:lnTo>
                  <a:lnTo>
                    <a:pt x="769874" y="237490"/>
                  </a:lnTo>
                  <a:lnTo>
                    <a:pt x="797433" y="237490"/>
                  </a:lnTo>
                  <a:lnTo>
                    <a:pt x="797433" y="240030"/>
                  </a:lnTo>
                  <a:lnTo>
                    <a:pt x="824865" y="240030"/>
                  </a:lnTo>
                  <a:lnTo>
                    <a:pt x="824865" y="248920"/>
                  </a:lnTo>
                  <a:lnTo>
                    <a:pt x="852424" y="248920"/>
                  </a:lnTo>
                  <a:lnTo>
                    <a:pt x="852424" y="259080"/>
                  </a:lnTo>
                  <a:lnTo>
                    <a:pt x="879983" y="259080"/>
                  </a:lnTo>
                  <a:lnTo>
                    <a:pt x="879983" y="267970"/>
                  </a:lnTo>
                  <a:lnTo>
                    <a:pt x="907415" y="267970"/>
                  </a:lnTo>
                  <a:lnTo>
                    <a:pt x="907415" y="269240"/>
                  </a:lnTo>
                  <a:lnTo>
                    <a:pt x="934974" y="269240"/>
                  </a:lnTo>
                  <a:lnTo>
                    <a:pt x="934974" y="267970"/>
                  </a:lnTo>
                  <a:lnTo>
                    <a:pt x="4673079" y="267970"/>
                  </a:lnTo>
                  <a:lnTo>
                    <a:pt x="4673079" y="259080"/>
                  </a:lnTo>
                  <a:lnTo>
                    <a:pt x="4673092" y="248920"/>
                  </a:lnTo>
                  <a:lnTo>
                    <a:pt x="4673092" y="240030"/>
                  </a:lnTo>
                  <a:lnTo>
                    <a:pt x="4673079" y="237490"/>
                  </a:lnTo>
                  <a:lnTo>
                    <a:pt x="4673092" y="228600"/>
                  </a:lnTo>
                  <a:lnTo>
                    <a:pt x="4673092" y="226060"/>
                  </a:lnTo>
                  <a:lnTo>
                    <a:pt x="4673079" y="217170"/>
                  </a:lnTo>
                  <a:lnTo>
                    <a:pt x="4673092" y="210820"/>
                  </a:lnTo>
                  <a:lnTo>
                    <a:pt x="4673092" y="201930"/>
                  </a:lnTo>
                  <a:lnTo>
                    <a:pt x="4673079" y="199390"/>
                  </a:lnTo>
                  <a:lnTo>
                    <a:pt x="4673092" y="195580"/>
                  </a:lnTo>
                  <a:lnTo>
                    <a:pt x="4673092" y="189230"/>
                  </a:lnTo>
                  <a:lnTo>
                    <a:pt x="4673092" y="128270"/>
                  </a:lnTo>
                  <a:lnTo>
                    <a:pt x="4673079" y="115570"/>
                  </a:lnTo>
                  <a:lnTo>
                    <a:pt x="4673092" y="101600"/>
                  </a:lnTo>
                  <a:lnTo>
                    <a:pt x="4673092" y="99060"/>
                  </a:lnTo>
                  <a:lnTo>
                    <a:pt x="4673092" y="96520"/>
                  </a:lnTo>
                  <a:lnTo>
                    <a:pt x="4673092" y="90170"/>
                  </a:lnTo>
                  <a:lnTo>
                    <a:pt x="4673079" y="85090"/>
                  </a:lnTo>
                  <a:lnTo>
                    <a:pt x="4673092" y="72390"/>
                  </a:lnTo>
                  <a:lnTo>
                    <a:pt x="4673092" y="68580"/>
                  </a:lnTo>
                  <a:lnTo>
                    <a:pt x="4673079" y="63500"/>
                  </a:lnTo>
                  <a:lnTo>
                    <a:pt x="4673092" y="55880"/>
                  </a:lnTo>
                  <a:lnTo>
                    <a:pt x="4673092" y="21590"/>
                  </a:lnTo>
                  <a:lnTo>
                    <a:pt x="4673079" y="19050"/>
                  </a:lnTo>
                  <a:lnTo>
                    <a:pt x="4673092" y="0"/>
                  </a:lnTo>
                  <a:close/>
                </a:path>
              </a:pathLst>
            </a:custGeom>
            <a:solidFill>
              <a:srgbClr val="FFFFFF">
                <a:alpha val="5019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2" name="object 12"/>
            <p:cNvSpPr/>
            <p:nvPr/>
          </p:nvSpPr>
          <p:spPr>
            <a:xfrm>
              <a:off x="1146048" y="2682239"/>
              <a:ext cx="5305425" cy="1711960"/>
            </a:xfrm>
            <a:custGeom>
              <a:avLst/>
              <a:gdLst/>
              <a:ahLst/>
              <a:cxnLst/>
              <a:rect l="l" t="t" r="r" b="b"/>
              <a:pathLst>
                <a:path w="5305425" h="1711960">
                  <a:moveTo>
                    <a:pt x="5305044" y="1607820"/>
                  </a:moveTo>
                  <a:lnTo>
                    <a:pt x="467106" y="1607820"/>
                  </a:lnTo>
                  <a:lnTo>
                    <a:pt x="467106" y="1576070"/>
                  </a:lnTo>
                  <a:lnTo>
                    <a:pt x="439547" y="1576070"/>
                  </a:lnTo>
                  <a:lnTo>
                    <a:pt x="439547" y="1564640"/>
                  </a:lnTo>
                  <a:lnTo>
                    <a:pt x="412115" y="1564640"/>
                  </a:lnTo>
                  <a:lnTo>
                    <a:pt x="412115" y="1534160"/>
                  </a:lnTo>
                  <a:lnTo>
                    <a:pt x="384556" y="1534160"/>
                  </a:lnTo>
                  <a:lnTo>
                    <a:pt x="384556" y="1479550"/>
                  </a:lnTo>
                  <a:lnTo>
                    <a:pt x="356997" y="1479550"/>
                  </a:lnTo>
                  <a:lnTo>
                    <a:pt x="356997" y="1473200"/>
                  </a:lnTo>
                  <a:lnTo>
                    <a:pt x="329565" y="1473200"/>
                  </a:lnTo>
                  <a:lnTo>
                    <a:pt x="329565" y="1428750"/>
                  </a:lnTo>
                  <a:lnTo>
                    <a:pt x="302006" y="1428750"/>
                  </a:lnTo>
                  <a:lnTo>
                    <a:pt x="302006" y="1403350"/>
                  </a:lnTo>
                  <a:lnTo>
                    <a:pt x="274574" y="1403350"/>
                  </a:lnTo>
                  <a:lnTo>
                    <a:pt x="274574" y="1155700"/>
                  </a:lnTo>
                  <a:lnTo>
                    <a:pt x="247015" y="1155700"/>
                  </a:lnTo>
                  <a:lnTo>
                    <a:pt x="247015" y="1115060"/>
                  </a:lnTo>
                  <a:lnTo>
                    <a:pt x="219583" y="1115060"/>
                  </a:lnTo>
                  <a:lnTo>
                    <a:pt x="219583" y="1098550"/>
                  </a:lnTo>
                  <a:lnTo>
                    <a:pt x="192024" y="1098550"/>
                  </a:lnTo>
                  <a:lnTo>
                    <a:pt x="192024" y="1007110"/>
                  </a:lnTo>
                  <a:lnTo>
                    <a:pt x="164465" y="1007110"/>
                  </a:lnTo>
                  <a:lnTo>
                    <a:pt x="164465" y="976630"/>
                  </a:lnTo>
                  <a:lnTo>
                    <a:pt x="137033" y="976630"/>
                  </a:lnTo>
                  <a:lnTo>
                    <a:pt x="137033" y="882650"/>
                  </a:lnTo>
                  <a:lnTo>
                    <a:pt x="109499" y="882650"/>
                  </a:lnTo>
                  <a:lnTo>
                    <a:pt x="109499" y="689610"/>
                  </a:lnTo>
                  <a:lnTo>
                    <a:pt x="82003" y="689610"/>
                  </a:lnTo>
                  <a:lnTo>
                    <a:pt x="82003" y="191770"/>
                  </a:lnTo>
                  <a:lnTo>
                    <a:pt x="54495" y="191770"/>
                  </a:lnTo>
                  <a:lnTo>
                    <a:pt x="54495" y="25400"/>
                  </a:lnTo>
                  <a:lnTo>
                    <a:pt x="26987" y="25400"/>
                  </a:lnTo>
                  <a:lnTo>
                    <a:pt x="26987" y="0"/>
                  </a:lnTo>
                  <a:lnTo>
                    <a:pt x="0" y="0"/>
                  </a:lnTo>
                  <a:lnTo>
                    <a:pt x="0" y="25400"/>
                  </a:lnTo>
                  <a:lnTo>
                    <a:pt x="0" y="191770"/>
                  </a:lnTo>
                  <a:lnTo>
                    <a:pt x="0" y="1607820"/>
                  </a:lnTo>
                  <a:lnTo>
                    <a:pt x="466979" y="1607820"/>
                  </a:lnTo>
                  <a:lnTo>
                    <a:pt x="466979" y="1614170"/>
                  </a:lnTo>
                  <a:lnTo>
                    <a:pt x="494398" y="1614170"/>
                  </a:lnTo>
                  <a:lnTo>
                    <a:pt x="494398" y="1631950"/>
                  </a:lnTo>
                  <a:lnTo>
                    <a:pt x="521970" y="1631950"/>
                  </a:lnTo>
                  <a:lnTo>
                    <a:pt x="521970" y="1654810"/>
                  </a:lnTo>
                  <a:lnTo>
                    <a:pt x="549402" y="1654810"/>
                  </a:lnTo>
                  <a:lnTo>
                    <a:pt x="549402" y="1667510"/>
                  </a:lnTo>
                  <a:lnTo>
                    <a:pt x="576961" y="1667510"/>
                  </a:lnTo>
                  <a:lnTo>
                    <a:pt x="576961" y="1686560"/>
                  </a:lnTo>
                  <a:lnTo>
                    <a:pt x="604520" y="1686560"/>
                  </a:lnTo>
                  <a:lnTo>
                    <a:pt x="604520" y="1692910"/>
                  </a:lnTo>
                  <a:lnTo>
                    <a:pt x="631952" y="1692910"/>
                  </a:lnTo>
                  <a:lnTo>
                    <a:pt x="631952" y="1711960"/>
                  </a:lnTo>
                  <a:lnTo>
                    <a:pt x="5305044" y="1711960"/>
                  </a:lnTo>
                  <a:lnTo>
                    <a:pt x="5305044" y="1692910"/>
                  </a:lnTo>
                  <a:lnTo>
                    <a:pt x="5305044" y="1686560"/>
                  </a:lnTo>
                  <a:lnTo>
                    <a:pt x="5305031" y="1667510"/>
                  </a:lnTo>
                  <a:lnTo>
                    <a:pt x="5305044" y="1654810"/>
                  </a:lnTo>
                  <a:lnTo>
                    <a:pt x="5305044" y="1631950"/>
                  </a:lnTo>
                  <a:lnTo>
                    <a:pt x="5305031" y="1614170"/>
                  </a:lnTo>
                  <a:lnTo>
                    <a:pt x="5305044" y="1607820"/>
                  </a:lnTo>
                  <a:close/>
                </a:path>
              </a:pathLst>
            </a:custGeom>
            <a:solidFill>
              <a:srgbClr val="FFFFFF">
                <a:alpha val="5019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3" name="object 13"/>
            <p:cNvSpPr/>
            <p:nvPr/>
          </p:nvSpPr>
          <p:spPr>
            <a:xfrm>
              <a:off x="3977513" y="4902200"/>
              <a:ext cx="2473960" cy="513080"/>
            </a:xfrm>
            <a:custGeom>
              <a:avLst/>
              <a:gdLst/>
              <a:ahLst/>
              <a:cxnLst/>
              <a:rect l="l" t="t" r="r" b="b"/>
              <a:pathLst>
                <a:path w="2473960" h="513079">
                  <a:moveTo>
                    <a:pt x="2473579" y="0"/>
                  </a:moveTo>
                  <a:lnTo>
                    <a:pt x="0" y="0"/>
                  </a:lnTo>
                  <a:lnTo>
                    <a:pt x="0" y="2540"/>
                  </a:lnTo>
                  <a:lnTo>
                    <a:pt x="27559" y="2540"/>
                  </a:lnTo>
                  <a:lnTo>
                    <a:pt x="27559" y="8890"/>
                  </a:lnTo>
                  <a:lnTo>
                    <a:pt x="54991" y="8890"/>
                  </a:lnTo>
                  <a:lnTo>
                    <a:pt x="54991" y="12700"/>
                  </a:lnTo>
                  <a:lnTo>
                    <a:pt x="82550" y="12700"/>
                  </a:lnTo>
                  <a:lnTo>
                    <a:pt x="82550" y="20320"/>
                  </a:lnTo>
                  <a:lnTo>
                    <a:pt x="110109" y="20320"/>
                  </a:lnTo>
                  <a:lnTo>
                    <a:pt x="110109" y="29210"/>
                  </a:lnTo>
                  <a:lnTo>
                    <a:pt x="137541" y="29210"/>
                  </a:lnTo>
                  <a:lnTo>
                    <a:pt x="137541" y="31750"/>
                  </a:lnTo>
                  <a:lnTo>
                    <a:pt x="192405" y="31750"/>
                  </a:lnTo>
                  <a:lnTo>
                    <a:pt x="192405" y="53340"/>
                  </a:lnTo>
                  <a:lnTo>
                    <a:pt x="247269" y="53340"/>
                  </a:lnTo>
                  <a:lnTo>
                    <a:pt x="247269" y="64770"/>
                  </a:lnTo>
                  <a:lnTo>
                    <a:pt x="274828" y="64770"/>
                  </a:lnTo>
                  <a:lnTo>
                    <a:pt x="274828" y="72390"/>
                  </a:lnTo>
                  <a:lnTo>
                    <a:pt x="329692" y="72390"/>
                  </a:lnTo>
                  <a:lnTo>
                    <a:pt x="329692" y="86360"/>
                  </a:lnTo>
                  <a:lnTo>
                    <a:pt x="357251" y="86360"/>
                  </a:lnTo>
                  <a:lnTo>
                    <a:pt x="357251" y="93980"/>
                  </a:lnTo>
                  <a:lnTo>
                    <a:pt x="384683" y="93980"/>
                  </a:lnTo>
                  <a:lnTo>
                    <a:pt x="384683" y="97790"/>
                  </a:lnTo>
                  <a:lnTo>
                    <a:pt x="412242" y="97790"/>
                  </a:lnTo>
                  <a:lnTo>
                    <a:pt x="412242" y="104140"/>
                  </a:lnTo>
                  <a:lnTo>
                    <a:pt x="439674" y="104140"/>
                  </a:lnTo>
                  <a:lnTo>
                    <a:pt x="439674" y="110490"/>
                  </a:lnTo>
                  <a:lnTo>
                    <a:pt x="467233" y="110490"/>
                  </a:lnTo>
                  <a:lnTo>
                    <a:pt x="467233" y="127000"/>
                  </a:lnTo>
                  <a:lnTo>
                    <a:pt x="494792" y="127000"/>
                  </a:lnTo>
                  <a:lnTo>
                    <a:pt x="494792" y="129540"/>
                  </a:lnTo>
                  <a:lnTo>
                    <a:pt x="522224" y="129540"/>
                  </a:lnTo>
                  <a:lnTo>
                    <a:pt x="522224" y="135890"/>
                  </a:lnTo>
                  <a:lnTo>
                    <a:pt x="549783" y="135890"/>
                  </a:lnTo>
                  <a:lnTo>
                    <a:pt x="549783" y="138430"/>
                  </a:lnTo>
                  <a:lnTo>
                    <a:pt x="632079" y="138430"/>
                  </a:lnTo>
                  <a:lnTo>
                    <a:pt x="632079" y="146050"/>
                  </a:lnTo>
                  <a:lnTo>
                    <a:pt x="687070" y="146050"/>
                  </a:lnTo>
                  <a:lnTo>
                    <a:pt x="687070" y="152400"/>
                  </a:lnTo>
                  <a:lnTo>
                    <a:pt x="741934" y="152400"/>
                  </a:lnTo>
                  <a:lnTo>
                    <a:pt x="741934" y="158750"/>
                  </a:lnTo>
                  <a:lnTo>
                    <a:pt x="769366" y="158750"/>
                  </a:lnTo>
                  <a:lnTo>
                    <a:pt x="769366" y="167640"/>
                  </a:lnTo>
                  <a:lnTo>
                    <a:pt x="796925" y="167640"/>
                  </a:lnTo>
                  <a:lnTo>
                    <a:pt x="796925" y="171450"/>
                  </a:lnTo>
                  <a:lnTo>
                    <a:pt x="824484" y="171450"/>
                  </a:lnTo>
                  <a:lnTo>
                    <a:pt x="824484" y="173990"/>
                  </a:lnTo>
                  <a:lnTo>
                    <a:pt x="851916" y="173990"/>
                  </a:lnTo>
                  <a:lnTo>
                    <a:pt x="851916" y="177800"/>
                  </a:lnTo>
                  <a:lnTo>
                    <a:pt x="879475" y="177800"/>
                  </a:lnTo>
                  <a:lnTo>
                    <a:pt x="879475" y="180340"/>
                  </a:lnTo>
                  <a:lnTo>
                    <a:pt x="906907" y="180340"/>
                  </a:lnTo>
                  <a:lnTo>
                    <a:pt x="906907" y="193040"/>
                  </a:lnTo>
                  <a:lnTo>
                    <a:pt x="934466" y="193040"/>
                  </a:lnTo>
                  <a:lnTo>
                    <a:pt x="934466" y="199390"/>
                  </a:lnTo>
                  <a:lnTo>
                    <a:pt x="989330" y="199390"/>
                  </a:lnTo>
                  <a:lnTo>
                    <a:pt x="989330" y="205740"/>
                  </a:lnTo>
                  <a:lnTo>
                    <a:pt x="1044194" y="205740"/>
                  </a:lnTo>
                  <a:lnTo>
                    <a:pt x="1044194" y="214630"/>
                  </a:lnTo>
                  <a:lnTo>
                    <a:pt x="1099058" y="214630"/>
                  </a:lnTo>
                  <a:lnTo>
                    <a:pt x="1099058" y="218440"/>
                  </a:lnTo>
                  <a:lnTo>
                    <a:pt x="1126617" y="218440"/>
                  </a:lnTo>
                  <a:lnTo>
                    <a:pt x="1126617" y="233680"/>
                  </a:lnTo>
                  <a:lnTo>
                    <a:pt x="1154049" y="233680"/>
                  </a:lnTo>
                  <a:lnTo>
                    <a:pt x="1154049" y="241300"/>
                  </a:lnTo>
                  <a:lnTo>
                    <a:pt x="1181608" y="241300"/>
                  </a:lnTo>
                  <a:lnTo>
                    <a:pt x="1181608" y="245110"/>
                  </a:lnTo>
                  <a:lnTo>
                    <a:pt x="1209167" y="245110"/>
                  </a:lnTo>
                  <a:lnTo>
                    <a:pt x="1209167" y="256540"/>
                  </a:lnTo>
                  <a:lnTo>
                    <a:pt x="1236599" y="256540"/>
                  </a:lnTo>
                  <a:lnTo>
                    <a:pt x="1236599" y="260350"/>
                  </a:lnTo>
                  <a:lnTo>
                    <a:pt x="1264158" y="260350"/>
                  </a:lnTo>
                  <a:lnTo>
                    <a:pt x="1264158" y="278130"/>
                  </a:lnTo>
                  <a:lnTo>
                    <a:pt x="1291590" y="278130"/>
                  </a:lnTo>
                  <a:lnTo>
                    <a:pt x="1291590" y="281940"/>
                  </a:lnTo>
                  <a:lnTo>
                    <a:pt x="1319149" y="281940"/>
                  </a:lnTo>
                  <a:lnTo>
                    <a:pt x="1319149" y="289560"/>
                  </a:lnTo>
                  <a:lnTo>
                    <a:pt x="1346581" y="289560"/>
                  </a:lnTo>
                  <a:lnTo>
                    <a:pt x="1346581" y="294640"/>
                  </a:lnTo>
                  <a:lnTo>
                    <a:pt x="1374140" y="294640"/>
                  </a:lnTo>
                  <a:lnTo>
                    <a:pt x="1374140" y="298450"/>
                  </a:lnTo>
                  <a:lnTo>
                    <a:pt x="1401699" y="298450"/>
                  </a:lnTo>
                  <a:lnTo>
                    <a:pt x="1401699" y="303530"/>
                  </a:lnTo>
                  <a:lnTo>
                    <a:pt x="1429131" y="303530"/>
                  </a:lnTo>
                  <a:lnTo>
                    <a:pt x="1429131" y="309880"/>
                  </a:lnTo>
                  <a:lnTo>
                    <a:pt x="1483995" y="309880"/>
                  </a:lnTo>
                  <a:lnTo>
                    <a:pt x="1483995" y="312420"/>
                  </a:lnTo>
                  <a:lnTo>
                    <a:pt x="1511554" y="312420"/>
                  </a:lnTo>
                  <a:lnTo>
                    <a:pt x="1511554" y="318770"/>
                  </a:lnTo>
                  <a:lnTo>
                    <a:pt x="1538986" y="318770"/>
                  </a:lnTo>
                  <a:lnTo>
                    <a:pt x="1538986" y="322580"/>
                  </a:lnTo>
                  <a:lnTo>
                    <a:pt x="1593977" y="322580"/>
                  </a:lnTo>
                  <a:lnTo>
                    <a:pt x="1593977" y="327660"/>
                  </a:lnTo>
                  <a:lnTo>
                    <a:pt x="1621409" y="327660"/>
                  </a:lnTo>
                  <a:lnTo>
                    <a:pt x="1621409" y="331470"/>
                  </a:lnTo>
                  <a:lnTo>
                    <a:pt x="1676273" y="331470"/>
                  </a:lnTo>
                  <a:lnTo>
                    <a:pt x="1676273" y="335280"/>
                  </a:lnTo>
                  <a:lnTo>
                    <a:pt x="1703832" y="335280"/>
                  </a:lnTo>
                  <a:lnTo>
                    <a:pt x="1703832" y="340360"/>
                  </a:lnTo>
                  <a:lnTo>
                    <a:pt x="1731264" y="340360"/>
                  </a:lnTo>
                  <a:lnTo>
                    <a:pt x="1731264" y="344170"/>
                  </a:lnTo>
                  <a:lnTo>
                    <a:pt x="1758823" y="344170"/>
                  </a:lnTo>
                  <a:lnTo>
                    <a:pt x="1758823" y="349250"/>
                  </a:lnTo>
                  <a:lnTo>
                    <a:pt x="1786382" y="349250"/>
                  </a:lnTo>
                  <a:lnTo>
                    <a:pt x="1786382" y="360680"/>
                  </a:lnTo>
                  <a:lnTo>
                    <a:pt x="1813814" y="360680"/>
                  </a:lnTo>
                  <a:lnTo>
                    <a:pt x="1813814" y="363220"/>
                  </a:lnTo>
                  <a:lnTo>
                    <a:pt x="1841373" y="363220"/>
                  </a:lnTo>
                  <a:lnTo>
                    <a:pt x="1841373" y="370840"/>
                  </a:lnTo>
                  <a:lnTo>
                    <a:pt x="1868805" y="370840"/>
                  </a:lnTo>
                  <a:lnTo>
                    <a:pt x="1868805" y="372110"/>
                  </a:lnTo>
                  <a:lnTo>
                    <a:pt x="1923669" y="372110"/>
                  </a:lnTo>
                  <a:lnTo>
                    <a:pt x="1923669" y="378460"/>
                  </a:lnTo>
                  <a:lnTo>
                    <a:pt x="1951228" y="378460"/>
                  </a:lnTo>
                  <a:lnTo>
                    <a:pt x="1951228" y="381000"/>
                  </a:lnTo>
                  <a:lnTo>
                    <a:pt x="1978787" y="381000"/>
                  </a:lnTo>
                  <a:lnTo>
                    <a:pt x="1978787" y="383540"/>
                  </a:lnTo>
                  <a:lnTo>
                    <a:pt x="2006219" y="383540"/>
                  </a:lnTo>
                  <a:lnTo>
                    <a:pt x="2006219" y="391160"/>
                  </a:lnTo>
                  <a:lnTo>
                    <a:pt x="2061083" y="391160"/>
                  </a:lnTo>
                  <a:lnTo>
                    <a:pt x="2061083" y="408940"/>
                  </a:lnTo>
                  <a:lnTo>
                    <a:pt x="2088642" y="408940"/>
                  </a:lnTo>
                  <a:lnTo>
                    <a:pt x="2088642" y="424180"/>
                  </a:lnTo>
                  <a:lnTo>
                    <a:pt x="2116201" y="424180"/>
                  </a:lnTo>
                  <a:lnTo>
                    <a:pt x="2116201" y="444500"/>
                  </a:lnTo>
                  <a:lnTo>
                    <a:pt x="2226056" y="444500"/>
                  </a:lnTo>
                  <a:lnTo>
                    <a:pt x="2226056" y="459740"/>
                  </a:lnTo>
                  <a:lnTo>
                    <a:pt x="2253488" y="459740"/>
                  </a:lnTo>
                  <a:lnTo>
                    <a:pt x="2253488" y="462280"/>
                  </a:lnTo>
                  <a:lnTo>
                    <a:pt x="2281047" y="462280"/>
                  </a:lnTo>
                  <a:lnTo>
                    <a:pt x="2281047" y="474980"/>
                  </a:lnTo>
                  <a:lnTo>
                    <a:pt x="2308606" y="474980"/>
                  </a:lnTo>
                  <a:lnTo>
                    <a:pt x="2308606" y="478790"/>
                  </a:lnTo>
                  <a:lnTo>
                    <a:pt x="2336038" y="478790"/>
                  </a:lnTo>
                  <a:lnTo>
                    <a:pt x="2336038" y="488950"/>
                  </a:lnTo>
                  <a:lnTo>
                    <a:pt x="2363597" y="488950"/>
                  </a:lnTo>
                  <a:lnTo>
                    <a:pt x="2363597" y="494030"/>
                  </a:lnTo>
                  <a:lnTo>
                    <a:pt x="2391029" y="494030"/>
                  </a:lnTo>
                  <a:lnTo>
                    <a:pt x="2391029" y="497840"/>
                  </a:lnTo>
                  <a:lnTo>
                    <a:pt x="2418588" y="497840"/>
                  </a:lnTo>
                  <a:lnTo>
                    <a:pt x="2418588" y="513080"/>
                  </a:lnTo>
                  <a:lnTo>
                    <a:pt x="2473579" y="513080"/>
                  </a:lnTo>
                  <a:lnTo>
                    <a:pt x="2473579" y="497840"/>
                  </a:lnTo>
                  <a:lnTo>
                    <a:pt x="2473579" y="494030"/>
                  </a:lnTo>
                  <a:lnTo>
                    <a:pt x="2473579" y="2540"/>
                  </a:lnTo>
                  <a:lnTo>
                    <a:pt x="2473579" y="0"/>
                  </a:lnTo>
                  <a:close/>
                </a:path>
              </a:pathLst>
            </a:custGeom>
            <a:solidFill>
              <a:srgbClr val="696969">
                <a:alpha val="5019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4" name="object 14"/>
            <p:cNvSpPr/>
            <p:nvPr/>
          </p:nvSpPr>
          <p:spPr>
            <a:xfrm>
              <a:off x="1778000" y="4375150"/>
              <a:ext cx="4673600" cy="529590"/>
            </a:xfrm>
            <a:custGeom>
              <a:avLst/>
              <a:gdLst/>
              <a:ahLst/>
              <a:cxnLst/>
              <a:rect l="l" t="t" r="r" b="b"/>
              <a:pathLst>
                <a:path w="4673600" h="529589">
                  <a:moveTo>
                    <a:pt x="4673092" y="269240"/>
                  </a:moveTo>
                  <a:lnTo>
                    <a:pt x="934974" y="269240"/>
                  </a:lnTo>
                  <a:lnTo>
                    <a:pt x="934974" y="287020"/>
                  </a:lnTo>
                  <a:lnTo>
                    <a:pt x="962406" y="287020"/>
                  </a:lnTo>
                  <a:lnTo>
                    <a:pt x="962406" y="290830"/>
                  </a:lnTo>
                  <a:lnTo>
                    <a:pt x="989965" y="290830"/>
                  </a:lnTo>
                  <a:lnTo>
                    <a:pt x="989965" y="300990"/>
                  </a:lnTo>
                  <a:lnTo>
                    <a:pt x="1017524" y="300990"/>
                  </a:lnTo>
                  <a:lnTo>
                    <a:pt x="1017524" y="313690"/>
                  </a:lnTo>
                  <a:lnTo>
                    <a:pt x="1044956" y="313690"/>
                  </a:lnTo>
                  <a:lnTo>
                    <a:pt x="1044956" y="316230"/>
                  </a:lnTo>
                  <a:lnTo>
                    <a:pt x="1072515" y="316230"/>
                  </a:lnTo>
                  <a:lnTo>
                    <a:pt x="1072515" y="321310"/>
                  </a:lnTo>
                  <a:lnTo>
                    <a:pt x="1099947" y="321310"/>
                  </a:lnTo>
                  <a:lnTo>
                    <a:pt x="1099947" y="325120"/>
                  </a:lnTo>
                  <a:lnTo>
                    <a:pt x="1127506" y="325120"/>
                  </a:lnTo>
                  <a:lnTo>
                    <a:pt x="1127506" y="339090"/>
                  </a:lnTo>
                  <a:lnTo>
                    <a:pt x="1154938" y="339090"/>
                  </a:lnTo>
                  <a:lnTo>
                    <a:pt x="1154938" y="346710"/>
                  </a:lnTo>
                  <a:lnTo>
                    <a:pt x="1182497" y="346710"/>
                  </a:lnTo>
                  <a:lnTo>
                    <a:pt x="1182497" y="353060"/>
                  </a:lnTo>
                  <a:lnTo>
                    <a:pt x="1237361" y="353060"/>
                  </a:lnTo>
                  <a:lnTo>
                    <a:pt x="1237361" y="358140"/>
                  </a:lnTo>
                  <a:lnTo>
                    <a:pt x="1264920" y="358140"/>
                  </a:lnTo>
                  <a:lnTo>
                    <a:pt x="1264920" y="365760"/>
                  </a:lnTo>
                  <a:lnTo>
                    <a:pt x="1292352" y="365760"/>
                  </a:lnTo>
                  <a:lnTo>
                    <a:pt x="1292352" y="369570"/>
                  </a:lnTo>
                  <a:lnTo>
                    <a:pt x="1319911" y="369570"/>
                  </a:lnTo>
                  <a:lnTo>
                    <a:pt x="1319911" y="375920"/>
                  </a:lnTo>
                  <a:lnTo>
                    <a:pt x="1347343" y="375920"/>
                  </a:lnTo>
                  <a:lnTo>
                    <a:pt x="1347343" y="378460"/>
                  </a:lnTo>
                  <a:lnTo>
                    <a:pt x="1374902" y="378460"/>
                  </a:lnTo>
                  <a:lnTo>
                    <a:pt x="1374902" y="387350"/>
                  </a:lnTo>
                  <a:lnTo>
                    <a:pt x="1402461" y="387350"/>
                  </a:lnTo>
                  <a:lnTo>
                    <a:pt x="1402461" y="401320"/>
                  </a:lnTo>
                  <a:lnTo>
                    <a:pt x="1429893" y="401320"/>
                  </a:lnTo>
                  <a:lnTo>
                    <a:pt x="1429893" y="405130"/>
                  </a:lnTo>
                  <a:lnTo>
                    <a:pt x="1457452" y="405130"/>
                  </a:lnTo>
                  <a:lnTo>
                    <a:pt x="1457452" y="410210"/>
                  </a:lnTo>
                  <a:lnTo>
                    <a:pt x="1594866" y="410210"/>
                  </a:lnTo>
                  <a:lnTo>
                    <a:pt x="1594866" y="411480"/>
                  </a:lnTo>
                  <a:lnTo>
                    <a:pt x="1622298" y="411480"/>
                  </a:lnTo>
                  <a:lnTo>
                    <a:pt x="1622298" y="417830"/>
                  </a:lnTo>
                  <a:lnTo>
                    <a:pt x="1649857" y="417830"/>
                  </a:lnTo>
                  <a:lnTo>
                    <a:pt x="1649857" y="429260"/>
                  </a:lnTo>
                  <a:lnTo>
                    <a:pt x="1677289" y="429260"/>
                  </a:lnTo>
                  <a:lnTo>
                    <a:pt x="1677289" y="431800"/>
                  </a:lnTo>
                  <a:lnTo>
                    <a:pt x="1704848" y="431800"/>
                  </a:lnTo>
                  <a:lnTo>
                    <a:pt x="1704848" y="448310"/>
                  </a:lnTo>
                  <a:lnTo>
                    <a:pt x="1732407" y="448310"/>
                  </a:lnTo>
                  <a:lnTo>
                    <a:pt x="1732407" y="450850"/>
                  </a:lnTo>
                  <a:lnTo>
                    <a:pt x="1759839" y="450850"/>
                  </a:lnTo>
                  <a:lnTo>
                    <a:pt x="1759839" y="454660"/>
                  </a:lnTo>
                  <a:lnTo>
                    <a:pt x="1787398" y="454660"/>
                  </a:lnTo>
                  <a:lnTo>
                    <a:pt x="1787398" y="458470"/>
                  </a:lnTo>
                  <a:lnTo>
                    <a:pt x="1814830" y="458470"/>
                  </a:lnTo>
                  <a:lnTo>
                    <a:pt x="1814830" y="459740"/>
                  </a:lnTo>
                  <a:lnTo>
                    <a:pt x="1842389" y="459740"/>
                  </a:lnTo>
                  <a:lnTo>
                    <a:pt x="1842389" y="463550"/>
                  </a:lnTo>
                  <a:lnTo>
                    <a:pt x="1869821" y="463550"/>
                  </a:lnTo>
                  <a:lnTo>
                    <a:pt x="1869821" y="466090"/>
                  </a:lnTo>
                  <a:lnTo>
                    <a:pt x="1897380" y="466090"/>
                  </a:lnTo>
                  <a:lnTo>
                    <a:pt x="1897380" y="476250"/>
                  </a:lnTo>
                  <a:lnTo>
                    <a:pt x="1924939" y="476250"/>
                  </a:lnTo>
                  <a:lnTo>
                    <a:pt x="1924939" y="487680"/>
                  </a:lnTo>
                  <a:lnTo>
                    <a:pt x="1952371" y="487680"/>
                  </a:lnTo>
                  <a:lnTo>
                    <a:pt x="1952371" y="495300"/>
                  </a:lnTo>
                  <a:lnTo>
                    <a:pt x="1979930" y="495300"/>
                  </a:lnTo>
                  <a:lnTo>
                    <a:pt x="1979930" y="501650"/>
                  </a:lnTo>
                  <a:lnTo>
                    <a:pt x="2007362" y="501650"/>
                  </a:lnTo>
                  <a:lnTo>
                    <a:pt x="2007362" y="506730"/>
                  </a:lnTo>
                  <a:lnTo>
                    <a:pt x="2062226" y="506730"/>
                  </a:lnTo>
                  <a:lnTo>
                    <a:pt x="2062226" y="513080"/>
                  </a:lnTo>
                  <a:lnTo>
                    <a:pt x="2117217" y="513080"/>
                  </a:lnTo>
                  <a:lnTo>
                    <a:pt x="2117217" y="519430"/>
                  </a:lnTo>
                  <a:lnTo>
                    <a:pt x="2172081" y="519430"/>
                  </a:lnTo>
                  <a:lnTo>
                    <a:pt x="2172081" y="527050"/>
                  </a:lnTo>
                  <a:lnTo>
                    <a:pt x="2199513" y="527050"/>
                  </a:lnTo>
                  <a:lnTo>
                    <a:pt x="2199513" y="529590"/>
                  </a:lnTo>
                  <a:lnTo>
                    <a:pt x="4673092" y="529590"/>
                  </a:lnTo>
                  <a:lnTo>
                    <a:pt x="4673092" y="339090"/>
                  </a:lnTo>
                  <a:lnTo>
                    <a:pt x="4673079" y="325120"/>
                  </a:lnTo>
                  <a:lnTo>
                    <a:pt x="4673092" y="321310"/>
                  </a:lnTo>
                  <a:lnTo>
                    <a:pt x="4673092" y="316230"/>
                  </a:lnTo>
                  <a:lnTo>
                    <a:pt x="4673079" y="313690"/>
                  </a:lnTo>
                  <a:lnTo>
                    <a:pt x="4673092" y="300990"/>
                  </a:lnTo>
                  <a:lnTo>
                    <a:pt x="4673092" y="290830"/>
                  </a:lnTo>
                  <a:lnTo>
                    <a:pt x="4673079" y="287020"/>
                  </a:lnTo>
                  <a:lnTo>
                    <a:pt x="4673092" y="269240"/>
                  </a:lnTo>
                  <a:close/>
                </a:path>
                <a:path w="4673600" h="529589">
                  <a:moveTo>
                    <a:pt x="4673092" y="0"/>
                  </a:moveTo>
                  <a:lnTo>
                    <a:pt x="0" y="0"/>
                  </a:lnTo>
                  <a:lnTo>
                    <a:pt x="0" y="19050"/>
                  </a:lnTo>
                  <a:lnTo>
                    <a:pt x="27559" y="19050"/>
                  </a:lnTo>
                  <a:lnTo>
                    <a:pt x="27559" y="21590"/>
                  </a:lnTo>
                  <a:lnTo>
                    <a:pt x="54991" y="21590"/>
                  </a:lnTo>
                  <a:lnTo>
                    <a:pt x="54991" y="55880"/>
                  </a:lnTo>
                  <a:lnTo>
                    <a:pt x="82550" y="55880"/>
                  </a:lnTo>
                  <a:lnTo>
                    <a:pt x="82550" y="63500"/>
                  </a:lnTo>
                  <a:lnTo>
                    <a:pt x="110109" y="63500"/>
                  </a:lnTo>
                  <a:lnTo>
                    <a:pt x="110109" y="68580"/>
                  </a:lnTo>
                  <a:lnTo>
                    <a:pt x="137541" y="68580"/>
                  </a:lnTo>
                  <a:lnTo>
                    <a:pt x="137541" y="72390"/>
                  </a:lnTo>
                  <a:lnTo>
                    <a:pt x="165100" y="72390"/>
                  </a:lnTo>
                  <a:lnTo>
                    <a:pt x="165100" y="85090"/>
                  </a:lnTo>
                  <a:lnTo>
                    <a:pt x="192532" y="85090"/>
                  </a:lnTo>
                  <a:lnTo>
                    <a:pt x="192532" y="90170"/>
                  </a:lnTo>
                  <a:lnTo>
                    <a:pt x="220091" y="90170"/>
                  </a:lnTo>
                  <a:lnTo>
                    <a:pt x="220091" y="96520"/>
                  </a:lnTo>
                  <a:lnTo>
                    <a:pt x="247523" y="96520"/>
                  </a:lnTo>
                  <a:lnTo>
                    <a:pt x="247523" y="99060"/>
                  </a:lnTo>
                  <a:lnTo>
                    <a:pt x="302514" y="99060"/>
                  </a:lnTo>
                  <a:lnTo>
                    <a:pt x="302514" y="101600"/>
                  </a:lnTo>
                  <a:lnTo>
                    <a:pt x="329946" y="101600"/>
                  </a:lnTo>
                  <a:lnTo>
                    <a:pt x="329946" y="115570"/>
                  </a:lnTo>
                  <a:lnTo>
                    <a:pt x="357505" y="115570"/>
                  </a:lnTo>
                  <a:lnTo>
                    <a:pt x="357505" y="128270"/>
                  </a:lnTo>
                  <a:lnTo>
                    <a:pt x="384937" y="128270"/>
                  </a:lnTo>
                  <a:lnTo>
                    <a:pt x="384937" y="147320"/>
                  </a:lnTo>
                  <a:lnTo>
                    <a:pt x="412496" y="147320"/>
                  </a:lnTo>
                  <a:lnTo>
                    <a:pt x="412496" y="148590"/>
                  </a:lnTo>
                  <a:lnTo>
                    <a:pt x="439928" y="148590"/>
                  </a:lnTo>
                  <a:lnTo>
                    <a:pt x="439928" y="160020"/>
                  </a:lnTo>
                  <a:lnTo>
                    <a:pt x="494919" y="160020"/>
                  </a:lnTo>
                  <a:lnTo>
                    <a:pt x="494919" y="163830"/>
                  </a:lnTo>
                  <a:lnTo>
                    <a:pt x="522351" y="163830"/>
                  </a:lnTo>
                  <a:lnTo>
                    <a:pt x="522351" y="179070"/>
                  </a:lnTo>
                  <a:lnTo>
                    <a:pt x="549910" y="179070"/>
                  </a:lnTo>
                  <a:lnTo>
                    <a:pt x="549910" y="189230"/>
                  </a:lnTo>
                  <a:lnTo>
                    <a:pt x="577342" y="189230"/>
                  </a:lnTo>
                  <a:lnTo>
                    <a:pt x="577342" y="195580"/>
                  </a:lnTo>
                  <a:lnTo>
                    <a:pt x="604901" y="195580"/>
                  </a:lnTo>
                  <a:lnTo>
                    <a:pt x="604901" y="199390"/>
                  </a:lnTo>
                  <a:lnTo>
                    <a:pt x="632333" y="199390"/>
                  </a:lnTo>
                  <a:lnTo>
                    <a:pt x="632333" y="201930"/>
                  </a:lnTo>
                  <a:lnTo>
                    <a:pt x="659892" y="201930"/>
                  </a:lnTo>
                  <a:lnTo>
                    <a:pt x="659892" y="210820"/>
                  </a:lnTo>
                  <a:lnTo>
                    <a:pt x="687451" y="210820"/>
                  </a:lnTo>
                  <a:lnTo>
                    <a:pt x="687451" y="217170"/>
                  </a:lnTo>
                  <a:lnTo>
                    <a:pt x="714883" y="217170"/>
                  </a:lnTo>
                  <a:lnTo>
                    <a:pt x="714883" y="226060"/>
                  </a:lnTo>
                  <a:lnTo>
                    <a:pt x="742442" y="226060"/>
                  </a:lnTo>
                  <a:lnTo>
                    <a:pt x="742442" y="228600"/>
                  </a:lnTo>
                  <a:lnTo>
                    <a:pt x="769874" y="228600"/>
                  </a:lnTo>
                  <a:lnTo>
                    <a:pt x="769874" y="237490"/>
                  </a:lnTo>
                  <a:lnTo>
                    <a:pt x="797433" y="237490"/>
                  </a:lnTo>
                  <a:lnTo>
                    <a:pt x="797433" y="240030"/>
                  </a:lnTo>
                  <a:lnTo>
                    <a:pt x="824865" y="240030"/>
                  </a:lnTo>
                  <a:lnTo>
                    <a:pt x="824865" y="248920"/>
                  </a:lnTo>
                  <a:lnTo>
                    <a:pt x="852424" y="248920"/>
                  </a:lnTo>
                  <a:lnTo>
                    <a:pt x="852424" y="259080"/>
                  </a:lnTo>
                  <a:lnTo>
                    <a:pt x="879983" y="259080"/>
                  </a:lnTo>
                  <a:lnTo>
                    <a:pt x="879983" y="267970"/>
                  </a:lnTo>
                  <a:lnTo>
                    <a:pt x="907415" y="267970"/>
                  </a:lnTo>
                  <a:lnTo>
                    <a:pt x="907415" y="269240"/>
                  </a:lnTo>
                  <a:lnTo>
                    <a:pt x="934974" y="269240"/>
                  </a:lnTo>
                  <a:lnTo>
                    <a:pt x="934974" y="267970"/>
                  </a:lnTo>
                  <a:lnTo>
                    <a:pt x="4673079" y="267970"/>
                  </a:lnTo>
                  <a:lnTo>
                    <a:pt x="4673079" y="259080"/>
                  </a:lnTo>
                  <a:lnTo>
                    <a:pt x="4673092" y="248920"/>
                  </a:lnTo>
                  <a:lnTo>
                    <a:pt x="4673092" y="240030"/>
                  </a:lnTo>
                  <a:lnTo>
                    <a:pt x="4673079" y="237490"/>
                  </a:lnTo>
                  <a:lnTo>
                    <a:pt x="4673092" y="228600"/>
                  </a:lnTo>
                  <a:lnTo>
                    <a:pt x="4673092" y="226060"/>
                  </a:lnTo>
                  <a:lnTo>
                    <a:pt x="4673079" y="217170"/>
                  </a:lnTo>
                  <a:lnTo>
                    <a:pt x="4673092" y="210820"/>
                  </a:lnTo>
                  <a:lnTo>
                    <a:pt x="4673092" y="201930"/>
                  </a:lnTo>
                  <a:lnTo>
                    <a:pt x="4673079" y="199390"/>
                  </a:lnTo>
                  <a:lnTo>
                    <a:pt x="4673092" y="195580"/>
                  </a:lnTo>
                  <a:lnTo>
                    <a:pt x="4673092" y="189230"/>
                  </a:lnTo>
                  <a:lnTo>
                    <a:pt x="4673092" y="128270"/>
                  </a:lnTo>
                  <a:lnTo>
                    <a:pt x="4673079" y="115570"/>
                  </a:lnTo>
                  <a:lnTo>
                    <a:pt x="4673092" y="101600"/>
                  </a:lnTo>
                  <a:lnTo>
                    <a:pt x="4673092" y="99060"/>
                  </a:lnTo>
                  <a:lnTo>
                    <a:pt x="4673092" y="96520"/>
                  </a:lnTo>
                  <a:lnTo>
                    <a:pt x="4673092" y="90170"/>
                  </a:lnTo>
                  <a:lnTo>
                    <a:pt x="4673079" y="85090"/>
                  </a:lnTo>
                  <a:lnTo>
                    <a:pt x="4673092" y="72390"/>
                  </a:lnTo>
                  <a:lnTo>
                    <a:pt x="4673092" y="68580"/>
                  </a:lnTo>
                  <a:lnTo>
                    <a:pt x="4673079" y="63500"/>
                  </a:lnTo>
                  <a:lnTo>
                    <a:pt x="4673092" y="55880"/>
                  </a:lnTo>
                  <a:lnTo>
                    <a:pt x="4673092" y="21590"/>
                  </a:lnTo>
                  <a:lnTo>
                    <a:pt x="4673079" y="19050"/>
                  </a:lnTo>
                  <a:lnTo>
                    <a:pt x="4673092" y="0"/>
                  </a:lnTo>
                  <a:close/>
                </a:path>
              </a:pathLst>
            </a:custGeom>
            <a:solidFill>
              <a:srgbClr val="696969">
                <a:alpha val="5019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5" name="object 15"/>
            <p:cNvSpPr/>
            <p:nvPr/>
          </p:nvSpPr>
          <p:spPr>
            <a:xfrm>
              <a:off x="1146048" y="2682239"/>
              <a:ext cx="5305425" cy="1711960"/>
            </a:xfrm>
            <a:custGeom>
              <a:avLst/>
              <a:gdLst/>
              <a:ahLst/>
              <a:cxnLst/>
              <a:rect l="l" t="t" r="r" b="b"/>
              <a:pathLst>
                <a:path w="5305425" h="1711960">
                  <a:moveTo>
                    <a:pt x="5305044" y="1607820"/>
                  </a:moveTo>
                  <a:lnTo>
                    <a:pt x="467106" y="1607820"/>
                  </a:lnTo>
                  <a:lnTo>
                    <a:pt x="467106" y="1576070"/>
                  </a:lnTo>
                  <a:lnTo>
                    <a:pt x="439547" y="1576070"/>
                  </a:lnTo>
                  <a:lnTo>
                    <a:pt x="439547" y="1564640"/>
                  </a:lnTo>
                  <a:lnTo>
                    <a:pt x="412115" y="1564640"/>
                  </a:lnTo>
                  <a:lnTo>
                    <a:pt x="412115" y="1534160"/>
                  </a:lnTo>
                  <a:lnTo>
                    <a:pt x="384556" y="1534160"/>
                  </a:lnTo>
                  <a:lnTo>
                    <a:pt x="384556" y="1479550"/>
                  </a:lnTo>
                  <a:lnTo>
                    <a:pt x="356997" y="1479550"/>
                  </a:lnTo>
                  <a:lnTo>
                    <a:pt x="356997" y="1473200"/>
                  </a:lnTo>
                  <a:lnTo>
                    <a:pt x="329565" y="1473200"/>
                  </a:lnTo>
                  <a:lnTo>
                    <a:pt x="329565" y="1428750"/>
                  </a:lnTo>
                  <a:lnTo>
                    <a:pt x="302006" y="1428750"/>
                  </a:lnTo>
                  <a:lnTo>
                    <a:pt x="302006" y="1403350"/>
                  </a:lnTo>
                  <a:lnTo>
                    <a:pt x="274574" y="1403350"/>
                  </a:lnTo>
                  <a:lnTo>
                    <a:pt x="274574" y="1155700"/>
                  </a:lnTo>
                  <a:lnTo>
                    <a:pt x="247015" y="1155700"/>
                  </a:lnTo>
                  <a:lnTo>
                    <a:pt x="247015" y="1115060"/>
                  </a:lnTo>
                  <a:lnTo>
                    <a:pt x="219583" y="1115060"/>
                  </a:lnTo>
                  <a:lnTo>
                    <a:pt x="219583" y="1098550"/>
                  </a:lnTo>
                  <a:lnTo>
                    <a:pt x="192024" y="1098550"/>
                  </a:lnTo>
                  <a:lnTo>
                    <a:pt x="192024" y="1007110"/>
                  </a:lnTo>
                  <a:lnTo>
                    <a:pt x="164465" y="1007110"/>
                  </a:lnTo>
                  <a:lnTo>
                    <a:pt x="164465" y="976630"/>
                  </a:lnTo>
                  <a:lnTo>
                    <a:pt x="137033" y="976630"/>
                  </a:lnTo>
                  <a:lnTo>
                    <a:pt x="137033" y="882650"/>
                  </a:lnTo>
                  <a:lnTo>
                    <a:pt x="109499" y="882650"/>
                  </a:lnTo>
                  <a:lnTo>
                    <a:pt x="109499" y="689610"/>
                  </a:lnTo>
                  <a:lnTo>
                    <a:pt x="82003" y="689610"/>
                  </a:lnTo>
                  <a:lnTo>
                    <a:pt x="82003" y="191770"/>
                  </a:lnTo>
                  <a:lnTo>
                    <a:pt x="54495" y="191770"/>
                  </a:lnTo>
                  <a:lnTo>
                    <a:pt x="54495" y="25400"/>
                  </a:lnTo>
                  <a:lnTo>
                    <a:pt x="26987" y="25400"/>
                  </a:lnTo>
                  <a:lnTo>
                    <a:pt x="26987" y="0"/>
                  </a:lnTo>
                  <a:lnTo>
                    <a:pt x="0" y="0"/>
                  </a:lnTo>
                  <a:lnTo>
                    <a:pt x="0" y="25400"/>
                  </a:lnTo>
                  <a:lnTo>
                    <a:pt x="0" y="191770"/>
                  </a:lnTo>
                  <a:lnTo>
                    <a:pt x="0" y="1607820"/>
                  </a:lnTo>
                  <a:lnTo>
                    <a:pt x="466979" y="1607820"/>
                  </a:lnTo>
                  <a:lnTo>
                    <a:pt x="466979" y="1614170"/>
                  </a:lnTo>
                  <a:lnTo>
                    <a:pt x="494398" y="1614170"/>
                  </a:lnTo>
                  <a:lnTo>
                    <a:pt x="494398" y="1631950"/>
                  </a:lnTo>
                  <a:lnTo>
                    <a:pt x="521970" y="1631950"/>
                  </a:lnTo>
                  <a:lnTo>
                    <a:pt x="521970" y="1654810"/>
                  </a:lnTo>
                  <a:lnTo>
                    <a:pt x="549402" y="1654810"/>
                  </a:lnTo>
                  <a:lnTo>
                    <a:pt x="549402" y="1667510"/>
                  </a:lnTo>
                  <a:lnTo>
                    <a:pt x="576961" y="1667510"/>
                  </a:lnTo>
                  <a:lnTo>
                    <a:pt x="576961" y="1686560"/>
                  </a:lnTo>
                  <a:lnTo>
                    <a:pt x="604520" y="1686560"/>
                  </a:lnTo>
                  <a:lnTo>
                    <a:pt x="604520" y="1692910"/>
                  </a:lnTo>
                  <a:lnTo>
                    <a:pt x="631952" y="1692910"/>
                  </a:lnTo>
                  <a:lnTo>
                    <a:pt x="631952" y="1711960"/>
                  </a:lnTo>
                  <a:lnTo>
                    <a:pt x="5305044" y="1711960"/>
                  </a:lnTo>
                  <a:lnTo>
                    <a:pt x="5305044" y="1692910"/>
                  </a:lnTo>
                  <a:lnTo>
                    <a:pt x="5305044" y="1686560"/>
                  </a:lnTo>
                  <a:lnTo>
                    <a:pt x="5305031" y="1667510"/>
                  </a:lnTo>
                  <a:lnTo>
                    <a:pt x="5305044" y="1654810"/>
                  </a:lnTo>
                  <a:lnTo>
                    <a:pt x="5305044" y="1631950"/>
                  </a:lnTo>
                  <a:lnTo>
                    <a:pt x="5305031" y="1614170"/>
                  </a:lnTo>
                  <a:lnTo>
                    <a:pt x="5305044" y="1607820"/>
                  </a:lnTo>
                  <a:close/>
                </a:path>
              </a:pathLst>
            </a:custGeom>
            <a:solidFill>
              <a:srgbClr val="696969">
                <a:alpha val="5019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6" name="object 16"/>
            <p:cNvSpPr/>
            <p:nvPr/>
          </p:nvSpPr>
          <p:spPr>
            <a:xfrm>
              <a:off x="1100327" y="2046732"/>
              <a:ext cx="5396865" cy="3366770"/>
            </a:xfrm>
            <a:custGeom>
              <a:avLst/>
              <a:gdLst/>
              <a:ahLst/>
              <a:cxnLst/>
              <a:rect l="l" t="t" r="r" b="b"/>
              <a:pathLst>
                <a:path w="5396865" h="3366770">
                  <a:moveTo>
                    <a:pt x="5396484" y="0"/>
                  </a:moveTo>
                  <a:lnTo>
                    <a:pt x="0" y="0"/>
                  </a:lnTo>
                </a:path>
                <a:path w="5396865" h="3366770">
                  <a:moveTo>
                    <a:pt x="5396484" y="3366516"/>
                  </a:moveTo>
                  <a:lnTo>
                    <a:pt x="0" y="3366516"/>
                  </a:lnTo>
                </a:path>
                <a:path w="5396865" h="3366770">
                  <a:moveTo>
                    <a:pt x="5396484" y="560831"/>
                  </a:moveTo>
                  <a:lnTo>
                    <a:pt x="0" y="560831"/>
                  </a:lnTo>
                </a:path>
                <a:path w="5396865" h="3366770">
                  <a:moveTo>
                    <a:pt x="5396484" y="1123188"/>
                  </a:moveTo>
                  <a:lnTo>
                    <a:pt x="0" y="1123188"/>
                  </a:lnTo>
                </a:path>
                <a:path w="5396865" h="3366770">
                  <a:moveTo>
                    <a:pt x="5396484" y="1682495"/>
                  </a:moveTo>
                  <a:lnTo>
                    <a:pt x="0" y="1682495"/>
                  </a:lnTo>
                </a:path>
                <a:path w="5396865" h="3366770">
                  <a:moveTo>
                    <a:pt x="5396484" y="2243328"/>
                  </a:moveTo>
                  <a:lnTo>
                    <a:pt x="0" y="2243328"/>
                  </a:lnTo>
                </a:path>
                <a:path w="5396865" h="3366770">
                  <a:moveTo>
                    <a:pt x="5396484" y="2805684"/>
                  </a:moveTo>
                  <a:lnTo>
                    <a:pt x="0" y="2805684"/>
                  </a:lnTo>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sp>
        <p:nvSpPr>
          <p:cNvPr id="17" name="object 17"/>
          <p:cNvSpPr txBox="1"/>
          <p:nvPr/>
        </p:nvSpPr>
        <p:spPr>
          <a:xfrm>
            <a:off x="3898900" y="6041847"/>
            <a:ext cx="7667015" cy="428322"/>
          </a:xfrm>
          <a:prstGeom prst="rect">
            <a:avLst/>
          </a:prstGeom>
        </p:spPr>
        <p:txBody>
          <a:bodyPr vert="horz" wrap="square" lIns="0" tIns="12700" rIns="0" bIns="0" rtlCol="0">
            <a:spAutoFit/>
          </a:bodyPr>
          <a:lstStyle/>
          <a:p>
            <a:pPr marL="38100" marR="3048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1200" cap="none" spc="0" normalizeH="0" baseline="0" noProof="0" dirty="0">
                <a:ln>
                  <a:noFill/>
                </a:ln>
                <a:solidFill>
                  <a:srgbClr val="000000"/>
                </a:solidFill>
                <a:effectLst/>
                <a:uLnTx/>
                <a:uFillTx/>
                <a:latin typeface="Arial"/>
                <a:ea typeface="ＭＳ Ｐゴシック"/>
                <a:cs typeface="Arial"/>
              </a:rPr>
              <a:t>Data</a:t>
            </a:r>
            <a:r>
              <a:rPr kumimoji="0" sz="900" b="1"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cut</a:t>
            </a:r>
            <a:r>
              <a:rPr kumimoji="0" sz="900" b="1"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off:</a:t>
            </a:r>
            <a:r>
              <a:rPr kumimoji="0" sz="900" b="1"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August</a:t>
            </a:r>
            <a:r>
              <a:rPr kumimoji="0" sz="900" b="1"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31,</a:t>
            </a:r>
            <a:r>
              <a:rPr kumimoji="0" sz="900" b="1"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2023.</a:t>
            </a:r>
            <a:r>
              <a:rPr kumimoji="0" sz="900" b="1"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CI,</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confidence</a:t>
            </a:r>
            <a:r>
              <a:rPr kumimoji="0" sz="900" b="0" i="0" u="none" strike="noStrike" kern="1200" cap="none" spc="-4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interval;</a:t>
            </a:r>
            <a:r>
              <a:rPr kumimoji="0" sz="9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ITT, intent-to-treat;</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TSS,</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total</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symptom</a:t>
            </a:r>
            <a:r>
              <a:rPr kumimoji="0" sz="9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score;</a:t>
            </a:r>
            <a:r>
              <a:rPr kumimoji="0" sz="9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TSS50,</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≥50%</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reduction</a:t>
            </a:r>
            <a:r>
              <a:rPr kumimoji="0" sz="900" b="0" i="0" u="none" strike="noStrike" kern="1200" cap="none" spc="-4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in</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total</a:t>
            </a:r>
            <a:r>
              <a:rPr kumimoji="0" sz="9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symptom</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score.</a:t>
            </a:r>
            <a:r>
              <a:rPr kumimoji="0" sz="9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Patients</a:t>
            </a:r>
            <a:r>
              <a:rPr kumimoji="0" sz="9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are</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evaluable</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for</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TSS50</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at</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Week</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24</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if</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they</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have</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had</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Week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24</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TSS</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assessment</a:t>
            </a:r>
            <a:r>
              <a:rPr kumimoji="0" sz="9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by</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the</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data</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cutoff</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date</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or discontinued</a:t>
            </a:r>
            <a:r>
              <a:rPr kumimoji="0" sz="900" b="0" i="0" u="none" strike="noStrike" kern="1200" cap="none" spc="-4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without Week</a:t>
            </a:r>
            <a:r>
              <a:rPr kumimoji="0" sz="900" b="0" i="0" u="none" strike="noStrike" kern="1200" cap="none" spc="-4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24</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assessment</a:t>
            </a:r>
            <a:r>
              <a:rPr kumimoji="0" sz="900" b="0" i="0" u="none" strike="noStrike" kern="1200" cap="none" spc="-4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at any</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time.</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*Waterfall</a:t>
            </a:r>
            <a:r>
              <a:rPr kumimoji="0" sz="900" b="0" i="0" u="none" strike="noStrike" kern="1200" cap="none" spc="-4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plots</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represent</a:t>
            </a:r>
            <a:r>
              <a:rPr kumimoji="0" sz="9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patients</a:t>
            </a:r>
            <a:r>
              <a:rPr kumimoji="0" sz="9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who</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have</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baseline</a:t>
            </a:r>
            <a:r>
              <a:rPr kumimoji="0" sz="9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and</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Week</a:t>
            </a:r>
            <a:r>
              <a:rPr kumimoji="0" sz="900" b="0" i="0" u="none" strike="noStrike" kern="1200" cap="none" spc="-4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24 </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data.</a:t>
            </a:r>
            <a:r>
              <a:rPr kumimoji="0" sz="900" b="0" i="0" u="none" strike="noStrike" kern="1200" cap="none" spc="-80"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27777" noProof="0" dirty="0">
                <a:ln>
                  <a:noFill/>
                </a:ln>
                <a:solidFill>
                  <a:srgbClr val="000000"/>
                </a:solidFill>
                <a:effectLst/>
                <a:uLnTx/>
                <a:uFillTx/>
                <a:latin typeface="Arial"/>
                <a:ea typeface="ＭＳ Ｐゴシック"/>
                <a:cs typeface="Arial"/>
              </a:rPr>
              <a:t>†</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Difference</a:t>
            </a:r>
            <a:r>
              <a:rPr kumimoji="0" sz="9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in treatment</a:t>
            </a:r>
            <a:r>
              <a:rPr kumimoji="0" sz="9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groups</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analyzed</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by</a:t>
            </a:r>
            <a:endParaRPr kumimoji="0" sz="900" b="0" i="0" u="none" strike="noStrike" kern="1200" cap="none" spc="0" normalizeH="0" baseline="0" noProof="0" dirty="0">
              <a:ln>
                <a:noFill/>
              </a:ln>
              <a:solidFill>
                <a:srgbClr val="000000"/>
              </a:solidFill>
              <a:effectLst/>
              <a:uLnTx/>
              <a:uFillTx/>
              <a:latin typeface="Arial"/>
              <a:ea typeface="ＭＳ Ｐゴシック"/>
              <a:cs typeface="Arial"/>
            </a:endParaRPr>
          </a:p>
        </p:txBody>
      </p:sp>
      <p:sp>
        <p:nvSpPr>
          <p:cNvPr id="18" name="object 18"/>
          <p:cNvSpPr txBox="1"/>
          <p:nvPr/>
        </p:nvSpPr>
        <p:spPr>
          <a:xfrm>
            <a:off x="1862708" y="1740788"/>
            <a:ext cx="1822450"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10" normalizeH="0" baseline="0" noProof="0" dirty="0">
                <a:ln>
                  <a:noFill/>
                </a:ln>
                <a:solidFill>
                  <a:srgbClr val="000000"/>
                </a:solidFill>
                <a:effectLst/>
                <a:uLnTx/>
                <a:uFillTx/>
                <a:latin typeface="Arial"/>
                <a:ea typeface="ＭＳ Ｐゴシック"/>
                <a:cs typeface="Arial"/>
              </a:rPr>
              <a:t>Pelabresib</a:t>
            </a:r>
            <a:r>
              <a:rPr kumimoji="0" sz="10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1000" b="0" i="0" u="none" strike="noStrike" kern="1200" cap="none" spc="0" normalizeH="0" baseline="0" noProof="0" dirty="0">
                <a:ln>
                  <a:noFill/>
                </a:ln>
                <a:solidFill>
                  <a:srgbClr val="000000"/>
                </a:solidFill>
                <a:effectLst/>
                <a:uLnTx/>
                <a:uFillTx/>
                <a:latin typeface="Arial"/>
                <a:ea typeface="ＭＳ Ｐゴシック"/>
                <a:cs typeface="Arial"/>
              </a:rPr>
              <a:t>+</a:t>
            </a:r>
            <a:r>
              <a:rPr kumimoji="0" sz="10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1000" b="0" i="0" u="none" strike="noStrike" kern="1200" cap="none" spc="-10" normalizeH="0" baseline="0" noProof="0" dirty="0">
                <a:ln>
                  <a:noFill/>
                </a:ln>
                <a:solidFill>
                  <a:srgbClr val="000000"/>
                </a:solidFill>
                <a:effectLst/>
                <a:uLnTx/>
                <a:uFillTx/>
                <a:latin typeface="Arial"/>
                <a:ea typeface="ＭＳ Ｐゴシック"/>
                <a:cs typeface="Arial"/>
              </a:rPr>
              <a:t>ruxolitinib</a:t>
            </a:r>
            <a:r>
              <a:rPr kumimoji="0" sz="10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1000" b="0" i="0" u="none" strike="noStrike" kern="1200" cap="none" spc="-10" normalizeH="0" baseline="0" noProof="0" dirty="0">
                <a:ln>
                  <a:noFill/>
                </a:ln>
                <a:solidFill>
                  <a:srgbClr val="000000"/>
                </a:solidFill>
                <a:effectLst/>
                <a:uLnTx/>
                <a:uFillTx/>
                <a:latin typeface="Arial"/>
                <a:ea typeface="ＭＳ Ｐゴシック"/>
                <a:cs typeface="Arial"/>
              </a:rPr>
              <a:t>(n=184*)</a:t>
            </a:r>
            <a:endParaRPr kumimoji="0" sz="10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9" name="object 19"/>
          <p:cNvSpPr txBox="1"/>
          <p:nvPr/>
        </p:nvSpPr>
        <p:spPr>
          <a:xfrm>
            <a:off x="4031996" y="1740788"/>
            <a:ext cx="1682114"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0" normalizeH="0" baseline="0" noProof="0" dirty="0">
                <a:ln>
                  <a:noFill/>
                </a:ln>
                <a:solidFill>
                  <a:srgbClr val="000000"/>
                </a:solidFill>
                <a:effectLst/>
                <a:uLnTx/>
                <a:uFillTx/>
                <a:latin typeface="Arial"/>
                <a:ea typeface="ＭＳ Ｐゴシック"/>
                <a:cs typeface="Arial"/>
              </a:rPr>
              <a:t>Placebo</a:t>
            </a:r>
            <a:r>
              <a:rPr kumimoji="0" sz="10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1000" b="0" i="0" u="none" strike="noStrike" kern="1200" cap="none" spc="0" normalizeH="0" baseline="0" noProof="0" dirty="0">
                <a:ln>
                  <a:noFill/>
                </a:ln>
                <a:solidFill>
                  <a:srgbClr val="000000"/>
                </a:solidFill>
                <a:effectLst/>
                <a:uLnTx/>
                <a:uFillTx/>
                <a:latin typeface="Arial"/>
                <a:ea typeface="ＭＳ Ｐゴシック"/>
                <a:cs typeface="Arial"/>
              </a:rPr>
              <a:t>+</a:t>
            </a:r>
            <a:r>
              <a:rPr kumimoji="0" sz="10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1000" b="0" i="0" u="none" strike="noStrike" kern="1200" cap="none" spc="-10" normalizeH="0" baseline="0" noProof="0" dirty="0">
                <a:ln>
                  <a:noFill/>
                </a:ln>
                <a:solidFill>
                  <a:srgbClr val="000000"/>
                </a:solidFill>
                <a:effectLst/>
                <a:uLnTx/>
                <a:uFillTx/>
                <a:latin typeface="Arial"/>
                <a:ea typeface="ＭＳ Ｐゴシック"/>
                <a:cs typeface="Arial"/>
              </a:rPr>
              <a:t>ruxolitinib</a:t>
            </a:r>
            <a:r>
              <a:rPr kumimoji="0" sz="1000" b="0" i="0" u="none" strike="noStrike" kern="1200" cap="none" spc="0" normalizeH="0" baseline="0" noProof="0" dirty="0">
                <a:ln>
                  <a:noFill/>
                </a:ln>
                <a:solidFill>
                  <a:srgbClr val="000000"/>
                </a:solidFill>
                <a:effectLst/>
                <a:uLnTx/>
                <a:uFillTx/>
                <a:latin typeface="Arial"/>
                <a:ea typeface="ＭＳ Ｐゴシック"/>
                <a:cs typeface="Arial"/>
              </a:rPr>
              <a:t> </a:t>
            </a:r>
            <a:r>
              <a:rPr kumimoji="0" sz="1000" b="0" i="0" u="none" strike="noStrike" kern="1200" cap="none" spc="-10" normalizeH="0" baseline="0" noProof="0" dirty="0">
                <a:ln>
                  <a:noFill/>
                </a:ln>
                <a:solidFill>
                  <a:srgbClr val="000000"/>
                </a:solidFill>
                <a:effectLst/>
                <a:uLnTx/>
                <a:uFillTx/>
                <a:latin typeface="Arial"/>
                <a:ea typeface="ＭＳ Ｐゴシック"/>
                <a:cs typeface="Arial"/>
              </a:rPr>
              <a:t>(n=193*)</a:t>
            </a:r>
            <a:endParaRPr kumimoji="0" sz="1000" b="0" i="0" u="none" strike="noStrike" kern="1200" cap="none" spc="0" normalizeH="0" baseline="0" noProof="0">
              <a:ln>
                <a:noFill/>
              </a:ln>
              <a:solidFill>
                <a:srgbClr val="000000"/>
              </a:solidFill>
              <a:effectLst/>
              <a:uLnTx/>
              <a:uFillTx/>
              <a:latin typeface="Arial"/>
              <a:ea typeface="ＭＳ Ｐゴシック"/>
              <a:cs typeface="Arial"/>
            </a:endParaRPr>
          </a:p>
        </p:txBody>
      </p:sp>
      <p:graphicFrame>
        <p:nvGraphicFramePr>
          <p:cNvPr id="20" name="object 20"/>
          <p:cNvGraphicFramePr>
            <a:graphicFrameLocks noGrp="1"/>
          </p:cNvGraphicFramePr>
          <p:nvPr/>
        </p:nvGraphicFramePr>
        <p:xfrm>
          <a:off x="6579107" y="1967229"/>
          <a:ext cx="5077460" cy="1645285"/>
        </p:xfrm>
        <a:graphic>
          <a:graphicData uri="http://schemas.openxmlformats.org/drawingml/2006/table">
            <a:tbl>
              <a:tblPr firstRow="1" bandRow="1">
                <a:tableStyleId>{2D5ABB26-0587-4C30-8999-92F81FD0307C}</a:tableStyleId>
              </a:tblPr>
              <a:tblGrid>
                <a:gridCol w="1692275">
                  <a:extLst>
                    <a:ext uri="{9D8B030D-6E8A-4147-A177-3AD203B41FA5}">
                      <a16:colId xmlns:a16="http://schemas.microsoft.com/office/drawing/2014/main" val="20000"/>
                    </a:ext>
                  </a:extLst>
                </a:gridCol>
                <a:gridCol w="1314450">
                  <a:extLst>
                    <a:ext uri="{9D8B030D-6E8A-4147-A177-3AD203B41FA5}">
                      <a16:colId xmlns:a16="http://schemas.microsoft.com/office/drawing/2014/main" val="20001"/>
                    </a:ext>
                  </a:extLst>
                </a:gridCol>
                <a:gridCol w="1314450">
                  <a:extLst>
                    <a:ext uri="{9D8B030D-6E8A-4147-A177-3AD203B41FA5}">
                      <a16:colId xmlns:a16="http://schemas.microsoft.com/office/drawing/2014/main" val="20002"/>
                    </a:ext>
                  </a:extLst>
                </a:gridCol>
                <a:gridCol w="756285">
                  <a:extLst>
                    <a:ext uri="{9D8B030D-6E8A-4147-A177-3AD203B41FA5}">
                      <a16:colId xmlns:a16="http://schemas.microsoft.com/office/drawing/2014/main" val="20003"/>
                    </a:ext>
                  </a:extLst>
                </a:gridCol>
              </a:tblGrid>
              <a:tr h="730885">
                <a:tc>
                  <a:txBody>
                    <a:bodyPr/>
                    <a:lstStyle/>
                    <a:p>
                      <a:pPr>
                        <a:lnSpc>
                          <a:spcPct val="100000"/>
                        </a:lnSpc>
                      </a:pPr>
                      <a:endParaRPr sz="1000">
                        <a:latin typeface="Times New Roman"/>
                        <a:cs typeface="Times New Roman"/>
                      </a:endParaRPr>
                    </a:p>
                  </a:txBody>
                  <a:tcPr marL="0" marR="0" marT="0" marB="0">
                    <a:lnL w="12700">
                      <a:solidFill>
                        <a:srgbClr val="91005A"/>
                      </a:solidFill>
                      <a:prstDash val="solid"/>
                    </a:lnL>
                    <a:lnR w="19050">
                      <a:solidFill>
                        <a:srgbClr val="0A2C81"/>
                      </a:solidFill>
                      <a:prstDash val="solid"/>
                    </a:lnR>
                    <a:lnT w="12700">
                      <a:solidFill>
                        <a:srgbClr val="91005A"/>
                      </a:solidFill>
                      <a:prstDash val="solid"/>
                    </a:lnT>
                    <a:lnB w="12700">
                      <a:solidFill>
                        <a:srgbClr val="91005A"/>
                      </a:solidFill>
                      <a:prstDash val="solid"/>
                    </a:lnB>
                  </a:tcPr>
                </a:tc>
                <a:tc>
                  <a:txBody>
                    <a:bodyPr/>
                    <a:lstStyle/>
                    <a:p>
                      <a:pPr marL="197485" marR="207645" algn="ctr">
                        <a:lnSpc>
                          <a:spcPct val="114999"/>
                        </a:lnSpc>
                        <a:spcBef>
                          <a:spcPts val="295"/>
                        </a:spcBef>
                      </a:pPr>
                      <a:r>
                        <a:rPr sz="1200" b="1" dirty="0">
                          <a:solidFill>
                            <a:srgbClr val="FFFFFF"/>
                          </a:solidFill>
                          <a:latin typeface="Arial"/>
                          <a:cs typeface="Arial"/>
                        </a:rPr>
                        <a:t>Pelabresib</a:t>
                      </a:r>
                      <a:r>
                        <a:rPr sz="1200" b="1" spc="-45" dirty="0">
                          <a:solidFill>
                            <a:srgbClr val="FFFFFF"/>
                          </a:solidFill>
                          <a:latin typeface="Arial"/>
                          <a:cs typeface="Arial"/>
                        </a:rPr>
                        <a:t> </a:t>
                      </a:r>
                      <a:r>
                        <a:rPr sz="1200" b="1" spc="-50" dirty="0">
                          <a:solidFill>
                            <a:srgbClr val="FFFFFF"/>
                          </a:solidFill>
                          <a:latin typeface="Arial"/>
                          <a:cs typeface="Arial"/>
                        </a:rPr>
                        <a:t>+ </a:t>
                      </a:r>
                      <a:r>
                        <a:rPr sz="1200" b="1" spc="-10" dirty="0">
                          <a:solidFill>
                            <a:srgbClr val="FFFFFF"/>
                          </a:solidFill>
                          <a:latin typeface="Arial"/>
                          <a:cs typeface="Arial"/>
                        </a:rPr>
                        <a:t>ruxolitinib (N=214)</a:t>
                      </a:r>
                      <a:endParaRPr sz="1200">
                        <a:latin typeface="Arial"/>
                        <a:cs typeface="Arial"/>
                      </a:endParaRPr>
                    </a:p>
                  </a:txBody>
                  <a:tcPr marL="0" marR="0" marT="37465" marB="0">
                    <a:lnL w="19050">
                      <a:solidFill>
                        <a:srgbClr val="0A2C81"/>
                      </a:solidFill>
                      <a:prstDash val="solid"/>
                    </a:lnL>
                    <a:lnR w="19050">
                      <a:solidFill>
                        <a:srgbClr val="696969"/>
                      </a:solidFill>
                      <a:prstDash val="solid"/>
                    </a:lnR>
                    <a:lnT w="19050">
                      <a:solidFill>
                        <a:srgbClr val="0A2C81"/>
                      </a:solidFill>
                      <a:prstDash val="solid"/>
                    </a:lnT>
                    <a:lnB w="12700">
                      <a:solidFill>
                        <a:srgbClr val="0A2C81"/>
                      </a:solidFill>
                      <a:prstDash val="solid"/>
                    </a:lnB>
                    <a:solidFill>
                      <a:srgbClr val="0A2C81"/>
                    </a:solidFill>
                  </a:tcPr>
                </a:tc>
                <a:tc>
                  <a:txBody>
                    <a:bodyPr/>
                    <a:lstStyle/>
                    <a:p>
                      <a:pPr marL="297815" marR="270510" indent="10160" algn="just">
                        <a:lnSpc>
                          <a:spcPct val="114999"/>
                        </a:lnSpc>
                        <a:spcBef>
                          <a:spcPts val="295"/>
                        </a:spcBef>
                      </a:pPr>
                      <a:r>
                        <a:rPr sz="1200" b="1" dirty="0">
                          <a:latin typeface="Arial"/>
                          <a:cs typeface="Arial"/>
                        </a:rPr>
                        <a:t>Placebo</a:t>
                      </a:r>
                      <a:r>
                        <a:rPr sz="1200" b="1" spc="-25" dirty="0">
                          <a:latin typeface="Arial"/>
                          <a:cs typeface="Arial"/>
                        </a:rPr>
                        <a:t> </a:t>
                      </a:r>
                      <a:r>
                        <a:rPr sz="1200" b="1" spc="-50" dirty="0">
                          <a:latin typeface="Arial"/>
                          <a:cs typeface="Arial"/>
                        </a:rPr>
                        <a:t>+ </a:t>
                      </a:r>
                      <a:r>
                        <a:rPr sz="1200" b="1" spc="-10" dirty="0">
                          <a:latin typeface="Arial"/>
                          <a:cs typeface="Arial"/>
                        </a:rPr>
                        <a:t>ruxolitinib (N=216)</a:t>
                      </a:r>
                      <a:endParaRPr sz="1200">
                        <a:latin typeface="Arial"/>
                        <a:cs typeface="Arial"/>
                      </a:endParaRPr>
                    </a:p>
                  </a:txBody>
                  <a:tcPr marL="0" marR="0" marT="37465" marB="0">
                    <a:lnL w="19050">
                      <a:solidFill>
                        <a:srgbClr val="696969"/>
                      </a:solidFill>
                      <a:prstDash val="solid"/>
                    </a:lnL>
                    <a:lnR w="19050">
                      <a:solidFill>
                        <a:srgbClr val="696969"/>
                      </a:solidFill>
                      <a:prstDash val="solid"/>
                    </a:lnR>
                    <a:lnT w="19050">
                      <a:solidFill>
                        <a:srgbClr val="696969"/>
                      </a:solidFill>
                      <a:prstDash val="solid"/>
                    </a:lnT>
                    <a:lnB w="12700">
                      <a:solidFill>
                        <a:srgbClr val="696969"/>
                      </a:solidFill>
                      <a:prstDash val="solid"/>
                    </a:lnB>
                    <a:solidFill>
                      <a:srgbClr val="C3C3C3"/>
                    </a:solidFill>
                  </a:tcPr>
                </a:tc>
                <a:tc>
                  <a:txBody>
                    <a:bodyPr/>
                    <a:lstStyle/>
                    <a:p>
                      <a:pPr>
                        <a:lnSpc>
                          <a:spcPct val="100000"/>
                        </a:lnSpc>
                        <a:spcBef>
                          <a:spcPts val="40"/>
                        </a:spcBef>
                      </a:pPr>
                      <a:endParaRPr sz="1850">
                        <a:latin typeface="Times New Roman"/>
                        <a:cs typeface="Times New Roman"/>
                      </a:endParaRPr>
                    </a:p>
                    <a:p>
                      <a:pPr algn="ctr">
                        <a:lnSpc>
                          <a:spcPct val="100000"/>
                        </a:lnSpc>
                      </a:pPr>
                      <a:r>
                        <a:rPr sz="1200" b="1" spc="-10" dirty="0">
                          <a:latin typeface="Arial"/>
                          <a:cs typeface="Arial"/>
                        </a:rPr>
                        <a:t>p-</a:t>
                      </a:r>
                      <a:r>
                        <a:rPr sz="1200" b="1" spc="-20" dirty="0">
                          <a:latin typeface="Arial"/>
                          <a:cs typeface="Arial"/>
                        </a:rPr>
                        <a:t>value</a:t>
                      </a:r>
                      <a:endParaRPr sz="1200">
                        <a:latin typeface="Arial"/>
                        <a:cs typeface="Arial"/>
                      </a:endParaRPr>
                    </a:p>
                  </a:txBody>
                  <a:tcPr marL="0" marR="0" marT="5080" marB="0">
                    <a:lnL w="19050">
                      <a:solidFill>
                        <a:srgbClr val="696969"/>
                      </a:solidFill>
                      <a:prstDash val="solid"/>
                    </a:lnL>
                    <a:lnR w="12700">
                      <a:solidFill>
                        <a:srgbClr val="91005A"/>
                      </a:solidFill>
                      <a:prstDash val="solid"/>
                    </a:lnR>
                    <a:lnT w="12700">
                      <a:solidFill>
                        <a:srgbClr val="91005A"/>
                      </a:solidFill>
                      <a:prstDash val="solid"/>
                    </a:lnT>
                    <a:lnB w="12700">
                      <a:solidFill>
                        <a:srgbClr val="91005A"/>
                      </a:solidFill>
                      <a:prstDash val="solid"/>
                    </a:lnB>
                  </a:tcPr>
                </a:tc>
                <a:extLst>
                  <a:ext uri="{0D108BD9-81ED-4DB2-BD59-A6C34878D82A}">
                    <a16:rowId xmlns:a16="http://schemas.microsoft.com/office/drawing/2014/main" val="10000"/>
                  </a:ext>
                </a:extLst>
              </a:tr>
              <a:tr h="457200">
                <a:tc>
                  <a:txBody>
                    <a:bodyPr/>
                    <a:lstStyle/>
                    <a:p>
                      <a:pPr marL="92075">
                        <a:lnSpc>
                          <a:spcPct val="100000"/>
                        </a:lnSpc>
                        <a:spcBef>
                          <a:spcPts val="1045"/>
                        </a:spcBef>
                      </a:pPr>
                      <a:r>
                        <a:rPr sz="1200" b="1" dirty="0">
                          <a:latin typeface="Arial"/>
                          <a:cs typeface="Arial"/>
                        </a:rPr>
                        <a:t>TSS50</a:t>
                      </a:r>
                      <a:r>
                        <a:rPr sz="1200" b="1" spc="-35" dirty="0">
                          <a:latin typeface="Arial"/>
                          <a:cs typeface="Arial"/>
                        </a:rPr>
                        <a:t> </a:t>
                      </a:r>
                      <a:r>
                        <a:rPr sz="1200" b="1" dirty="0">
                          <a:latin typeface="Arial"/>
                          <a:cs typeface="Arial"/>
                        </a:rPr>
                        <a:t>at</a:t>
                      </a:r>
                      <a:r>
                        <a:rPr sz="1200" b="1" spc="-10" dirty="0">
                          <a:latin typeface="Arial"/>
                          <a:cs typeface="Arial"/>
                        </a:rPr>
                        <a:t> </a:t>
                      </a:r>
                      <a:r>
                        <a:rPr sz="1200" b="1" dirty="0">
                          <a:latin typeface="Arial"/>
                          <a:cs typeface="Arial"/>
                        </a:rPr>
                        <a:t>Week</a:t>
                      </a:r>
                      <a:r>
                        <a:rPr sz="1200" b="1" spc="-30" dirty="0">
                          <a:latin typeface="Arial"/>
                          <a:cs typeface="Arial"/>
                        </a:rPr>
                        <a:t> </a:t>
                      </a:r>
                      <a:r>
                        <a:rPr sz="1200" b="1" spc="-25" dirty="0">
                          <a:latin typeface="Arial"/>
                          <a:cs typeface="Arial"/>
                        </a:rPr>
                        <a:t>24</a:t>
                      </a:r>
                      <a:endParaRPr sz="1200">
                        <a:latin typeface="Arial"/>
                        <a:cs typeface="Arial"/>
                      </a:endParaRPr>
                    </a:p>
                  </a:txBody>
                  <a:tcPr marL="0" marR="0" marT="132715" marB="0">
                    <a:lnL w="12700">
                      <a:solidFill>
                        <a:srgbClr val="91005A"/>
                      </a:solidFill>
                      <a:prstDash val="solid"/>
                    </a:lnL>
                    <a:lnR w="19050">
                      <a:solidFill>
                        <a:srgbClr val="0A2C81"/>
                      </a:solidFill>
                      <a:prstDash val="solid"/>
                    </a:lnR>
                    <a:lnT w="12700">
                      <a:solidFill>
                        <a:srgbClr val="91005A"/>
                      </a:solidFill>
                      <a:prstDash val="solid"/>
                    </a:lnT>
                    <a:lnB w="12700">
                      <a:solidFill>
                        <a:srgbClr val="91005A"/>
                      </a:solidFill>
                      <a:prstDash val="solid"/>
                    </a:lnB>
                  </a:tcPr>
                </a:tc>
                <a:tc>
                  <a:txBody>
                    <a:bodyPr/>
                    <a:lstStyle/>
                    <a:p>
                      <a:pPr marL="430530">
                        <a:lnSpc>
                          <a:spcPct val="100000"/>
                        </a:lnSpc>
                        <a:spcBef>
                          <a:spcPts val="1045"/>
                        </a:spcBef>
                      </a:pPr>
                      <a:r>
                        <a:rPr sz="1200" spc="-10" dirty="0">
                          <a:latin typeface="Arial"/>
                          <a:cs typeface="Arial"/>
                        </a:rPr>
                        <a:t>52.3%</a:t>
                      </a:r>
                      <a:endParaRPr sz="1200">
                        <a:latin typeface="Arial"/>
                        <a:cs typeface="Arial"/>
                      </a:endParaRPr>
                    </a:p>
                  </a:txBody>
                  <a:tcPr marL="0" marR="0" marT="132715" marB="0">
                    <a:lnL w="19050">
                      <a:solidFill>
                        <a:srgbClr val="0A2C81"/>
                      </a:solidFill>
                      <a:prstDash val="solid"/>
                    </a:lnL>
                    <a:lnR w="19050">
                      <a:solidFill>
                        <a:srgbClr val="696969"/>
                      </a:solidFill>
                      <a:prstDash val="solid"/>
                    </a:lnR>
                    <a:lnT w="12700">
                      <a:solidFill>
                        <a:srgbClr val="0A2C81"/>
                      </a:solidFill>
                      <a:prstDash val="solid"/>
                    </a:lnT>
                    <a:lnB w="19050">
                      <a:solidFill>
                        <a:srgbClr val="0A2C81"/>
                      </a:solidFill>
                      <a:prstDash val="solid"/>
                    </a:lnB>
                  </a:tcPr>
                </a:tc>
                <a:tc>
                  <a:txBody>
                    <a:bodyPr/>
                    <a:lstStyle/>
                    <a:p>
                      <a:pPr marL="448945">
                        <a:lnSpc>
                          <a:spcPct val="100000"/>
                        </a:lnSpc>
                        <a:spcBef>
                          <a:spcPts val="1045"/>
                        </a:spcBef>
                      </a:pPr>
                      <a:r>
                        <a:rPr sz="1200" spc="-10" dirty="0">
                          <a:latin typeface="Arial"/>
                          <a:cs typeface="Arial"/>
                        </a:rPr>
                        <a:t>46.3%</a:t>
                      </a:r>
                      <a:endParaRPr sz="1200">
                        <a:latin typeface="Arial"/>
                        <a:cs typeface="Arial"/>
                      </a:endParaRPr>
                    </a:p>
                  </a:txBody>
                  <a:tcPr marL="0" marR="0" marT="132715" marB="0">
                    <a:lnL w="19050">
                      <a:solidFill>
                        <a:srgbClr val="696969"/>
                      </a:solidFill>
                      <a:prstDash val="solid"/>
                    </a:lnL>
                    <a:lnR w="19050">
                      <a:solidFill>
                        <a:srgbClr val="696969"/>
                      </a:solidFill>
                      <a:prstDash val="solid"/>
                    </a:lnR>
                    <a:lnT w="12700">
                      <a:solidFill>
                        <a:srgbClr val="696969"/>
                      </a:solidFill>
                      <a:prstDash val="solid"/>
                    </a:lnT>
                    <a:lnB w="19050">
                      <a:solidFill>
                        <a:srgbClr val="696969"/>
                      </a:solidFill>
                      <a:prstDash val="solid"/>
                    </a:lnB>
                  </a:tcPr>
                </a:tc>
                <a:tc>
                  <a:txBody>
                    <a:bodyPr/>
                    <a:lstStyle/>
                    <a:p>
                      <a:pPr>
                        <a:lnSpc>
                          <a:spcPct val="100000"/>
                        </a:lnSpc>
                      </a:pPr>
                      <a:endParaRPr sz="1000">
                        <a:latin typeface="Times New Roman"/>
                        <a:cs typeface="Times New Roman"/>
                      </a:endParaRPr>
                    </a:p>
                  </a:txBody>
                  <a:tcPr marL="0" marR="0" marT="0" marB="0">
                    <a:lnL w="19050">
                      <a:solidFill>
                        <a:srgbClr val="696969"/>
                      </a:solidFill>
                      <a:prstDash val="solid"/>
                    </a:lnL>
                    <a:lnR w="12700">
                      <a:solidFill>
                        <a:srgbClr val="91005A"/>
                      </a:solidFill>
                      <a:prstDash val="solid"/>
                    </a:lnR>
                    <a:lnT w="12700">
                      <a:solidFill>
                        <a:srgbClr val="91005A"/>
                      </a:solidFill>
                      <a:prstDash val="solid"/>
                    </a:lnT>
                    <a:lnB w="12700">
                      <a:solidFill>
                        <a:srgbClr val="91005A"/>
                      </a:solidFill>
                      <a:prstDash val="solid"/>
                    </a:lnB>
                  </a:tcPr>
                </a:tc>
                <a:extLst>
                  <a:ext uri="{0D108BD9-81ED-4DB2-BD59-A6C34878D82A}">
                    <a16:rowId xmlns:a16="http://schemas.microsoft.com/office/drawing/2014/main" val="10001"/>
                  </a:ext>
                </a:extLst>
              </a:tr>
              <a:tr h="457200">
                <a:tc>
                  <a:txBody>
                    <a:bodyPr/>
                    <a:lstStyle/>
                    <a:p>
                      <a:pPr marL="92075">
                        <a:lnSpc>
                          <a:spcPct val="100000"/>
                        </a:lnSpc>
                        <a:spcBef>
                          <a:spcPts val="1045"/>
                        </a:spcBef>
                      </a:pPr>
                      <a:r>
                        <a:rPr sz="1200" b="1" dirty="0">
                          <a:latin typeface="Arial"/>
                          <a:cs typeface="Arial"/>
                        </a:rPr>
                        <a:t>Difference</a:t>
                      </a:r>
                      <a:r>
                        <a:rPr sz="1200" b="1" baseline="24305" dirty="0">
                          <a:latin typeface="Arial"/>
                          <a:cs typeface="Arial"/>
                        </a:rPr>
                        <a:t>†</a:t>
                      </a:r>
                      <a:r>
                        <a:rPr sz="1200" b="1" spc="75" baseline="24305" dirty="0">
                          <a:latin typeface="Arial"/>
                          <a:cs typeface="Arial"/>
                        </a:rPr>
                        <a:t> </a:t>
                      </a:r>
                      <a:r>
                        <a:rPr sz="1200" b="1" dirty="0">
                          <a:latin typeface="Arial"/>
                          <a:cs typeface="Arial"/>
                        </a:rPr>
                        <a:t>(95%</a:t>
                      </a:r>
                      <a:r>
                        <a:rPr sz="1200" b="1" spc="-45" dirty="0">
                          <a:latin typeface="Arial"/>
                          <a:cs typeface="Arial"/>
                        </a:rPr>
                        <a:t> </a:t>
                      </a:r>
                      <a:r>
                        <a:rPr sz="1200" b="1" spc="-25" dirty="0">
                          <a:latin typeface="Arial"/>
                          <a:cs typeface="Arial"/>
                        </a:rPr>
                        <a:t>CI)</a:t>
                      </a:r>
                      <a:endParaRPr sz="1200">
                        <a:latin typeface="Arial"/>
                        <a:cs typeface="Arial"/>
                      </a:endParaRPr>
                    </a:p>
                  </a:txBody>
                  <a:tcPr marL="0" marR="0" marT="132715" marB="0">
                    <a:lnL w="12700">
                      <a:solidFill>
                        <a:srgbClr val="91005A"/>
                      </a:solidFill>
                      <a:prstDash val="solid"/>
                    </a:lnL>
                    <a:lnR w="12700">
                      <a:solidFill>
                        <a:srgbClr val="91005A"/>
                      </a:solidFill>
                      <a:prstDash val="solid"/>
                    </a:lnR>
                    <a:lnT w="12700">
                      <a:solidFill>
                        <a:srgbClr val="91005A"/>
                      </a:solidFill>
                      <a:prstDash val="solid"/>
                    </a:lnT>
                    <a:lnB w="12700">
                      <a:solidFill>
                        <a:srgbClr val="91005A"/>
                      </a:solidFill>
                      <a:prstDash val="solid"/>
                    </a:lnB>
                  </a:tcPr>
                </a:tc>
                <a:tc gridSpan="2">
                  <a:txBody>
                    <a:bodyPr/>
                    <a:lstStyle/>
                    <a:p>
                      <a:pPr marL="813435">
                        <a:lnSpc>
                          <a:spcPct val="100000"/>
                        </a:lnSpc>
                        <a:spcBef>
                          <a:spcPts val="1045"/>
                        </a:spcBef>
                      </a:pPr>
                      <a:r>
                        <a:rPr sz="1200" dirty="0">
                          <a:latin typeface="Arial"/>
                          <a:cs typeface="Arial"/>
                        </a:rPr>
                        <a:t>6.0</a:t>
                      </a:r>
                      <a:r>
                        <a:rPr sz="1200" spc="-5" dirty="0">
                          <a:latin typeface="Arial"/>
                          <a:cs typeface="Arial"/>
                        </a:rPr>
                        <a:t> </a:t>
                      </a:r>
                      <a:r>
                        <a:rPr sz="1200" spc="-10" dirty="0">
                          <a:latin typeface="Arial"/>
                          <a:cs typeface="Arial"/>
                        </a:rPr>
                        <a:t>(-</a:t>
                      </a:r>
                      <a:r>
                        <a:rPr sz="1200" dirty="0">
                          <a:latin typeface="Arial"/>
                          <a:cs typeface="Arial"/>
                        </a:rPr>
                        <a:t>3.5,</a:t>
                      </a:r>
                      <a:r>
                        <a:rPr sz="1200" spc="-10" dirty="0">
                          <a:latin typeface="Arial"/>
                          <a:cs typeface="Arial"/>
                        </a:rPr>
                        <a:t> </a:t>
                      </a:r>
                      <a:r>
                        <a:rPr sz="1200" spc="-20" dirty="0">
                          <a:latin typeface="Arial"/>
                          <a:cs typeface="Arial"/>
                        </a:rPr>
                        <a:t>15.5)</a:t>
                      </a:r>
                      <a:endParaRPr sz="1200">
                        <a:latin typeface="Arial"/>
                        <a:cs typeface="Arial"/>
                      </a:endParaRPr>
                    </a:p>
                  </a:txBody>
                  <a:tcPr marL="0" marR="0" marT="132715" marB="0">
                    <a:lnL w="12700">
                      <a:solidFill>
                        <a:srgbClr val="91005A"/>
                      </a:solidFill>
                      <a:prstDash val="solid"/>
                    </a:lnL>
                    <a:lnR w="12700">
                      <a:solidFill>
                        <a:srgbClr val="91005A"/>
                      </a:solidFill>
                      <a:prstDash val="solid"/>
                    </a:lnR>
                    <a:lnT w="19050" cap="flat" cmpd="sng" algn="ctr">
                      <a:solidFill>
                        <a:srgbClr val="0A2C81"/>
                      </a:solidFill>
                      <a:prstDash val="solid"/>
                      <a:round/>
                      <a:headEnd type="none" w="med" len="med"/>
                      <a:tailEnd type="none" w="med" len="med"/>
                    </a:lnT>
                    <a:lnB w="12700">
                      <a:solidFill>
                        <a:srgbClr val="91005A"/>
                      </a:solidFill>
                      <a:prstDash val="solid"/>
                    </a:lnB>
                  </a:tcPr>
                </a:tc>
                <a:tc hMerge="1">
                  <a:txBody>
                    <a:bodyPr/>
                    <a:lstStyle/>
                    <a:p>
                      <a:endParaRPr/>
                    </a:p>
                  </a:txBody>
                  <a:tcPr marL="0" marR="0" marT="0" marB="0"/>
                </a:tc>
                <a:tc>
                  <a:txBody>
                    <a:bodyPr/>
                    <a:lstStyle/>
                    <a:p>
                      <a:pPr marL="1270" algn="ctr">
                        <a:lnSpc>
                          <a:spcPct val="100000"/>
                        </a:lnSpc>
                        <a:spcBef>
                          <a:spcPts val="1045"/>
                        </a:spcBef>
                      </a:pPr>
                      <a:r>
                        <a:rPr sz="1200" spc="-20" dirty="0">
                          <a:latin typeface="Arial"/>
                          <a:cs typeface="Arial"/>
                        </a:rPr>
                        <a:t>0.216</a:t>
                      </a:r>
                      <a:endParaRPr sz="1200">
                        <a:latin typeface="Arial"/>
                        <a:cs typeface="Arial"/>
                      </a:endParaRPr>
                    </a:p>
                  </a:txBody>
                  <a:tcPr marL="0" marR="0" marT="132715" marB="0">
                    <a:lnL w="12700">
                      <a:solidFill>
                        <a:srgbClr val="91005A"/>
                      </a:solidFill>
                      <a:prstDash val="solid"/>
                    </a:lnL>
                    <a:lnR w="12700">
                      <a:solidFill>
                        <a:srgbClr val="91005A"/>
                      </a:solidFill>
                      <a:prstDash val="solid"/>
                    </a:lnR>
                    <a:lnT w="12700">
                      <a:solidFill>
                        <a:srgbClr val="91005A"/>
                      </a:solidFill>
                      <a:prstDash val="solid"/>
                    </a:lnT>
                    <a:lnB w="12700">
                      <a:solidFill>
                        <a:srgbClr val="91005A"/>
                      </a:solidFill>
                      <a:prstDash val="solid"/>
                    </a:lnB>
                  </a:tcPr>
                </a:tc>
                <a:extLst>
                  <a:ext uri="{0D108BD9-81ED-4DB2-BD59-A6C34878D82A}">
                    <a16:rowId xmlns:a16="http://schemas.microsoft.com/office/drawing/2014/main" val="10002"/>
                  </a:ext>
                </a:extLst>
              </a:tr>
            </a:tbl>
          </a:graphicData>
        </a:graphic>
      </p:graphicFrame>
      <p:sp>
        <p:nvSpPr>
          <p:cNvPr id="21" name="object 21"/>
          <p:cNvSpPr txBox="1"/>
          <p:nvPr/>
        </p:nvSpPr>
        <p:spPr>
          <a:xfrm>
            <a:off x="6560566" y="1723390"/>
            <a:ext cx="998219"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91005A"/>
                </a:solidFill>
                <a:effectLst/>
                <a:uLnTx/>
                <a:uFillTx/>
                <a:latin typeface="Arial"/>
                <a:ea typeface="ＭＳ Ｐゴシック"/>
                <a:cs typeface="Arial"/>
              </a:rPr>
              <a:t>ITT</a:t>
            </a:r>
            <a:r>
              <a:rPr kumimoji="0" sz="1200" b="0" i="0" u="none" strike="noStrike" kern="1200" cap="none" spc="-15" normalizeH="0" baseline="0" noProof="0" dirty="0">
                <a:ln>
                  <a:noFill/>
                </a:ln>
                <a:solidFill>
                  <a:srgbClr val="91005A"/>
                </a:solidFill>
                <a:effectLst/>
                <a:uLnTx/>
                <a:uFillTx/>
                <a:latin typeface="Arial"/>
                <a:ea typeface="ＭＳ Ｐゴシック"/>
                <a:cs typeface="Arial"/>
              </a:rPr>
              <a:t> </a:t>
            </a:r>
            <a:r>
              <a:rPr kumimoji="0" sz="1200" b="0" i="0" u="none" strike="noStrike" kern="1200" cap="none" spc="-10" normalizeH="0" baseline="0" noProof="0" dirty="0">
                <a:ln>
                  <a:noFill/>
                </a:ln>
                <a:solidFill>
                  <a:srgbClr val="91005A"/>
                </a:solidFill>
                <a:effectLst/>
                <a:uLnTx/>
                <a:uFillTx/>
                <a:latin typeface="Arial"/>
                <a:ea typeface="ＭＳ Ｐゴシック"/>
                <a:cs typeface="Arial"/>
              </a:rPr>
              <a:t>population</a:t>
            </a:r>
            <a:endParaRPr kumimoji="0" sz="12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2" name="object 22"/>
          <p:cNvSpPr txBox="1"/>
          <p:nvPr/>
        </p:nvSpPr>
        <p:spPr>
          <a:xfrm>
            <a:off x="1639823" y="277796"/>
            <a:ext cx="8808720" cy="873957"/>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2800" b="1" i="0" u="none" strike="noStrike" kern="1200" cap="none" spc="-10" normalizeH="0" baseline="0" noProof="0" dirty="0">
                <a:ln>
                  <a:noFill/>
                </a:ln>
                <a:solidFill>
                  <a:srgbClr val="91005A"/>
                </a:solidFill>
                <a:effectLst/>
                <a:uLnTx/>
                <a:uFillTx/>
                <a:latin typeface="Arial"/>
                <a:ea typeface="ＭＳ Ｐゴシック"/>
                <a:cs typeface="Arial"/>
              </a:rPr>
              <a:t>Numerically</a:t>
            </a:r>
            <a:r>
              <a:rPr kumimoji="0" sz="2800" b="1" i="0" u="none" strike="noStrike" kern="1200" cap="none" spc="-25" normalizeH="0" baseline="0" noProof="0" dirty="0">
                <a:ln>
                  <a:noFill/>
                </a:ln>
                <a:solidFill>
                  <a:srgbClr val="91005A"/>
                </a:solidFill>
                <a:effectLst/>
                <a:uLnTx/>
                <a:uFillTx/>
                <a:latin typeface="Arial"/>
                <a:ea typeface="ＭＳ Ｐゴシック"/>
                <a:cs typeface="Arial"/>
              </a:rPr>
              <a:t> </a:t>
            </a:r>
            <a:r>
              <a:rPr kumimoji="0" sz="2800" b="1" i="0" u="none" strike="noStrike" kern="1200" cap="none" spc="0" normalizeH="0" baseline="0" noProof="0" dirty="0">
                <a:ln>
                  <a:noFill/>
                </a:ln>
                <a:solidFill>
                  <a:srgbClr val="91005A"/>
                </a:solidFill>
                <a:effectLst/>
                <a:uLnTx/>
                <a:uFillTx/>
                <a:latin typeface="Arial"/>
                <a:ea typeface="ＭＳ Ｐゴシック"/>
                <a:cs typeface="Arial"/>
              </a:rPr>
              <a:t>greater</a:t>
            </a:r>
            <a:r>
              <a:rPr kumimoji="0" sz="2800" b="1" i="0" u="none" strike="noStrike" kern="1200" cap="none" spc="-40" normalizeH="0" baseline="0" noProof="0" dirty="0">
                <a:ln>
                  <a:noFill/>
                </a:ln>
                <a:solidFill>
                  <a:srgbClr val="91005A"/>
                </a:solidFill>
                <a:effectLst/>
                <a:uLnTx/>
                <a:uFillTx/>
                <a:latin typeface="Arial"/>
                <a:ea typeface="ＭＳ Ｐゴシック"/>
                <a:cs typeface="Arial"/>
              </a:rPr>
              <a:t> </a:t>
            </a:r>
            <a:r>
              <a:rPr kumimoji="0" sz="2800" b="1" i="0" u="none" strike="noStrike" kern="1200" cap="none" spc="0" normalizeH="0" baseline="0" noProof="0" dirty="0">
                <a:ln>
                  <a:noFill/>
                </a:ln>
                <a:solidFill>
                  <a:srgbClr val="91005A"/>
                </a:solidFill>
                <a:effectLst/>
                <a:uLnTx/>
                <a:uFillTx/>
                <a:latin typeface="Arial"/>
                <a:ea typeface="ＭＳ Ｐゴシック"/>
                <a:cs typeface="Arial"/>
              </a:rPr>
              <a:t>in</a:t>
            </a:r>
            <a:r>
              <a:rPr kumimoji="0" sz="2800" b="1" i="0" u="none" strike="noStrike" kern="1200" cap="none" spc="-40" normalizeH="0" baseline="0" noProof="0" dirty="0">
                <a:ln>
                  <a:noFill/>
                </a:ln>
                <a:solidFill>
                  <a:srgbClr val="91005A"/>
                </a:solidFill>
                <a:effectLst/>
                <a:uLnTx/>
                <a:uFillTx/>
                <a:latin typeface="Arial"/>
                <a:ea typeface="ＭＳ Ｐゴシック"/>
                <a:cs typeface="Arial"/>
              </a:rPr>
              <a:t> </a:t>
            </a:r>
            <a:r>
              <a:rPr kumimoji="0" sz="2800" b="1" i="0" u="none" strike="noStrike" kern="1200" cap="none" spc="0" normalizeH="0" baseline="0" noProof="0" dirty="0">
                <a:ln>
                  <a:noFill/>
                </a:ln>
                <a:solidFill>
                  <a:srgbClr val="91005A"/>
                </a:solidFill>
                <a:effectLst/>
                <a:uLnTx/>
                <a:uFillTx/>
                <a:latin typeface="Arial"/>
                <a:ea typeface="ＭＳ Ｐゴシック"/>
                <a:cs typeface="Arial"/>
              </a:rPr>
              <a:t>patients</a:t>
            </a:r>
            <a:r>
              <a:rPr kumimoji="0" sz="2800" b="1" i="0" u="none" strike="noStrike" kern="1200" cap="none" spc="-25" normalizeH="0" baseline="0" noProof="0" dirty="0">
                <a:ln>
                  <a:noFill/>
                </a:ln>
                <a:solidFill>
                  <a:srgbClr val="91005A"/>
                </a:solidFill>
                <a:effectLst/>
                <a:uLnTx/>
                <a:uFillTx/>
                <a:latin typeface="Arial"/>
                <a:ea typeface="ＭＳ Ｐゴシック"/>
                <a:cs typeface="Arial"/>
              </a:rPr>
              <a:t> </a:t>
            </a:r>
            <a:r>
              <a:rPr kumimoji="0" sz="2800" b="1" i="0" u="none" strike="noStrike" kern="1200" cap="none" spc="0" normalizeH="0" baseline="0" noProof="0" dirty="0">
                <a:ln>
                  <a:noFill/>
                </a:ln>
                <a:solidFill>
                  <a:srgbClr val="91005A"/>
                </a:solidFill>
                <a:effectLst/>
                <a:uLnTx/>
                <a:uFillTx/>
                <a:latin typeface="Arial"/>
                <a:ea typeface="ＭＳ Ｐゴシック"/>
                <a:cs typeface="Arial"/>
              </a:rPr>
              <a:t>treated</a:t>
            </a:r>
            <a:r>
              <a:rPr kumimoji="0" sz="2800" b="1" i="0" u="none" strike="noStrike" kern="1200" cap="none" spc="-35" normalizeH="0" baseline="0" noProof="0" dirty="0">
                <a:ln>
                  <a:noFill/>
                </a:ln>
                <a:solidFill>
                  <a:srgbClr val="91005A"/>
                </a:solidFill>
                <a:effectLst/>
                <a:uLnTx/>
                <a:uFillTx/>
                <a:latin typeface="Arial"/>
                <a:ea typeface="ＭＳ Ｐゴシック"/>
                <a:cs typeface="Arial"/>
              </a:rPr>
              <a:t> </a:t>
            </a:r>
            <a:r>
              <a:rPr kumimoji="0" sz="2800" b="1" i="0" u="none" strike="noStrike" kern="1200" cap="none" spc="0" normalizeH="0" baseline="0" noProof="0" dirty="0">
                <a:ln>
                  <a:noFill/>
                </a:ln>
                <a:solidFill>
                  <a:srgbClr val="91005A"/>
                </a:solidFill>
                <a:effectLst/>
                <a:uLnTx/>
                <a:uFillTx/>
                <a:latin typeface="Arial"/>
                <a:ea typeface="ＭＳ Ｐゴシック"/>
                <a:cs typeface="Arial"/>
              </a:rPr>
              <a:t>with</a:t>
            </a:r>
            <a:r>
              <a:rPr kumimoji="0" sz="2800" b="1" i="0" u="none" strike="noStrike" kern="1200" cap="none" spc="-65" normalizeH="0" baseline="0" noProof="0" dirty="0">
                <a:ln>
                  <a:noFill/>
                </a:ln>
                <a:solidFill>
                  <a:srgbClr val="91005A"/>
                </a:solidFill>
                <a:effectLst/>
                <a:uLnTx/>
                <a:uFillTx/>
                <a:latin typeface="Arial"/>
                <a:ea typeface="ＭＳ Ｐゴシック"/>
                <a:cs typeface="Arial"/>
              </a:rPr>
              <a:t> </a:t>
            </a:r>
            <a:r>
              <a:rPr kumimoji="0" sz="2800" b="1" i="0" u="none" strike="noStrike" kern="1200" cap="none" spc="0" normalizeH="0" baseline="0" noProof="0" dirty="0">
                <a:ln>
                  <a:noFill/>
                </a:ln>
                <a:solidFill>
                  <a:srgbClr val="91005A"/>
                </a:solidFill>
                <a:effectLst/>
                <a:uLnTx/>
                <a:uFillTx/>
                <a:latin typeface="Arial"/>
                <a:ea typeface="ＭＳ Ｐゴシック"/>
                <a:cs typeface="Arial"/>
              </a:rPr>
              <a:t>pelabresib</a:t>
            </a:r>
            <a:r>
              <a:rPr kumimoji="0" sz="2800" b="1" i="0" u="none" strike="noStrike" kern="1200" cap="none" spc="-30" normalizeH="0" baseline="0" noProof="0" dirty="0">
                <a:ln>
                  <a:noFill/>
                </a:ln>
                <a:solidFill>
                  <a:srgbClr val="91005A"/>
                </a:solidFill>
                <a:effectLst/>
                <a:uLnTx/>
                <a:uFillTx/>
                <a:latin typeface="Arial"/>
                <a:ea typeface="ＭＳ Ｐゴシック"/>
                <a:cs typeface="Arial"/>
              </a:rPr>
              <a:t> </a:t>
            </a:r>
            <a:r>
              <a:rPr kumimoji="0" sz="2800" b="1" i="0" u="none" strike="noStrike" kern="1200" cap="none" spc="0" normalizeH="0" baseline="0" noProof="0" dirty="0">
                <a:ln>
                  <a:noFill/>
                </a:ln>
                <a:solidFill>
                  <a:srgbClr val="91005A"/>
                </a:solidFill>
                <a:effectLst/>
                <a:uLnTx/>
                <a:uFillTx/>
                <a:latin typeface="Arial"/>
                <a:ea typeface="ＭＳ Ｐゴシック"/>
                <a:cs typeface="Arial"/>
              </a:rPr>
              <a:t>+</a:t>
            </a:r>
            <a:r>
              <a:rPr kumimoji="0" sz="2800" b="1" i="0" u="none" strike="noStrike" kern="1200" cap="none" spc="-40" normalizeH="0" baseline="0" noProof="0" dirty="0">
                <a:ln>
                  <a:noFill/>
                </a:ln>
                <a:solidFill>
                  <a:srgbClr val="91005A"/>
                </a:solidFill>
                <a:effectLst/>
                <a:uLnTx/>
                <a:uFillTx/>
                <a:latin typeface="Arial"/>
                <a:ea typeface="ＭＳ Ｐゴシック"/>
                <a:cs typeface="Arial"/>
              </a:rPr>
              <a:t> </a:t>
            </a:r>
            <a:r>
              <a:rPr kumimoji="0" sz="2800" b="1" i="0" u="none" strike="noStrike" kern="1200" cap="none" spc="0" normalizeH="0" baseline="0" noProof="0" dirty="0">
                <a:ln>
                  <a:noFill/>
                </a:ln>
                <a:solidFill>
                  <a:srgbClr val="91005A"/>
                </a:solidFill>
                <a:effectLst/>
                <a:uLnTx/>
                <a:uFillTx/>
                <a:latin typeface="Arial"/>
                <a:ea typeface="ＭＳ Ｐゴシック"/>
                <a:cs typeface="Arial"/>
              </a:rPr>
              <a:t>ruxolitinib</a:t>
            </a:r>
            <a:r>
              <a:rPr kumimoji="0" sz="2800" b="1" i="0" u="none" strike="noStrike" kern="1200" cap="none" spc="-15" normalizeH="0" baseline="0" noProof="0" dirty="0">
                <a:ln>
                  <a:noFill/>
                </a:ln>
                <a:solidFill>
                  <a:srgbClr val="91005A"/>
                </a:solidFill>
                <a:effectLst/>
                <a:uLnTx/>
                <a:uFillTx/>
                <a:latin typeface="Arial"/>
                <a:ea typeface="ＭＳ Ｐゴシック"/>
                <a:cs typeface="Arial"/>
              </a:rPr>
              <a:t> </a:t>
            </a:r>
            <a:r>
              <a:rPr kumimoji="0" sz="2800" b="1" i="0" u="none" strike="noStrike" kern="1200" cap="none" spc="0" normalizeH="0" baseline="0" noProof="0" dirty="0">
                <a:ln>
                  <a:noFill/>
                </a:ln>
                <a:solidFill>
                  <a:srgbClr val="91005A"/>
                </a:solidFill>
                <a:effectLst/>
                <a:uLnTx/>
                <a:uFillTx/>
                <a:latin typeface="Arial"/>
                <a:ea typeface="ＭＳ Ｐゴシック"/>
                <a:cs typeface="Arial"/>
              </a:rPr>
              <a:t>vs</a:t>
            </a:r>
            <a:r>
              <a:rPr kumimoji="0" sz="2800" b="1" i="0" u="none" strike="noStrike" kern="1200" cap="none" spc="-15" normalizeH="0" baseline="0" noProof="0" dirty="0">
                <a:ln>
                  <a:noFill/>
                </a:ln>
                <a:solidFill>
                  <a:srgbClr val="91005A"/>
                </a:solidFill>
                <a:effectLst/>
                <a:uLnTx/>
                <a:uFillTx/>
                <a:latin typeface="Arial"/>
                <a:ea typeface="ＭＳ Ｐゴシック"/>
                <a:cs typeface="Arial"/>
              </a:rPr>
              <a:t> </a:t>
            </a:r>
            <a:r>
              <a:rPr kumimoji="0" sz="2800" b="1" i="0" u="none" strike="noStrike" kern="1200" cap="none" spc="0" normalizeH="0" baseline="0" noProof="0" dirty="0">
                <a:ln>
                  <a:noFill/>
                </a:ln>
                <a:solidFill>
                  <a:srgbClr val="91005A"/>
                </a:solidFill>
                <a:effectLst/>
                <a:uLnTx/>
                <a:uFillTx/>
                <a:latin typeface="Arial"/>
                <a:ea typeface="ＭＳ Ｐゴシック"/>
                <a:cs typeface="Arial"/>
              </a:rPr>
              <a:t>placebo</a:t>
            </a:r>
            <a:r>
              <a:rPr kumimoji="0" sz="2800" b="1" i="0" u="none" strike="noStrike" kern="1200" cap="none" spc="-50" normalizeH="0" baseline="0" noProof="0" dirty="0">
                <a:ln>
                  <a:noFill/>
                </a:ln>
                <a:solidFill>
                  <a:srgbClr val="91005A"/>
                </a:solidFill>
                <a:effectLst/>
                <a:uLnTx/>
                <a:uFillTx/>
                <a:latin typeface="Arial"/>
                <a:ea typeface="ＭＳ Ｐゴシック"/>
                <a:cs typeface="Arial"/>
              </a:rPr>
              <a:t> </a:t>
            </a:r>
            <a:r>
              <a:rPr kumimoji="0" sz="2800" b="1" i="0" u="none" strike="noStrike" kern="1200" cap="none" spc="0" normalizeH="0" baseline="0" noProof="0" dirty="0">
                <a:ln>
                  <a:noFill/>
                </a:ln>
                <a:solidFill>
                  <a:srgbClr val="91005A"/>
                </a:solidFill>
                <a:effectLst/>
                <a:uLnTx/>
                <a:uFillTx/>
                <a:latin typeface="Arial"/>
                <a:ea typeface="ＭＳ Ｐゴシック"/>
                <a:cs typeface="Arial"/>
              </a:rPr>
              <a:t>+</a:t>
            </a:r>
            <a:r>
              <a:rPr kumimoji="0" sz="2800" b="1" i="0" u="none" strike="noStrike" kern="1200" cap="none" spc="-45" normalizeH="0" baseline="0" noProof="0" dirty="0">
                <a:ln>
                  <a:noFill/>
                </a:ln>
                <a:solidFill>
                  <a:srgbClr val="91005A"/>
                </a:solidFill>
                <a:effectLst/>
                <a:uLnTx/>
                <a:uFillTx/>
                <a:latin typeface="Arial"/>
                <a:ea typeface="ＭＳ Ｐゴシック"/>
                <a:cs typeface="Arial"/>
              </a:rPr>
              <a:t> </a:t>
            </a:r>
            <a:r>
              <a:rPr kumimoji="0" sz="2800" b="1" i="0" u="none" strike="noStrike" kern="1200" cap="none" spc="-10" normalizeH="0" baseline="0" noProof="0" dirty="0">
                <a:ln>
                  <a:noFill/>
                </a:ln>
                <a:solidFill>
                  <a:srgbClr val="91005A"/>
                </a:solidFill>
                <a:effectLst/>
                <a:uLnTx/>
                <a:uFillTx/>
                <a:latin typeface="Arial"/>
                <a:ea typeface="ＭＳ Ｐゴシック"/>
                <a:cs typeface="Arial"/>
              </a:rPr>
              <a:t>ruxolitinib</a:t>
            </a:r>
            <a:endParaRPr kumimoji="0" sz="2800" b="0" i="0" u="none" strike="noStrike" kern="1200" cap="none" spc="0" normalizeH="0" baseline="0" noProof="0" dirty="0">
              <a:ln>
                <a:noFill/>
              </a:ln>
              <a:solidFill>
                <a:srgbClr val="000000"/>
              </a:solidFill>
              <a:effectLst/>
              <a:uLnTx/>
              <a:uFillTx/>
              <a:latin typeface="Arial"/>
              <a:ea typeface="ＭＳ Ｐゴシック"/>
              <a:cs typeface="Arial"/>
            </a:endParaRPr>
          </a:p>
        </p:txBody>
      </p:sp>
      <p:sp>
        <p:nvSpPr>
          <p:cNvPr id="23" name="object 23"/>
          <p:cNvSpPr txBox="1"/>
          <p:nvPr/>
        </p:nvSpPr>
        <p:spPr>
          <a:xfrm>
            <a:off x="387003" y="2593524"/>
            <a:ext cx="196215" cy="2291080"/>
          </a:xfrm>
          <a:prstGeom prst="rect">
            <a:avLst/>
          </a:prstGeom>
        </p:spPr>
        <p:txBody>
          <a:bodyPr vert="vert270" wrap="square" lIns="0" tIns="0" rIns="0" bIns="0" rtlCol="0">
            <a:spAutoFit/>
          </a:bodyPr>
          <a:lstStyle/>
          <a:p>
            <a:pPr marL="12700" marR="0" lvl="0" indent="0" algn="l" defTabSz="914400" rtl="0" eaLnBrk="1" fontAlgn="auto" latinLnBrk="0" hangingPunct="1">
              <a:lnSpc>
                <a:spcPts val="1425"/>
              </a:lnSpc>
              <a:spcBef>
                <a:spcPts val="0"/>
              </a:spcBef>
              <a:spcAft>
                <a:spcPts val="0"/>
              </a:spcAft>
              <a:buClrTx/>
              <a:buSzTx/>
              <a:buFontTx/>
              <a:buNone/>
              <a:tabLst/>
              <a:defRPr/>
            </a:pPr>
            <a:r>
              <a:rPr kumimoji="0" sz="1200" b="1" i="0" u="none" strike="noStrike" kern="1200" cap="none" spc="0" normalizeH="0" baseline="0" noProof="0" dirty="0">
                <a:ln>
                  <a:noFill/>
                </a:ln>
                <a:solidFill>
                  <a:srgbClr val="000000"/>
                </a:solidFill>
                <a:effectLst/>
                <a:uLnTx/>
                <a:uFillTx/>
                <a:latin typeface="Arial"/>
                <a:ea typeface="ＭＳ Ｐゴシック"/>
                <a:cs typeface="Arial"/>
              </a:rPr>
              <a:t>%</a:t>
            </a:r>
            <a:r>
              <a:rPr kumimoji="0" sz="1200" b="1" i="0" u="none" strike="noStrike" kern="1200" cap="none" spc="-5" normalizeH="0" baseline="0" noProof="0" dirty="0">
                <a:ln>
                  <a:noFill/>
                </a:ln>
                <a:solidFill>
                  <a:srgbClr val="000000"/>
                </a:solidFill>
                <a:effectLst/>
                <a:uLnTx/>
                <a:uFillTx/>
                <a:latin typeface="Arial"/>
                <a:ea typeface="ＭＳ Ｐゴシック"/>
                <a:cs typeface="Arial"/>
              </a:rPr>
              <a:t> </a:t>
            </a:r>
            <a:r>
              <a:rPr kumimoji="0" sz="1200" b="1" i="0" u="none" strike="noStrike" kern="1200" cap="none" spc="0" normalizeH="0" baseline="0" noProof="0" dirty="0">
                <a:ln>
                  <a:noFill/>
                </a:ln>
                <a:solidFill>
                  <a:srgbClr val="000000"/>
                </a:solidFill>
                <a:effectLst/>
                <a:uLnTx/>
                <a:uFillTx/>
                <a:latin typeface="Arial"/>
                <a:ea typeface="ＭＳ Ｐゴシック"/>
                <a:cs typeface="Arial"/>
              </a:rPr>
              <a:t>change</a:t>
            </a:r>
            <a:r>
              <a:rPr kumimoji="0" sz="1200" b="1" i="0" u="none" strike="noStrike" kern="1200" cap="none" spc="-15" normalizeH="0" baseline="0" noProof="0" dirty="0">
                <a:ln>
                  <a:noFill/>
                </a:ln>
                <a:solidFill>
                  <a:srgbClr val="000000"/>
                </a:solidFill>
                <a:effectLst/>
                <a:uLnTx/>
                <a:uFillTx/>
                <a:latin typeface="Arial"/>
                <a:ea typeface="ＭＳ Ｐゴシック"/>
                <a:cs typeface="Arial"/>
              </a:rPr>
              <a:t> </a:t>
            </a:r>
            <a:r>
              <a:rPr kumimoji="0" sz="1200" b="1" i="0" u="none" strike="noStrike" kern="1200" cap="none" spc="0" normalizeH="0" baseline="0" noProof="0" dirty="0">
                <a:ln>
                  <a:noFill/>
                </a:ln>
                <a:solidFill>
                  <a:srgbClr val="000000"/>
                </a:solidFill>
                <a:effectLst/>
                <a:uLnTx/>
                <a:uFillTx/>
                <a:latin typeface="Arial"/>
                <a:ea typeface="ＭＳ Ｐゴシック"/>
                <a:cs typeface="Arial"/>
              </a:rPr>
              <a:t>in</a:t>
            </a:r>
            <a:r>
              <a:rPr kumimoji="0" sz="1200" b="1" i="0" u="none" strike="noStrike" kern="1200" cap="none" spc="-10" normalizeH="0" baseline="0" noProof="0" dirty="0">
                <a:ln>
                  <a:noFill/>
                </a:ln>
                <a:solidFill>
                  <a:srgbClr val="000000"/>
                </a:solidFill>
                <a:effectLst/>
                <a:uLnTx/>
                <a:uFillTx/>
                <a:latin typeface="Arial"/>
                <a:ea typeface="ＭＳ Ｐゴシック"/>
                <a:cs typeface="Arial"/>
              </a:rPr>
              <a:t> </a:t>
            </a:r>
            <a:r>
              <a:rPr kumimoji="0" sz="1200" b="1" i="0" u="none" strike="noStrike" kern="1200" cap="none" spc="0" normalizeH="0" baseline="0" noProof="0" dirty="0">
                <a:ln>
                  <a:noFill/>
                </a:ln>
                <a:solidFill>
                  <a:srgbClr val="000000"/>
                </a:solidFill>
                <a:effectLst/>
                <a:uLnTx/>
                <a:uFillTx/>
                <a:latin typeface="Arial"/>
                <a:ea typeface="ＭＳ Ｐゴシック"/>
                <a:cs typeface="Arial"/>
              </a:rPr>
              <a:t>TSS from</a:t>
            </a:r>
            <a:r>
              <a:rPr kumimoji="0" sz="1200" b="1" i="0" u="none" strike="noStrike" kern="1200" cap="none" spc="-10" normalizeH="0" baseline="0" noProof="0" dirty="0">
                <a:ln>
                  <a:noFill/>
                </a:ln>
                <a:solidFill>
                  <a:srgbClr val="000000"/>
                </a:solidFill>
                <a:effectLst/>
                <a:uLnTx/>
                <a:uFillTx/>
                <a:latin typeface="Arial"/>
                <a:ea typeface="ＭＳ Ｐゴシック"/>
                <a:cs typeface="Arial"/>
              </a:rPr>
              <a:t> baseline</a:t>
            </a:r>
            <a:endParaRPr kumimoji="0" sz="12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4" name="object 24"/>
          <p:cNvSpPr txBox="1"/>
          <p:nvPr/>
        </p:nvSpPr>
        <p:spPr>
          <a:xfrm>
            <a:off x="890422" y="1988311"/>
            <a:ext cx="153670" cy="11683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600" b="0" i="0" u="none" strike="noStrike" kern="1200" cap="none" spc="-25" normalizeH="0" baseline="0" noProof="0" dirty="0">
                <a:ln>
                  <a:noFill/>
                </a:ln>
                <a:solidFill>
                  <a:srgbClr val="000000"/>
                </a:solidFill>
                <a:effectLst/>
                <a:uLnTx/>
                <a:uFillTx/>
                <a:latin typeface="Arial"/>
                <a:ea typeface="ＭＳ Ｐゴシック"/>
                <a:cs typeface="Arial"/>
              </a:rPr>
              <a:t>200</a:t>
            </a:r>
            <a:endParaRPr kumimoji="0" sz="6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5" name="object 25"/>
          <p:cNvSpPr txBox="1"/>
          <p:nvPr/>
        </p:nvSpPr>
        <p:spPr>
          <a:xfrm>
            <a:off x="890422" y="2549778"/>
            <a:ext cx="153670" cy="11683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600" b="0" i="0" u="none" strike="noStrike" kern="1200" cap="none" spc="-25" normalizeH="0" baseline="0" noProof="0" dirty="0">
                <a:ln>
                  <a:noFill/>
                </a:ln>
                <a:solidFill>
                  <a:srgbClr val="000000"/>
                </a:solidFill>
                <a:effectLst/>
                <a:uLnTx/>
                <a:uFillTx/>
                <a:latin typeface="Arial"/>
                <a:ea typeface="ＭＳ Ｐゴシック"/>
                <a:cs typeface="Arial"/>
              </a:rPr>
              <a:t>150</a:t>
            </a:r>
            <a:endParaRPr kumimoji="0" sz="6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6" name="object 26"/>
          <p:cNvSpPr txBox="1"/>
          <p:nvPr/>
        </p:nvSpPr>
        <p:spPr>
          <a:xfrm>
            <a:off x="890422" y="3110865"/>
            <a:ext cx="153670" cy="11683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600" b="0" i="0" u="none" strike="noStrike" kern="1200" cap="none" spc="-25" normalizeH="0" baseline="0" noProof="0" dirty="0">
                <a:ln>
                  <a:noFill/>
                </a:ln>
                <a:solidFill>
                  <a:srgbClr val="000000"/>
                </a:solidFill>
                <a:effectLst/>
                <a:uLnTx/>
                <a:uFillTx/>
                <a:latin typeface="Arial"/>
                <a:ea typeface="ＭＳ Ｐゴシック"/>
                <a:cs typeface="Arial"/>
              </a:rPr>
              <a:t>100</a:t>
            </a:r>
            <a:endParaRPr kumimoji="0" sz="6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7" name="object 27"/>
          <p:cNvSpPr txBox="1"/>
          <p:nvPr/>
        </p:nvSpPr>
        <p:spPr>
          <a:xfrm>
            <a:off x="933094" y="3672332"/>
            <a:ext cx="111125" cy="11683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600" b="0" i="0" u="none" strike="noStrike" kern="1200" cap="none" spc="-25" normalizeH="0" baseline="0" noProof="0" dirty="0">
                <a:ln>
                  <a:noFill/>
                </a:ln>
                <a:solidFill>
                  <a:srgbClr val="000000"/>
                </a:solidFill>
                <a:effectLst/>
                <a:uLnTx/>
                <a:uFillTx/>
                <a:latin typeface="Arial"/>
                <a:ea typeface="ＭＳ Ｐゴシック"/>
                <a:cs typeface="Arial"/>
              </a:rPr>
              <a:t>50</a:t>
            </a:r>
            <a:endParaRPr kumimoji="0" sz="6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8" name="object 28"/>
          <p:cNvSpPr txBox="1"/>
          <p:nvPr/>
        </p:nvSpPr>
        <p:spPr>
          <a:xfrm>
            <a:off x="975766" y="4233798"/>
            <a:ext cx="67945" cy="11683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600" b="0" i="0" u="none" strike="noStrike" kern="1200" cap="none" spc="-5" normalizeH="0" baseline="0" noProof="0" dirty="0">
                <a:ln>
                  <a:noFill/>
                </a:ln>
                <a:solidFill>
                  <a:srgbClr val="000000"/>
                </a:solidFill>
                <a:effectLst/>
                <a:uLnTx/>
                <a:uFillTx/>
                <a:latin typeface="Arial"/>
                <a:ea typeface="ＭＳ Ｐゴシック"/>
                <a:cs typeface="Arial"/>
              </a:rPr>
              <a:t>0</a:t>
            </a:r>
            <a:endParaRPr kumimoji="0" sz="6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9" name="object 29"/>
          <p:cNvSpPr txBox="1"/>
          <p:nvPr/>
        </p:nvSpPr>
        <p:spPr>
          <a:xfrm>
            <a:off x="907186" y="4794884"/>
            <a:ext cx="137160" cy="11683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600" b="0" i="0" u="none" strike="noStrike" kern="1200" cap="none" spc="-10" normalizeH="0" baseline="0" noProof="0" dirty="0">
                <a:ln>
                  <a:noFill/>
                </a:ln>
                <a:solidFill>
                  <a:srgbClr val="000000"/>
                </a:solidFill>
                <a:effectLst/>
                <a:uLnTx/>
                <a:uFillTx/>
                <a:latin typeface="Arial"/>
                <a:ea typeface="ＭＳ Ｐゴシック"/>
                <a:cs typeface="Arial"/>
              </a:rPr>
              <a:t>-</a:t>
            </a:r>
            <a:r>
              <a:rPr kumimoji="0" sz="600" b="0" i="0" u="none" strike="noStrike" kern="1200" cap="none" spc="-25" normalizeH="0" baseline="0" noProof="0" dirty="0">
                <a:ln>
                  <a:noFill/>
                </a:ln>
                <a:solidFill>
                  <a:srgbClr val="000000"/>
                </a:solidFill>
                <a:effectLst/>
                <a:uLnTx/>
                <a:uFillTx/>
                <a:latin typeface="Arial"/>
                <a:ea typeface="ＭＳ Ｐゴシック"/>
                <a:cs typeface="Arial"/>
              </a:rPr>
              <a:t>50</a:t>
            </a:r>
            <a:endParaRPr kumimoji="0" sz="6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0" name="object 30"/>
          <p:cNvSpPr txBox="1"/>
          <p:nvPr/>
        </p:nvSpPr>
        <p:spPr>
          <a:xfrm>
            <a:off x="864514" y="5356352"/>
            <a:ext cx="179705" cy="11683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600" b="0" i="0" u="none" strike="noStrike" kern="1200" cap="none" spc="-10" normalizeH="0" baseline="0" noProof="0" dirty="0">
                <a:ln>
                  <a:noFill/>
                </a:ln>
                <a:solidFill>
                  <a:srgbClr val="000000"/>
                </a:solidFill>
                <a:effectLst/>
                <a:uLnTx/>
                <a:uFillTx/>
                <a:latin typeface="Arial"/>
                <a:ea typeface="ＭＳ Ｐゴシック"/>
                <a:cs typeface="Arial"/>
              </a:rPr>
              <a:t>-</a:t>
            </a:r>
            <a:r>
              <a:rPr kumimoji="0" sz="600" b="0" i="0" u="none" strike="noStrike" kern="1200" cap="none" spc="-25" normalizeH="0" baseline="0" noProof="0" dirty="0">
                <a:ln>
                  <a:noFill/>
                </a:ln>
                <a:solidFill>
                  <a:srgbClr val="000000"/>
                </a:solidFill>
                <a:effectLst/>
                <a:uLnTx/>
                <a:uFillTx/>
                <a:latin typeface="Arial"/>
                <a:ea typeface="ＭＳ Ｐゴシック"/>
                <a:cs typeface="Arial"/>
              </a:rPr>
              <a:t>100</a:t>
            </a:r>
            <a:endParaRPr kumimoji="0" sz="6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1" name="object 31"/>
          <p:cNvSpPr txBox="1"/>
          <p:nvPr/>
        </p:nvSpPr>
        <p:spPr>
          <a:xfrm>
            <a:off x="1299717" y="4663516"/>
            <a:ext cx="413384"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1" i="0" u="none" strike="noStrike" kern="1200" cap="none" spc="-10" normalizeH="0" baseline="0" noProof="0" dirty="0">
                <a:ln>
                  <a:noFill/>
                </a:ln>
                <a:solidFill>
                  <a:srgbClr val="91005A"/>
                </a:solidFill>
                <a:effectLst/>
                <a:uLnTx/>
                <a:uFillTx/>
                <a:latin typeface="Arial"/>
                <a:ea typeface="ＭＳ Ｐゴシック"/>
                <a:cs typeface="Arial"/>
              </a:rPr>
              <a:t>TSS50</a:t>
            </a:r>
            <a:endParaRPr kumimoji="0" sz="10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2" name="object 32"/>
          <p:cNvSpPr txBox="1"/>
          <p:nvPr/>
        </p:nvSpPr>
        <p:spPr>
          <a:xfrm>
            <a:off x="1301877" y="4892751"/>
            <a:ext cx="981710" cy="19431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100" b="1" i="0" u="none" strike="noStrike" kern="1200" cap="none" spc="0" normalizeH="0" baseline="0" noProof="0" dirty="0">
                <a:ln>
                  <a:noFill/>
                </a:ln>
                <a:solidFill>
                  <a:srgbClr val="91005A"/>
                </a:solidFill>
                <a:effectLst/>
                <a:uLnTx/>
                <a:uFillTx/>
                <a:latin typeface="Arial"/>
                <a:ea typeface="ＭＳ Ｐゴシック"/>
                <a:cs typeface="Arial"/>
              </a:rPr>
              <a:t>50%</a:t>
            </a:r>
            <a:r>
              <a:rPr kumimoji="0" sz="1100" b="1" i="0" u="none" strike="noStrike" kern="1200" cap="none" spc="-30" normalizeH="0" baseline="0" noProof="0" dirty="0">
                <a:ln>
                  <a:noFill/>
                </a:ln>
                <a:solidFill>
                  <a:srgbClr val="91005A"/>
                </a:solidFill>
                <a:effectLst/>
                <a:uLnTx/>
                <a:uFillTx/>
                <a:latin typeface="Arial"/>
                <a:ea typeface="ＭＳ Ｐゴシック"/>
                <a:cs typeface="Arial"/>
              </a:rPr>
              <a:t> </a:t>
            </a:r>
            <a:r>
              <a:rPr kumimoji="0" sz="1100" b="1" i="0" u="none" strike="noStrike" kern="1200" cap="none" spc="-10" normalizeH="0" baseline="0" noProof="0" dirty="0">
                <a:ln>
                  <a:noFill/>
                </a:ln>
                <a:solidFill>
                  <a:srgbClr val="91005A"/>
                </a:solidFill>
                <a:effectLst/>
                <a:uLnTx/>
                <a:uFillTx/>
                <a:latin typeface="Arial"/>
                <a:ea typeface="ＭＳ Ｐゴシック"/>
                <a:cs typeface="Arial"/>
              </a:rPr>
              <a:t>reduction</a:t>
            </a:r>
            <a:endParaRPr kumimoji="0" sz="1100" b="0" i="0" u="none" strike="noStrike" kern="1200" cap="none" spc="0" normalizeH="0" baseline="0" noProof="0">
              <a:ln>
                <a:noFill/>
              </a:ln>
              <a:solidFill>
                <a:srgbClr val="000000"/>
              </a:solidFill>
              <a:effectLst/>
              <a:uLnTx/>
              <a:uFillTx/>
              <a:latin typeface="Arial"/>
              <a:ea typeface="ＭＳ Ｐゴシック"/>
              <a:cs typeface="Arial"/>
            </a:endParaRPr>
          </a:p>
        </p:txBody>
      </p:sp>
      <p:grpSp>
        <p:nvGrpSpPr>
          <p:cNvPr id="33" name="object 33"/>
          <p:cNvGrpSpPr/>
          <p:nvPr/>
        </p:nvGrpSpPr>
        <p:grpSpPr>
          <a:xfrm>
            <a:off x="1057655" y="2043557"/>
            <a:ext cx="5455285" cy="3373120"/>
            <a:chOff x="1057655" y="2043557"/>
            <a:chExt cx="5455285" cy="3373120"/>
          </a:xfrm>
        </p:grpSpPr>
        <p:sp>
          <p:nvSpPr>
            <p:cNvPr id="34" name="object 34"/>
            <p:cNvSpPr/>
            <p:nvPr/>
          </p:nvSpPr>
          <p:spPr>
            <a:xfrm>
              <a:off x="1090421" y="4847082"/>
              <a:ext cx="5413375" cy="6350"/>
            </a:xfrm>
            <a:custGeom>
              <a:avLst/>
              <a:gdLst/>
              <a:ahLst/>
              <a:cxnLst/>
              <a:rect l="l" t="t" r="r" b="b"/>
              <a:pathLst>
                <a:path w="5413375" h="6350">
                  <a:moveTo>
                    <a:pt x="0" y="5969"/>
                  </a:moveTo>
                  <a:lnTo>
                    <a:pt x="5412867" y="0"/>
                  </a:lnTo>
                </a:path>
              </a:pathLst>
            </a:custGeom>
            <a:ln w="19050">
              <a:solidFill>
                <a:srgbClr val="91005A"/>
              </a:solidFill>
              <a:prstDash val="sys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35" name="object 35"/>
            <p:cNvSpPr/>
            <p:nvPr/>
          </p:nvSpPr>
          <p:spPr>
            <a:xfrm>
              <a:off x="1057655" y="2046732"/>
              <a:ext cx="43180" cy="3366770"/>
            </a:xfrm>
            <a:custGeom>
              <a:avLst/>
              <a:gdLst/>
              <a:ahLst/>
              <a:cxnLst/>
              <a:rect l="l" t="t" r="r" b="b"/>
              <a:pathLst>
                <a:path w="43180" h="3366770">
                  <a:moveTo>
                    <a:pt x="0" y="560831"/>
                  </a:moveTo>
                  <a:lnTo>
                    <a:pt x="42671" y="560831"/>
                  </a:lnTo>
                </a:path>
                <a:path w="43180" h="3366770">
                  <a:moveTo>
                    <a:pt x="0" y="1123188"/>
                  </a:moveTo>
                  <a:lnTo>
                    <a:pt x="42671" y="1123188"/>
                  </a:lnTo>
                </a:path>
                <a:path w="43180" h="3366770">
                  <a:moveTo>
                    <a:pt x="0" y="1682495"/>
                  </a:moveTo>
                  <a:lnTo>
                    <a:pt x="42671" y="1682495"/>
                  </a:lnTo>
                </a:path>
                <a:path w="43180" h="3366770">
                  <a:moveTo>
                    <a:pt x="0" y="2243328"/>
                  </a:moveTo>
                  <a:lnTo>
                    <a:pt x="42671" y="2243328"/>
                  </a:lnTo>
                </a:path>
                <a:path w="43180" h="3366770">
                  <a:moveTo>
                    <a:pt x="0" y="2805684"/>
                  </a:moveTo>
                  <a:lnTo>
                    <a:pt x="42671" y="2805684"/>
                  </a:lnTo>
                </a:path>
                <a:path w="43180" h="3366770">
                  <a:moveTo>
                    <a:pt x="0" y="3366516"/>
                  </a:moveTo>
                  <a:lnTo>
                    <a:pt x="42671" y="3366516"/>
                  </a:lnTo>
                </a:path>
                <a:path w="43180" h="3366770">
                  <a:moveTo>
                    <a:pt x="0" y="0"/>
                  </a:moveTo>
                  <a:lnTo>
                    <a:pt x="42671" y="0"/>
                  </a:lnTo>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36" name="object 36"/>
          <p:cNvGrpSpPr/>
          <p:nvPr/>
        </p:nvGrpSpPr>
        <p:grpSpPr>
          <a:xfrm>
            <a:off x="1657857" y="1744726"/>
            <a:ext cx="159385" cy="159385"/>
            <a:chOff x="1657857" y="1744726"/>
            <a:chExt cx="159385" cy="159385"/>
          </a:xfrm>
        </p:grpSpPr>
        <p:sp>
          <p:nvSpPr>
            <p:cNvPr id="37" name="object 37"/>
            <p:cNvSpPr/>
            <p:nvPr/>
          </p:nvSpPr>
          <p:spPr>
            <a:xfrm>
              <a:off x="1664207" y="1751076"/>
              <a:ext cx="146685" cy="146685"/>
            </a:xfrm>
            <a:custGeom>
              <a:avLst/>
              <a:gdLst/>
              <a:ahLst/>
              <a:cxnLst/>
              <a:rect l="l" t="t" r="r" b="b"/>
              <a:pathLst>
                <a:path w="146685" h="146685">
                  <a:moveTo>
                    <a:pt x="146304" y="0"/>
                  </a:moveTo>
                  <a:lnTo>
                    <a:pt x="0" y="0"/>
                  </a:lnTo>
                  <a:lnTo>
                    <a:pt x="0" y="146303"/>
                  </a:lnTo>
                  <a:lnTo>
                    <a:pt x="146304" y="146303"/>
                  </a:lnTo>
                  <a:lnTo>
                    <a:pt x="146304"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38" name="object 38"/>
            <p:cNvSpPr/>
            <p:nvPr/>
          </p:nvSpPr>
          <p:spPr>
            <a:xfrm>
              <a:off x="1664207" y="1751076"/>
              <a:ext cx="146685" cy="146685"/>
            </a:xfrm>
            <a:custGeom>
              <a:avLst/>
              <a:gdLst/>
              <a:ahLst/>
              <a:cxnLst/>
              <a:rect l="l" t="t" r="r" b="b"/>
              <a:pathLst>
                <a:path w="146685" h="146685">
                  <a:moveTo>
                    <a:pt x="0" y="146303"/>
                  </a:moveTo>
                  <a:lnTo>
                    <a:pt x="146304" y="146303"/>
                  </a:lnTo>
                  <a:lnTo>
                    <a:pt x="146304" y="0"/>
                  </a:lnTo>
                  <a:lnTo>
                    <a:pt x="0" y="0"/>
                  </a:lnTo>
                  <a:lnTo>
                    <a:pt x="0" y="146303"/>
                  </a:lnTo>
                  <a:close/>
                </a:path>
              </a:pathLst>
            </a:custGeom>
            <a:ln w="12700">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39" name="object 39"/>
          <p:cNvGrpSpPr/>
          <p:nvPr/>
        </p:nvGrpSpPr>
        <p:grpSpPr>
          <a:xfrm>
            <a:off x="3821938" y="1749298"/>
            <a:ext cx="159385" cy="159385"/>
            <a:chOff x="3821938" y="1749298"/>
            <a:chExt cx="159385" cy="159385"/>
          </a:xfrm>
        </p:grpSpPr>
        <p:sp>
          <p:nvSpPr>
            <p:cNvPr id="40" name="object 40"/>
            <p:cNvSpPr/>
            <p:nvPr/>
          </p:nvSpPr>
          <p:spPr>
            <a:xfrm>
              <a:off x="3828288" y="1755648"/>
              <a:ext cx="146685" cy="146685"/>
            </a:xfrm>
            <a:custGeom>
              <a:avLst/>
              <a:gdLst/>
              <a:ahLst/>
              <a:cxnLst/>
              <a:rect l="l" t="t" r="r" b="b"/>
              <a:pathLst>
                <a:path w="146685" h="146685">
                  <a:moveTo>
                    <a:pt x="146303" y="0"/>
                  </a:moveTo>
                  <a:lnTo>
                    <a:pt x="0" y="0"/>
                  </a:lnTo>
                  <a:lnTo>
                    <a:pt x="0" y="146303"/>
                  </a:lnTo>
                  <a:lnTo>
                    <a:pt x="146303" y="146303"/>
                  </a:lnTo>
                  <a:lnTo>
                    <a:pt x="146303"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41" name="object 41"/>
            <p:cNvSpPr/>
            <p:nvPr/>
          </p:nvSpPr>
          <p:spPr>
            <a:xfrm>
              <a:off x="3828288" y="1755648"/>
              <a:ext cx="146685" cy="146685"/>
            </a:xfrm>
            <a:custGeom>
              <a:avLst/>
              <a:gdLst/>
              <a:ahLst/>
              <a:cxnLst/>
              <a:rect l="l" t="t" r="r" b="b"/>
              <a:pathLst>
                <a:path w="146685" h="146685">
                  <a:moveTo>
                    <a:pt x="0" y="146303"/>
                  </a:moveTo>
                  <a:lnTo>
                    <a:pt x="146303" y="146303"/>
                  </a:lnTo>
                  <a:lnTo>
                    <a:pt x="146303" y="0"/>
                  </a:lnTo>
                  <a:lnTo>
                    <a:pt x="0" y="0"/>
                  </a:lnTo>
                  <a:lnTo>
                    <a:pt x="0" y="146303"/>
                  </a:lnTo>
                  <a:close/>
                </a:path>
              </a:pathLst>
            </a:custGeom>
            <a:ln w="12700">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sp>
        <p:nvSpPr>
          <p:cNvPr id="42" name="object 42"/>
          <p:cNvSpPr txBox="1"/>
          <p:nvPr/>
        </p:nvSpPr>
        <p:spPr>
          <a:xfrm>
            <a:off x="3924553" y="6467433"/>
            <a:ext cx="4239260" cy="354330"/>
          </a:xfrm>
          <a:prstGeom prst="rect">
            <a:avLst/>
          </a:prstGeom>
        </p:spPr>
        <p:txBody>
          <a:bodyPr vert="horz" wrap="square" lIns="0" tIns="1905" rIns="0" bIns="0" rtlCol="0">
            <a:spAutoFit/>
          </a:bodyPr>
          <a:lstStyle/>
          <a:p>
            <a:pPr marL="17145" marR="0" lvl="0" indent="0" algn="l" defTabSz="914400" rtl="0" eaLnBrk="1" fontAlgn="auto" latinLnBrk="0" hangingPunct="1">
              <a:lnSpc>
                <a:spcPct val="100000"/>
              </a:lnSpc>
              <a:spcBef>
                <a:spcPts val="15"/>
              </a:spcBef>
              <a:spcAft>
                <a:spcPts val="0"/>
              </a:spcAft>
              <a:buClrTx/>
              <a:buSzTx/>
              <a:buFontTx/>
              <a:buNone/>
              <a:tabLst/>
              <a:defRPr/>
            </a:pPr>
            <a:r>
              <a:rPr kumimoji="0" sz="900" b="0" i="0" u="none" strike="noStrike" kern="1200" cap="none" spc="0" normalizeH="0" baseline="0" noProof="0" dirty="0">
                <a:ln>
                  <a:noFill/>
                </a:ln>
                <a:solidFill>
                  <a:srgbClr val="000000"/>
                </a:solidFill>
                <a:effectLst/>
                <a:uLnTx/>
                <a:uFillTx/>
                <a:latin typeface="Arial"/>
                <a:ea typeface="ＭＳ Ｐゴシック"/>
                <a:cs typeface="Arial"/>
              </a:rPr>
              <a:t>stratified</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Cochran–Mantel–Haenszel</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test</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(weighted</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95%</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CI</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adjusted across</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strata).</a:t>
            </a:r>
            <a:endParaRPr kumimoji="0" sz="900" b="0" i="0" u="none" strike="noStrike" kern="1200" cap="none" spc="0" normalizeH="0" baseline="0" noProof="0" dirty="0">
              <a:ln>
                <a:noFill/>
              </a:ln>
              <a:solidFill>
                <a:srgbClr val="000000"/>
              </a:solidFill>
              <a:effectLst/>
              <a:uLnTx/>
              <a:uFillTx/>
              <a:latin typeface="Arial"/>
              <a:ea typeface="ＭＳ Ｐゴシック"/>
              <a:cs typeface="Arial"/>
            </a:endParaRPr>
          </a:p>
          <a:p>
            <a:pPr marL="12700" marR="0" lvl="0" indent="0" algn="l" defTabSz="914400" rtl="0" eaLnBrk="1" fontAlgn="auto" latinLnBrk="0" hangingPunct="1">
              <a:lnSpc>
                <a:spcPct val="100000"/>
              </a:lnSpc>
              <a:spcBef>
                <a:spcPts val="620"/>
              </a:spcBef>
              <a:spcAft>
                <a:spcPts val="0"/>
              </a:spcAft>
              <a:buClrTx/>
              <a:buSzTx/>
              <a:buFontTx/>
              <a:buNone/>
              <a:tabLst/>
              <a:defRPr/>
            </a:pPr>
            <a:r>
              <a:rPr kumimoji="0" sz="800" b="0" i="0" u="none" strike="noStrike" kern="1200" cap="none" spc="0" normalizeH="0" baseline="0" noProof="0" dirty="0">
                <a:ln>
                  <a:noFill/>
                </a:ln>
                <a:solidFill>
                  <a:srgbClr val="000000"/>
                </a:solidFill>
                <a:effectLst/>
                <a:uLnTx/>
                <a:uFillTx/>
                <a:latin typeface="Arial"/>
                <a:ea typeface="ＭＳ Ｐゴシック"/>
                <a:cs typeface="Arial"/>
              </a:rPr>
              <a:t>Rampal</a:t>
            </a:r>
            <a:r>
              <a:rPr kumimoji="0" sz="8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800" b="0" i="0" u="none" strike="noStrike" kern="1200" cap="none" spc="0" normalizeH="0" baseline="0" noProof="0" dirty="0">
                <a:ln>
                  <a:noFill/>
                </a:ln>
                <a:solidFill>
                  <a:srgbClr val="000000"/>
                </a:solidFill>
                <a:effectLst/>
                <a:uLnTx/>
                <a:uFillTx/>
                <a:latin typeface="Arial"/>
                <a:ea typeface="ＭＳ Ｐゴシック"/>
                <a:cs typeface="Arial"/>
              </a:rPr>
              <a:t>R,</a:t>
            </a:r>
            <a:r>
              <a:rPr kumimoji="0" sz="8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800" b="0" i="0" u="none" strike="noStrike" kern="1200" cap="none" spc="0" normalizeH="0" baseline="0" noProof="0" dirty="0">
                <a:ln>
                  <a:noFill/>
                </a:ln>
                <a:solidFill>
                  <a:srgbClr val="000000"/>
                </a:solidFill>
                <a:effectLst/>
                <a:uLnTx/>
                <a:uFillTx/>
                <a:latin typeface="Arial"/>
                <a:ea typeface="ＭＳ Ｐゴシック"/>
                <a:cs typeface="Arial"/>
              </a:rPr>
              <a:t>et</a:t>
            </a:r>
            <a:r>
              <a:rPr kumimoji="0" sz="8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800" b="0" i="0" u="none" strike="noStrike" kern="1200" cap="none" spc="0" normalizeH="0" baseline="0" noProof="0" dirty="0">
                <a:ln>
                  <a:noFill/>
                </a:ln>
                <a:solidFill>
                  <a:srgbClr val="000000"/>
                </a:solidFill>
                <a:effectLst/>
                <a:uLnTx/>
                <a:uFillTx/>
                <a:latin typeface="Arial"/>
                <a:ea typeface="ＭＳ Ｐゴシック"/>
                <a:cs typeface="Arial"/>
              </a:rPr>
              <a:t>al.</a:t>
            </a:r>
            <a:r>
              <a:rPr kumimoji="0" sz="8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800" b="0" i="0" u="none" strike="noStrike" kern="1200" cap="none" spc="0" normalizeH="0" baseline="0" noProof="0" dirty="0">
                <a:ln>
                  <a:noFill/>
                </a:ln>
                <a:solidFill>
                  <a:srgbClr val="000000"/>
                </a:solidFill>
                <a:effectLst/>
                <a:uLnTx/>
                <a:uFillTx/>
                <a:latin typeface="Arial"/>
                <a:ea typeface="ＭＳ Ｐゴシック"/>
                <a:cs typeface="Arial"/>
              </a:rPr>
              <a:t>ASH</a:t>
            </a:r>
            <a:r>
              <a:rPr kumimoji="0" sz="8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800" b="0" i="0" u="none" strike="noStrike" kern="1200" cap="none" spc="0" normalizeH="0" baseline="0" noProof="0" dirty="0">
                <a:ln>
                  <a:noFill/>
                </a:ln>
                <a:solidFill>
                  <a:srgbClr val="000000"/>
                </a:solidFill>
                <a:effectLst/>
                <a:uLnTx/>
                <a:uFillTx/>
                <a:latin typeface="Arial"/>
                <a:ea typeface="ＭＳ Ｐゴシック"/>
                <a:cs typeface="Arial"/>
              </a:rPr>
              <a:t>2023.</a:t>
            </a:r>
            <a:r>
              <a:rPr kumimoji="0" sz="8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800" b="0" i="0" u="none" strike="noStrike" kern="1200" cap="none" spc="0" normalizeH="0" baseline="0" noProof="0" dirty="0">
                <a:ln>
                  <a:noFill/>
                </a:ln>
                <a:solidFill>
                  <a:srgbClr val="000000"/>
                </a:solidFill>
                <a:effectLst/>
                <a:uLnTx/>
                <a:uFillTx/>
                <a:latin typeface="Arial"/>
                <a:ea typeface="ＭＳ Ｐゴシック"/>
                <a:cs typeface="Arial"/>
              </a:rPr>
              <a:t>Oral</a:t>
            </a:r>
            <a:r>
              <a:rPr kumimoji="0" sz="8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800" b="0" i="0" u="none" strike="noStrike" kern="1200" cap="none" spc="-25" normalizeH="0" baseline="0" noProof="0" dirty="0">
                <a:ln>
                  <a:noFill/>
                </a:ln>
                <a:solidFill>
                  <a:srgbClr val="000000"/>
                </a:solidFill>
                <a:effectLst/>
                <a:uLnTx/>
                <a:uFillTx/>
                <a:latin typeface="Arial"/>
                <a:ea typeface="ＭＳ Ｐゴシック"/>
                <a:cs typeface="Arial"/>
              </a:rPr>
              <a:t>628</a:t>
            </a:r>
            <a:endParaRPr kumimoji="0" sz="800" b="0" i="0" u="none" strike="noStrike" kern="1200" cap="none" spc="0" normalizeH="0" baseline="0" noProof="0" dirty="0">
              <a:ln>
                <a:noFill/>
              </a:ln>
              <a:solidFill>
                <a:srgbClr val="000000"/>
              </a:solidFill>
              <a:effectLst/>
              <a:uLnTx/>
              <a:uFillTx/>
              <a:latin typeface="Arial"/>
              <a:ea typeface="ＭＳ Ｐゴシック"/>
              <a:cs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927195" y="5818975"/>
            <a:ext cx="7729372" cy="428322"/>
          </a:xfrm>
          <a:prstGeom prst="rect">
            <a:avLst/>
          </a:prstGeom>
        </p:spPr>
        <p:txBody>
          <a:bodyPr vert="horz" wrap="square" lIns="0" tIns="12700" rIns="0" bIns="0" rtlCol="0">
            <a:spAutoFit/>
          </a:bodyPr>
          <a:lstStyle/>
          <a:p>
            <a:pPr marL="38100" marR="3048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1200" cap="none" spc="0" normalizeH="0" baseline="0" noProof="0" dirty="0">
                <a:ln>
                  <a:noFill/>
                </a:ln>
                <a:solidFill>
                  <a:srgbClr val="000000"/>
                </a:solidFill>
                <a:effectLst/>
                <a:uLnTx/>
                <a:uFillTx/>
                <a:latin typeface="Arial"/>
                <a:ea typeface="ＭＳ Ｐゴシック"/>
                <a:cs typeface="Arial"/>
              </a:rPr>
              <a:t>Data</a:t>
            </a:r>
            <a:r>
              <a:rPr kumimoji="0" sz="900" b="1"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cut</a:t>
            </a:r>
            <a:r>
              <a:rPr kumimoji="0" sz="900" b="1"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off:</a:t>
            </a:r>
            <a:r>
              <a:rPr kumimoji="0" sz="900" b="1"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August</a:t>
            </a:r>
            <a:r>
              <a:rPr kumimoji="0" sz="900" b="1"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31,</a:t>
            </a:r>
            <a:r>
              <a:rPr kumimoji="0" sz="900" b="1"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2023.</a:t>
            </a:r>
            <a:r>
              <a:rPr kumimoji="0" sz="900" b="1"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CI,</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confidence</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interval;</a:t>
            </a:r>
            <a:r>
              <a:rPr kumimoji="0" sz="9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ITT,</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intent-to-treat;</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TSS,</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total</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symptom</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score;</a:t>
            </a:r>
            <a:r>
              <a:rPr kumimoji="0" sz="9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TSS50,</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≥50%</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reduction</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in</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total</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symptom</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score.</a:t>
            </a:r>
            <a:r>
              <a:rPr kumimoji="0" sz="9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Patients</a:t>
            </a:r>
            <a:r>
              <a:rPr kumimoji="0" sz="9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are</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evaluable</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for</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TSS50</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at</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Week</a:t>
            </a:r>
            <a:r>
              <a:rPr kumimoji="0" sz="9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24</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if</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they</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have</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had</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Week</a:t>
            </a:r>
            <a:r>
              <a:rPr kumimoji="0" sz="900" b="0" i="0" u="none" strike="noStrike" kern="1200" cap="none" spc="-5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24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TSS</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assessment</a:t>
            </a:r>
            <a:r>
              <a:rPr kumimoji="0" sz="900" b="0" i="0" u="none" strike="noStrike" kern="1200" cap="none" spc="-5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by</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the</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data</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cutoff</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date</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or</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discontinued</a:t>
            </a:r>
            <a:r>
              <a:rPr kumimoji="0" sz="900" b="0" i="0" u="none" strike="noStrike" kern="1200" cap="none" spc="-4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without</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Week</a:t>
            </a:r>
            <a:r>
              <a:rPr kumimoji="0" sz="900" b="0" i="0" u="none" strike="noStrike" kern="1200" cap="none" spc="-5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24</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assessment</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at</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any</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time.</a:t>
            </a:r>
            <a:r>
              <a:rPr kumimoji="0" sz="900" b="0" i="0" u="none" strike="noStrike" kern="1200" cap="none" spc="-55"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27777" noProof="0" dirty="0">
                <a:ln>
                  <a:noFill/>
                </a:ln>
                <a:solidFill>
                  <a:srgbClr val="000000"/>
                </a:solidFill>
                <a:effectLst/>
                <a:uLnTx/>
                <a:uFillTx/>
                <a:latin typeface="Arial"/>
                <a:ea typeface="ＭＳ Ｐゴシック"/>
                <a:cs typeface="Arial"/>
              </a:rPr>
              <a:t>†</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Difference</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in</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treatment</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groups</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analyzed</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by</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stratified</a:t>
            </a:r>
            <a:r>
              <a:rPr kumimoji="0" sz="9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Cochran–Mantel–Haenszel</a:t>
            </a:r>
            <a:r>
              <a:rPr kumimoji="0" sz="900" b="0" i="0" u="none" strike="noStrike" kern="1200" cap="none" spc="-4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test</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(weighted</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95%</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CI</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adjusted</a:t>
            </a:r>
            <a:r>
              <a:rPr kumimoji="0" sz="9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across</a:t>
            </a:r>
            <a:endParaRPr kumimoji="0" sz="900" b="0" i="0" u="none" strike="noStrike" kern="1200" cap="none" spc="0" normalizeH="0" baseline="0" noProof="0" dirty="0">
              <a:ln>
                <a:noFill/>
              </a:ln>
              <a:solidFill>
                <a:srgbClr val="000000"/>
              </a:solidFill>
              <a:effectLst/>
              <a:uLnTx/>
              <a:uFillTx/>
              <a:latin typeface="Arial"/>
              <a:ea typeface="ＭＳ Ｐゴシック"/>
              <a:cs typeface="Arial"/>
            </a:endParaRPr>
          </a:p>
        </p:txBody>
      </p:sp>
      <p:sp>
        <p:nvSpPr>
          <p:cNvPr id="4" name="object 4"/>
          <p:cNvSpPr txBox="1"/>
          <p:nvPr/>
        </p:nvSpPr>
        <p:spPr>
          <a:xfrm>
            <a:off x="1862708" y="1992629"/>
            <a:ext cx="1297305"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10" normalizeH="0" baseline="0" noProof="0" dirty="0">
                <a:ln>
                  <a:noFill/>
                </a:ln>
                <a:solidFill>
                  <a:srgbClr val="000000"/>
                </a:solidFill>
                <a:effectLst/>
                <a:uLnTx/>
                <a:uFillTx/>
                <a:latin typeface="Arial"/>
                <a:ea typeface="ＭＳ Ｐゴシック"/>
                <a:cs typeface="Arial"/>
              </a:rPr>
              <a:t>Pelabresib</a:t>
            </a:r>
            <a:r>
              <a:rPr kumimoji="0" sz="10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1000" b="0" i="0" u="none" strike="noStrike" kern="1200" cap="none" spc="0" normalizeH="0" baseline="0" noProof="0" dirty="0">
                <a:ln>
                  <a:noFill/>
                </a:ln>
                <a:solidFill>
                  <a:srgbClr val="000000"/>
                </a:solidFill>
                <a:effectLst/>
                <a:uLnTx/>
                <a:uFillTx/>
                <a:latin typeface="Arial"/>
                <a:ea typeface="ＭＳ Ｐゴシック"/>
                <a:cs typeface="Arial"/>
              </a:rPr>
              <a:t>+</a:t>
            </a:r>
            <a:r>
              <a:rPr kumimoji="0" sz="10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1000" b="0" i="0" u="none" strike="noStrike" kern="1200" cap="none" spc="-10" normalizeH="0" baseline="0" noProof="0" dirty="0">
                <a:ln>
                  <a:noFill/>
                </a:ln>
                <a:solidFill>
                  <a:srgbClr val="000000"/>
                </a:solidFill>
                <a:effectLst/>
                <a:uLnTx/>
                <a:uFillTx/>
                <a:latin typeface="Arial"/>
                <a:ea typeface="ＭＳ Ｐゴシック"/>
                <a:cs typeface="Arial"/>
              </a:rPr>
              <a:t>ruxolitinib</a:t>
            </a:r>
            <a:endParaRPr kumimoji="0" sz="10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5" name="object 5"/>
          <p:cNvSpPr txBox="1"/>
          <p:nvPr/>
        </p:nvSpPr>
        <p:spPr>
          <a:xfrm>
            <a:off x="4031996" y="1992629"/>
            <a:ext cx="1157605"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0" normalizeH="0" baseline="0" noProof="0" dirty="0">
                <a:ln>
                  <a:noFill/>
                </a:ln>
                <a:solidFill>
                  <a:srgbClr val="000000"/>
                </a:solidFill>
                <a:effectLst/>
                <a:uLnTx/>
                <a:uFillTx/>
                <a:latin typeface="Arial"/>
                <a:ea typeface="ＭＳ Ｐゴシック"/>
                <a:cs typeface="Arial"/>
              </a:rPr>
              <a:t>Placebo</a:t>
            </a:r>
            <a:r>
              <a:rPr kumimoji="0" sz="10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1000" b="0" i="0" u="none" strike="noStrike" kern="1200" cap="none" spc="0" normalizeH="0" baseline="0" noProof="0" dirty="0">
                <a:ln>
                  <a:noFill/>
                </a:ln>
                <a:solidFill>
                  <a:srgbClr val="000000"/>
                </a:solidFill>
                <a:effectLst/>
                <a:uLnTx/>
                <a:uFillTx/>
                <a:latin typeface="Arial"/>
                <a:ea typeface="ＭＳ Ｐゴシック"/>
                <a:cs typeface="Arial"/>
              </a:rPr>
              <a:t>+</a:t>
            </a:r>
            <a:r>
              <a:rPr kumimoji="0" sz="10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1000" b="0" i="0" u="none" strike="noStrike" kern="1200" cap="none" spc="-10" normalizeH="0" baseline="0" noProof="0" dirty="0">
                <a:ln>
                  <a:noFill/>
                </a:ln>
                <a:solidFill>
                  <a:srgbClr val="000000"/>
                </a:solidFill>
                <a:effectLst/>
                <a:uLnTx/>
                <a:uFillTx/>
                <a:latin typeface="Arial"/>
                <a:ea typeface="ＭＳ Ｐゴシック"/>
                <a:cs typeface="Arial"/>
              </a:rPr>
              <a:t>ruxolitinib</a:t>
            </a:r>
            <a:endParaRPr kumimoji="0" sz="1000" b="0" i="0" u="none" strike="noStrike" kern="1200" cap="none" spc="0" normalizeH="0" baseline="0" noProof="0">
              <a:ln>
                <a:noFill/>
              </a:ln>
              <a:solidFill>
                <a:srgbClr val="000000"/>
              </a:solidFill>
              <a:effectLst/>
              <a:uLnTx/>
              <a:uFillTx/>
              <a:latin typeface="Arial"/>
              <a:ea typeface="ＭＳ Ｐゴシック"/>
              <a:cs typeface="Arial"/>
            </a:endParaRPr>
          </a:p>
        </p:txBody>
      </p:sp>
      <p:graphicFrame>
        <p:nvGraphicFramePr>
          <p:cNvPr id="6" name="object 6"/>
          <p:cNvGraphicFramePr>
            <a:graphicFrameLocks noGrp="1"/>
          </p:cNvGraphicFramePr>
          <p:nvPr/>
        </p:nvGraphicFramePr>
        <p:xfrm>
          <a:off x="6579107" y="2172970"/>
          <a:ext cx="5077460" cy="1644650"/>
        </p:xfrm>
        <a:graphic>
          <a:graphicData uri="http://schemas.openxmlformats.org/drawingml/2006/table">
            <a:tbl>
              <a:tblPr firstRow="1" bandRow="1">
                <a:tableStyleId>{2D5ABB26-0587-4C30-8999-92F81FD0307C}</a:tableStyleId>
              </a:tblPr>
              <a:tblGrid>
                <a:gridCol w="1692275">
                  <a:extLst>
                    <a:ext uri="{9D8B030D-6E8A-4147-A177-3AD203B41FA5}">
                      <a16:colId xmlns:a16="http://schemas.microsoft.com/office/drawing/2014/main" val="20000"/>
                    </a:ext>
                  </a:extLst>
                </a:gridCol>
                <a:gridCol w="1314450">
                  <a:extLst>
                    <a:ext uri="{9D8B030D-6E8A-4147-A177-3AD203B41FA5}">
                      <a16:colId xmlns:a16="http://schemas.microsoft.com/office/drawing/2014/main" val="20001"/>
                    </a:ext>
                  </a:extLst>
                </a:gridCol>
                <a:gridCol w="1314450">
                  <a:extLst>
                    <a:ext uri="{9D8B030D-6E8A-4147-A177-3AD203B41FA5}">
                      <a16:colId xmlns:a16="http://schemas.microsoft.com/office/drawing/2014/main" val="20002"/>
                    </a:ext>
                  </a:extLst>
                </a:gridCol>
                <a:gridCol w="756285">
                  <a:extLst>
                    <a:ext uri="{9D8B030D-6E8A-4147-A177-3AD203B41FA5}">
                      <a16:colId xmlns:a16="http://schemas.microsoft.com/office/drawing/2014/main" val="20003"/>
                    </a:ext>
                  </a:extLst>
                </a:gridCol>
              </a:tblGrid>
              <a:tr h="730250">
                <a:tc>
                  <a:txBody>
                    <a:bodyPr/>
                    <a:lstStyle/>
                    <a:p>
                      <a:pPr>
                        <a:lnSpc>
                          <a:spcPct val="100000"/>
                        </a:lnSpc>
                      </a:pPr>
                      <a:endParaRPr sz="900">
                        <a:latin typeface="Times New Roman"/>
                        <a:cs typeface="Times New Roman"/>
                      </a:endParaRPr>
                    </a:p>
                  </a:txBody>
                  <a:tcPr marL="0" marR="0" marT="0" marB="0">
                    <a:lnL w="12700">
                      <a:solidFill>
                        <a:srgbClr val="91005A"/>
                      </a:solidFill>
                      <a:prstDash val="solid"/>
                    </a:lnL>
                    <a:lnR w="19050">
                      <a:solidFill>
                        <a:srgbClr val="0A2C81"/>
                      </a:solidFill>
                      <a:prstDash val="solid"/>
                    </a:lnR>
                    <a:lnT w="12700">
                      <a:solidFill>
                        <a:srgbClr val="91005A"/>
                      </a:solidFill>
                      <a:prstDash val="solid"/>
                    </a:lnT>
                    <a:lnB w="12700">
                      <a:solidFill>
                        <a:srgbClr val="91005A"/>
                      </a:solidFill>
                      <a:prstDash val="solid"/>
                    </a:lnB>
                  </a:tcPr>
                </a:tc>
                <a:tc>
                  <a:txBody>
                    <a:bodyPr/>
                    <a:lstStyle/>
                    <a:p>
                      <a:pPr marL="197485" marR="207645" algn="ctr">
                        <a:lnSpc>
                          <a:spcPct val="114999"/>
                        </a:lnSpc>
                        <a:spcBef>
                          <a:spcPts val="300"/>
                        </a:spcBef>
                      </a:pPr>
                      <a:r>
                        <a:rPr sz="1200" b="1" dirty="0">
                          <a:solidFill>
                            <a:srgbClr val="FFFFFF"/>
                          </a:solidFill>
                          <a:latin typeface="Arial"/>
                          <a:cs typeface="Arial"/>
                        </a:rPr>
                        <a:t>Pelabresib</a:t>
                      </a:r>
                      <a:r>
                        <a:rPr sz="1200" b="1" spc="-45" dirty="0">
                          <a:solidFill>
                            <a:srgbClr val="FFFFFF"/>
                          </a:solidFill>
                          <a:latin typeface="Arial"/>
                          <a:cs typeface="Arial"/>
                        </a:rPr>
                        <a:t> </a:t>
                      </a:r>
                      <a:r>
                        <a:rPr sz="1200" b="1" spc="-50" dirty="0">
                          <a:solidFill>
                            <a:srgbClr val="FFFFFF"/>
                          </a:solidFill>
                          <a:latin typeface="Arial"/>
                          <a:cs typeface="Arial"/>
                        </a:rPr>
                        <a:t>+ </a:t>
                      </a:r>
                      <a:r>
                        <a:rPr sz="1200" b="1" spc="-10" dirty="0">
                          <a:solidFill>
                            <a:srgbClr val="FFFFFF"/>
                          </a:solidFill>
                          <a:latin typeface="Arial"/>
                          <a:cs typeface="Arial"/>
                        </a:rPr>
                        <a:t>ruxolitinib (N=214)</a:t>
                      </a:r>
                      <a:endParaRPr sz="1200">
                        <a:latin typeface="Arial"/>
                        <a:cs typeface="Arial"/>
                      </a:endParaRPr>
                    </a:p>
                  </a:txBody>
                  <a:tcPr marL="0" marR="0" marT="38100" marB="0">
                    <a:lnL w="19050">
                      <a:solidFill>
                        <a:srgbClr val="0A2C81"/>
                      </a:solidFill>
                      <a:prstDash val="solid"/>
                    </a:lnL>
                    <a:lnR w="19050">
                      <a:solidFill>
                        <a:srgbClr val="696969"/>
                      </a:solidFill>
                      <a:prstDash val="solid"/>
                    </a:lnR>
                    <a:lnT w="19050">
                      <a:solidFill>
                        <a:srgbClr val="0A2C81"/>
                      </a:solidFill>
                      <a:prstDash val="solid"/>
                    </a:lnT>
                    <a:lnB w="12700">
                      <a:solidFill>
                        <a:srgbClr val="0A2C81"/>
                      </a:solidFill>
                      <a:prstDash val="solid"/>
                    </a:lnB>
                    <a:solidFill>
                      <a:srgbClr val="0A2C81"/>
                    </a:solidFill>
                  </a:tcPr>
                </a:tc>
                <a:tc>
                  <a:txBody>
                    <a:bodyPr/>
                    <a:lstStyle/>
                    <a:p>
                      <a:pPr marL="297815" marR="270510" indent="10160" algn="just">
                        <a:lnSpc>
                          <a:spcPct val="114999"/>
                        </a:lnSpc>
                        <a:spcBef>
                          <a:spcPts val="300"/>
                        </a:spcBef>
                      </a:pPr>
                      <a:r>
                        <a:rPr sz="1200" b="1" dirty="0">
                          <a:latin typeface="Arial"/>
                          <a:cs typeface="Arial"/>
                        </a:rPr>
                        <a:t>Placebo</a:t>
                      </a:r>
                      <a:r>
                        <a:rPr sz="1200" b="1" spc="-25" dirty="0">
                          <a:latin typeface="Arial"/>
                          <a:cs typeface="Arial"/>
                        </a:rPr>
                        <a:t> </a:t>
                      </a:r>
                      <a:r>
                        <a:rPr sz="1200" b="1" spc="-50" dirty="0">
                          <a:latin typeface="Arial"/>
                          <a:cs typeface="Arial"/>
                        </a:rPr>
                        <a:t>+ </a:t>
                      </a:r>
                      <a:r>
                        <a:rPr sz="1200" b="1" spc="-10" dirty="0">
                          <a:latin typeface="Arial"/>
                          <a:cs typeface="Arial"/>
                        </a:rPr>
                        <a:t>ruxolitinib (N=216)</a:t>
                      </a:r>
                      <a:endParaRPr sz="1200">
                        <a:latin typeface="Arial"/>
                        <a:cs typeface="Arial"/>
                      </a:endParaRPr>
                    </a:p>
                  </a:txBody>
                  <a:tcPr marL="0" marR="0" marT="38100" marB="0">
                    <a:lnL w="19050">
                      <a:solidFill>
                        <a:srgbClr val="696969"/>
                      </a:solidFill>
                      <a:prstDash val="solid"/>
                    </a:lnL>
                    <a:lnR w="19050">
                      <a:solidFill>
                        <a:srgbClr val="696969"/>
                      </a:solidFill>
                      <a:prstDash val="solid"/>
                    </a:lnR>
                    <a:lnT w="19050">
                      <a:solidFill>
                        <a:srgbClr val="696969"/>
                      </a:solidFill>
                      <a:prstDash val="solid"/>
                    </a:lnT>
                    <a:lnB w="12700">
                      <a:solidFill>
                        <a:srgbClr val="696969"/>
                      </a:solidFill>
                      <a:prstDash val="solid"/>
                    </a:lnB>
                    <a:solidFill>
                      <a:srgbClr val="C3C3C3"/>
                    </a:solidFill>
                  </a:tcPr>
                </a:tc>
                <a:tc>
                  <a:txBody>
                    <a:bodyPr/>
                    <a:lstStyle/>
                    <a:p>
                      <a:pPr>
                        <a:lnSpc>
                          <a:spcPct val="100000"/>
                        </a:lnSpc>
                        <a:spcBef>
                          <a:spcPts val="40"/>
                        </a:spcBef>
                      </a:pPr>
                      <a:endParaRPr sz="1850">
                        <a:latin typeface="Times New Roman"/>
                        <a:cs typeface="Times New Roman"/>
                      </a:endParaRPr>
                    </a:p>
                    <a:p>
                      <a:pPr algn="ctr">
                        <a:lnSpc>
                          <a:spcPct val="100000"/>
                        </a:lnSpc>
                      </a:pPr>
                      <a:r>
                        <a:rPr sz="1200" b="1" spc="-10" dirty="0">
                          <a:latin typeface="Arial"/>
                          <a:cs typeface="Arial"/>
                        </a:rPr>
                        <a:t>p-</a:t>
                      </a:r>
                      <a:r>
                        <a:rPr sz="1200" b="1" spc="-20" dirty="0">
                          <a:latin typeface="Arial"/>
                          <a:cs typeface="Arial"/>
                        </a:rPr>
                        <a:t>value</a:t>
                      </a:r>
                      <a:endParaRPr sz="1200">
                        <a:latin typeface="Arial"/>
                        <a:cs typeface="Arial"/>
                      </a:endParaRPr>
                    </a:p>
                  </a:txBody>
                  <a:tcPr marL="0" marR="0" marT="5080" marB="0">
                    <a:lnL w="19050">
                      <a:solidFill>
                        <a:srgbClr val="696969"/>
                      </a:solidFill>
                      <a:prstDash val="solid"/>
                    </a:lnL>
                    <a:lnR w="12700">
                      <a:solidFill>
                        <a:srgbClr val="91005A"/>
                      </a:solidFill>
                      <a:prstDash val="solid"/>
                    </a:lnR>
                    <a:lnT w="12700">
                      <a:solidFill>
                        <a:srgbClr val="91005A"/>
                      </a:solidFill>
                      <a:prstDash val="solid"/>
                    </a:lnT>
                    <a:lnB w="12700">
                      <a:solidFill>
                        <a:srgbClr val="91005A"/>
                      </a:solidFill>
                      <a:prstDash val="solid"/>
                    </a:lnB>
                  </a:tcPr>
                </a:tc>
                <a:extLst>
                  <a:ext uri="{0D108BD9-81ED-4DB2-BD59-A6C34878D82A}">
                    <a16:rowId xmlns:a16="http://schemas.microsoft.com/office/drawing/2014/main" val="10000"/>
                  </a:ext>
                </a:extLst>
              </a:tr>
              <a:tr h="457200">
                <a:tc>
                  <a:txBody>
                    <a:bodyPr/>
                    <a:lstStyle/>
                    <a:p>
                      <a:pPr marL="92075">
                        <a:lnSpc>
                          <a:spcPct val="100000"/>
                        </a:lnSpc>
                        <a:spcBef>
                          <a:spcPts val="1045"/>
                        </a:spcBef>
                      </a:pPr>
                      <a:r>
                        <a:rPr sz="1200" b="1" dirty="0">
                          <a:latin typeface="Arial"/>
                          <a:cs typeface="Arial"/>
                        </a:rPr>
                        <a:t>TSS50</a:t>
                      </a:r>
                      <a:r>
                        <a:rPr sz="1200" b="1" spc="-35" dirty="0">
                          <a:latin typeface="Arial"/>
                          <a:cs typeface="Arial"/>
                        </a:rPr>
                        <a:t> </a:t>
                      </a:r>
                      <a:r>
                        <a:rPr sz="1200" b="1" dirty="0">
                          <a:latin typeface="Arial"/>
                          <a:cs typeface="Arial"/>
                        </a:rPr>
                        <a:t>at</a:t>
                      </a:r>
                      <a:r>
                        <a:rPr sz="1200" b="1" spc="-10" dirty="0">
                          <a:latin typeface="Arial"/>
                          <a:cs typeface="Arial"/>
                        </a:rPr>
                        <a:t> </a:t>
                      </a:r>
                      <a:r>
                        <a:rPr sz="1200" b="1" dirty="0">
                          <a:latin typeface="Arial"/>
                          <a:cs typeface="Arial"/>
                        </a:rPr>
                        <a:t>Week</a:t>
                      </a:r>
                      <a:r>
                        <a:rPr sz="1200" b="1" spc="-30" dirty="0">
                          <a:latin typeface="Arial"/>
                          <a:cs typeface="Arial"/>
                        </a:rPr>
                        <a:t> </a:t>
                      </a:r>
                      <a:r>
                        <a:rPr sz="1200" b="1" spc="-25" dirty="0">
                          <a:latin typeface="Arial"/>
                          <a:cs typeface="Arial"/>
                        </a:rPr>
                        <a:t>24</a:t>
                      </a:r>
                      <a:endParaRPr sz="1200">
                        <a:latin typeface="Arial"/>
                        <a:cs typeface="Arial"/>
                      </a:endParaRPr>
                    </a:p>
                  </a:txBody>
                  <a:tcPr marL="0" marR="0" marT="132715" marB="0">
                    <a:lnL w="12700">
                      <a:solidFill>
                        <a:srgbClr val="91005A"/>
                      </a:solidFill>
                      <a:prstDash val="solid"/>
                    </a:lnL>
                    <a:lnR w="19050">
                      <a:solidFill>
                        <a:srgbClr val="0A2C81"/>
                      </a:solidFill>
                      <a:prstDash val="solid"/>
                    </a:lnR>
                    <a:lnT w="12700">
                      <a:solidFill>
                        <a:srgbClr val="91005A"/>
                      </a:solidFill>
                      <a:prstDash val="solid"/>
                    </a:lnT>
                    <a:lnB w="12700">
                      <a:solidFill>
                        <a:srgbClr val="91005A"/>
                      </a:solidFill>
                      <a:prstDash val="solid"/>
                    </a:lnB>
                  </a:tcPr>
                </a:tc>
                <a:tc>
                  <a:txBody>
                    <a:bodyPr/>
                    <a:lstStyle/>
                    <a:p>
                      <a:pPr marL="430530">
                        <a:lnSpc>
                          <a:spcPct val="100000"/>
                        </a:lnSpc>
                        <a:spcBef>
                          <a:spcPts val="1045"/>
                        </a:spcBef>
                      </a:pPr>
                      <a:r>
                        <a:rPr sz="1200" spc="-10" dirty="0">
                          <a:latin typeface="Arial"/>
                          <a:cs typeface="Arial"/>
                        </a:rPr>
                        <a:t>52.3%</a:t>
                      </a:r>
                      <a:endParaRPr sz="1200">
                        <a:latin typeface="Arial"/>
                        <a:cs typeface="Arial"/>
                      </a:endParaRPr>
                    </a:p>
                  </a:txBody>
                  <a:tcPr marL="0" marR="0" marT="132715" marB="0">
                    <a:lnL w="19050">
                      <a:solidFill>
                        <a:srgbClr val="0A2C81"/>
                      </a:solidFill>
                      <a:prstDash val="solid"/>
                    </a:lnL>
                    <a:lnR w="19050">
                      <a:solidFill>
                        <a:srgbClr val="696969"/>
                      </a:solidFill>
                      <a:prstDash val="solid"/>
                    </a:lnR>
                    <a:lnT w="12700">
                      <a:solidFill>
                        <a:srgbClr val="0A2C81"/>
                      </a:solidFill>
                      <a:prstDash val="solid"/>
                    </a:lnT>
                    <a:lnB w="19050">
                      <a:solidFill>
                        <a:srgbClr val="0A2C81"/>
                      </a:solidFill>
                      <a:prstDash val="solid"/>
                    </a:lnB>
                  </a:tcPr>
                </a:tc>
                <a:tc>
                  <a:txBody>
                    <a:bodyPr/>
                    <a:lstStyle/>
                    <a:p>
                      <a:pPr marL="448945">
                        <a:lnSpc>
                          <a:spcPct val="100000"/>
                        </a:lnSpc>
                        <a:spcBef>
                          <a:spcPts val="1045"/>
                        </a:spcBef>
                      </a:pPr>
                      <a:r>
                        <a:rPr sz="1200" spc="-10" dirty="0">
                          <a:latin typeface="Arial"/>
                          <a:cs typeface="Arial"/>
                        </a:rPr>
                        <a:t>46.3%</a:t>
                      </a:r>
                      <a:endParaRPr sz="1200">
                        <a:latin typeface="Arial"/>
                        <a:cs typeface="Arial"/>
                      </a:endParaRPr>
                    </a:p>
                  </a:txBody>
                  <a:tcPr marL="0" marR="0" marT="132715" marB="0">
                    <a:lnL w="19050">
                      <a:solidFill>
                        <a:srgbClr val="696969"/>
                      </a:solidFill>
                      <a:prstDash val="solid"/>
                    </a:lnL>
                    <a:lnR w="19050">
                      <a:solidFill>
                        <a:srgbClr val="696969"/>
                      </a:solidFill>
                      <a:prstDash val="solid"/>
                    </a:lnR>
                    <a:lnT w="12700">
                      <a:solidFill>
                        <a:srgbClr val="696969"/>
                      </a:solidFill>
                      <a:prstDash val="solid"/>
                    </a:lnT>
                    <a:lnB w="19050">
                      <a:solidFill>
                        <a:srgbClr val="696969"/>
                      </a:solidFill>
                      <a:prstDash val="solid"/>
                    </a:lnB>
                  </a:tcPr>
                </a:tc>
                <a:tc>
                  <a:txBody>
                    <a:bodyPr/>
                    <a:lstStyle/>
                    <a:p>
                      <a:pPr>
                        <a:lnSpc>
                          <a:spcPct val="100000"/>
                        </a:lnSpc>
                      </a:pPr>
                      <a:endParaRPr sz="900">
                        <a:latin typeface="Times New Roman"/>
                        <a:cs typeface="Times New Roman"/>
                      </a:endParaRPr>
                    </a:p>
                  </a:txBody>
                  <a:tcPr marL="0" marR="0" marT="0" marB="0">
                    <a:lnL w="19050">
                      <a:solidFill>
                        <a:srgbClr val="696969"/>
                      </a:solidFill>
                      <a:prstDash val="solid"/>
                    </a:lnL>
                    <a:lnR w="12700">
                      <a:solidFill>
                        <a:srgbClr val="91005A"/>
                      </a:solidFill>
                      <a:prstDash val="solid"/>
                    </a:lnR>
                    <a:lnT w="12700">
                      <a:solidFill>
                        <a:srgbClr val="91005A"/>
                      </a:solidFill>
                      <a:prstDash val="solid"/>
                    </a:lnT>
                    <a:lnB w="12700">
                      <a:solidFill>
                        <a:srgbClr val="91005A"/>
                      </a:solidFill>
                      <a:prstDash val="solid"/>
                    </a:lnB>
                  </a:tcPr>
                </a:tc>
                <a:extLst>
                  <a:ext uri="{0D108BD9-81ED-4DB2-BD59-A6C34878D82A}">
                    <a16:rowId xmlns:a16="http://schemas.microsoft.com/office/drawing/2014/main" val="10001"/>
                  </a:ext>
                </a:extLst>
              </a:tr>
              <a:tr h="457200">
                <a:tc>
                  <a:txBody>
                    <a:bodyPr/>
                    <a:lstStyle/>
                    <a:p>
                      <a:pPr marL="92075">
                        <a:lnSpc>
                          <a:spcPct val="100000"/>
                        </a:lnSpc>
                        <a:spcBef>
                          <a:spcPts val="1050"/>
                        </a:spcBef>
                      </a:pPr>
                      <a:r>
                        <a:rPr sz="1200" b="1" dirty="0">
                          <a:latin typeface="Arial"/>
                          <a:cs typeface="Arial"/>
                        </a:rPr>
                        <a:t>Difference</a:t>
                      </a:r>
                      <a:r>
                        <a:rPr sz="1200" b="1" baseline="24305" dirty="0">
                          <a:latin typeface="Arial"/>
                          <a:cs typeface="Arial"/>
                        </a:rPr>
                        <a:t>†</a:t>
                      </a:r>
                      <a:r>
                        <a:rPr sz="1200" b="1" spc="75" baseline="24305" dirty="0">
                          <a:latin typeface="Arial"/>
                          <a:cs typeface="Arial"/>
                        </a:rPr>
                        <a:t> </a:t>
                      </a:r>
                      <a:r>
                        <a:rPr sz="1200" b="1" dirty="0">
                          <a:latin typeface="Arial"/>
                          <a:cs typeface="Arial"/>
                        </a:rPr>
                        <a:t>(95%</a:t>
                      </a:r>
                      <a:r>
                        <a:rPr sz="1200" b="1" spc="-45" dirty="0">
                          <a:latin typeface="Arial"/>
                          <a:cs typeface="Arial"/>
                        </a:rPr>
                        <a:t> </a:t>
                      </a:r>
                      <a:r>
                        <a:rPr sz="1200" b="1" spc="-25" dirty="0">
                          <a:latin typeface="Arial"/>
                          <a:cs typeface="Arial"/>
                        </a:rPr>
                        <a:t>CI)</a:t>
                      </a:r>
                      <a:endParaRPr sz="1200">
                        <a:latin typeface="Arial"/>
                        <a:cs typeface="Arial"/>
                      </a:endParaRPr>
                    </a:p>
                  </a:txBody>
                  <a:tcPr marL="0" marR="0" marT="133350" marB="0">
                    <a:lnL w="12700">
                      <a:solidFill>
                        <a:srgbClr val="91005A"/>
                      </a:solidFill>
                      <a:prstDash val="solid"/>
                    </a:lnL>
                    <a:lnR w="12700">
                      <a:solidFill>
                        <a:srgbClr val="91005A"/>
                      </a:solidFill>
                      <a:prstDash val="solid"/>
                    </a:lnR>
                    <a:lnT w="12700">
                      <a:solidFill>
                        <a:srgbClr val="91005A"/>
                      </a:solidFill>
                      <a:prstDash val="solid"/>
                    </a:lnT>
                    <a:lnB w="12700">
                      <a:solidFill>
                        <a:srgbClr val="91005A"/>
                      </a:solidFill>
                      <a:prstDash val="solid"/>
                    </a:lnB>
                  </a:tcPr>
                </a:tc>
                <a:tc gridSpan="2">
                  <a:txBody>
                    <a:bodyPr/>
                    <a:lstStyle/>
                    <a:p>
                      <a:pPr marL="813435">
                        <a:lnSpc>
                          <a:spcPct val="100000"/>
                        </a:lnSpc>
                        <a:spcBef>
                          <a:spcPts val="1050"/>
                        </a:spcBef>
                      </a:pPr>
                      <a:r>
                        <a:rPr sz="1200" dirty="0">
                          <a:latin typeface="Arial"/>
                          <a:cs typeface="Arial"/>
                        </a:rPr>
                        <a:t>6.0</a:t>
                      </a:r>
                      <a:r>
                        <a:rPr sz="1200" spc="-5" dirty="0">
                          <a:latin typeface="Arial"/>
                          <a:cs typeface="Arial"/>
                        </a:rPr>
                        <a:t> </a:t>
                      </a:r>
                      <a:r>
                        <a:rPr sz="1200" spc="-10" dirty="0">
                          <a:latin typeface="Arial"/>
                          <a:cs typeface="Arial"/>
                        </a:rPr>
                        <a:t>(-</a:t>
                      </a:r>
                      <a:r>
                        <a:rPr sz="1200" dirty="0">
                          <a:latin typeface="Arial"/>
                          <a:cs typeface="Arial"/>
                        </a:rPr>
                        <a:t>3.5,</a:t>
                      </a:r>
                      <a:r>
                        <a:rPr sz="1200" spc="-10" dirty="0">
                          <a:latin typeface="Arial"/>
                          <a:cs typeface="Arial"/>
                        </a:rPr>
                        <a:t> </a:t>
                      </a:r>
                      <a:r>
                        <a:rPr sz="1200" spc="-20" dirty="0">
                          <a:latin typeface="Arial"/>
                          <a:cs typeface="Arial"/>
                        </a:rPr>
                        <a:t>15.5)</a:t>
                      </a:r>
                      <a:endParaRPr sz="1200">
                        <a:latin typeface="Arial"/>
                        <a:cs typeface="Arial"/>
                      </a:endParaRPr>
                    </a:p>
                  </a:txBody>
                  <a:tcPr marL="0" marR="0" marT="133350" marB="0">
                    <a:lnL w="12700">
                      <a:solidFill>
                        <a:srgbClr val="91005A"/>
                      </a:solidFill>
                      <a:prstDash val="solid"/>
                    </a:lnL>
                    <a:lnR w="12700">
                      <a:solidFill>
                        <a:srgbClr val="91005A"/>
                      </a:solidFill>
                      <a:prstDash val="solid"/>
                    </a:lnR>
                    <a:lnT w="19050" cap="flat" cmpd="sng" algn="ctr">
                      <a:solidFill>
                        <a:srgbClr val="0A2C81"/>
                      </a:solidFill>
                      <a:prstDash val="solid"/>
                      <a:round/>
                      <a:headEnd type="none" w="med" len="med"/>
                      <a:tailEnd type="none" w="med" len="med"/>
                    </a:lnT>
                    <a:lnB w="12700">
                      <a:solidFill>
                        <a:srgbClr val="91005A"/>
                      </a:solidFill>
                      <a:prstDash val="solid"/>
                    </a:lnB>
                  </a:tcPr>
                </a:tc>
                <a:tc hMerge="1">
                  <a:txBody>
                    <a:bodyPr/>
                    <a:lstStyle/>
                    <a:p>
                      <a:endParaRPr/>
                    </a:p>
                  </a:txBody>
                  <a:tcPr marL="0" marR="0" marT="0" marB="0"/>
                </a:tc>
                <a:tc>
                  <a:txBody>
                    <a:bodyPr/>
                    <a:lstStyle/>
                    <a:p>
                      <a:pPr marL="1270" algn="ctr">
                        <a:lnSpc>
                          <a:spcPct val="100000"/>
                        </a:lnSpc>
                        <a:spcBef>
                          <a:spcPts val="1050"/>
                        </a:spcBef>
                      </a:pPr>
                      <a:r>
                        <a:rPr sz="1200" spc="-20" dirty="0">
                          <a:latin typeface="Arial"/>
                          <a:cs typeface="Arial"/>
                        </a:rPr>
                        <a:t>0.216</a:t>
                      </a:r>
                      <a:endParaRPr sz="1200">
                        <a:latin typeface="Arial"/>
                        <a:cs typeface="Arial"/>
                      </a:endParaRPr>
                    </a:p>
                  </a:txBody>
                  <a:tcPr marL="0" marR="0" marT="133350" marB="0">
                    <a:lnL w="12700">
                      <a:solidFill>
                        <a:srgbClr val="91005A"/>
                      </a:solidFill>
                      <a:prstDash val="solid"/>
                    </a:lnL>
                    <a:lnR w="12700">
                      <a:solidFill>
                        <a:srgbClr val="91005A"/>
                      </a:solidFill>
                      <a:prstDash val="solid"/>
                    </a:lnR>
                    <a:lnT w="12700">
                      <a:solidFill>
                        <a:srgbClr val="91005A"/>
                      </a:solidFill>
                      <a:prstDash val="solid"/>
                    </a:lnT>
                    <a:lnB w="12700">
                      <a:solidFill>
                        <a:srgbClr val="91005A"/>
                      </a:solidFill>
                      <a:prstDash val="solid"/>
                    </a:lnB>
                  </a:tcPr>
                </a:tc>
                <a:extLst>
                  <a:ext uri="{0D108BD9-81ED-4DB2-BD59-A6C34878D82A}">
                    <a16:rowId xmlns:a16="http://schemas.microsoft.com/office/drawing/2014/main" val="10002"/>
                  </a:ext>
                </a:extLst>
              </a:tr>
            </a:tbl>
          </a:graphicData>
        </a:graphic>
      </p:graphicFrame>
      <p:sp>
        <p:nvSpPr>
          <p:cNvPr id="7" name="object 7"/>
          <p:cNvSpPr txBox="1"/>
          <p:nvPr/>
        </p:nvSpPr>
        <p:spPr>
          <a:xfrm>
            <a:off x="6560566" y="1929129"/>
            <a:ext cx="998219"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91005A"/>
                </a:solidFill>
                <a:effectLst/>
                <a:uLnTx/>
                <a:uFillTx/>
                <a:latin typeface="Arial"/>
                <a:ea typeface="ＭＳ Ｐゴシック"/>
                <a:cs typeface="Arial"/>
              </a:rPr>
              <a:t>ITT</a:t>
            </a:r>
            <a:r>
              <a:rPr kumimoji="0" sz="1200" b="0" i="0" u="none" strike="noStrike" kern="1200" cap="none" spc="-15" normalizeH="0" baseline="0" noProof="0" dirty="0">
                <a:ln>
                  <a:noFill/>
                </a:ln>
                <a:solidFill>
                  <a:srgbClr val="91005A"/>
                </a:solidFill>
                <a:effectLst/>
                <a:uLnTx/>
                <a:uFillTx/>
                <a:latin typeface="Arial"/>
                <a:ea typeface="ＭＳ Ｐゴシック"/>
                <a:cs typeface="Arial"/>
              </a:rPr>
              <a:t> </a:t>
            </a:r>
            <a:r>
              <a:rPr kumimoji="0" sz="1200" b="0" i="0" u="none" strike="noStrike" kern="1200" cap="none" spc="-10" normalizeH="0" baseline="0" noProof="0" dirty="0">
                <a:ln>
                  <a:noFill/>
                </a:ln>
                <a:solidFill>
                  <a:srgbClr val="91005A"/>
                </a:solidFill>
                <a:effectLst/>
                <a:uLnTx/>
                <a:uFillTx/>
                <a:latin typeface="Arial"/>
                <a:ea typeface="ＭＳ Ｐゴシック"/>
                <a:cs typeface="Arial"/>
              </a:rPr>
              <a:t>population</a:t>
            </a:r>
            <a:endParaRPr kumimoji="0" sz="1200" b="0" i="0" u="none" strike="noStrike" kern="1200" cap="none" spc="0" normalizeH="0" baseline="0" noProof="0">
              <a:ln>
                <a:noFill/>
              </a:ln>
              <a:solidFill>
                <a:srgbClr val="000000"/>
              </a:solidFill>
              <a:effectLst/>
              <a:uLnTx/>
              <a:uFillTx/>
              <a:latin typeface="Arial"/>
              <a:ea typeface="ＭＳ Ｐゴシック"/>
              <a:cs typeface="Arial"/>
            </a:endParaRPr>
          </a:p>
        </p:txBody>
      </p:sp>
      <p:grpSp>
        <p:nvGrpSpPr>
          <p:cNvPr id="9" name="object 9"/>
          <p:cNvGrpSpPr/>
          <p:nvPr/>
        </p:nvGrpSpPr>
        <p:grpSpPr>
          <a:xfrm>
            <a:off x="688951" y="2583252"/>
            <a:ext cx="5762625" cy="1877060"/>
            <a:chOff x="688951" y="2583252"/>
            <a:chExt cx="5762625" cy="1877060"/>
          </a:xfrm>
        </p:grpSpPr>
        <p:sp>
          <p:nvSpPr>
            <p:cNvPr id="10" name="object 10"/>
            <p:cNvSpPr/>
            <p:nvPr/>
          </p:nvSpPr>
          <p:spPr>
            <a:xfrm>
              <a:off x="755213" y="2586427"/>
              <a:ext cx="336550" cy="655955"/>
            </a:xfrm>
            <a:custGeom>
              <a:avLst/>
              <a:gdLst/>
              <a:ahLst/>
              <a:cxnLst/>
              <a:rect l="l" t="t" r="r" b="b"/>
              <a:pathLst>
                <a:path w="336550" h="655955">
                  <a:moveTo>
                    <a:pt x="336249" y="0"/>
                  </a:moveTo>
                  <a:lnTo>
                    <a:pt x="0" y="0"/>
                  </a:lnTo>
                  <a:lnTo>
                    <a:pt x="0" y="655572"/>
                  </a:lnTo>
                  <a:lnTo>
                    <a:pt x="336249" y="655572"/>
                  </a:lnTo>
                  <a:lnTo>
                    <a:pt x="336249"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1" name="object 11"/>
            <p:cNvSpPr/>
            <p:nvPr/>
          </p:nvSpPr>
          <p:spPr>
            <a:xfrm>
              <a:off x="755213" y="2586427"/>
              <a:ext cx="336550" cy="655955"/>
            </a:xfrm>
            <a:custGeom>
              <a:avLst/>
              <a:gdLst/>
              <a:ahLst/>
              <a:cxnLst/>
              <a:rect l="l" t="t" r="r" b="b"/>
              <a:pathLst>
                <a:path w="336550" h="655955">
                  <a:moveTo>
                    <a:pt x="0" y="655572"/>
                  </a:moveTo>
                  <a:lnTo>
                    <a:pt x="336249" y="655572"/>
                  </a:lnTo>
                  <a:lnTo>
                    <a:pt x="336249" y="0"/>
                  </a:lnTo>
                  <a:lnTo>
                    <a:pt x="0" y="0"/>
                  </a:lnTo>
                  <a:lnTo>
                    <a:pt x="0" y="655572"/>
                  </a:lnTo>
                  <a:close/>
                </a:path>
              </a:pathLst>
            </a:custGeom>
            <a:ln w="6246">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2" name="object 12"/>
            <p:cNvSpPr/>
            <p:nvPr/>
          </p:nvSpPr>
          <p:spPr>
            <a:xfrm>
              <a:off x="1116648" y="2586427"/>
              <a:ext cx="331470" cy="429259"/>
            </a:xfrm>
            <a:custGeom>
              <a:avLst/>
              <a:gdLst/>
              <a:ahLst/>
              <a:cxnLst/>
              <a:rect l="l" t="t" r="r" b="b"/>
              <a:pathLst>
                <a:path w="331469" h="429260">
                  <a:moveTo>
                    <a:pt x="331057" y="0"/>
                  </a:moveTo>
                  <a:lnTo>
                    <a:pt x="0" y="0"/>
                  </a:lnTo>
                  <a:lnTo>
                    <a:pt x="0" y="428798"/>
                  </a:lnTo>
                  <a:lnTo>
                    <a:pt x="331057" y="428798"/>
                  </a:lnTo>
                  <a:lnTo>
                    <a:pt x="331057"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3" name="object 13"/>
            <p:cNvSpPr/>
            <p:nvPr/>
          </p:nvSpPr>
          <p:spPr>
            <a:xfrm>
              <a:off x="1116648" y="2586427"/>
              <a:ext cx="331470" cy="429259"/>
            </a:xfrm>
            <a:custGeom>
              <a:avLst/>
              <a:gdLst/>
              <a:ahLst/>
              <a:cxnLst/>
              <a:rect l="l" t="t" r="r" b="b"/>
              <a:pathLst>
                <a:path w="331469" h="429260">
                  <a:moveTo>
                    <a:pt x="0" y="428798"/>
                  </a:moveTo>
                  <a:lnTo>
                    <a:pt x="331057" y="428798"/>
                  </a:lnTo>
                  <a:lnTo>
                    <a:pt x="331057" y="0"/>
                  </a:lnTo>
                  <a:lnTo>
                    <a:pt x="0" y="0"/>
                  </a:lnTo>
                  <a:lnTo>
                    <a:pt x="0" y="428798"/>
                  </a:lnTo>
                  <a:close/>
                </a:path>
              </a:pathLst>
            </a:custGeom>
            <a:ln w="6246">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4" name="object 14"/>
            <p:cNvSpPr/>
            <p:nvPr/>
          </p:nvSpPr>
          <p:spPr>
            <a:xfrm>
              <a:off x="902412" y="3015225"/>
              <a:ext cx="398780" cy="1442085"/>
            </a:xfrm>
            <a:custGeom>
              <a:avLst/>
              <a:gdLst/>
              <a:ahLst/>
              <a:cxnLst/>
              <a:rect l="l" t="t" r="r" b="b"/>
              <a:pathLst>
                <a:path w="398780" h="1442085">
                  <a:moveTo>
                    <a:pt x="20816" y="226774"/>
                  </a:moveTo>
                  <a:lnTo>
                    <a:pt x="20816" y="226774"/>
                  </a:lnTo>
                  <a:lnTo>
                    <a:pt x="20816" y="723109"/>
                  </a:lnTo>
                </a:path>
                <a:path w="398780" h="1442085">
                  <a:moveTo>
                    <a:pt x="0" y="723109"/>
                  </a:moveTo>
                  <a:lnTo>
                    <a:pt x="0" y="723109"/>
                  </a:lnTo>
                  <a:lnTo>
                    <a:pt x="37892" y="723109"/>
                  </a:lnTo>
                </a:path>
                <a:path w="398780" h="1442085">
                  <a:moveTo>
                    <a:pt x="381664" y="0"/>
                  </a:moveTo>
                  <a:lnTo>
                    <a:pt x="381664" y="0"/>
                  </a:lnTo>
                  <a:lnTo>
                    <a:pt x="381664" y="1441856"/>
                  </a:lnTo>
                </a:path>
                <a:path w="398780" h="1442085">
                  <a:moveTo>
                    <a:pt x="360781" y="1441856"/>
                  </a:moveTo>
                  <a:lnTo>
                    <a:pt x="360781" y="1441856"/>
                  </a:lnTo>
                  <a:lnTo>
                    <a:pt x="398690" y="1441856"/>
                  </a:lnTo>
                </a:path>
              </a:pathLst>
            </a:custGeom>
            <a:ln w="6247">
              <a:solidFill>
                <a:srgbClr val="58585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5" name="object 15"/>
            <p:cNvSpPr/>
            <p:nvPr/>
          </p:nvSpPr>
          <p:spPr>
            <a:xfrm>
              <a:off x="1578039" y="2586427"/>
              <a:ext cx="332105" cy="546735"/>
            </a:xfrm>
            <a:custGeom>
              <a:avLst/>
              <a:gdLst/>
              <a:ahLst/>
              <a:cxnLst/>
              <a:rect l="l" t="t" r="r" b="b"/>
              <a:pathLst>
                <a:path w="332105" h="546735">
                  <a:moveTo>
                    <a:pt x="331871" y="0"/>
                  </a:moveTo>
                  <a:lnTo>
                    <a:pt x="0" y="0"/>
                  </a:lnTo>
                  <a:lnTo>
                    <a:pt x="0" y="546673"/>
                  </a:lnTo>
                  <a:lnTo>
                    <a:pt x="331871" y="546673"/>
                  </a:lnTo>
                  <a:lnTo>
                    <a:pt x="331871"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6" name="object 16"/>
            <p:cNvSpPr/>
            <p:nvPr/>
          </p:nvSpPr>
          <p:spPr>
            <a:xfrm>
              <a:off x="1578039" y="2586427"/>
              <a:ext cx="332105" cy="546735"/>
            </a:xfrm>
            <a:custGeom>
              <a:avLst/>
              <a:gdLst/>
              <a:ahLst/>
              <a:cxnLst/>
              <a:rect l="l" t="t" r="r" b="b"/>
              <a:pathLst>
                <a:path w="332105" h="546735">
                  <a:moveTo>
                    <a:pt x="0" y="546673"/>
                  </a:moveTo>
                  <a:lnTo>
                    <a:pt x="331871" y="546673"/>
                  </a:lnTo>
                  <a:lnTo>
                    <a:pt x="331871" y="0"/>
                  </a:lnTo>
                  <a:lnTo>
                    <a:pt x="0" y="0"/>
                  </a:lnTo>
                  <a:lnTo>
                    <a:pt x="0" y="546673"/>
                  </a:lnTo>
                  <a:close/>
                </a:path>
              </a:pathLst>
            </a:custGeom>
            <a:ln w="6246">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7" name="object 17"/>
            <p:cNvSpPr/>
            <p:nvPr/>
          </p:nvSpPr>
          <p:spPr>
            <a:xfrm>
              <a:off x="1938846" y="2586427"/>
              <a:ext cx="332105" cy="488315"/>
            </a:xfrm>
            <a:custGeom>
              <a:avLst/>
              <a:gdLst/>
              <a:ahLst/>
              <a:cxnLst/>
              <a:rect l="l" t="t" r="r" b="b"/>
              <a:pathLst>
                <a:path w="332105" h="488314">
                  <a:moveTo>
                    <a:pt x="331871" y="0"/>
                  </a:moveTo>
                  <a:lnTo>
                    <a:pt x="0" y="0"/>
                  </a:lnTo>
                  <a:lnTo>
                    <a:pt x="0" y="487945"/>
                  </a:lnTo>
                  <a:lnTo>
                    <a:pt x="331871" y="487945"/>
                  </a:lnTo>
                  <a:lnTo>
                    <a:pt x="331871"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8" name="object 18"/>
            <p:cNvSpPr/>
            <p:nvPr/>
          </p:nvSpPr>
          <p:spPr>
            <a:xfrm>
              <a:off x="1939433" y="2586427"/>
              <a:ext cx="331470" cy="488315"/>
            </a:xfrm>
            <a:custGeom>
              <a:avLst/>
              <a:gdLst/>
              <a:ahLst/>
              <a:cxnLst/>
              <a:rect l="l" t="t" r="r" b="b"/>
              <a:pathLst>
                <a:path w="331469" h="488314">
                  <a:moveTo>
                    <a:pt x="0" y="487945"/>
                  </a:moveTo>
                  <a:lnTo>
                    <a:pt x="331284" y="487945"/>
                  </a:lnTo>
                  <a:lnTo>
                    <a:pt x="331284" y="0"/>
                  </a:lnTo>
                  <a:lnTo>
                    <a:pt x="0" y="0"/>
                  </a:lnTo>
                  <a:lnTo>
                    <a:pt x="0" y="487945"/>
                  </a:lnTo>
                  <a:close/>
                </a:path>
              </a:pathLst>
            </a:custGeom>
            <a:ln w="6246">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9" name="object 19"/>
            <p:cNvSpPr/>
            <p:nvPr/>
          </p:nvSpPr>
          <p:spPr>
            <a:xfrm>
              <a:off x="1724811" y="3074373"/>
              <a:ext cx="399415" cy="710565"/>
            </a:xfrm>
            <a:custGeom>
              <a:avLst/>
              <a:gdLst/>
              <a:ahLst/>
              <a:cxnLst/>
              <a:rect l="l" t="t" r="r" b="b"/>
              <a:pathLst>
                <a:path w="399414" h="710564">
                  <a:moveTo>
                    <a:pt x="21470" y="58728"/>
                  </a:moveTo>
                  <a:lnTo>
                    <a:pt x="21470" y="58728"/>
                  </a:lnTo>
                  <a:lnTo>
                    <a:pt x="21470" y="710021"/>
                  </a:lnTo>
                </a:path>
                <a:path w="399414" h="710564">
                  <a:moveTo>
                    <a:pt x="0" y="710021"/>
                  </a:moveTo>
                  <a:lnTo>
                    <a:pt x="0" y="710021"/>
                  </a:lnTo>
                  <a:lnTo>
                    <a:pt x="37908" y="710021"/>
                  </a:lnTo>
                </a:path>
                <a:path w="399414" h="710564">
                  <a:moveTo>
                    <a:pt x="382276" y="0"/>
                  </a:moveTo>
                  <a:lnTo>
                    <a:pt x="382276" y="0"/>
                  </a:lnTo>
                  <a:lnTo>
                    <a:pt x="382276" y="558587"/>
                  </a:lnTo>
                </a:path>
                <a:path w="399414" h="710564">
                  <a:moveTo>
                    <a:pt x="361393" y="558587"/>
                  </a:moveTo>
                  <a:lnTo>
                    <a:pt x="361393" y="558587"/>
                  </a:lnTo>
                  <a:lnTo>
                    <a:pt x="399302" y="558587"/>
                  </a:lnTo>
                </a:path>
              </a:pathLst>
            </a:custGeom>
            <a:ln w="6247">
              <a:solidFill>
                <a:srgbClr val="58585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0" name="object 20"/>
            <p:cNvSpPr/>
            <p:nvPr/>
          </p:nvSpPr>
          <p:spPr>
            <a:xfrm>
              <a:off x="2401050" y="2586427"/>
              <a:ext cx="331470" cy="740410"/>
            </a:xfrm>
            <a:custGeom>
              <a:avLst/>
              <a:gdLst/>
              <a:ahLst/>
              <a:cxnLst/>
              <a:rect l="l" t="t" r="r" b="b"/>
              <a:pathLst>
                <a:path w="331469" h="740410">
                  <a:moveTo>
                    <a:pt x="331284" y="0"/>
                  </a:moveTo>
                  <a:lnTo>
                    <a:pt x="0" y="0"/>
                  </a:lnTo>
                  <a:lnTo>
                    <a:pt x="0" y="740140"/>
                  </a:lnTo>
                  <a:lnTo>
                    <a:pt x="331284" y="740140"/>
                  </a:lnTo>
                  <a:lnTo>
                    <a:pt x="331284"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1" name="object 21"/>
            <p:cNvSpPr/>
            <p:nvPr/>
          </p:nvSpPr>
          <p:spPr>
            <a:xfrm>
              <a:off x="2401050" y="2586427"/>
              <a:ext cx="332105" cy="740410"/>
            </a:xfrm>
            <a:custGeom>
              <a:avLst/>
              <a:gdLst/>
              <a:ahLst/>
              <a:cxnLst/>
              <a:rect l="l" t="t" r="r" b="b"/>
              <a:pathLst>
                <a:path w="332105" h="740410">
                  <a:moveTo>
                    <a:pt x="0" y="740140"/>
                  </a:moveTo>
                  <a:lnTo>
                    <a:pt x="331871" y="740140"/>
                  </a:lnTo>
                  <a:lnTo>
                    <a:pt x="331871" y="0"/>
                  </a:lnTo>
                  <a:lnTo>
                    <a:pt x="0" y="0"/>
                  </a:lnTo>
                  <a:lnTo>
                    <a:pt x="0" y="740140"/>
                  </a:lnTo>
                  <a:close/>
                </a:path>
              </a:pathLst>
            </a:custGeom>
            <a:ln w="6246">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2" name="object 22"/>
            <p:cNvSpPr/>
            <p:nvPr/>
          </p:nvSpPr>
          <p:spPr>
            <a:xfrm>
              <a:off x="2761857" y="2586427"/>
              <a:ext cx="332105" cy="626745"/>
            </a:xfrm>
            <a:custGeom>
              <a:avLst/>
              <a:gdLst/>
              <a:ahLst/>
              <a:cxnLst/>
              <a:rect l="l" t="t" r="r" b="b"/>
              <a:pathLst>
                <a:path w="332105" h="626744">
                  <a:moveTo>
                    <a:pt x="331871" y="0"/>
                  </a:moveTo>
                  <a:lnTo>
                    <a:pt x="0" y="0"/>
                  </a:lnTo>
                  <a:lnTo>
                    <a:pt x="0" y="626627"/>
                  </a:lnTo>
                  <a:lnTo>
                    <a:pt x="331871" y="626627"/>
                  </a:lnTo>
                  <a:lnTo>
                    <a:pt x="331871"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3" name="object 23"/>
            <p:cNvSpPr/>
            <p:nvPr/>
          </p:nvSpPr>
          <p:spPr>
            <a:xfrm>
              <a:off x="2761857" y="2586427"/>
              <a:ext cx="332105" cy="626745"/>
            </a:xfrm>
            <a:custGeom>
              <a:avLst/>
              <a:gdLst/>
              <a:ahLst/>
              <a:cxnLst/>
              <a:rect l="l" t="t" r="r" b="b"/>
              <a:pathLst>
                <a:path w="332105" h="626744">
                  <a:moveTo>
                    <a:pt x="0" y="626627"/>
                  </a:moveTo>
                  <a:lnTo>
                    <a:pt x="331871" y="626627"/>
                  </a:lnTo>
                  <a:lnTo>
                    <a:pt x="331871" y="0"/>
                  </a:lnTo>
                  <a:lnTo>
                    <a:pt x="0" y="0"/>
                  </a:lnTo>
                  <a:lnTo>
                    <a:pt x="0" y="626627"/>
                  </a:lnTo>
                  <a:close/>
                </a:path>
              </a:pathLst>
            </a:custGeom>
            <a:ln w="6246">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4" name="object 24"/>
            <p:cNvSpPr/>
            <p:nvPr/>
          </p:nvSpPr>
          <p:spPr>
            <a:xfrm>
              <a:off x="2547822" y="3213055"/>
              <a:ext cx="398780" cy="1105535"/>
            </a:xfrm>
            <a:custGeom>
              <a:avLst/>
              <a:gdLst/>
              <a:ahLst/>
              <a:cxnLst/>
              <a:rect l="l" t="t" r="r" b="b"/>
              <a:pathLst>
                <a:path w="398780" h="1105535">
                  <a:moveTo>
                    <a:pt x="17109" y="113512"/>
                  </a:moveTo>
                  <a:lnTo>
                    <a:pt x="17109" y="113512"/>
                  </a:lnTo>
                  <a:lnTo>
                    <a:pt x="17109" y="1105345"/>
                  </a:lnTo>
                </a:path>
                <a:path w="398780" h="1105535">
                  <a:moveTo>
                    <a:pt x="0" y="1105345"/>
                  </a:moveTo>
                  <a:lnTo>
                    <a:pt x="0" y="1105345"/>
                  </a:lnTo>
                  <a:lnTo>
                    <a:pt x="37657" y="1105345"/>
                  </a:lnTo>
                </a:path>
                <a:path w="398780" h="1105535">
                  <a:moveTo>
                    <a:pt x="377915" y="0"/>
                  </a:moveTo>
                  <a:lnTo>
                    <a:pt x="377915" y="0"/>
                  </a:lnTo>
                  <a:lnTo>
                    <a:pt x="377915" y="651293"/>
                  </a:lnTo>
                </a:path>
                <a:path w="398780" h="1105535">
                  <a:moveTo>
                    <a:pt x="360806" y="651293"/>
                  </a:moveTo>
                  <a:lnTo>
                    <a:pt x="360806" y="651293"/>
                  </a:lnTo>
                  <a:lnTo>
                    <a:pt x="398463" y="651293"/>
                  </a:lnTo>
                </a:path>
              </a:pathLst>
            </a:custGeom>
            <a:ln w="6247">
              <a:solidFill>
                <a:srgbClr val="58585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5" name="object 25"/>
            <p:cNvSpPr/>
            <p:nvPr/>
          </p:nvSpPr>
          <p:spPr>
            <a:xfrm>
              <a:off x="3219700" y="2586427"/>
              <a:ext cx="335915" cy="597535"/>
            </a:xfrm>
            <a:custGeom>
              <a:avLst/>
              <a:gdLst/>
              <a:ahLst/>
              <a:cxnLst/>
              <a:rect l="l" t="t" r="r" b="b"/>
              <a:pathLst>
                <a:path w="335914" h="597535">
                  <a:moveTo>
                    <a:pt x="335645" y="0"/>
                  </a:moveTo>
                  <a:lnTo>
                    <a:pt x="0" y="0"/>
                  </a:lnTo>
                  <a:lnTo>
                    <a:pt x="0" y="597096"/>
                  </a:lnTo>
                  <a:lnTo>
                    <a:pt x="335645" y="597096"/>
                  </a:lnTo>
                  <a:lnTo>
                    <a:pt x="335645"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6" name="object 26"/>
            <p:cNvSpPr/>
            <p:nvPr/>
          </p:nvSpPr>
          <p:spPr>
            <a:xfrm>
              <a:off x="3219700" y="2586427"/>
              <a:ext cx="335915" cy="597535"/>
            </a:xfrm>
            <a:custGeom>
              <a:avLst/>
              <a:gdLst/>
              <a:ahLst/>
              <a:cxnLst/>
              <a:rect l="l" t="t" r="r" b="b"/>
              <a:pathLst>
                <a:path w="335914" h="597535">
                  <a:moveTo>
                    <a:pt x="0" y="597096"/>
                  </a:moveTo>
                  <a:lnTo>
                    <a:pt x="335645" y="597096"/>
                  </a:lnTo>
                  <a:lnTo>
                    <a:pt x="335645" y="0"/>
                  </a:lnTo>
                  <a:lnTo>
                    <a:pt x="0" y="0"/>
                  </a:lnTo>
                  <a:lnTo>
                    <a:pt x="0" y="597096"/>
                  </a:lnTo>
                  <a:close/>
                </a:path>
              </a:pathLst>
            </a:custGeom>
            <a:ln w="6246">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7" name="object 27"/>
            <p:cNvSpPr/>
            <p:nvPr/>
          </p:nvSpPr>
          <p:spPr>
            <a:xfrm>
              <a:off x="3580506" y="2586427"/>
              <a:ext cx="335915" cy="504825"/>
            </a:xfrm>
            <a:custGeom>
              <a:avLst/>
              <a:gdLst/>
              <a:ahLst/>
              <a:cxnLst/>
              <a:rect l="l" t="t" r="r" b="b"/>
              <a:pathLst>
                <a:path w="335914" h="504825">
                  <a:moveTo>
                    <a:pt x="335645" y="0"/>
                  </a:moveTo>
                  <a:lnTo>
                    <a:pt x="0" y="0"/>
                  </a:lnTo>
                  <a:lnTo>
                    <a:pt x="0" y="504389"/>
                  </a:lnTo>
                  <a:lnTo>
                    <a:pt x="335645" y="504389"/>
                  </a:lnTo>
                  <a:lnTo>
                    <a:pt x="335645"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8" name="object 28"/>
            <p:cNvSpPr/>
            <p:nvPr/>
          </p:nvSpPr>
          <p:spPr>
            <a:xfrm>
              <a:off x="3580506" y="2586427"/>
              <a:ext cx="336550" cy="504825"/>
            </a:xfrm>
            <a:custGeom>
              <a:avLst/>
              <a:gdLst/>
              <a:ahLst/>
              <a:cxnLst/>
              <a:rect l="l" t="t" r="r" b="b"/>
              <a:pathLst>
                <a:path w="336550" h="504825">
                  <a:moveTo>
                    <a:pt x="0" y="504389"/>
                  </a:moveTo>
                  <a:lnTo>
                    <a:pt x="336232" y="504389"/>
                  </a:lnTo>
                  <a:lnTo>
                    <a:pt x="336232" y="0"/>
                  </a:lnTo>
                  <a:lnTo>
                    <a:pt x="0" y="0"/>
                  </a:lnTo>
                  <a:lnTo>
                    <a:pt x="0" y="504389"/>
                  </a:lnTo>
                  <a:close/>
                </a:path>
              </a:pathLst>
            </a:custGeom>
            <a:ln w="6246">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9" name="object 29"/>
            <p:cNvSpPr/>
            <p:nvPr/>
          </p:nvSpPr>
          <p:spPr>
            <a:xfrm>
              <a:off x="3370833" y="3090817"/>
              <a:ext cx="398780" cy="454659"/>
            </a:xfrm>
            <a:custGeom>
              <a:avLst/>
              <a:gdLst/>
              <a:ahLst/>
              <a:cxnLst/>
              <a:rect l="l" t="t" r="r" b="b"/>
              <a:pathLst>
                <a:path w="398779" h="454660">
                  <a:moveTo>
                    <a:pt x="16270" y="92706"/>
                  </a:moveTo>
                  <a:lnTo>
                    <a:pt x="16270" y="92706"/>
                  </a:lnTo>
                  <a:lnTo>
                    <a:pt x="16270" y="454051"/>
                  </a:lnTo>
                </a:path>
                <a:path w="398779" h="454660">
                  <a:moveTo>
                    <a:pt x="0" y="454051"/>
                  </a:moveTo>
                  <a:lnTo>
                    <a:pt x="0" y="454051"/>
                  </a:lnTo>
                  <a:lnTo>
                    <a:pt x="37741" y="454051"/>
                  </a:lnTo>
                </a:path>
                <a:path w="398779" h="454660">
                  <a:moveTo>
                    <a:pt x="377664" y="0"/>
                  </a:moveTo>
                  <a:lnTo>
                    <a:pt x="377664" y="0"/>
                  </a:lnTo>
                  <a:lnTo>
                    <a:pt x="377664" y="395323"/>
                  </a:lnTo>
                </a:path>
                <a:path w="398779" h="454660">
                  <a:moveTo>
                    <a:pt x="360806" y="395323"/>
                  </a:moveTo>
                  <a:lnTo>
                    <a:pt x="360806" y="395323"/>
                  </a:lnTo>
                  <a:lnTo>
                    <a:pt x="398547" y="395323"/>
                  </a:lnTo>
                </a:path>
              </a:pathLst>
            </a:custGeom>
            <a:ln w="6247">
              <a:solidFill>
                <a:srgbClr val="58585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30" name="object 30"/>
            <p:cNvSpPr/>
            <p:nvPr/>
          </p:nvSpPr>
          <p:spPr>
            <a:xfrm>
              <a:off x="4042124" y="2586427"/>
              <a:ext cx="336550" cy="782320"/>
            </a:xfrm>
            <a:custGeom>
              <a:avLst/>
              <a:gdLst/>
              <a:ahLst/>
              <a:cxnLst/>
              <a:rect l="l" t="t" r="r" b="b"/>
              <a:pathLst>
                <a:path w="336550" h="782320">
                  <a:moveTo>
                    <a:pt x="336232" y="0"/>
                  </a:moveTo>
                  <a:lnTo>
                    <a:pt x="0" y="0"/>
                  </a:lnTo>
                  <a:lnTo>
                    <a:pt x="0" y="781837"/>
                  </a:lnTo>
                  <a:lnTo>
                    <a:pt x="336232" y="781837"/>
                  </a:lnTo>
                  <a:lnTo>
                    <a:pt x="336232"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31" name="object 31"/>
            <p:cNvSpPr/>
            <p:nvPr/>
          </p:nvSpPr>
          <p:spPr>
            <a:xfrm>
              <a:off x="4042711" y="2586427"/>
              <a:ext cx="335915" cy="782320"/>
            </a:xfrm>
            <a:custGeom>
              <a:avLst/>
              <a:gdLst/>
              <a:ahLst/>
              <a:cxnLst/>
              <a:rect l="l" t="t" r="r" b="b"/>
              <a:pathLst>
                <a:path w="335914" h="782320">
                  <a:moveTo>
                    <a:pt x="0" y="781837"/>
                  </a:moveTo>
                  <a:lnTo>
                    <a:pt x="335645" y="781837"/>
                  </a:lnTo>
                  <a:lnTo>
                    <a:pt x="335645" y="0"/>
                  </a:lnTo>
                  <a:lnTo>
                    <a:pt x="0" y="0"/>
                  </a:lnTo>
                  <a:lnTo>
                    <a:pt x="0" y="781837"/>
                  </a:lnTo>
                  <a:close/>
                </a:path>
              </a:pathLst>
            </a:custGeom>
            <a:ln w="6246">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32" name="object 32"/>
            <p:cNvSpPr/>
            <p:nvPr/>
          </p:nvSpPr>
          <p:spPr>
            <a:xfrm>
              <a:off x="4403517" y="2586427"/>
              <a:ext cx="335915" cy="572135"/>
            </a:xfrm>
            <a:custGeom>
              <a:avLst/>
              <a:gdLst/>
              <a:ahLst/>
              <a:cxnLst/>
              <a:rect l="l" t="t" r="r" b="b"/>
              <a:pathLst>
                <a:path w="335914" h="572135">
                  <a:moveTo>
                    <a:pt x="335645" y="0"/>
                  </a:moveTo>
                  <a:lnTo>
                    <a:pt x="0" y="0"/>
                  </a:lnTo>
                  <a:lnTo>
                    <a:pt x="0" y="571843"/>
                  </a:lnTo>
                  <a:lnTo>
                    <a:pt x="335645" y="571843"/>
                  </a:lnTo>
                  <a:lnTo>
                    <a:pt x="335645"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33" name="object 33"/>
            <p:cNvSpPr/>
            <p:nvPr/>
          </p:nvSpPr>
          <p:spPr>
            <a:xfrm>
              <a:off x="4403517" y="2586427"/>
              <a:ext cx="335915" cy="572135"/>
            </a:xfrm>
            <a:custGeom>
              <a:avLst/>
              <a:gdLst/>
              <a:ahLst/>
              <a:cxnLst/>
              <a:rect l="l" t="t" r="r" b="b"/>
              <a:pathLst>
                <a:path w="335914" h="572135">
                  <a:moveTo>
                    <a:pt x="0" y="571843"/>
                  </a:moveTo>
                  <a:lnTo>
                    <a:pt x="335645" y="571843"/>
                  </a:lnTo>
                  <a:lnTo>
                    <a:pt x="335645" y="0"/>
                  </a:lnTo>
                  <a:lnTo>
                    <a:pt x="0" y="0"/>
                  </a:lnTo>
                  <a:lnTo>
                    <a:pt x="0" y="571843"/>
                  </a:lnTo>
                  <a:close/>
                </a:path>
              </a:pathLst>
            </a:custGeom>
            <a:ln w="6246">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34" name="object 34"/>
            <p:cNvSpPr/>
            <p:nvPr/>
          </p:nvSpPr>
          <p:spPr>
            <a:xfrm>
              <a:off x="4193257" y="3158270"/>
              <a:ext cx="399415" cy="1256665"/>
            </a:xfrm>
            <a:custGeom>
              <a:avLst/>
              <a:gdLst/>
              <a:ahLst/>
              <a:cxnLst/>
              <a:rect l="l" t="t" r="r" b="b"/>
              <a:pathLst>
                <a:path w="399414" h="1256664">
                  <a:moveTo>
                    <a:pt x="16857" y="209994"/>
                  </a:moveTo>
                  <a:lnTo>
                    <a:pt x="16857" y="209994"/>
                  </a:lnTo>
                  <a:lnTo>
                    <a:pt x="16857" y="815228"/>
                  </a:lnTo>
                </a:path>
                <a:path w="399414" h="1256664">
                  <a:moveTo>
                    <a:pt x="0" y="815228"/>
                  </a:moveTo>
                  <a:lnTo>
                    <a:pt x="0" y="815228"/>
                  </a:lnTo>
                  <a:lnTo>
                    <a:pt x="37657" y="815228"/>
                  </a:lnTo>
                </a:path>
                <a:path w="399414" h="1256664">
                  <a:moveTo>
                    <a:pt x="377664" y="0"/>
                  </a:moveTo>
                  <a:lnTo>
                    <a:pt x="377664" y="0"/>
                  </a:lnTo>
                  <a:lnTo>
                    <a:pt x="377664" y="1256527"/>
                  </a:lnTo>
                </a:path>
                <a:path w="399414" h="1256664">
                  <a:moveTo>
                    <a:pt x="361225" y="1256527"/>
                  </a:moveTo>
                  <a:lnTo>
                    <a:pt x="361225" y="1256527"/>
                  </a:lnTo>
                  <a:lnTo>
                    <a:pt x="399134" y="1256527"/>
                  </a:lnTo>
                </a:path>
              </a:pathLst>
            </a:custGeom>
            <a:ln w="6247">
              <a:solidFill>
                <a:srgbClr val="58585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35" name="object 35"/>
            <p:cNvSpPr/>
            <p:nvPr/>
          </p:nvSpPr>
          <p:spPr>
            <a:xfrm>
              <a:off x="4864883" y="2586427"/>
              <a:ext cx="335915" cy="723265"/>
            </a:xfrm>
            <a:custGeom>
              <a:avLst/>
              <a:gdLst/>
              <a:ahLst/>
              <a:cxnLst/>
              <a:rect l="l" t="t" r="r" b="b"/>
              <a:pathLst>
                <a:path w="335914" h="723264">
                  <a:moveTo>
                    <a:pt x="335645" y="0"/>
                  </a:moveTo>
                  <a:lnTo>
                    <a:pt x="0" y="0"/>
                  </a:lnTo>
                  <a:lnTo>
                    <a:pt x="0" y="723109"/>
                  </a:lnTo>
                  <a:lnTo>
                    <a:pt x="335645" y="723109"/>
                  </a:lnTo>
                  <a:lnTo>
                    <a:pt x="335645"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36" name="object 36"/>
            <p:cNvSpPr/>
            <p:nvPr/>
          </p:nvSpPr>
          <p:spPr>
            <a:xfrm>
              <a:off x="4864883" y="2586427"/>
              <a:ext cx="336550" cy="723265"/>
            </a:xfrm>
            <a:custGeom>
              <a:avLst/>
              <a:gdLst/>
              <a:ahLst/>
              <a:cxnLst/>
              <a:rect l="l" t="t" r="r" b="b"/>
              <a:pathLst>
                <a:path w="336550" h="723264">
                  <a:moveTo>
                    <a:pt x="0" y="723109"/>
                  </a:moveTo>
                  <a:lnTo>
                    <a:pt x="336232" y="723109"/>
                  </a:lnTo>
                  <a:lnTo>
                    <a:pt x="336232" y="0"/>
                  </a:lnTo>
                  <a:lnTo>
                    <a:pt x="0" y="0"/>
                  </a:lnTo>
                  <a:lnTo>
                    <a:pt x="0" y="723109"/>
                  </a:lnTo>
                  <a:close/>
                </a:path>
              </a:pathLst>
            </a:custGeom>
            <a:ln w="6246">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37" name="object 37"/>
            <p:cNvSpPr/>
            <p:nvPr/>
          </p:nvSpPr>
          <p:spPr>
            <a:xfrm>
              <a:off x="5225689" y="2586427"/>
              <a:ext cx="336550" cy="697865"/>
            </a:xfrm>
            <a:custGeom>
              <a:avLst/>
              <a:gdLst/>
              <a:ahLst/>
              <a:cxnLst/>
              <a:rect l="l" t="t" r="r" b="b"/>
              <a:pathLst>
                <a:path w="336550" h="697864">
                  <a:moveTo>
                    <a:pt x="336232" y="0"/>
                  </a:moveTo>
                  <a:lnTo>
                    <a:pt x="0" y="0"/>
                  </a:lnTo>
                  <a:lnTo>
                    <a:pt x="0" y="697856"/>
                  </a:lnTo>
                  <a:lnTo>
                    <a:pt x="336232" y="697856"/>
                  </a:lnTo>
                  <a:lnTo>
                    <a:pt x="336232"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38" name="object 38"/>
            <p:cNvSpPr/>
            <p:nvPr/>
          </p:nvSpPr>
          <p:spPr>
            <a:xfrm>
              <a:off x="5226361" y="2586427"/>
              <a:ext cx="335915" cy="697865"/>
            </a:xfrm>
            <a:custGeom>
              <a:avLst/>
              <a:gdLst/>
              <a:ahLst/>
              <a:cxnLst/>
              <a:rect l="l" t="t" r="r" b="b"/>
              <a:pathLst>
                <a:path w="335914" h="697864">
                  <a:moveTo>
                    <a:pt x="0" y="697856"/>
                  </a:moveTo>
                  <a:lnTo>
                    <a:pt x="335561" y="697856"/>
                  </a:lnTo>
                  <a:lnTo>
                    <a:pt x="335561" y="0"/>
                  </a:lnTo>
                  <a:lnTo>
                    <a:pt x="0" y="0"/>
                  </a:lnTo>
                  <a:lnTo>
                    <a:pt x="0" y="697856"/>
                  </a:lnTo>
                  <a:close/>
                </a:path>
              </a:pathLst>
            </a:custGeom>
            <a:ln w="6246">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39" name="object 39"/>
            <p:cNvSpPr/>
            <p:nvPr/>
          </p:nvSpPr>
          <p:spPr>
            <a:xfrm>
              <a:off x="5011655" y="3284284"/>
              <a:ext cx="399415" cy="752475"/>
            </a:xfrm>
            <a:custGeom>
              <a:avLst/>
              <a:gdLst/>
              <a:ahLst/>
              <a:cxnLst/>
              <a:rect l="l" t="t" r="r" b="b"/>
              <a:pathLst>
                <a:path w="399414" h="752475">
                  <a:moveTo>
                    <a:pt x="21470" y="25253"/>
                  </a:moveTo>
                  <a:lnTo>
                    <a:pt x="21470" y="25253"/>
                  </a:lnTo>
                  <a:lnTo>
                    <a:pt x="21470" y="752305"/>
                  </a:lnTo>
                </a:path>
                <a:path w="399414" h="752475">
                  <a:moveTo>
                    <a:pt x="0" y="752305"/>
                  </a:moveTo>
                  <a:lnTo>
                    <a:pt x="0" y="752305"/>
                  </a:lnTo>
                  <a:lnTo>
                    <a:pt x="37908" y="752305"/>
                  </a:lnTo>
                </a:path>
                <a:path w="399414" h="752475">
                  <a:moveTo>
                    <a:pt x="382276" y="0"/>
                  </a:moveTo>
                  <a:lnTo>
                    <a:pt x="382276" y="0"/>
                  </a:lnTo>
                  <a:lnTo>
                    <a:pt x="382276" y="496335"/>
                  </a:lnTo>
                </a:path>
                <a:path w="399414" h="752475">
                  <a:moveTo>
                    <a:pt x="361477" y="496335"/>
                  </a:moveTo>
                  <a:lnTo>
                    <a:pt x="361477" y="496335"/>
                  </a:lnTo>
                  <a:lnTo>
                    <a:pt x="399386" y="496335"/>
                  </a:lnTo>
                </a:path>
              </a:pathLst>
            </a:custGeom>
            <a:ln w="6247">
              <a:solidFill>
                <a:srgbClr val="58585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40" name="object 40"/>
            <p:cNvSpPr/>
            <p:nvPr/>
          </p:nvSpPr>
          <p:spPr>
            <a:xfrm>
              <a:off x="5687894" y="2586427"/>
              <a:ext cx="331470" cy="534035"/>
            </a:xfrm>
            <a:custGeom>
              <a:avLst/>
              <a:gdLst/>
              <a:ahLst/>
              <a:cxnLst/>
              <a:rect l="l" t="t" r="r" b="b"/>
              <a:pathLst>
                <a:path w="331470" h="534035">
                  <a:moveTo>
                    <a:pt x="331284" y="0"/>
                  </a:moveTo>
                  <a:lnTo>
                    <a:pt x="0" y="0"/>
                  </a:lnTo>
                  <a:lnTo>
                    <a:pt x="0" y="534005"/>
                  </a:lnTo>
                  <a:lnTo>
                    <a:pt x="331284" y="534005"/>
                  </a:lnTo>
                  <a:lnTo>
                    <a:pt x="331284"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41" name="object 41"/>
            <p:cNvSpPr/>
            <p:nvPr/>
          </p:nvSpPr>
          <p:spPr>
            <a:xfrm>
              <a:off x="5687894" y="2586427"/>
              <a:ext cx="332105" cy="534035"/>
            </a:xfrm>
            <a:custGeom>
              <a:avLst/>
              <a:gdLst/>
              <a:ahLst/>
              <a:cxnLst/>
              <a:rect l="l" t="t" r="r" b="b"/>
              <a:pathLst>
                <a:path w="332104" h="534035">
                  <a:moveTo>
                    <a:pt x="0" y="534005"/>
                  </a:moveTo>
                  <a:lnTo>
                    <a:pt x="331871" y="534005"/>
                  </a:lnTo>
                  <a:lnTo>
                    <a:pt x="331871" y="0"/>
                  </a:lnTo>
                  <a:lnTo>
                    <a:pt x="0" y="0"/>
                  </a:lnTo>
                  <a:lnTo>
                    <a:pt x="0" y="534005"/>
                  </a:lnTo>
                  <a:close/>
                </a:path>
              </a:pathLst>
            </a:custGeom>
            <a:ln w="6246">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42" name="object 42"/>
            <p:cNvSpPr/>
            <p:nvPr/>
          </p:nvSpPr>
          <p:spPr>
            <a:xfrm>
              <a:off x="6048700" y="2586427"/>
              <a:ext cx="332105" cy="483870"/>
            </a:xfrm>
            <a:custGeom>
              <a:avLst/>
              <a:gdLst/>
              <a:ahLst/>
              <a:cxnLst/>
              <a:rect l="l" t="t" r="r" b="b"/>
              <a:pathLst>
                <a:path w="332104" h="483869">
                  <a:moveTo>
                    <a:pt x="331871" y="0"/>
                  </a:moveTo>
                  <a:lnTo>
                    <a:pt x="0" y="0"/>
                  </a:lnTo>
                  <a:lnTo>
                    <a:pt x="0" y="483583"/>
                  </a:lnTo>
                  <a:lnTo>
                    <a:pt x="331871" y="483583"/>
                  </a:lnTo>
                  <a:lnTo>
                    <a:pt x="331871"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43" name="object 43"/>
            <p:cNvSpPr/>
            <p:nvPr/>
          </p:nvSpPr>
          <p:spPr>
            <a:xfrm>
              <a:off x="6048700" y="2586427"/>
              <a:ext cx="332105" cy="483870"/>
            </a:xfrm>
            <a:custGeom>
              <a:avLst/>
              <a:gdLst/>
              <a:ahLst/>
              <a:cxnLst/>
              <a:rect l="l" t="t" r="r" b="b"/>
              <a:pathLst>
                <a:path w="332104" h="483869">
                  <a:moveTo>
                    <a:pt x="0" y="483583"/>
                  </a:moveTo>
                  <a:lnTo>
                    <a:pt x="331871" y="483583"/>
                  </a:lnTo>
                  <a:lnTo>
                    <a:pt x="331871" y="0"/>
                  </a:lnTo>
                  <a:lnTo>
                    <a:pt x="0" y="0"/>
                  </a:lnTo>
                  <a:lnTo>
                    <a:pt x="0" y="483583"/>
                  </a:lnTo>
                  <a:close/>
                </a:path>
              </a:pathLst>
            </a:custGeom>
            <a:ln w="6246">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44" name="object 44"/>
            <p:cNvSpPr/>
            <p:nvPr/>
          </p:nvSpPr>
          <p:spPr>
            <a:xfrm>
              <a:off x="5834666" y="3070010"/>
              <a:ext cx="398780" cy="240029"/>
            </a:xfrm>
            <a:custGeom>
              <a:avLst/>
              <a:gdLst/>
              <a:ahLst/>
              <a:cxnLst/>
              <a:rect l="l" t="t" r="r" b="b"/>
              <a:pathLst>
                <a:path w="398779" h="240029">
                  <a:moveTo>
                    <a:pt x="20883" y="50422"/>
                  </a:moveTo>
                  <a:lnTo>
                    <a:pt x="20883" y="50422"/>
                  </a:lnTo>
                  <a:lnTo>
                    <a:pt x="20883" y="176603"/>
                  </a:lnTo>
                </a:path>
                <a:path w="398779" h="240029">
                  <a:moveTo>
                    <a:pt x="0" y="176603"/>
                  </a:moveTo>
                  <a:lnTo>
                    <a:pt x="0" y="176603"/>
                  </a:lnTo>
                  <a:lnTo>
                    <a:pt x="37741" y="176603"/>
                  </a:lnTo>
                </a:path>
                <a:path w="398779" h="240029">
                  <a:moveTo>
                    <a:pt x="382276" y="0"/>
                  </a:moveTo>
                  <a:lnTo>
                    <a:pt x="382276" y="0"/>
                  </a:lnTo>
                  <a:lnTo>
                    <a:pt x="382276" y="239526"/>
                  </a:lnTo>
                </a:path>
                <a:path w="398779" h="240029">
                  <a:moveTo>
                    <a:pt x="360890" y="239526"/>
                  </a:moveTo>
                  <a:lnTo>
                    <a:pt x="360890" y="239526"/>
                  </a:lnTo>
                  <a:lnTo>
                    <a:pt x="398547" y="239526"/>
                  </a:lnTo>
                </a:path>
              </a:pathLst>
            </a:custGeom>
            <a:ln w="6247">
              <a:solidFill>
                <a:srgbClr val="58585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45" name="object 45"/>
            <p:cNvSpPr/>
            <p:nvPr/>
          </p:nvSpPr>
          <p:spPr>
            <a:xfrm>
              <a:off x="692126" y="2586427"/>
              <a:ext cx="5756275" cy="0"/>
            </a:xfrm>
            <a:custGeom>
              <a:avLst/>
              <a:gdLst/>
              <a:ahLst/>
              <a:cxnLst/>
              <a:rect l="l" t="t" r="r" b="b"/>
              <a:pathLst>
                <a:path w="5756275">
                  <a:moveTo>
                    <a:pt x="0" y="0"/>
                  </a:moveTo>
                  <a:lnTo>
                    <a:pt x="0" y="0"/>
                  </a:lnTo>
                  <a:lnTo>
                    <a:pt x="5755960" y="0"/>
                  </a:lnTo>
                </a:path>
              </a:pathLst>
            </a:custGeom>
            <a:ln w="6248">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sp>
        <p:nvSpPr>
          <p:cNvPr id="46" name="object 46"/>
          <p:cNvSpPr txBox="1"/>
          <p:nvPr/>
        </p:nvSpPr>
        <p:spPr>
          <a:xfrm>
            <a:off x="790813" y="3086892"/>
            <a:ext cx="264160" cy="126364"/>
          </a:xfrm>
          <a:prstGeom prst="rect">
            <a:avLst/>
          </a:prstGeom>
        </p:spPr>
        <p:txBody>
          <a:bodyPr vert="horz" wrap="square" lIns="0" tIns="13970" rIns="0" bIns="0" rtlCol="0">
            <a:spAutoFit/>
          </a:bodyPr>
          <a:lstStyle/>
          <a:p>
            <a:pPr marL="12700" marR="0" lvl="0" indent="0" algn="l" defTabSz="914400" rtl="0" eaLnBrk="1" fontAlgn="auto" latinLnBrk="0" hangingPunct="1">
              <a:lnSpc>
                <a:spcPct val="100000"/>
              </a:lnSpc>
              <a:spcBef>
                <a:spcPts val="110"/>
              </a:spcBef>
              <a:spcAft>
                <a:spcPts val="0"/>
              </a:spcAft>
              <a:buClrTx/>
              <a:buSzTx/>
              <a:buFontTx/>
              <a:buNone/>
              <a:tabLst/>
              <a:defRPr/>
            </a:pPr>
            <a:r>
              <a:rPr kumimoji="0" sz="650" b="1" i="0" u="none" strike="noStrike" kern="1200" cap="none" spc="-10" normalizeH="0" baseline="0" noProof="0" dirty="0">
                <a:ln>
                  <a:noFill/>
                </a:ln>
                <a:solidFill>
                  <a:srgbClr val="FFFFFF"/>
                </a:solidFill>
                <a:effectLst/>
                <a:uLnTx/>
                <a:uFillTx/>
                <a:latin typeface="Arial"/>
                <a:ea typeface="ＭＳ Ｐゴシック"/>
                <a:cs typeface="Arial"/>
              </a:rPr>
              <a:t>-47.46</a:t>
            </a:r>
            <a:endParaRPr kumimoji="0" sz="65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47" name="object 47"/>
          <p:cNvSpPr txBox="1"/>
          <p:nvPr/>
        </p:nvSpPr>
        <p:spPr>
          <a:xfrm>
            <a:off x="1612558" y="2977742"/>
            <a:ext cx="264160" cy="126364"/>
          </a:xfrm>
          <a:prstGeom prst="rect">
            <a:avLst/>
          </a:prstGeom>
        </p:spPr>
        <p:txBody>
          <a:bodyPr vert="horz" wrap="square" lIns="0" tIns="13970" rIns="0" bIns="0" rtlCol="0">
            <a:spAutoFit/>
          </a:bodyPr>
          <a:lstStyle/>
          <a:p>
            <a:pPr marL="12700" marR="0" lvl="0" indent="0" algn="l" defTabSz="914400" rtl="0" eaLnBrk="1" fontAlgn="auto" latinLnBrk="0" hangingPunct="1">
              <a:lnSpc>
                <a:spcPct val="100000"/>
              </a:lnSpc>
              <a:spcBef>
                <a:spcPts val="110"/>
              </a:spcBef>
              <a:spcAft>
                <a:spcPts val="0"/>
              </a:spcAft>
              <a:buClrTx/>
              <a:buSzTx/>
              <a:buFontTx/>
              <a:buNone/>
              <a:tabLst/>
              <a:defRPr/>
            </a:pPr>
            <a:r>
              <a:rPr kumimoji="0" sz="650" b="1" i="0" u="none" strike="noStrike" kern="1200" cap="none" spc="0" normalizeH="0" baseline="0" noProof="0" dirty="0">
                <a:ln>
                  <a:noFill/>
                </a:ln>
                <a:solidFill>
                  <a:srgbClr val="FFFFFF"/>
                </a:solidFill>
                <a:effectLst/>
                <a:uLnTx/>
                <a:uFillTx/>
                <a:latin typeface="Arial"/>
                <a:ea typeface="ＭＳ Ｐゴシック"/>
                <a:cs typeface="Arial"/>
              </a:rPr>
              <a:t>-</a:t>
            </a:r>
            <a:r>
              <a:rPr kumimoji="0" sz="650" b="1" i="0" u="none" strike="noStrike" kern="1200" cap="none" spc="-10" normalizeH="0" baseline="0" noProof="0" dirty="0">
                <a:ln>
                  <a:noFill/>
                </a:ln>
                <a:solidFill>
                  <a:srgbClr val="FFFFFF"/>
                </a:solidFill>
                <a:effectLst/>
                <a:uLnTx/>
                <a:uFillTx/>
                <a:latin typeface="Arial"/>
                <a:ea typeface="ＭＳ Ｐゴシック"/>
                <a:cs typeface="Arial"/>
              </a:rPr>
              <a:t>39.51</a:t>
            </a:r>
            <a:endParaRPr kumimoji="0" sz="65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48" name="object 48"/>
          <p:cNvSpPr txBox="1"/>
          <p:nvPr/>
        </p:nvSpPr>
        <p:spPr>
          <a:xfrm>
            <a:off x="2434982" y="3171461"/>
            <a:ext cx="263525" cy="126364"/>
          </a:xfrm>
          <a:prstGeom prst="rect">
            <a:avLst/>
          </a:prstGeom>
        </p:spPr>
        <p:txBody>
          <a:bodyPr vert="horz" wrap="square" lIns="0" tIns="13970" rIns="0" bIns="0" rtlCol="0">
            <a:spAutoFit/>
          </a:bodyPr>
          <a:lstStyle/>
          <a:p>
            <a:pPr marL="12700" marR="0" lvl="0" indent="0" algn="l" defTabSz="914400" rtl="0" eaLnBrk="1" fontAlgn="auto" latinLnBrk="0" hangingPunct="1">
              <a:lnSpc>
                <a:spcPct val="100000"/>
              </a:lnSpc>
              <a:spcBef>
                <a:spcPts val="110"/>
              </a:spcBef>
              <a:spcAft>
                <a:spcPts val="0"/>
              </a:spcAft>
              <a:buClrTx/>
              <a:buSzTx/>
              <a:buFontTx/>
              <a:buNone/>
              <a:tabLst/>
              <a:defRPr/>
            </a:pPr>
            <a:r>
              <a:rPr kumimoji="0" sz="650" b="1" i="0" u="none" strike="noStrike" kern="1200" cap="none" spc="-10" normalizeH="0" baseline="0" noProof="0" dirty="0">
                <a:ln>
                  <a:noFill/>
                </a:ln>
                <a:solidFill>
                  <a:srgbClr val="FFFFFF"/>
                </a:solidFill>
                <a:effectLst/>
                <a:uLnTx/>
                <a:uFillTx/>
                <a:latin typeface="Arial"/>
                <a:ea typeface="ＭＳ Ｐゴシック"/>
                <a:cs typeface="Arial"/>
              </a:rPr>
              <a:t>-53.27</a:t>
            </a:r>
            <a:endParaRPr kumimoji="0" sz="65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49" name="object 49"/>
          <p:cNvSpPr txBox="1"/>
          <p:nvPr/>
        </p:nvSpPr>
        <p:spPr>
          <a:xfrm>
            <a:off x="3256734" y="3028164"/>
            <a:ext cx="263525" cy="126364"/>
          </a:xfrm>
          <a:prstGeom prst="rect">
            <a:avLst/>
          </a:prstGeom>
        </p:spPr>
        <p:txBody>
          <a:bodyPr vert="horz" wrap="square" lIns="0" tIns="13970" rIns="0" bIns="0" rtlCol="0">
            <a:spAutoFit/>
          </a:bodyPr>
          <a:lstStyle/>
          <a:p>
            <a:pPr marL="12700" marR="0" lvl="0" indent="0" algn="l" defTabSz="914400" rtl="0" eaLnBrk="1" fontAlgn="auto" latinLnBrk="0" hangingPunct="1">
              <a:lnSpc>
                <a:spcPct val="100000"/>
              </a:lnSpc>
              <a:spcBef>
                <a:spcPts val="110"/>
              </a:spcBef>
              <a:spcAft>
                <a:spcPts val="0"/>
              </a:spcAft>
              <a:buClrTx/>
              <a:buSzTx/>
              <a:buFontTx/>
              <a:buNone/>
              <a:tabLst/>
              <a:defRPr/>
            </a:pPr>
            <a:r>
              <a:rPr kumimoji="0" sz="650" b="1" i="0" u="none" strike="noStrike" kern="1200" cap="none" spc="0" normalizeH="0" baseline="0" noProof="0" dirty="0">
                <a:ln>
                  <a:noFill/>
                </a:ln>
                <a:solidFill>
                  <a:srgbClr val="FFFFFF"/>
                </a:solidFill>
                <a:effectLst/>
                <a:uLnTx/>
                <a:uFillTx/>
                <a:latin typeface="Arial"/>
                <a:ea typeface="ＭＳ Ｐゴシック"/>
                <a:cs typeface="Arial"/>
              </a:rPr>
              <a:t>-</a:t>
            </a:r>
            <a:r>
              <a:rPr kumimoji="0" sz="650" b="1" i="0" u="none" strike="noStrike" kern="1200" cap="none" spc="-10" normalizeH="0" baseline="0" noProof="0" dirty="0">
                <a:ln>
                  <a:noFill/>
                </a:ln>
                <a:solidFill>
                  <a:srgbClr val="FFFFFF"/>
                </a:solidFill>
                <a:effectLst/>
                <a:uLnTx/>
                <a:uFillTx/>
                <a:latin typeface="Arial"/>
                <a:ea typeface="ＭＳ Ｐゴシック"/>
                <a:cs typeface="Arial"/>
              </a:rPr>
              <a:t>43.19</a:t>
            </a:r>
            <a:endParaRPr kumimoji="0" sz="65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50" name="object 50"/>
          <p:cNvSpPr txBox="1"/>
          <p:nvPr/>
        </p:nvSpPr>
        <p:spPr>
          <a:xfrm>
            <a:off x="4079158" y="3212906"/>
            <a:ext cx="263525" cy="126364"/>
          </a:xfrm>
          <a:prstGeom prst="rect">
            <a:avLst/>
          </a:prstGeom>
        </p:spPr>
        <p:txBody>
          <a:bodyPr vert="horz" wrap="square" lIns="0" tIns="13970" rIns="0" bIns="0" rtlCol="0">
            <a:spAutoFit/>
          </a:bodyPr>
          <a:lstStyle/>
          <a:p>
            <a:pPr marL="12700" marR="0" lvl="0" indent="0" algn="l" defTabSz="914400" rtl="0" eaLnBrk="1" fontAlgn="auto" latinLnBrk="0" hangingPunct="1">
              <a:lnSpc>
                <a:spcPct val="100000"/>
              </a:lnSpc>
              <a:spcBef>
                <a:spcPts val="110"/>
              </a:spcBef>
              <a:spcAft>
                <a:spcPts val="0"/>
              </a:spcAft>
              <a:buClrTx/>
              <a:buSzTx/>
              <a:buFontTx/>
              <a:buNone/>
              <a:tabLst/>
              <a:defRPr/>
            </a:pPr>
            <a:r>
              <a:rPr kumimoji="0" sz="650" b="1" i="0" u="none" strike="noStrike" kern="1200" cap="none" spc="-10" normalizeH="0" baseline="0" noProof="0" dirty="0">
                <a:ln>
                  <a:noFill/>
                </a:ln>
                <a:solidFill>
                  <a:srgbClr val="FFFFFF"/>
                </a:solidFill>
                <a:effectLst/>
                <a:uLnTx/>
                <a:uFillTx/>
                <a:latin typeface="Arial"/>
                <a:ea typeface="ＭＳ Ｐゴシック"/>
                <a:cs typeface="Arial"/>
              </a:rPr>
              <a:t>-56.48</a:t>
            </a:r>
            <a:endParaRPr kumimoji="0" sz="65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51" name="object 51"/>
          <p:cNvSpPr txBox="1"/>
          <p:nvPr/>
        </p:nvSpPr>
        <p:spPr>
          <a:xfrm>
            <a:off x="4900743" y="3154346"/>
            <a:ext cx="264160" cy="126364"/>
          </a:xfrm>
          <a:prstGeom prst="rect">
            <a:avLst/>
          </a:prstGeom>
        </p:spPr>
        <p:txBody>
          <a:bodyPr vert="horz" wrap="square" lIns="0" tIns="13970" rIns="0" bIns="0" rtlCol="0">
            <a:spAutoFit/>
          </a:bodyPr>
          <a:lstStyle/>
          <a:p>
            <a:pPr marL="12700" marR="0" lvl="0" indent="0" algn="l" defTabSz="914400" rtl="0" eaLnBrk="1" fontAlgn="auto" latinLnBrk="0" hangingPunct="1">
              <a:lnSpc>
                <a:spcPct val="100000"/>
              </a:lnSpc>
              <a:spcBef>
                <a:spcPts val="110"/>
              </a:spcBef>
              <a:spcAft>
                <a:spcPts val="0"/>
              </a:spcAft>
              <a:buClrTx/>
              <a:buSzTx/>
              <a:buFontTx/>
              <a:buNone/>
              <a:tabLst/>
              <a:defRPr/>
            </a:pPr>
            <a:r>
              <a:rPr kumimoji="0" sz="650" b="1" i="0" u="none" strike="noStrike" kern="1200" cap="none" spc="0" normalizeH="0" baseline="0" noProof="0" dirty="0">
                <a:ln>
                  <a:noFill/>
                </a:ln>
                <a:solidFill>
                  <a:srgbClr val="FFFFFF"/>
                </a:solidFill>
                <a:effectLst/>
                <a:uLnTx/>
                <a:uFillTx/>
                <a:latin typeface="Arial"/>
                <a:ea typeface="ＭＳ Ｐゴシック"/>
                <a:cs typeface="Arial"/>
              </a:rPr>
              <a:t>-</a:t>
            </a:r>
            <a:r>
              <a:rPr kumimoji="0" sz="650" b="1" i="0" u="none" strike="noStrike" kern="1200" cap="none" spc="-10" normalizeH="0" baseline="0" noProof="0" dirty="0">
                <a:ln>
                  <a:noFill/>
                </a:ln>
                <a:solidFill>
                  <a:srgbClr val="FFFFFF"/>
                </a:solidFill>
                <a:effectLst/>
                <a:uLnTx/>
                <a:uFillTx/>
                <a:latin typeface="Arial"/>
                <a:ea typeface="ＭＳ Ｐゴシック"/>
                <a:cs typeface="Arial"/>
              </a:rPr>
              <a:t>52.27</a:t>
            </a:r>
            <a:endParaRPr kumimoji="0" sz="65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52" name="object 52"/>
          <p:cNvSpPr txBox="1"/>
          <p:nvPr/>
        </p:nvSpPr>
        <p:spPr>
          <a:xfrm>
            <a:off x="5723084" y="2965242"/>
            <a:ext cx="264160" cy="126364"/>
          </a:xfrm>
          <a:prstGeom prst="rect">
            <a:avLst/>
          </a:prstGeom>
        </p:spPr>
        <p:txBody>
          <a:bodyPr vert="horz" wrap="square" lIns="0" tIns="13970" rIns="0" bIns="0" rtlCol="0">
            <a:spAutoFit/>
          </a:bodyPr>
          <a:lstStyle/>
          <a:p>
            <a:pPr marL="12700" marR="0" lvl="0" indent="0" algn="l" defTabSz="914400" rtl="0" eaLnBrk="1" fontAlgn="auto" latinLnBrk="0" hangingPunct="1">
              <a:lnSpc>
                <a:spcPct val="100000"/>
              </a:lnSpc>
              <a:spcBef>
                <a:spcPts val="110"/>
              </a:spcBef>
              <a:spcAft>
                <a:spcPts val="0"/>
              </a:spcAft>
              <a:buClrTx/>
              <a:buSzTx/>
              <a:buFontTx/>
              <a:buNone/>
              <a:tabLst/>
              <a:defRPr/>
            </a:pPr>
            <a:r>
              <a:rPr kumimoji="0" sz="650" b="1" i="0" u="none" strike="noStrike" kern="1200" cap="none" spc="-10" normalizeH="0" baseline="0" noProof="0" dirty="0">
                <a:ln>
                  <a:noFill/>
                </a:ln>
                <a:solidFill>
                  <a:srgbClr val="FFFFFF"/>
                </a:solidFill>
                <a:effectLst/>
                <a:uLnTx/>
                <a:uFillTx/>
                <a:latin typeface="Arial"/>
                <a:ea typeface="ＭＳ Ｐゴシック"/>
                <a:cs typeface="Arial"/>
              </a:rPr>
              <a:t>-38.55</a:t>
            </a:r>
            <a:endParaRPr kumimoji="0" sz="65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53" name="object 53"/>
          <p:cNvSpPr txBox="1"/>
          <p:nvPr/>
        </p:nvSpPr>
        <p:spPr>
          <a:xfrm>
            <a:off x="1151628" y="2859867"/>
            <a:ext cx="264160" cy="126364"/>
          </a:xfrm>
          <a:prstGeom prst="rect">
            <a:avLst/>
          </a:prstGeom>
        </p:spPr>
        <p:txBody>
          <a:bodyPr vert="horz" wrap="square" lIns="0" tIns="13970" rIns="0" bIns="0" rtlCol="0">
            <a:spAutoFit/>
          </a:bodyPr>
          <a:lstStyle/>
          <a:p>
            <a:pPr marL="12700" marR="0" lvl="0" indent="0" algn="l" defTabSz="914400" rtl="0" eaLnBrk="1" fontAlgn="auto" latinLnBrk="0" hangingPunct="1">
              <a:lnSpc>
                <a:spcPct val="100000"/>
              </a:lnSpc>
              <a:spcBef>
                <a:spcPts val="110"/>
              </a:spcBef>
              <a:spcAft>
                <a:spcPts val="0"/>
              </a:spcAft>
              <a:buClrTx/>
              <a:buSzTx/>
              <a:buFontTx/>
              <a:buNone/>
              <a:tabLst/>
              <a:defRPr/>
            </a:pPr>
            <a:r>
              <a:rPr kumimoji="0" sz="650" b="1" i="0" u="none" strike="noStrike" kern="1200" cap="none" spc="-10" normalizeH="0" baseline="0" noProof="0" dirty="0">
                <a:ln>
                  <a:noFill/>
                </a:ln>
                <a:solidFill>
                  <a:srgbClr val="404040"/>
                </a:solidFill>
                <a:effectLst/>
                <a:uLnTx/>
                <a:uFillTx/>
                <a:latin typeface="Arial"/>
                <a:ea typeface="ＭＳ Ｐゴシック"/>
                <a:cs typeface="Arial"/>
              </a:rPr>
              <a:t>-31.05</a:t>
            </a:r>
            <a:endParaRPr kumimoji="0" sz="65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54" name="object 54"/>
          <p:cNvSpPr txBox="1"/>
          <p:nvPr/>
        </p:nvSpPr>
        <p:spPr>
          <a:xfrm>
            <a:off x="1973364" y="2919182"/>
            <a:ext cx="264160" cy="126364"/>
          </a:xfrm>
          <a:prstGeom prst="rect">
            <a:avLst/>
          </a:prstGeom>
        </p:spPr>
        <p:txBody>
          <a:bodyPr vert="horz" wrap="square" lIns="0" tIns="13970" rIns="0" bIns="0" rtlCol="0">
            <a:spAutoFit/>
          </a:bodyPr>
          <a:lstStyle/>
          <a:p>
            <a:pPr marL="12700" marR="0" lvl="0" indent="0" algn="l" defTabSz="914400" rtl="0" eaLnBrk="1" fontAlgn="auto" latinLnBrk="0" hangingPunct="1">
              <a:lnSpc>
                <a:spcPct val="100000"/>
              </a:lnSpc>
              <a:spcBef>
                <a:spcPts val="110"/>
              </a:spcBef>
              <a:spcAft>
                <a:spcPts val="0"/>
              </a:spcAft>
              <a:buClrTx/>
              <a:buSzTx/>
              <a:buFontTx/>
              <a:buNone/>
              <a:tabLst/>
              <a:defRPr/>
            </a:pPr>
            <a:r>
              <a:rPr kumimoji="0" sz="650" b="1" i="0" u="none" strike="noStrike" kern="1200" cap="none" spc="0" normalizeH="0" baseline="0" noProof="0" dirty="0">
                <a:ln>
                  <a:noFill/>
                </a:ln>
                <a:solidFill>
                  <a:srgbClr val="404040"/>
                </a:solidFill>
                <a:effectLst/>
                <a:uLnTx/>
                <a:uFillTx/>
                <a:latin typeface="Arial"/>
                <a:ea typeface="ＭＳ Ｐゴシック"/>
                <a:cs typeface="Arial"/>
              </a:rPr>
              <a:t>-</a:t>
            </a:r>
            <a:r>
              <a:rPr kumimoji="0" sz="650" b="1" i="0" u="none" strike="noStrike" kern="1200" cap="none" spc="-10" normalizeH="0" baseline="0" noProof="0" dirty="0">
                <a:ln>
                  <a:noFill/>
                </a:ln>
                <a:solidFill>
                  <a:srgbClr val="404040"/>
                </a:solidFill>
                <a:effectLst/>
                <a:uLnTx/>
                <a:uFillTx/>
                <a:latin typeface="Arial"/>
                <a:ea typeface="ＭＳ Ｐゴシック"/>
                <a:cs typeface="Arial"/>
              </a:rPr>
              <a:t>35.20</a:t>
            </a:r>
            <a:endParaRPr kumimoji="0" sz="65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55" name="object 55"/>
          <p:cNvSpPr txBox="1"/>
          <p:nvPr/>
        </p:nvSpPr>
        <p:spPr>
          <a:xfrm>
            <a:off x="2795788" y="3057948"/>
            <a:ext cx="263525" cy="126364"/>
          </a:xfrm>
          <a:prstGeom prst="rect">
            <a:avLst/>
          </a:prstGeom>
        </p:spPr>
        <p:txBody>
          <a:bodyPr vert="horz" wrap="square" lIns="0" tIns="13970" rIns="0" bIns="0" rtlCol="0">
            <a:spAutoFit/>
          </a:bodyPr>
          <a:lstStyle/>
          <a:p>
            <a:pPr marL="12700" marR="0" lvl="0" indent="0" algn="l" defTabSz="914400" rtl="0" eaLnBrk="1" fontAlgn="auto" latinLnBrk="0" hangingPunct="1">
              <a:lnSpc>
                <a:spcPct val="100000"/>
              </a:lnSpc>
              <a:spcBef>
                <a:spcPts val="110"/>
              </a:spcBef>
              <a:spcAft>
                <a:spcPts val="0"/>
              </a:spcAft>
              <a:buClrTx/>
              <a:buSzTx/>
              <a:buFontTx/>
              <a:buNone/>
              <a:tabLst/>
              <a:defRPr/>
            </a:pPr>
            <a:r>
              <a:rPr kumimoji="0" sz="650" b="1" i="0" u="none" strike="noStrike" kern="1200" cap="none" spc="-10" normalizeH="0" baseline="0" noProof="0" dirty="0">
                <a:ln>
                  <a:noFill/>
                </a:ln>
                <a:solidFill>
                  <a:srgbClr val="404040"/>
                </a:solidFill>
                <a:effectLst/>
                <a:uLnTx/>
                <a:uFillTx/>
                <a:latin typeface="Arial"/>
                <a:ea typeface="ＭＳ Ｐゴシック"/>
                <a:cs typeface="Arial"/>
              </a:rPr>
              <a:t>-45.18</a:t>
            </a:r>
            <a:endParaRPr kumimoji="0" sz="65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56" name="object 56"/>
          <p:cNvSpPr txBox="1"/>
          <p:nvPr/>
        </p:nvSpPr>
        <p:spPr>
          <a:xfrm>
            <a:off x="3617541" y="2935458"/>
            <a:ext cx="263525" cy="126364"/>
          </a:xfrm>
          <a:prstGeom prst="rect">
            <a:avLst/>
          </a:prstGeom>
        </p:spPr>
        <p:txBody>
          <a:bodyPr vert="horz" wrap="square" lIns="0" tIns="13970" rIns="0" bIns="0" rtlCol="0">
            <a:spAutoFit/>
          </a:bodyPr>
          <a:lstStyle/>
          <a:p>
            <a:pPr marL="12700" marR="0" lvl="0" indent="0" algn="l" defTabSz="914400" rtl="0" eaLnBrk="1" fontAlgn="auto" latinLnBrk="0" hangingPunct="1">
              <a:lnSpc>
                <a:spcPct val="100000"/>
              </a:lnSpc>
              <a:spcBef>
                <a:spcPts val="110"/>
              </a:spcBef>
              <a:spcAft>
                <a:spcPts val="0"/>
              </a:spcAft>
              <a:buClrTx/>
              <a:buSzTx/>
              <a:buFontTx/>
              <a:buNone/>
              <a:tabLst/>
              <a:defRPr/>
            </a:pPr>
            <a:r>
              <a:rPr kumimoji="0" sz="650" b="1" i="0" u="none" strike="noStrike" kern="1200" cap="none" spc="0" normalizeH="0" baseline="0" noProof="0" dirty="0">
                <a:ln>
                  <a:noFill/>
                </a:ln>
                <a:solidFill>
                  <a:srgbClr val="404040"/>
                </a:solidFill>
                <a:effectLst/>
                <a:uLnTx/>
                <a:uFillTx/>
                <a:latin typeface="Arial"/>
                <a:ea typeface="ＭＳ Ｐゴシック"/>
                <a:cs typeface="Arial"/>
              </a:rPr>
              <a:t>-</a:t>
            </a:r>
            <a:r>
              <a:rPr kumimoji="0" sz="650" b="1" i="0" u="none" strike="noStrike" kern="1200" cap="none" spc="-10" normalizeH="0" baseline="0" noProof="0" dirty="0">
                <a:ln>
                  <a:noFill/>
                </a:ln>
                <a:solidFill>
                  <a:srgbClr val="404040"/>
                </a:solidFill>
                <a:effectLst/>
                <a:uLnTx/>
                <a:uFillTx/>
                <a:latin typeface="Arial"/>
                <a:ea typeface="ＭＳ Ｐゴシック"/>
                <a:cs typeface="Arial"/>
              </a:rPr>
              <a:t>36.31</a:t>
            </a:r>
            <a:endParaRPr kumimoji="0" sz="65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57" name="object 57"/>
          <p:cNvSpPr txBox="1"/>
          <p:nvPr/>
        </p:nvSpPr>
        <p:spPr>
          <a:xfrm>
            <a:off x="4439965" y="3002911"/>
            <a:ext cx="263525" cy="126364"/>
          </a:xfrm>
          <a:prstGeom prst="rect">
            <a:avLst/>
          </a:prstGeom>
        </p:spPr>
        <p:txBody>
          <a:bodyPr vert="horz" wrap="square" lIns="0" tIns="13970" rIns="0" bIns="0" rtlCol="0">
            <a:spAutoFit/>
          </a:bodyPr>
          <a:lstStyle/>
          <a:p>
            <a:pPr marL="12700" marR="0" lvl="0" indent="0" algn="l" defTabSz="914400" rtl="0" eaLnBrk="1" fontAlgn="auto" latinLnBrk="0" hangingPunct="1">
              <a:lnSpc>
                <a:spcPct val="100000"/>
              </a:lnSpc>
              <a:spcBef>
                <a:spcPts val="110"/>
              </a:spcBef>
              <a:spcAft>
                <a:spcPts val="0"/>
              </a:spcAft>
              <a:buClrTx/>
              <a:buSzTx/>
              <a:buFontTx/>
              <a:buNone/>
              <a:tabLst/>
              <a:defRPr/>
            </a:pPr>
            <a:r>
              <a:rPr kumimoji="0" sz="650" b="1" i="0" u="none" strike="noStrike" kern="1200" cap="none" spc="-10" normalizeH="0" baseline="0" noProof="0" dirty="0">
                <a:ln>
                  <a:noFill/>
                </a:ln>
                <a:solidFill>
                  <a:srgbClr val="404040"/>
                </a:solidFill>
                <a:effectLst/>
                <a:uLnTx/>
                <a:uFillTx/>
                <a:latin typeface="Arial"/>
                <a:ea typeface="ＭＳ Ｐゴシック"/>
                <a:cs typeface="Arial"/>
              </a:rPr>
              <a:t>-41.37</a:t>
            </a:r>
            <a:endParaRPr kumimoji="0" sz="65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58" name="object 58"/>
          <p:cNvSpPr txBox="1"/>
          <p:nvPr/>
        </p:nvSpPr>
        <p:spPr>
          <a:xfrm>
            <a:off x="5262137" y="3129177"/>
            <a:ext cx="263525" cy="126364"/>
          </a:xfrm>
          <a:prstGeom prst="rect">
            <a:avLst/>
          </a:prstGeom>
        </p:spPr>
        <p:txBody>
          <a:bodyPr vert="horz" wrap="square" lIns="0" tIns="13970" rIns="0" bIns="0" rtlCol="0">
            <a:spAutoFit/>
          </a:bodyPr>
          <a:lstStyle/>
          <a:p>
            <a:pPr marL="12700" marR="0" lvl="0" indent="0" algn="l" defTabSz="914400" rtl="0" eaLnBrk="1" fontAlgn="auto" latinLnBrk="0" hangingPunct="1">
              <a:lnSpc>
                <a:spcPct val="100000"/>
              </a:lnSpc>
              <a:spcBef>
                <a:spcPts val="110"/>
              </a:spcBef>
              <a:spcAft>
                <a:spcPts val="0"/>
              </a:spcAft>
              <a:buClrTx/>
              <a:buSzTx/>
              <a:buFontTx/>
              <a:buNone/>
              <a:tabLst/>
              <a:defRPr/>
            </a:pPr>
            <a:r>
              <a:rPr kumimoji="0" sz="650" b="1" i="0" u="none" strike="noStrike" kern="1200" cap="none" spc="-10" normalizeH="0" baseline="0" noProof="0" dirty="0">
                <a:ln>
                  <a:noFill/>
                </a:ln>
                <a:solidFill>
                  <a:srgbClr val="404040"/>
                </a:solidFill>
                <a:effectLst/>
                <a:uLnTx/>
                <a:uFillTx/>
                <a:latin typeface="Arial"/>
                <a:ea typeface="ＭＳ Ｐゴシック"/>
                <a:cs typeface="Arial"/>
              </a:rPr>
              <a:t>-50.45</a:t>
            </a:r>
            <a:endParaRPr kumimoji="0" sz="65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59" name="object 59"/>
          <p:cNvSpPr txBox="1"/>
          <p:nvPr/>
        </p:nvSpPr>
        <p:spPr>
          <a:xfrm>
            <a:off x="6107205" y="2914651"/>
            <a:ext cx="217170" cy="126364"/>
          </a:xfrm>
          <a:prstGeom prst="rect">
            <a:avLst/>
          </a:prstGeom>
        </p:spPr>
        <p:txBody>
          <a:bodyPr vert="horz" wrap="square" lIns="0" tIns="13970" rIns="0" bIns="0" rtlCol="0">
            <a:spAutoFit/>
          </a:bodyPr>
          <a:lstStyle/>
          <a:p>
            <a:pPr marL="12700" marR="0" lvl="0" indent="0" algn="l" defTabSz="914400" rtl="0" eaLnBrk="1" fontAlgn="auto" latinLnBrk="0" hangingPunct="1">
              <a:lnSpc>
                <a:spcPct val="100000"/>
              </a:lnSpc>
              <a:spcBef>
                <a:spcPts val="110"/>
              </a:spcBef>
              <a:spcAft>
                <a:spcPts val="0"/>
              </a:spcAft>
              <a:buClrTx/>
              <a:buSzTx/>
              <a:buFontTx/>
              <a:buNone/>
              <a:tabLst/>
              <a:defRPr/>
            </a:pPr>
            <a:r>
              <a:rPr kumimoji="0" sz="650" b="1" i="0" u="none" strike="noStrike" kern="1200" cap="none" spc="0" normalizeH="0" baseline="0" noProof="0" dirty="0">
                <a:ln>
                  <a:noFill/>
                </a:ln>
                <a:solidFill>
                  <a:srgbClr val="404040"/>
                </a:solidFill>
                <a:effectLst/>
                <a:uLnTx/>
                <a:uFillTx/>
                <a:latin typeface="Arial"/>
                <a:ea typeface="ＭＳ Ｐゴシック"/>
                <a:cs typeface="Arial"/>
              </a:rPr>
              <a:t>-</a:t>
            </a:r>
            <a:r>
              <a:rPr kumimoji="0" sz="650" b="1" i="0" u="none" strike="noStrike" kern="1200" cap="none" spc="-20" normalizeH="0" baseline="0" noProof="0" dirty="0">
                <a:ln>
                  <a:noFill/>
                </a:ln>
                <a:solidFill>
                  <a:srgbClr val="404040"/>
                </a:solidFill>
                <a:effectLst/>
                <a:uLnTx/>
                <a:uFillTx/>
                <a:latin typeface="Arial"/>
                <a:ea typeface="ＭＳ Ｐゴシック"/>
                <a:cs typeface="Arial"/>
              </a:rPr>
              <a:t>34.9</a:t>
            </a:r>
            <a:endParaRPr kumimoji="0" sz="65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60" name="object 60"/>
          <p:cNvSpPr txBox="1"/>
          <p:nvPr/>
        </p:nvSpPr>
        <p:spPr>
          <a:xfrm>
            <a:off x="409980" y="2515736"/>
            <a:ext cx="138430" cy="2249170"/>
          </a:xfrm>
          <a:prstGeom prst="rect">
            <a:avLst/>
          </a:prstGeom>
        </p:spPr>
        <p:txBody>
          <a:bodyPr vert="vert270" wrap="square" lIns="0" tIns="1905" rIns="0" bIns="0" rtlCol="0">
            <a:spAutoFit/>
          </a:bodyPr>
          <a:lstStyle/>
          <a:p>
            <a:pPr marL="12700" marR="0" lvl="0" indent="0" algn="l" defTabSz="914400" rtl="0" eaLnBrk="1" fontAlgn="auto" latinLnBrk="0" hangingPunct="1">
              <a:lnSpc>
                <a:spcPct val="100000"/>
              </a:lnSpc>
              <a:spcBef>
                <a:spcPts val="15"/>
              </a:spcBef>
              <a:spcAft>
                <a:spcPts val="0"/>
              </a:spcAft>
              <a:buClrTx/>
              <a:buSzTx/>
              <a:buFontTx/>
              <a:buNone/>
              <a:tabLst/>
              <a:defRPr/>
            </a:pPr>
            <a:r>
              <a:rPr kumimoji="0" sz="800" b="1" i="0" u="none" strike="noStrike" kern="1200" cap="none" spc="0" normalizeH="0" baseline="0" noProof="0" dirty="0">
                <a:ln>
                  <a:noFill/>
                </a:ln>
                <a:solidFill>
                  <a:srgbClr val="000000"/>
                </a:solidFill>
                <a:effectLst/>
                <a:uLnTx/>
                <a:uFillTx/>
                <a:latin typeface="Arial"/>
                <a:ea typeface="ＭＳ Ｐゴシック"/>
                <a:cs typeface="Arial"/>
              </a:rPr>
              <a:t>Mean</a:t>
            </a:r>
            <a:r>
              <a:rPr kumimoji="0" sz="800" b="1" i="0" u="none" strike="noStrike" kern="1200" cap="none" spc="-35" normalizeH="0" baseline="0" noProof="0" dirty="0">
                <a:ln>
                  <a:noFill/>
                </a:ln>
                <a:solidFill>
                  <a:srgbClr val="000000"/>
                </a:solidFill>
                <a:effectLst/>
                <a:uLnTx/>
                <a:uFillTx/>
                <a:latin typeface="Arial"/>
                <a:ea typeface="ＭＳ Ｐゴシック"/>
                <a:cs typeface="Arial"/>
              </a:rPr>
              <a:t> </a:t>
            </a:r>
            <a:r>
              <a:rPr kumimoji="0" sz="800" b="1" i="0" u="none" strike="noStrike" kern="1200" cap="none" spc="0" normalizeH="0" baseline="0" noProof="0" dirty="0">
                <a:ln>
                  <a:noFill/>
                </a:ln>
                <a:solidFill>
                  <a:srgbClr val="000000"/>
                </a:solidFill>
                <a:effectLst/>
                <a:uLnTx/>
                <a:uFillTx/>
                <a:latin typeface="Arial"/>
                <a:ea typeface="ＭＳ Ｐゴシック"/>
                <a:cs typeface="Arial"/>
              </a:rPr>
              <a:t>(SD)</a:t>
            </a:r>
            <a:r>
              <a:rPr kumimoji="0" sz="800" b="1" i="0" u="none" strike="noStrike" kern="1200" cap="none" spc="-25" normalizeH="0" baseline="0" noProof="0" dirty="0">
                <a:ln>
                  <a:noFill/>
                </a:ln>
                <a:solidFill>
                  <a:srgbClr val="000000"/>
                </a:solidFill>
                <a:effectLst/>
                <a:uLnTx/>
                <a:uFillTx/>
                <a:latin typeface="Arial"/>
                <a:ea typeface="ＭＳ Ｐゴシック"/>
                <a:cs typeface="Arial"/>
              </a:rPr>
              <a:t> </a:t>
            </a:r>
            <a:r>
              <a:rPr kumimoji="0" sz="800" b="1" i="0" u="none" strike="noStrike" kern="1200" cap="none" spc="0" normalizeH="0" baseline="0" noProof="0" dirty="0">
                <a:ln>
                  <a:noFill/>
                </a:ln>
                <a:solidFill>
                  <a:srgbClr val="000000"/>
                </a:solidFill>
                <a:effectLst/>
                <a:uLnTx/>
                <a:uFillTx/>
                <a:latin typeface="Arial"/>
                <a:ea typeface="ＭＳ Ｐゴシック"/>
                <a:cs typeface="Arial"/>
              </a:rPr>
              <a:t>%</a:t>
            </a:r>
            <a:r>
              <a:rPr kumimoji="0" sz="800" b="1" i="0" u="none" strike="noStrike" kern="1200" cap="none" spc="-35" normalizeH="0" baseline="0" noProof="0" dirty="0">
                <a:ln>
                  <a:noFill/>
                </a:ln>
                <a:solidFill>
                  <a:srgbClr val="000000"/>
                </a:solidFill>
                <a:effectLst/>
                <a:uLnTx/>
                <a:uFillTx/>
                <a:latin typeface="Arial"/>
                <a:ea typeface="ＭＳ Ｐゴシック"/>
                <a:cs typeface="Arial"/>
              </a:rPr>
              <a:t> </a:t>
            </a:r>
            <a:r>
              <a:rPr kumimoji="0" sz="800" b="1" i="0" u="none" strike="noStrike" kern="1200" cap="none" spc="0" normalizeH="0" baseline="0" noProof="0" dirty="0">
                <a:ln>
                  <a:noFill/>
                </a:ln>
                <a:solidFill>
                  <a:srgbClr val="000000"/>
                </a:solidFill>
                <a:effectLst/>
                <a:uLnTx/>
                <a:uFillTx/>
                <a:latin typeface="Arial"/>
                <a:ea typeface="ＭＳ Ｐゴシック"/>
                <a:cs typeface="Arial"/>
              </a:rPr>
              <a:t>change</a:t>
            </a:r>
            <a:r>
              <a:rPr kumimoji="0" sz="800" b="1" i="0" u="none" strike="noStrike" kern="1200" cap="none" spc="-35" normalizeH="0" baseline="0" noProof="0" dirty="0">
                <a:ln>
                  <a:noFill/>
                </a:ln>
                <a:solidFill>
                  <a:srgbClr val="000000"/>
                </a:solidFill>
                <a:effectLst/>
                <a:uLnTx/>
                <a:uFillTx/>
                <a:latin typeface="Arial"/>
                <a:ea typeface="ＭＳ Ｐゴシック"/>
                <a:cs typeface="Arial"/>
              </a:rPr>
              <a:t> </a:t>
            </a:r>
            <a:r>
              <a:rPr kumimoji="0" sz="800" b="1" i="0" u="none" strike="noStrike" kern="1200" cap="none" spc="0" normalizeH="0" baseline="0" noProof="0" dirty="0">
                <a:ln>
                  <a:noFill/>
                </a:ln>
                <a:solidFill>
                  <a:srgbClr val="000000"/>
                </a:solidFill>
                <a:effectLst/>
                <a:uLnTx/>
                <a:uFillTx/>
                <a:latin typeface="Arial"/>
                <a:ea typeface="ＭＳ Ｐゴシック"/>
                <a:cs typeface="Arial"/>
              </a:rPr>
              <a:t>from</a:t>
            </a:r>
            <a:r>
              <a:rPr kumimoji="0" sz="800" b="1" i="0" u="none" strike="noStrike" kern="1200" cap="none" spc="-30" normalizeH="0" baseline="0" noProof="0" dirty="0">
                <a:ln>
                  <a:noFill/>
                </a:ln>
                <a:solidFill>
                  <a:srgbClr val="000000"/>
                </a:solidFill>
                <a:effectLst/>
                <a:uLnTx/>
                <a:uFillTx/>
                <a:latin typeface="Arial"/>
                <a:ea typeface="ＭＳ Ｐゴシック"/>
                <a:cs typeface="Arial"/>
              </a:rPr>
              <a:t> </a:t>
            </a:r>
            <a:r>
              <a:rPr kumimoji="0" sz="800" b="1" i="0" u="none" strike="noStrike" kern="1200" cap="none" spc="0" normalizeH="0" baseline="0" noProof="0" dirty="0">
                <a:ln>
                  <a:noFill/>
                </a:ln>
                <a:solidFill>
                  <a:srgbClr val="000000"/>
                </a:solidFill>
                <a:effectLst/>
                <a:uLnTx/>
                <a:uFillTx/>
                <a:latin typeface="Arial"/>
                <a:ea typeface="ＭＳ Ｐゴシック"/>
                <a:cs typeface="Arial"/>
              </a:rPr>
              <a:t>baseline</a:t>
            </a:r>
            <a:r>
              <a:rPr kumimoji="0" sz="800" b="1" i="0" u="none" strike="noStrike" kern="1200" cap="none" spc="-35" normalizeH="0" baseline="0" noProof="0" dirty="0">
                <a:ln>
                  <a:noFill/>
                </a:ln>
                <a:solidFill>
                  <a:srgbClr val="000000"/>
                </a:solidFill>
                <a:effectLst/>
                <a:uLnTx/>
                <a:uFillTx/>
                <a:latin typeface="Arial"/>
                <a:ea typeface="ＭＳ Ｐゴシック"/>
                <a:cs typeface="Arial"/>
              </a:rPr>
              <a:t> </a:t>
            </a:r>
            <a:r>
              <a:rPr kumimoji="0" sz="800" b="1" i="0" u="none" strike="noStrike" kern="1200" cap="none" spc="0" normalizeH="0" baseline="0" noProof="0" dirty="0">
                <a:ln>
                  <a:noFill/>
                </a:ln>
                <a:solidFill>
                  <a:srgbClr val="000000"/>
                </a:solidFill>
                <a:effectLst/>
                <a:uLnTx/>
                <a:uFillTx/>
                <a:latin typeface="Arial"/>
                <a:ea typeface="ＭＳ Ｐゴシック"/>
                <a:cs typeface="Arial"/>
              </a:rPr>
              <a:t>at</a:t>
            </a:r>
            <a:r>
              <a:rPr kumimoji="0" sz="800" b="1" i="0" u="none" strike="noStrike" kern="1200" cap="none" spc="-30" normalizeH="0" baseline="0" noProof="0" dirty="0">
                <a:ln>
                  <a:noFill/>
                </a:ln>
                <a:solidFill>
                  <a:srgbClr val="000000"/>
                </a:solidFill>
                <a:effectLst/>
                <a:uLnTx/>
                <a:uFillTx/>
                <a:latin typeface="Arial"/>
                <a:ea typeface="ＭＳ Ｐゴシック"/>
                <a:cs typeface="Arial"/>
              </a:rPr>
              <a:t> </a:t>
            </a:r>
            <a:r>
              <a:rPr kumimoji="0" sz="800" b="1" i="0" u="none" strike="noStrike" kern="1200" cap="none" spc="0" normalizeH="0" baseline="0" noProof="0" dirty="0">
                <a:ln>
                  <a:noFill/>
                </a:ln>
                <a:solidFill>
                  <a:srgbClr val="000000"/>
                </a:solidFill>
                <a:effectLst/>
                <a:uLnTx/>
                <a:uFillTx/>
                <a:latin typeface="Arial"/>
                <a:ea typeface="ＭＳ Ｐゴシック"/>
                <a:cs typeface="Arial"/>
              </a:rPr>
              <a:t>Week</a:t>
            </a:r>
            <a:r>
              <a:rPr kumimoji="0" sz="800" b="1" i="0" u="none" strike="noStrike" kern="1200" cap="none" spc="-30" normalizeH="0" baseline="0" noProof="0" dirty="0">
                <a:ln>
                  <a:noFill/>
                </a:ln>
                <a:solidFill>
                  <a:srgbClr val="000000"/>
                </a:solidFill>
                <a:effectLst/>
                <a:uLnTx/>
                <a:uFillTx/>
                <a:latin typeface="Arial"/>
                <a:ea typeface="ＭＳ Ｐゴシック"/>
                <a:cs typeface="Arial"/>
              </a:rPr>
              <a:t> </a:t>
            </a:r>
            <a:r>
              <a:rPr kumimoji="0" sz="800" b="1" i="0" u="none" strike="noStrike" kern="1200" cap="none" spc="-25" normalizeH="0" baseline="0" noProof="0" dirty="0">
                <a:ln>
                  <a:noFill/>
                </a:ln>
                <a:solidFill>
                  <a:srgbClr val="000000"/>
                </a:solidFill>
                <a:effectLst/>
                <a:uLnTx/>
                <a:uFillTx/>
                <a:latin typeface="Arial"/>
                <a:ea typeface="ＭＳ Ｐゴシック"/>
                <a:cs typeface="Arial"/>
              </a:rPr>
              <a:t>24</a:t>
            </a:r>
            <a:endParaRPr kumimoji="0" sz="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61" name="object 61"/>
          <p:cNvSpPr txBox="1"/>
          <p:nvPr/>
        </p:nvSpPr>
        <p:spPr>
          <a:xfrm>
            <a:off x="641115" y="2523942"/>
            <a:ext cx="72390" cy="126364"/>
          </a:xfrm>
          <a:prstGeom prst="rect">
            <a:avLst/>
          </a:prstGeom>
        </p:spPr>
        <p:txBody>
          <a:bodyPr vert="horz" wrap="square" lIns="0" tIns="13970" rIns="0" bIns="0" rtlCol="0">
            <a:spAutoFit/>
          </a:bodyPr>
          <a:lstStyle/>
          <a:p>
            <a:pPr marL="12700" marR="0" lvl="0" indent="0" algn="l" defTabSz="914400" rtl="0" eaLnBrk="1" fontAlgn="auto" latinLnBrk="0" hangingPunct="1">
              <a:lnSpc>
                <a:spcPct val="100000"/>
              </a:lnSpc>
              <a:spcBef>
                <a:spcPts val="110"/>
              </a:spcBef>
              <a:spcAft>
                <a:spcPts val="0"/>
              </a:spcAft>
              <a:buClrTx/>
              <a:buSzTx/>
              <a:buFontTx/>
              <a:buNone/>
              <a:tabLst/>
              <a:defRPr/>
            </a:pPr>
            <a:r>
              <a:rPr kumimoji="0" sz="650" b="0" i="0" u="none" strike="noStrike" kern="1200" cap="none" spc="5" normalizeH="0" baseline="0" noProof="0" dirty="0">
                <a:ln>
                  <a:noFill/>
                </a:ln>
                <a:solidFill>
                  <a:srgbClr val="000000"/>
                </a:solidFill>
                <a:effectLst/>
                <a:uLnTx/>
                <a:uFillTx/>
                <a:latin typeface="Arial"/>
                <a:ea typeface="ＭＳ Ｐゴシック"/>
                <a:cs typeface="Arial"/>
              </a:rPr>
              <a:t>0</a:t>
            </a:r>
            <a:endParaRPr kumimoji="0" sz="65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62" name="object 62"/>
          <p:cNvSpPr txBox="1"/>
          <p:nvPr/>
        </p:nvSpPr>
        <p:spPr>
          <a:xfrm>
            <a:off x="595104" y="2868592"/>
            <a:ext cx="118110" cy="126364"/>
          </a:xfrm>
          <a:prstGeom prst="rect">
            <a:avLst/>
          </a:prstGeom>
        </p:spPr>
        <p:txBody>
          <a:bodyPr vert="horz" wrap="square" lIns="0" tIns="13970" rIns="0" bIns="0" rtlCol="0">
            <a:spAutoFit/>
          </a:bodyPr>
          <a:lstStyle/>
          <a:p>
            <a:pPr marL="12700" marR="0" lvl="0" indent="0" algn="l" defTabSz="914400" rtl="0" eaLnBrk="1" fontAlgn="auto" latinLnBrk="0" hangingPunct="1">
              <a:lnSpc>
                <a:spcPct val="100000"/>
              </a:lnSpc>
              <a:spcBef>
                <a:spcPts val="110"/>
              </a:spcBef>
              <a:spcAft>
                <a:spcPts val="0"/>
              </a:spcAft>
              <a:buClrTx/>
              <a:buSzTx/>
              <a:buFontTx/>
              <a:buNone/>
              <a:tabLst/>
              <a:defRPr/>
            </a:pPr>
            <a:r>
              <a:rPr kumimoji="0" sz="650" b="0" i="0" u="none" strike="noStrike" kern="1200" cap="none" spc="-25" normalizeH="0" baseline="0" noProof="0" dirty="0">
                <a:ln>
                  <a:noFill/>
                </a:ln>
                <a:solidFill>
                  <a:srgbClr val="000000"/>
                </a:solidFill>
                <a:effectLst/>
                <a:uLnTx/>
                <a:uFillTx/>
                <a:latin typeface="Arial"/>
                <a:ea typeface="ＭＳ Ｐゴシック"/>
                <a:cs typeface="Arial"/>
              </a:rPr>
              <a:t>25</a:t>
            </a:r>
            <a:endParaRPr kumimoji="0" sz="65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63" name="object 63"/>
          <p:cNvSpPr txBox="1"/>
          <p:nvPr/>
        </p:nvSpPr>
        <p:spPr>
          <a:xfrm>
            <a:off x="595104" y="3212906"/>
            <a:ext cx="118110" cy="126364"/>
          </a:xfrm>
          <a:prstGeom prst="rect">
            <a:avLst/>
          </a:prstGeom>
        </p:spPr>
        <p:txBody>
          <a:bodyPr vert="horz" wrap="square" lIns="0" tIns="13970" rIns="0" bIns="0" rtlCol="0">
            <a:spAutoFit/>
          </a:bodyPr>
          <a:lstStyle/>
          <a:p>
            <a:pPr marL="12700" marR="0" lvl="0" indent="0" algn="l" defTabSz="914400" rtl="0" eaLnBrk="1" fontAlgn="auto" latinLnBrk="0" hangingPunct="1">
              <a:lnSpc>
                <a:spcPct val="100000"/>
              </a:lnSpc>
              <a:spcBef>
                <a:spcPts val="110"/>
              </a:spcBef>
              <a:spcAft>
                <a:spcPts val="0"/>
              </a:spcAft>
              <a:buClrTx/>
              <a:buSzTx/>
              <a:buFontTx/>
              <a:buNone/>
              <a:tabLst/>
              <a:defRPr/>
            </a:pPr>
            <a:r>
              <a:rPr kumimoji="0" sz="650" b="0" i="0" u="none" strike="noStrike" kern="1200" cap="none" spc="-25" normalizeH="0" baseline="0" noProof="0" dirty="0">
                <a:ln>
                  <a:noFill/>
                </a:ln>
                <a:solidFill>
                  <a:srgbClr val="000000"/>
                </a:solidFill>
                <a:effectLst/>
                <a:uLnTx/>
                <a:uFillTx/>
                <a:latin typeface="Arial"/>
                <a:ea typeface="ＭＳ Ｐゴシック"/>
                <a:cs typeface="Arial"/>
              </a:rPr>
              <a:t>50</a:t>
            </a:r>
            <a:endParaRPr kumimoji="0" sz="65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64" name="object 64"/>
          <p:cNvSpPr txBox="1"/>
          <p:nvPr/>
        </p:nvSpPr>
        <p:spPr>
          <a:xfrm>
            <a:off x="4227607" y="2435615"/>
            <a:ext cx="327660" cy="135890"/>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700" b="1" i="0" u="none" strike="noStrike" kern="1200" cap="none" spc="-10" normalizeH="0" baseline="0" noProof="0" dirty="0">
                <a:ln>
                  <a:noFill/>
                </a:ln>
                <a:solidFill>
                  <a:srgbClr val="000000"/>
                </a:solidFill>
                <a:effectLst/>
                <a:uLnTx/>
                <a:uFillTx/>
                <a:latin typeface="Arial"/>
                <a:ea typeface="ＭＳ Ｐゴシック"/>
                <a:cs typeface="Arial"/>
              </a:rPr>
              <a:t>Itching</a:t>
            </a:r>
            <a:endParaRPr kumimoji="0" sz="7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65" name="object 65"/>
          <p:cNvSpPr txBox="1"/>
          <p:nvPr/>
        </p:nvSpPr>
        <p:spPr>
          <a:xfrm>
            <a:off x="5045586" y="2326465"/>
            <a:ext cx="333375" cy="245110"/>
          </a:xfrm>
          <a:prstGeom prst="rect">
            <a:avLst/>
          </a:prstGeom>
        </p:spPr>
        <p:txBody>
          <a:bodyPr vert="horz" wrap="square" lIns="0" tIns="13335" rIns="0" bIns="0" rtlCol="0">
            <a:spAutoFit/>
          </a:bodyPr>
          <a:lstStyle/>
          <a:p>
            <a:pPr marL="12700" marR="5080" lvl="0" indent="35560" algn="l" defTabSz="914400" rtl="0" eaLnBrk="1" fontAlgn="auto" latinLnBrk="0" hangingPunct="1">
              <a:lnSpc>
                <a:spcPct val="102299"/>
              </a:lnSpc>
              <a:spcBef>
                <a:spcPts val="105"/>
              </a:spcBef>
              <a:spcAft>
                <a:spcPts val="0"/>
              </a:spcAft>
              <a:buClrTx/>
              <a:buSzTx/>
              <a:buFontTx/>
              <a:buNone/>
              <a:tabLst/>
              <a:defRPr/>
            </a:pPr>
            <a:r>
              <a:rPr kumimoji="0" sz="700" b="1" i="0" u="none" strike="noStrike" kern="1200" cap="none" spc="-10" normalizeH="0" baseline="0" noProof="0" dirty="0">
                <a:ln>
                  <a:noFill/>
                </a:ln>
                <a:solidFill>
                  <a:srgbClr val="000000"/>
                </a:solidFill>
                <a:effectLst/>
                <a:uLnTx/>
                <a:uFillTx/>
                <a:latin typeface="Arial"/>
                <a:ea typeface="ＭＳ Ｐゴシック"/>
                <a:cs typeface="Arial"/>
              </a:rPr>
              <a:t>Night</a:t>
            </a:r>
            <a:r>
              <a:rPr kumimoji="0" sz="700" b="1" i="0" u="none" strike="noStrike" kern="1200" cap="none" spc="500" normalizeH="0" baseline="0" noProof="0" dirty="0">
                <a:ln>
                  <a:noFill/>
                </a:ln>
                <a:solidFill>
                  <a:srgbClr val="000000"/>
                </a:solidFill>
                <a:effectLst/>
                <a:uLnTx/>
                <a:uFillTx/>
                <a:latin typeface="Arial"/>
                <a:ea typeface="ＭＳ Ｐゴシック"/>
                <a:cs typeface="Arial"/>
              </a:rPr>
              <a:t> </a:t>
            </a:r>
            <a:r>
              <a:rPr kumimoji="0" sz="700" b="1" i="0" u="none" strike="noStrike" kern="1200" cap="none" spc="-10" normalizeH="0" baseline="0" noProof="0" dirty="0">
                <a:ln>
                  <a:noFill/>
                </a:ln>
                <a:solidFill>
                  <a:srgbClr val="000000"/>
                </a:solidFill>
                <a:effectLst/>
                <a:uLnTx/>
                <a:uFillTx/>
                <a:latin typeface="Arial"/>
                <a:ea typeface="ＭＳ Ｐゴシック"/>
                <a:cs typeface="Arial"/>
              </a:rPr>
              <a:t>sweats</a:t>
            </a:r>
            <a:endParaRPr kumimoji="0" sz="7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66" name="object 66"/>
          <p:cNvSpPr txBox="1"/>
          <p:nvPr/>
        </p:nvSpPr>
        <p:spPr>
          <a:xfrm>
            <a:off x="5858449" y="2435615"/>
            <a:ext cx="353695" cy="135890"/>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700" b="1" i="0" u="none" strike="noStrike" kern="1200" cap="none" spc="-10" normalizeH="0" baseline="0" noProof="0" dirty="0">
                <a:ln>
                  <a:noFill/>
                </a:ln>
                <a:solidFill>
                  <a:srgbClr val="000000"/>
                </a:solidFill>
                <a:effectLst/>
                <a:uLnTx/>
                <a:uFillTx/>
                <a:latin typeface="Arial"/>
                <a:ea typeface="ＭＳ Ｐゴシック"/>
                <a:cs typeface="Arial"/>
              </a:rPr>
              <a:t>Fatigue</a:t>
            </a:r>
            <a:endParaRPr kumimoji="0" sz="7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67" name="object 67"/>
          <p:cNvSpPr txBox="1"/>
          <p:nvPr/>
        </p:nvSpPr>
        <p:spPr>
          <a:xfrm>
            <a:off x="548473" y="3562170"/>
            <a:ext cx="165100" cy="474980"/>
          </a:xfrm>
          <a:prstGeom prst="rect">
            <a:avLst/>
          </a:prstGeom>
        </p:spPr>
        <p:txBody>
          <a:bodyPr vert="horz" wrap="square" lIns="0" tIns="13970" rIns="0" bIns="0" rtlCol="0">
            <a:spAutoFit/>
          </a:bodyPr>
          <a:lstStyle/>
          <a:p>
            <a:pPr marL="59055" marR="0" lvl="0" indent="0" algn="l" defTabSz="914400" rtl="0" eaLnBrk="1" fontAlgn="auto" latinLnBrk="0" hangingPunct="1">
              <a:lnSpc>
                <a:spcPct val="100000"/>
              </a:lnSpc>
              <a:spcBef>
                <a:spcPts val="110"/>
              </a:spcBef>
              <a:spcAft>
                <a:spcPts val="0"/>
              </a:spcAft>
              <a:buClrTx/>
              <a:buSzTx/>
              <a:buFontTx/>
              <a:buNone/>
              <a:tabLst/>
              <a:defRPr/>
            </a:pPr>
            <a:r>
              <a:rPr kumimoji="0" sz="650" b="0" i="0" u="none" strike="noStrike" kern="1200" cap="none" spc="-25" normalizeH="0" baseline="0" noProof="0" dirty="0">
                <a:ln>
                  <a:noFill/>
                </a:ln>
                <a:solidFill>
                  <a:srgbClr val="000000"/>
                </a:solidFill>
                <a:effectLst/>
                <a:uLnTx/>
                <a:uFillTx/>
                <a:latin typeface="Arial"/>
                <a:ea typeface="ＭＳ Ｐゴシック"/>
                <a:cs typeface="Arial"/>
              </a:rPr>
              <a:t>75</a:t>
            </a:r>
            <a:endParaRPr kumimoji="0" sz="650" b="0" i="0" u="none" strike="noStrike" kern="1200" cap="none" spc="0" normalizeH="0" baseline="0" noProof="0">
              <a:ln>
                <a:noFill/>
              </a:ln>
              <a:solidFill>
                <a:srgbClr val="000000"/>
              </a:solidFill>
              <a:effectLst/>
              <a:uLnTx/>
              <a:uFillTx/>
              <a:latin typeface="Arial"/>
              <a:ea typeface="ＭＳ Ｐゴシック"/>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srgbClr val="000000"/>
              </a:solidFill>
              <a:effectLst/>
              <a:uLnTx/>
              <a:uFillTx/>
              <a:latin typeface="Arial"/>
              <a:ea typeface="ＭＳ Ｐゴシック"/>
              <a:cs typeface="Arial"/>
            </a:endParaRPr>
          </a:p>
          <a:p>
            <a:pPr marL="0" marR="0" lvl="0" indent="0" algn="l" defTabSz="914400" rtl="0" eaLnBrk="1" fontAlgn="auto" latinLnBrk="0" hangingPunct="1">
              <a:lnSpc>
                <a:spcPct val="100000"/>
              </a:lnSpc>
              <a:spcBef>
                <a:spcPts val="10"/>
              </a:spcBef>
              <a:spcAft>
                <a:spcPts val="0"/>
              </a:spcAft>
              <a:buClrTx/>
              <a:buSzTx/>
              <a:buFontTx/>
              <a:buNone/>
              <a:tabLst/>
              <a:defRPr/>
            </a:pPr>
            <a:endParaRPr kumimoji="0" sz="1000" b="0" i="0" u="none" strike="noStrike" kern="1200" cap="none" spc="0" normalizeH="0" baseline="0" noProof="0">
              <a:ln>
                <a:noFill/>
              </a:ln>
              <a:solidFill>
                <a:srgbClr val="000000"/>
              </a:solidFill>
              <a:effectLst/>
              <a:uLnTx/>
              <a:uFillTx/>
              <a:latin typeface="Arial"/>
              <a:ea typeface="ＭＳ Ｐゴシック"/>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650" b="0" i="0" u="none" strike="noStrike" kern="1200" cap="none" spc="-25" normalizeH="0" baseline="0" noProof="0" dirty="0">
                <a:ln>
                  <a:noFill/>
                </a:ln>
                <a:solidFill>
                  <a:srgbClr val="000000"/>
                </a:solidFill>
                <a:effectLst/>
                <a:uLnTx/>
                <a:uFillTx/>
                <a:latin typeface="Arial"/>
                <a:ea typeface="ＭＳ Ｐゴシック"/>
                <a:cs typeface="Arial"/>
              </a:rPr>
              <a:t>100</a:t>
            </a:r>
            <a:endParaRPr kumimoji="0" sz="65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68" name="object 68"/>
          <p:cNvSpPr txBox="1"/>
          <p:nvPr/>
        </p:nvSpPr>
        <p:spPr>
          <a:xfrm>
            <a:off x="6127418" y="2569918"/>
            <a:ext cx="164465" cy="126364"/>
          </a:xfrm>
          <a:prstGeom prst="rect">
            <a:avLst/>
          </a:prstGeom>
        </p:spPr>
        <p:txBody>
          <a:bodyPr vert="horz" wrap="square" lIns="0" tIns="13970" rIns="0" bIns="0" rtlCol="0">
            <a:spAutoFit/>
          </a:bodyPr>
          <a:lstStyle/>
          <a:p>
            <a:pPr marL="12700" marR="0" lvl="0" indent="0" algn="l" defTabSz="914400" rtl="0" eaLnBrk="1" fontAlgn="auto" latinLnBrk="0" hangingPunct="1">
              <a:lnSpc>
                <a:spcPct val="100000"/>
              </a:lnSpc>
              <a:spcBef>
                <a:spcPts val="110"/>
              </a:spcBef>
              <a:spcAft>
                <a:spcPts val="0"/>
              </a:spcAft>
              <a:buClrTx/>
              <a:buSzTx/>
              <a:buFontTx/>
              <a:buNone/>
              <a:tabLst/>
              <a:defRPr/>
            </a:pPr>
            <a:r>
              <a:rPr kumimoji="0" sz="650" b="0" i="0" u="none" strike="noStrike" kern="1200" cap="none" spc="-25" normalizeH="0" baseline="0" noProof="0" dirty="0">
                <a:ln>
                  <a:noFill/>
                </a:ln>
                <a:solidFill>
                  <a:srgbClr val="FFFFFF"/>
                </a:solidFill>
                <a:effectLst/>
                <a:uLnTx/>
                <a:uFillTx/>
                <a:latin typeface="Arial"/>
                <a:ea typeface="ＭＳ Ｐゴシック"/>
                <a:cs typeface="Arial"/>
              </a:rPr>
              <a:t>192</a:t>
            </a:r>
            <a:endParaRPr kumimoji="0" sz="65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69" name="object 69"/>
          <p:cNvSpPr txBox="1"/>
          <p:nvPr/>
        </p:nvSpPr>
        <p:spPr>
          <a:xfrm>
            <a:off x="5779779" y="2569918"/>
            <a:ext cx="165100" cy="126364"/>
          </a:xfrm>
          <a:prstGeom prst="rect">
            <a:avLst/>
          </a:prstGeom>
        </p:spPr>
        <p:txBody>
          <a:bodyPr vert="horz" wrap="square" lIns="0" tIns="13970" rIns="0" bIns="0" rtlCol="0">
            <a:spAutoFit/>
          </a:bodyPr>
          <a:lstStyle/>
          <a:p>
            <a:pPr marL="12700" marR="0" lvl="0" indent="0" algn="l" defTabSz="914400" rtl="0" eaLnBrk="1" fontAlgn="auto" latinLnBrk="0" hangingPunct="1">
              <a:lnSpc>
                <a:spcPct val="100000"/>
              </a:lnSpc>
              <a:spcBef>
                <a:spcPts val="110"/>
              </a:spcBef>
              <a:spcAft>
                <a:spcPts val="0"/>
              </a:spcAft>
              <a:buClrTx/>
              <a:buSzTx/>
              <a:buFontTx/>
              <a:buNone/>
              <a:tabLst/>
              <a:defRPr/>
            </a:pPr>
            <a:r>
              <a:rPr kumimoji="0" sz="650" b="0" i="0" u="none" strike="noStrike" kern="1200" cap="none" spc="-25" normalizeH="0" baseline="0" noProof="0" dirty="0">
                <a:ln>
                  <a:noFill/>
                </a:ln>
                <a:solidFill>
                  <a:srgbClr val="FFFFFF"/>
                </a:solidFill>
                <a:effectLst/>
                <a:uLnTx/>
                <a:uFillTx/>
                <a:latin typeface="Arial"/>
                <a:ea typeface="ＭＳ Ｐゴシック"/>
                <a:cs typeface="Arial"/>
              </a:rPr>
              <a:t>184</a:t>
            </a:r>
            <a:endParaRPr kumimoji="0" sz="65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70" name="object 70"/>
          <p:cNvSpPr txBox="1"/>
          <p:nvPr/>
        </p:nvSpPr>
        <p:spPr>
          <a:xfrm>
            <a:off x="5306252" y="2569918"/>
            <a:ext cx="165100" cy="126364"/>
          </a:xfrm>
          <a:prstGeom prst="rect">
            <a:avLst/>
          </a:prstGeom>
        </p:spPr>
        <p:txBody>
          <a:bodyPr vert="horz" wrap="square" lIns="0" tIns="13970" rIns="0" bIns="0" rtlCol="0">
            <a:spAutoFit/>
          </a:bodyPr>
          <a:lstStyle/>
          <a:p>
            <a:pPr marL="12700" marR="0" lvl="0" indent="0" algn="l" defTabSz="914400" rtl="0" eaLnBrk="1" fontAlgn="auto" latinLnBrk="0" hangingPunct="1">
              <a:lnSpc>
                <a:spcPct val="100000"/>
              </a:lnSpc>
              <a:spcBef>
                <a:spcPts val="110"/>
              </a:spcBef>
              <a:spcAft>
                <a:spcPts val="0"/>
              </a:spcAft>
              <a:buClrTx/>
              <a:buSzTx/>
              <a:buFontTx/>
              <a:buNone/>
              <a:tabLst/>
              <a:defRPr/>
            </a:pPr>
            <a:r>
              <a:rPr kumimoji="0" sz="650" b="0" i="0" u="none" strike="noStrike" kern="1200" cap="none" spc="-25" normalizeH="0" baseline="0" noProof="0" dirty="0">
                <a:ln>
                  <a:noFill/>
                </a:ln>
                <a:solidFill>
                  <a:srgbClr val="FFFFFF"/>
                </a:solidFill>
                <a:effectLst/>
                <a:uLnTx/>
                <a:uFillTx/>
                <a:latin typeface="Arial"/>
                <a:ea typeface="ＭＳ Ｐゴシック"/>
                <a:cs typeface="Arial"/>
              </a:rPr>
              <a:t>178</a:t>
            </a:r>
            <a:endParaRPr kumimoji="0" sz="65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71" name="object 71"/>
          <p:cNvSpPr txBox="1"/>
          <p:nvPr/>
        </p:nvSpPr>
        <p:spPr>
          <a:xfrm>
            <a:off x="4959452" y="2569918"/>
            <a:ext cx="163830" cy="126364"/>
          </a:xfrm>
          <a:prstGeom prst="rect">
            <a:avLst/>
          </a:prstGeom>
        </p:spPr>
        <p:txBody>
          <a:bodyPr vert="horz" wrap="square" lIns="0" tIns="13970" rIns="0" bIns="0" rtlCol="0">
            <a:spAutoFit/>
          </a:bodyPr>
          <a:lstStyle/>
          <a:p>
            <a:pPr marL="12700" marR="0" lvl="0" indent="0" algn="l" defTabSz="914400" rtl="0" eaLnBrk="1" fontAlgn="auto" latinLnBrk="0" hangingPunct="1">
              <a:lnSpc>
                <a:spcPct val="100000"/>
              </a:lnSpc>
              <a:spcBef>
                <a:spcPts val="110"/>
              </a:spcBef>
              <a:spcAft>
                <a:spcPts val="0"/>
              </a:spcAft>
              <a:buClrTx/>
              <a:buSzTx/>
              <a:buFontTx/>
              <a:buNone/>
              <a:tabLst/>
              <a:defRPr/>
            </a:pPr>
            <a:r>
              <a:rPr kumimoji="0" sz="650" b="0" i="0" u="none" strike="noStrike" kern="1200" cap="none" spc="-25" normalizeH="0" baseline="0" noProof="0" dirty="0">
                <a:ln>
                  <a:noFill/>
                </a:ln>
                <a:solidFill>
                  <a:srgbClr val="FFFFFF"/>
                </a:solidFill>
                <a:effectLst/>
                <a:uLnTx/>
                <a:uFillTx/>
                <a:latin typeface="Arial"/>
                <a:ea typeface="ＭＳ Ｐゴシック"/>
                <a:cs typeface="Arial"/>
              </a:rPr>
              <a:t>165</a:t>
            </a:r>
            <a:endParaRPr kumimoji="0" sz="65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72" name="object 72"/>
          <p:cNvSpPr txBox="1"/>
          <p:nvPr/>
        </p:nvSpPr>
        <p:spPr>
          <a:xfrm>
            <a:off x="4483912" y="2569918"/>
            <a:ext cx="164465" cy="126364"/>
          </a:xfrm>
          <a:prstGeom prst="rect">
            <a:avLst/>
          </a:prstGeom>
        </p:spPr>
        <p:txBody>
          <a:bodyPr vert="horz" wrap="square" lIns="0" tIns="13970" rIns="0" bIns="0" rtlCol="0">
            <a:spAutoFit/>
          </a:bodyPr>
          <a:lstStyle/>
          <a:p>
            <a:pPr marL="12700" marR="0" lvl="0" indent="0" algn="l" defTabSz="914400" rtl="0" eaLnBrk="1" fontAlgn="auto" latinLnBrk="0" hangingPunct="1">
              <a:lnSpc>
                <a:spcPct val="100000"/>
              </a:lnSpc>
              <a:spcBef>
                <a:spcPts val="110"/>
              </a:spcBef>
              <a:spcAft>
                <a:spcPts val="0"/>
              </a:spcAft>
              <a:buClrTx/>
              <a:buSzTx/>
              <a:buFontTx/>
              <a:buNone/>
              <a:tabLst/>
              <a:defRPr/>
            </a:pPr>
            <a:r>
              <a:rPr kumimoji="0" sz="650" b="0" i="0" u="none" strike="noStrike" kern="1200" cap="none" spc="-25" normalizeH="0" baseline="0" noProof="0" dirty="0">
                <a:ln>
                  <a:noFill/>
                </a:ln>
                <a:solidFill>
                  <a:srgbClr val="FFFFFF"/>
                </a:solidFill>
                <a:effectLst/>
                <a:uLnTx/>
                <a:uFillTx/>
                <a:latin typeface="Arial"/>
                <a:ea typeface="ＭＳ Ｐゴシック"/>
                <a:cs typeface="Arial"/>
              </a:rPr>
              <a:t>168</a:t>
            </a:r>
            <a:endParaRPr kumimoji="0" sz="65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73" name="object 73"/>
          <p:cNvSpPr txBox="1"/>
          <p:nvPr/>
        </p:nvSpPr>
        <p:spPr>
          <a:xfrm>
            <a:off x="4134512" y="2569918"/>
            <a:ext cx="164465" cy="126364"/>
          </a:xfrm>
          <a:prstGeom prst="rect">
            <a:avLst/>
          </a:prstGeom>
        </p:spPr>
        <p:txBody>
          <a:bodyPr vert="horz" wrap="square" lIns="0" tIns="13970" rIns="0" bIns="0" rtlCol="0">
            <a:spAutoFit/>
          </a:bodyPr>
          <a:lstStyle/>
          <a:p>
            <a:pPr marL="12700" marR="0" lvl="0" indent="0" algn="l" defTabSz="914400" rtl="0" eaLnBrk="1" fontAlgn="auto" latinLnBrk="0" hangingPunct="1">
              <a:lnSpc>
                <a:spcPct val="100000"/>
              </a:lnSpc>
              <a:spcBef>
                <a:spcPts val="110"/>
              </a:spcBef>
              <a:spcAft>
                <a:spcPts val="0"/>
              </a:spcAft>
              <a:buClrTx/>
              <a:buSzTx/>
              <a:buFontTx/>
              <a:buNone/>
              <a:tabLst/>
              <a:defRPr/>
            </a:pPr>
            <a:r>
              <a:rPr kumimoji="0" sz="650" b="0" i="0" u="none" strike="noStrike" kern="1200" cap="none" spc="-25" normalizeH="0" baseline="0" noProof="0" dirty="0">
                <a:ln>
                  <a:noFill/>
                </a:ln>
                <a:solidFill>
                  <a:srgbClr val="FFFFFF"/>
                </a:solidFill>
                <a:effectLst/>
                <a:uLnTx/>
                <a:uFillTx/>
                <a:latin typeface="Arial"/>
                <a:ea typeface="ＭＳ Ｐゴシック"/>
                <a:cs typeface="Arial"/>
              </a:rPr>
              <a:t>162</a:t>
            </a:r>
            <a:endParaRPr kumimoji="0" sz="65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74" name="object 74"/>
          <p:cNvSpPr txBox="1"/>
          <p:nvPr/>
        </p:nvSpPr>
        <p:spPr>
          <a:xfrm>
            <a:off x="3313346" y="2326465"/>
            <a:ext cx="530860" cy="369570"/>
          </a:xfrm>
          <a:prstGeom prst="rect">
            <a:avLst/>
          </a:prstGeom>
        </p:spPr>
        <p:txBody>
          <a:bodyPr vert="horz" wrap="square" lIns="0" tIns="13335" rIns="0" bIns="0" rtlCol="0">
            <a:spAutoFit/>
          </a:bodyPr>
          <a:lstStyle/>
          <a:p>
            <a:pPr marL="39370" marR="5080" lvl="0" indent="0" algn="l" defTabSz="914400" rtl="0" eaLnBrk="1" fontAlgn="auto" latinLnBrk="0" hangingPunct="1">
              <a:lnSpc>
                <a:spcPct val="102299"/>
              </a:lnSpc>
              <a:spcBef>
                <a:spcPts val="105"/>
              </a:spcBef>
              <a:spcAft>
                <a:spcPts val="0"/>
              </a:spcAft>
              <a:buClrTx/>
              <a:buSzTx/>
              <a:buFontTx/>
              <a:buNone/>
              <a:tabLst/>
              <a:defRPr/>
            </a:pPr>
            <a:r>
              <a:rPr kumimoji="0" sz="700" b="1" i="0" u="none" strike="noStrike" kern="1200" cap="none" spc="-10" normalizeH="0" baseline="0" noProof="0" dirty="0">
                <a:ln>
                  <a:noFill/>
                </a:ln>
                <a:solidFill>
                  <a:srgbClr val="000000"/>
                </a:solidFill>
                <a:effectLst/>
                <a:uLnTx/>
                <a:uFillTx/>
                <a:latin typeface="Arial"/>
                <a:ea typeface="ＭＳ Ｐゴシック"/>
                <a:cs typeface="Arial"/>
              </a:rPr>
              <a:t>Abdominal</a:t>
            </a:r>
            <a:r>
              <a:rPr kumimoji="0" sz="700" b="1" i="0" u="none" strike="noStrike" kern="1200" cap="none" spc="500" normalizeH="0" baseline="0" noProof="0" dirty="0">
                <a:ln>
                  <a:noFill/>
                </a:ln>
                <a:solidFill>
                  <a:srgbClr val="000000"/>
                </a:solidFill>
                <a:effectLst/>
                <a:uLnTx/>
                <a:uFillTx/>
                <a:latin typeface="Arial"/>
                <a:ea typeface="ＭＳ Ｐゴシック"/>
                <a:cs typeface="Arial"/>
              </a:rPr>
              <a:t> </a:t>
            </a:r>
            <a:r>
              <a:rPr kumimoji="0" sz="700" b="1" i="0" u="none" strike="noStrike" kern="1200" cap="none" spc="-10" normalizeH="0" baseline="0" noProof="0" dirty="0">
                <a:ln>
                  <a:noFill/>
                </a:ln>
                <a:solidFill>
                  <a:srgbClr val="000000"/>
                </a:solidFill>
                <a:effectLst/>
                <a:uLnTx/>
                <a:uFillTx/>
                <a:latin typeface="Arial"/>
                <a:ea typeface="ＭＳ Ｐゴシック"/>
                <a:cs typeface="Arial"/>
              </a:rPr>
              <a:t>discomfort</a:t>
            </a:r>
            <a:endParaRPr kumimoji="0" sz="700" b="0" i="0" u="none" strike="noStrike" kern="1200" cap="none" spc="0" normalizeH="0" baseline="0" noProof="0">
              <a:ln>
                <a:noFill/>
              </a:ln>
              <a:solidFill>
                <a:srgbClr val="000000"/>
              </a:solidFill>
              <a:effectLst/>
              <a:uLnTx/>
              <a:uFillTx/>
              <a:latin typeface="Arial"/>
              <a:ea typeface="ＭＳ Ｐゴシック"/>
              <a:cs typeface="Arial"/>
            </a:endParaRPr>
          </a:p>
          <a:p>
            <a:pPr marL="12700" marR="0" lvl="0" indent="0" algn="l" defTabSz="914400" rtl="0" eaLnBrk="1" fontAlgn="auto" latinLnBrk="0" hangingPunct="1">
              <a:lnSpc>
                <a:spcPct val="100000"/>
              </a:lnSpc>
              <a:spcBef>
                <a:spcPts val="204"/>
              </a:spcBef>
              <a:spcAft>
                <a:spcPts val="0"/>
              </a:spcAft>
              <a:buClrTx/>
              <a:buSzTx/>
              <a:buFontTx/>
              <a:buNone/>
              <a:tabLst>
                <a:tab pos="361315" algn="l"/>
              </a:tabLst>
              <a:defRPr/>
            </a:pPr>
            <a:r>
              <a:rPr kumimoji="0" sz="650" b="0" i="0" u="none" strike="noStrike" kern="1200" cap="none" spc="-25" normalizeH="0" baseline="0" noProof="0" dirty="0">
                <a:ln>
                  <a:noFill/>
                </a:ln>
                <a:solidFill>
                  <a:srgbClr val="FFFFFF"/>
                </a:solidFill>
                <a:effectLst/>
                <a:uLnTx/>
                <a:uFillTx/>
                <a:latin typeface="Arial"/>
                <a:ea typeface="ＭＳ Ｐゴシック"/>
                <a:cs typeface="Arial"/>
              </a:rPr>
              <a:t>182</a:t>
            </a:r>
            <a:r>
              <a:rPr kumimoji="0" sz="650" b="0" i="0" u="none" strike="noStrike" kern="1200" cap="none" spc="0" normalizeH="0" baseline="0" noProof="0" dirty="0">
                <a:ln>
                  <a:noFill/>
                </a:ln>
                <a:solidFill>
                  <a:srgbClr val="FFFFFF"/>
                </a:solidFill>
                <a:effectLst/>
                <a:uLnTx/>
                <a:uFillTx/>
                <a:latin typeface="Arial"/>
                <a:ea typeface="ＭＳ Ｐゴシック"/>
                <a:cs typeface="Arial"/>
              </a:rPr>
              <a:t>	</a:t>
            </a:r>
            <a:r>
              <a:rPr kumimoji="0" sz="650" b="0" i="0" u="none" strike="noStrike" kern="1200" cap="none" spc="-25" normalizeH="0" baseline="0" noProof="0" dirty="0">
                <a:ln>
                  <a:noFill/>
                </a:ln>
                <a:solidFill>
                  <a:srgbClr val="FFFFFF"/>
                </a:solidFill>
                <a:effectLst/>
                <a:uLnTx/>
                <a:uFillTx/>
                <a:latin typeface="Arial"/>
                <a:ea typeface="ＭＳ Ｐゴシック"/>
                <a:cs typeface="Arial"/>
              </a:rPr>
              <a:t>191</a:t>
            </a:r>
            <a:endParaRPr kumimoji="0" sz="65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75" name="object 75"/>
          <p:cNvSpPr txBox="1"/>
          <p:nvPr/>
        </p:nvSpPr>
        <p:spPr>
          <a:xfrm>
            <a:off x="2474736" y="2326465"/>
            <a:ext cx="530225" cy="369570"/>
          </a:xfrm>
          <a:prstGeom prst="rect">
            <a:avLst/>
          </a:prstGeom>
        </p:spPr>
        <p:txBody>
          <a:bodyPr vert="horz" wrap="square" lIns="0" tIns="13335" rIns="0" bIns="0" rtlCol="0">
            <a:spAutoFit/>
          </a:bodyPr>
          <a:lstStyle/>
          <a:p>
            <a:pPr marL="110489" marR="31750" lvl="0" indent="-98425" algn="l" defTabSz="914400" rtl="0" eaLnBrk="1" fontAlgn="auto" latinLnBrk="0" hangingPunct="1">
              <a:lnSpc>
                <a:spcPct val="102299"/>
              </a:lnSpc>
              <a:spcBef>
                <a:spcPts val="105"/>
              </a:spcBef>
              <a:spcAft>
                <a:spcPts val="0"/>
              </a:spcAft>
              <a:buClrTx/>
              <a:buSzTx/>
              <a:buFontTx/>
              <a:buNone/>
              <a:tabLst/>
              <a:defRPr/>
            </a:pPr>
            <a:r>
              <a:rPr kumimoji="0" sz="700" b="1" i="0" u="none" strike="noStrike" kern="1200" cap="none" spc="0" normalizeH="0" baseline="0" noProof="0" dirty="0">
                <a:ln>
                  <a:noFill/>
                </a:ln>
                <a:solidFill>
                  <a:srgbClr val="000000"/>
                </a:solidFill>
                <a:effectLst/>
                <a:uLnTx/>
                <a:uFillTx/>
                <a:latin typeface="Arial"/>
                <a:ea typeface="ＭＳ Ｐゴシック"/>
                <a:cs typeface="Arial"/>
              </a:rPr>
              <a:t>Pain</a:t>
            </a:r>
            <a:r>
              <a:rPr kumimoji="0" sz="700" b="1" i="0" u="none" strike="noStrike" kern="1200" cap="none" spc="35" normalizeH="0" baseline="0" noProof="0" dirty="0">
                <a:ln>
                  <a:noFill/>
                </a:ln>
                <a:solidFill>
                  <a:srgbClr val="000000"/>
                </a:solidFill>
                <a:effectLst/>
                <a:uLnTx/>
                <a:uFillTx/>
                <a:latin typeface="Arial"/>
                <a:ea typeface="ＭＳ Ｐゴシック"/>
                <a:cs typeface="Arial"/>
              </a:rPr>
              <a:t> </a:t>
            </a:r>
            <a:r>
              <a:rPr kumimoji="0" sz="700" b="1" i="0" u="none" strike="noStrike" kern="1200" cap="none" spc="-10" normalizeH="0" baseline="0" noProof="0" dirty="0">
                <a:ln>
                  <a:noFill/>
                </a:ln>
                <a:solidFill>
                  <a:srgbClr val="000000"/>
                </a:solidFill>
                <a:effectLst/>
                <a:uLnTx/>
                <a:uFillTx/>
                <a:latin typeface="Arial"/>
                <a:ea typeface="ＭＳ Ｐゴシック"/>
                <a:cs typeface="Arial"/>
              </a:rPr>
              <a:t>under</a:t>
            </a:r>
            <a:r>
              <a:rPr kumimoji="0" sz="700" b="1" i="0" u="none" strike="noStrike" kern="1200" cap="none" spc="500" normalizeH="0" baseline="0" noProof="0" dirty="0">
                <a:ln>
                  <a:noFill/>
                </a:ln>
                <a:solidFill>
                  <a:srgbClr val="000000"/>
                </a:solidFill>
                <a:effectLst/>
                <a:uLnTx/>
                <a:uFillTx/>
                <a:latin typeface="Arial"/>
                <a:ea typeface="ＭＳ Ｐゴシック"/>
                <a:cs typeface="Arial"/>
              </a:rPr>
              <a:t> </a:t>
            </a:r>
            <a:r>
              <a:rPr kumimoji="0" sz="700" b="1" i="0" u="none" strike="noStrike" kern="1200" cap="none" spc="0" normalizeH="0" baseline="0" noProof="0" dirty="0">
                <a:ln>
                  <a:noFill/>
                </a:ln>
                <a:solidFill>
                  <a:srgbClr val="000000"/>
                </a:solidFill>
                <a:effectLst/>
                <a:uLnTx/>
                <a:uFillTx/>
                <a:latin typeface="Arial"/>
                <a:ea typeface="ＭＳ Ｐゴシック"/>
                <a:cs typeface="Arial"/>
              </a:rPr>
              <a:t>left</a:t>
            </a:r>
            <a:r>
              <a:rPr kumimoji="0" sz="700" b="1" i="0" u="none" strike="noStrike" kern="1200" cap="none" spc="25" normalizeH="0" baseline="0" noProof="0" dirty="0">
                <a:ln>
                  <a:noFill/>
                </a:ln>
                <a:solidFill>
                  <a:srgbClr val="000000"/>
                </a:solidFill>
                <a:effectLst/>
                <a:uLnTx/>
                <a:uFillTx/>
                <a:latin typeface="Arial"/>
                <a:ea typeface="ＭＳ Ｐゴシック"/>
                <a:cs typeface="Arial"/>
              </a:rPr>
              <a:t> </a:t>
            </a:r>
            <a:r>
              <a:rPr kumimoji="0" sz="700" b="1" i="0" u="none" strike="noStrike" kern="1200" cap="none" spc="-25" normalizeH="0" baseline="0" noProof="0" dirty="0">
                <a:ln>
                  <a:noFill/>
                </a:ln>
                <a:solidFill>
                  <a:srgbClr val="000000"/>
                </a:solidFill>
                <a:effectLst/>
                <a:uLnTx/>
                <a:uFillTx/>
                <a:latin typeface="Arial"/>
                <a:ea typeface="ＭＳ Ｐゴシック"/>
                <a:cs typeface="Arial"/>
              </a:rPr>
              <a:t>rib</a:t>
            </a:r>
            <a:endParaRPr kumimoji="0" sz="700" b="0" i="0" u="none" strike="noStrike" kern="1200" cap="none" spc="0" normalizeH="0" baseline="0" noProof="0">
              <a:ln>
                <a:noFill/>
              </a:ln>
              <a:solidFill>
                <a:srgbClr val="000000"/>
              </a:solidFill>
              <a:effectLst/>
              <a:uLnTx/>
              <a:uFillTx/>
              <a:latin typeface="Arial"/>
              <a:ea typeface="ＭＳ Ｐゴシック"/>
              <a:cs typeface="Arial"/>
            </a:endParaRPr>
          </a:p>
          <a:p>
            <a:pPr marL="29209" marR="0" lvl="0" indent="0" algn="l" defTabSz="914400" rtl="0" eaLnBrk="1" fontAlgn="auto" latinLnBrk="0" hangingPunct="1">
              <a:lnSpc>
                <a:spcPct val="100000"/>
              </a:lnSpc>
              <a:spcBef>
                <a:spcPts val="204"/>
              </a:spcBef>
              <a:spcAft>
                <a:spcPts val="0"/>
              </a:spcAft>
              <a:buClrTx/>
              <a:buSzTx/>
              <a:buFontTx/>
              <a:buNone/>
              <a:tabLst>
                <a:tab pos="378460" algn="l"/>
              </a:tabLst>
              <a:defRPr/>
            </a:pPr>
            <a:r>
              <a:rPr kumimoji="0" sz="650" b="0" i="0" u="none" strike="noStrike" kern="1200" cap="none" spc="-25" normalizeH="0" baseline="0" noProof="0" dirty="0">
                <a:ln>
                  <a:noFill/>
                </a:ln>
                <a:solidFill>
                  <a:srgbClr val="FFFFFF"/>
                </a:solidFill>
                <a:effectLst/>
                <a:uLnTx/>
                <a:uFillTx/>
                <a:latin typeface="Arial"/>
                <a:ea typeface="ＭＳ Ｐゴシック"/>
                <a:cs typeface="Arial"/>
              </a:rPr>
              <a:t>171</a:t>
            </a:r>
            <a:r>
              <a:rPr kumimoji="0" sz="650" b="0" i="0" u="none" strike="noStrike" kern="1200" cap="none" spc="0" normalizeH="0" baseline="0" noProof="0" dirty="0">
                <a:ln>
                  <a:noFill/>
                </a:ln>
                <a:solidFill>
                  <a:srgbClr val="FFFFFF"/>
                </a:solidFill>
                <a:effectLst/>
                <a:uLnTx/>
                <a:uFillTx/>
                <a:latin typeface="Arial"/>
                <a:ea typeface="ＭＳ Ｐゴシック"/>
                <a:cs typeface="Arial"/>
              </a:rPr>
              <a:t>	</a:t>
            </a:r>
            <a:r>
              <a:rPr kumimoji="0" sz="650" b="0" i="0" u="none" strike="noStrike" kern="1200" cap="none" spc="-25" normalizeH="0" baseline="0" noProof="0" dirty="0">
                <a:ln>
                  <a:noFill/>
                </a:ln>
                <a:solidFill>
                  <a:srgbClr val="FFFFFF"/>
                </a:solidFill>
                <a:effectLst/>
                <a:uLnTx/>
                <a:uFillTx/>
                <a:latin typeface="Arial"/>
                <a:ea typeface="ＭＳ Ｐゴシック"/>
                <a:cs typeface="Arial"/>
              </a:rPr>
              <a:t>176</a:t>
            </a:r>
            <a:endParaRPr kumimoji="0" sz="65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76" name="object 76"/>
          <p:cNvSpPr txBox="1"/>
          <p:nvPr/>
        </p:nvSpPr>
        <p:spPr>
          <a:xfrm>
            <a:off x="1669254" y="2409468"/>
            <a:ext cx="513080" cy="287020"/>
          </a:xfrm>
          <a:prstGeom prst="rect">
            <a:avLst/>
          </a:prstGeom>
        </p:spPr>
        <p:txBody>
          <a:bodyPr vert="horz" wrap="square" lIns="0" tIns="41910" rIns="0" bIns="0" rtlCol="0">
            <a:spAutoFit/>
          </a:bodyPr>
          <a:lstStyle/>
          <a:p>
            <a:pPr marL="29209" marR="0" lvl="0" indent="0" algn="l" defTabSz="914400" rtl="0" eaLnBrk="1" fontAlgn="auto" latinLnBrk="0" hangingPunct="1">
              <a:lnSpc>
                <a:spcPct val="100000"/>
              </a:lnSpc>
              <a:spcBef>
                <a:spcPts val="330"/>
              </a:spcBef>
              <a:spcAft>
                <a:spcPts val="0"/>
              </a:spcAft>
              <a:buClrTx/>
              <a:buSzTx/>
              <a:buFontTx/>
              <a:buNone/>
              <a:tabLst/>
              <a:defRPr/>
            </a:pPr>
            <a:r>
              <a:rPr kumimoji="0" sz="700" b="1" i="0" u="none" strike="noStrike" kern="1200" cap="none" spc="0" normalizeH="0" baseline="0" noProof="0" dirty="0">
                <a:ln>
                  <a:noFill/>
                </a:ln>
                <a:solidFill>
                  <a:srgbClr val="000000"/>
                </a:solidFill>
                <a:effectLst/>
                <a:uLnTx/>
                <a:uFillTx/>
                <a:latin typeface="Arial"/>
                <a:ea typeface="ＭＳ Ｐゴシック"/>
                <a:cs typeface="Arial"/>
              </a:rPr>
              <a:t>Bone</a:t>
            </a:r>
            <a:r>
              <a:rPr kumimoji="0" sz="700" b="1" i="0" u="none" strike="noStrike" kern="1200" cap="none" spc="55" normalizeH="0" baseline="0" noProof="0" dirty="0">
                <a:ln>
                  <a:noFill/>
                </a:ln>
                <a:solidFill>
                  <a:srgbClr val="000000"/>
                </a:solidFill>
                <a:effectLst/>
                <a:uLnTx/>
                <a:uFillTx/>
                <a:latin typeface="Arial"/>
                <a:ea typeface="ＭＳ Ｐゴシック"/>
                <a:cs typeface="Arial"/>
              </a:rPr>
              <a:t> </a:t>
            </a:r>
            <a:r>
              <a:rPr kumimoji="0" sz="700" b="1" i="0" u="none" strike="noStrike" kern="1200" cap="none" spc="-20" normalizeH="0" baseline="0" noProof="0" dirty="0">
                <a:ln>
                  <a:noFill/>
                </a:ln>
                <a:solidFill>
                  <a:srgbClr val="000000"/>
                </a:solidFill>
                <a:effectLst/>
                <a:uLnTx/>
                <a:uFillTx/>
                <a:latin typeface="Arial"/>
                <a:ea typeface="ＭＳ Ｐゴシック"/>
                <a:cs typeface="Arial"/>
              </a:rPr>
              <a:t>pain</a:t>
            </a:r>
            <a:endParaRPr kumimoji="0" sz="700" b="0" i="0" u="none" strike="noStrike" kern="1200" cap="none" spc="0" normalizeH="0" baseline="0" noProof="0">
              <a:ln>
                <a:noFill/>
              </a:ln>
              <a:solidFill>
                <a:srgbClr val="000000"/>
              </a:solidFill>
              <a:effectLst/>
              <a:uLnTx/>
              <a:uFillTx/>
              <a:latin typeface="Arial"/>
              <a:ea typeface="ＭＳ Ｐゴシック"/>
              <a:cs typeface="Arial"/>
            </a:endParaRPr>
          </a:p>
          <a:p>
            <a:pPr marL="12700" marR="0" lvl="0" indent="0" algn="l" defTabSz="914400" rtl="0" eaLnBrk="1" fontAlgn="auto" latinLnBrk="0" hangingPunct="1">
              <a:lnSpc>
                <a:spcPct val="100000"/>
              </a:lnSpc>
              <a:spcBef>
                <a:spcPts val="204"/>
              </a:spcBef>
              <a:spcAft>
                <a:spcPts val="0"/>
              </a:spcAft>
              <a:buClrTx/>
              <a:buSzTx/>
              <a:buFontTx/>
              <a:buNone/>
              <a:tabLst>
                <a:tab pos="360680" algn="l"/>
              </a:tabLst>
              <a:defRPr/>
            </a:pPr>
            <a:r>
              <a:rPr kumimoji="0" sz="650" b="0" i="0" u="none" strike="noStrike" kern="1200" cap="none" spc="-25" normalizeH="0" baseline="0" noProof="0" dirty="0">
                <a:ln>
                  <a:noFill/>
                </a:ln>
                <a:solidFill>
                  <a:srgbClr val="FFFFFF"/>
                </a:solidFill>
                <a:effectLst/>
                <a:uLnTx/>
                <a:uFillTx/>
                <a:latin typeface="Arial"/>
                <a:ea typeface="ＭＳ Ｐゴシック"/>
                <a:cs typeface="Arial"/>
              </a:rPr>
              <a:t>163</a:t>
            </a:r>
            <a:r>
              <a:rPr kumimoji="0" sz="650" b="0" i="0" u="none" strike="noStrike" kern="1200" cap="none" spc="0" normalizeH="0" baseline="0" noProof="0" dirty="0">
                <a:ln>
                  <a:noFill/>
                </a:ln>
                <a:solidFill>
                  <a:srgbClr val="FFFFFF"/>
                </a:solidFill>
                <a:effectLst/>
                <a:uLnTx/>
                <a:uFillTx/>
                <a:latin typeface="Arial"/>
                <a:ea typeface="ＭＳ Ｐゴシック"/>
                <a:cs typeface="Arial"/>
              </a:rPr>
              <a:t>	</a:t>
            </a:r>
            <a:r>
              <a:rPr kumimoji="0" sz="650" b="0" i="0" u="none" strike="noStrike" kern="1200" cap="none" spc="-25" normalizeH="0" baseline="0" noProof="0" dirty="0">
                <a:ln>
                  <a:noFill/>
                </a:ln>
                <a:solidFill>
                  <a:srgbClr val="FFFFFF"/>
                </a:solidFill>
                <a:effectLst/>
                <a:uLnTx/>
                <a:uFillTx/>
                <a:latin typeface="Arial"/>
                <a:ea typeface="ＭＳ Ｐゴシック"/>
                <a:cs typeface="Arial"/>
              </a:rPr>
              <a:t>162</a:t>
            </a:r>
            <a:endParaRPr kumimoji="0" sz="65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77" name="object 77"/>
          <p:cNvSpPr txBox="1"/>
          <p:nvPr/>
        </p:nvSpPr>
        <p:spPr>
          <a:xfrm>
            <a:off x="765619" y="2326465"/>
            <a:ext cx="635000" cy="369570"/>
          </a:xfrm>
          <a:prstGeom prst="rect">
            <a:avLst/>
          </a:prstGeom>
        </p:spPr>
        <p:txBody>
          <a:bodyPr vert="horz" wrap="square" lIns="0" tIns="13335" rIns="0" bIns="0" rtlCol="0">
            <a:spAutoFit/>
          </a:bodyPr>
          <a:lstStyle/>
          <a:p>
            <a:pPr marL="125730" marR="5080" lvl="0" indent="60960" algn="l" defTabSz="914400" rtl="0" eaLnBrk="1" fontAlgn="auto" latinLnBrk="0" hangingPunct="1">
              <a:lnSpc>
                <a:spcPct val="102299"/>
              </a:lnSpc>
              <a:spcBef>
                <a:spcPts val="105"/>
              </a:spcBef>
              <a:spcAft>
                <a:spcPts val="0"/>
              </a:spcAft>
              <a:buClrTx/>
              <a:buSzTx/>
              <a:buFontTx/>
              <a:buNone/>
              <a:tabLst/>
              <a:defRPr/>
            </a:pPr>
            <a:r>
              <a:rPr kumimoji="0" sz="700" b="1" i="0" u="none" strike="noStrike" kern="1200" cap="none" spc="-10" normalizeH="0" baseline="0" noProof="0" dirty="0">
                <a:ln>
                  <a:noFill/>
                </a:ln>
                <a:solidFill>
                  <a:srgbClr val="000000"/>
                </a:solidFill>
                <a:effectLst/>
                <a:uLnTx/>
                <a:uFillTx/>
                <a:latin typeface="Arial"/>
                <a:ea typeface="ＭＳ Ｐゴシック"/>
                <a:cs typeface="Arial"/>
              </a:rPr>
              <a:t>Fullness</a:t>
            </a:r>
            <a:r>
              <a:rPr kumimoji="0" sz="700" b="1" i="0" u="none" strike="noStrike" kern="1200" cap="none" spc="500" normalizeH="0" baseline="0" noProof="0" dirty="0">
                <a:ln>
                  <a:noFill/>
                </a:ln>
                <a:solidFill>
                  <a:srgbClr val="000000"/>
                </a:solidFill>
                <a:effectLst/>
                <a:uLnTx/>
                <a:uFillTx/>
                <a:latin typeface="Arial"/>
                <a:ea typeface="ＭＳ Ｐゴシック"/>
                <a:cs typeface="Arial"/>
              </a:rPr>
              <a:t> </a:t>
            </a:r>
            <a:r>
              <a:rPr kumimoji="0" sz="700" b="1" i="0" u="none" strike="noStrike" kern="1200" cap="none" spc="0" normalizeH="0" baseline="0" noProof="0" dirty="0">
                <a:ln>
                  <a:noFill/>
                </a:ln>
                <a:solidFill>
                  <a:srgbClr val="000000"/>
                </a:solidFill>
                <a:effectLst/>
                <a:uLnTx/>
                <a:uFillTx/>
                <a:latin typeface="Arial"/>
                <a:ea typeface="ＭＳ Ｐゴシック"/>
                <a:cs typeface="Arial"/>
              </a:rPr>
              <a:t>after</a:t>
            </a:r>
            <a:r>
              <a:rPr kumimoji="0" sz="700" b="1" i="0" u="none" strike="noStrike" kern="1200" cap="none" spc="40" normalizeH="0" baseline="0" noProof="0" dirty="0">
                <a:ln>
                  <a:noFill/>
                </a:ln>
                <a:solidFill>
                  <a:srgbClr val="000000"/>
                </a:solidFill>
                <a:effectLst/>
                <a:uLnTx/>
                <a:uFillTx/>
                <a:latin typeface="Arial"/>
                <a:ea typeface="ＭＳ Ｐゴシック"/>
                <a:cs typeface="Arial"/>
              </a:rPr>
              <a:t> </a:t>
            </a:r>
            <a:r>
              <a:rPr kumimoji="0" sz="700" b="1" i="0" u="none" strike="noStrike" kern="1200" cap="none" spc="-10" normalizeH="0" baseline="0" noProof="0" dirty="0">
                <a:ln>
                  <a:noFill/>
                </a:ln>
                <a:solidFill>
                  <a:srgbClr val="000000"/>
                </a:solidFill>
                <a:effectLst/>
                <a:uLnTx/>
                <a:uFillTx/>
                <a:latin typeface="Arial"/>
                <a:ea typeface="ＭＳ Ｐゴシック"/>
                <a:cs typeface="Arial"/>
              </a:rPr>
              <a:t>eating</a:t>
            </a:r>
            <a:endParaRPr kumimoji="0" sz="700" b="0" i="0" u="none" strike="noStrike" kern="1200" cap="none" spc="0" normalizeH="0" baseline="0" noProof="0">
              <a:ln>
                <a:noFill/>
              </a:ln>
              <a:solidFill>
                <a:srgbClr val="000000"/>
              </a:solidFill>
              <a:effectLst/>
              <a:uLnTx/>
              <a:uFillTx/>
              <a:latin typeface="Arial"/>
              <a:ea typeface="ＭＳ Ｐゴシック"/>
              <a:cs typeface="Arial"/>
            </a:endParaRPr>
          </a:p>
          <a:p>
            <a:pPr marL="12700" marR="0" lvl="0" indent="0" algn="l" defTabSz="914400" rtl="0" eaLnBrk="1" fontAlgn="auto" latinLnBrk="0" hangingPunct="1">
              <a:lnSpc>
                <a:spcPct val="100000"/>
              </a:lnSpc>
              <a:spcBef>
                <a:spcPts val="204"/>
              </a:spcBef>
              <a:spcAft>
                <a:spcPts val="0"/>
              </a:spcAft>
              <a:buClrTx/>
              <a:buSzTx/>
              <a:buFontTx/>
              <a:buNone/>
              <a:tabLst>
                <a:tab pos="442595" algn="l"/>
              </a:tabLst>
              <a:defRPr/>
            </a:pPr>
            <a:r>
              <a:rPr kumimoji="0" sz="650" b="0" i="0" u="none" strike="noStrike" kern="1200" cap="none" spc="0" normalizeH="0" baseline="0" noProof="0" dirty="0">
                <a:ln>
                  <a:noFill/>
                </a:ln>
                <a:solidFill>
                  <a:srgbClr val="FFFFFF"/>
                </a:solidFill>
                <a:effectLst/>
                <a:uLnTx/>
                <a:uFillTx/>
                <a:latin typeface="Arial"/>
                <a:ea typeface="ＭＳ Ｐゴシック"/>
                <a:cs typeface="Arial"/>
              </a:rPr>
              <a:t>n=</a:t>
            </a:r>
            <a:r>
              <a:rPr kumimoji="0" sz="650" b="0" i="0" u="none" strike="noStrike" kern="1200" cap="none" spc="-5" normalizeH="0" baseline="0" noProof="0" dirty="0">
                <a:ln>
                  <a:noFill/>
                </a:ln>
                <a:solidFill>
                  <a:srgbClr val="FFFFFF"/>
                </a:solidFill>
                <a:effectLst/>
                <a:uLnTx/>
                <a:uFillTx/>
                <a:latin typeface="Arial"/>
                <a:ea typeface="ＭＳ Ｐゴシック"/>
                <a:cs typeface="Arial"/>
              </a:rPr>
              <a:t> </a:t>
            </a:r>
            <a:r>
              <a:rPr kumimoji="0" sz="650" b="0" i="0" u="none" strike="noStrike" kern="1200" cap="none" spc="-25" normalizeH="0" baseline="0" noProof="0" dirty="0">
                <a:ln>
                  <a:noFill/>
                </a:ln>
                <a:solidFill>
                  <a:srgbClr val="FFFFFF"/>
                </a:solidFill>
                <a:effectLst/>
                <a:uLnTx/>
                <a:uFillTx/>
                <a:latin typeface="Arial"/>
                <a:ea typeface="ＭＳ Ｐゴシック"/>
                <a:cs typeface="Arial"/>
              </a:rPr>
              <a:t>178</a:t>
            </a:r>
            <a:r>
              <a:rPr kumimoji="0" sz="650" b="0" i="0" u="none" strike="noStrike" kern="1200" cap="none" spc="0" normalizeH="0" baseline="0" noProof="0" dirty="0">
                <a:ln>
                  <a:noFill/>
                </a:ln>
                <a:solidFill>
                  <a:srgbClr val="FFFFFF"/>
                </a:solidFill>
                <a:effectLst/>
                <a:uLnTx/>
                <a:uFillTx/>
                <a:latin typeface="Arial"/>
                <a:ea typeface="ＭＳ Ｐゴシック"/>
                <a:cs typeface="Arial"/>
              </a:rPr>
              <a:t>	</a:t>
            </a:r>
            <a:r>
              <a:rPr kumimoji="0" sz="650" b="0" i="0" u="none" strike="noStrike" kern="1200" cap="none" spc="-25" normalizeH="0" baseline="0" noProof="0" dirty="0">
                <a:ln>
                  <a:noFill/>
                </a:ln>
                <a:solidFill>
                  <a:srgbClr val="FFFFFF"/>
                </a:solidFill>
                <a:effectLst/>
                <a:uLnTx/>
                <a:uFillTx/>
                <a:latin typeface="Arial"/>
                <a:ea typeface="ＭＳ Ｐゴシック"/>
                <a:cs typeface="Arial"/>
              </a:rPr>
              <a:t>191</a:t>
            </a:r>
            <a:endParaRPr kumimoji="0" sz="65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78" name="object 78"/>
          <p:cNvSpPr/>
          <p:nvPr/>
        </p:nvSpPr>
        <p:spPr>
          <a:xfrm>
            <a:off x="707324" y="2592635"/>
            <a:ext cx="47625" cy="1952625"/>
          </a:xfrm>
          <a:custGeom>
            <a:avLst/>
            <a:gdLst/>
            <a:ahLst/>
            <a:cxnLst/>
            <a:rect l="l" t="t" r="r" b="b"/>
            <a:pathLst>
              <a:path w="47625" h="1952625">
                <a:moveTo>
                  <a:pt x="25194" y="0"/>
                </a:moveTo>
                <a:lnTo>
                  <a:pt x="25194" y="0"/>
                </a:lnTo>
                <a:lnTo>
                  <a:pt x="25194" y="1952119"/>
                </a:lnTo>
              </a:path>
              <a:path w="47625" h="1952625">
                <a:moveTo>
                  <a:pt x="0" y="1751605"/>
                </a:moveTo>
                <a:lnTo>
                  <a:pt x="0" y="1751605"/>
                </a:lnTo>
                <a:lnTo>
                  <a:pt x="47260" y="1727610"/>
                </a:lnTo>
              </a:path>
              <a:path w="47625" h="1952625">
                <a:moveTo>
                  <a:pt x="0" y="1768636"/>
                </a:moveTo>
                <a:lnTo>
                  <a:pt x="0" y="1768636"/>
                </a:lnTo>
                <a:lnTo>
                  <a:pt x="47260" y="1744725"/>
                </a:lnTo>
              </a:path>
            </a:pathLst>
          </a:custGeom>
          <a:ln w="3748">
            <a:solidFill>
              <a:srgbClr val="4E4E4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79" name="object 79"/>
          <p:cNvSpPr txBox="1"/>
          <p:nvPr/>
        </p:nvSpPr>
        <p:spPr>
          <a:xfrm>
            <a:off x="548473" y="4440405"/>
            <a:ext cx="165100" cy="126364"/>
          </a:xfrm>
          <a:prstGeom prst="rect">
            <a:avLst/>
          </a:prstGeom>
        </p:spPr>
        <p:txBody>
          <a:bodyPr vert="horz" wrap="square" lIns="0" tIns="13970" rIns="0" bIns="0" rtlCol="0">
            <a:spAutoFit/>
          </a:bodyPr>
          <a:lstStyle/>
          <a:p>
            <a:pPr marL="12700" marR="0" lvl="0" indent="0" algn="l" defTabSz="914400" rtl="0" eaLnBrk="1" fontAlgn="auto" latinLnBrk="0" hangingPunct="1">
              <a:lnSpc>
                <a:spcPct val="100000"/>
              </a:lnSpc>
              <a:spcBef>
                <a:spcPts val="110"/>
              </a:spcBef>
              <a:spcAft>
                <a:spcPts val="0"/>
              </a:spcAft>
              <a:buClrTx/>
              <a:buSzTx/>
              <a:buFontTx/>
              <a:buNone/>
              <a:tabLst/>
              <a:defRPr/>
            </a:pPr>
            <a:r>
              <a:rPr kumimoji="0" sz="650" b="0" i="0" u="none" strike="noStrike" kern="1200" cap="none" spc="-25" normalizeH="0" baseline="0" noProof="0" dirty="0">
                <a:ln>
                  <a:noFill/>
                </a:ln>
                <a:solidFill>
                  <a:srgbClr val="000000"/>
                </a:solidFill>
                <a:effectLst/>
                <a:uLnTx/>
                <a:uFillTx/>
                <a:latin typeface="Arial"/>
                <a:ea typeface="ＭＳ Ｐゴシック"/>
                <a:cs typeface="Arial"/>
              </a:rPr>
              <a:t>175</a:t>
            </a:r>
            <a:endParaRPr kumimoji="0" sz="65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80" name="object 80"/>
          <p:cNvSpPr/>
          <p:nvPr/>
        </p:nvSpPr>
        <p:spPr>
          <a:xfrm>
            <a:off x="1261348" y="4328971"/>
            <a:ext cx="3330575" cy="57785"/>
          </a:xfrm>
          <a:custGeom>
            <a:avLst/>
            <a:gdLst/>
            <a:ahLst/>
            <a:cxnLst/>
            <a:rect l="l" t="t" r="r" b="b"/>
            <a:pathLst>
              <a:path w="3330575" h="57785">
                <a:moveTo>
                  <a:pt x="0" y="23323"/>
                </a:moveTo>
                <a:lnTo>
                  <a:pt x="0" y="23323"/>
                </a:lnTo>
                <a:lnTo>
                  <a:pt x="47302" y="0"/>
                </a:lnTo>
              </a:path>
              <a:path w="3330575" h="57785">
                <a:moveTo>
                  <a:pt x="0" y="36075"/>
                </a:moveTo>
                <a:lnTo>
                  <a:pt x="0" y="36075"/>
                </a:lnTo>
                <a:lnTo>
                  <a:pt x="47302" y="12752"/>
                </a:lnTo>
              </a:path>
              <a:path w="3330575" h="57785">
                <a:moveTo>
                  <a:pt x="3282482" y="40438"/>
                </a:moveTo>
                <a:lnTo>
                  <a:pt x="3282482" y="40438"/>
                </a:lnTo>
                <a:lnTo>
                  <a:pt x="3330371" y="16443"/>
                </a:lnTo>
              </a:path>
              <a:path w="3330575" h="57785">
                <a:moveTo>
                  <a:pt x="3282482" y="57469"/>
                </a:moveTo>
                <a:lnTo>
                  <a:pt x="3282482" y="57469"/>
                </a:lnTo>
                <a:lnTo>
                  <a:pt x="3330371" y="33558"/>
                </a:lnTo>
              </a:path>
            </a:pathLst>
          </a:custGeom>
          <a:ln w="3748">
            <a:solidFill>
              <a:srgbClr val="4E4E4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nvGrpSpPr>
          <p:cNvPr id="81" name="object 81"/>
          <p:cNvGrpSpPr/>
          <p:nvPr/>
        </p:nvGrpSpPr>
        <p:grpSpPr>
          <a:xfrm>
            <a:off x="1657857" y="1996185"/>
            <a:ext cx="159385" cy="159385"/>
            <a:chOff x="1657857" y="1996185"/>
            <a:chExt cx="159385" cy="159385"/>
          </a:xfrm>
        </p:grpSpPr>
        <p:sp>
          <p:nvSpPr>
            <p:cNvPr id="82" name="object 82"/>
            <p:cNvSpPr/>
            <p:nvPr/>
          </p:nvSpPr>
          <p:spPr>
            <a:xfrm>
              <a:off x="1664207" y="2002535"/>
              <a:ext cx="146685" cy="146685"/>
            </a:xfrm>
            <a:custGeom>
              <a:avLst/>
              <a:gdLst/>
              <a:ahLst/>
              <a:cxnLst/>
              <a:rect l="l" t="t" r="r" b="b"/>
              <a:pathLst>
                <a:path w="146685" h="146685">
                  <a:moveTo>
                    <a:pt x="146304" y="0"/>
                  </a:moveTo>
                  <a:lnTo>
                    <a:pt x="0" y="0"/>
                  </a:lnTo>
                  <a:lnTo>
                    <a:pt x="0" y="146303"/>
                  </a:lnTo>
                  <a:lnTo>
                    <a:pt x="146304" y="146303"/>
                  </a:lnTo>
                  <a:lnTo>
                    <a:pt x="146304"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83" name="object 83"/>
            <p:cNvSpPr/>
            <p:nvPr/>
          </p:nvSpPr>
          <p:spPr>
            <a:xfrm>
              <a:off x="1664207" y="2002535"/>
              <a:ext cx="146685" cy="146685"/>
            </a:xfrm>
            <a:custGeom>
              <a:avLst/>
              <a:gdLst/>
              <a:ahLst/>
              <a:cxnLst/>
              <a:rect l="l" t="t" r="r" b="b"/>
              <a:pathLst>
                <a:path w="146685" h="146685">
                  <a:moveTo>
                    <a:pt x="0" y="146303"/>
                  </a:moveTo>
                  <a:lnTo>
                    <a:pt x="146304" y="146303"/>
                  </a:lnTo>
                  <a:lnTo>
                    <a:pt x="146304" y="0"/>
                  </a:lnTo>
                  <a:lnTo>
                    <a:pt x="0" y="0"/>
                  </a:lnTo>
                  <a:lnTo>
                    <a:pt x="0" y="146303"/>
                  </a:lnTo>
                  <a:close/>
                </a:path>
              </a:pathLst>
            </a:custGeom>
            <a:ln w="12700">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84" name="object 84"/>
          <p:cNvGrpSpPr/>
          <p:nvPr/>
        </p:nvGrpSpPr>
        <p:grpSpPr>
          <a:xfrm>
            <a:off x="3821938" y="2000757"/>
            <a:ext cx="159385" cy="159385"/>
            <a:chOff x="3821938" y="2000757"/>
            <a:chExt cx="159385" cy="159385"/>
          </a:xfrm>
        </p:grpSpPr>
        <p:sp>
          <p:nvSpPr>
            <p:cNvPr id="85" name="object 85"/>
            <p:cNvSpPr/>
            <p:nvPr/>
          </p:nvSpPr>
          <p:spPr>
            <a:xfrm>
              <a:off x="3828288" y="2007107"/>
              <a:ext cx="146685" cy="146685"/>
            </a:xfrm>
            <a:custGeom>
              <a:avLst/>
              <a:gdLst/>
              <a:ahLst/>
              <a:cxnLst/>
              <a:rect l="l" t="t" r="r" b="b"/>
              <a:pathLst>
                <a:path w="146685" h="146685">
                  <a:moveTo>
                    <a:pt x="146303" y="0"/>
                  </a:moveTo>
                  <a:lnTo>
                    <a:pt x="0" y="0"/>
                  </a:lnTo>
                  <a:lnTo>
                    <a:pt x="0" y="146303"/>
                  </a:lnTo>
                  <a:lnTo>
                    <a:pt x="146303" y="146303"/>
                  </a:lnTo>
                  <a:lnTo>
                    <a:pt x="146303"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86" name="object 86"/>
            <p:cNvSpPr/>
            <p:nvPr/>
          </p:nvSpPr>
          <p:spPr>
            <a:xfrm>
              <a:off x="3828288" y="2007107"/>
              <a:ext cx="146685" cy="146685"/>
            </a:xfrm>
            <a:custGeom>
              <a:avLst/>
              <a:gdLst/>
              <a:ahLst/>
              <a:cxnLst/>
              <a:rect l="l" t="t" r="r" b="b"/>
              <a:pathLst>
                <a:path w="146685" h="146685">
                  <a:moveTo>
                    <a:pt x="0" y="146303"/>
                  </a:moveTo>
                  <a:lnTo>
                    <a:pt x="146303" y="146303"/>
                  </a:lnTo>
                  <a:lnTo>
                    <a:pt x="146303" y="0"/>
                  </a:lnTo>
                  <a:lnTo>
                    <a:pt x="0" y="0"/>
                  </a:lnTo>
                  <a:lnTo>
                    <a:pt x="0" y="146303"/>
                  </a:lnTo>
                  <a:close/>
                </a:path>
              </a:pathLst>
            </a:custGeom>
            <a:ln w="12700">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sp>
        <p:nvSpPr>
          <p:cNvPr id="87" name="object 87"/>
          <p:cNvSpPr txBox="1"/>
          <p:nvPr/>
        </p:nvSpPr>
        <p:spPr>
          <a:xfrm>
            <a:off x="3935898" y="6246964"/>
            <a:ext cx="1698625" cy="354330"/>
          </a:xfrm>
          <a:prstGeom prst="rect">
            <a:avLst/>
          </a:prstGeom>
        </p:spPr>
        <p:txBody>
          <a:bodyPr vert="horz" wrap="square" lIns="0" tIns="1905" rIns="0" bIns="0" rtlCol="0">
            <a:spAutoFit/>
          </a:bodyPr>
          <a:lstStyle/>
          <a:p>
            <a:pPr marL="17145" marR="0" lvl="0" indent="0" algn="l" defTabSz="914400" rtl="0" eaLnBrk="1" fontAlgn="auto" latinLnBrk="0" hangingPunct="1">
              <a:lnSpc>
                <a:spcPct val="100000"/>
              </a:lnSpc>
              <a:spcBef>
                <a:spcPts val="15"/>
              </a:spcBef>
              <a:spcAft>
                <a:spcPts val="0"/>
              </a:spcAft>
              <a:buClrTx/>
              <a:buSzTx/>
              <a:buFontTx/>
              <a:buNone/>
              <a:tabLst/>
              <a:defRPr/>
            </a:pPr>
            <a:r>
              <a:rPr kumimoji="0" sz="900" b="0" i="0" u="none" strike="noStrike" kern="1200" cap="none" spc="-10" normalizeH="0" baseline="0" noProof="0" dirty="0">
                <a:ln>
                  <a:noFill/>
                </a:ln>
                <a:solidFill>
                  <a:srgbClr val="000000"/>
                </a:solidFill>
                <a:effectLst/>
                <a:uLnTx/>
                <a:uFillTx/>
                <a:latin typeface="Arial"/>
                <a:ea typeface="ＭＳ Ｐゴシック"/>
                <a:cs typeface="Arial"/>
              </a:rPr>
              <a:t>strata).</a:t>
            </a:r>
            <a:endParaRPr kumimoji="0" sz="900" b="0" i="0" u="none" strike="noStrike" kern="1200" cap="none" spc="0" normalizeH="0" baseline="0" noProof="0" dirty="0">
              <a:ln>
                <a:noFill/>
              </a:ln>
              <a:solidFill>
                <a:srgbClr val="000000"/>
              </a:solidFill>
              <a:effectLst/>
              <a:uLnTx/>
              <a:uFillTx/>
              <a:latin typeface="Arial"/>
              <a:ea typeface="ＭＳ Ｐゴシック"/>
              <a:cs typeface="Arial"/>
            </a:endParaRPr>
          </a:p>
          <a:p>
            <a:pPr marL="12700" marR="0" lvl="0" indent="0" algn="l" defTabSz="914400" rtl="0" eaLnBrk="1" fontAlgn="auto" latinLnBrk="0" hangingPunct="1">
              <a:lnSpc>
                <a:spcPct val="100000"/>
              </a:lnSpc>
              <a:spcBef>
                <a:spcPts val="620"/>
              </a:spcBef>
              <a:spcAft>
                <a:spcPts val="0"/>
              </a:spcAft>
              <a:buClrTx/>
              <a:buSzTx/>
              <a:buFontTx/>
              <a:buNone/>
              <a:tabLst/>
              <a:defRPr/>
            </a:pPr>
            <a:r>
              <a:rPr kumimoji="0" sz="800" b="0" i="0" u="none" strike="noStrike" kern="1200" cap="none" spc="0" normalizeH="0" baseline="0" noProof="0" dirty="0">
                <a:ln>
                  <a:noFill/>
                </a:ln>
                <a:solidFill>
                  <a:srgbClr val="000000"/>
                </a:solidFill>
                <a:effectLst/>
                <a:uLnTx/>
                <a:uFillTx/>
                <a:latin typeface="Arial"/>
                <a:ea typeface="ＭＳ Ｐゴシック"/>
                <a:cs typeface="Arial"/>
              </a:rPr>
              <a:t>Rampal</a:t>
            </a:r>
            <a:r>
              <a:rPr kumimoji="0" sz="8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800" b="0" i="0" u="none" strike="noStrike" kern="1200" cap="none" spc="0" normalizeH="0" baseline="0" noProof="0" dirty="0">
                <a:ln>
                  <a:noFill/>
                </a:ln>
                <a:solidFill>
                  <a:srgbClr val="000000"/>
                </a:solidFill>
                <a:effectLst/>
                <a:uLnTx/>
                <a:uFillTx/>
                <a:latin typeface="Arial"/>
                <a:ea typeface="ＭＳ Ｐゴシック"/>
                <a:cs typeface="Arial"/>
              </a:rPr>
              <a:t>R,</a:t>
            </a:r>
            <a:r>
              <a:rPr kumimoji="0" sz="8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800" b="0" i="0" u="none" strike="noStrike" kern="1200" cap="none" spc="0" normalizeH="0" baseline="0" noProof="0" dirty="0">
                <a:ln>
                  <a:noFill/>
                </a:ln>
                <a:solidFill>
                  <a:srgbClr val="000000"/>
                </a:solidFill>
                <a:effectLst/>
                <a:uLnTx/>
                <a:uFillTx/>
                <a:latin typeface="Arial"/>
                <a:ea typeface="ＭＳ Ｐゴシック"/>
                <a:cs typeface="Arial"/>
              </a:rPr>
              <a:t>et</a:t>
            </a:r>
            <a:r>
              <a:rPr kumimoji="0" sz="8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800" b="0" i="0" u="none" strike="noStrike" kern="1200" cap="none" spc="0" normalizeH="0" baseline="0" noProof="0" dirty="0">
                <a:ln>
                  <a:noFill/>
                </a:ln>
                <a:solidFill>
                  <a:srgbClr val="000000"/>
                </a:solidFill>
                <a:effectLst/>
                <a:uLnTx/>
                <a:uFillTx/>
                <a:latin typeface="Arial"/>
                <a:ea typeface="ＭＳ Ｐゴシック"/>
                <a:cs typeface="Arial"/>
              </a:rPr>
              <a:t>al.</a:t>
            </a:r>
            <a:r>
              <a:rPr kumimoji="0" sz="8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800" b="0" i="0" u="none" strike="noStrike" kern="1200" cap="none" spc="0" normalizeH="0" baseline="0" noProof="0" dirty="0">
                <a:ln>
                  <a:noFill/>
                </a:ln>
                <a:solidFill>
                  <a:srgbClr val="000000"/>
                </a:solidFill>
                <a:effectLst/>
                <a:uLnTx/>
                <a:uFillTx/>
                <a:latin typeface="Arial"/>
                <a:ea typeface="ＭＳ Ｐゴシック"/>
                <a:cs typeface="Arial"/>
              </a:rPr>
              <a:t>ASH</a:t>
            </a:r>
            <a:r>
              <a:rPr kumimoji="0" sz="8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800" b="0" i="0" u="none" strike="noStrike" kern="1200" cap="none" spc="0" normalizeH="0" baseline="0" noProof="0" dirty="0">
                <a:ln>
                  <a:noFill/>
                </a:ln>
                <a:solidFill>
                  <a:srgbClr val="000000"/>
                </a:solidFill>
                <a:effectLst/>
                <a:uLnTx/>
                <a:uFillTx/>
                <a:latin typeface="Arial"/>
                <a:ea typeface="ＭＳ Ｐゴシック"/>
                <a:cs typeface="Arial"/>
              </a:rPr>
              <a:t>2023.</a:t>
            </a:r>
            <a:r>
              <a:rPr kumimoji="0" sz="8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800" b="0" i="0" u="none" strike="noStrike" kern="1200" cap="none" spc="0" normalizeH="0" baseline="0" noProof="0" dirty="0">
                <a:ln>
                  <a:noFill/>
                </a:ln>
                <a:solidFill>
                  <a:srgbClr val="000000"/>
                </a:solidFill>
                <a:effectLst/>
                <a:uLnTx/>
                <a:uFillTx/>
                <a:latin typeface="Arial"/>
                <a:ea typeface="ＭＳ Ｐゴシック"/>
                <a:cs typeface="Arial"/>
              </a:rPr>
              <a:t>Oral</a:t>
            </a:r>
            <a:r>
              <a:rPr kumimoji="0" sz="8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800" b="0" i="0" u="none" strike="noStrike" kern="1200" cap="none" spc="-25" normalizeH="0" baseline="0" noProof="0" dirty="0">
                <a:ln>
                  <a:noFill/>
                </a:ln>
                <a:solidFill>
                  <a:srgbClr val="000000"/>
                </a:solidFill>
                <a:effectLst/>
                <a:uLnTx/>
                <a:uFillTx/>
                <a:latin typeface="Arial"/>
                <a:ea typeface="ＭＳ Ｐゴシック"/>
                <a:cs typeface="Arial"/>
              </a:rPr>
              <a:t>628</a:t>
            </a:r>
            <a:endParaRPr kumimoji="0" sz="800" b="0" i="0" u="none" strike="noStrike" kern="1200" cap="none" spc="0" normalizeH="0" baseline="0" noProof="0" dirty="0">
              <a:ln>
                <a:noFill/>
              </a:ln>
              <a:solidFill>
                <a:srgbClr val="000000"/>
              </a:solidFill>
              <a:effectLst/>
              <a:uLnTx/>
              <a:uFillTx/>
              <a:latin typeface="Arial"/>
              <a:ea typeface="ＭＳ Ｐゴシック"/>
              <a:cs typeface="Arial"/>
            </a:endParaRPr>
          </a:p>
        </p:txBody>
      </p:sp>
      <p:sp>
        <p:nvSpPr>
          <p:cNvPr id="91" name="Title 90">
            <a:extLst>
              <a:ext uri="{FF2B5EF4-FFF2-40B4-BE49-F238E27FC236}">
                <a16:creationId xmlns:a16="http://schemas.microsoft.com/office/drawing/2014/main" id="{0FCEEF6E-59E9-48E1-9CB0-6D19D0B21785}"/>
              </a:ext>
            </a:extLst>
          </p:cNvPr>
          <p:cNvSpPr>
            <a:spLocks noGrp="1"/>
          </p:cNvSpPr>
          <p:nvPr>
            <p:ph type="title"/>
          </p:nvPr>
        </p:nvSpPr>
        <p:spPr/>
        <p:txBody>
          <a:bodyPr/>
          <a:lstStyle/>
          <a:p>
            <a:endParaRPr lang="en-US"/>
          </a:p>
        </p:txBody>
      </p:sp>
      <p:sp>
        <p:nvSpPr>
          <p:cNvPr id="92" name="object 22">
            <a:extLst>
              <a:ext uri="{FF2B5EF4-FFF2-40B4-BE49-F238E27FC236}">
                <a16:creationId xmlns:a16="http://schemas.microsoft.com/office/drawing/2014/main" id="{40EF8326-792D-4C10-802F-D325755E1B0C}"/>
              </a:ext>
            </a:extLst>
          </p:cNvPr>
          <p:cNvSpPr txBox="1"/>
          <p:nvPr/>
        </p:nvSpPr>
        <p:spPr>
          <a:xfrm>
            <a:off x="1639823" y="277796"/>
            <a:ext cx="8808720" cy="1304844"/>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2800" b="1" i="0" u="none" strike="noStrike" kern="1200" cap="none" spc="-10" normalizeH="0" baseline="0" noProof="0" dirty="0">
                <a:ln>
                  <a:noFill/>
                </a:ln>
                <a:solidFill>
                  <a:srgbClr val="91005A"/>
                </a:solidFill>
                <a:effectLst/>
                <a:uLnTx/>
                <a:uFillTx/>
                <a:latin typeface="Arial"/>
                <a:ea typeface="ＭＳ Ｐゴシック"/>
                <a:cs typeface="Arial"/>
              </a:rPr>
              <a:t>Numerically</a:t>
            </a:r>
            <a:r>
              <a:rPr kumimoji="0" sz="2800" b="1" i="0" u="none" strike="noStrike" kern="1200" cap="none" spc="-25" normalizeH="0" baseline="0" noProof="0" dirty="0">
                <a:ln>
                  <a:noFill/>
                </a:ln>
                <a:solidFill>
                  <a:srgbClr val="91005A"/>
                </a:solidFill>
                <a:effectLst/>
                <a:uLnTx/>
                <a:uFillTx/>
                <a:latin typeface="Arial"/>
                <a:ea typeface="ＭＳ Ｐゴシック"/>
                <a:cs typeface="Arial"/>
              </a:rPr>
              <a:t> </a:t>
            </a:r>
            <a:r>
              <a:rPr kumimoji="0" sz="2800" b="1" i="0" u="none" strike="noStrike" kern="1200" cap="none" spc="0" normalizeH="0" baseline="0" noProof="0" dirty="0">
                <a:ln>
                  <a:noFill/>
                </a:ln>
                <a:solidFill>
                  <a:srgbClr val="91005A"/>
                </a:solidFill>
                <a:effectLst/>
                <a:uLnTx/>
                <a:uFillTx/>
                <a:latin typeface="Arial"/>
                <a:ea typeface="ＭＳ Ｐゴシック"/>
                <a:cs typeface="Arial"/>
              </a:rPr>
              <a:t>greater</a:t>
            </a:r>
            <a:r>
              <a:rPr kumimoji="0" sz="2800" b="1" i="0" u="none" strike="noStrike" kern="1200" cap="none" spc="-40" normalizeH="0" baseline="0" noProof="0" dirty="0">
                <a:ln>
                  <a:noFill/>
                </a:ln>
                <a:solidFill>
                  <a:srgbClr val="91005A"/>
                </a:solidFill>
                <a:effectLst/>
                <a:uLnTx/>
                <a:uFillTx/>
                <a:latin typeface="Arial"/>
                <a:ea typeface="ＭＳ Ｐゴシック"/>
                <a:cs typeface="Arial"/>
              </a:rPr>
              <a:t> </a:t>
            </a:r>
            <a:r>
              <a:rPr kumimoji="0" sz="2800" b="1" i="0" u="none" strike="noStrike" kern="1200" cap="none" spc="0" normalizeH="0" baseline="0" noProof="0" dirty="0">
                <a:ln>
                  <a:noFill/>
                </a:ln>
                <a:solidFill>
                  <a:srgbClr val="91005A"/>
                </a:solidFill>
                <a:effectLst/>
                <a:uLnTx/>
                <a:uFillTx/>
                <a:latin typeface="Arial"/>
                <a:ea typeface="ＭＳ Ｐゴシック"/>
                <a:cs typeface="Arial"/>
              </a:rPr>
              <a:t>in</a:t>
            </a:r>
            <a:r>
              <a:rPr kumimoji="0" sz="2800" b="1" i="0" u="none" strike="noStrike" kern="1200" cap="none" spc="-40" normalizeH="0" baseline="0" noProof="0" dirty="0">
                <a:ln>
                  <a:noFill/>
                </a:ln>
                <a:solidFill>
                  <a:srgbClr val="91005A"/>
                </a:solidFill>
                <a:effectLst/>
                <a:uLnTx/>
                <a:uFillTx/>
                <a:latin typeface="Arial"/>
                <a:ea typeface="ＭＳ Ｐゴシック"/>
                <a:cs typeface="Arial"/>
              </a:rPr>
              <a:t> </a:t>
            </a:r>
            <a:r>
              <a:rPr kumimoji="0" sz="2800" b="1" i="0" u="none" strike="noStrike" kern="1200" cap="none" spc="0" normalizeH="0" baseline="0" noProof="0" dirty="0">
                <a:ln>
                  <a:noFill/>
                </a:ln>
                <a:solidFill>
                  <a:srgbClr val="91005A"/>
                </a:solidFill>
                <a:effectLst/>
                <a:uLnTx/>
                <a:uFillTx/>
                <a:latin typeface="Arial"/>
                <a:ea typeface="ＭＳ Ｐゴシック"/>
                <a:cs typeface="Arial"/>
              </a:rPr>
              <a:t>patients</a:t>
            </a:r>
            <a:r>
              <a:rPr kumimoji="0" sz="2800" b="1" i="0" u="none" strike="noStrike" kern="1200" cap="none" spc="-25" normalizeH="0" baseline="0" noProof="0" dirty="0">
                <a:ln>
                  <a:noFill/>
                </a:ln>
                <a:solidFill>
                  <a:srgbClr val="91005A"/>
                </a:solidFill>
                <a:effectLst/>
                <a:uLnTx/>
                <a:uFillTx/>
                <a:latin typeface="Arial"/>
                <a:ea typeface="ＭＳ Ｐゴシック"/>
                <a:cs typeface="Arial"/>
              </a:rPr>
              <a:t> </a:t>
            </a:r>
            <a:r>
              <a:rPr kumimoji="0" sz="2800" b="1" i="0" u="none" strike="noStrike" kern="1200" cap="none" spc="0" normalizeH="0" baseline="0" noProof="0" dirty="0">
                <a:ln>
                  <a:noFill/>
                </a:ln>
                <a:solidFill>
                  <a:srgbClr val="91005A"/>
                </a:solidFill>
                <a:effectLst/>
                <a:uLnTx/>
                <a:uFillTx/>
                <a:latin typeface="Arial"/>
                <a:ea typeface="ＭＳ Ｐゴシック"/>
                <a:cs typeface="Arial"/>
              </a:rPr>
              <a:t>treated</a:t>
            </a:r>
            <a:r>
              <a:rPr kumimoji="0" sz="2800" b="1" i="0" u="none" strike="noStrike" kern="1200" cap="none" spc="-35" normalizeH="0" baseline="0" noProof="0" dirty="0">
                <a:ln>
                  <a:noFill/>
                </a:ln>
                <a:solidFill>
                  <a:srgbClr val="91005A"/>
                </a:solidFill>
                <a:effectLst/>
                <a:uLnTx/>
                <a:uFillTx/>
                <a:latin typeface="Arial"/>
                <a:ea typeface="ＭＳ Ｐゴシック"/>
                <a:cs typeface="Arial"/>
              </a:rPr>
              <a:t> </a:t>
            </a:r>
            <a:r>
              <a:rPr kumimoji="0" sz="2800" b="1" i="0" u="none" strike="noStrike" kern="1200" cap="none" spc="0" normalizeH="0" baseline="0" noProof="0" dirty="0">
                <a:ln>
                  <a:noFill/>
                </a:ln>
                <a:solidFill>
                  <a:srgbClr val="91005A"/>
                </a:solidFill>
                <a:effectLst/>
                <a:uLnTx/>
                <a:uFillTx/>
                <a:latin typeface="Arial"/>
                <a:ea typeface="ＭＳ Ｐゴシック"/>
                <a:cs typeface="Arial"/>
              </a:rPr>
              <a:t>with</a:t>
            </a:r>
            <a:r>
              <a:rPr kumimoji="0" sz="2800" b="1" i="0" u="none" strike="noStrike" kern="1200" cap="none" spc="-65" normalizeH="0" baseline="0" noProof="0" dirty="0">
                <a:ln>
                  <a:noFill/>
                </a:ln>
                <a:solidFill>
                  <a:srgbClr val="91005A"/>
                </a:solidFill>
                <a:effectLst/>
                <a:uLnTx/>
                <a:uFillTx/>
                <a:latin typeface="Arial"/>
                <a:ea typeface="ＭＳ Ｐゴシック"/>
                <a:cs typeface="Arial"/>
              </a:rPr>
              <a:t> </a:t>
            </a:r>
            <a:r>
              <a:rPr kumimoji="0" sz="2800" b="1" i="0" u="none" strike="noStrike" kern="1200" cap="none" spc="0" normalizeH="0" baseline="0" noProof="0" dirty="0">
                <a:ln>
                  <a:noFill/>
                </a:ln>
                <a:solidFill>
                  <a:srgbClr val="91005A"/>
                </a:solidFill>
                <a:effectLst/>
                <a:uLnTx/>
                <a:uFillTx/>
                <a:latin typeface="Arial"/>
                <a:ea typeface="ＭＳ Ｐゴシック"/>
                <a:cs typeface="Arial"/>
              </a:rPr>
              <a:t>pelabresib</a:t>
            </a:r>
            <a:r>
              <a:rPr kumimoji="0" sz="2800" b="1" i="0" u="none" strike="noStrike" kern="1200" cap="none" spc="-30" normalizeH="0" baseline="0" noProof="0" dirty="0">
                <a:ln>
                  <a:noFill/>
                </a:ln>
                <a:solidFill>
                  <a:srgbClr val="91005A"/>
                </a:solidFill>
                <a:effectLst/>
                <a:uLnTx/>
                <a:uFillTx/>
                <a:latin typeface="Arial"/>
                <a:ea typeface="ＭＳ Ｐゴシック"/>
                <a:cs typeface="Arial"/>
              </a:rPr>
              <a:t> </a:t>
            </a:r>
            <a:r>
              <a:rPr kumimoji="0" sz="2800" b="1" i="0" u="none" strike="noStrike" kern="1200" cap="none" spc="0" normalizeH="0" baseline="0" noProof="0" dirty="0">
                <a:ln>
                  <a:noFill/>
                </a:ln>
                <a:solidFill>
                  <a:srgbClr val="91005A"/>
                </a:solidFill>
                <a:effectLst/>
                <a:uLnTx/>
                <a:uFillTx/>
                <a:latin typeface="Arial"/>
                <a:ea typeface="ＭＳ Ｐゴシック"/>
                <a:cs typeface="Arial"/>
              </a:rPr>
              <a:t>+</a:t>
            </a:r>
            <a:r>
              <a:rPr kumimoji="0" sz="2800" b="1" i="0" u="none" strike="noStrike" kern="1200" cap="none" spc="-40" normalizeH="0" baseline="0" noProof="0" dirty="0">
                <a:ln>
                  <a:noFill/>
                </a:ln>
                <a:solidFill>
                  <a:srgbClr val="91005A"/>
                </a:solidFill>
                <a:effectLst/>
                <a:uLnTx/>
                <a:uFillTx/>
                <a:latin typeface="Arial"/>
                <a:ea typeface="ＭＳ Ｐゴシック"/>
                <a:cs typeface="Arial"/>
              </a:rPr>
              <a:t> </a:t>
            </a:r>
            <a:r>
              <a:rPr kumimoji="0" sz="2800" b="1" i="0" u="none" strike="noStrike" kern="1200" cap="none" spc="0" normalizeH="0" baseline="0" noProof="0" dirty="0">
                <a:ln>
                  <a:noFill/>
                </a:ln>
                <a:solidFill>
                  <a:srgbClr val="91005A"/>
                </a:solidFill>
                <a:effectLst/>
                <a:uLnTx/>
                <a:uFillTx/>
                <a:latin typeface="Arial"/>
                <a:ea typeface="ＭＳ Ｐゴシック"/>
                <a:cs typeface="Arial"/>
              </a:rPr>
              <a:t>ruxolitinib</a:t>
            </a:r>
            <a:r>
              <a:rPr kumimoji="0" sz="2800" b="1" i="0" u="none" strike="noStrike" kern="1200" cap="none" spc="-15" normalizeH="0" baseline="0" noProof="0" dirty="0">
                <a:ln>
                  <a:noFill/>
                </a:ln>
                <a:solidFill>
                  <a:srgbClr val="91005A"/>
                </a:solidFill>
                <a:effectLst/>
                <a:uLnTx/>
                <a:uFillTx/>
                <a:latin typeface="Arial"/>
                <a:ea typeface="ＭＳ Ｐゴシック"/>
                <a:cs typeface="Arial"/>
              </a:rPr>
              <a:t> </a:t>
            </a:r>
            <a:r>
              <a:rPr kumimoji="0" sz="2800" b="1" i="0" u="none" strike="noStrike" kern="1200" cap="none" spc="0" normalizeH="0" baseline="0" noProof="0" dirty="0">
                <a:ln>
                  <a:noFill/>
                </a:ln>
                <a:solidFill>
                  <a:srgbClr val="91005A"/>
                </a:solidFill>
                <a:effectLst/>
                <a:uLnTx/>
                <a:uFillTx/>
                <a:latin typeface="Arial"/>
                <a:ea typeface="ＭＳ Ｐゴシック"/>
                <a:cs typeface="Arial"/>
              </a:rPr>
              <a:t>vs</a:t>
            </a:r>
            <a:r>
              <a:rPr kumimoji="0" sz="2800" b="1" i="0" u="none" strike="noStrike" kern="1200" cap="none" spc="-15" normalizeH="0" baseline="0" noProof="0" dirty="0">
                <a:ln>
                  <a:noFill/>
                </a:ln>
                <a:solidFill>
                  <a:srgbClr val="91005A"/>
                </a:solidFill>
                <a:effectLst/>
                <a:uLnTx/>
                <a:uFillTx/>
                <a:latin typeface="Arial"/>
                <a:ea typeface="ＭＳ Ｐゴシック"/>
                <a:cs typeface="Arial"/>
              </a:rPr>
              <a:t> </a:t>
            </a:r>
            <a:r>
              <a:rPr kumimoji="0" sz="2800" b="1" i="0" u="none" strike="noStrike" kern="1200" cap="none" spc="0" normalizeH="0" baseline="0" noProof="0" dirty="0">
                <a:ln>
                  <a:noFill/>
                </a:ln>
                <a:solidFill>
                  <a:srgbClr val="91005A"/>
                </a:solidFill>
                <a:effectLst/>
                <a:uLnTx/>
                <a:uFillTx/>
                <a:latin typeface="Arial"/>
                <a:ea typeface="ＭＳ Ｐゴシック"/>
                <a:cs typeface="Arial"/>
              </a:rPr>
              <a:t>placebo</a:t>
            </a:r>
            <a:r>
              <a:rPr kumimoji="0" sz="2800" b="1" i="0" u="none" strike="noStrike" kern="1200" cap="none" spc="-50" normalizeH="0" baseline="0" noProof="0" dirty="0">
                <a:ln>
                  <a:noFill/>
                </a:ln>
                <a:solidFill>
                  <a:srgbClr val="91005A"/>
                </a:solidFill>
                <a:effectLst/>
                <a:uLnTx/>
                <a:uFillTx/>
                <a:latin typeface="Arial"/>
                <a:ea typeface="ＭＳ Ｐゴシック"/>
                <a:cs typeface="Arial"/>
              </a:rPr>
              <a:t> </a:t>
            </a:r>
            <a:r>
              <a:rPr kumimoji="0" sz="2800" b="1" i="0" u="none" strike="noStrike" kern="1200" cap="none" spc="0" normalizeH="0" baseline="0" noProof="0" dirty="0">
                <a:ln>
                  <a:noFill/>
                </a:ln>
                <a:solidFill>
                  <a:srgbClr val="91005A"/>
                </a:solidFill>
                <a:effectLst/>
                <a:uLnTx/>
                <a:uFillTx/>
                <a:latin typeface="Arial"/>
                <a:ea typeface="ＭＳ Ｐゴシック"/>
                <a:cs typeface="Arial"/>
              </a:rPr>
              <a:t>+</a:t>
            </a:r>
            <a:r>
              <a:rPr kumimoji="0" sz="2800" b="1" i="0" u="none" strike="noStrike" kern="1200" cap="none" spc="-45" normalizeH="0" baseline="0" noProof="0" dirty="0">
                <a:ln>
                  <a:noFill/>
                </a:ln>
                <a:solidFill>
                  <a:srgbClr val="91005A"/>
                </a:solidFill>
                <a:effectLst/>
                <a:uLnTx/>
                <a:uFillTx/>
                <a:latin typeface="Arial"/>
                <a:ea typeface="ＭＳ Ｐゴシック"/>
                <a:cs typeface="Arial"/>
              </a:rPr>
              <a:t> </a:t>
            </a:r>
            <a:r>
              <a:rPr kumimoji="0" sz="2800" b="1" i="0" u="none" strike="noStrike" kern="1200" cap="none" spc="-10" normalizeH="0" baseline="0" noProof="0" dirty="0" err="1">
                <a:ln>
                  <a:noFill/>
                </a:ln>
                <a:solidFill>
                  <a:srgbClr val="91005A"/>
                </a:solidFill>
                <a:effectLst/>
                <a:uLnTx/>
                <a:uFillTx/>
                <a:latin typeface="Arial"/>
                <a:ea typeface="ＭＳ Ｐゴシック"/>
                <a:cs typeface="Arial"/>
              </a:rPr>
              <a:t>ruxolitinib</a:t>
            </a:r>
            <a:r>
              <a:rPr kumimoji="0" lang="en-US" sz="2800" b="1" i="0" u="none" strike="noStrike" kern="1200" cap="none" spc="-10" normalizeH="0" baseline="0" noProof="0" dirty="0">
                <a:ln>
                  <a:noFill/>
                </a:ln>
                <a:solidFill>
                  <a:srgbClr val="91005A"/>
                </a:solidFill>
                <a:effectLst/>
                <a:uLnTx/>
                <a:uFillTx/>
                <a:latin typeface="Arial"/>
                <a:ea typeface="ＭＳ Ｐゴシック"/>
                <a:cs typeface="Arial"/>
              </a:rPr>
              <a:t> with benefits balanced across all TSS domains</a:t>
            </a:r>
            <a:endParaRPr kumimoji="0" sz="2800" b="0" i="0" u="none" strike="noStrike" kern="1200" cap="none" spc="0" normalizeH="0" baseline="0" noProof="0" dirty="0">
              <a:ln>
                <a:noFill/>
              </a:ln>
              <a:solidFill>
                <a:srgbClr val="000000"/>
              </a:solidFill>
              <a:effectLst/>
              <a:uLnTx/>
              <a:uFillTx/>
              <a:latin typeface="Arial"/>
              <a:ea typeface="ＭＳ Ｐゴシック"/>
              <a:cs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910461" y="882326"/>
            <a:ext cx="8686165" cy="573875"/>
          </a:xfrm>
          <a:prstGeom prst="rect">
            <a:avLst/>
          </a:prstGeom>
        </p:spPr>
        <p:txBody>
          <a:bodyPr vert="horz" wrap="square" lIns="0" tIns="12065" rIns="0" bIns="0" rtlCol="0">
            <a:spAutoFit/>
          </a:bodyPr>
          <a:lstStyle/>
          <a:p>
            <a:pPr marL="0" marR="0" lvl="0" indent="0" algn="l" defTabSz="914400" rtl="0" eaLnBrk="1" fontAlgn="auto" latinLnBrk="0" hangingPunct="1">
              <a:lnSpc>
                <a:spcPct val="100000"/>
              </a:lnSpc>
              <a:spcBef>
                <a:spcPts val="10"/>
              </a:spcBef>
              <a:spcAft>
                <a:spcPts val="0"/>
              </a:spcAft>
              <a:buClrTx/>
              <a:buSzTx/>
              <a:buFontTx/>
              <a:buNone/>
              <a:tabLst/>
              <a:defRPr/>
            </a:pPr>
            <a:endParaRPr kumimoji="0" sz="2050" b="0" i="0" u="none" strike="noStrike" kern="1200" cap="none" spc="0" normalizeH="0" baseline="0" noProof="0" dirty="0">
              <a:ln>
                <a:noFill/>
              </a:ln>
              <a:solidFill>
                <a:srgbClr val="000000"/>
              </a:solidFill>
              <a:effectLst/>
              <a:uLnTx/>
              <a:uFillTx/>
              <a:latin typeface="Arial"/>
              <a:ea typeface="ＭＳ Ｐゴシック"/>
              <a:cs typeface="Arial"/>
            </a:endParaRPr>
          </a:p>
          <a:p>
            <a:pPr marL="12700" marR="0" lvl="0" indent="0" algn="l" defTabSz="914400" rtl="0" eaLnBrk="1" fontAlgn="auto" latinLnBrk="0" hangingPunct="1">
              <a:lnSpc>
                <a:spcPct val="100000"/>
              </a:lnSpc>
              <a:spcBef>
                <a:spcPts val="5"/>
              </a:spcBef>
              <a:spcAft>
                <a:spcPts val="0"/>
              </a:spcAft>
              <a:buClrTx/>
              <a:buSzTx/>
              <a:buFontTx/>
              <a:buNone/>
              <a:tabLst>
                <a:tab pos="5883275" algn="l"/>
              </a:tabLst>
              <a:defRPr/>
            </a:pPr>
            <a:r>
              <a:rPr kumimoji="0" sz="1600" b="1" i="0" u="none" strike="noStrike" kern="1200" cap="none" spc="0" normalizeH="0" baseline="0" noProof="0" dirty="0">
                <a:ln>
                  <a:noFill/>
                </a:ln>
                <a:solidFill>
                  <a:srgbClr val="0A2C81"/>
                </a:solidFill>
                <a:effectLst/>
                <a:uLnTx/>
                <a:uFillTx/>
                <a:latin typeface="Arial"/>
                <a:ea typeface="ＭＳ Ｐゴシック"/>
                <a:cs typeface="Arial"/>
              </a:rPr>
              <a:t>Pelabresib</a:t>
            </a:r>
            <a:r>
              <a:rPr kumimoji="0" sz="1600" b="1" i="0" u="none" strike="noStrike" kern="1200" cap="none" spc="-60" normalizeH="0" baseline="0" noProof="0" dirty="0">
                <a:ln>
                  <a:noFill/>
                </a:ln>
                <a:solidFill>
                  <a:srgbClr val="0A2C81"/>
                </a:solidFill>
                <a:effectLst/>
                <a:uLnTx/>
                <a:uFillTx/>
                <a:latin typeface="Arial"/>
                <a:ea typeface="ＭＳ Ｐゴシック"/>
                <a:cs typeface="Arial"/>
              </a:rPr>
              <a:t> </a:t>
            </a:r>
            <a:r>
              <a:rPr kumimoji="0" sz="1600" b="1" i="0" u="none" strike="noStrike" kern="1200" cap="none" spc="0" normalizeH="0" baseline="0" noProof="0" dirty="0">
                <a:ln>
                  <a:noFill/>
                </a:ln>
                <a:solidFill>
                  <a:srgbClr val="0A2C81"/>
                </a:solidFill>
                <a:effectLst/>
                <a:uLnTx/>
                <a:uFillTx/>
                <a:latin typeface="Arial"/>
                <a:ea typeface="ＭＳ Ｐゴシック"/>
                <a:cs typeface="Arial"/>
              </a:rPr>
              <a:t>+</a:t>
            </a:r>
            <a:r>
              <a:rPr kumimoji="0" sz="1600" b="1" i="0" u="none" strike="noStrike" kern="1200" cap="none" spc="-50" normalizeH="0" baseline="0" noProof="0" dirty="0">
                <a:ln>
                  <a:noFill/>
                </a:ln>
                <a:solidFill>
                  <a:srgbClr val="0A2C81"/>
                </a:solidFill>
                <a:effectLst/>
                <a:uLnTx/>
                <a:uFillTx/>
                <a:latin typeface="Arial"/>
                <a:ea typeface="ＭＳ Ｐゴシック"/>
                <a:cs typeface="Arial"/>
              </a:rPr>
              <a:t> </a:t>
            </a:r>
            <a:r>
              <a:rPr kumimoji="0" sz="1600" b="1" i="0" u="none" strike="noStrike" kern="1200" cap="none" spc="0" normalizeH="0" baseline="0" noProof="0" dirty="0">
                <a:ln>
                  <a:noFill/>
                </a:ln>
                <a:solidFill>
                  <a:srgbClr val="0A2C81"/>
                </a:solidFill>
                <a:effectLst/>
                <a:uLnTx/>
                <a:uFillTx/>
                <a:latin typeface="Arial"/>
                <a:ea typeface="ＭＳ Ｐゴシック"/>
                <a:cs typeface="Arial"/>
              </a:rPr>
              <a:t>ruxolitinib</a:t>
            </a:r>
            <a:r>
              <a:rPr kumimoji="0" sz="1600" b="1" i="0" u="none" strike="noStrike" kern="1200" cap="none" spc="-30" normalizeH="0" baseline="0" noProof="0" dirty="0">
                <a:ln>
                  <a:noFill/>
                </a:ln>
                <a:solidFill>
                  <a:srgbClr val="0A2C81"/>
                </a:solidFill>
                <a:effectLst/>
                <a:uLnTx/>
                <a:uFillTx/>
                <a:latin typeface="Arial"/>
                <a:ea typeface="ＭＳ Ｐゴシック"/>
                <a:cs typeface="Arial"/>
              </a:rPr>
              <a:t> </a:t>
            </a:r>
            <a:r>
              <a:rPr kumimoji="0" sz="1600" b="1" i="0" u="none" strike="noStrike" kern="1200" cap="none" spc="-10" normalizeH="0" baseline="0" noProof="0" dirty="0">
                <a:ln>
                  <a:noFill/>
                </a:ln>
                <a:solidFill>
                  <a:srgbClr val="0A2C81"/>
                </a:solidFill>
                <a:effectLst/>
                <a:uLnTx/>
                <a:uFillTx/>
                <a:latin typeface="Arial"/>
                <a:ea typeface="ＭＳ Ｐゴシック"/>
                <a:cs typeface="Arial"/>
              </a:rPr>
              <a:t>(N=214)</a:t>
            </a:r>
            <a:r>
              <a:rPr kumimoji="0" sz="1600" b="1" i="0" u="none" strike="noStrike" kern="1200" cap="none" spc="0" normalizeH="0" baseline="0" noProof="0" dirty="0">
                <a:ln>
                  <a:noFill/>
                </a:ln>
                <a:solidFill>
                  <a:srgbClr val="0A2C81"/>
                </a:solidFill>
                <a:effectLst/>
                <a:uLnTx/>
                <a:uFillTx/>
                <a:latin typeface="Arial"/>
                <a:ea typeface="ＭＳ Ｐゴシック"/>
                <a:cs typeface="Arial"/>
              </a:rPr>
              <a:t>	</a:t>
            </a:r>
            <a:r>
              <a:rPr kumimoji="0" sz="1600" b="1" i="0" u="none" strike="noStrike" kern="1200" cap="none" spc="0" normalizeH="0" baseline="0" noProof="0" dirty="0">
                <a:ln>
                  <a:noFill/>
                </a:ln>
                <a:solidFill>
                  <a:srgbClr val="696969"/>
                </a:solidFill>
                <a:effectLst/>
                <a:uLnTx/>
                <a:uFillTx/>
                <a:latin typeface="Arial"/>
                <a:ea typeface="ＭＳ Ｐゴシック"/>
                <a:cs typeface="Arial"/>
              </a:rPr>
              <a:t>Placebo</a:t>
            </a:r>
            <a:r>
              <a:rPr kumimoji="0" sz="1600" b="1" i="0" u="none" strike="noStrike" kern="1200" cap="none" spc="-55" normalizeH="0" baseline="0" noProof="0" dirty="0">
                <a:ln>
                  <a:noFill/>
                </a:ln>
                <a:solidFill>
                  <a:srgbClr val="696969"/>
                </a:solidFill>
                <a:effectLst/>
                <a:uLnTx/>
                <a:uFillTx/>
                <a:latin typeface="Arial"/>
                <a:ea typeface="ＭＳ Ｐゴシック"/>
                <a:cs typeface="Arial"/>
              </a:rPr>
              <a:t> </a:t>
            </a:r>
            <a:r>
              <a:rPr kumimoji="0" sz="1600" b="1" i="0" u="none" strike="noStrike" kern="1200" cap="none" spc="0" normalizeH="0" baseline="0" noProof="0" dirty="0">
                <a:ln>
                  <a:noFill/>
                </a:ln>
                <a:solidFill>
                  <a:srgbClr val="696969"/>
                </a:solidFill>
                <a:effectLst/>
                <a:uLnTx/>
                <a:uFillTx/>
                <a:latin typeface="Arial"/>
                <a:ea typeface="ＭＳ Ｐゴシック"/>
                <a:cs typeface="Arial"/>
              </a:rPr>
              <a:t>+</a:t>
            </a:r>
            <a:r>
              <a:rPr kumimoji="0" sz="1600" b="1" i="0" u="none" strike="noStrike" kern="1200" cap="none" spc="-45" normalizeH="0" baseline="0" noProof="0" dirty="0">
                <a:ln>
                  <a:noFill/>
                </a:ln>
                <a:solidFill>
                  <a:srgbClr val="696969"/>
                </a:solidFill>
                <a:effectLst/>
                <a:uLnTx/>
                <a:uFillTx/>
                <a:latin typeface="Arial"/>
                <a:ea typeface="ＭＳ Ｐゴシック"/>
                <a:cs typeface="Arial"/>
              </a:rPr>
              <a:t> </a:t>
            </a:r>
            <a:r>
              <a:rPr kumimoji="0" sz="1600" b="1" i="0" u="none" strike="noStrike" kern="1200" cap="none" spc="0" normalizeH="0" baseline="0" noProof="0" dirty="0">
                <a:ln>
                  <a:noFill/>
                </a:ln>
                <a:solidFill>
                  <a:srgbClr val="696969"/>
                </a:solidFill>
                <a:effectLst/>
                <a:uLnTx/>
                <a:uFillTx/>
                <a:latin typeface="Arial"/>
                <a:ea typeface="ＭＳ Ｐゴシック"/>
                <a:cs typeface="Arial"/>
              </a:rPr>
              <a:t>ruxolitinib</a:t>
            </a:r>
            <a:r>
              <a:rPr kumimoji="0" sz="1600" b="1" i="0" u="none" strike="noStrike" kern="1200" cap="none" spc="-25" normalizeH="0" baseline="0" noProof="0" dirty="0">
                <a:ln>
                  <a:noFill/>
                </a:ln>
                <a:solidFill>
                  <a:srgbClr val="696969"/>
                </a:solidFill>
                <a:effectLst/>
                <a:uLnTx/>
                <a:uFillTx/>
                <a:latin typeface="Arial"/>
                <a:ea typeface="ＭＳ Ｐゴシック"/>
                <a:cs typeface="Arial"/>
              </a:rPr>
              <a:t> </a:t>
            </a:r>
            <a:r>
              <a:rPr kumimoji="0" sz="1600" b="1" i="0" u="none" strike="noStrike" kern="1200" cap="none" spc="-10" normalizeH="0" baseline="0" noProof="0" dirty="0">
                <a:ln>
                  <a:noFill/>
                </a:ln>
                <a:solidFill>
                  <a:srgbClr val="696969"/>
                </a:solidFill>
                <a:effectLst/>
                <a:uLnTx/>
                <a:uFillTx/>
                <a:latin typeface="Arial"/>
                <a:ea typeface="ＭＳ Ｐゴシック"/>
                <a:cs typeface="Arial"/>
              </a:rPr>
              <a:t>(N=216)</a:t>
            </a:r>
            <a:endParaRPr kumimoji="0" sz="1600" b="0" i="0" u="none" strike="noStrike" kern="1200" cap="none" spc="0" normalizeH="0" baseline="0" noProof="0" dirty="0">
              <a:ln>
                <a:noFill/>
              </a:ln>
              <a:solidFill>
                <a:srgbClr val="000000"/>
              </a:solidFill>
              <a:effectLst/>
              <a:uLnTx/>
              <a:uFillTx/>
              <a:latin typeface="Arial"/>
              <a:ea typeface="ＭＳ Ｐゴシック"/>
              <a:cs typeface="Arial"/>
            </a:endParaRPr>
          </a:p>
        </p:txBody>
      </p:sp>
      <p:pic>
        <p:nvPicPr>
          <p:cNvPr id="4" name="object 4"/>
          <p:cNvPicPr/>
          <p:nvPr/>
        </p:nvPicPr>
        <p:blipFill>
          <a:blip r:embed="rId2" cstate="print"/>
          <a:stretch>
            <a:fillRect/>
          </a:stretch>
        </p:blipFill>
        <p:spPr>
          <a:xfrm>
            <a:off x="1438086" y="1820125"/>
            <a:ext cx="4098859" cy="3628175"/>
          </a:xfrm>
          <a:prstGeom prst="rect">
            <a:avLst/>
          </a:prstGeom>
        </p:spPr>
      </p:pic>
      <p:sp>
        <p:nvSpPr>
          <p:cNvPr id="5" name="object 5"/>
          <p:cNvSpPr txBox="1"/>
          <p:nvPr/>
        </p:nvSpPr>
        <p:spPr>
          <a:xfrm>
            <a:off x="4698619" y="1591310"/>
            <a:ext cx="1644650" cy="452755"/>
          </a:xfrm>
          <a:prstGeom prst="rect">
            <a:avLst/>
          </a:prstGeom>
        </p:spPr>
        <p:txBody>
          <a:bodyPr vert="horz" wrap="square" lIns="0" tIns="13335" rIns="0" bIns="0" rtlCol="0">
            <a:spAutoFit/>
          </a:bodyPr>
          <a:lstStyle/>
          <a:p>
            <a:pPr marL="100965" marR="0" lvl="0" indent="0" algn="l" defTabSz="914400" rtl="0" eaLnBrk="1" fontAlgn="auto" latinLnBrk="0" hangingPunct="1">
              <a:lnSpc>
                <a:spcPct val="100000"/>
              </a:lnSpc>
              <a:spcBef>
                <a:spcPts val="105"/>
              </a:spcBef>
              <a:spcAft>
                <a:spcPts val="0"/>
              </a:spcAft>
              <a:buClrTx/>
              <a:buSzTx/>
              <a:buFontTx/>
              <a:buNone/>
              <a:tabLst/>
              <a:defRPr/>
            </a:pPr>
            <a:r>
              <a:rPr kumimoji="0" sz="1400" b="1" i="0" u="none" strike="noStrike" kern="1200" cap="none" spc="0" normalizeH="0" baseline="0" noProof="0" dirty="0">
                <a:ln>
                  <a:noFill/>
                </a:ln>
                <a:solidFill>
                  <a:srgbClr val="000000"/>
                </a:solidFill>
                <a:effectLst/>
                <a:uLnTx/>
                <a:uFillTx/>
                <a:latin typeface="Arial"/>
                <a:ea typeface="ＭＳ Ｐゴシック"/>
                <a:cs typeface="Arial"/>
              </a:rPr>
              <a:t>TSS50</a:t>
            </a:r>
            <a:r>
              <a:rPr kumimoji="0" sz="1400" b="1" i="0" u="none" strike="noStrike" kern="1200" cap="none" spc="-20" normalizeH="0" baseline="0" noProof="0" dirty="0">
                <a:ln>
                  <a:noFill/>
                </a:ln>
                <a:solidFill>
                  <a:srgbClr val="000000"/>
                </a:solidFill>
                <a:effectLst/>
                <a:uLnTx/>
                <a:uFillTx/>
                <a:latin typeface="Arial"/>
                <a:ea typeface="ＭＳ Ｐゴシック"/>
                <a:cs typeface="Arial"/>
              </a:rPr>
              <a:t> </a:t>
            </a:r>
            <a:r>
              <a:rPr kumimoji="0" sz="1400" b="1" i="0" u="none" strike="noStrike" kern="1200" cap="none" spc="-10" normalizeH="0" baseline="0" noProof="0" dirty="0">
                <a:ln>
                  <a:noFill/>
                </a:ln>
                <a:solidFill>
                  <a:srgbClr val="000000"/>
                </a:solidFill>
                <a:effectLst/>
                <a:uLnTx/>
                <a:uFillTx/>
                <a:latin typeface="Arial"/>
                <a:ea typeface="ＭＳ Ｐゴシック"/>
                <a:cs typeface="Arial"/>
              </a:rPr>
              <a:t>response:</a:t>
            </a:r>
            <a:endParaRPr kumimoji="0" sz="1400" b="0" i="0" u="none" strike="noStrike" kern="1200" cap="none" spc="0" normalizeH="0" baseline="0" noProof="0">
              <a:ln>
                <a:noFill/>
              </a:ln>
              <a:solidFill>
                <a:srgbClr val="000000"/>
              </a:solidFill>
              <a:effectLst/>
              <a:uLnTx/>
              <a:uFillTx/>
              <a:latin typeface="Arial"/>
              <a:ea typeface="ＭＳ Ｐゴシック"/>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20" normalizeH="0" baseline="0" noProof="0" dirty="0">
                <a:ln>
                  <a:noFill/>
                </a:ln>
                <a:solidFill>
                  <a:srgbClr val="000000"/>
                </a:solidFill>
                <a:effectLst/>
                <a:uLnTx/>
                <a:uFillTx/>
                <a:latin typeface="Arial"/>
                <a:ea typeface="ＭＳ Ｐゴシック"/>
                <a:cs typeface="Arial"/>
              </a:rPr>
              <a:t>112</a:t>
            </a:r>
            <a:r>
              <a:rPr kumimoji="0" sz="1400" b="0" i="0" u="none" strike="noStrike" kern="1200" cap="none" spc="-50" normalizeH="0" baseline="0" noProof="0" dirty="0">
                <a:ln>
                  <a:noFill/>
                </a:ln>
                <a:solidFill>
                  <a:srgbClr val="000000"/>
                </a:solidFill>
                <a:effectLst/>
                <a:uLnTx/>
                <a:uFillTx/>
                <a:latin typeface="Arial"/>
                <a:ea typeface="ＭＳ Ｐゴシック"/>
                <a:cs typeface="Arial"/>
              </a:rPr>
              <a:t> </a:t>
            </a:r>
            <a:r>
              <a:rPr kumimoji="0" sz="1400" b="0" i="0" u="none" strike="noStrike" kern="1200" cap="none" spc="0" normalizeH="0" baseline="0" noProof="0" dirty="0">
                <a:ln>
                  <a:noFill/>
                </a:ln>
                <a:solidFill>
                  <a:srgbClr val="000000"/>
                </a:solidFill>
                <a:effectLst/>
                <a:uLnTx/>
                <a:uFillTx/>
                <a:latin typeface="Arial"/>
                <a:ea typeface="ＭＳ Ｐゴシック"/>
                <a:cs typeface="Arial"/>
              </a:rPr>
              <a:t>patients</a:t>
            </a:r>
            <a:r>
              <a:rPr kumimoji="0" sz="1400" b="0" i="0" u="none" strike="noStrike" kern="1200" cap="none" spc="-60" normalizeH="0" baseline="0" noProof="0" dirty="0">
                <a:ln>
                  <a:noFill/>
                </a:ln>
                <a:solidFill>
                  <a:srgbClr val="000000"/>
                </a:solidFill>
                <a:effectLst/>
                <a:uLnTx/>
                <a:uFillTx/>
                <a:latin typeface="Arial"/>
                <a:ea typeface="ＭＳ Ｐゴシック"/>
                <a:cs typeface="Arial"/>
              </a:rPr>
              <a:t> </a:t>
            </a:r>
            <a:r>
              <a:rPr kumimoji="0" sz="1400" b="0" i="0" u="none" strike="noStrike" kern="1200" cap="none" spc="-10" normalizeH="0" baseline="0" noProof="0" dirty="0">
                <a:ln>
                  <a:noFill/>
                </a:ln>
                <a:solidFill>
                  <a:srgbClr val="000000"/>
                </a:solidFill>
                <a:effectLst/>
                <a:uLnTx/>
                <a:uFillTx/>
                <a:latin typeface="Arial"/>
                <a:ea typeface="ＭＳ Ｐゴシック"/>
                <a:cs typeface="Arial"/>
              </a:rPr>
              <a:t>(</a:t>
            </a:r>
            <a:r>
              <a:rPr kumimoji="0" sz="1400" b="1" i="0" u="none" strike="noStrike" kern="1200" cap="none" spc="-10" normalizeH="0" baseline="0" noProof="0" dirty="0">
                <a:ln>
                  <a:noFill/>
                </a:ln>
                <a:solidFill>
                  <a:srgbClr val="000000"/>
                </a:solidFill>
                <a:effectLst/>
                <a:uLnTx/>
                <a:uFillTx/>
                <a:latin typeface="Arial"/>
                <a:ea typeface="ＭＳ Ｐゴシック"/>
                <a:cs typeface="Arial"/>
              </a:rPr>
              <a:t>52.3%</a:t>
            </a:r>
            <a:r>
              <a:rPr kumimoji="0" sz="1400" b="0" i="0" u="none" strike="noStrike" kern="1200" cap="none" spc="-10" normalizeH="0" baseline="0" noProof="0" dirty="0">
                <a:ln>
                  <a:noFill/>
                </a:ln>
                <a:solidFill>
                  <a:srgbClr val="000000"/>
                </a:solidFill>
                <a:effectLst/>
                <a:uLnTx/>
                <a:uFillTx/>
                <a:latin typeface="Arial"/>
                <a:ea typeface="ＭＳ Ｐゴシック"/>
                <a:cs typeface="Arial"/>
              </a:rPr>
              <a:t>)</a:t>
            </a:r>
            <a:endParaRPr kumimoji="0" sz="14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6" name="object 6"/>
          <p:cNvSpPr txBox="1"/>
          <p:nvPr/>
        </p:nvSpPr>
        <p:spPr>
          <a:xfrm>
            <a:off x="2850007" y="2995548"/>
            <a:ext cx="1573530" cy="969644"/>
          </a:xfrm>
          <a:prstGeom prst="rect">
            <a:avLst/>
          </a:prstGeom>
        </p:spPr>
        <p:txBody>
          <a:bodyPr vert="horz" wrap="square" lIns="0" tIns="12700" rIns="0" bIns="0" rtlCol="0">
            <a:spAutoFit/>
          </a:bodyPr>
          <a:lstStyle/>
          <a:p>
            <a:pPr marL="0" marR="38735" lvl="0" indent="0" algn="ctr"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20" normalizeH="0" baseline="0" noProof="0" dirty="0">
                <a:ln>
                  <a:noFill/>
                </a:ln>
                <a:solidFill>
                  <a:srgbClr val="FFFFFF"/>
                </a:solidFill>
                <a:effectLst/>
                <a:uLnTx/>
                <a:uFillTx/>
                <a:latin typeface="Arial"/>
                <a:ea typeface="ＭＳ Ｐゴシック"/>
                <a:cs typeface="Arial"/>
              </a:rPr>
              <a:t>Both</a:t>
            </a:r>
            <a:endParaRPr kumimoji="0" sz="1400" b="0" i="0" u="none" strike="noStrike" kern="1200" cap="none" spc="0" normalizeH="0" baseline="0" noProof="0">
              <a:ln>
                <a:noFill/>
              </a:ln>
              <a:solidFill>
                <a:srgbClr val="000000"/>
              </a:solidFill>
              <a:effectLst/>
              <a:uLnTx/>
              <a:uFillTx/>
              <a:latin typeface="Arial"/>
              <a:ea typeface="ＭＳ Ｐゴシック"/>
              <a:cs typeface="Arial"/>
            </a:endParaRPr>
          </a:p>
          <a:p>
            <a:pPr marL="12065" marR="5080" lvl="0" indent="0" algn="ctr" defTabSz="914400" rtl="0" eaLnBrk="1" fontAlgn="auto" latinLnBrk="0" hangingPunct="1">
              <a:lnSpc>
                <a:spcPct val="100000"/>
              </a:lnSpc>
              <a:spcBef>
                <a:spcPts val="5"/>
              </a:spcBef>
              <a:spcAft>
                <a:spcPts val="0"/>
              </a:spcAft>
              <a:buClrTx/>
              <a:buSzTx/>
              <a:buFontTx/>
              <a:buNone/>
              <a:tabLst/>
              <a:defRPr/>
            </a:pPr>
            <a:r>
              <a:rPr kumimoji="0" sz="1400" b="0" i="0" u="none" strike="noStrike" kern="1200" cap="none" spc="0" normalizeH="0" baseline="0" noProof="0" dirty="0">
                <a:ln>
                  <a:noFill/>
                </a:ln>
                <a:solidFill>
                  <a:srgbClr val="FFFFFF"/>
                </a:solidFill>
                <a:effectLst/>
                <a:uLnTx/>
                <a:uFillTx/>
                <a:latin typeface="Arial"/>
                <a:ea typeface="ＭＳ Ｐゴシック"/>
                <a:cs typeface="Arial"/>
              </a:rPr>
              <a:t>SVR35</a:t>
            </a:r>
            <a:r>
              <a:rPr kumimoji="0" sz="1400" b="0" i="0" u="none" strike="noStrike" kern="1200" cap="none" spc="-35" normalizeH="0" baseline="0" noProof="0" dirty="0">
                <a:ln>
                  <a:noFill/>
                </a:ln>
                <a:solidFill>
                  <a:srgbClr val="FFFFFF"/>
                </a:solidFill>
                <a:effectLst/>
                <a:uLnTx/>
                <a:uFillTx/>
                <a:latin typeface="Arial"/>
                <a:ea typeface="ＭＳ Ｐゴシック"/>
                <a:cs typeface="Arial"/>
              </a:rPr>
              <a:t> </a:t>
            </a:r>
            <a:r>
              <a:rPr kumimoji="0" sz="1400" b="0" i="0" u="none" strike="noStrike" kern="1200" cap="none" spc="0" normalizeH="0" baseline="0" noProof="0" dirty="0">
                <a:ln>
                  <a:noFill/>
                </a:ln>
                <a:solidFill>
                  <a:srgbClr val="FFFFFF"/>
                </a:solidFill>
                <a:effectLst/>
                <a:uLnTx/>
                <a:uFillTx/>
                <a:latin typeface="Arial"/>
                <a:ea typeface="ＭＳ Ｐゴシック"/>
                <a:cs typeface="Arial"/>
              </a:rPr>
              <a:t>and</a:t>
            </a:r>
            <a:r>
              <a:rPr kumimoji="0" sz="1400" b="0" i="0" u="none" strike="noStrike" kern="1200" cap="none" spc="-50" normalizeH="0" baseline="0" noProof="0" dirty="0">
                <a:ln>
                  <a:noFill/>
                </a:ln>
                <a:solidFill>
                  <a:srgbClr val="FFFFFF"/>
                </a:solidFill>
                <a:effectLst/>
                <a:uLnTx/>
                <a:uFillTx/>
                <a:latin typeface="Arial"/>
                <a:ea typeface="ＭＳ Ｐゴシック"/>
                <a:cs typeface="Arial"/>
              </a:rPr>
              <a:t> </a:t>
            </a:r>
            <a:r>
              <a:rPr kumimoji="0" sz="1400" b="0" i="0" u="none" strike="noStrike" kern="1200" cap="none" spc="-10" normalizeH="0" baseline="0" noProof="0" dirty="0">
                <a:ln>
                  <a:noFill/>
                </a:ln>
                <a:solidFill>
                  <a:srgbClr val="FFFFFF"/>
                </a:solidFill>
                <a:effectLst/>
                <a:uLnTx/>
                <a:uFillTx/>
                <a:latin typeface="Arial"/>
                <a:ea typeface="ＭＳ Ｐゴシック"/>
                <a:cs typeface="Arial"/>
              </a:rPr>
              <a:t>TSS50: </a:t>
            </a:r>
            <a:r>
              <a:rPr kumimoji="0" sz="1400" b="0" i="0" u="none" strike="noStrike" kern="1200" cap="none" spc="-20" normalizeH="0" baseline="0" noProof="0" dirty="0">
                <a:ln>
                  <a:noFill/>
                </a:ln>
                <a:solidFill>
                  <a:srgbClr val="FFFFFF"/>
                </a:solidFill>
                <a:effectLst/>
                <a:uLnTx/>
                <a:uFillTx/>
                <a:latin typeface="Arial"/>
                <a:ea typeface="ＭＳ Ｐゴシック"/>
                <a:cs typeface="Arial"/>
              </a:rPr>
              <a:t>n=86</a:t>
            </a:r>
            <a:endParaRPr kumimoji="0" sz="1400" b="0" i="0" u="none" strike="noStrike" kern="1200" cap="none" spc="0" normalizeH="0" baseline="0" noProof="0">
              <a:ln>
                <a:noFill/>
              </a:ln>
              <a:solidFill>
                <a:srgbClr val="000000"/>
              </a:solidFill>
              <a:effectLst/>
              <a:uLnTx/>
              <a:uFillTx/>
              <a:latin typeface="Arial"/>
              <a:ea typeface="ＭＳ Ｐゴシック"/>
              <a:cs typeface="Arial"/>
            </a:endParaRPr>
          </a:p>
          <a:p>
            <a:pPr marL="428625" marR="0" lvl="0" indent="0" algn="l" defTabSz="914400" rtl="0" eaLnBrk="1" fontAlgn="auto" latinLnBrk="0" hangingPunct="1">
              <a:lnSpc>
                <a:spcPts val="2390"/>
              </a:lnSpc>
              <a:spcBef>
                <a:spcPts val="0"/>
              </a:spcBef>
              <a:spcAft>
                <a:spcPts val="0"/>
              </a:spcAft>
              <a:buClrTx/>
              <a:buSzTx/>
              <a:buFontTx/>
              <a:buNone/>
              <a:tabLst/>
              <a:defRPr/>
            </a:pPr>
            <a:r>
              <a:rPr kumimoji="0" sz="2000" b="1" i="0" u="none" strike="noStrike" kern="1200" cap="none" spc="-10" normalizeH="0" baseline="0" noProof="0" dirty="0">
                <a:ln>
                  <a:noFill/>
                </a:ln>
                <a:solidFill>
                  <a:srgbClr val="FFFFFF"/>
                </a:solidFill>
                <a:effectLst/>
                <a:uLnTx/>
                <a:uFillTx/>
                <a:latin typeface="Arial"/>
                <a:ea typeface="ＭＳ Ｐゴシック"/>
                <a:cs typeface="Arial"/>
              </a:rPr>
              <a:t>40.2%</a:t>
            </a:r>
            <a:endParaRPr kumimoji="0" sz="2000" b="0" i="0" u="none" strike="noStrike" kern="1200" cap="none" spc="0" normalizeH="0" baseline="0" noProof="0">
              <a:ln>
                <a:noFill/>
              </a:ln>
              <a:solidFill>
                <a:srgbClr val="000000"/>
              </a:solidFill>
              <a:effectLst/>
              <a:uLnTx/>
              <a:uFillTx/>
              <a:latin typeface="Arial"/>
              <a:ea typeface="ＭＳ Ｐゴシック"/>
              <a:cs typeface="Arial"/>
            </a:endParaRPr>
          </a:p>
        </p:txBody>
      </p:sp>
      <p:pic>
        <p:nvPicPr>
          <p:cNvPr id="7" name="object 7"/>
          <p:cNvPicPr/>
          <p:nvPr/>
        </p:nvPicPr>
        <p:blipFill>
          <a:blip r:embed="rId3" cstate="print"/>
          <a:stretch>
            <a:fillRect/>
          </a:stretch>
        </p:blipFill>
        <p:spPr>
          <a:xfrm>
            <a:off x="6836917" y="1985748"/>
            <a:ext cx="4107687" cy="3045460"/>
          </a:xfrm>
          <a:prstGeom prst="rect">
            <a:avLst/>
          </a:prstGeom>
        </p:spPr>
      </p:pic>
      <p:sp>
        <p:nvSpPr>
          <p:cNvPr id="8" name="object 8"/>
          <p:cNvSpPr txBox="1"/>
          <p:nvPr/>
        </p:nvSpPr>
        <p:spPr>
          <a:xfrm>
            <a:off x="8247126" y="2995548"/>
            <a:ext cx="1007110" cy="969644"/>
          </a:xfrm>
          <a:prstGeom prst="rect">
            <a:avLst/>
          </a:prstGeom>
        </p:spPr>
        <p:txBody>
          <a:bodyPr vert="horz" wrap="square" lIns="0" tIns="12700" rIns="0" bIns="0" rtlCol="0">
            <a:spAutoFit/>
          </a:bodyPr>
          <a:lstStyle/>
          <a:p>
            <a:pPr marL="12700" marR="5080" lvl="0" indent="-3175" algn="ctr"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0" normalizeH="0" baseline="0" noProof="0" dirty="0">
                <a:ln>
                  <a:noFill/>
                </a:ln>
                <a:solidFill>
                  <a:srgbClr val="000000"/>
                </a:solidFill>
                <a:effectLst/>
                <a:uLnTx/>
                <a:uFillTx/>
                <a:latin typeface="Arial"/>
                <a:ea typeface="ＭＳ Ｐゴシック"/>
                <a:cs typeface="Arial"/>
              </a:rPr>
              <a:t>Both</a:t>
            </a:r>
            <a:r>
              <a:rPr kumimoji="0" sz="1400" b="0" i="0" u="none" strike="noStrike" kern="1200" cap="none" spc="-20" normalizeH="0" baseline="0" noProof="0" dirty="0">
                <a:ln>
                  <a:noFill/>
                </a:ln>
                <a:solidFill>
                  <a:srgbClr val="000000"/>
                </a:solidFill>
                <a:effectLst/>
                <a:uLnTx/>
                <a:uFillTx/>
                <a:latin typeface="Arial"/>
                <a:ea typeface="ＭＳ Ｐゴシック"/>
                <a:cs typeface="Arial"/>
              </a:rPr>
              <a:t> SVR35 </a:t>
            </a:r>
            <a:r>
              <a:rPr kumimoji="0" sz="1400" b="0" i="0" u="none" strike="noStrike" kern="1200" cap="none" spc="0" normalizeH="0" baseline="0" noProof="0" dirty="0">
                <a:ln>
                  <a:noFill/>
                </a:ln>
                <a:solidFill>
                  <a:srgbClr val="000000"/>
                </a:solidFill>
                <a:effectLst/>
                <a:uLnTx/>
                <a:uFillTx/>
                <a:latin typeface="Arial"/>
                <a:ea typeface="ＭＳ Ｐゴシック"/>
                <a:cs typeface="Arial"/>
              </a:rPr>
              <a:t>and</a:t>
            </a:r>
            <a:r>
              <a:rPr kumimoji="0" sz="1400" b="0" i="0" u="none" strike="noStrike" kern="1200" cap="none" spc="-55" normalizeH="0" baseline="0" noProof="0" dirty="0">
                <a:ln>
                  <a:noFill/>
                </a:ln>
                <a:solidFill>
                  <a:srgbClr val="000000"/>
                </a:solidFill>
                <a:effectLst/>
                <a:uLnTx/>
                <a:uFillTx/>
                <a:latin typeface="Arial"/>
                <a:ea typeface="ＭＳ Ｐゴシック"/>
                <a:cs typeface="Arial"/>
              </a:rPr>
              <a:t> </a:t>
            </a:r>
            <a:r>
              <a:rPr kumimoji="0" sz="1400" b="0" i="0" u="none" strike="noStrike" kern="1200" cap="none" spc="-10" normalizeH="0" baseline="0" noProof="0" dirty="0">
                <a:ln>
                  <a:noFill/>
                </a:ln>
                <a:solidFill>
                  <a:srgbClr val="000000"/>
                </a:solidFill>
                <a:effectLst/>
                <a:uLnTx/>
                <a:uFillTx/>
                <a:latin typeface="Arial"/>
                <a:ea typeface="ＭＳ Ｐゴシック"/>
                <a:cs typeface="Arial"/>
              </a:rPr>
              <a:t>TSS50: </a:t>
            </a:r>
            <a:r>
              <a:rPr kumimoji="0" sz="1400" b="0" i="0" u="none" strike="noStrike" kern="1200" cap="none" spc="-20" normalizeH="0" baseline="0" noProof="0" dirty="0">
                <a:ln>
                  <a:noFill/>
                </a:ln>
                <a:solidFill>
                  <a:srgbClr val="000000"/>
                </a:solidFill>
                <a:effectLst/>
                <a:uLnTx/>
                <a:uFillTx/>
                <a:latin typeface="Arial"/>
                <a:ea typeface="ＭＳ Ｐゴシック"/>
                <a:cs typeface="Arial"/>
              </a:rPr>
              <a:t>n=40</a:t>
            </a:r>
            <a:endParaRPr kumimoji="0" sz="1400" b="0" i="0" u="none" strike="noStrike" kern="1200" cap="none" spc="0" normalizeH="0" baseline="0" noProof="0">
              <a:ln>
                <a:noFill/>
              </a:ln>
              <a:solidFill>
                <a:srgbClr val="000000"/>
              </a:solidFill>
              <a:effectLst/>
              <a:uLnTx/>
              <a:uFillTx/>
              <a:latin typeface="Arial"/>
              <a:ea typeface="ＭＳ Ｐゴシック"/>
              <a:cs typeface="Arial"/>
            </a:endParaRPr>
          </a:p>
          <a:p>
            <a:pPr marL="50800" marR="0" lvl="0" indent="0" algn="ctr" defTabSz="914400" rtl="0" eaLnBrk="1" fontAlgn="auto" latinLnBrk="0" hangingPunct="1">
              <a:lnSpc>
                <a:spcPts val="2390"/>
              </a:lnSpc>
              <a:spcBef>
                <a:spcPts val="0"/>
              </a:spcBef>
              <a:spcAft>
                <a:spcPts val="0"/>
              </a:spcAft>
              <a:buClrTx/>
              <a:buSzTx/>
              <a:buFontTx/>
              <a:buNone/>
              <a:tabLst/>
              <a:defRPr/>
            </a:pPr>
            <a:r>
              <a:rPr kumimoji="0" sz="2000" b="1" i="0" u="none" strike="noStrike" kern="1200" cap="none" spc="-10" normalizeH="0" baseline="0" noProof="0" dirty="0">
                <a:ln>
                  <a:noFill/>
                </a:ln>
                <a:solidFill>
                  <a:srgbClr val="000000"/>
                </a:solidFill>
                <a:effectLst/>
                <a:uLnTx/>
                <a:uFillTx/>
                <a:latin typeface="Arial"/>
                <a:ea typeface="ＭＳ Ｐゴシック"/>
                <a:cs typeface="Arial"/>
              </a:rPr>
              <a:t>18.5%</a:t>
            </a:r>
            <a:endParaRPr kumimoji="0" sz="20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6" name="object 16"/>
          <p:cNvSpPr txBox="1"/>
          <p:nvPr/>
        </p:nvSpPr>
        <p:spPr>
          <a:xfrm>
            <a:off x="5727700" y="6097223"/>
            <a:ext cx="3873525" cy="417422"/>
          </a:xfrm>
          <a:prstGeom prst="rect">
            <a:avLst/>
          </a:prstGeom>
        </p:spPr>
        <p:txBody>
          <a:bodyPr vert="horz" wrap="square" lIns="0" tIns="1905" rIns="0" bIns="0" rtlCol="0">
            <a:spAutoFit/>
          </a:bodyPr>
          <a:lstStyle/>
          <a:p>
            <a:pPr marL="12700" marR="0" lvl="0" indent="0" algn="l" defTabSz="914400" rtl="0" eaLnBrk="1" fontAlgn="auto" latinLnBrk="0" hangingPunct="1">
              <a:lnSpc>
                <a:spcPct val="100000"/>
              </a:lnSpc>
              <a:spcBef>
                <a:spcPts val="15"/>
              </a:spcBef>
              <a:spcAft>
                <a:spcPts val="0"/>
              </a:spcAft>
              <a:buClrTx/>
              <a:buSzTx/>
              <a:buFontTx/>
              <a:buNone/>
              <a:tabLst/>
              <a:defRPr/>
            </a:pPr>
            <a:r>
              <a:rPr kumimoji="0" sz="900" b="1" i="0" u="none" strike="noStrike" kern="1200" cap="none" spc="0" normalizeH="0" baseline="0" noProof="0" dirty="0">
                <a:ln>
                  <a:noFill/>
                </a:ln>
                <a:solidFill>
                  <a:srgbClr val="000000"/>
                </a:solidFill>
                <a:effectLst/>
                <a:uLnTx/>
                <a:uFillTx/>
                <a:latin typeface="Arial"/>
                <a:ea typeface="ＭＳ Ｐゴシック"/>
                <a:cs typeface="Arial"/>
              </a:rPr>
              <a:t>Data</a:t>
            </a:r>
            <a:r>
              <a:rPr kumimoji="0" sz="900" b="1"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cut</a:t>
            </a:r>
            <a:r>
              <a:rPr kumimoji="0" sz="900" b="1"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off:</a:t>
            </a:r>
            <a:r>
              <a:rPr kumimoji="0" sz="900" b="1"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August</a:t>
            </a:r>
            <a:r>
              <a:rPr kumimoji="0" sz="900" b="1"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31,</a:t>
            </a:r>
            <a:r>
              <a:rPr kumimoji="0" sz="900" b="1"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2023.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N,</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number</a:t>
            </a:r>
            <a:r>
              <a:rPr kumimoji="0" sz="9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of</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patients;</a:t>
            </a:r>
            <a:r>
              <a:rPr kumimoji="0" sz="900" b="0" i="0" u="none" strike="noStrike" kern="1200" cap="none" spc="-4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SVR35,</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≥35%</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reduction</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in</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spleen</a:t>
            </a:r>
            <a:r>
              <a:rPr kumimoji="0" sz="9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volume;</a:t>
            </a:r>
            <a:r>
              <a:rPr kumimoji="0" sz="9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TSS50,</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≥50%</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reduction</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in</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total</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symptom</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score.</a:t>
            </a:r>
            <a:r>
              <a:rPr kumimoji="0" sz="9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Diagrams</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are</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not</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drawn</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to</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scale.</a:t>
            </a:r>
            <a:endParaRPr kumimoji="0" sz="9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9" name="object 9"/>
          <p:cNvSpPr txBox="1"/>
          <p:nvPr/>
        </p:nvSpPr>
        <p:spPr>
          <a:xfrm>
            <a:off x="6929373" y="1591310"/>
            <a:ext cx="1558925" cy="452755"/>
          </a:xfrm>
          <a:prstGeom prst="rect">
            <a:avLst/>
          </a:prstGeom>
        </p:spPr>
        <p:txBody>
          <a:bodyPr vert="horz" wrap="square" lIns="0" tIns="13335" rIns="0" bIns="0" rtlCol="0">
            <a:spAutoFit/>
          </a:bodyPr>
          <a:lstStyle/>
          <a:p>
            <a:pPr marL="48895" marR="0" lvl="0" indent="0" algn="l" defTabSz="914400" rtl="0" eaLnBrk="1" fontAlgn="auto" latinLnBrk="0" hangingPunct="1">
              <a:lnSpc>
                <a:spcPct val="100000"/>
              </a:lnSpc>
              <a:spcBef>
                <a:spcPts val="105"/>
              </a:spcBef>
              <a:spcAft>
                <a:spcPts val="0"/>
              </a:spcAft>
              <a:buClrTx/>
              <a:buSzTx/>
              <a:buFontTx/>
              <a:buNone/>
              <a:tabLst/>
              <a:defRPr/>
            </a:pPr>
            <a:r>
              <a:rPr kumimoji="0" sz="1400" b="1" i="0" u="none" strike="noStrike" kern="1200" cap="none" spc="0" normalizeH="0" baseline="0" noProof="0" dirty="0">
                <a:ln>
                  <a:noFill/>
                </a:ln>
                <a:solidFill>
                  <a:srgbClr val="000000"/>
                </a:solidFill>
                <a:effectLst/>
                <a:uLnTx/>
                <a:uFillTx/>
                <a:latin typeface="Arial"/>
                <a:ea typeface="ＭＳ Ｐゴシック"/>
                <a:cs typeface="Arial"/>
              </a:rPr>
              <a:t>SVR35</a:t>
            </a:r>
            <a:r>
              <a:rPr kumimoji="0" sz="1400" b="1" i="0" u="none" strike="noStrike" kern="1200" cap="none" spc="-20" normalizeH="0" baseline="0" noProof="0" dirty="0">
                <a:ln>
                  <a:noFill/>
                </a:ln>
                <a:solidFill>
                  <a:srgbClr val="000000"/>
                </a:solidFill>
                <a:effectLst/>
                <a:uLnTx/>
                <a:uFillTx/>
                <a:latin typeface="Arial"/>
                <a:ea typeface="ＭＳ Ｐゴシック"/>
                <a:cs typeface="Arial"/>
              </a:rPr>
              <a:t> </a:t>
            </a:r>
            <a:r>
              <a:rPr kumimoji="0" sz="1400" b="1" i="0" u="none" strike="noStrike" kern="1200" cap="none" spc="-10" normalizeH="0" baseline="0" noProof="0" dirty="0">
                <a:ln>
                  <a:noFill/>
                </a:ln>
                <a:solidFill>
                  <a:srgbClr val="000000"/>
                </a:solidFill>
                <a:effectLst/>
                <a:uLnTx/>
                <a:uFillTx/>
                <a:latin typeface="Arial"/>
                <a:ea typeface="ＭＳ Ｐゴシック"/>
                <a:cs typeface="Arial"/>
              </a:rPr>
              <a:t>response:</a:t>
            </a:r>
            <a:endParaRPr kumimoji="0" sz="1400" b="0" i="0" u="none" strike="noStrike" kern="1200" cap="none" spc="0" normalizeH="0" baseline="0" noProof="0">
              <a:ln>
                <a:noFill/>
              </a:ln>
              <a:solidFill>
                <a:srgbClr val="000000"/>
              </a:solidFill>
              <a:effectLst/>
              <a:uLnTx/>
              <a:uFillTx/>
              <a:latin typeface="Arial"/>
              <a:ea typeface="ＭＳ Ｐゴシック"/>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000000"/>
                </a:solidFill>
                <a:effectLst/>
                <a:uLnTx/>
                <a:uFillTx/>
                <a:latin typeface="Arial"/>
                <a:ea typeface="ＭＳ Ｐゴシック"/>
                <a:cs typeface="Arial"/>
              </a:rPr>
              <a:t>76</a:t>
            </a:r>
            <a:r>
              <a:rPr kumimoji="0" sz="14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1400" b="0" i="0" u="none" strike="noStrike" kern="1200" cap="none" spc="0" normalizeH="0" baseline="0" noProof="0" dirty="0">
                <a:ln>
                  <a:noFill/>
                </a:ln>
                <a:solidFill>
                  <a:srgbClr val="000000"/>
                </a:solidFill>
                <a:effectLst/>
                <a:uLnTx/>
                <a:uFillTx/>
                <a:latin typeface="Arial"/>
                <a:ea typeface="ＭＳ Ｐゴシック"/>
                <a:cs typeface="Arial"/>
              </a:rPr>
              <a:t>patients</a:t>
            </a:r>
            <a:r>
              <a:rPr kumimoji="0" sz="14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1400" b="0" i="0" u="none" strike="noStrike" kern="1200" cap="none" spc="-10" normalizeH="0" baseline="0" noProof="0" dirty="0">
                <a:ln>
                  <a:noFill/>
                </a:ln>
                <a:solidFill>
                  <a:srgbClr val="000000"/>
                </a:solidFill>
                <a:effectLst/>
                <a:uLnTx/>
                <a:uFillTx/>
                <a:latin typeface="Arial"/>
                <a:ea typeface="ＭＳ Ｐゴシック"/>
                <a:cs typeface="Arial"/>
              </a:rPr>
              <a:t>(</a:t>
            </a:r>
            <a:r>
              <a:rPr kumimoji="0" sz="1400" b="1" i="0" u="none" strike="noStrike" kern="1200" cap="none" spc="-10" normalizeH="0" baseline="0" noProof="0" dirty="0">
                <a:ln>
                  <a:noFill/>
                </a:ln>
                <a:solidFill>
                  <a:srgbClr val="000000"/>
                </a:solidFill>
                <a:effectLst/>
                <a:uLnTx/>
                <a:uFillTx/>
                <a:latin typeface="Arial"/>
                <a:ea typeface="ＭＳ Ｐゴシック"/>
                <a:cs typeface="Arial"/>
              </a:rPr>
              <a:t>35.2%</a:t>
            </a:r>
            <a:r>
              <a:rPr kumimoji="0" sz="1400" b="0" i="0" u="none" strike="noStrike" kern="1200" cap="none" spc="-10" normalizeH="0" baseline="0" noProof="0" dirty="0">
                <a:ln>
                  <a:noFill/>
                </a:ln>
                <a:solidFill>
                  <a:srgbClr val="000000"/>
                </a:solidFill>
                <a:effectLst/>
                <a:uLnTx/>
                <a:uFillTx/>
                <a:latin typeface="Arial"/>
                <a:ea typeface="ＭＳ Ｐゴシック"/>
                <a:cs typeface="Arial"/>
              </a:rPr>
              <a:t>)</a:t>
            </a:r>
            <a:endParaRPr kumimoji="0" sz="14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0" name="object 10"/>
          <p:cNvSpPr txBox="1"/>
          <p:nvPr/>
        </p:nvSpPr>
        <p:spPr>
          <a:xfrm>
            <a:off x="9982327" y="1591310"/>
            <a:ext cx="1657985" cy="452755"/>
          </a:xfrm>
          <a:prstGeom prst="rect">
            <a:avLst/>
          </a:prstGeom>
        </p:spPr>
        <p:txBody>
          <a:bodyPr vert="horz" wrap="square" lIns="0" tIns="13335" rIns="0" bIns="0" rtlCol="0">
            <a:spAutoFit/>
          </a:bodyPr>
          <a:lstStyle/>
          <a:p>
            <a:pPr marL="108585" marR="0" lvl="0" indent="0" algn="l" defTabSz="914400" rtl="0" eaLnBrk="1" fontAlgn="auto" latinLnBrk="0" hangingPunct="1">
              <a:lnSpc>
                <a:spcPct val="100000"/>
              </a:lnSpc>
              <a:spcBef>
                <a:spcPts val="105"/>
              </a:spcBef>
              <a:spcAft>
                <a:spcPts val="0"/>
              </a:spcAft>
              <a:buClrTx/>
              <a:buSzTx/>
              <a:buFontTx/>
              <a:buNone/>
              <a:tabLst/>
              <a:defRPr/>
            </a:pPr>
            <a:r>
              <a:rPr kumimoji="0" sz="1400" b="1" i="0" u="none" strike="noStrike" kern="1200" cap="none" spc="0" normalizeH="0" baseline="0" noProof="0" dirty="0">
                <a:ln>
                  <a:noFill/>
                </a:ln>
                <a:solidFill>
                  <a:srgbClr val="000000"/>
                </a:solidFill>
                <a:effectLst/>
                <a:uLnTx/>
                <a:uFillTx/>
                <a:latin typeface="Arial"/>
                <a:ea typeface="ＭＳ Ｐゴシック"/>
                <a:cs typeface="Arial"/>
              </a:rPr>
              <a:t>TSS50</a:t>
            </a:r>
            <a:r>
              <a:rPr kumimoji="0" sz="1400" b="1" i="0" u="none" strike="noStrike" kern="1200" cap="none" spc="-20" normalizeH="0" baseline="0" noProof="0" dirty="0">
                <a:ln>
                  <a:noFill/>
                </a:ln>
                <a:solidFill>
                  <a:srgbClr val="000000"/>
                </a:solidFill>
                <a:effectLst/>
                <a:uLnTx/>
                <a:uFillTx/>
                <a:latin typeface="Arial"/>
                <a:ea typeface="ＭＳ Ｐゴシック"/>
                <a:cs typeface="Arial"/>
              </a:rPr>
              <a:t> </a:t>
            </a:r>
            <a:r>
              <a:rPr kumimoji="0" sz="1400" b="1" i="0" u="none" strike="noStrike" kern="1200" cap="none" spc="-10" normalizeH="0" baseline="0" noProof="0" dirty="0">
                <a:ln>
                  <a:noFill/>
                </a:ln>
                <a:solidFill>
                  <a:srgbClr val="000000"/>
                </a:solidFill>
                <a:effectLst/>
                <a:uLnTx/>
                <a:uFillTx/>
                <a:latin typeface="Arial"/>
                <a:ea typeface="ＭＳ Ｐゴシック"/>
                <a:cs typeface="Arial"/>
              </a:rPr>
              <a:t>response:</a:t>
            </a:r>
            <a:endParaRPr kumimoji="0" sz="1400" b="0" i="0" u="none" strike="noStrike" kern="1200" cap="none" spc="0" normalizeH="0" baseline="0" noProof="0">
              <a:ln>
                <a:noFill/>
              </a:ln>
              <a:solidFill>
                <a:srgbClr val="000000"/>
              </a:solidFill>
              <a:effectLst/>
              <a:uLnTx/>
              <a:uFillTx/>
              <a:latin typeface="Arial"/>
              <a:ea typeface="ＭＳ Ｐゴシック"/>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000000"/>
                </a:solidFill>
                <a:effectLst/>
                <a:uLnTx/>
                <a:uFillTx/>
                <a:latin typeface="Arial"/>
                <a:ea typeface="ＭＳ Ｐゴシック"/>
                <a:cs typeface="Arial"/>
              </a:rPr>
              <a:t>100</a:t>
            </a:r>
            <a:r>
              <a:rPr kumimoji="0" sz="14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1400" b="0" i="0" u="none" strike="noStrike" kern="1200" cap="none" spc="0" normalizeH="0" baseline="0" noProof="0" dirty="0">
                <a:ln>
                  <a:noFill/>
                </a:ln>
                <a:solidFill>
                  <a:srgbClr val="000000"/>
                </a:solidFill>
                <a:effectLst/>
                <a:uLnTx/>
                <a:uFillTx/>
                <a:latin typeface="Arial"/>
                <a:ea typeface="ＭＳ Ｐゴシック"/>
                <a:cs typeface="Arial"/>
              </a:rPr>
              <a:t>patients</a:t>
            </a:r>
            <a:r>
              <a:rPr kumimoji="0" sz="14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1400" b="0" i="0" u="none" strike="noStrike" kern="1200" cap="none" spc="-10" normalizeH="0" baseline="0" noProof="0" dirty="0">
                <a:ln>
                  <a:noFill/>
                </a:ln>
                <a:solidFill>
                  <a:srgbClr val="000000"/>
                </a:solidFill>
                <a:effectLst/>
                <a:uLnTx/>
                <a:uFillTx/>
                <a:latin typeface="Arial"/>
                <a:ea typeface="ＭＳ Ｐゴシック"/>
                <a:cs typeface="Arial"/>
              </a:rPr>
              <a:t>(</a:t>
            </a:r>
            <a:r>
              <a:rPr kumimoji="0" sz="1400" b="1" i="0" u="none" strike="noStrike" kern="1200" cap="none" spc="-10" normalizeH="0" baseline="0" noProof="0" dirty="0">
                <a:ln>
                  <a:noFill/>
                </a:ln>
                <a:solidFill>
                  <a:srgbClr val="000000"/>
                </a:solidFill>
                <a:effectLst/>
                <a:uLnTx/>
                <a:uFillTx/>
                <a:latin typeface="Arial"/>
                <a:ea typeface="ＭＳ Ｐゴシック"/>
                <a:cs typeface="Arial"/>
              </a:rPr>
              <a:t>46.3%</a:t>
            </a:r>
            <a:r>
              <a:rPr kumimoji="0" sz="1400" b="0" i="0" u="none" strike="noStrike" kern="1200" cap="none" spc="-10" normalizeH="0" baseline="0" noProof="0" dirty="0">
                <a:ln>
                  <a:noFill/>
                </a:ln>
                <a:solidFill>
                  <a:srgbClr val="000000"/>
                </a:solidFill>
                <a:effectLst/>
                <a:uLnTx/>
                <a:uFillTx/>
                <a:latin typeface="Arial"/>
                <a:ea typeface="ＭＳ Ｐゴシック"/>
                <a:cs typeface="Arial"/>
              </a:rPr>
              <a:t>)</a:t>
            </a:r>
            <a:endParaRPr kumimoji="0" sz="14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1" name="object 11"/>
          <p:cNvSpPr txBox="1"/>
          <p:nvPr/>
        </p:nvSpPr>
        <p:spPr>
          <a:xfrm>
            <a:off x="4917185" y="3041522"/>
            <a:ext cx="619760" cy="880110"/>
          </a:xfrm>
          <a:prstGeom prst="rect">
            <a:avLst/>
          </a:prstGeom>
        </p:spPr>
        <p:txBody>
          <a:bodyPr vert="horz" wrap="square" lIns="0" tIns="12700" rIns="0" bIns="0" rtlCol="0">
            <a:spAutoFit/>
          </a:bodyPr>
          <a:lstStyle/>
          <a:p>
            <a:pPr marL="12700" marR="5080" lvl="0" indent="52705" algn="ctr"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20" normalizeH="0" baseline="0" noProof="0" dirty="0">
                <a:ln>
                  <a:noFill/>
                </a:ln>
                <a:solidFill>
                  <a:srgbClr val="000000"/>
                </a:solidFill>
                <a:effectLst/>
                <a:uLnTx/>
                <a:uFillTx/>
                <a:latin typeface="Arial"/>
                <a:ea typeface="ＭＳ Ｐゴシック"/>
                <a:cs typeface="Arial"/>
              </a:rPr>
              <a:t>Only </a:t>
            </a:r>
            <a:r>
              <a:rPr kumimoji="0" sz="1400" b="0" i="0" u="none" strike="noStrike" kern="1200" cap="none" spc="-10" normalizeH="0" baseline="0" noProof="0" dirty="0">
                <a:ln>
                  <a:noFill/>
                </a:ln>
                <a:solidFill>
                  <a:srgbClr val="000000"/>
                </a:solidFill>
                <a:effectLst/>
                <a:uLnTx/>
                <a:uFillTx/>
                <a:latin typeface="Arial"/>
                <a:ea typeface="ＭＳ Ｐゴシック"/>
                <a:cs typeface="Arial"/>
              </a:rPr>
              <a:t>TSS50: </a:t>
            </a:r>
            <a:r>
              <a:rPr kumimoji="0" sz="1400" b="0" i="0" u="none" strike="noStrike" kern="1200" cap="none" spc="-20" normalizeH="0" baseline="0" noProof="0" dirty="0">
                <a:ln>
                  <a:noFill/>
                </a:ln>
                <a:solidFill>
                  <a:srgbClr val="000000"/>
                </a:solidFill>
                <a:effectLst/>
                <a:uLnTx/>
                <a:uFillTx/>
                <a:latin typeface="Arial"/>
                <a:ea typeface="ＭＳ Ｐゴシック"/>
                <a:cs typeface="Arial"/>
              </a:rPr>
              <a:t>n=26 </a:t>
            </a:r>
            <a:r>
              <a:rPr kumimoji="0" sz="1400" b="1" i="0" u="none" strike="noStrike" kern="1200" cap="none" spc="-10" normalizeH="0" baseline="0" noProof="0" dirty="0">
                <a:ln>
                  <a:noFill/>
                </a:ln>
                <a:solidFill>
                  <a:srgbClr val="000000"/>
                </a:solidFill>
                <a:effectLst/>
                <a:uLnTx/>
                <a:uFillTx/>
                <a:latin typeface="Arial"/>
                <a:ea typeface="ＭＳ Ｐゴシック"/>
                <a:cs typeface="Arial"/>
              </a:rPr>
              <a:t>12.1%</a:t>
            </a:r>
            <a:endParaRPr kumimoji="0" sz="14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2" name="object 12"/>
          <p:cNvSpPr txBox="1"/>
          <p:nvPr/>
        </p:nvSpPr>
        <p:spPr>
          <a:xfrm>
            <a:off x="1546352" y="3041522"/>
            <a:ext cx="640080" cy="880110"/>
          </a:xfrm>
          <a:prstGeom prst="rect">
            <a:avLst/>
          </a:prstGeom>
        </p:spPr>
        <p:txBody>
          <a:bodyPr vert="horz" wrap="square" lIns="0" tIns="12700" rIns="0" bIns="0" rtlCol="0">
            <a:spAutoFit/>
          </a:bodyPr>
          <a:lstStyle/>
          <a:p>
            <a:pPr marL="12065" marR="5080" lvl="0" indent="96520" algn="ctr"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20" normalizeH="0" baseline="0" noProof="0" dirty="0">
                <a:ln>
                  <a:noFill/>
                </a:ln>
                <a:solidFill>
                  <a:srgbClr val="000000"/>
                </a:solidFill>
                <a:effectLst/>
                <a:uLnTx/>
                <a:uFillTx/>
                <a:latin typeface="Arial"/>
                <a:ea typeface="ＭＳ Ｐゴシック"/>
                <a:cs typeface="Arial"/>
              </a:rPr>
              <a:t>Only </a:t>
            </a:r>
            <a:r>
              <a:rPr kumimoji="0" sz="1400" b="0" i="0" u="none" strike="noStrike" kern="1200" cap="none" spc="-10" normalizeH="0" baseline="0" noProof="0" dirty="0">
                <a:ln>
                  <a:noFill/>
                </a:ln>
                <a:solidFill>
                  <a:srgbClr val="000000"/>
                </a:solidFill>
                <a:effectLst/>
                <a:uLnTx/>
                <a:uFillTx/>
                <a:latin typeface="Arial"/>
                <a:ea typeface="ＭＳ Ｐゴシック"/>
                <a:cs typeface="Arial"/>
              </a:rPr>
              <a:t>SVR35: </a:t>
            </a:r>
            <a:r>
              <a:rPr kumimoji="0" sz="1400" b="0" i="0" u="none" strike="noStrike" kern="1200" cap="none" spc="-20" normalizeH="0" baseline="0" noProof="0" dirty="0">
                <a:ln>
                  <a:noFill/>
                </a:ln>
                <a:solidFill>
                  <a:srgbClr val="000000"/>
                </a:solidFill>
                <a:effectLst/>
                <a:uLnTx/>
                <a:uFillTx/>
                <a:latin typeface="Arial"/>
                <a:ea typeface="ＭＳ Ｐゴシック"/>
                <a:cs typeface="Arial"/>
              </a:rPr>
              <a:t>n=55 </a:t>
            </a:r>
            <a:r>
              <a:rPr kumimoji="0" sz="1400" b="1" i="0" u="none" strike="noStrike" kern="1200" cap="none" spc="-10" normalizeH="0" baseline="0" noProof="0" dirty="0">
                <a:ln>
                  <a:noFill/>
                </a:ln>
                <a:solidFill>
                  <a:srgbClr val="000000"/>
                </a:solidFill>
                <a:effectLst/>
                <a:uLnTx/>
                <a:uFillTx/>
                <a:latin typeface="Arial"/>
                <a:ea typeface="ＭＳ Ｐゴシック"/>
                <a:cs typeface="Arial"/>
              </a:rPr>
              <a:t>25.7%</a:t>
            </a:r>
            <a:endParaRPr kumimoji="0" sz="14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3" name="object 13"/>
          <p:cNvSpPr txBox="1"/>
          <p:nvPr/>
        </p:nvSpPr>
        <p:spPr>
          <a:xfrm>
            <a:off x="9976866" y="3041522"/>
            <a:ext cx="619760" cy="880110"/>
          </a:xfrm>
          <a:prstGeom prst="rect">
            <a:avLst/>
          </a:prstGeom>
        </p:spPr>
        <p:txBody>
          <a:bodyPr vert="horz" wrap="square" lIns="0" tIns="12700" rIns="0" bIns="0" rtlCol="0">
            <a:spAutoFit/>
          </a:bodyPr>
          <a:lstStyle/>
          <a:p>
            <a:pPr marL="12700" marR="5080" lvl="0" indent="3810" algn="ctr"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20" normalizeH="0" baseline="0" noProof="0" dirty="0">
                <a:ln>
                  <a:noFill/>
                </a:ln>
                <a:solidFill>
                  <a:srgbClr val="000000"/>
                </a:solidFill>
                <a:effectLst/>
                <a:uLnTx/>
                <a:uFillTx/>
                <a:latin typeface="Arial"/>
                <a:ea typeface="ＭＳ Ｐゴシック"/>
                <a:cs typeface="Arial"/>
              </a:rPr>
              <a:t>Only </a:t>
            </a:r>
            <a:r>
              <a:rPr kumimoji="0" sz="1400" b="0" i="0" u="none" strike="noStrike" kern="1200" cap="none" spc="-10" normalizeH="0" baseline="0" noProof="0" dirty="0">
                <a:ln>
                  <a:noFill/>
                </a:ln>
                <a:solidFill>
                  <a:srgbClr val="000000"/>
                </a:solidFill>
                <a:effectLst/>
                <a:uLnTx/>
                <a:uFillTx/>
                <a:latin typeface="Arial"/>
                <a:ea typeface="ＭＳ Ｐゴシック"/>
                <a:cs typeface="Arial"/>
              </a:rPr>
              <a:t>TSS50: </a:t>
            </a:r>
            <a:r>
              <a:rPr kumimoji="0" sz="1400" b="0" i="0" u="none" strike="noStrike" kern="1200" cap="none" spc="-20" normalizeH="0" baseline="0" noProof="0" dirty="0">
                <a:ln>
                  <a:noFill/>
                </a:ln>
                <a:solidFill>
                  <a:srgbClr val="000000"/>
                </a:solidFill>
                <a:effectLst/>
                <a:uLnTx/>
                <a:uFillTx/>
                <a:latin typeface="Arial"/>
                <a:ea typeface="ＭＳ Ｐゴシック"/>
                <a:cs typeface="Arial"/>
              </a:rPr>
              <a:t>n=60 </a:t>
            </a:r>
            <a:r>
              <a:rPr kumimoji="0" sz="1400" b="1" i="0" u="none" strike="noStrike" kern="1200" cap="none" spc="-10" normalizeH="0" baseline="0" noProof="0" dirty="0">
                <a:ln>
                  <a:noFill/>
                </a:ln>
                <a:solidFill>
                  <a:srgbClr val="000000"/>
                </a:solidFill>
                <a:effectLst/>
                <a:uLnTx/>
                <a:uFillTx/>
                <a:latin typeface="Arial"/>
                <a:ea typeface="ＭＳ Ｐゴシック"/>
                <a:cs typeface="Arial"/>
              </a:rPr>
              <a:t>27.8%</a:t>
            </a:r>
            <a:endParaRPr kumimoji="0" sz="14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4" name="object 14"/>
          <p:cNvSpPr txBox="1"/>
          <p:nvPr/>
        </p:nvSpPr>
        <p:spPr>
          <a:xfrm>
            <a:off x="7193406" y="3041522"/>
            <a:ext cx="640080" cy="880110"/>
          </a:xfrm>
          <a:prstGeom prst="rect">
            <a:avLst/>
          </a:prstGeom>
        </p:spPr>
        <p:txBody>
          <a:bodyPr vert="horz" wrap="square" lIns="0" tIns="12700" rIns="0" bIns="0" rtlCol="0">
            <a:spAutoFit/>
          </a:bodyPr>
          <a:lstStyle/>
          <a:p>
            <a:pPr marL="12065" marR="5080" lvl="0" indent="1905" algn="ctr"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20" normalizeH="0" baseline="0" noProof="0" dirty="0">
                <a:ln>
                  <a:noFill/>
                </a:ln>
                <a:solidFill>
                  <a:srgbClr val="000000"/>
                </a:solidFill>
                <a:effectLst/>
                <a:uLnTx/>
                <a:uFillTx/>
                <a:latin typeface="Arial"/>
                <a:ea typeface="ＭＳ Ｐゴシック"/>
                <a:cs typeface="Arial"/>
              </a:rPr>
              <a:t>Only </a:t>
            </a:r>
            <a:r>
              <a:rPr kumimoji="0" sz="1400" b="0" i="0" u="none" strike="noStrike" kern="1200" cap="none" spc="-10" normalizeH="0" baseline="0" noProof="0" dirty="0">
                <a:ln>
                  <a:noFill/>
                </a:ln>
                <a:solidFill>
                  <a:srgbClr val="000000"/>
                </a:solidFill>
                <a:effectLst/>
                <a:uLnTx/>
                <a:uFillTx/>
                <a:latin typeface="Arial"/>
                <a:ea typeface="ＭＳ Ｐゴシック"/>
                <a:cs typeface="Arial"/>
              </a:rPr>
              <a:t>SVR35: </a:t>
            </a:r>
            <a:r>
              <a:rPr kumimoji="0" sz="1400" b="0" i="0" u="none" strike="noStrike" kern="1200" cap="none" spc="-20" normalizeH="0" baseline="0" noProof="0" dirty="0">
                <a:ln>
                  <a:noFill/>
                </a:ln>
                <a:solidFill>
                  <a:srgbClr val="000000"/>
                </a:solidFill>
                <a:effectLst/>
                <a:uLnTx/>
                <a:uFillTx/>
                <a:latin typeface="Arial"/>
                <a:ea typeface="ＭＳ Ｐゴシック"/>
                <a:cs typeface="Arial"/>
              </a:rPr>
              <a:t>n=36 </a:t>
            </a:r>
            <a:r>
              <a:rPr kumimoji="0" sz="1400" b="1" i="0" u="none" strike="noStrike" kern="1200" cap="none" spc="-10" normalizeH="0" baseline="0" noProof="0" dirty="0">
                <a:ln>
                  <a:noFill/>
                </a:ln>
                <a:solidFill>
                  <a:srgbClr val="000000"/>
                </a:solidFill>
                <a:effectLst/>
                <a:uLnTx/>
                <a:uFillTx/>
                <a:latin typeface="Arial"/>
                <a:ea typeface="ＭＳ Ｐゴシック"/>
                <a:cs typeface="Arial"/>
              </a:rPr>
              <a:t>16.7%</a:t>
            </a:r>
            <a:endParaRPr kumimoji="0" sz="14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5" name="object 15"/>
          <p:cNvSpPr txBox="1"/>
          <p:nvPr/>
        </p:nvSpPr>
        <p:spPr>
          <a:xfrm>
            <a:off x="316484" y="1591310"/>
            <a:ext cx="1657985" cy="452755"/>
          </a:xfrm>
          <a:prstGeom prst="rect">
            <a:avLst/>
          </a:prstGeom>
        </p:spPr>
        <p:txBody>
          <a:bodyPr vert="horz" wrap="square" lIns="0" tIns="13335" rIns="0" bIns="0" rtlCol="0">
            <a:spAutoFit/>
          </a:bodyPr>
          <a:lstStyle/>
          <a:p>
            <a:pPr marL="97790" marR="0" lvl="0" indent="0" algn="l" defTabSz="914400" rtl="0" eaLnBrk="1" fontAlgn="auto" latinLnBrk="0" hangingPunct="1">
              <a:lnSpc>
                <a:spcPct val="100000"/>
              </a:lnSpc>
              <a:spcBef>
                <a:spcPts val="105"/>
              </a:spcBef>
              <a:spcAft>
                <a:spcPts val="0"/>
              </a:spcAft>
              <a:buClrTx/>
              <a:buSzTx/>
              <a:buFontTx/>
              <a:buNone/>
              <a:tabLst/>
              <a:defRPr/>
            </a:pPr>
            <a:r>
              <a:rPr kumimoji="0" sz="1400" b="1" i="0" u="none" strike="noStrike" kern="1200" cap="none" spc="0" normalizeH="0" baseline="0" noProof="0" dirty="0">
                <a:ln>
                  <a:noFill/>
                </a:ln>
                <a:solidFill>
                  <a:srgbClr val="000000"/>
                </a:solidFill>
                <a:effectLst/>
                <a:uLnTx/>
                <a:uFillTx/>
                <a:latin typeface="Arial"/>
                <a:ea typeface="ＭＳ Ｐゴシック"/>
                <a:cs typeface="Arial"/>
              </a:rPr>
              <a:t>SVR35</a:t>
            </a:r>
            <a:r>
              <a:rPr kumimoji="0" sz="1400" b="1" i="0" u="none" strike="noStrike" kern="1200" cap="none" spc="-20" normalizeH="0" baseline="0" noProof="0" dirty="0">
                <a:ln>
                  <a:noFill/>
                </a:ln>
                <a:solidFill>
                  <a:srgbClr val="000000"/>
                </a:solidFill>
                <a:effectLst/>
                <a:uLnTx/>
                <a:uFillTx/>
                <a:latin typeface="Arial"/>
                <a:ea typeface="ＭＳ Ｐゴシック"/>
                <a:cs typeface="Arial"/>
              </a:rPr>
              <a:t> </a:t>
            </a:r>
            <a:r>
              <a:rPr kumimoji="0" sz="1400" b="1" i="0" u="none" strike="noStrike" kern="1200" cap="none" spc="-10" normalizeH="0" baseline="0" noProof="0" dirty="0">
                <a:ln>
                  <a:noFill/>
                </a:ln>
                <a:solidFill>
                  <a:srgbClr val="000000"/>
                </a:solidFill>
                <a:effectLst/>
                <a:uLnTx/>
                <a:uFillTx/>
                <a:latin typeface="Arial"/>
                <a:ea typeface="ＭＳ Ｐゴシック"/>
                <a:cs typeface="Arial"/>
              </a:rPr>
              <a:t>response:</a:t>
            </a:r>
            <a:endParaRPr kumimoji="0" sz="1400" b="0" i="0" u="none" strike="noStrike" kern="1200" cap="none" spc="0" normalizeH="0" baseline="0" noProof="0">
              <a:ln>
                <a:noFill/>
              </a:ln>
              <a:solidFill>
                <a:srgbClr val="000000"/>
              </a:solidFill>
              <a:effectLst/>
              <a:uLnTx/>
              <a:uFillTx/>
              <a:latin typeface="Arial"/>
              <a:ea typeface="ＭＳ Ｐゴシック"/>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000000"/>
                </a:solidFill>
                <a:effectLst/>
                <a:uLnTx/>
                <a:uFillTx/>
                <a:latin typeface="Arial"/>
                <a:ea typeface="ＭＳ Ｐゴシック"/>
                <a:cs typeface="Arial"/>
              </a:rPr>
              <a:t>141</a:t>
            </a:r>
            <a:r>
              <a:rPr kumimoji="0" sz="14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1400" b="0" i="0" u="none" strike="noStrike" kern="1200" cap="none" spc="0" normalizeH="0" baseline="0" noProof="0" dirty="0">
                <a:ln>
                  <a:noFill/>
                </a:ln>
                <a:solidFill>
                  <a:srgbClr val="000000"/>
                </a:solidFill>
                <a:effectLst/>
                <a:uLnTx/>
                <a:uFillTx/>
                <a:latin typeface="Arial"/>
                <a:ea typeface="ＭＳ Ｐゴシック"/>
                <a:cs typeface="Arial"/>
              </a:rPr>
              <a:t>patients</a:t>
            </a:r>
            <a:r>
              <a:rPr kumimoji="0" sz="14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1400" b="0" i="0" u="none" strike="noStrike" kern="1200" cap="none" spc="-10" normalizeH="0" baseline="0" noProof="0" dirty="0">
                <a:ln>
                  <a:noFill/>
                </a:ln>
                <a:solidFill>
                  <a:srgbClr val="000000"/>
                </a:solidFill>
                <a:effectLst/>
                <a:uLnTx/>
                <a:uFillTx/>
                <a:latin typeface="Arial"/>
                <a:ea typeface="ＭＳ Ｐゴシック"/>
                <a:cs typeface="Arial"/>
              </a:rPr>
              <a:t>(</a:t>
            </a:r>
            <a:r>
              <a:rPr kumimoji="0" sz="1400" b="1" i="0" u="none" strike="noStrike" kern="1200" cap="none" spc="-10" normalizeH="0" baseline="0" noProof="0" dirty="0">
                <a:ln>
                  <a:noFill/>
                </a:ln>
                <a:solidFill>
                  <a:srgbClr val="000000"/>
                </a:solidFill>
                <a:effectLst/>
                <a:uLnTx/>
                <a:uFillTx/>
                <a:latin typeface="Arial"/>
                <a:ea typeface="ＭＳ Ｐゴシック"/>
                <a:cs typeface="Arial"/>
              </a:rPr>
              <a:t>65.9%</a:t>
            </a:r>
            <a:r>
              <a:rPr kumimoji="0" sz="1400" b="0" i="0" u="none" strike="noStrike" kern="1200" cap="none" spc="-10" normalizeH="0" baseline="0" noProof="0" dirty="0">
                <a:ln>
                  <a:noFill/>
                </a:ln>
                <a:solidFill>
                  <a:srgbClr val="000000"/>
                </a:solidFill>
                <a:effectLst/>
                <a:uLnTx/>
                <a:uFillTx/>
                <a:latin typeface="Arial"/>
                <a:ea typeface="ＭＳ Ｐゴシック"/>
                <a:cs typeface="Arial"/>
              </a:rPr>
              <a:t>)</a:t>
            </a:r>
            <a:endParaRPr kumimoji="0" sz="14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0" name="Rectangle 19">
            <a:extLst>
              <a:ext uri="{FF2B5EF4-FFF2-40B4-BE49-F238E27FC236}">
                <a16:creationId xmlns:a16="http://schemas.microsoft.com/office/drawing/2014/main" id="{29076708-5E72-4973-B40E-C7040100785C}"/>
              </a:ext>
            </a:extLst>
          </p:cNvPr>
          <p:cNvSpPr/>
          <p:nvPr/>
        </p:nvSpPr>
        <p:spPr>
          <a:xfrm>
            <a:off x="-349250" y="126289"/>
            <a:ext cx="13728699" cy="954107"/>
          </a:xfrm>
          <a:prstGeom prst="rect">
            <a:avLst/>
          </a:prstGeom>
        </p:spPr>
        <p:txBody>
          <a:bodyPr wrap="square">
            <a:spAutoFit/>
          </a:bodyPr>
          <a:lstStyle/>
          <a:p>
            <a:pPr marL="1743710" marR="1358900" lvl="0" indent="-497205" algn="l" defTabSz="914400" rtl="0" eaLnBrk="1" fontAlgn="auto" latinLnBrk="0" hangingPunct="1">
              <a:lnSpc>
                <a:spcPct val="100000"/>
              </a:lnSpc>
              <a:spcBef>
                <a:spcPts val="95"/>
              </a:spcBef>
              <a:spcAft>
                <a:spcPts val="0"/>
              </a:spcAft>
              <a:buClrTx/>
              <a:buSzTx/>
              <a:buFontTx/>
              <a:buNone/>
              <a:tabLst/>
              <a:defRPr/>
            </a:pPr>
            <a:r>
              <a:rPr kumimoji="0" lang="en-US" sz="2800" b="1" i="0" u="none" strike="noStrike" kern="1200" cap="none" spc="-40" normalizeH="0" baseline="0" noProof="0" dirty="0">
                <a:ln>
                  <a:noFill/>
                </a:ln>
                <a:solidFill>
                  <a:srgbClr val="91005A"/>
                </a:solidFill>
                <a:effectLst/>
                <a:uLnTx/>
                <a:uFillTx/>
                <a:latin typeface="Arial"/>
                <a:ea typeface="ＭＳ Ｐゴシック"/>
                <a:cs typeface="Arial"/>
              </a:rPr>
              <a:t>Two-</a:t>
            </a:r>
            <a:r>
              <a:rPr kumimoji="0" lang="en-US" sz="2800" b="1" i="0" u="none" strike="noStrike" kern="1200" cap="none" spc="0" normalizeH="0" baseline="0" noProof="0" dirty="0">
                <a:ln>
                  <a:noFill/>
                </a:ln>
                <a:solidFill>
                  <a:srgbClr val="91005A"/>
                </a:solidFill>
                <a:effectLst/>
                <a:uLnTx/>
                <a:uFillTx/>
                <a:latin typeface="Arial"/>
                <a:ea typeface="ＭＳ Ｐゴシック"/>
                <a:cs typeface="Arial"/>
              </a:rPr>
              <a:t>fold</a:t>
            </a:r>
            <a:r>
              <a:rPr kumimoji="0" lang="en-US" sz="2800" b="1" i="0" u="none" strike="noStrike" kern="1200" cap="none" spc="-55" normalizeH="0" baseline="0" noProof="0" dirty="0">
                <a:ln>
                  <a:noFill/>
                </a:ln>
                <a:solidFill>
                  <a:srgbClr val="91005A"/>
                </a:solidFill>
                <a:effectLst/>
                <a:uLnTx/>
                <a:uFillTx/>
                <a:latin typeface="Arial"/>
                <a:ea typeface="ＭＳ Ｐゴシック"/>
                <a:cs typeface="Arial"/>
              </a:rPr>
              <a:t> </a:t>
            </a:r>
            <a:r>
              <a:rPr kumimoji="0" lang="en-US" sz="2800" b="1" i="0" u="none" strike="noStrike" kern="1200" cap="none" spc="0" normalizeH="0" baseline="0" noProof="0" dirty="0">
                <a:ln>
                  <a:noFill/>
                </a:ln>
                <a:solidFill>
                  <a:srgbClr val="91005A"/>
                </a:solidFill>
                <a:effectLst/>
                <a:uLnTx/>
                <a:uFillTx/>
                <a:latin typeface="Arial"/>
                <a:ea typeface="ＭＳ Ｐゴシック"/>
                <a:cs typeface="Arial"/>
              </a:rPr>
              <a:t>increase</a:t>
            </a:r>
            <a:r>
              <a:rPr kumimoji="0" lang="en-US" sz="2800" b="1" i="0" u="none" strike="noStrike" kern="1200" cap="none" spc="-45" normalizeH="0" baseline="0" noProof="0" dirty="0">
                <a:ln>
                  <a:noFill/>
                </a:ln>
                <a:solidFill>
                  <a:srgbClr val="91005A"/>
                </a:solidFill>
                <a:effectLst/>
                <a:uLnTx/>
                <a:uFillTx/>
                <a:latin typeface="Arial"/>
                <a:ea typeface="ＭＳ Ｐゴシック"/>
                <a:cs typeface="Arial"/>
              </a:rPr>
              <a:t> </a:t>
            </a:r>
            <a:r>
              <a:rPr kumimoji="0" lang="en-US" sz="2800" b="1" i="0" u="none" strike="noStrike" kern="1200" cap="none" spc="0" normalizeH="0" baseline="0" noProof="0" dirty="0">
                <a:ln>
                  <a:noFill/>
                </a:ln>
                <a:solidFill>
                  <a:srgbClr val="91005A"/>
                </a:solidFill>
                <a:effectLst/>
                <a:uLnTx/>
                <a:uFillTx/>
                <a:latin typeface="Arial"/>
                <a:ea typeface="ＭＳ Ｐゴシック"/>
                <a:cs typeface="Arial"/>
              </a:rPr>
              <a:t>in</a:t>
            </a:r>
            <a:r>
              <a:rPr kumimoji="0" lang="en-US" sz="2800" b="1" i="0" u="none" strike="noStrike" kern="1200" cap="none" spc="-50" normalizeH="0" baseline="0" noProof="0" dirty="0">
                <a:ln>
                  <a:noFill/>
                </a:ln>
                <a:solidFill>
                  <a:srgbClr val="91005A"/>
                </a:solidFill>
                <a:effectLst/>
                <a:uLnTx/>
                <a:uFillTx/>
                <a:latin typeface="Arial"/>
                <a:ea typeface="ＭＳ Ｐゴシック"/>
                <a:cs typeface="Arial"/>
              </a:rPr>
              <a:t> </a:t>
            </a:r>
            <a:r>
              <a:rPr kumimoji="0" lang="en-US" sz="2800" b="1" i="0" u="none" strike="noStrike" kern="1200" cap="none" spc="0" normalizeH="0" baseline="0" noProof="0" dirty="0">
                <a:ln>
                  <a:noFill/>
                </a:ln>
                <a:solidFill>
                  <a:srgbClr val="91005A"/>
                </a:solidFill>
                <a:effectLst/>
                <a:uLnTx/>
                <a:uFillTx/>
                <a:latin typeface="Arial"/>
                <a:ea typeface="ＭＳ Ｐゴシック"/>
                <a:cs typeface="Arial"/>
              </a:rPr>
              <a:t>patients</a:t>
            </a:r>
            <a:r>
              <a:rPr kumimoji="0" lang="en-US" sz="2800" b="1" i="0" u="none" strike="noStrike" kern="1200" cap="none" spc="-30" normalizeH="0" baseline="0" noProof="0" dirty="0">
                <a:ln>
                  <a:noFill/>
                </a:ln>
                <a:solidFill>
                  <a:srgbClr val="91005A"/>
                </a:solidFill>
                <a:effectLst/>
                <a:uLnTx/>
                <a:uFillTx/>
                <a:latin typeface="Arial"/>
                <a:ea typeface="ＭＳ Ｐゴシック"/>
                <a:cs typeface="Arial"/>
              </a:rPr>
              <a:t> </a:t>
            </a:r>
            <a:r>
              <a:rPr kumimoji="0" lang="en-US" sz="2800" b="1" i="0" u="none" strike="noStrike" kern="1200" cap="none" spc="0" normalizeH="0" baseline="0" noProof="0" dirty="0">
                <a:ln>
                  <a:noFill/>
                </a:ln>
                <a:solidFill>
                  <a:srgbClr val="91005A"/>
                </a:solidFill>
                <a:effectLst/>
                <a:uLnTx/>
                <a:uFillTx/>
                <a:latin typeface="Arial"/>
                <a:ea typeface="ＭＳ Ｐゴシック"/>
                <a:cs typeface="Arial"/>
              </a:rPr>
              <a:t>achieving</a:t>
            </a:r>
            <a:r>
              <a:rPr kumimoji="0" lang="en-US" sz="2800" b="1" i="0" u="none" strike="noStrike" kern="1200" cap="none" spc="-15" normalizeH="0" baseline="0" noProof="0" dirty="0">
                <a:ln>
                  <a:noFill/>
                </a:ln>
                <a:solidFill>
                  <a:srgbClr val="91005A"/>
                </a:solidFill>
                <a:effectLst/>
                <a:uLnTx/>
                <a:uFillTx/>
                <a:latin typeface="Arial"/>
                <a:ea typeface="ＭＳ Ｐゴシック"/>
                <a:cs typeface="Arial"/>
              </a:rPr>
              <a:t> </a:t>
            </a:r>
            <a:r>
              <a:rPr kumimoji="0" lang="en-US" sz="2800" b="1" i="0" u="none" strike="noStrike" kern="1200" cap="none" spc="0" normalizeH="0" baseline="0" noProof="0" dirty="0">
                <a:ln>
                  <a:noFill/>
                </a:ln>
                <a:solidFill>
                  <a:srgbClr val="91005A"/>
                </a:solidFill>
                <a:effectLst/>
                <a:uLnTx/>
                <a:uFillTx/>
                <a:latin typeface="Arial"/>
                <a:ea typeface="ＭＳ Ｐゴシック"/>
                <a:cs typeface="Arial"/>
              </a:rPr>
              <a:t>both</a:t>
            </a:r>
            <a:r>
              <a:rPr kumimoji="0" lang="en-US" sz="2800" b="1" i="0" u="none" strike="noStrike" kern="1200" cap="none" spc="-45" normalizeH="0" baseline="0" noProof="0" dirty="0">
                <a:ln>
                  <a:noFill/>
                </a:ln>
                <a:solidFill>
                  <a:srgbClr val="91005A"/>
                </a:solidFill>
                <a:effectLst/>
                <a:uLnTx/>
                <a:uFillTx/>
                <a:latin typeface="Arial"/>
                <a:ea typeface="ＭＳ Ｐゴシック"/>
                <a:cs typeface="Arial"/>
              </a:rPr>
              <a:t> </a:t>
            </a:r>
            <a:r>
              <a:rPr kumimoji="0" lang="en-US" sz="2800" b="1" i="0" u="none" strike="noStrike" kern="1200" cap="none" spc="0" normalizeH="0" baseline="0" noProof="0" dirty="0">
                <a:ln>
                  <a:noFill/>
                </a:ln>
                <a:solidFill>
                  <a:srgbClr val="91005A"/>
                </a:solidFill>
                <a:effectLst/>
                <a:uLnTx/>
                <a:uFillTx/>
                <a:latin typeface="Arial"/>
                <a:ea typeface="ＭＳ Ｐゴシック"/>
                <a:cs typeface="Arial"/>
              </a:rPr>
              <a:t>SVR35</a:t>
            </a:r>
            <a:r>
              <a:rPr kumimoji="0" lang="en-US" sz="2800" b="1" i="0" u="none" strike="noStrike" kern="1200" cap="none" spc="-60" normalizeH="0" baseline="0" noProof="0" dirty="0">
                <a:ln>
                  <a:noFill/>
                </a:ln>
                <a:solidFill>
                  <a:srgbClr val="91005A"/>
                </a:solidFill>
                <a:effectLst/>
                <a:uLnTx/>
                <a:uFillTx/>
                <a:latin typeface="Arial"/>
                <a:ea typeface="ＭＳ Ｐゴシック"/>
                <a:cs typeface="Arial"/>
              </a:rPr>
              <a:t> </a:t>
            </a:r>
            <a:r>
              <a:rPr kumimoji="0" lang="en-US" sz="2800" b="1" i="0" u="none" strike="noStrike" kern="1200" cap="none" spc="0" normalizeH="0" baseline="0" noProof="0" dirty="0">
                <a:ln>
                  <a:noFill/>
                </a:ln>
                <a:solidFill>
                  <a:srgbClr val="91005A"/>
                </a:solidFill>
                <a:effectLst/>
                <a:uLnTx/>
                <a:uFillTx/>
                <a:latin typeface="Arial"/>
                <a:ea typeface="ＭＳ Ｐゴシック"/>
                <a:cs typeface="Arial"/>
              </a:rPr>
              <a:t>and</a:t>
            </a:r>
            <a:r>
              <a:rPr kumimoji="0" lang="en-US" sz="2800" b="1" i="0" u="none" strike="noStrike" kern="1200" cap="none" spc="-50" normalizeH="0" baseline="0" noProof="0" dirty="0">
                <a:ln>
                  <a:noFill/>
                </a:ln>
                <a:solidFill>
                  <a:srgbClr val="91005A"/>
                </a:solidFill>
                <a:effectLst/>
                <a:uLnTx/>
                <a:uFillTx/>
                <a:latin typeface="Arial"/>
                <a:ea typeface="ＭＳ Ｐゴシック"/>
                <a:cs typeface="Arial"/>
              </a:rPr>
              <a:t> </a:t>
            </a:r>
            <a:r>
              <a:rPr kumimoji="0" lang="en-US" sz="2800" b="1" i="0" u="none" strike="noStrike" kern="1200" cap="none" spc="-10" normalizeH="0" baseline="0" noProof="0" dirty="0">
                <a:ln>
                  <a:noFill/>
                </a:ln>
                <a:solidFill>
                  <a:srgbClr val="91005A"/>
                </a:solidFill>
                <a:effectLst/>
                <a:uLnTx/>
                <a:uFillTx/>
                <a:latin typeface="Arial"/>
                <a:ea typeface="ＭＳ Ｐゴシック"/>
                <a:cs typeface="Arial"/>
              </a:rPr>
              <a:t>TSS50 </a:t>
            </a:r>
            <a:r>
              <a:rPr kumimoji="0" lang="en-US" sz="2800" b="1" i="0" u="none" strike="noStrike" kern="1200" cap="none" spc="0" normalizeH="0" baseline="0" noProof="0" dirty="0">
                <a:ln>
                  <a:noFill/>
                </a:ln>
                <a:solidFill>
                  <a:srgbClr val="91005A"/>
                </a:solidFill>
                <a:effectLst/>
                <a:uLnTx/>
                <a:uFillTx/>
                <a:latin typeface="Arial"/>
                <a:ea typeface="ＭＳ Ｐゴシック"/>
                <a:cs typeface="Arial"/>
              </a:rPr>
              <a:t>with</a:t>
            </a:r>
            <a:r>
              <a:rPr kumimoji="0" lang="en-US" sz="2800" b="1" i="0" u="none" strike="noStrike" kern="1200" cap="none" spc="-60" normalizeH="0" baseline="0" noProof="0" dirty="0">
                <a:ln>
                  <a:noFill/>
                </a:ln>
                <a:solidFill>
                  <a:srgbClr val="91005A"/>
                </a:solidFill>
                <a:effectLst/>
                <a:uLnTx/>
                <a:uFillTx/>
                <a:latin typeface="Arial"/>
                <a:ea typeface="ＭＳ Ｐゴシック"/>
                <a:cs typeface="Arial"/>
              </a:rPr>
              <a:t> </a:t>
            </a:r>
            <a:r>
              <a:rPr kumimoji="0" lang="en-US" sz="2800" b="1" i="0" u="none" strike="noStrike" kern="1200" cap="none" spc="0" normalizeH="0" baseline="0" noProof="0" dirty="0" err="1">
                <a:ln>
                  <a:noFill/>
                </a:ln>
                <a:solidFill>
                  <a:srgbClr val="91005A"/>
                </a:solidFill>
                <a:effectLst/>
                <a:uLnTx/>
                <a:uFillTx/>
                <a:latin typeface="Arial"/>
                <a:ea typeface="ＭＳ Ｐゴシック"/>
                <a:cs typeface="Arial"/>
              </a:rPr>
              <a:t>pelabresib</a:t>
            </a:r>
            <a:r>
              <a:rPr kumimoji="0" lang="en-US" sz="2800" b="1" i="0" u="none" strike="noStrike" kern="1200" cap="none" spc="-30" normalizeH="0" baseline="0" noProof="0" dirty="0">
                <a:ln>
                  <a:noFill/>
                </a:ln>
                <a:solidFill>
                  <a:srgbClr val="91005A"/>
                </a:solidFill>
                <a:effectLst/>
                <a:uLnTx/>
                <a:uFillTx/>
                <a:latin typeface="Arial"/>
                <a:ea typeface="ＭＳ Ｐゴシック"/>
                <a:cs typeface="Arial"/>
              </a:rPr>
              <a:t> </a:t>
            </a:r>
            <a:r>
              <a:rPr kumimoji="0" lang="en-US" sz="2800" b="1" i="0" u="none" strike="noStrike" kern="1200" cap="none" spc="0" normalizeH="0" baseline="0" noProof="0" dirty="0">
                <a:ln>
                  <a:noFill/>
                </a:ln>
                <a:solidFill>
                  <a:srgbClr val="91005A"/>
                </a:solidFill>
                <a:effectLst/>
                <a:uLnTx/>
                <a:uFillTx/>
                <a:latin typeface="Arial"/>
                <a:ea typeface="ＭＳ Ｐゴシック"/>
                <a:cs typeface="Arial"/>
              </a:rPr>
              <a:t>+</a:t>
            </a:r>
            <a:r>
              <a:rPr kumimoji="0" lang="en-US" sz="2800" b="1" i="0" u="none" strike="noStrike" kern="1200" cap="none" spc="-30" normalizeH="0" baseline="0" noProof="0" dirty="0">
                <a:ln>
                  <a:noFill/>
                </a:ln>
                <a:solidFill>
                  <a:srgbClr val="91005A"/>
                </a:solidFill>
                <a:effectLst/>
                <a:uLnTx/>
                <a:uFillTx/>
                <a:latin typeface="Arial"/>
                <a:ea typeface="ＭＳ Ｐゴシック"/>
                <a:cs typeface="Arial"/>
              </a:rPr>
              <a:t> </a:t>
            </a:r>
            <a:r>
              <a:rPr kumimoji="0" lang="en-US" sz="2800" b="1" i="0" u="none" strike="noStrike" kern="1200" cap="none" spc="0" normalizeH="0" baseline="0" noProof="0" dirty="0" err="1">
                <a:ln>
                  <a:noFill/>
                </a:ln>
                <a:solidFill>
                  <a:srgbClr val="91005A"/>
                </a:solidFill>
                <a:effectLst/>
                <a:uLnTx/>
                <a:uFillTx/>
                <a:latin typeface="Arial"/>
                <a:ea typeface="ＭＳ Ｐゴシック"/>
                <a:cs typeface="Arial"/>
              </a:rPr>
              <a:t>ruxolitinib</a:t>
            </a:r>
            <a:r>
              <a:rPr kumimoji="0" lang="en-US" sz="2800" b="1" i="0" u="none" strike="noStrike" kern="1200" cap="none" spc="0" normalizeH="0" baseline="0" noProof="0" dirty="0">
                <a:ln>
                  <a:noFill/>
                </a:ln>
                <a:solidFill>
                  <a:srgbClr val="91005A"/>
                </a:solidFill>
                <a:effectLst/>
                <a:uLnTx/>
                <a:uFillTx/>
                <a:latin typeface="Arial"/>
                <a:ea typeface="ＭＳ Ｐゴシック"/>
                <a:cs typeface="Arial"/>
              </a:rPr>
              <a:t> vs</a:t>
            </a:r>
            <a:r>
              <a:rPr kumimoji="0" lang="en-US" sz="2800" b="1" i="0" u="none" strike="noStrike" kern="1200" cap="none" spc="5" normalizeH="0" baseline="0" noProof="0" dirty="0">
                <a:ln>
                  <a:noFill/>
                </a:ln>
                <a:solidFill>
                  <a:srgbClr val="91005A"/>
                </a:solidFill>
                <a:effectLst/>
                <a:uLnTx/>
                <a:uFillTx/>
                <a:latin typeface="Arial"/>
                <a:ea typeface="ＭＳ Ｐゴシック"/>
                <a:cs typeface="Arial"/>
              </a:rPr>
              <a:t> </a:t>
            </a:r>
            <a:r>
              <a:rPr kumimoji="0" lang="en-US" sz="2800" b="1" i="0" u="none" strike="noStrike" kern="1200" cap="none" spc="0" normalizeH="0" baseline="0" noProof="0" dirty="0">
                <a:ln>
                  <a:noFill/>
                </a:ln>
                <a:solidFill>
                  <a:srgbClr val="91005A"/>
                </a:solidFill>
                <a:effectLst/>
                <a:uLnTx/>
                <a:uFillTx/>
                <a:latin typeface="Arial"/>
                <a:ea typeface="ＭＳ Ｐゴシック"/>
                <a:cs typeface="Arial"/>
              </a:rPr>
              <a:t>placebo</a:t>
            </a:r>
            <a:r>
              <a:rPr kumimoji="0" lang="en-US" sz="2800" b="1" i="0" u="none" strike="noStrike" kern="1200" cap="none" spc="-45" normalizeH="0" baseline="0" noProof="0" dirty="0">
                <a:ln>
                  <a:noFill/>
                </a:ln>
                <a:solidFill>
                  <a:srgbClr val="91005A"/>
                </a:solidFill>
                <a:effectLst/>
                <a:uLnTx/>
                <a:uFillTx/>
                <a:latin typeface="Arial"/>
                <a:ea typeface="ＭＳ Ｐゴシック"/>
                <a:cs typeface="Arial"/>
              </a:rPr>
              <a:t> </a:t>
            </a:r>
            <a:r>
              <a:rPr kumimoji="0" lang="en-US" sz="2800" b="1" i="0" u="none" strike="noStrike" kern="1200" cap="none" spc="0" normalizeH="0" baseline="0" noProof="0" dirty="0">
                <a:ln>
                  <a:noFill/>
                </a:ln>
                <a:solidFill>
                  <a:srgbClr val="91005A"/>
                </a:solidFill>
                <a:effectLst/>
                <a:uLnTx/>
                <a:uFillTx/>
                <a:latin typeface="Arial"/>
                <a:ea typeface="ＭＳ Ｐゴシック"/>
                <a:cs typeface="Arial"/>
              </a:rPr>
              <a:t>+</a:t>
            </a:r>
            <a:r>
              <a:rPr kumimoji="0" lang="en-US" sz="2800" b="1" i="0" u="none" strike="noStrike" kern="1200" cap="none" spc="-30" normalizeH="0" baseline="0" noProof="0" dirty="0">
                <a:ln>
                  <a:noFill/>
                </a:ln>
                <a:solidFill>
                  <a:srgbClr val="91005A"/>
                </a:solidFill>
                <a:effectLst/>
                <a:uLnTx/>
                <a:uFillTx/>
                <a:latin typeface="Arial"/>
                <a:ea typeface="ＭＳ Ｐゴシック"/>
                <a:cs typeface="Arial"/>
              </a:rPr>
              <a:t> </a:t>
            </a:r>
            <a:r>
              <a:rPr kumimoji="0" lang="en-US" sz="2800" b="1" i="0" u="none" strike="noStrike" kern="1200" cap="none" spc="-10" normalizeH="0" baseline="0" noProof="0" dirty="0" err="1">
                <a:ln>
                  <a:noFill/>
                </a:ln>
                <a:solidFill>
                  <a:srgbClr val="91005A"/>
                </a:solidFill>
                <a:effectLst/>
                <a:uLnTx/>
                <a:uFillTx/>
                <a:latin typeface="Arial"/>
                <a:ea typeface="ＭＳ Ｐゴシック"/>
                <a:cs typeface="Arial"/>
              </a:rPr>
              <a:t>ruxolitinib</a:t>
            </a:r>
            <a:endParaRPr kumimoji="0" lang="en-US" sz="2800" b="0" i="0" u="none" strike="noStrike" kern="1200" cap="none" spc="0" normalizeH="0" baseline="0" noProof="0" dirty="0">
              <a:ln>
                <a:noFill/>
              </a:ln>
              <a:solidFill>
                <a:srgbClr val="000000"/>
              </a:solidFill>
              <a:effectLst/>
              <a:uLnTx/>
              <a:uFillTx/>
              <a:latin typeface="Arial"/>
              <a:ea typeface="ＭＳ Ｐゴシック"/>
              <a:cs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031616" y="6049820"/>
            <a:ext cx="8174773"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1200" cap="none" spc="0" normalizeH="0" baseline="0" noProof="0" dirty="0">
                <a:ln>
                  <a:noFill/>
                </a:ln>
                <a:solidFill>
                  <a:srgbClr val="000000"/>
                </a:solidFill>
                <a:effectLst/>
                <a:uLnTx/>
                <a:uFillTx/>
                <a:latin typeface="Arial"/>
                <a:ea typeface="ＭＳ Ｐゴシック"/>
                <a:cs typeface="Arial"/>
              </a:rPr>
              <a:t>Data</a:t>
            </a:r>
            <a:r>
              <a:rPr kumimoji="0" sz="900" b="1"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cut</a:t>
            </a:r>
            <a:r>
              <a:rPr kumimoji="0" sz="900" b="1"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off:</a:t>
            </a:r>
            <a:r>
              <a:rPr kumimoji="0" sz="900" b="1"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August</a:t>
            </a:r>
            <a:r>
              <a:rPr kumimoji="0" sz="900" b="1"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31,</a:t>
            </a:r>
            <a:r>
              <a:rPr kumimoji="0" sz="900" b="1"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2023.</a:t>
            </a:r>
            <a:r>
              <a:rPr kumimoji="0" sz="900" b="1"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CI,</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confidence</a:t>
            </a:r>
            <a:r>
              <a:rPr kumimoji="0" sz="900" b="0" i="0" u="none" strike="noStrike" kern="1200" cap="none" spc="-4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interval;</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DIPSS,</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Dynamic</a:t>
            </a:r>
            <a:r>
              <a:rPr kumimoji="0" sz="9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International</a:t>
            </a:r>
            <a:r>
              <a:rPr kumimoji="0" sz="900" b="0" i="0" u="none" strike="noStrike" kern="1200" cap="none" spc="-4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Prognostic</a:t>
            </a:r>
            <a:r>
              <a:rPr kumimoji="0" sz="900" b="0" i="0" u="none" strike="noStrike" kern="1200" cap="none" spc="-4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Scoring</a:t>
            </a:r>
            <a:r>
              <a:rPr kumimoji="0" sz="9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System;</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MF, myelofibrosis;</a:t>
            </a:r>
            <a:r>
              <a:rPr kumimoji="0" sz="900" b="0" i="0" u="none" strike="noStrike" kern="1200" cap="none" spc="-4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PET-MF, post-essential</a:t>
            </a:r>
            <a:r>
              <a:rPr kumimoji="0" sz="900" b="0" i="0" u="none" strike="noStrike" kern="1200" cap="none" spc="-4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thrombocythemia</a:t>
            </a:r>
            <a:r>
              <a:rPr kumimoji="0" sz="900" b="0" i="0" u="none" strike="noStrike" kern="1200" cap="none" spc="-4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myelofibrosis;</a:t>
            </a:r>
            <a:r>
              <a:rPr kumimoji="0" sz="900" b="0" i="0" u="none" strike="noStrike" kern="1200" cap="none" spc="-4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PMF, primary</a:t>
            </a:r>
            <a:r>
              <a:rPr kumimoji="0" sz="9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myelofibrosis;</a:t>
            </a:r>
            <a:endParaRPr kumimoji="0" sz="9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4" name="object 4"/>
          <p:cNvSpPr txBox="1"/>
          <p:nvPr/>
        </p:nvSpPr>
        <p:spPr>
          <a:xfrm>
            <a:off x="428650" y="250469"/>
            <a:ext cx="11576050" cy="750847"/>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2400" b="1" i="0" u="none" strike="noStrike" kern="1200" cap="none" spc="-35" normalizeH="0" baseline="0" noProof="0" dirty="0">
                <a:ln>
                  <a:noFill/>
                </a:ln>
                <a:solidFill>
                  <a:srgbClr val="91005A"/>
                </a:solidFill>
                <a:effectLst/>
                <a:uLnTx/>
                <a:uFillTx/>
                <a:latin typeface="Arial"/>
                <a:ea typeface="ＭＳ Ｐゴシック"/>
                <a:cs typeface="Arial"/>
              </a:rPr>
              <a:t>SVR35</a:t>
            </a:r>
            <a:r>
              <a:rPr kumimoji="0" sz="2400" b="1" i="0" u="none" strike="noStrike" kern="1200" cap="none" spc="-85"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35" normalizeH="0" baseline="0" noProof="0" dirty="0">
                <a:ln>
                  <a:noFill/>
                </a:ln>
                <a:solidFill>
                  <a:srgbClr val="91005A"/>
                </a:solidFill>
                <a:effectLst/>
                <a:uLnTx/>
                <a:uFillTx/>
                <a:latin typeface="Arial"/>
                <a:ea typeface="ＭＳ Ｐゴシック"/>
                <a:cs typeface="Arial"/>
              </a:rPr>
              <a:t>response</a:t>
            </a:r>
            <a:r>
              <a:rPr kumimoji="0" sz="2400" b="1" i="0" u="none" strike="noStrike" kern="1200" cap="none" spc="-70"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20" normalizeH="0" baseline="0" noProof="0" dirty="0">
                <a:ln>
                  <a:noFill/>
                </a:ln>
                <a:solidFill>
                  <a:srgbClr val="91005A"/>
                </a:solidFill>
                <a:effectLst/>
                <a:uLnTx/>
                <a:uFillTx/>
                <a:latin typeface="Arial"/>
                <a:ea typeface="ＭＳ Ｐゴシック"/>
                <a:cs typeface="Arial"/>
              </a:rPr>
              <a:t>was</a:t>
            </a:r>
            <a:r>
              <a:rPr kumimoji="0" sz="2400" b="1" i="0" u="none" strike="noStrike" kern="1200" cap="none" spc="-70"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40" normalizeH="0" baseline="0" noProof="0" dirty="0">
                <a:ln>
                  <a:noFill/>
                </a:ln>
                <a:solidFill>
                  <a:srgbClr val="91005A"/>
                </a:solidFill>
                <a:effectLst/>
                <a:uLnTx/>
                <a:uFillTx/>
                <a:latin typeface="Arial"/>
                <a:ea typeface="ＭＳ Ｐゴシック"/>
                <a:cs typeface="Arial"/>
              </a:rPr>
              <a:t>consistently</a:t>
            </a:r>
            <a:r>
              <a:rPr kumimoji="0" sz="2400" b="1" i="0" u="none" strike="noStrike" kern="1200" cap="none" spc="-70"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30" normalizeH="0" baseline="0" noProof="0" dirty="0">
                <a:ln>
                  <a:noFill/>
                </a:ln>
                <a:solidFill>
                  <a:srgbClr val="91005A"/>
                </a:solidFill>
                <a:effectLst/>
                <a:uLnTx/>
                <a:uFillTx/>
                <a:latin typeface="Arial"/>
                <a:ea typeface="ＭＳ Ｐゴシック"/>
                <a:cs typeface="Arial"/>
              </a:rPr>
              <a:t>higher</a:t>
            </a:r>
            <a:r>
              <a:rPr kumimoji="0" sz="2400" b="1" i="0" u="none" strike="noStrike" kern="1200" cap="none" spc="-55"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in</a:t>
            </a:r>
            <a:r>
              <a:rPr kumimoji="0" sz="2400" b="1" i="0" u="none" strike="noStrike" kern="1200" cap="none" spc="-30"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40" normalizeH="0" baseline="0" noProof="0" dirty="0">
                <a:ln>
                  <a:noFill/>
                </a:ln>
                <a:solidFill>
                  <a:srgbClr val="91005A"/>
                </a:solidFill>
                <a:effectLst/>
                <a:uLnTx/>
                <a:uFillTx/>
                <a:latin typeface="Arial"/>
                <a:ea typeface="ＭＳ Ｐゴシック"/>
                <a:cs typeface="Arial"/>
              </a:rPr>
              <a:t>pelabresib</a:t>
            </a:r>
            <a:r>
              <a:rPr kumimoji="0" sz="2400" b="1" i="0" u="none" strike="noStrike" kern="1200" cap="none" spc="-85"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a:t>
            </a:r>
            <a:r>
              <a:rPr kumimoji="0" sz="2400" b="1" i="0" u="none" strike="noStrike" kern="1200" cap="none" spc="-35" normalizeH="0" baseline="0" noProof="0" dirty="0">
                <a:ln>
                  <a:noFill/>
                </a:ln>
                <a:solidFill>
                  <a:srgbClr val="91005A"/>
                </a:solidFill>
                <a:effectLst/>
                <a:uLnTx/>
                <a:uFillTx/>
                <a:latin typeface="Arial"/>
                <a:ea typeface="ＭＳ Ｐゴシック"/>
                <a:cs typeface="Arial"/>
              </a:rPr>
              <a:t> ruxolitinib</a:t>
            </a:r>
            <a:r>
              <a:rPr kumimoji="0" sz="2400" b="1" i="0" u="none" strike="noStrike" kern="1200" cap="none" spc="-55"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vs</a:t>
            </a:r>
            <a:r>
              <a:rPr kumimoji="0" sz="2400" b="1" i="0" u="none" strike="noStrike" kern="1200" cap="none" spc="-10"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35" normalizeH="0" baseline="0" noProof="0" dirty="0">
                <a:ln>
                  <a:noFill/>
                </a:ln>
                <a:solidFill>
                  <a:srgbClr val="91005A"/>
                </a:solidFill>
                <a:effectLst/>
                <a:uLnTx/>
                <a:uFillTx/>
                <a:latin typeface="Arial"/>
                <a:ea typeface="ＭＳ Ｐゴシック"/>
                <a:cs typeface="Arial"/>
              </a:rPr>
              <a:t>placebo</a:t>
            </a:r>
            <a:r>
              <a:rPr kumimoji="0" sz="2400" b="1" i="0" u="none" strike="noStrike" kern="1200" cap="none" spc="-65"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a:t>
            </a:r>
            <a:r>
              <a:rPr kumimoji="0" sz="2400" b="1" i="0" u="none" strike="noStrike" kern="1200" cap="none" spc="-35" normalizeH="0" baseline="0" noProof="0" dirty="0">
                <a:ln>
                  <a:noFill/>
                </a:ln>
                <a:solidFill>
                  <a:srgbClr val="91005A"/>
                </a:solidFill>
                <a:effectLst/>
                <a:uLnTx/>
                <a:uFillTx/>
                <a:latin typeface="Arial"/>
                <a:ea typeface="ＭＳ Ｐゴシック"/>
                <a:cs typeface="Arial"/>
              </a:rPr>
              <a:t> ruxolitinib</a:t>
            </a:r>
            <a:r>
              <a:rPr kumimoji="0" sz="2400" b="1" i="0" u="none" strike="noStrike" kern="1200" cap="none" spc="-65"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35" normalizeH="0" baseline="0" noProof="0" dirty="0">
                <a:ln>
                  <a:noFill/>
                </a:ln>
                <a:solidFill>
                  <a:srgbClr val="91005A"/>
                </a:solidFill>
                <a:effectLst/>
                <a:uLnTx/>
                <a:uFillTx/>
                <a:latin typeface="Arial"/>
                <a:ea typeface="ＭＳ Ｐゴシック"/>
                <a:cs typeface="Arial"/>
              </a:rPr>
              <a:t>across</a:t>
            </a:r>
            <a:r>
              <a:rPr kumimoji="0" sz="2400" b="1" i="0" u="none" strike="noStrike" kern="1200" cap="none" spc="-70"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10" normalizeH="0" baseline="0" noProof="0" dirty="0">
                <a:ln>
                  <a:noFill/>
                </a:ln>
                <a:solidFill>
                  <a:srgbClr val="91005A"/>
                </a:solidFill>
                <a:effectLst/>
                <a:uLnTx/>
                <a:uFillTx/>
                <a:latin typeface="Arial"/>
                <a:ea typeface="ＭＳ Ｐゴシック"/>
                <a:cs typeface="Arial"/>
              </a:rPr>
              <a:t>all</a:t>
            </a:r>
            <a:r>
              <a:rPr kumimoji="0" sz="2400" b="1" i="0" u="none" strike="noStrike" kern="1200" cap="none" spc="-35"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40" normalizeH="0" baseline="0" noProof="0" dirty="0">
                <a:ln>
                  <a:noFill/>
                </a:ln>
                <a:solidFill>
                  <a:srgbClr val="91005A"/>
                </a:solidFill>
                <a:effectLst/>
                <a:uLnTx/>
                <a:uFillTx/>
                <a:latin typeface="Arial"/>
                <a:ea typeface="ＭＳ Ｐゴシック"/>
                <a:cs typeface="Arial"/>
              </a:rPr>
              <a:t>predefined</a:t>
            </a:r>
            <a:r>
              <a:rPr kumimoji="0" sz="2400" b="1" i="0" u="none" strike="noStrike" kern="1200" cap="none" spc="-75"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10" normalizeH="0" baseline="0" noProof="0" dirty="0">
                <a:ln>
                  <a:noFill/>
                </a:ln>
                <a:solidFill>
                  <a:srgbClr val="91005A"/>
                </a:solidFill>
                <a:effectLst/>
                <a:uLnTx/>
                <a:uFillTx/>
                <a:latin typeface="Arial"/>
                <a:ea typeface="ＭＳ Ｐゴシック"/>
                <a:cs typeface="Arial"/>
              </a:rPr>
              <a:t>subgroups</a:t>
            </a:r>
            <a:endParaRPr kumimoji="0" sz="24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5" name="object 5"/>
          <p:cNvSpPr txBox="1"/>
          <p:nvPr/>
        </p:nvSpPr>
        <p:spPr>
          <a:xfrm>
            <a:off x="4346828" y="1115644"/>
            <a:ext cx="1795145"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10" normalizeH="0" baseline="0" noProof="0" dirty="0">
                <a:ln>
                  <a:noFill/>
                </a:ln>
                <a:solidFill>
                  <a:srgbClr val="000000"/>
                </a:solidFill>
                <a:effectLst/>
                <a:uLnTx/>
                <a:uFillTx/>
                <a:latin typeface="Arial"/>
                <a:ea typeface="ＭＳ Ｐゴシック"/>
                <a:cs typeface="Arial"/>
              </a:rPr>
              <a:t>Pelabresib</a:t>
            </a:r>
            <a:r>
              <a:rPr kumimoji="0" sz="10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1000" b="0" i="0" u="none" strike="noStrike" kern="1200" cap="none" spc="0" normalizeH="0" baseline="0" noProof="0" dirty="0">
                <a:ln>
                  <a:noFill/>
                </a:ln>
                <a:solidFill>
                  <a:srgbClr val="000000"/>
                </a:solidFill>
                <a:effectLst/>
                <a:uLnTx/>
                <a:uFillTx/>
                <a:latin typeface="Arial"/>
                <a:ea typeface="ＭＳ Ｐゴシック"/>
                <a:cs typeface="Arial"/>
              </a:rPr>
              <a:t>+</a:t>
            </a:r>
            <a:r>
              <a:rPr kumimoji="0" sz="10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1000" b="0" i="0" u="none" strike="noStrike" kern="1200" cap="none" spc="-10" normalizeH="0" baseline="0" noProof="0" dirty="0">
                <a:ln>
                  <a:noFill/>
                </a:ln>
                <a:solidFill>
                  <a:srgbClr val="000000"/>
                </a:solidFill>
                <a:effectLst/>
                <a:uLnTx/>
                <a:uFillTx/>
                <a:latin typeface="Arial"/>
                <a:ea typeface="ＭＳ Ｐゴシック"/>
                <a:cs typeface="Arial"/>
              </a:rPr>
              <a:t>ruxolitinib</a:t>
            </a:r>
            <a:r>
              <a:rPr kumimoji="0" sz="10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1000" b="0" i="0" u="none" strike="noStrike" kern="1200" cap="none" spc="-10" normalizeH="0" baseline="0" noProof="0" dirty="0">
                <a:ln>
                  <a:noFill/>
                </a:ln>
                <a:solidFill>
                  <a:srgbClr val="000000"/>
                </a:solidFill>
                <a:effectLst/>
                <a:uLnTx/>
                <a:uFillTx/>
                <a:latin typeface="Arial"/>
                <a:ea typeface="ＭＳ Ｐゴシック"/>
                <a:cs typeface="Arial"/>
              </a:rPr>
              <a:t>(N=214)</a:t>
            </a:r>
            <a:endParaRPr kumimoji="0" sz="10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6" name="object 6"/>
          <p:cNvSpPr txBox="1"/>
          <p:nvPr/>
        </p:nvSpPr>
        <p:spPr>
          <a:xfrm>
            <a:off x="6477761" y="1125473"/>
            <a:ext cx="1654810"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0" normalizeH="0" baseline="0" noProof="0" dirty="0">
                <a:ln>
                  <a:noFill/>
                </a:ln>
                <a:solidFill>
                  <a:srgbClr val="000000"/>
                </a:solidFill>
                <a:effectLst/>
                <a:uLnTx/>
                <a:uFillTx/>
                <a:latin typeface="Arial"/>
                <a:ea typeface="ＭＳ Ｐゴシック"/>
                <a:cs typeface="Arial"/>
              </a:rPr>
              <a:t>Placebo</a:t>
            </a:r>
            <a:r>
              <a:rPr kumimoji="0" sz="10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1000" b="0" i="0" u="none" strike="noStrike" kern="1200" cap="none" spc="0" normalizeH="0" baseline="0" noProof="0" dirty="0">
                <a:ln>
                  <a:noFill/>
                </a:ln>
                <a:solidFill>
                  <a:srgbClr val="000000"/>
                </a:solidFill>
                <a:effectLst/>
                <a:uLnTx/>
                <a:uFillTx/>
                <a:latin typeface="Arial"/>
                <a:ea typeface="ＭＳ Ｐゴシック"/>
                <a:cs typeface="Arial"/>
              </a:rPr>
              <a:t>+</a:t>
            </a:r>
            <a:r>
              <a:rPr kumimoji="0" sz="10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1000" b="0" i="0" u="none" strike="noStrike" kern="1200" cap="none" spc="-10" normalizeH="0" baseline="0" noProof="0" dirty="0">
                <a:ln>
                  <a:noFill/>
                </a:ln>
                <a:solidFill>
                  <a:srgbClr val="000000"/>
                </a:solidFill>
                <a:effectLst/>
                <a:uLnTx/>
                <a:uFillTx/>
                <a:latin typeface="Arial"/>
                <a:ea typeface="ＭＳ Ｐゴシック"/>
                <a:cs typeface="Arial"/>
              </a:rPr>
              <a:t>ruxolitinib</a:t>
            </a:r>
            <a:r>
              <a:rPr kumimoji="0" sz="1000" b="0" i="0" u="none" strike="noStrike" kern="1200" cap="none" spc="0" normalizeH="0" baseline="0" noProof="0" dirty="0">
                <a:ln>
                  <a:noFill/>
                </a:ln>
                <a:solidFill>
                  <a:srgbClr val="000000"/>
                </a:solidFill>
                <a:effectLst/>
                <a:uLnTx/>
                <a:uFillTx/>
                <a:latin typeface="Arial"/>
                <a:ea typeface="ＭＳ Ｐゴシック"/>
                <a:cs typeface="Arial"/>
              </a:rPr>
              <a:t> </a:t>
            </a:r>
            <a:r>
              <a:rPr kumimoji="0" sz="1000" b="0" i="0" u="none" strike="noStrike" kern="1200" cap="none" spc="-10" normalizeH="0" baseline="0" noProof="0" dirty="0">
                <a:ln>
                  <a:noFill/>
                </a:ln>
                <a:solidFill>
                  <a:srgbClr val="000000"/>
                </a:solidFill>
                <a:effectLst/>
                <a:uLnTx/>
                <a:uFillTx/>
                <a:latin typeface="Arial"/>
                <a:ea typeface="ＭＳ Ｐゴシック"/>
                <a:cs typeface="Arial"/>
              </a:rPr>
              <a:t>(N=216)</a:t>
            </a:r>
            <a:endParaRPr kumimoji="0" sz="1000" b="0" i="0" u="none" strike="noStrike" kern="1200" cap="none" spc="0" normalizeH="0" baseline="0" noProof="0">
              <a:ln>
                <a:noFill/>
              </a:ln>
              <a:solidFill>
                <a:srgbClr val="000000"/>
              </a:solidFill>
              <a:effectLst/>
              <a:uLnTx/>
              <a:uFillTx/>
              <a:latin typeface="Arial"/>
              <a:ea typeface="ＭＳ Ｐゴシック"/>
              <a:cs typeface="Arial"/>
            </a:endParaRPr>
          </a:p>
        </p:txBody>
      </p:sp>
      <p:grpSp>
        <p:nvGrpSpPr>
          <p:cNvPr id="7" name="object 7"/>
          <p:cNvGrpSpPr/>
          <p:nvPr/>
        </p:nvGrpSpPr>
        <p:grpSpPr>
          <a:xfrm>
            <a:off x="4117594" y="1124458"/>
            <a:ext cx="159385" cy="160655"/>
            <a:chOff x="4117594" y="1619758"/>
            <a:chExt cx="159385" cy="160655"/>
          </a:xfrm>
        </p:grpSpPr>
        <p:sp>
          <p:nvSpPr>
            <p:cNvPr id="8" name="object 8"/>
            <p:cNvSpPr/>
            <p:nvPr/>
          </p:nvSpPr>
          <p:spPr>
            <a:xfrm>
              <a:off x="4123944" y="1626108"/>
              <a:ext cx="146685" cy="147955"/>
            </a:xfrm>
            <a:custGeom>
              <a:avLst/>
              <a:gdLst/>
              <a:ahLst/>
              <a:cxnLst/>
              <a:rect l="l" t="t" r="r" b="b"/>
              <a:pathLst>
                <a:path w="146685" h="147955">
                  <a:moveTo>
                    <a:pt x="146303" y="0"/>
                  </a:moveTo>
                  <a:lnTo>
                    <a:pt x="0" y="0"/>
                  </a:lnTo>
                  <a:lnTo>
                    <a:pt x="0" y="147827"/>
                  </a:lnTo>
                  <a:lnTo>
                    <a:pt x="146303" y="147827"/>
                  </a:lnTo>
                  <a:lnTo>
                    <a:pt x="146303"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9" name="object 9"/>
            <p:cNvSpPr/>
            <p:nvPr/>
          </p:nvSpPr>
          <p:spPr>
            <a:xfrm>
              <a:off x="4123944" y="1626108"/>
              <a:ext cx="146685" cy="147955"/>
            </a:xfrm>
            <a:custGeom>
              <a:avLst/>
              <a:gdLst/>
              <a:ahLst/>
              <a:cxnLst/>
              <a:rect l="l" t="t" r="r" b="b"/>
              <a:pathLst>
                <a:path w="146685" h="147955">
                  <a:moveTo>
                    <a:pt x="0" y="147827"/>
                  </a:moveTo>
                  <a:lnTo>
                    <a:pt x="146303" y="147827"/>
                  </a:lnTo>
                  <a:lnTo>
                    <a:pt x="146303" y="0"/>
                  </a:lnTo>
                  <a:lnTo>
                    <a:pt x="0" y="0"/>
                  </a:lnTo>
                  <a:lnTo>
                    <a:pt x="0" y="147827"/>
                  </a:lnTo>
                  <a:close/>
                </a:path>
              </a:pathLst>
            </a:custGeom>
            <a:ln w="12700">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10" name="object 10"/>
          <p:cNvGrpSpPr/>
          <p:nvPr/>
        </p:nvGrpSpPr>
        <p:grpSpPr>
          <a:xfrm>
            <a:off x="6243573" y="1133601"/>
            <a:ext cx="159385" cy="160655"/>
            <a:chOff x="6243573" y="1628901"/>
            <a:chExt cx="159385" cy="160655"/>
          </a:xfrm>
        </p:grpSpPr>
        <p:sp>
          <p:nvSpPr>
            <p:cNvPr id="11" name="object 11"/>
            <p:cNvSpPr/>
            <p:nvPr/>
          </p:nvSpPr>
          <p:spPr>
            <a:xfrm>
              <a:off x="6249923" y="1635251"/>
              <a:ext cx="146685" cy="147955"/>
            </a:xfrm>
            <a:custGeom>
              <a:avLst/>
              <a:gdLst/>
              <a:ahLst/>
              <a:cxnLst/>
              <a:rect l="l" t="t" r="r" b="b"/>
              <a:pathLst>
                <a:path w="146685" h="147955">
                  <a:moveTo>
                    <a:pt x="146303" y="0"/>
                  </a:moveTo>
                  <a:lnTo>
                    <a:pt x="0" y="0"/>
                  </a:lnTo>
                  <a:lnTo>
                    <a:pt x="0" y="147827"/>
                  </a:lnTo>
                  <a:lnTo>
                    <a:pt x="146303" y="147827"/>
                  </a:lnTo>
                  <a:lnTo>
                    <a:pt x="146303"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2" name="object 12"/>
            <p:cNvSpPr/>
            <p:nvPr/>
          </p:nvSpPr>
          <p:spPr>
            <a:xfrm>
              <a:off x="6249923" y="1635251"/>
              <a:ext cx="146685" cy="147955"/>
            </a:xfrm>
            <a:custGeom>
              <a:avLst/>
              <a:gdLst/>
              <a:ahLst/>
              <a:cxnLst/>
              <a:rect l="l" t="t" r="r" b="b"/>
              <a:pathLst>
                <a:path w="146685" h="147955">
                  <a:moveTo>
                    <a:pt x="0" y="147827"/>
                  </a:moveTo>
                  <a:lnTo>
                    <a:pt x="146303" y="147827"/>
                  </a:lnTo>
                  <a:lnTo>
                    <a:pt x="146303" y="0"/>
                  </a:lnTo>
                  <a:lnTo>
                    <a:pt x="0" y="0"/>
                  </a:lnTo>
                  <a:lnTo>
                    <a:pt x="0" y="147827"/>
                  </a:lnTo>
                  <a:close/>
                </a:path>
              </a:pathLst>
            </a:custGeom>
            <a:ln w="12700">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13" name="object 13"/>
          <p:cNvGrpSpPr/>
          <p:nvPr/>
        </p:nvGrpSpPr>
        <p:grpSpPr>
          <a:xfrm>
            <a:off x="798576" y="2048255"/>
            <a:ext cx="10351135" cy="433070"/>
            <a:chOff x="798576" y="2543555"/>
            <a:chExt cx="10351135" cy="433070"/>
          </a:xfrm>
        </p:grpSpPr>
        <p:sp>
          <p:nvSpPr>
            <p:cNvPr id="14" name="object 14"/>
            <p:cNvSpPr/>
            <p:nvPr/>
          </p:nvSpPr>
          <p:spPr>
            <a:xfrm>
              <a:off x="798576" y="2543555"/>
              <a:ext cx="10351135" cy="433070"/>
            </a:xfrm>
            <a:custGeom>
              <a:avLst/>
              <a:gdLst/>
              <a:ahLst/>
              <a:cxnLst/>
              <a:rect l="l" t="t" r="r" b="b"/>
              <a:pathLst>
                <a:path w="10351135" h="433069">
                  <a:moveTo>
                    <a:pt x="10351008" y="0"/>
                  </a:moveTo>
                  <a:lnTo>
                    <a:pt x="0" y="0"/>
                  </a:lnTo>
                  <a:lnTo>
                    <a:pt x="0" y="432815"/>
                  </a:lnTo>
                  <a:lnTo>
                    <a:pt x="10351008" y="432815"/>
                  </a:lnTo>
                  <a:lnTo>
                    <a:pt x="10351008" y="0"/>
                  </a:lnTo>
                  <a:close/>
                </a:path>
              </a:pathLst>
            </a:custGeom>
            <a:solidFill>
              <a:srgbClr val="EEEEEE">
                <a:alpha val="5019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5" name="object 15"/>
            <p:cNvSpPr/>
            <p:nvPr/>
          </p:nvSpPr>
          <p:spPr>
            <a:xfrm>
              <a:off x="4351147" y="2601593"/>
              <a:ext cx="83820" cy="82550"/>
            </a:xfrm>
            <a:custGeom>
              <a:avLst/>
              <a:gdLst/>
              <a:ahLst/>
              <a:cxnLst/>
              <a:rect l="l" t="t" r="r" b="b"/>
              <a:pathLst>
                <a:path w="83820" h="82550">
                  <a:moveTo>
                    <a:pt x="83821" y="0"/>
                  </a:moveTo>
                  <a:lnTo>
                    <a:pt x="0" y="0"/>
                  </a:lnTo>
                  <a:lnTo>
                    <a:pt x="0" y="82297"/>
                  </a:lnTo>
                  <a:lnTo>
                    <a:pt x="83821" y="82297"/>
                  </a:lnTo>
                  <a:lnTo>
                    <a:pt x="83821"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6" name="object 16"/>
            <p:cNvSpPr/>
            <p:nvPr/>
          </p:nvSpPr>
          <p:spPr>
            <a:xfrm>
              <a:off x="4351147" y="2601593"/>
              <a:ext cx="83820" cy="82550"/>
            </a:xfrm>
            <a:custGeom>
              <a:avLst/>
              <a:gdLst/>
              <a:ahLst/>
              <a:cxnLst/>
              <a:rect l="l" t="t" r="r" b="b"/>
              <a:pathLst>
                <a:path w="83820" h="82550">
                  <a:moveTo>
                    <a:pt x="0" y="82297"/>
                  </a:moveTo>
                  <a:lnTo>
                    <a:pt x="83821" y="82297"/>
                  </a:lnTo>
                  <a:lnTo>
                    <a:pt x="83821" y="0"/>
                  </a:lnTo>
                  <a:lnTo>
                    <a:pt x="0" y="0"/>
                  </a:lnTo>
                  <a:lnTo>
                    <a:pt x="0" y="82297"/>
                  </a:lnTo>
                  <a:close/>
                </a:path>
              </a:pathLst>
            </a:custGeom>
            <a:ln w="9524">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7" name="object 17"/>
            <p:cNvSpPr/>
            <p:nvPr/>
          </p:nvSpPr>
          <p:spPr>
            <a:xfrm>
              <a:off x="3799458" y="2819525"/>
              <a:ext cx="82550" cy="82550"/>
            </a:xfrm>
            <a:custGeom>
              <a:avLst/>
              <a:gdLst/>
              <a:ahLst/>
              <a:cxnLst/>
              <a:rect l="l" t="t" r="r" b="b"/>
              <a:pathLst>
                <a:path w="82550" h="82550">
                  <a:moveTo>
                    <a:pt x="82296" y="0"/>
                  </a:moveTo>
                  <a:lnTo>
                    <a:pt x="0" y="0"/>
                  </a:lnTo>
                  <a:lnTo>
                    <a:pt x="0" y="82297"/>
                  </a:lnTo>
                  <a:lnTo>
                    <a:pt x="82296" y="82297"/>
                  </a:lnTo>
                  <a:lnTo>
                    <a:pt x="82296"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8" name="object 18"/>
            <p:cNvSpPr/>
            <p:nvPr/>
          </p:nvSpPr>
          <p:spPr>
            <a:xfrm>
              <a:off x="3799458" y="2819525"/>
              <a:ext cx="82550" cy="82550"/>
            </a:xfrm>
            <a:custGeom>
              <a:avLst/>
              <a:gdLst/>
              <a:ahLst/>
              <a:cxnLst/>
              <a:rect l="l" t="t" r="r" b="b"/>
              <a:pathLst>
                <a:path w="82550" h="82550">
                  <a:moveTo>
                    <a:pt x="0" y="82297"/>
                  </a:moveTo>
                  <a:lnTo>
                    <a:pt x="82296" y="82297"/>
                  </a:lnTo>
                  <a:lnTo>
                    <a:pt x="82296" y="0"/>
                  </a:lnTo>
                  <a:lnTo>
                    <a:pt x="0" y="0"/>
                  </a:lnTo>
                  <a:lnTo>
                    <a:pt x="0" y="82297"/>
                  </a:lnTo>
                  <a:close/>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19" name="object 19"/>
          <p:cNvGrpSpPr/>
          <p:nvPr/>
        </p:nvGrpSpPr>
        <p:grpSpPr>
          <a:xfrm>
            <a:off x="798576" y="2910840"/>
            <a:ext cx="10351135" cy="433070"/>
            <a:chOff x="798576" y="3406140"/>
            <a:chExt cx="10351135" cy="433070"/>
          </a:xfrm>
        </p:grpSpPr>
        <p:sp>
          <p:nvSpPr>
            <p:cNvPr id="20" name="object 20"/>
            <p:cNvSpPr/>
            <p:nvPr/>
          </p:nvSpPr>
          <p:spPr>
            <a:xfrm>
              <a:off x="798576" y="3406140"/>
              <a:ext cx="10351135" cy="433070"/>
            </a:xfrm>
            <a:custGeom>
              <a:avLst/>
              <a:gdLst/>
              <a:ahLst/>
              <a:cxnLst/>
              <a:rect l="l" t="t" r="r" b="b"/>
              <a:pathLst>
                <a:path w="10351135" h="433070">
                  <a:moveTo>
                    <a:pt x="10351008" y="0"/>
                  </a:moveTo>
                  <a:lnTo>
                    <a:pt x="0" y="0"/>
                  </a:lnTo>
                  <a:lnTo>
                    <a:pt x="0" y="432816"/>
                  </a:lnTo>
                  <a:lnTo>
                    <a:pt x="10351008" y="432816"/>
                  </a:lnTo>
                  <a:lnTo>
                    <a:pt x="10351008" y="0"/>
                  </a:lnTo>
                  <a:close/>
                </a:path>
              </a:pathLst>
            </a:custGeom>
            <a:solidFill>
              <a:srgbClr val="EEEEEE">
                <a:alpha val="5019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1" name="object 21"/>
            <p:cNvSpPr/>
            <p:nvPr/>
          </p:nvSpPr>
          <p:spPr>
            <a:xfrm>
              <a:off x="4623942" y="3465830"/>
              <a:ext cx="83820" cy="82550"/>
            </a:xfrm>
            <a:custGeom>
              <a:avLst/>
              <a:gdLst/>
              <a:ahLst/>
              <a:cxnLst/>
              <a:rect l="l" t="t" r="r" b="b"/>
              <a:pathLst>
                <a:path w="83820" h="82550">
                  <a:moveTo>
                    <a:pt x="83821" y="0"/>
                  </a:moveTo>
                  <a:lnTo>
                    <a:pt x="0" y="0"/>
                  </a:lnTo>
                  <a:lnTo>
                    <a:pt x="0" y="82296"/>
                  </a:lnTo>
                  <a:lnTo>
                    <a:pt x="83821" y="82296"/>
                  </a:lnTo>
                  <a:lnTo>
                    <a:pt x="83821"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2" name="object 22"/>
            <p:cNvSpPr/>
            <p:nvPr/>
          </p:nvSpPr>
          <p:spPr>
            <a:xfrm>
              <a:off x="4623942" y="3465830"/>
              <a:ext cx="83820" cy="82550"/>
            </a:xfrm>
            <a:custGeom>
              <a:avLst/>
              <a:gdLst/>
              <a:ahLst/>
              <a:cxnLst/>
              <a:rect l="l" t="t" r="r" b="b"/>
              <a:pathLst>
                <a:path w="83820" h="82550">
                  <a:moveTo>
                    <a:pt x="0" y="82296"/>
                  </a:moveTo>
                  <a:lnTo>
                    <a:pt x="83821" y="82296"/>
                  </a:lnTo>
                  <a:lnTo>
                    <a:pt x="83821" y="0"/>
                  </a:lnTo>
                  <a:lnTo>
                    <a:pt x="0" y="0"/>
                  </a:lnTo>
                  <a:lnTo>
                    <a:pt x="0" y="82296"/>
                  </a:lnTo>
                  <a:close/>
                </a:path>
              </a:pathLst>
            </a:custGeom>
            <a:ln w="952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3" name="object 23"/>
            <p:cNvSpPr/>
            <p:nvPr/>
          </p:nvSpPr>
          <p:spPr>
            <a:xfrm>
              <a:off x="3782568" y="3683762"/>
              <a:ext cx="82550" cy="82550"/>
            </a:xfrm>
            <a:custGeom>
              <a:avLst/>
              <a:gdLst/>
              <a:ahLst/>
              <a:cxnLst/>
              <a:rect l="l" t="t" r="r" b="b"/>
              <a:pathLst>
                <a:path w="82550" h="82550">
                  <a:moveTo>
                    <a:pt x="82296" y="0"/>
                  </a:moveTo>
                  <a:lnTo>
                    <a:pt x="0" y="0"/>
                  </a:lnTo>
                  <a:lnTo>
                    <a:pt x="0" y="82295"/>
                  </a:lnTo>
                  <a:lnTo>
                    <a:pt x="82296" y="82295"/>
                  </a:lnTo>
                  <a:lnTo>
                    <a:pt x="82296"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4" name="object 24"/>
            <p:cNvSpPr/>
            <p:nvPr/>
          </p:nvSpPr>
          <p:spPr>
            <a:xfrm>
              <a:off x="3782568" y="3683762"/>
              <a:ext cx="82550" cy="82550"/>
            </a:xfrm>
            <a:custGeom>
              <a:avLst/>
              <a:gdLst/>
              <a:ahLst/>
              <a:cxnLst/>
              <a:rect l="l" t="t" r="r" b="b"/>
              <a:pathLst>
                <a:path w="82550" h="82550">
                  <a:moveTo>
                    <a:pt x="0" y="82295"/>
                  </a:moveTo>
                  <a:lnTo>
                    <a:pt x="82296" y="82295"/>
                  </a:lnTo>
                  <a:lnTo>
                    <a:pt x="82296" y="0"/>
                  </a:lnTo>
                  <a:lnTo>
                    <a:pt x="0" y="0"/>
                  </a:lnTo>
                  <a:lnTo>
                    <a:pt x="0" y="82295"/>
                  </a:lnTo>
                  <a:close/>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25" name="object 25"/>
          <p:cNvGrpSpPr/>
          <p:nvPr/>
        </p:nvGrpSpPr>
        <p:grpSpPr>
          <a:xfrm>
            <a:off x="798576" y="3773423"/>
            <a:ext cx="10351135" cy="433070"/>
            <a:chOff x="798576" y="4268723"/>
            <a:chExt cx="10351135" cy="433070"/>
          </a:xfrm>
        </p:grpSpPr>
        <p:sp>
          <p:nvSpPr>
            <p:cNvPr id="26" name="object 26"/>
            <p:cNvSpPr/>
            <p:nvPr/>
          </p:nvSpPr>
          <p:spPr>
            <a:xfrm>
              <a:off x="798576" y="4268723"/>
              <a:ext cx="10351135" cy="433070"/>
            </a:xfrm>
            <a:custGeom>
              <a:avLst/>
              <a:gdLst/>
              <a:ahLst/>
              <a:cxnLst/>
              <a:rect l="l" t="t" r="r" b="b"/>
              <a:pathLst>
                <a:path w="10351135" h="433070">
                  <a:moveTo>
                    <a:pt x="10351008" y="0"/>
                  </a:moveTo>
                  <a:lnTo>
                    <a:pt x="0" y="0"/>
                  </a:lnTo>
                  <a:lnTo>
                    <a:pt x="0" y="432815"/>
                  </a:lnTo>
                  <a:lnTo>
                    <a:pt x="10351008" y="432815"/>
                  </a:lnTo>
                  <a:lnTo>
                    <a:pt x="10351008" y="0"/>
                  </a:lnTo>
                  <a:close/>
                </a:path>
              </a:pathLst>
            </a:custGeom>
            <a:solidFill>
              <a:srgbClr val="EEEEEE">
                <a:alpha val="5019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7" name="object 27"/>
            <p:cNvSpPr/>
            <p:nvPr/>
          </p:nvSpPr>
          <p:spPr>
            <a:xfrm>
              <a:off x="4431918" y="4328412"/>
              <a:ext cx="82550" cy="83820"/>
            </a:xfrm>
            <a:custGeom>
              <a:avLst/>
              <a:gdLst/>
              <a:ahLst/>
              <a:cxnLst/>
              <a:rect l="l" t="t" r="r" b="b"/>
              <a:pathLst>
                <a:path w="82550" h="83820">
                  <a:moveTo>
                    <a:pt x="82297" y="0"/>
                  </a:moveTo>
                  <a:lnTo>
                    <a:pt x="0" y="0"/>
                  </a:lnTo>
                  <a:lnTo>
                    <a:pt x="0" y="83821"/>
                  </a:lnTo>
                  <a:lnTo>
                    <a:pt x="82297" y="83821"/>
                  </a:lnTo>
                  <a:lnTo>
                    <a:pt x="82297"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8" name="object 28"/>
            <p:cNvSpPr/>
            <p:nvPr/>
          </p:nvSpPr>
          <p:spPr>
            <a:xfrm>
              <a:off x="4431918" y="4328412"/>
              <a:ext cx="82550" cy="83820"/>
            </a:xfrm>
            <a:custGeom>
              <a:avLst/>
              <a:gdLst/>
              <a:ahLst/>
              <a:cxnLst/>
              <a:rect l="l" t="t" r="r" b="b"/>
              <a:pathLst>
                <a:path w="82550" h="83820">
                  <a:moveTo>
                    <a:pt x="0" y="83821"/>
                  </a:moveTo>
                  <a:lnTo>
                    <a:pt x="82297" y="83821"/>
                  </a:lnTo>
                  <a:lnTo>
                    <a:pt x="82297" y="0"/>
                  </a:lnTo>
                  <a:lnTo>
                    <a:pt x="0" y="0"/>
                  </a:lnTo>
                  <a:lnTo>
                    <a:pt x="0" y="83821"/>
                  </a:lnTo>
                  <a:close/>
                </a:path>
              </a:pathLst>
            </a:custGeom>
            <a:ln w="9524">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9" name="object 29"/>
            <p:cNvSpPr/>
            <p:nvPr/>
          </p:nvSpPr>
          <p:spPr>
            <a:xfrm>
              <a:off x="3814699" y="4546471"/>
              <a:ext cx="82550" cy="83820"/>
            </a:xfrm>
            <a:custGeom>
              <a:avLst/>
              <a:gdLst/>
              <a:ahLst/>
              <a:cxnLst/>
              <a:rect l="l" t="t" r="r" b="b"/>
              <a:pathLst>
                <a:path w="82550" h="83820">
                  <a:moveTo>
                    <a:pt x="82297" y="0"/>
                  </a:moveTo>
                  <a:lnTo>
                    <a:pt x="0" y="0"/>
                  </a:lnTo>
                  <a:lnTo>
                    <a:pt x="0" y="83821"/>
                  </a:lnTo>
                  <a:lnTo>
                    <a:pt x="82297" y="83821"/>
                  </a:lnTo>
                  <a:lnTo>
                    <a:pt x="82297"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30" name="object 30"/>
            <p:cNvSpPr/>
            <p:nvPr/>
          </p:nvSpPr>
          <p:spPr>
            <a:xfrm>
              <a:off x="3814699" y="4546471"/>
              <a:ext cx="82550" cy="83820"/>
            </a:xfrm>
            <a:custGeom>
              <a:avLst/>
              <a:gdLst/>
              <a:ahLst/>
              <a:cxnLst/>
              <a:rect l="l" t="t" r="r" b="b"/>
              <a:pathLst>
                <a:path w="82550" h="83820">
                  <a:moveTo>
                    <a:pt x="0" y="83821"/>
                  </a:moveTo>
                  <a:lnTo>
                    <a:pt x="82297" y="83821"/>
                  </a:lnTo>
                  <a:lnTo>
                    <a:pt x="82297" y="0"/>
                  </a:lnTo>
                  <a:lnTo>
                    <a:pt x="0" y="0"/>
                  </a:lnTo>
                  <a:lnTo>
                    <a:pt x="0" y="83821"/>
                  </a:lnTo>
                  <a:close/>
                </a:path>
              </a:pathLst>
            </a:custGeom>
            <a:ln w="9524">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31" name="object 31"/>
          <p:cNvGrpSpPr/>
          <p:nvPr/>
        </p:nvGrpSpPr>
        <p:grpSpPr>
          <a:xfrm>
            <a:off x="798576" y="4637532"/>
            <a:ext cx="10351135" cy="431800"/>
            <a:chOff x="798576" y="5132832"/>
            <a:chExt cx="10351135" cy="431800"/>
          </a:xfrm>
        </p:grpSpPr>
        <p:sp>
          <p:nvSpPr>
            <p:cNvPr id="32" name="object 32"/>
            <p:cNvSpPr/>
            <p:nvPr/>
          </p:nvSpPr>
          <p:spPr>
            <a:xfrm>
              <a:off x="798576" y="5132832"/>
              <a:ext cx="10351135" cy="431800"/>
            </a:xfrm>
            <a:custGeom>
              <a:avLst/>
              <a:gdLst/>
              <a:ahLst/>
              <a:cxnLst/>
              <a:rect l="l" t="t" r="r" b="b"/>
              <a:pathLst>
                <a:path w="10351135" h="431800">
                  <a:moveTo>
                    <a:pt x="10351008" y="0"/>
                  </a:moveTo>
                  <a:lnTo>
                    <a:pt x="0" y="0"/>
                  </a:lnTo>
                  <a:lnTo>
                    <a:pt x="0" y="431292"/>
                  </a:lnTo>
                  <a:lnTo>
                    <a:pt x="10351008" y="431292"/>
                  </a:lnTo>
                  <a:lnTo>
                    <a:pt x="10351008" y="0"/>
                  </a:lnTo>
                  <a:close/>
                </a:path>
              </a:pathLst>
            </a:custGeom>
            <a:solidFill>
              <a:srgbClr val="EEEEEE">
                <a:alpha val="5019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33" name="object 33"/>
            <p:cNvSpPr/>
            <p:nvPr/>
          </p:nvSpPr>
          <p:spPr>
            <a:xfrm>
              <a:off x="4576698" y="5192647"/>
              <a:ext cx="82550" cy="82550"/>
            </a:xfrm>
            <a:custGeom>
              <a:avLst/>
              <a:gdLst/>
              <a:ahLst/>
              <a:cxnLst/>
              <a:rect l="l" t="t" r="r" b="b"/>
              <a:pathLst>
                <a:path w="82550" h="82550">
                  <a:moveTo>
                    <a:pt x="82297" y="0"/>
                  </a:moveTo>
                  <a:lnTo>
                    <a:pt x="0" y="0"/>
                  </a:lnTo>
                  <a:lnTo>
                    <a:pt x="0" y="82297"/>
                  </a:lnTo>
                  <a:lnTo>
                    <a:pt x="82297" y="82297"/>
                  </a:lnTo>
                  <a:lnTo>
                    <a:pt x="82297"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34" name="object 34"/>
            <p:cNvSpPr/>
            <p:nvPr/>
          </p:nvSpPr>
          <p:spPr>
            <a:xfrm>
              <a:off x="4576698" y="5192647"/>
              <a:ext cx="82550" cy="82550"/>
            </a:xfrm>
            <a:custGeom>
              <a:avLst/>
              <a:gdLst/>
              <a:ahLst/>
              <a:cxnLst/>
              <a:rect l="l" t="t" r="r" b="b"/>
              <a:pathLst>
                <a:path w="82550" h="82550">
                  <a:moveTo>
                    <a:pt x="0" y="82297"/>
                  </a:moveTo>
                  <a:lnTo>
                    <a:pt x="82297" y="82297"/>
                  </a:lnTo>
                  <a:lnTo>
                    <a:pt x="82297" y="0"/>
                  </a:lnTo>
                  <a:lnTo>
                    <a:pt x="0" y="0"/>
                  </a:lnTo>
                  <a:lnTo>
                    <a:pt x="0" y="82297"/>
                  </a:lnTo>
                  <a:close/>
                </a:path>
              </a:pathLst>
            </a:custGeom>
            <a:ln w="952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35" name="object 35"/>
            <p:cNvSpPr/>
            <p:nvPr/>
          </p:nvSpPr>
          <p:spPr>
            <a:xfrm>
              <a:off x="3863467" y="5410579"/>
              <a:ext cx="82550" cy="82550"/>
            </a:xfrm>
            <a:custGeom>
              <a:avLst/>
              <a:gdLst/>
              <a:ahLst/>
              <a:cxnLst/>
              <a:rect l="l" t="t" r="r" b="b"/>
              <a:pathLst>
                <a:path w="82550" h="82550">
                  <a:moveTo>
                    <a:pt x="82297" y="0"/>
                  </a:moveTo>
                  <a:lnTo>
                    <a:pt x="0" y="0"/>
                  </a:lnTo>
                  <a:lnTo>
                    <a:pt x="0" y="82297"/>
                  </a:lnTo>
                  <a:lnTo>
                    <a:pt x="82297" y="82297"/>
                  </a:lnTo>
                  <a:lnTo>
                    <a:pt x="82297"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36" name="object 36"/>
            <p:cNvSpPr/>
            <p:nvPr/>
          </p:nvSpPr>
          <p:spPr>
            <a:xfrm>
              <a:off x="3863467" y="5410579"/>
              <a:ext cx="82550" cy="82550"/>
            </a:xfrm>
            <a:custGeom>
              <a:avLst/>
              <a:gdLst/>
              <a:ahLst/>
              <a:cxnLst/>
              <a:rect l="l" t="t" r="r" b="b"/>
              <a:pathLst>
                <a:path w="82550" h="82550">
                  <a:moveTo>
                    <a:pt x="0" y="82297"/>
                  </a:moveTo>
                  <a:lnTo>
                    <a:pt x="82297" y="82297"/>
                  </a:lnTo>
                  <a:lnTo>
                    <a:pt x="82297" y="0"/>
                  </a:lnTo>
                  <a:lnTo>
                    <a:pt x="0" y="0"/>
                  </a:lnTo>
                  <a:lnTo>
                    <a:pt x="0" y="82297"/>
                  </a:lnTo>
                  <a:close/>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aphicFrame>
        <p:nvGraphicFramePr>
          <p:cNvPr id="37" name="object 37"/>
          <p:cNvGraphicFramePr>
            <a:graphicFrameLocks noGrp="1"/>
          </p:cNvGraphicFramePr>
          <p:nvPr/>
        </p:nvGraphicFramePr>
        <p:xfrm>
          <a:off x="798576" y="1509767"/>
          <a:ext cx="10350499" cy="3561908"/>
        </p:xfrm>
        <a:graphic>
          <a:graphicData uri="http://schemas.openxmlformats.org/drawingml/2006/table">
            <a:tbl>
              <a:tblPr firstRow="1" bandRow="1">
                <a:tableStyleId>{2D5ABB26-0587-4C30-8999-92F81FD0307C}</a:tableStyleId>
              </a:tblPr>
              <a:tblGrid>
                <a:gridCol w="5073015">
                  <a:extLst>
                    <a:ext uri="{9D8B030D-6E8A-4147-A177-3AD203B41FA5}">
                      <a16:colId xmlns:a16="http://schemas.microsoft.com/office/drawing/2014/main" val="20000"/>
                    </a:ext>
                  </a:extLst>
                </a:gridCol>
                <a:gridCol w="424179">
                  <a:extLst>
                    <a:ext uri="{9D8B030D-6E8A-4147-A177-3AD203B41FA5}">
                      <a16:colId xmlns:a16="http://schemas.microsoft.com/office/drawing/2014/main" val="20001"/>
                    </a:ext>
                  </a:extLst>
                </a:gridCol>
                <a:gridCol w="4853305">
                  <a:extLst>
                    <a:ext uri="{9D8B030D-6E8A-4147-A177-3AD203B41FA5}">
                      <a16:colId xmlns:a16="http://schemas.microsoft.com/office/drawing/2014/main" val="20002"/>
                    </a:ext>
                  </a:extLst>
                </a:gridCol>
              </a:tblGrid>
              <a:tr h="135890">
                <a:tc>
                  <a:txBody>
                    <a:bodyPr/>
                    <a:lstStyle/>
                    <a:p>
                      <a:pPr marR="18415" algn="r">
                        <a:lnSpc>
                          <a:spcPts val="770"/>
                        </a:lnSpc>
                      </a:pPr>
                      <a:r>
                        <a:rPr sz="700" b="1" spc="-20" dirty="0">
                          <a:latin typeface="Arial"/>
                          <a:cs typeface="Arial"/>
                        </a:rPr>
                        <a:t>Resp</a:t>
                      </a:r>
                      <a:endParaRPr sz="700">
                        <a:latin typeface="Arial"/>
                        <a:cs typeface="Arial"/>
                      </a:endParaRPr>
                    </a:p>
                  </a:txBody>
                  <a:tcPr marL="0" marR="0" marT="0" marB="0"/>
                </a:tc>
                <a:tc>
                  <a:txBody>
                    <a:bodyPr/>
                    <a:lstStyle/>
                    <a:p>
                      <a:pPr marR="9525" algn="ctr">
                        <a:lnSpc>
                          <a:spcPts val="770"/>
                        </a:lnSpc>
                      </a:pPr>
                      <a:r>
                        <a:rPr sz="700" b="1" dirty="0">
                          <a:latin typeface="Arial"/>
                          <a:cs typeface="Arial"/>
                        </a:rPr>
                        <a:t>Rate</a:t>
                      </a:r>
                      <a:r>
                        <a:rPr sz="700" b="1" spc="-15" dirty="0">
                          <a:latin typeface="Arial"/>
                          <a:cs typeface="Arial"/>
                        </a:rPr>
                        <a:t> </a:t>
                      </a:r>
                      <a:r>
                        <a:rPr sz="700" b="1" spc="-25" dirty="0">
                          <a:latin typeface="Arial"/>
                          <a:cs typeface="Arial"/>
                        </a:rPr>
                        <a:t>(%)</a:t>
                      </a:r>
                      <a:endParaRPr sz="700">
                        <a:latin typeface="Arial"/>
                        <a:cs typeface="Arial"/>
                      </a:endParaRPr>
                    </a:p>
                  </a:txBody>
                  <a:tcPr marL="0" marR="0" marT="0" marB="0"/>
                </a:tc>
                <a:tc>
                  <a:txBody>
                    <a:bodyPr/>
                    <a:lstStyle/>
                    <a:p>
                      <a:pPr marL="128905">
                        <a:lnSpc>
                          <a:spcPts val="160"/>
                        </a:lnSpc>
                        <a:tabLst>
                          <a:tab pos="3327400" algn="l"/>
                          <a:tab pos="4251325" algn="l"/>
                        </a:tabLst>
                      </a:pPr>
                      <a:r>
                        <a:rPr sz="1050" b="1" baseline="-47619" dirty="0">
                          <a:latin typeface="Arial"/>
                          <a:cs typeface="Arial"/>
                        </a:rPr>
                        <a:t>(95%</a:t>
                      </a:r>
                      <a:r>
                        <a:rPr sz="1050" b="1" spc="-15" baseline="-47619" dirty="0">
                          <a:latin typeface="Arial"/>
                          <a:cs typeface="Arial"/>
                        </a:rPr>
                        <a:t> </a:t>
                      </a:r>
                      <a:r>
                        <a:rPr sz="1050" b="1" spc="-37" baseline="-47619" dirty="0">
                          <a:latin typeface="Arial"/>
                          <a:cs typeface="Arial"/>
                        </a:rPr>
                        <a:t>CI)</a:t>
                      </a:r>
                      <a:r>
                        <a:rPr sz="1050" b="1" baseline="-47619" dirty="0">
                          <a:latin typeface="Arial"/>
                          <a:cs typeface="Arial"/>
                        </a:rPr>
                        <a:t>	</a:t>
                      </a:r>
                      <a:r>
                        <a:rPr sz="1050" b="1" baseline="-31746" dirty="0">
                          <a:latin typeface="Arial"/>
                          <a:cs typeface="Arial"/>
                        </a:rPr>
                        <a:t>N*</a:t>
                      </a:r>
                      <a:r>
                        <a:rPr sz="1050" b="1" spc="284" baseline="-31746" dirty="0">
                          <a:latin typeface="Arial"/>
                          <a:cs typeface="Arial"/>
                        </a:rPr>
                        <a:t>  </a:t>
                      </a:r>
                      <a:r>
                        <a:rPr sz="700" b="1" dirty="0">
                          <a:latin typeface="Arial"/>
                          <a:cs typeface="Arial"/>
                        </a:rPr>
                        <a:t>Change</a:t>
                      </a:r>
                      <a:r>
                        <a:rPr sz="700" b="1" spc="10" dirty="0">
                          <a:latin typeface="Arial"/>
                          <a:cs typeface="Arial"/>
                        </a:rPr>
                        <a:t> </a:t>
                      </a:r>
                      <a:r>
                        <a:rPr sz="700" b="1" spc="-20" dirty="0">
                          <a:latin typeface="Arial"/>
                          <a:cs typeface="Arial"/>
                        </a:rPr>
                        <a:t>from</a:t>
                      </a:r>
                      <a:r>
                        <a:rPr sz="700" b="1" dirty="0">
                          <a:latin typeface="Arial"/>
                          <a:cs typeface="Arial"/>
                        </a:rPr>
                        <a:t>	</a:t>
                      </a:r>
                      <a:r>
                        <a:rPr sz="1050" b="1" baseline="-31746" dirty="0">
                          <a:latin typeface="Arial"/>
                          <a:cs typeface="Arial"/>
                        </a:rPr>
                        <a:t>(95%</a:t>
                      </a:r>
                      <a:r>
                        <a:rPr sz="1050" b="1" spc="-15" baseline="-31746" dirty="0">
                          <a:latin typeface="Arial"/>
                          <a:cs typeface="Arial"/>
                        </a:rPr>
                        <a:t> </a:t>
                      </a:r>
                      <a:r>
                        <a:rPr sz="1050" b="1" spc="-37" baseline="-31746" dirty="0">
                          <a:latin typeface="Arial"/>
                          <a:cs typeface="Arial"/>
                        </a:rPr>
                        <a:t>CI)</a:t>
                      </a:r>
                      <a:endParaRPr sz="1050" baseline="-31746">
                        <a:latin typeface="Arial"/>
                        <a:cs typeface="Arial"/>
                      </a:endParaRPr>
                    </a:p>
                    <a:p>
                      <a:pPr marR="864869" algn="r">
                        <a:lnSpc>
                          <a:spcPts val="815"/>
                        </a:lnSpc>
                      </a:pPr>
                      <a:r>
                        <a:rPr sz="700" b="1" spc="-10" dirty="0">
                          <a:latin typeface="Arial"/>
                          <a:cs typeface="Arial"/>
                        </a:rPr>
                        <a:t>baseline</a:t>
                      </a:r>
                      <a:endParaRPr sz="700">
                        <a:latin typeface="Arial"/>
                        <a:cs typeface="Arial"/>
                      </a:endParaRPr>
                    </a:p>
                  </a:txBody>
                  <a:tcPr marL="0" marR="0" marT="0" marB="0"/>
                </a:tc>
                <a:extLst>
                  <a:ext uri="{0D108BD9-81ED-4DB2-BD59-A6C34878D82A}">
                    <a16:rowId xmlns:a16="http://schemas.microsoft.com/office/drawing/2014/main" val="10000"/>
                  </a:ext>
                </a:extLst>
              </a:tr>
              <a:tr h="201930">
                <a:tc>
                  <a:txBody>
                    <a:bodyPr/>
                    <a:lstStyle/>
                    <a:p>
                      <a:pPr marL="4881245">
                        <a:lnSpc>
                          <a:spcPts val="810"/>
                        </a:lnSpc>
                        <a:spcBef>
                          <a:spcPts val="220"/>
                        </a:spcBef>
                      </a:pPr>
                      <a:r>
                        <a:rPr sz="800" spc="-25" dirty="0">
                          <a:solidFill>
                            <a:srgbClr val="0A2C81"/>
                          </a:solidFill>
                          <a:latin typeface="Arial"/>
                          <a:cs typeface="Arial"/>
                        </a:rPr>
                        <a:t>93</a:t>
                      </a:r>
                      <a:endParaRPr sz="800">
                        <a:latin typeface="Arial"/>
                        <a:cs typeface="Arial"/>
                      </a:endParaRPr>
                    </a:p>
                    <a:p>
                      <a:pPr marL="109855">
                        <a:lnSpc>
                          <a:spcPts val="465"/>
                        </a:lnSpc>
                      </a:pPr>
                      <a:r>
                        <a:rPr sz="900" b="1" dirty="0">
                          <a:latin typeface="Arial"/>
                          <a:cs typeface="Arial"/>
                        </a:rPr>
                        <a:t>DIPSS:</a:t>
                      </a:r>
                      <a:r>
                        <a:rPr sz="900" b="1" spc="50" dirty="0">
                          <a:latin typeface="Arial"/>
                          <a:cs typeface="Arial"/>
                        </a:rPr>
                        <a:t> </a:t>
                      </a:r>
                      <a:r>
                        <a:rPr sz="900" b="1" spc="-10" dirty="0">
                          <a:latin typeface="Arial"/>
                          <a:cs typeface="Arial"/>
                        </a:rPr>
                        <a:t>Intermediate-</a:t>
                      </a:r>
                      <a:r>
                        <a:rPr sz="900" b="1" dirty="0">
                          <a:latin typeface="Arial"/>
                          <a:cs typeface="Arial"/>
                        </a:rPr>
                        <a:t>1</a:t>
                      </a:r>
                      <a:r>
                        <a:rPr sz="900" b="1" spc="20" dirty="0">
                          <a:latin typeface="Arial"/>
                          <a:cs typeface="Arial"/>
                        </a:rPr>
                        <a:t> </a:t>
                      </a:r>
                      <a:r>
                        <a:rPr sz="900" b="1" spc="-20" dirty="0">
                          <a:latin typeface="Arial"/>
                          <a:cs typeface="Arial"/>
                        </a:rPr>
                        <a:t>risk</a:t>
                      </a:r>
                      <a:endParaRPr sz="900">
                        <a:latin typeface="Arial"/>
                        <a:cs typeface="Arial"/>
                      </a:endParaRPr>
                    </a:p>
                  </a:txBody>
                  <a:tcPr marL="0" marR="0" marT="27940" marB="0"/>
                </a:tc>
                <a:tc>
                  <a:txBody>
                    <a:bodyPr/>
                    <a:lstStyle/>
                    <a:p>
                      <a:pPr marR="9525" algn="ctr">
                        <a:lnSpc>
                          <a:spcPct val="100000"/>
                        </a:lnSpc>
                        <a:spcBef>
                          <a:spcPts val="220"/>
                        </a:spcBef>
                      </a:pPr>
                      <a:r>
                        <a:rPr sz="800" spc="-20" dirty="0">
                          <a:solidFill>
                            <a:srgbClr val="0A2C81"/>
                          </a:solidFill>
                          <a:latin typeface="Arial"/>
                          <a:cs typeface="Arial"/>
                        </a:rPr>
                        <a:t>72.7</a:t>
                      </a:r>
                      <a:endParaRPr sz="800">
                        <a:latin typeface="Arial"/>
                        <a:cs typeface="Arial"/>
                      </a:endParaRPr>
                    </a:p>
                  </a:txBody>
                  <a:tcPr marL="0" marR="0" marT="27940" marB="0"/>
                </a:tc>
                <a:tc>
                  <a:txBody>
                    <a:bodyPr/>
                    <a:lstStyle/>
                    <a:p>
                      <a:pPr marL="43815">
                        <a:lnSpc>
                          <a:spcPct val="100000"/>
                        </a:lnSpc>
                        <a:spcBef>
                          <a:spcPts val="290"/>
                        </a:spcBef>
                        <a:tabLst>
                          <a:tab pos="3292475" algn="l"/>
                          <a:tab pos="3676650" algn="l"/>
                          <a:tab pos="4137025" algn="l"/>
                        </a:tabLst>
                      </a:pPr>
                      <a:r>
                        <a:rPr sz="1200" baseline="3472" dirty="0">
                          <a:solidFill>
                            <a:srgbClr val="0A2C81"/>
                          </a:solidFill>
                          <a:latin typeface="Arial"/>
                          <a:cs typeface="Arial"/>
                        </a:rPr>
                        <a:t>(64.9, </a:t>
                      </a:r>
                      <a:r>
                        <a:rPr sz="1200" spc="-15" baseline="3472" dirty="0">
                          <a:solidFill>
                            <a:srgbClr val="0A2C81"/>
                          </a:solidFill>
                          <a:latin typeface="Arial"/>
                          <a:cs typeface="Arial"/>
                        </a:rPr>
                        <a:t>80.4)</a:t>
                      </a:r>
                      <a:r>
                        <a:rPr sz="1200" baseline="3472" dirty="0">
                          <a:solidFill>
                            <a:srgbClr val="0A2C81"/>
                          </a:solidFill>
                          <a:latin typeface="Arial"/>
                          <a:cs typeface="Arial"/>
                        </a:rPr>
                        <a:t>	</a:t>
                      </a:r>
                      <a:r>
                        <a:rPr sz="800" spc="-25" dirty="0">
                          <a:solidFill>
                            <a:srgbClr val="0A2C81"/>
                          </a:solidFill>
                          <a:latin typeface="Arial"/>
                          <a:cs typeface="Arial"/>
                        </a:rPr>
                        <a:t>113</a:t>
                      </a:r>
                      <a:r>
                        <a:rPr sz="800" dirty="0">
                          <a:solidFill>
                            <a:srgbClr val="0A2C81"/>
                          </a:solidFill>
                          <a:latin typeface="Arial"/>
                          <a:cs typeface="Arial"/>
                        </a:rPr>
                        <a:t>	</a:t>
                      </a:r>
                      <a:r>
                        <a:rPr sz="800" spc="-10" dirty="0">
                          <a:solidFill>
                            <a:srgbClr val="0A2C81"/>
                          </a:solidFill>
                          <a:latin typeface="Arial"/>
                          <a:cs typeface="Arial"/>
                        </a:rPr>
                        <a:t>15.44</a:t>
                      </a:r>
                      <a:r>
                        <a:rPr sz="800" dirty="0">
                          <a:solidFill>
                            <a:srgbClr val="0A2C81"/>
                          </a:solidFill>
                          <a:latin typeface="Arial"/>
                          <a:cs typeface="Arial"/>
                        </a:rPr>
                        <a:t>	(17.88,</a:t>
                      </a:r>
                      <a:r>
                        <a:rPr sz="800" spc="-15" dirty="0">
                          <a:solidFill>
                            <a:srgbClr val="0A2C81"/>
                          </a:solidFill>
                          <a:latin typeface="Arial"/>
                          <a:cs typeface="Arial"/>
                        </a:rPr>
                        <a:t> </a:t>
                      </a:r>
                      <a:r>
                        <a:rPr sz="800" spc="-10" dirty="0">
                          <a:solidFill>
                            <a:srgbClr val="0A2C81"/>
                          </a:solidFill>
                          <a:latin typeface="Arial"/>
                          <a:cs typeface="Arial"/>
                        </a:rPr>
                        <a:t>13.0)</a:t>
                      </a:r>
                      <a:endParaRPr sz="800">
                        <a:latin typeface="Arial"/>
                        <a:cs typeface="Arial"/>
                      </a:endParaRPr>
                    </a:p>
                  </a:txBody>
                  <a:tcPr marL="0" marR="0" marT="36830" marB="0"/>
                </a:tc>
                <a:extLst>
                  <a:ext uri="{0D108BD9-81ED-4DB2-BD59-A6C34878D82A}">
                    <a16:rowId xmlns:a16="http://schemas.microsoft.com/office/drawing/2014/main" val="10001"/>
                  </a:ext>
                </a:extLst>
              </a:tr>
              <a:tr h="199390">
                <a:tc>
                  <a:txBody>
                    <a:bodyPr/>
                    <a:lstStyle/>
                    <a:p>
                      <a:pPr marR="71120" algn="r">
                        <a:lnSpc>
                          <a:spcPct val="100000"/>
                        </a:lnSpc>
                        <a:spcBef>
                          <a:spcPts val="330"/>
                        </a:spcBef>
                      </a:pPr>
                      <a:r>
                        <a:rPr sz="800" spc="-25" dirty="0">
                          <a:solidFill>
                            <a:srgbClr val="696969"/>
                          </a:solidFill>
                          <a:latin typeface="Arial"/>
                          <a:cs typeface="Arial"/>
                        </a:rPr>
                        <a:t>48</a:t>
                      </a:r>
                      <a:endParaRPr sz="800">
                        <a:latin typeface="Arial"/>
                        <a:cs typeface="Arial"/>
                      </a:endParaRPr>
                    </a:p>
                  </a:txBody>
                  <a:tcPr marL="0" marR="0" marT="41910" marB="0"/>
                </a:tc>
                <a:tc>
                  <a:txBody>
                    <a:bodyPr/>
                    <a:lstStyle/>
                    <a:p>
                      <a:pPr marR="9525" algn="ctr">
                        <a:lnSpc>
                          <a:spcPct val="100000"/>
                        </a:lnSpc>
                        <a:spcBef>
                          <a:spcPts val="330"/>
                        </a:spcBef>
                      </a:pPr>
                      <a:r>
                        <a:rPr sz="800" spc="-20" dirty="0">
                          <a:solidFill>
                            <a:srgbClr val="696969"/>
                          </a:solidFill>
                          <a:latin typeface="Arial"/>
                          <a:cs typeface="Arial"/>
                        </a:rPr>
                        <a:t>37.8</a:t>
                      </a:r>
                      <a:endParaRPr sz="800">
                        <a:latin typeface="Arial"/>
                        <a:cs typeface="Arial"/>
                      </a:endParaRPr>
                    </a:p>
                  </a:txBody>
                  <a:tcPr marL="0" marR="0" marT="41910" marB="0"/>
                </a:tc>
                <a:tc>
                  <a:txBody>
                    <a:bodyPr/>
                    <a:lstStyle/>
                    <a:p>
                      <a:pPr marL="43815">
                        <a:lnSpc>
                          <a:spcPct val="100000"/>
                        </a:lnSpc>
                        <a:spcBef>
                          <a:spcPts val="400"/>
                        </a:spcBef>
                        <a:tabLst>
                          <a:tab pos="3292475" algn="l"/>
                          <a:tab pos="3676650" algn="l"/>
                          <a:tab pos="4108450" algn="l"/>
                        </a:tabLst>
                      </a:pPr>
                      <a:r>
                        <a:rPr sz="1200" baseline="3472" dirty="0">
                          <a:solidFill>
                            <a:srgbClr val="696969"/>
                          </a:solidFill>
                          <a:latin typeface="Arial"/>
                          <a:cs typeface="Arial"/>
                        </a:rPr>
                        <a:t>(29.4, </a:t>
                      </a:r>
                      <a:r>
                        <a:rPr sz="1200" spc="-15" baseline="3472" dirty="0">
                          <a:solidFill>
                            <a:srgbClr val="696969"/>
                          </a:solidFill>
                          <a:latin typeface="Arial"/>
                          <a:cs typeface="Arial"/>
                        </a:rPr>
                        <a:t>46.2)</a:t>
                      </a:r>
                      <a:r>
                        <a:rPr sz="1200" baseline="3472" dirty="0">
                          <a:solidFill>
                            <a:srgbClr val="696969"/>
                          </a:solidFill>
                          <a:latin typeface="Arial"/>
                          <a:cs typeface="Arial"/>
                        </a:rPr>
                        <a:t>	</a:t>
                      </a:r>
                      <a:r>
                        <a:rPr sz="800" spc="-25" dirty="0">
                          <a:solidFill>
                            <a:srgbClr val="696969"/>
                          </a:solidFill>
                          <a:latin typeface="Arial"/>
                          <a:cs typeface="Arial"/>
                        </a:rPr>
                        <a:t>112</a:t>
                      </a:r>
                      <a:r>
                        <a:rPr sz="800" dirty="0">
                          <a:solidFill>
                            <a:srgbClr val="696969"/>
                          </a:solidFill>
                          <a:latin typeface="Arial"/>
                          <a:cs typeface="Arial"/>
                        </a:rPr>
                        <a:t>	</a:t>
                      </a:r>
                      <a:r>
                        <a:rPr sz="800" spc="-10" dirty="0">
                          <a:solidFill>
                            <a:srgbClr val="696969"/>
                          </a:solidFill>
                          <a:latin typeface="Arial"/>
                          <a:cs typeface="Arial"/>
                        </a:rPr>
                        <a:t>13.44</a:t>
                      </a:r>
                      <a:r>
                        <a:rPr sz="800" dirty="0">
                          <a:solidFill>
                            <a:srgbClr val="696969"/>
                          </a:solidFill>
                          <a:latin typeface="Arial"/>
                          <a:cs typeface="Arial"/>
                        </a:rPr>
                        <a:t>	(15.76,</a:t>
                      </a:r>
                      <a:r>
                        <a:rPr sz="800" spc="-15" dirty="0">
                          <a:solidFill>
                            <a:srgbClr val="696969"/>
                          </a:solidFill>
                          <a:latin typeface="Arial"/>
                          <a:cs typeface="Arial"/>
                        </a:rPr>
                        <a:t> </a:t>
                      </a:r>
                      <a:r>
                        <a:rPr sz="800" spc="-10" dirty="0">
                          <a:solidFill>
                            <a:srgbClr val="696969"/>
                          </a:solidFill>
                          <a:latin typeface="Arial"/>
                          <a:cs typeface="Arial"/>
                        </a:rPr>
                        <a:t>11.11)</a:t>
                      </a:r>
                      <a:endParaRPr sz="800">
                        <a:latin typeface="Arial"/>
                        <a:cs typeface="Arial"/>
                      </a:endParaRPr>
                    </a:p>
                  </a:txBody>
                  <a:tcPr marL="0" marR="0" marT="50800" marB="0"/>
                </a:tc>
                <a:extLst>
                  <a:ext uri="{0D108BD9-81ED-4DB2-BD59-A6C34878D82A}">
                    <a16:rowId xmlns:a16="http://schemas.microsoft.com/office/drawing/2014/main" val="10002"/>
                  </a:ext>
                </a:extLst>
              </a:tr>
              <a:tr h="231775">
                <a:tc>
                  <a:txBody>
                    <a:bodyPr/>
                    <a:lstStyle/>
                    <a:p>
                      <a:pPr marL="4881245">
                        <a:lnSpc>
                          <a:spcPts val="810"/>
                        </a:lnSpc>
                        <a:spcBef>
                          <a:spcPts val="455"/>
                        </a:spcBef>
                      </a:pPr>
                      <a:r>
                        <a:rPr sz="800" spc="-25" dirty="0">
                          <a:solidFill>
                            <a:srgbClr val="0A2C81"/>
                          </a:solidFill>
                          <a:latin typeface="Arial"/>
                          <a:cs typeface="Arial"/>
                        </a:rPr>
                        <a:t>41</a:t>
                      </a:r>
                      <a:endParaRPr sz="800">
                        <a:latin typeface="Arial"/>
                        <a:cs typeface="Arial"/>
                      </a:endParaRPr>
                    </a:p>
                    <a:p>
                      <a:pPr marL="109855">
                        <a:lnSpc>
                          <a:spcPts val="465"/>
                        </a:lnSpc>
                      </a:pPr>
                      <a:r>
                        <a:rPr sz="900" b="1" dirty="0">
                          <a:latin typeface="Arial"/>
                          <a:cs typeface="Arial"/>
                        </a:rPr>
                        <a:t>DIPSS:</a:t>
                      </a:r>
                      <a:r>
                        <a:rPr sz="900" b="1" spc="50" dirty="0">
                          <a:latin typeface="Arial"/>
                          <a:cs typeface="Arial"/>
                        </a:rPr>
                        <a:t> </a:t>
                      </a:r>
                      <a:r>
                        <a:rPr sz="900" b="1" spc="-10" dirty="0">
                          <a:latin typeface="Arial"/>
                          <a:cs typeface="Arial"/>
                        </a:rPr>
                        <a:t>Intermediate-</a:t>
                      </a:r>
                      <a:r>
                        <a:rPr sz="900" b="1" dirty="0">
                          <a:latin typeface="Arial"/>
                          <a:cs typeface="Arial"/>
                        </a:rPr>
                        <a:t>2</a:t>
                      </a:r>
                      <a:r>
                        <a:rPr sz="900" b="1" spc="20" dirty="0">
                          <a:latin typeface="Arial"/>
                          <a:cs typeface="Arial"/>
                        </a:rPr>
                        <a:t> </a:t>
                      </a:r>
                      <a:r>
                        <a:rPr sz="900" b="1" spc="-20" dirty="0">
                          <a:latin typeface="Arial"/>
                          <a:cs typeface="Arial"/>
                        </a:rPr>
                        <a:t>risk</a:t>
                      </a:r>
                      <a:endParaRPr sz="900">
                        <a:latin typeface="Arial"/>
                        <a:cs typeface="Arial"/>
                      </a:endParaRPr>
                    </a:p>
                  </a:txBody>
                  <a:tcPr marL="0" marR="0" marT="57785" marB="0"/>
                </a:tc>
                <a:tc>
                  <a:txBody>
                    <a:bodyPr/>
                    <a:lstStyle/>
                    <a:p>
                      <a:pPr marR="9525" algn="ctr">
                        <a:lnSpc>
                          <a:spcPct val="100000"/>
                        </a:lnSpc>
                        <a:spcBef>
                          <a:spcPts val="455"/>
                        </a:spcBef>
                      </a:pPr>
                      <a:r>
                        <a:rPr sz="800" spc="-20" dirty="0">
                          <a:solidFill>
                            <a:srgbClr val="0A2C81"/>
                          </a:solidFill>
                          <a:latin typeface="Arial"/>
                          <a:cs typeface="Arial"/>
                        </a:rPr>
                        <a:t>54.7</a:t>
                      </a:r>
                      <a:endParaRPr sz="800">
                        <a:latin typeface="Arial"/>
                        <a:cs typeface="Arial"/>
                      </a:endParaRPr>
                    </a:p>
                  </a:txBody>
                  <a:tcPr marL="0" marR="0" marT="57785" marB="0">
                    <a:solidFill>
                      <a:srgbClr val="EEEEEE">
                        <a:alpha val="50195"/>
                      </a:srgbClr>
                    </a:solidFill>
                  </a:tcPr>
                </a:tc>
                <a:tc>
                  <a:txBody>
                    <a:bodyPr/>
                    <a:lstStyle/>
                    <a:p>
                      <a:pPr marL="43815">
                        <a:lnSpc>
                          <a:spcPct val="100000"/>
                        </a:lnSpc>
                        <a:spcBef>
                          <a:spcPts val="525"/>
                        </a:spcBef>
                        <a:tabLst>
                          <a:tab pos="3319779" algn="l"/>
                          <a:tab pos="3676650" algn="l"/>
                          <a:tab pos="4108450" algn="l"/>
                        </a:tabLst>
                      </a:pPr>
                      <a:r>
                        <a:rPr sz="1200" baseline="3472" dirty="0">
                          <a:solidFill>
                            <a:srgbClr val="0A2C81"/>
                          </a:solidFill>
                          <a:latin typeface="Arial"/>
                          <a:cs typeface="Arial"/>
                        </a:rPr>
                        <a:t>(43.4, </a:t>
                      </a:r>
                      <a:r>
                        <a:rPr sz="1200" spc="-15" baseline="3472" dirty="0">
                          <a:solidFill>
                            <a:srgbClr val="0A2C81"/>
                          </a:solidFill>
                          <a:latin typeface="Arial"/>
                          <a:cs typeface="Arial"/>
                        </a:rPr>
                        <a:t>65.9)</a:t>
                      </a:r>
                      <a:r>
                        <a:rPr sz="1200" baseline="3472" dirty="0">
                          <a:solidFill>
                            <a:srgbClr val="0A2C81"/>
                          </a:solidFill>
                          <a:latin typeface="Arial"/>
                          <a:cs typeface="Arial"/>
                        </a:rPr>
                        <a:t>	</a:t>
                      </a:r>
                      <a:r>
                        <a:rPr sz="800" spc="-25" dirty="0">
                          <a:solidFill>
                            <a:srgbClr val="0A2C81"/>
                          </a:solidFill>
                          <a:latin typeface="Arial"/>
                          <a:cs typeface="Arial"/>
                        </a:rPr>
                        <a:t>55</a:t>
                      </a:r>
                      <a:r>
                        <a:rPr sz="800" dirty="0">
                          <a:solidFill>
                            <a:srgbClr val="0A2C81"/>
                          </a:solidFill>
                          <a:latin typeface="Arial"/>
                          <a:cs typeface="Arial"/>
                        </a:rPr>
                        <a:t>	</a:t>
                      </a:r>
                      <a:r>
                        <a:rPr sz="800" spc="-10" dirty="0">
                          <a:solidFill>
                            <a:srgbClr val="0A2C81"/>
                          </a:solidFill>
                          <a:latin typeface="Arial"/>
                          <a:cs typeface="Arial"/>
                        </a:rPr>
                        <a:t>17.53</a:t>
                      </a:r>
                      <a:r>
                        <a:rPr sz="800" dirty="0">
                          <a:solidFill>
                            <a:srgbClr val="0A2C81"/>
                          </a:solidFill>
                          <a:latin typeface="Arial"/>
                          <a:cs typeface="Arial"/>
                        </a:rPr>
                        <a:t>	(21.77,</a:t>
                      </a:r>
                      <a:r>
                        <a:rPr sz="800" spc="-15" dirty="0">
                          <a:solidFill>
                            <a:srgbClr val="0A2C81"/>
                          </a:solidFill>
                          <a:latin typeface="Arial"/>
                          <a:cs typeface="Arial"/>
                        </a:rPr>
                        <a:t> </a:t>
                      </a:r>
                      <a:r>
                        <a:rPr sz="800" spc="-10" dirty="0">
                          <a:solidFill>
                            <a:srgbClr val="0A2C81"/>
                          </a:solidFill>
                          <a:latin typeface="Arial"/>
                          <a:cs typeface="Arial"/>
                        </a:rPr>
                        <a:t>13.29)</a:t>
                      </a:r>
                      <a:endParaRPr sz="800">
                        <a:latin typeface="Arial"/>
                        <a:cs typeface="Arial"/>
                      </a:endParaRPr>
                    </a:p>
                  </a:txBody>
                  <a:tcPr marL="0" marR="0" marT="66675" marB="0">
                    <a:solidFill>
                      <a:srgbClr val="EEEEEE">
                        <a:alpha val="50195"/>
                      </a:srgbClr>
                    </a:solidFill>
                  </a:tcPr>
                </a:tc>
                <a:extLst>
                  <a:ext uri="{0D108BD9-81ED-4DB2-BD59-A6C34878D82A}">
                    <a16:rowId xmlns:a16="http://schemas.microsoft.com/office/drawing/2014/main" val="10003"/>
                  </a:ext>
                </a:extLst>
              </a:tr>
              <a:tr h="200025">
                <a:tc>
                  <a:txBody>
                    <a:bodyPr/>
                    <a:lstStyle/>
                    <a:p>
                      <a:pPr marR="71120" algn="r">
                        <a:lnSpc>
                          <a:spcPct val="100000"/>
                        </a:lnSpc>
                        <a:spcBef>
                          <a:spcPts val="330"/>
                        </a:spcBef>
                      </a:pPr>
                      <a:r>
                        <a:rPr sz="800" spc="-25" dirty="0">
                          <a:solidFill>
                            <a:srgbClr val="696969"/>
                          </a:solidFill>
                          <a:latin typeface="Arial"/>
                          <a:cs typeface="Arial"/>
                        </a:rPr>
                        <a:t>25</a:t>
                      </a:r>
                      <a:endParaRPr sz="800">
                        <a:latin typeface="Arial"/>
                        <a:cs typeface="Arial"/>
                      </a:endParaRPr>
                    </a:p>
                  </a:txBody>
                  <a:tcPr marL="0" marR="0" marT="41910" marB="0"/>
                </a:tc>
                <a:tc>
                  <a:txBody>
                    <a:bodyPr/>
                    <a:lstStyle/>
                    <a:p>
                      <a:pPr marR="9525" algn="ctr">
                        <a:lnSpc>
                          <a:spcPct val="100000"/>
                        </a:lnSpc>
                        <a:spcBef>
                          <a:spcPts val="330"/>
                        </a:spcBef>
                      </a:pPr>
                      <a:r>
                        <a:rPr sz="800" spc="-20" dirty="0">
                          <a:solidFill>
                            <a:srgbClr val="696969"/>
                          </a:solidFill>
                          <a:latin typeface="Arial"/>
                          <a:cs typeface="Arial"/>
                        </a:rPr>
                        <a:t>33.8</a:t>
                      </a:r>
                      <a:endParaRPr sz="800">
                        <a:latin typeface="Arial"/>
                        <a:cs typeface="Arial"/>
                      </a:endParaRPr>
                    </a:p>
                  </a:txBody>
                  <a:tcPr marL="0" marR="0" marT="41910" marB="0">
                    <a:solidFill>
                      <a:srgbClr val="EEEEEE">
                        <a:alpha val="50195"/>
                      </a:srgbClr>
                    </a:solidFill>
                  </a:tcPr>
                </a:tc>
                <a:tc>
                  <a:txBody>
                    <a:bodyPr/>
                    <a:lstStyle/>
                    <a:p>
                      <a:pPr marL="43815">
                        <a:lnSpc>
                          <a:spcPct val="100000"/>
                        </a:lnSpc>
                        <a:spcBef>
                          <a:spcPts val="395"/>
                        </a:spcBef>
                        <a:tabLst>
                          <a:tab pos="3319779" algn="l"/>
                          <a:tab pos="3676650" algn="l"/>
                          <a:tab pos="4137025" algn="l"/>
                        </a:tabLst>
                      </a:pPr>
                      <a:r>
                        <a:rPr sz="1200" baseline="3472" dirty="0">
                          <a:solidFill>
                            <a:srgbClr val="696969"/>
                          </a:solidFill>
                          <a:latin typeface="Arial"/>
                          <a:cs typeface="Arial"/>
                        </a:rPr>
                        <a:t>(23.0, </a:t>
                      </a:r>
                      <a:r>
                        <a:rPr sz="1200" spc="-15" baseline="3472" dirty="0">
                          <a:solidFill>
                            <a:srgbClr val="696969"/>
                          </a:solidFill>
                          <a:latin typeface="Arial"/>
                          <a:cs typeface="Arial"/>
                        </a:rPr>
                        <a:t>44.6)</a:t>
                      </a:r>
                      <a:r>
                        <a:rPr sz="1200" baseline="3472" dirty="0">
                          <a:solidFill>
                            <a:srgbClr val="696969"/>
                          </a:solidFill>
                          <a:latin typeface="Arial"/>
                          <a:cs typeface="Arial"/>
                        </a:rPr>
                        <a:t>	</a:t>
                      </a:r>
                      <a:r>
                        <a:rPr sz="800" spc="-25" dirty="0">
                          <a:solidFill>
                            <a:srgbClr val="696969"/>
                          </a:solidFill>
                          <a:latin typeface="Arial"/>
                          <a:cs typeface="Arial"/>
                        </a:rPr>
                        <a:t>58</a:t>
                      </a:r>
                      <a:r>
                        <a:rPr sz="800" dirty="0">
                          <a:solidFill>
                            <a:srgbClr val="696969"/>
                          </a:solidFill>
                          <a:latin typeface="Arial"/>
                          <a:cs typeface="Arial"/>
                        </a:rPr>
                        <a:t>	</a:t>
                      </a:r>
                      <a:r>
                        <a:rPr sz="800" spc="-10" dirty="0">
                          <a:solidFill>
                            <a:srgbClr val="696969"/>
                          </a:solidFill>
                          <a:latin typeface="Arial"/>
                          <a:cs typeface="Arial"/>
                        </a:rPr>
                        <a:t>11.91</a:t>
                      </a:r>
                      <a:r>
                        <a:rPr sz="800" dirty="0">
                          <a:solidFill>
                            <a:srgbClr val="696969"/>
                          </a:solidFill>
                          <a:latin typeface="Arial"/>
                          <a:cs typeface="Arial"/>
                        </a:rPr>
                        <a:t>	(14.83,</a:t>
                      </a:r>
                      <a:r>
                        <a:rPr sz="800" spc="-15" dirty="0">
                          <a:solidFill>
                            <a:srgbClr val="696969"/>
                          </a:solidFill>
                          <a:latin typeface="Arial"/>
                          <a:cs typeface="Arial"/>
                        </a:rPr>
                        <a:t> </a:t>
                      </a:r>
                      <a:r>
                        <a:rPr sz="800" spc="-10" dirty="0">
                          <a:solidFill>
                            <a:srgbClr val="696969"/>
                          </a:solidFill>
                          <a:latin typeface="Arial"/>
                          <a:cs typeface="Arial"/>
                        </a:rPr>
                        <a:t>8.99)</a:t>
                      </a:r>
                      <a:endParaRPr sz="800">
                        <a:latin typeface="Arial"/>
                        <a:cs typeface="Arial"/>
                      </a:endParaRPr>
                    </a:p>
                  </a:txBody>
                  <a:tcPr marL="0" marR="0" marT="50165" marB="0">
                    <a:solidFill>
                      <a:srgbClr val="EEEEEE">
                        <a:alpha val="50195"/>
                      </a:srgbClr>
                    </a:solidFill>
                  </a:tcPr>
                </a:tc>
                <a:extLst>
                  <a:ext uri="{0D108BD9-81ED-4DB2-BD59-A6C34878D82A}">
                    <a16:rowId xmlns:a16="http://schemas.microsoft.com/office/drawing/2014/main" val="10004"/>
                  </a:ext>
                </a:extLst>
              </a:tr>
              <a:tr h="231140">
                <a:tc>
                  <a:txBody>
                    <a:bodyPr/>
                    <a:lstStyle/>
                    <a:p>
                      <a:pPr marR="97790" algn="r">
                        <a:lnSpc>
                          <a:spcPts val="810"/>
                        </a:lnSpc>
                        <a:spcBef>
                          <a:spcPts val="450"/>
                        </a:spcBef>
                      </a:pPr>
                      <a:r>
                        <a:rPr sz="800" dirty="0">
                          <a:solidFill>
                            <a:srgbClr val="0A2C81"/>
                          </a:solidFill>
                          <a:latin typeface="Arial"/>
                          <a:cs typeface="Arial"/>
                        </a:rPr>
                        <a:t>7</a:t>
                      </a:r>
                      <a:endParaRPr sz="800">
                        <a:latin typeface="Arial"/>
                        <a:cs typeface="Arial"/>
                      </a:endParaRPr>
                    </a:p>
                    <a:p>
                      <a:pPr marL="109855">
                        <a:lnSpc>
                          <a:spcPts val="465"/>
                        </a:lnSpc>
                      </a:pPr>
                      <a:r>
                        <a:rPr sz="900" b="1" dirty="0">
                          <a:latin typeface="Arial"/>
                          <a:cs typeface="Arial"/>
                        </a:rPr>
                        <a:t>DIPSS: High</a:t>
                      </a:r>
                      <a:r>
                        <a:rPr sz="900" b="1" spc="-10" dirty="0">
                          <a:latin typeface="Arial"/>
                          <a:cs typeface="Arial"/>
                        </a:rPr>
                        <a:t> </a:t>
                      </a:r>
                      <a:r>
                        <a:rPr sz="900" b="1" spc="-20" dirty="0">
                          <a:latin typeface="Arial"/>
                          <a:cs typeface="Arial"/>
                        </a:rPr>
                        <a:t>risk</a:t>
                      </a:r>
                      <a:endParaRPr sz="900">
                        <a:latin typeface="Arial"/>
                        <a:cs typeface="Arial"/>
                      </a:endParaRPr>
                    </a:p>
                  </a:txBody>
                  <a:tcPr marL="0" marR="0" marT="57150" marB="0"/>
                </a:tc>
                <a:tc>
                  <a:txBody>
                    <a:bodyPr/>
                    <a:lstStyle/>
                    <a:p>
                      <a:pPr marR="9525" algn="ctr">
                        <a:lnSpc>
                          <a:spcPct val="100000"/>
                        </a:lnSpc>
                        <a:spcBef>
                          <a:spcPts val="450"/>
                        </a:spcBef>
                      </a:pPr>
                      <a:r>
                        <a:rPr sz="800" spc="-20" dirty="0">
                          <a:solidFill>
                            <a:srgbClr val="0A2C81"/>
                          </a:solidFill>
                          <a:latin typeface="Arial"/>
                          <a:cs typeface="Arial"/>
                        </a:rPr>
                        <a:t>63.6</a:t>
                      </a:r>
                      <a:endParaRPr sz="800">
                        <a:latin typeface="Arial"/>
                        <a:cs typeface="Arial"/>
                      </a:endParaRPr>
                    </a:p>
                  </a:txBody>
                  <a:tcPr marL="0" marR="0" marT="57150" marB="0"/>
                </a:tc>
                <a:tc>
                  <a:txBody>
                    <a:bodyPr/>
                    <a:lstStyle/>
                    <a:p>
                      <a:pPr marL="43815">
                        <a:lnSpc>
                          <a:spcPct val="100000"/>
                        </a:lnSpc>
                        <a:spcBef>
                          <a:spcPts val="520"/>
                        </a:spcBef>
                        <a:tabLst>
                          <a:tab pos="3348990" algn="l"/>
                          <a:tab pos="3676650" algn="l"/>
                          <a:tab pos="4137025" algn="l"/>
                        </a:tabLst>
                      </a:pPr>
                      <a:r>
                        <a:rPr sz="1200" baseline="3472" dirty="0">
                          <a:solidFill>
                            <a:srgbClr val="0A2C81"/>
                          </a:solidFill>
                          <a:latin typeface="Arial"/>
                          <a:cs typeface="Arial"/>
                        </a:rPr>
                        <a:t>(30.8, </a:t>
                      </a:r>
                      <a:r>
                        <a:rPr sz="1200" spc="-15" baseline="3472" dirty="0">
                          <a:solidFill>
                            <a:srgbClr val="0A2C81"/>
                          </a:solidFill>
                          <a:latin typeface="Arial"/>
                          <a:cs typeface="Arial"/>
                        </a:rPr>
                        <a:t>89.1)</a:t>
                      </a:r>
                      <a:r>
                        <a:rPr sz="1200" baseline="3472" dirty="0">
                          <a:solidFill>
                            <a:srgbClr val="0A2C81"/>
                          </a:solidFill>
                          <a:latin typeface="Arial"/>
                          <a:cs typeface="Arial"/>
                        </a:rPr>
                        <a:t>	</a:t>
                      </a:r>
                      <a:r>
                        <a:rPr sz="800" spc="-50" dirty="0">
                          <a:solidFill>
                            <a:srgbClr val="0A2C81"/>
                          </a:solidFill>
                          <a:latin typeface="Arial"/>
                          <a:cs typeface="Arial"/>
                        </a:rPr>
                        <a:t>7</a:t>
                      </a:r>
                      <a:r>
                        <a:rPr sz="800" dirty="0">
                          <a:solidFill>
                            <a:srgbClr val="0A2C81"/>
                          </a:solidFill>
                          <a:latin typeface="Arial"/>
                          <a:cs typeface="Arial"/>
                        </a:rPr>
                        <a:t>	</a:t>
                      </a:r>
                      <a:r>
                        <a:rPr sz="800" spc="-10" dirty="0">
                          <a:solidFill>
                            <a:srgbClr val="0A2C81"/>
                          </a:solidFill>
                          <a:latin typeface="Arial"/>
                          <a:cs typeface="Arial"/>
                        </a:rPr>
                        <a:t>12.50</a:t>
                      </a:r>
                      <a:r>
                        <a:rPr sz="800" dirty="0">
                          <a:solidFill>
                            <a:srgbClr val="0A2C81"/>
                          </a:solidFill>
                          <a:latin typeface="Arial"/>
                          <a:cs typeface="Arial"/>
                        </a:rPr>
                        <a:t>	(24.21,</a:t>
                      </a:r>
                      <a:r>
                        <a:rPr sz="800" spc="-15" dirty="0">
                          <a:solidFill>
                            <a:srgbClr val="0A2C81"/>
                          </a:solidFill>
                          <a:latin typeface="Arial"/>
                          <a:cs typeface="Arial"/>
                        </a:rPr>
                        <a:t> </a:t>
                      </a:r>
                      <a:r>
                        <a:rPr sz="800" spc="-10" dirty="0">
                          <a:solidFill>
                            <a:srgbClr val="0A2C81"/>
                          </a:solidFill>
                          <a:latin typeface="Arial"/>
                          <a:cs typeface="Arial"/>
                        </a:rPr>
                        <a:t>0.80)</a:t>
                      </a:r>
                      <a:endParaRPr sz="800">
                        <a:latin typeface="Arial"/>
                        <a:cs typeface="Arial"/>
                      </a:endParaRPr>
                    </a:p>
                  </a:txBody>
                  <a:tcPr marL="0" marR="0" marT="66040" marB="0"/>
                </a:tc>
                <a:extLst>
                  <a:ext uri="{0D108BD9-81ED-4DB2-BD59-A6C34878D82A}">
                    <a16:rowId xmlns:a16="http://schemas.microsoft.com/office/drawing/2014/main" val="10005"/>
                  </a:ext>
                </a:extLst>
              </a:tr>
              <a:tr h="198120">
                <a:tc>
                  <a:txBody>
                    <a:bodyPr/>
                    <a:lstStyle/>
                    <a:p>
                      <a:pPr marR="97790" algn="r">
                        <a:lnSpc>
                          <a:spcPct val="100000"/>
                        </a:lnSpc>
                        <a:spcBef>
                          <a:spcPts val="330"/>
                        </a:spcBef>
                      </a:pPr>
                      <a:r>
                        <a:rPr sz="800" dirty="0">
                          <a:solidFill>
                            <a:srgbClr val="696969"/>
                          </a:solidFill>
                          <a:latin typeface="Arial"/>
                          <a:cs typeface="Arial"/>
                        </a:rPr>
                        <a:t>3</a:t>
                      </a:r>
                      <a:endParaRPr sz="800">
                        <a:latin typeface="Arial"/>
                        <a:cs typeface="Arial"/>
                      </a:endParaRPr>
                    </a:p>
                  </a:txBody>
                  <a:tcPr marL="0" marR="0" marT="41910" marB="0"/>
                </a:tc>
                <a:tc>
                  <a:txBody>
                    <a:bodyPr/>
                    <a:lstStyle/>
                    <a:p>
                      <a:pPr marR="9525" algn="ctr">
                        <a:lnSpc>
                          <a:spcPct val="100000"/>
                        </a:lnSpc>
                        <a:spcBef>
                          <a:spcPts val="330"/>
                        </a:spcBef>
                      </a:pPr>
                      <a:r>
                        <a:rPr sz="800" spc="-20" dirty="0">
                          <a:solidFill>
                            <a:srgbClr val="696969"/>
                          </a:solidFill>
                          <a:latin typeface="Arial"/>
                          <a:cs typeface="Arial"/>
                        </a:rPr>
                        <a:t>20.0</a:t>
                      </a:r>
                      <a:endParaRPr sz="800">
                        <a:latin typeface="Arial"/>
                        <a:cs typeface="Arial"/>
                      </a:endParaRPr>
                    </a:p>
                  </a:txBody>
                  <a:tcPr marL="0" marR="0" marT="41910" marB="0"/>
                </a:tc>
                <a:tc>
                  <a:txBody>
                    <a:bodyPr/>
                    <a:lstStyle/>
                    <a:p>
                      <a:pPr marL="72390">
                        <a:lnSpc>
                          <a:spcPct val="100000"/>
                        </a:lnSpc>
                        <a:spcBef>
                          <a:spcPts val="400"/>
                        </a:spcBef>
                        <a:tabLst>
                          <a:tab pos="3319779" algn="l"/>
                          <a:tab pos="3676650" algn="l"/>
                          <a:tab pos="4137025" algn="l"/>
                        </a:tabLst>
                      </a:pPr>
                      <a:r>
                        <a:rPr sz="1200" baseline="3472" dirty="0">
                          <a:solidFill>
                            <a:srgbClr val="696969"/>
                          </a:solidFill>
                          <a:latin typeface="Arial"/>
                          <a:cs typeface="Arial"/>
                        </a:rPr>
                        <a:t>(4.3,</a:t>
                      </a:r>
                      <a:r>
                        <a:rPr sz="1200" spc="-15" baseline="3472" dirty="0">
                          <a:solidFill>
                            <a:srgbClr val="696969"/>
                          </a:solidFill>
                          <a:latin typeface="Arial"/>
                          <a:cs typeface="Arial"/>
                        </a:rPr>
                        <a:t> 48.1)</a:t>
                      </a:r>
                      <a:r>
                        <a:rPr sz="1200" baseline="3472" dirty="0">
                          <a:solidFill>
                            <a:srgbClr val="696969"/>
                          </a:solidFill>
                          <a:latin typeface="Arial"/>
                          <a:cs typeface="Arial"/>
                        </a:rPr>
                        <a:t>	</a:t>
                      </a:r>
                      <a:r>
                        <a:rPr sz="800" spc="-25" dirty="0">
                          <a:solidFill>
                            <a:srgbClr val="696969"/>
                          </a:solidFill>
                          <a:latin typeface="Arial"/>
                          <a:cs typeface="Arial"/>
                        </a:rPr>
                        <a:t>12</a:t>
                      </a:r>
                      <a:r>
                        <a:rPr sz="800" dirty="0">
                          <a:solidFill>
                            <a:srgbClr val="696969"/>
                          </a:solidFill>
                          <a:latin typeface="Arial"/>
                          <a:cs typeface="Arial"/>
                        </a:rPr>
                        <a:t>	</a:t>
                      </a:r>
                      <a:r>
                        <a:rPr sz="800" spc="-10" dirty="0">
                          <a:solidFill>
                            <a:srgbClr val="696969"/>
                          </a:solidFill>
                          <a:latin typeface="Arial"/>
                          <a:cs typeface="Arial"/>
                        </a:rPr>
                        <a:t>16.96</a:t>
                      </a:r>
                      <a:r>
                        <a:rPr sz="800" dirty="0">
                          <a:solidFill>
                            <a:srgbClr val="696969"/>
                          </a:solidFill>
                          <a:latin typeface="Arial"/>
                          <a:cs typeface="Arial"/>
                        </a:rPr>
                        <a:t>	(25.47,</a:t>
                      </a:r>
                      <a:r>
                        <a:rPr sz="800" spc="-15" dirty="0">
                          <a:solidFill>
                            <a:srgbClr val="696969"/>
                          </a:solidFill>
                          <a:latin typeface="Arial"/>
                          <a:cs typeface="Arial"/>
                        </a:rPr>
                        <a:t> </a:t>
                      </a:r>
                      <a:r>
                        <a:rPr sz="800" spc="-10" dirty="0">
                          <a:solidFill>
                            <a:srgbClr val="696969"/>
                          </a:solidFill>
                          <a:latin typeface="Arial"/>
                          <a:cs typeface="Arial"/>
                        </a:rPr>
                        <a:t>8.46)</a:t>
                      </a:r>
                      <a:endParaRPr sz="800">
                        <a:latin typeface="Arial"/>
                        <a:cs typeface="Arial"/>
                      </a:endParaRPr>
                    </a:p>
                  </a:txBody>
                  <a:tcPr marL="0" marR="0" marT="50800" marB="0"/>
                </a:tc>
                <a:extLst>
                  <a:ext uri="{0D108BD9-81ED-4DB2-BD59-A6C34878D82A}">
                    <a16:rowId xmlns:a16="http://schemas.microsoft.com/office/drawing/2014/main" val="10006"/>
                  </a:ext>
                </a:extLst>
              </a:tr>
              <a:tr h="233679">
                <a:tc>
                  <a:txBody>
                    <a:bodyPr/>
                    <a:lstStyle/>
                    <a:p>
                      <a:pPr marR="71120" algn="r">
                        <a:lnSpc>
                          <a:spcPts val="810"/>
                        </a:lnSpc>
                        <a:spcBef>
                          <a:spcPts val="470"/>
                        </a:spcBef>
                      </a:pPr>
                      <a:r>
                        <a:rPr sz="800" spc="-25" dirty="0">
                          <a:solidFill>
                            <a:srgbClr val="0A2C81"/>
                          </a:solidFill>
                          <a:latin typeface="Arial"/>
                          <a:cs typeface="Arial"/>
                        </a:rPr>
                        <a:t>70</a:t>
                      </a:r>
                      <a:endParaRPr sz="800">
                        <a:latin typeface="Arial"/>
                        <a:cs typeface="Arial"/>
                      </a:endParaRPr>
                    </a:p>
                    <a:p>
                      <a:pPr marL="109855">
                        <a:lnSpc>
                          <a:spcPts val="465"/>
                        </a:lnSpc>
                      </a:pPr>
                      <a:r>
                        <a:rPr sz="900" b="1" dirty="0">
                          <a:latin typeface="Arial"/>
                          <a:cs typeface="Arial"/>
                        </a:rPr>
                        <a:t>MF</a:t>
                      </a:r>
                      <a:r>
                        <a:rPr sz="900" b="1" spc="-40" dirty="0">
                          <a:latin typeface="Arial"/>
                          <a:cs typeface="Arial"/>
                        </a:rPr>
                        <a:t> </a:t>
                      </a:r>
                      <a:r>
                        <a:rPr sz="900" b="1" dirty="0">
                          <a:latin typeface="Arial"/>
                          <a:cs typeface="Arial"/>
                        </a:rPr>
                        <a:t>subtype:</a:t>
                      </a:r>
                      <a:r>
                        <a:rPr sz="900" b="1" spc="-5" dirty="0">
                          <a:latin typeface="Arial"/>
                          <a:cs typeface="Arial"/>
                        </a:rPr>
                        <a:t> </a:t>
                      </a:r>
                      <a:r>
                        <a:rPr sz="900" b="1" spc="-25" dirty="0">
                          <a:latin typeface="Arial"/>
                          <a:cs typeface="Arial"/>
                        </a:rPr>
                        <a:t>PMF</a:t>
                      </a:r>
                      <a:endParaRPr sz="900">
                        <a:latin typeface="Arial"/>
                        <a:cs typeface="Arial"/>
                      </a:endParaRPr>
                    </a:p>
                  </a:txBody>
                  <a:tcPr marL="0" marR="0" marT="59690" marB="0"/>
                </a:tc>
                <a:tc>
                  <a:txBody>
                    <a:bodyPr/>
                    <a:lstStyle/>
                    <a:p>
                      <a:pPr marR="9525" algn="ctr">
                        <a:lnSpc>
                          <a:spcPct val="100000"/>
                        </a:lnSpc>
                        <a:spcBef>
                          <a:spcPts val="470"/>
                        </a:spcBef>
                      </a:pPr>
                      <a:r>
                        <a:rPr sz="800" spc="-20" dirty="0">
                          <a:solidFill>
                            <a:srgbClr val="0A2C81"/>
                          </a:solidFill>
                          <a:latin typeface="Arial"/>
                          <a:cs typeface="Arial"/>
                        </a:rPr>
                        <a:t>65.4</a:t>
                      </a:r>
                      <a:endParaRPr sz="800">
                        <a:latin typeface="Arial"/>
                        <a:cs typeface="Arial"/>
                      </a:endParaRPr>
                    </a:p>
                  </a:txBody>
                  <a:tcPr marL="0" marR="0" marT="59690" marB="0">
                    <a:solidFill>
                      <a:srgbClr val="EEEEEE">
                        <a:alpha val="50195"/>
                      </a:srgbClr>
                    </a:solidFill>
                  </a:tcPr>
                </a:tc>
                <a:tc>
                  <a:txBody>
                    <a:bodyPr/>
                    <a:lstStyle/>
                    <a:p>
                      <a:pPr marL="43815">
                        <a:lnSpc>
                          <a:spcPct val="100000"/>
                        </a:lnSpc>
                        <a:spcBef>
                          <a:spcPts val="535"/>
                        </a:spcBef>
                        <a:tabLst>
                          <a:tab pos="3319779" algn="l"/>
                          <a:tab pos="3676650" algn="l"/>
                          <a:tab pos="4108450" algn="l"/>
                        </a:tabLst>
                      </a:pPr>
                      <a:r>
                        <a:rPr sz="1200" baseline="3472" dirty="0">
                          <a:solidFill>
                            <a:srgbClr val="0A2C81"/>
                          </a:solidFill>
                          <a:latin typeface="Arial"/>
                          <a:cs typeface="Arial"/>
                        </a:rPr>
                        <a:t>(56.4, </a:t>
                      </a:r>
                      <a:r>
                        <a:rPr sz="1200" spc="-15" baseline="3472" dirty="0">
                          <a:solidFill>
                            <a:srgbClr val="0A2C81"/>
                          </a:solidFill>
                          <a:latin typeface="Arial"/>
                          <a:cs typeface="Arial"/>
                        </a:rPr>
                        <a:t>74.4)</a:t>
                      </a:r>
                      <a:r>
                        <a:rPr sz="1200" baseline="3472" dirty="0">
                          <a:solidFill>
                            <a:srgbClr val="0A2C81"/>
                          </a:solidFill>
                          <a:latin typeface="Arial"/>
                          <a:cs typeface="Arial"/>
                        </a:rPr>
                        <a:t>	</a:t>
                      </a:r>
                      <a:r>
                        <a:rPr sz="800" spc="-25" dirty="0">
                          <a:solidFill>
                            <a:srgbClr val="0A2C81"/>
                          </a:solidFill>
                          <a:latin typeface="Arial"/>
                          <a:cs typeface="Arial"/>
                        </a:rPr>
                        <a:t>88</a:t>
                      </a:r>
                      <a:r>
                        <a:rPr sz="800" dirty="0">
                          <a:solidFill>
                            <a:srgbClr val="0A2C81"/>
                          </a:solidFill>
                          <a:latin typeface="Arial"/>
                          <a:cs typeface="Arial"/>
                        </a:rPr>
                        <a:t>	</a:t>
                      </a:r>
                      <a:r>
                        <a:rPr sz="800" spc="-10" dirty="0">
                          <a:solidFill>
                            <a:srgbClr val="0A2C81"/>
                          </a:solidFill>
                          <a:latin typeface="Arial"/>
                          <a:cs typeface="Arial"/>
                        </a:rPr>
                        <a:t>15.79</a:t>
                      </a:r>
                      <a:r>
                        <a:rPr sz="800" dirty="0">
                          <a:solidFill>
                            <a:srgbClr val="0A2C81"/>
                          </a:solidFill>
                          <a:latin typeface="Arial"/>
                          <a:cs typeface="Arial"/>
                        </a:rPr>
                        <a:t>	(18.85,</a:t>
                      </a:r>
                      <a:r>
                        <a:rPr sz="800" spc="-15" dirty="0">
                          <a:solidFill>
                            <a:srgbClr val="0A2C81"/>
                          </a:solidFill>
                          <a:latin typeface="Arial"/>
                          <a:cs typeface="Arial"/>
                        </a:rPr>
                        <a:t> </a:t>
                      </a:r>
                      <a:r>
                        <a:rPr sz="800" spc="-10" dirty="0">
                          <a:solidFill>
                            <a:srgbClr val="0A2C81"/>
                          </a:solidFill>
                          <a:latin typeface="Arial"/>
                          <a:cs typeface="Arial"/>
                        </a:rPr>
                        <a:t>12.73)</a:t>
                      </a:r>
                      <a:endParaRPr sz="800">
                        <a:latin typeface="Arial"/>
                        <a:cs typeface="Arial"/>
                      </a:endParaRPr>
                    </a:p>
                  </a:txBody>
                  <a:tcPr marL="0" marR="0" marT="67945" marB="0">
                    <a:solidFill>
                      <a:srgbClr val="EEEEEE">
                        <a:alpha val="50195"/>
                      </a:srgbClr>
                    </a:solidFill>
                  </a:tcPr>
                </a:tc>
                <a:extLst>
                  <a:ext uri="{0D108BD9-81ED-4DB2-BD59-A6C34878D82A}">
                    <a16:rowId xmlns:a16="http://schemas.microsoft.com/office/drawing/2014/main" val="10007"/>
                  </a:ext>
                </a:extLst>
              </a:tr>
              <a:tr h="198755">
                <a:tc>
                  <a:txBody>
                    <a:bodyPr/>
                    <a:lstStyle/>
                    <a:p>
                      <a:pPr marR="71120" algn="r">
                        <a:lnSpc>
                          <a:spcPct val="100000"/>
                        </a:lnSpc>
                        <a:spcBef>
                          <a:spcPts val="330"/>
                        </a:spcBef>
                      </a:pPr>
                      <a:r>
                        <a:rPr sz="800" spc="-25" dirty="0">
                          <a:solidFill>
                            <a:srgbClr val="696969"/>
                          </a:solidFill>
                          <a:latin typeface="Arial"/>
                          <a:cs typeface="Arial"/>
                        </a:rPr>
                        <a:t>36</a:t>
                      </a:r>
                      <a:endParaRPr sz="800">
                        <a:latin typeface="Arial"/>
                        <a:cs typeface="Arial"/>
                      </a:endParaRPr>
                    </a:p>
                  </a:txBody>
                  <a:tcPr marL="0" marR="0" marT="41910" marB="0"/>
                </a:tc>
                <a:tc>
                  <a:txBody>
                    <a:bodyPr/>
                    <a:lstStyle/>
                    <a:p>
                      <a:pPr marR="9525" algn="ctr">
                        <a:lnSpc>
                          <a:spcPct val="100000"/>
                        </a:lnSpc>
                        <a:spcBef>
                          <a:spcPts val="330"/>
                        </a:spcBef>
                      </a:pPr>
                      <a:r>
                        <a:rPr sz="800" spc="-20" dirty="0">
                          <a:solidFill>
                            <a:srgbClr val="696969"/>
                          </a:solidFill>
                          <a:latin typeface="Arial"/>
                          <a:cs typeface="Arial"/>
                        </a:rPr>
                        <a:t>32.7</a:t>
                      </a:r>
                      <a:endParaRPr sz="800">
                        <a:latin typeface="Arial"/>
                        <a:cs typeface="Arial"/>
                      </a:endParaRPr>
                    </a:p>
                  </a:txBody>
                  <a:tcPr marL="0" marR="0" marT="41910" marB="0">
                    <a:solidFill>
                      <a:srgbClr val="EEEEEE">
                        <a:alpha val="50195"/>
                      </a:srgbClr>
                    </a:solidFill>
                  </a:tcPr>
                </a:tc>
                <a:tc>
                  <a:txBody>
                    <a:bodyPr/>
                    <a:lstStyle/>
                    <a:p>
                      <a:pPr marL="43815">
                        <a:lnSpc>
                          <a:spcPct val="100000"/>
                        </a:lnSpc>
                        <a:spcBef>
                          <a:spcPts val="400"/>
                        </a:spcBef>
                        <a:tabLst>
                          <a:tab pos="3319779" algn="l"/>
                          <a:tab pos="3676650" algn="l"/>
                          <a:tab pos="4108450" algn="l"/>
                        </a:tabLst>
                      </a:pPr>
                      <a:r>
                        <a:rPr sz="1200" baseline="3472" dirty="0">
                          <a:solidFill>
                            <a:srgbClr val="696969"/>
                          </a:solidFill>
                          <a:latin typeface="Arial"/>
                          <a:cs typeface="Arial"/>
                        </a:rPr>
                        <a:t>(24.0, </a:t>
                      </a:r>
                      <a:r>
                        <a:rPr sz="1200" spc="-15" baseline="3472" dirty="0">
                          <a:solidFill>
                            <a:srgbClr val="696969"/>
                          </a:solidFill>
                          <a:latin typeface="Arial"/>
                          <a:cs typeface="Arial"/>
                        </a:rPr>
                        <a:t>41.5)</a:t>
                      </a:r>
                      <a:r>
                        <a:rPr sz="1200" baseline="3472" dirty="0">
                          <a:solidFill>
                            <a:srgbClr val="696969"/>
                          </a:solidFill>
                          <a:latin typeface="Arial"/>
                          <a:cs typeface="Arial"/>
                        </a:rPr>
                        <a:t>	</a:t>
                      </a:r>
                      <a:r>
                        <a:rPr sz="800" spc="-25" dirty="0">
                          <a:solidFill>
                            <a:srgbClr val="696969"/>
                          </a:solidFill>
                          <a:latin typeface="Arial"/>
                          <a:cs typeface="Arial"/>
                        </a:rPr>
                        <a:t>92</a:t>
                      </a:r>
                      <a:r>
                        <a:rPr sz="800" dirty="0">
                          <a:solidFill>
                            <a:srgbClr val="696969"/>
                          </a:solidFill>
                          <a:latin typeface="Arial"/>
                          <a:cs typeface="Arial"/>
                        </a:rPr>
                        <a:t>	</a:t>
                      </a:r>
                      <a:r>
                        <a:rPr sz="800" spc="-10" dirty="0">
                          <a:solidFill>
                            <a:srgbClr val="696969"/>
                          </a:solidFill>
                          <a:latin typeface="Arial"/>
                          <a:cs typeface="Arial"/>
                        </a:rPr>
                        <a:t>12.99</a:t>
                      </a:r>
                      <a:r>
                        <a:rPr sz="800" dirty="0">
                          <a:solidFill>
                            <a:srgbClr val="696969"/>
                          </a:solidFill>
                          <a:latin typeface="Arial"/>
                          <a:cs typeface="Arial"/>
                        </a:rPr>
                        <a:t>	(15.40,</a:t>
                      </a:r>
                      <a:r>
                        <a:rPr sz="800" spc="-15" dirty="0">
                          <a:solidFill>
                            <a:srgbClr val="696969"/>
                          </a:solidFill>
                          <a:latin typeface="Arial"/>
                          <a:cs typeface="Arial"/>
                        </a:rPr>
                        <a:t> </a:t>
                      </a:r>
                      <a:r>
                        <a:rPr sz="800" spc="-10" dirty="0">
                          <a:solidFill>
                            <a:srgbClr val="696969"/>
                          </a:solidFill>
                          <a:latin typeface="Arial"/>
                          <a:cs typeface="Arial"/>
                        </a:rPr>
                        <a:t>10.58)</a:t>
                      </a:r>
                      <a:endParaRPr sz="800">
                        <a:latin typeface="Arial"/>
                        <a:cs typeface="Arial"/>
                      </a:endParaRPr>
                    </a:p>
                  </a:txBody>
                  <a:tcPr marL="0" marR="0" marT="50800" marB="0">
                    <a:solidFill>
                      <a:srgbClr val="EEEEEE">
                        <a:alpha val="50195"/>
                      </a:srgbClr>
                    </a:solidFill>
                  </a:tcPr>
                </a:tc>
                <a:extLst>
                  <a:ext uri="{0D108BD9-81ED-4DB2-BD59-A6C34878D82A}">
                    <a16:rowId xmlns:a16="http://schemas.microsoft.com/office/drawing/2014/main" val="10008"/>
                  </a:ext>
                </a:extLst>
              </a:tr>
              <a:tr h="233045">
                <a:tc>
                  <a:txBody>
                    <a:bodyPr/>
                    <a:lstStyle/>
                    <a:p>
                      <a:pPr marR="71120" algn="r">
                        <a:lnSpc>
                          <a:spcPts val="810"/>
                        </a:lnSpc>
                        <a:spcBef>
                          <a:spcPts val="464"/>
                        </a:spcBef>
                      </a:pPr>
                      <a:r>
                        <a:rPr sz="800" spc="-25" dirty="0">
                          <a:solidFill>
                            <a:srgbClr val="0A2C81"/>
                          </a:solidFill>
                          <a:latin typeface="Arial"/>
                          <a:cs typeface="Arial"/>
                        </a:rPr>
                        <a:t>35</a:t>
                      </a:r>
                      <a:endParaRPr sz="800">
                        <a:latin typeface="Arial"/>
                        <a:cs typeface="Arial"/>
                      </a:endParaRPr>
                    </a:p>
                    <a:p>
                      <a:pPr marL="109855">
                        <a:lnSpc>
                          <a:spcPts val="465"/>
                        </a:lnSpc>
                      </a:pPr>
                      <a:r>
                        <a:rPr sz="900" b="1" dirty="0">
                          <a:latin typeface="Arial"/>
                          <a:cs typeface="Arial"/>
                        </a:rPr>
                        <a:t>MF</a:t>
                      </a:r>
                      <a:r>
                        <a:rPr sz="900" b="1" spc="-40" dirty="0">
                          <a:latin typeface="Arial"/>
                          <a:cs typeface="Arial"/>
                        </a:rPr>
                        <a:t> </a:t>
                      </a:r>
                      <a:r>
                        <a:rPr sz="900" b="1" dirty="0">
                          <a:latin typeface="Arial"/>
                          <a:cs typeface="Arial"/>
                        </a:rPr>
                        <a:t>subtype:</a:t>
                      </a:r>
                      <a:r>
                        <a:rPr sz="900" b="1" spc="-5" dirty="0">
                          <a:latin typeface="Arial"/>
                          <a:cs typeface="Arial"/>
                        </a:rPr>
                        <a:t> </a:t>
                      </a:r>
                      <a:r>
                        <a:rPr sz="900" b="1" dirty="0">
                          <a:latin typeface="Arial"/>
                          <a:cs typeface="Arial"/>
                        </a:rPr>
                        <a:t>PPV-</a:t>
                      </a:r>
                      <a:r>
                        <a:rPr sz="900" b="1" spc="-25" dirty="0">
                          <a:latin typeface="Arial"/>
                          <a:cs typeface="Arial"/>
                        </a:rPr>
                        <a:t>MF</a:t>
                      </a:r>
                      <a:endParaRPr sz="900">
                        <a:latin typeface="Arial"/>
                        <a:cs typeface="Arial"/>
                      </a:endParaRPr>
                    </a:p>
                  </a:txBody>
                  <a:tcPr marL="0" marR="0" marT="59054" marB="0"/>
                </a:tc>
                <a:tc>
                  <a:txBody>
                    <a:bodyPr/>
                    <a:lstStyle/>
                    <a:p>
                      <a:pPr marR="9525" algn="ctr">
                        <a:lnSpc>
                          <a:spcPct val="100000"/>
                        </a:lnSpc>
                        <a:spcBef>
                          <a:spcPts val="464"/>
                        </a:spcBef>
                      </a:pPr>
                      <a:r>
                        <a:rPr sz="800" spc="-20" dirty="0">
                          <a:solidFill>
                            <a:srgbClr val="0A2C81"/>
                          </a:solidFill>
                          <a:latin typeface="Arial"/>
                          <a:cs typeface="Arial"/>
                        </a:rPr>
                        <a:t>77.8</a:t>
                      </a:r>
                      <a:endParaRPr sz="800">
                        <a:latin typeface="Arial"/>
                        <a:cs typeface="Arial"/>
                      </a:endParaRPr>
                    </a:p>
                  </a:txBody>
                  <a:tcPr marL="0" marR="0" marT="59054" marB="0"/>
                </a:tc>
                <a:tc>
                  <a:txBody>
                    <a:bodyPr/>
                    <a:lstStyle/>
                    <a:p>
                      <a:pPr marL="43815">
                        <a:lnSpc>
                          <a:spcPct val="100000"/>
                        </a:lnSpc>
                        <a:spcBef>
                          <a:spcPts val="530"/>
                        </a:spcBef>
                        <a:tabLst>
                          <a:tab pos="3319779" algn="l"/>
                          <a:tab pos="3676650" algn="l"/>
                          <a:tab pos="4108450" algn="l"/>
                        </a:tabLst>
                      </a:pPr>
                      <a:r>
                        <a:rPr sz="1200" baseline="3472" dirty="0">
                          <a:solidFill>
                            <a:srgbClr val="0A2C81"/>
                          </a:solidFill>
                          <a:latin typeface="Arial"/>
                          <a:cs typeface="Arial"/>
                        </a:rPr>
                        <a:t>(65.6, </a:t>
                      </a:r>
                      <a:r>
                        <a:rPr sz="1200" spc="-15" baseline="3472" dirty="0">
                          <a:solidFill>
                            <a:srgbClr val="0A2C81"/>
                          </a:solidFill>
                          <a:latin typeface="Arial"/>
                          <a:cs typeface="Arial"/>
                        </a:rPr>
                        <a:t>89.9)</a:t>
                      </a:r>
                      <a:r>
                        <a:rPr sz="1200" baseline="3472" dirty="0">
                          <a:solidFill>
                            <a:srgbClr val="0A2C81"/>
                          </a:solidFill>
                          <a:latin typeface="Arial"/>
                          <a:cs typeface="Arial"/>
                        </a:rPr>
                        <a:t>	</a:t>
                      </a:r>
                      <a:r>
                        <a:rPr sz="800" spc="-25" dirty="0">
                          <a:solidFill>
                            <a:srgbClr val="0A2C81"/>
                          </a:solidFill>
                          <a:latin typeface="Arial"/>
                          <a:cs typeface="Arial"/>
                        </a:rPr>
                        <a:t>39</a:t>
                      </a:r>
                      <a:r>
                        <a:rPr sz="800" dirty="0">
                          <a:solidFill>
                            <a:srgbClr val="0A2C81"/>
                          </a:solidFill>
                          <a:latin typeface="Arial"/>
                          <a:cs typeface="Arial"/>
                        </a:rPr>
                        <a:t>	</a:t>
                      </a:r>
                      <a:r>
                        <a:rPr sz="800" spc="-10" dirty="0">
                          <a:solidFill>
                            <a:srgbClr val="0A2C81"/>
                          </a:solidFill>
                          <a:latin typeface="Arial"/>
                          <a:cs typeface="Arial"/>
                        </a:rPr>
                        <a:t>18.88</a:t>
                      </a:r>
                      <a:r>
                        <a:rPr sz="800" dirty="0">
                          <a:solidFill>
                            <a:srgbClr val="0A2C81"/>
                          </a:solidFill>
                          <a:latin typeface="Arial"/>
                          <a:cs typeface="Arial"/>
                        </a:rPr>
                        <a:t>	(22.77,</a:t>
                      </a:r>
                      <a:r>
                        <a:rPr sz="800" spc="-15" dirty="0">
                          <a:solidFill>
                            <a:srgbClr val="0A2C81"/>
                          </a:solidFill>
                          <a:latin typeface="Arial"/>
                          <a:cs typeface="Arial"/>
                        </a:rPr>
                        <a:t> </a:t>
                      </a:r>
                      <a:r>
                        <a:rPr sz="800" spc="-10" dirty="0">
                          <a:solidFill>
                            <a:srgbClr val="0A2C81"/>
                          </a:solidFill>
                          <a:latin typeface="Arial"/>
                          <a:cs typeface="Arial"/>
                        </a:rPr>
                        <a:t>14.99)</a:t>
                      </a:r>
                      <a:endParaRPr sz="800">
                        <a:latin typeface="Arial"/>
                        <a:cs typeface="Arial"/>
                      </a:endParaRPr>
                    </a:p>
                  </a:txBody>
                  <a:tcPr marL="0" marR="0" marT="67310" marB="0"/>
                </a:tc>
                <a:extLst>
                  <a:ext uri="{0D108BD9-81ED-4DB2-BD59-A6C34878D82A}">
                    <a16:rowId xmlns:a16="http://schemas.microsoft.com/office/drawing/2014/main" val="10009"/>
                  </a:ext>
                </a:extLst>
              </a:tr>
              <a:tr h="196215">
                <a:tc>
                  <a:txBody>
                    <a:bodyPr/>
                    <a:lstStyle/>
                    <a:p>
                      <a:pPr marR="71120" algn="r">
                        <a:lnSpc>
                          <a:spcPct val="100000"/>
                        </a:lnSpc>
                        <a:spcBef>
                          <a:spcPts val="325"/>
                        </a:spcBef>
                      </a:pPr>
                      <a:r>
                        <a:rPr sz="800" spc="-25" dirty="0">
                          <a:solidFill>
                            <a:srgbClr val="696969"/>
                          </a:solidFill>
                          <a:latin typeface="Arial"/>
                          <a:cs typeface="Arial"/>
                        </a:rPr>
                        <a:t>22</a:t>
                      </a:r>
                      <a:endParaRPr sz="800">
                        <a:latin typeface="Arial"/>
                        <a:cs typeface="Arial"/>
                      </a:endParaRPr>
                    </a:p>
                  </a:txBody>
                  <a:tcPr marL="0" marR="0" marT="41275" marB="0"/>
                </a:tc>
                <a:tc>
                  <a:txBody>
                    <a:bodyPr/>
                    <a:lstStyle/>
                    <a:p>
                      <a:pPr marR="9525" algn="ctr">
                        <a:lnSpc>
                          <a:spcPct val="100000"/>
                        </a:lnSpc>
                        <a:spcBef>
                          <a:spcPts val="325"/>
                        </a:spcBef>
                      </a:pPr>
                      <a:r>
                        <a:rPr sz="800" spc="-20" dirty="0">
                          <a:solidFill>
                            <a:srgbClr val="696969"/>
                          </a:solidFill>
                          <a:latin typeface="Arial"/>
                          <a:cs typeface="Arial"/>
                        </a:rPr>
                        <a:t>41.5</a:t>
                      </a:r>
                      <a:endParaRPr sz="800">
                        <a:latin typeface="Arial"/>
                        <a:cs typeface="Arial"/>
                      </a:endParaRPr>
                    </a:p>
                  </a:txBody>
                  <a:tcPr marL="0" marR="0" marT="41275" marB="0"/>
                </a:tc>
                <a:tc>
                  <a:txBody>
                    <a:bodyPr/>
                    <a:lstStyle/>
                    <a:p>
                      <a:pPr marL="43815">
                        <a:lnSpc>
                          <a:spcPct val="100000"/>
                        </a:lnSpc>
                        <a:spcBef>
                          <a:spcPts val="395"/>
                        </a:spcBef>
                        <a:tabLst>
                          <a:tab pos="3319779" algn="l"/>
                          <a:tab pos="3676650" algn="l"/>
                          <a:tab pos="4108450" algn="l"/>
                        </a:tabLst>
                      </a:pPr>
                      <a:r>
                        <a:rPr sz="1200" baseline="3472" dirty="0">
                          <a:solidFill>
                            <a:srgbClr val="696969"/>
                          </a:solidFill>
                          <a:latin typeface="Arial"/>
                          <a:cs typeface="Arial"/>
                        </a:rPr>
                        <a:t>(28.2, </a:t>
                      </a:r>
                      <a:r>
                        <a:rPr sz="1200" spc="-15" baseline="3472" dirty="0">
                          <a:solidFill>
                            <a:srgbClr val="696969"/>
                          </a:solidFill>
                          <a:latin typeface="Arial"/>
                          <a:cs typeface="Arial"/>
                        </a:rPr>
                        <a:t>54.8)</a:t>
                      </a:r>
                      <a:r>
                        <a:rPr sz="1200" baseline="3472" dirty="0">
                          <a:solidFill>
                            <a:srgbClr val="696969"/>
                          </a:solidFill>
                          <a:latin typeface="Arial"/>
                          <a:cs typeface="Arial"/>
                        </a:rPr>
                        <a:t>	</a:t>
                      </a:r>
                      <a:r>
                        <a:rPr sz="800" spc="-25" dirty="0">
                          <a:solidFill>
                            <a:srgbClr val="696969"/>
                          </a:solidFill>
                          <a:latin typeface="Arial"/>
                          <a:cs typeface="Arial"/>
                        </a:rPr>
                        <a:t>48</a:t>
                      </a:r>
                      <a:r>
                        <a:rPr sz="800" dirty="0">
                          <a:solidFill>
                            <a:srgbClr val="696969"/>
                          </a:solidFill>
                          <a:latin typeface="Arial"/>
                          <a:cs typeface="Arial"/>
                        </a:rPr>
                        <a:t>	</a:t>
                      </a:r>
                      <a:r>
                        <a:rPr sz="800" spc="-10" dirty="0">
                          <a:solidFill>
                            <a:srgbClr val="696969"/>
                          </a:solidFill>
                          <a:latin typeface="Arial"/>
                          <a:cs typeface="Arial"/>
                        </a:rPr>
                        <a:t>15.68</a:t>
                      </a:r>
                      <a:r>
                        <a:rPr sz="800" dirty="0">
                          <a:solidFill>
                            <a:srgbClr val="696969"/>
                          </a:solidFill>
                          <a:latin typeface="Arial"/>
                          <a:cs typeface="Arial"/>
                        </a:rPr>
                        <a:t>	(19.88,</a:t>
                      </a:r>
                      <a:r>
                        <a:rPr sz="800" spc="-15" dirty="0">
                          <a:solidFill>
                            <a:srgbClr val="696969"/>
                          </a:solidFill>
                          <a:latin typeface="Arial"/>
                          <a:cs typeface="Arial"/>
                        </a:rPr>
                        <a:t> </a:t>
                      </a:r>
                      <a:r>
                        <a:rPr sz="800" spc="-10" dirty="0">
                          <a:solidFill>
                            <a:srgbClr val="696969"/>
                          </a:solidFill>
                          <a:latin typeface="Arial"/>
                          <a:cs typeface="Arial"/>
                        </a:rPr>
                        <a:t>11.47)</a:t>
                      </a:r>
                      <a:endParaRPr sz="800">
                        <a:latin typeface="Arial"/>
                        <a:cs typeface="Arial"/>
                      </a:endParaRPr>
                    </a:p>
                  </a:txBody>
                  <a:tcPr marL="0" marR="0" marT="50165" marB="0"/>
                </a:tc>
                <a:extLst>
                  <a:ext uri="{0D108BD9-81ED-4DB2-BD59-A6C34878D82A}">
                    <a16:rowId xmlns:a16="http://schemas.microsoft.com/office/drawing/2014/main" val="10010"/>
                  </a:ext>
                </a:extLst>
              </a:tr>
              <a:tr h="234950">
                <a:tc>
                  <a:txBody>
                    <a:bodyPr/>
                    <a:lstStyle/>
                    <a:p>
                      <a:pPr marR="71120" algn="r">
                        <a:lnSpc>
                          <a:spcPts val="810"/>
                        </a:lnSpc>
                        <a:spcBef>
                          <a:spcPts val="480"/>
                        </a:spcBef>
                      </a:pPr>
                      <a:r>
                        <a:rPr sz="800" spc="-25" dirty="0">
                          <a:solidFill>
                            <a:srgbClr val="0A2C81"/>
                          </a:solidFill>
                          <a:latin typeface="Arial"/>
                          <a:cs typeface="Arial"/>
                        </a:rPr>
                        <a:t>36</a:t>
                      </a:r>
                      <a:endParaRPr sz="800">
                        <a:latin typeface="Arial"/>
                        <a:cs typeface="Arial"/>
                      </a:endParaRPr>
                    </a:p>
                    <a:p>
                      <a:pPr marL="109855">
                        <a:lnSpc>
                          <a:spcPts val="465"/>
                        </a:lnSpc>
                      </a:pPr>
                      <a:r>
                        <a:rPr sz="900" b="1" dirty="0">
                          <a:latin typeface="Arial"/>
                          <a:cs typeface="Arial"/>
                        </a:rPr>
                        <a:t>MF</a:t>
                      </a:r>
                      <a:r>
                        <a:rPr sz="900" b="1" spc="-35" dirty="0">
                          <a:latin typeface="Arial"/>
                          <a:cs typeface="Arial"/>
                        </a:rPr>
                        <a:t> </a:t>
                      </a:r>
                      <a:r>
                        <a:rPr sz="900" b="1" dirty="0">
                          <a:latin typeface="Arial"/>
                          <a:cs typeface="Arial"/>
                        </a:rPr>
                        <a:t>subtype:</a:t>
                      </a:r>
                      <a:r>
                        <a:rPr sz="900" b="1" spc="-5" dirty="0">
                          <a:latin typeface="Arial"/>
                          <a:cs typeface="Arial"/>
                        </a:rPr>
                        <a:t> </a:t>
                      </a:r>
                      <a:r>
                        <a:rPr sz="900" b="1" dirty="0">
                          <a:latin typeface="Arial"/>
                          <a:cs typeface="Arial"/>
                        </a:rPr>
                        <a:t>PET-</a:t>
                      </a:r>
                      <a:r>
                        <a:rPr sz="900" b="1" spc="-25" dirty="0">
                          <a:latin typeface="Arial"/>
                          <a:cs typeface="Arial"/>
                        </a:rPr>
                        <a:t>MF</a:t>
                      </a:r>
                      <a:endParaRPr sz="900">
                        <a:latin typeface="Arial"/>
                        <a:cs typeface="Arial"/>
                      </a:endParaRPr>
                    </a:p>
                  </a:txBody>
                  <a:tcPr marL="0" marR="0" marT="60960" marB="0"/>
                </a:tc>
                <a:tc>
                  <a:txBody>
                    <a:bodyPr/>
                    <a:lstStyle/>
                    <a:p>
                      <a:pPr marR="9525" algn="ctr">
                        <a:lnSpc>
                          <a:spcPct val="100000"/>
                        </a:lnSpc>
                        <a:spcBef>
                          <a:spcPts val="480"/>
                        </a:spcBef>
                      </a:pPr>
                      <a:r>
                        <a:rPr sz="800" spc="-20" dirty="0">
                          <a:solidFill>
                            <a:srgbClr val="0A2C81"/>
                          </a:solidFill>
                          <a:latin typeface="Arial"/>
                          <a:cs typeface="Arial"/>
                        </a:rPr>
                        <a:t>58.1</a:t>
                      </a:r>
                      <a:endParaRPr sz="800">
                        <a:latin typeface="Arial"/>
                        <a:cs typeface="Arial"/>
                      </a:endParaRPr>
                    </a:p>
                  </a:txBody>
                  <a:tcPr marL="0" marR="0" marT="60960" marB="0">
                    <a:solidFill>
                      <a:srgbClr val="EEEEEE">
                        <a:alpha val="50195"/>
                      </a:srgbClr>
                    </a:solidFill>
                  </a:tcPr>
                </a:tc>
                <a:tc>
                  <a:txBody>
                    <a:bodyPr/>
                    <a:lstStyle/>
                    <a:p>
                      <a:pPr marL="43815">
                        <a:lnSpc>
                          <a:spcPct val="100000"/>
                        </a:lnSpc>
                        <a:spcBef>
                          <a:spcPts val="550"/>
                        </a:spcBef>
                        <a:tabLst>
                          <a:tab pos="3319779" algn="l"/>
                          <a:tab pos="3676650" algn="l"/>
                          <a:tab pos="4137025" algn="l"/>
                        </a:tabLst>
                      </a:pPr>
                      <a:r>
                        <a:rPr sz="1200" baseline="3472" dirty="0">
                          <a:solidFill>
                            <a:srgbClr val="0A2C81"/>
                          </a:solidFill>
                          <a:latin typeface="Arial"/>
                          <a:cs typeface="Arial"/>
                        </a:rPr>
                        <a:t>(45.8, </a:t>
                      </a:r>
                      <a:r>
                        <a:rPr sz="1200" spc="-15" baseline="3472" dirty="0">
                          <a:solidFill>
                            <a:srgbClr val="0A2C81"/>
                          </a:solidFill>
                          <a:latin typeface="Arial"/>
                          <a:cs typeface="Arial"/>
                        </a:rPr>
                        <a:t>70.3)</a:t>
                      </a:r>
                      <a:r>
                        <a:rPr sz="1200" baseline="3472" dirty="0">
                          <a:solidFill>
                            <a:srgbClr val="0A2C81"/>
                          </a:solidFill>
                          <a:latin typeface="Arial"/>
                          <a:cs typeface="Arial"/>
                        </a:rPr>
                        <a:t>	</a:t>
                      </a:r>
                      <a:r>
                        <a:rPr sz="800" spc="-25" dirty="0">
                          <a:solidFill>
                            <a:srgbClr val="0A2C81"/>
                          </a:solidFill>
                          <a:latin typeface="Arial"/>
                          <a:cs typeface="Arial"/>
                        </a:rPr>
                        <a:t>48</a:t>
                      </a:r>
                      <a:r>
                        <a:rPr sz="800" dirty="0">
                          <a:solidFill>
                            <a:srgbClr val="0A2C81"/>
                          </a:solidFill>
                          <a:latin typeface="Arial"/>
                          <a:cs typeface="Arial"/>
                        </a:rPr>
                        <a:t>	</a:t>
                      </a:r>
                      <a:r>
                        <a:rPr sz="800" spc="-10" dirty="0">
                          <a:solidFill>
                            <a:srgbClr val="0A2C81"/>
                          </a:solidFill>
                          <a:latin typeface="Arial"/>
                          <a:cs typeface="Arial"/>
                        </a:rPr>
                        <a:t>13.98</a:t>
                      </a:r>
                      <a:r>
                        <a:rPr sz="800" dirty="0">
                          <a:solidFill>
                            <a:srgbClr val="0A2C81"/>
                          </a:solidFill>
                          <a:latin typeface="Arial"/>
                          <a:cs typeface="Arial"/>
                        </a:rPr>
                        <a:t>	(18.12,</a:t>
                      </a:r>
                      <a:r>
                        <a:rPr sz="800" spc="-15" dirty="0">
                          <a:solidFill>
                            <a:srgbClr val="0A2C81"/>
                          </a:solidFill>
                          <a:latin typeface="Arial"/>
                          <a:cs typeface="Arial"/>
                        </a:rPr>
                        <a:t> </a:t>
                      </a:r>
                      <a:r>
                        <a:rPr sz="800" spc="-10" dirty="0">
                          <a:solidFill>
                            <a:srgbClr val="0A2C81"/>
                          </a:solidFill>
                          <a:latin typeface="Arial"/>
                          <a:cs typeface="Arial"/>
                        </a:rPr>
                        <a:t>9.84)</a:t>
                      </a:r>
                      <a:endParaRPr sz="800">
                        <a:latin typeface="Arial"/>
                        <a:cs typeface="Arial"/>
                      </a:endParaRPr>
                    </a:p>
                  </a:txBody>
                  <a:tcPr marL="0" marR="0" marT="69850" marB="0">
                    <a:solidFill>
                      <a:srgbClr val="EEEEEE">
                        <a:alpha val="50195"/>
                      </a:srgbClr>
                    </a:solidFill>
                  </a:tcPr>
                </a:tc>
                <a:extLst>
                  <a:ext uri="{0D108BD9-81ED-4DB2-BD59-A6C34878D82A}">
                    <a16:rowId xmlns:a16="http://schemas.microsoft.com/office/drawing/2014/main" val="10011"/>
                  </a:ext>
                </a:extLst>
              </a:tr>
              <a:tr h="196850">
                <a:tc>
                  <a:txBody>
                    <a:bodyPr/>
                    <a:lstStyle/>
                    <a:p>
                      <a:pPr marR="71120" algn="r">
                        <a:lnSpc>
                          <a:spcPct val="100000"/>
                        </a:lnSpc>
                        <a:spcBef>
                          <a:spcPts val="330"/>
                        </a:spcBef>
                      </a:pPr>
                      <a:r>
                        <a:rPr sz="800" spc="-25" dirty="0">
                          <a:solidFill>
                            <a:srgbClr val="696969"/>
                          </a:solidFill>
                          <a:latin typeface="Arial"/>
                          <a:cs typeface="Arial"/>
                        </a:rPr>
                        <a:t>18</a:t>
                      </a:r>
                      <a:endParaRPr sz="800">
                        <a:latin typeface="Arial"/>
                        <a:cs typeface="Arial"/>
                      </a:endParaRPr>
                    </a:p>
                  </a:txBody>
                  <a:tcPr marL="0" marR="0" marT="41910" marB="0"/>
                </a:tc>
                <a:tc>
                  <a:txBody>
                    <a:bodyPr/>
                    <a:lstStyle/>
                    <a:p>
                      <a:pPr marR="9525" algn="ctr">
                        <a:lnSpc>
                          <a:spcPct val="100000"/>
                        </a:lnSpc>
                        <a:spcBef>
                          <a:spcPts val="330"/>
                        </a:spcBef>
                      </a:pPr>
                      <a:r>
                        <a:rPr sz="800" spc="-20" dirty="0">
                          <a:solidFill>
                            <a:srgbClr val="696969"/>
                          </a:solidFill>
                          <a:latin typeface="Arial"/>
                          <a:cs typeface="Arial"/>
                        </a:rPr>
                        <a:t>34.0</a:t>
                      </a:r>
                      <a:endParaRPr sz="800">
                        <a:latin typeface="Arial"/>
                        <a:cs typeface="Arial"/>
                      </a:endParaRPr>
                    </a:p>
                  </a:txBody>
                  <a:tcPr marL="0" marR="0" marT="41910" marB="0">
                    <a:solidFill>
                      <a:srgbClr val="EEEEEE">
                        <a:alpha val="50195"/>
                      </a:srgbClr>
                    </a:solidFill>
                  </a:tcPr>
                </a:tc>
                <a:tc>
                  <a:txBody>
                    <a:bodyPr/>
                    <a:lstStyle/>
                    <a:p>
                      <a:pPr marL="43815">
                        <a:lnSpc>
                          <a:spcPct val="100000"/>
                        </a:lnSpc>
                        <a:spcBef>
                          <a:spcPts val="400"/>
                        </a:spcBef>
                        <a:tabLst>
                          <a:tab pos="3319779" algn="l"/>
                          <a:tab pos="3676650" algn="l"/>
                          <a:tab pos="4137025" algn="l"/>
                        </a:tabLst>
                      </a:pPr>
                      <a:r>
                        <a:rPr sz="1200" baseline="3472" dirty="0">
                          <a:solidFill>
                            <a:srgbClr val="696969"/>
                          </a:solidFill>
                          <a:latin typeface="Arial"/>
                          <a:cs typeface="Arial"/>
                        </a:rPr>
                        <a:t>(21.2, </a:t>
                      </a:r>
                      <a:r>
                        <a:rPr sz="1200" spc="-15" baseline="3472" dirty="0">
                          <a:solidFill>
                            <a:srgbClr val="696969"/>
                          </a:solidFill>
                          <a:latin typeface="Arial"/>
                          <a:cs typeface="Arial"/>
                        </a:rPr>
                        <a:t>46.7)</a:t>
                      </a:r>
                      <a:r>
                        <a:rPr sz="1200" baseline="3472" dirty="0">
                          <a:solidFill>
                            <a:srgbClr val="696969"/>
                          </a:solidFill>
                          <a:latin typeface="Arial"/>
                          <a:cs typeface="Arial"/>
                        </a:rPr>
                        <a:t>	</a:t>
                      </a:r>
                      <a:r>
                        <a:rPr sz="800" spc="-25" dirty="0">
                          <a:solidFill>
                            <a:srgbClr val="696969"/>
                          </a:solidFill>
                          <a:latin typeface="Arial"/>
                          <a:cs typeface="Arial"/>
                        </a:rPr>
                        <a:t>42</a:t>
                      </a:r>
                      <a:r>
                        <a:rPr sz="800" dirty="0">
                          <a:solidFill>
                            <a:srgbClr val="696969"/>
                          </a:solidFill>
                          <a:latin typeface="Arial"/>
                          <a:cs typeface="Arial"/>
                        </a:rPr>
                        <a:t>	</a:t>
                      </a:r>
                      <a:r>
                        <a:rPr sz="800" spc="-10" dirty="0">
                          <a:solidFill>
                            <a:srgbClr val="696969"/>
                          </a:solidFill>
                          <a:latin typeface="Arial"/>
                          <a:cs typeface="Arial"/>
                        </a:rPr>
                        <a:t>10.75</a:t>
                      </a:r>
                      <a:r>
                        <a:rPr sz="800" dirty="0">
                          <a:solidFill>
                            <a:srgbClr val="696969"/>
                          </a:solidFill>
                          <a:latin typeface="Arial"/>
                          <a:cs typeface="Arial"/>
                        </a:rPr>
                        <a:t>	(13.69,</a:t>
                      </a:r>
                      <a:r>
                        <a:rPr sz="800" spc="-15" dirty="0">
                          <a:solidFill>
                            <a:srgbClr val="696969"/>
                          </a:solidFill>
                          <a:latin typeface="Arial"/>
                          <a:cs typeface="Arial"/>
                        </a:rPr>
                        <a:t> </a:t>
                      </a:r>
                      <a:r>
                        <a:rPr sz="800" spc="-10" dirty="0">
                          <a:solidFill>
                            <a:srgbClr val="696969"/>
                          </a:solidFill>
                          <a:latin typeface="Arial"/>
                          <a:cs typeface="Arial"/>
                        </a:rPr>
                        <a:t>7.82)</a:t>
                      </a:r>
                      <a:endParaRPr sz="800">
                        <a:latin typeface="Arial"/>
                        <a:cs typeface="Arial"/>
                      </a:endParaRPr>
                    </a:p>
                  </a:txBody>
                  <a:tcPr marL="0" marR="0" marT="50800" marB="0">
                    <a:solidFill>
                      <a:srgbClr val="EEEEEE">
                        <a:alpha val="50195"/>
                      </a:srgbClr>
                    </a:solidFill>
                  </a:tcPr>
                </a:tc>
                <a:extLst>
                  <a:ext uri="{0D108BD9-81ED-4DB2-BD59-A6C34878D82A}">
                    <a16:rowId xmlns:a16="http://schemas.microsoft.com/office/drawing/2014/main" val="10012"/>
                  </a:ext>
                </a:extLst>
              </a:tr>
              <a:tr h="234315">
                <a:tc>
                  <a:txBody>
                    <a:bodyPr/>
                    <a:lstStyle/>
                    <a:p>
                      <a:pPr marL="4881245">
                        <a:lnSpc>
                          <a:spcPts val="810"/>
                        </a:lnSpc>
                        <a:spcBef>
                          <a:spcPts val="475"/>
                        </a:spcBef>
                      </a:pPr>
                      <a:r>
                        <a:rPr sz="800" spc="-25" dirty="0">
                          <a:solidFill>
                            <a:srgbClr val="0A2C81"/>
                          </a:solidFill>
                          <a:latin typeface="Arial"/>
                          <a:cs typeface="Arial"/>
                        </a:rPr>
                        <a:t>38</a:t>
                      </a:r>
                      <a:endParaRPr sz="800">
                        <a:latin typeface="Arial"/>
                        <a:cs typeface="Arial"/>
                      </a:endParaRPr>
                    </a:p>
                    <a:p>
                      <a:pPr marL="109855">
                        <a:lnSpc>
                          <a:spcPts val="465"/>
                        </a:lnSpc>
                      </a:pPr>
                      <a:r>
                        <a:rPr sz="900" b="1" dirty="0">
                          <a:latin typeface="Arial"/>
                          <a:cs typeface="Arial"/>
                        </a:rPr>
                        <a:t>Baseline</a:t>
                      </a:r>
                      <a:r>
                        <a:rPr sz="900" b="1" spc="-30" dirty="0">
                          <a:latin typeface="Arial"/>
                          <a:cs typeface="Arial"/>
                        </a:rPr>
                        <a:t> </a:t>
                      </a:r>
                      <a:r>
                        <a:rPr sz="900" b="1" dirty="0">
                          <a:latin typeface="Arial"/>
                          <a:cs typeface="Arial"/>
                        </a:rPr>
                        <a:t>spleen</a:t>
                      </a:r>
                      <a:r>
                        <a:rPr sz="900" b="1" spc="-30" dirty="0">
                          <a:latin typeface="Arial"/>
                          <a:cs typeface="Arial"/>
                        </a:rPr>
                        <a:t> </a:t>
                      </a:r>
                      <a:r>
                        <a:rPr sz="900" b="1" dirty="0">
                          <a:latin typeface="Arial"/>
                          <a:cs typeface="Arial"/>
                        </a:rPr>
                        <a:t>volume:</a:t>
                      </a:r>
                      <a:r>
                        <a:rPr sz="900" b="1" spc="-10" dirty="0">
                          <a:latin typeface="Arial"/>
                          <a:cs typeface="Arial"/>
                        </a:rPr>
                        <a:t> </a:t>
                      </a:r>
                      <a:r>
                        <a:rPr sz="900" b="1" dirty="0">
                          <a:latin typeface="Arial"/>
                          <a:cs typeface="Arial"/>
                        </a:rPr>
                        <a:t>≥1800</a:t>
                      </a:r>
                      <a:r>
                        <a:rPr sz="900" b="1" spc="-15" dirty="0">
                          <a:latin typeface="Arial"/>
                          <a:cs typeface="Arial"/>
                        </a:rPr>
                        <a:t> </a:t>
                      </a:r>
                      <a:r>
                        <a:rPr sz="900" b="1" spc="-25" dirty="0">
                          <a:latin typeface="Arial"/>
                          <a:cs typeface="Arial"/>
                        </a:rPr>
                        <a:t>cm</a:t>
                      </a:r>
                      <a:r>
                        <a:rPr sz="900" b="1" spc="-37" baseline="23148" dirty="0">
                          <a:latin typeface="Arial"/>
                          <a:cs typeface="Arial"/>
                        </a:rPr>
                        <a:t>3</a:t>
                      </a:r>
                      <a:endParaRPr sz="900" baseline="23148">
                        <a:latin typeface="Arial"/>
                        <a:cs typeface="Arial"/>
                      </a:endParaRPr>
                    </a:p>
                  </a:txBody>
                  <a:tcPr marL="0" marR="0" marT="60325" marB="0"/>
                </a:tc>
                <a:tc>
                  <a:txBody>
                    <a:bodyPr/>
                    <a:lstStyle/>
                    <a:p>
                      <a:pPr marR="9525" algn="ctr">
                        <a:lnSpc>
                          <a:spcPct val="100000"/>
                        </a:lnSpc>
                        <a:spcBef>
                          <a:spcPts val="475"/>
                        </a:spcBef>
                      </a:pPr>
                      <a:r>
                        <a:rPr sz="800" spc="-20" dirty="0">
                          <a:solidFill>
                            <a:srgbClr val="0A2C81"/>
                          </a:solidFill>
                          <a:latin typeface="Arial"/>
                          <a:cs typeface="Arial"/>
                        </a:rPr>
                        <a:t>71.7</a:t>
                      </a:r>
                      <a:endParaRPr sz="800">
                        <a:latin typeface="Arial"/>
                        <a:cs typeface="Arial"/>
                      </a:endParaRPr>
                    </a:p>
                  </a:txBody>
                  <a:tcPr marL="0" marR="0" marT="60325" marB="0"/>
                </a:tc>
                <a:tc>
                  <a:txBody>
                    <a:bodyPr/>
                    <a:lstStyle/>
                    <a:p>
                      <a:pPr marL="43815">
                        <a:lnSpc>
                          <a:spcPct val="100000"/>
                        </a:lnSpc>
                        <a:spcBef>
                          <a:spcPts val="545"/>
                        </a:spcBef>
                        <a:tabLst>
                          <a:tab pos="3319779" algn="l"/>
                          <a:tab pos="3676650" algn="l"/>
                          <a:tab pos="4108450" algn="l"/>
                        </a:tabLst>
                      </a:pPr>
                      <a:r>
                        <a:rPr sz="1200" baseline="3472" dirty="0">
                          <a:solidFill>
                            <a:srgbClr val="0A2C81"/>
                          </a:solidFill>
                          <a:latin typeface="Arial"/>
                          <a:cs typeface="Arial"/>
                        </a:rPr>
                        <a:t>(59.6, </a:t>
                      </a:r>
                      <a:r>
                        <a:rPr sz="1200" spc="-15" baseline="3472" dirty="0">
                          <a:solidFill>
                            <a:srgbClr val="0A2C81"/>
                          </a:solidFill>
                          <a:latin typeface="Arial"/>
                          <a:cs typeface="Arial"/>
                        </a:rPr>
                        <a:t>83.8)</a:t>
                      </a:r>
                      <a:r>
                        <a:rPr sz="1200" baseline="3472" dirty="0">
                          <a:solidFill>
                            <a:srgbClr val="0A2C81"/>
                          </a:solidFill>
                          <a:latin typeface="Arial"/>
                          <a:cs typeface="Arial"/>
                        </a:rPr>
                        <a:t>	</a:t>
                      </a:r>
                      <a:r>
                        <a:rPr sz="800" spc="-25" dirty="0">
                          <a:solidFill>
                            <a:srgbClr val="0A2C81"/>
                          </a:solidFill>
                          <a:latin typeface="Arial"/>
                          <a:cs typeface="Arial"/>
                        </a:rPr>
                        <a:t>43</a:t>
                      </a:r>
                      <a:r>
                        <a:rPr sz="800" dirty="0">
                          <a:solidFill>
                            <a:srgbClr val="0A2C81"/>
                          </a:solidFill>
                          <a:latin typeface="Arial"/>
                          <a:cs typeface="Arial"/>
                        </a:rPr>
                        <a:t>	</a:t>
                      </a:r>
                      <a:r>
                        <a:rPr sz="800" spc="-10" dirty="0">
                          <a:solidFill>
                            <a:srgbClr val="0A2C81"/>
                          </a:solidFill>
                          <a:latin typeface="Arial"/>
                          <a:cs typeface="Arial"/>
                        </a:rPr>
                        <a:t>15.65</a:t>
                      </a:r>
                      <a:r>
                        <a:rPr sz="800" dirty="0">
                          <a:solidFill>
                            <a:srgbClr val="0A2C81"/>
                          </a:solidFill>
                          <a:latin typeface="Arial"/>
                          <a:cs typeface="Arial"/>
                        </a:rPr>
                        <a:t>	(19.04,</a:t>
                      </a:r>
                      <a:r>
                        <a:rPr sz="800" spc="-15" dirty="0">
                          <a:solidFill>
                            <a:srgbClr val="0A2C81"/>
                          </a:solidFill>
                          <a:latin typeface="Arial"/>
                          <a:cs typeface="Arial"/>
                        </a:rPr>
                        <a:t> </a:t>
                      </a:r>
                      <a:r>
                        <a:rPr sz="800" spc="-10" dirty="0">
                          <a:solidFill>
                            <a:srgbClr val="0A2C81"/>
                          </a:solidFill>
                          <a:latin typeface="Arial"/>
                          <a:cs typeface="Arial"/>
                        </a:rPr>
                        <a:t>12.25)</a:t>
                      </a:r>
                      <a:endParaRPr sz="800">
                        <a:latin typeface="Arial"/>
                        <a:cs typeface="Arial"/>
                      </a:endParaRPr>
                    </a:p>
                  </a:txBody>
                  <a:tcPr marL="0" marR="0" marT="69215" marB="0"/>
                </a:tc>
                <a:extLst>
                  <a:ext uri="{0D108BD9-81ED-4DB2-BD59-A6C34878D82A}">
                    <a16:rowId xmlns:a16="http://schemas.microsoft.com/office/drawing/2014/main" val="10013"/>
                  </a:ext>
                </a:extLst>
              </a:tr>
              <a:tr h="196215">
                <a:tc>
                  <a:txBody>
                    <a:bodyPr/>
                    <a:lstStyle/>
                    <a:p>
                      <a:pPr marR="71120" algn="r">
                        <a:lnSpc>
                          <a:spcPct val="100000"/>
                        </a:lnSpc>
                        <a:spcBef>
                          <a:spcPts val="330"/>
                        </a:spcBef>
                      </a:pPr>
                      <a:r>
                        <a:rPr sz="800" spc="-25" dirty="0">
                          <a:solidFill>
                            <a:srgbClr val="696969"/>
                          </a:solidFill>
                          <a:latin typeface="Arial"/>
                          <a:cs typeface="Arial"/>
                        </a:rPr>
                        <a:t>19</a:t>
                      </a:r>
                      <a:endParaRPr sz="800">
                        <a:latin typeface="Arial"/>
                        <a:cs typeface="Arial"/>
                      </a:endParaRPr>
                    </a:p>
                  </a:txBody>
                  <a:tcPr marL="0" marR="0" marT="41910" marB="0"/>
                </a:tc>
                <a:tc>
                  <a:txBody>
                    <a:bodyPr/>
                    <a:lstStyle/>
                    <a:p>
                      <a:pPr marR="9525" algn="ctr">
                        <a:lnSpc>
                          <a:spcPct val="100000"/>
                        </a:lnSpc>
                        <a:spcBef>
                          <a:spcPts val="330"/>
                        </a:spcBef>
                      </a:pPr>
                      <a:r>
                        <a:rPr sz="800" spc="-20" dirty="0">
                          <a:solidFill>
                            <a:srgbClr val="696969"/>
                          </a:solidFill>
                          <a:latin typeface="Arial"/>
                          <a:cs typeface="Arial"/>
                        </a:rPr>
                        <a:t>32.2</a:t>
                      </a:r>
                      <a:endParaRPr sz="800">
                        <a:latin typeface="Arial"/>
                        <a:cs typeface="Arial"/>
                      </a:endParaRPr>
                    </a:p>
                  </a:txBody>
                  <a:tcPr marL="0" marR="0" marT="41910" marB="0"/>
                </a:tc>
                <a:tc>
                  <a:txBody>
                    <a:bodyPr/>
                    <a:lstStyle/>
                    <a:p>
                      <a:pPr marL="43815">
                        <a:lnSpc>
                          <a:spcPct val="100000"/>
                        </a:lnSpc>
                        <a:spcBef>
                          <a:spcPts val="395"/>
                        </a:spcBef>
                        <a:tabLst>
                          <a:tab pos="3319779" algn="l"/>
                          <a:tab pos="3676650" algn="l"/>
                          <a:tab pos="4108450" algn="l"/>
                        </a:tabLst>
                      </a:pPr>
                      <a:r>
                        <a:rPr sz="1200" baseline="3472" dirty="0">
                          <a:solidFill>
                            <a:srgbClr val="696969"/>
                          </a:solidFill>
                          <a:latin typeface="Arial"/>
                          <a:cs typeface="Arial"/>
                        </a:rPr>
                        <a:t>(20.3, </a:t>
                      </a:r>
                      <a:r>
                        <a:rPr sz="1200" spc="-15" baseline="3472" dirty="0">
                          <a:solidFill>
                            <a:srgbClr val="696969"/>
                          </a:solidFill>
                          <a:latin typeface="Arial"/>
                          <a:cs typeface="Arial"/>
                        </a:rPr>
                        <a:t>44.1)</a:t>
                      </a:r>
                      <a:r>
                        <a:rPr sz="1200" baseline="3472" dirty="0">
                          <a:solidFill>
                            <a:srgbClr val="696969"/>
                          </a:solidFill>
                          <a:latin typeface="Arial"/>
                          <a:cs typeface="Arial"/>
                        </a:rPr>
                        <a:t>	</a:t>
                      </a:r>
                      <a:r>
                        <a:rPr sz="800" spc="-25" dirty="0">
                          <a:solidFill>
                            <a:srgbClr val="696969"/>
                          </a:solidFill>
                          <a:latin typeface="Arial"/>
                          <a:cs typeface="Arial"/>
                        </a:rPr>
                        <a:t>48</a:t>
                      </a:r>
                      <a:r>
                        <a:rPr sz="800" dirty="0">
                          <a:solidFill>
                            <a:srgbClr val="696969"/>
                          </a:solidFill>
                          <a:latin typeface="Arial"/>
                          <a:cs typeface="Arial"/>
                        </a:rPr>
                        <a:t>	</a:t>
                      </a:r>
                      <a:r>
                        <a:rPr sz="800" spc="-10" dirty="0">
                          <a:solidFill>
                            <a:srgbClr val="696969"/>
                          </a:solidFill>
                          <a:latin typeface="Arial"/>
                          <a:cs typeface="Arial"/>
                        </a:rPr>
                        <a:t>16.13</a:t>
                      </a:r>
                      <a:r>
                        <a:rPr sz="800" dirty="0">
                          <a:solidFill>
                            <a:srgbClr val="696969"/>
                          </a:solidFill>
                          <a:latin typeface="Arial"/>
                          <a:cs typeface="Arial"/>
                        </a:rPr>
                        <a:t>	(19.04,</a:t>
                      </a:r>
                      <a:r>
                        <a:rPr sz="800" spc="-15" dirty="0">
                          <a:solidFill>
                            <a:srgbClr val="696969"/>
                          </a:solidFill>
                          <a:latin typeface="Arial"/>
                          <a:cs typeface="Arial"/>
                        </a:rPr>
                        <a:t> </a:t>
                      </a:r>
                      <a:r>
                        <a:rPr sz="800" spc="-10" dirty="0">
                          <a:solidFill>
                            <a:srgbClr val="696969"/>
                          </a:solidFill>
                          <a:latin typeface="Arial"/>
                          <a:cs typeface="Arial"/>
                        </a:rPr>
                        <a:t>13.22)</a:t>
                      </a:r>
                      <a:endParaRPr sz="800">
                        <a:latin typeface="Arial"/>
                        <a:cs typeface="Arial"/>
                      </a:endParaRPr>
                    </a:p>
                  </a:txBody>
                  <a:tcPr marL="0" marR="0" marT="50165" marB="0"/>
                </a:tc>
                <a:extLst>
                  <a:ext uri="{0D108BD9-81ED-4DB2-BD59-A6C34878D82A}">
                    <a16:rowId xmlns:a16="http://schemas.microsoft.com/office/drawing/2014/main" val="10014"/>
                  </a:ext>
                </a:extLst>
              </a:tr>
              <a:tr h="286385">
                <a:tc>
                  <a:txBody>
                    <a:bodyPr/>
                    <a:lstStyle/>
                    <a:p>
                      <a:pPr marL="4853940">
                        <a:lnSpc>
                          <a:spcPts val="810"/>
                        </a:lnSpc>
                        <a:spcBef>
                          <a:spcPts val="480"/>
                        </a:spcBef>
                      </a:pPr>
                      <a:r>
                        <a:rPr sz="800" spc="-25" dirty="0">
                          <a:solidFill>
                            <a:srgbClr val="0A2C81"/>
                          </a:solidFill>
                          <a:latin typeface="Arial"/>
                          <a:cs typeface="Arial"/>
                        </a:rPr>
                        <a:t>103</a:t>
                      </a:r>
                      <a:endParaRPr sz="800">
                        <a:latin typeface="Arial"/>
                        <a:cs typeface="Arial"/>
                      </a:endParaRPr>
                    </a:p>
                    <a:p>
                      <a:pPr marL="109855">
                        <a:lnSpc>
                          <a:spcPts val="930"/>
                        </a:lnSpc>
                      </a:pPr>
                      <a:r>
                        <a:rPr sz="900" b="1" spc="-10" dirty="0">
                          <a:latin typeface="Arial"/>
                          <a:cs typeface="Arial"/>
                        </a:rPr>
                        <a:t>Baseline</a:t>
                      </a:r>
                      <a:r>
                        <a:rPr sz="900" b="1" spc="-40" dirty="0">
                          <a:latin typeface="Arial"/>
                          <a:cs typeface="Arial"/>
                        </a:rPr>
                        <a:t> </a:t>
                      </a:r>
                      <a:r>
                        <a:rPr sz="900" b="1" dirty="0">
                          <a:latin typeface="Arial"/>
                          <a:cs typeface="Arial"/>
                        </a:rPr>
                        <a:t>spleen</a:t>
                      </a:r>
                      <a:r>
                        <a:rPr sz="900" b="1" spc="-40" dirty="0">
                          <a:latin typeface="Arial"/>
                          <a:cs typeface="Arial"/>
                        </a:rPr>
                        <a:t> </a:t>
                      </a:r>
                      <a:r>
                        <a:rPr sz="900" b="1" dirty="0">
                          <a:latin typeface="Arial"/>
                          <a:cs typeface="Arial"/>
                        </a:rPr>
                        <a:t>volume:</a:t>
                      </a:r>
                      <a:r>
                        <a:rPr sz="900" b="1" spc="-20" dirty="0">
                          <a:latin typeface="Arial"/>
                          <a:cs typeface="Arial"/>
                        </a:rPr>
                        <a:t> </a:t>
                      </a:r>
                      <a:r>
                        <a:rPr sz="900" b="1" dirty="0">
                          <a:latin typeface="Arial"/>
                          <a:cs typeface="Arial"/>
                        </a:rPr>
                        <a:t>&lt;1800</a:t>
                      </a:r>
                      <a:r>
                        <a:rPr sz="900" b="1" spc="-35" dirty="0">
                          <a:latin typeface="Arial"/>
                          <a:cs typeface="Arial"/>
                        </a:rPr>
                        <a:t> </a:t>
                      </a:r>
                      <a:r>
                        <a:rPr sz="900" b="1" spc="-25" dirty="0">
                          <a:latin typeface="Arial"/>
                          <a:cs typeface="Arial"/>
                        </a:rPr>
                        <a:t>cm</a:t>
                      </a:r>
                      <a:r>
                        <a:rPr sz="900" b="1" spc="-37" baseline="23148" dirty="0">
                          <a:latin typeface="Arial"/>
                          <a:cs typeface="Arial"/>
                        </a:rPr>
                        <a:t>3</a:t>
                      </a:r>
                      <a:endParaRPr sz="900" baseline="23148">
                        <a:latin typeface="Arial"/>
                        <a:cs typeface="Arial"/>
                      </a:endParaRPr>
                    </a:p>
                  </a:txBody>
                  <a:tcPr marL="0" marR="0" marT="60960" marB="0"/>
                </a:tc>
                <a:tc>
                  <a:txBody>
                    <a:bodyPr/>
                    <a:lstStyle/>
                    <a:p>
                      <a:pPr marR="9525" algn="ctr">
                        <a:lnSpc>
                          <a:spcPct val="100000"/>
                        </a:lnSpc>
                        <a:spcBef>
                          <a:spcPts val="480"/>
                        </a:spcBef>
                      </a:pPr>
                      <a:r>
                        <a:rPr sz="800" spc="-20" dirty="0">
                          <a:solidFill>
                            <a:srgbClr val="0A2C81"/>
                          </a:solidFill>
                          <a:latin typeface="Arial"/>
                          <a:cs typeface="Arial"/>
                        </a:rPr>
                        <a:t>64.0</a:t>
                      </a:r>
                      <a:endParaRPr sz="800">
                        <a:latin typeface="Arial"/>
                        <a:cs typeface="Arial"/>
                      </a:endParaRPr>
                    </a:p>
                  </a:txBody>
                  <a:tcPr marL="0" marR="0" marT="60960" marB="0">
                    <a:solidFill>
                      <a:srgbClr val="EEEEEE">
                        <a:alpha val="50195"/>
                      </a:srgbClr>
                    </a:solidFill>
                  </a:tcPr>
                </a:tc>
                <a:tc>
                  <a:txBody>
                    <a:bodyPr/>
                    <a:lstStyle/>
                    <a:p>
                      <a:pPr marL="43815">
                        <a:lnSpc>
                          <a:spcPct val="100000"/>
                        </a:lnSpc>
                        <a:spcBef>
                          <a:spcPts val="550"/>
                        </a:spcBef>
                        <a:tabLst>
                          <a:tab pos="3292475" algn="l"/>
                          <a:tab pos="3676650" algn="l"/>
                          <a:tab pos="4108450" algn="l"/>
                        </a:tabLst>
                      </a:pPr>
                      <a:r>
                        <a:rPr sz="1200" baseline="3472" dirty="0">
                          <a:solidFill>
                            <a:srgbClr val="0A2C81"/>
                          </a:solidFill>
                          <a:latin typeface="Arial"/>
                          <a:cs typeface="Arial"/>
                        </a:rPr>
                        <a:t>(56.6, </a:t>
                      </a:r>
                      <a:r>
                        <a:rPr sz="1200" spc="-15" baseline="3472" dirty="0">
                          <a:solidFill>
                            <a:srgbClr val="0A2C81"/>
                          </a:solidFill>
                          <a:latin typeface="Arial"/>
                          <a:cs typeface="Arial"/>
                        </a:rPr>
                        <a:t>71.4)</a:t>
                      </a:r>
                      <a:r>
                        <a:rPr sz="1200" baseline="3472" dirty="0">
                          <a:solidFill>
                            <a:srgbClr val="0A2C81"/>
                          </a:solidFill>
                          <a:latin typeface="Arial"/>
                          <a:cs typeface="Arial"/>
                        </a:rPr>
                        <a:t>	</a:t>
                      </a:r>
                      <a:r>
                        <a:rPr sz="800" spc="-25" dirty="0">
                          <a:solidFill>
                            <a:srgbClr val="0A2C81"/>
                          </a:solidFill>
                          <a:latin typeface="Arial"/>
                          <a:cs typeface="Arial"/>
                        </a:rPr>
                        <a:t>132</a:t>
                      </a:r>
                      <a:r>
                        <a:rPr sz="800" dirty="0">
                          <a:solidFill>
                            <a:srgbClr val="0A2C81"/>
                          </a:solidFill>
                          <a:latin typeface="Arial"/>
                          <a:cs typeface="Arial"/>
                        </a:rPr>
                        <a:t>	</a:t>
                      </a:r>
                      <a:r>
                        <a:rPr sz="800" spc="-10" dirty="0">
                          <a:solidFill>
                            <a:srgbClr val="0A2C81"/>
                          </a:solidFill>
                          <a:latin typeface="Arial"/>
                          <a:cs typeface="Arial"/>
                        </a:rPr>
                        <a:t>16.09</a:t>
                      </a:r>
                      <a:r>
                        <a:rPr sz="800" dirty="0">
                          <a:solidFill>
                            <a:srgbClr val="0A2C81"/>
                          </a:solidFill>
                          <a:latin typeface="Arial"/>
                          <a:cs typeface="Arial"/>
                        </a:rPr>
                        <a:t>	(18.63,</a:t>
                      </a:r>
                      <a:r>
                        <a:rPr sz="800" spc="-15" dirty="0">
                          <a:solidFill>
                            <a:srgbClr val="0A2C81"/>
                          </a:solidFill>
                          <a:latin typeface="Arial"/>
                          <a:cs typeface="Arial"/>
                        </a:rPr>
                        <a:t> </a:t>
                      </a:r>
                      <a:r>
                        <a:rPr sz="800" spc="-10" dirty="0">
                          <a:solidFill>
                            <a:srgbClr val="0A2C81"/>
                          </a:solidFill>
                          <a:latin typeface="Arial"/>
                          <a:cs typeface="Arial"/>
                        </a:rPr>
                        <a:t>13.55)</a:t>
                      </a:r>
                      <a:endParaRPr sz="800">
                        <a:latin typeface="Arial"/>
                        <a:cs typeface="Arial"/>
                      </a:endParaRPr>
                    </a:p>
                  </a:txBody>
                  <a:tcPr marL="0" marR="0" marT="69850" marB="0">
                    <a:solidFill>
                      <a:srgbClr val="EEEEEE">
                        <a:alpha val="50195"/>
                      </a:srgbClr>
                    </a:solidFill>
                  </a:tcPr>
                </a:tc>
                <a:extLst>
                  <a:ext uri="{0D108BD9-81ED-4DB2-BD59-A6C34878D82A}">
                    <a16:rowId xmlns:a16="http://schemas.microsoft.com/office/drawing/2014/main" val="10015"/>
                  </a:ext>
                </a:extLst>
              </a:tr>
              <a:tr h="144780">
                <a:tc>
                  <a:txBody>
                    <a:bodyPr/>
                    <a:lstStyle/>
                    <a:p>
                      <a:pPr marR="71120" algn="r">
                        <a:lnSpc>
                          <a:spcPts val="630"/>
                        </a:lnSpc>
                      </a:pPr>
                      <a:r>
                        <a:rPr sz="800" spc="-25" dirty="0">
                          <a:solidFill>
                            <a:srgbClr val="696969"/>
                          </a:solidFill>
                          <a:latin typeface="Arial"/>
                          <a:cs typeface="Arial"/>
                        </a:rPr>
                        <a:t>57</a:t>
                      </a:r>
                      <a:endParaRPr sz="800">
                        <a:latin typeface="Arial"/>
                        <a:cs typeface="Arial"/>
                      </a:endParaRPr>
                    </a:p>
                  </a:txBody>
                  <a:tcPr marL="0" marR="0" marT="0" marB="0">
                    <a:solidFill>
                      <a:srgbClr val="EEEEEE">
                        <a:alpha val="50195"/>
                      </a:srgbClr>
                    </a:solidFill>
                  </a:tcPr>
                </a:tc>
                <a:tc>
                  <a:txBody>
                    <a:bodyPr/>
                    <a:lstStyle/>
                    <a:p>
                      <a:pPr marR="9525" algn="ctr">
                        <a:lnSpc>
                          <a:spcPts val="890"/>
                        </a:lnSpc>
                      </a:pPr>
                      <a:r>
                        <a:rPr sz="800" spc="-20" dirty="0">
                          <a:solidFill>
                            <a:srgbClr val="696969"/>
                          </a:solidFill>
                          <a:latin typeface="Arial"/>
                          <a:cs typeface="Arial"/>
                        </a:rPr>
                        <a:t>36.3</a:t>
                      </a:r>
                      <a:endParaRPr sz="800">
                        <a:latin typeface="Arial"/>
                        <a:cs typeface="Arial"/>
                      </a:endParaRPr>
                    </a:p>
                  </a:txBody>
                  <a:tcPr marL="0" marR="0" marT="0" marB="0">
                    <a:solidFill>
                      <a:srgbClr val="EEEEEE">
                        <a:alpha val="50195"/>
                      </a:srgbClr>
                    </a:solidFill>
                  </a:tcPr>
                </a:tc>
                <a:tc>
                  <a:txBody>
                    <a:bodyPr/>
                    <a:lstStyle/>
                    <a:p>
                      <a:pPr marL="43815">
                        <a:lnSpc>
                          <a:spcPts val="960"/>
                        </a:lnSpc>
                        <a:tabLst>
                          <a:tab pos="3292475" algn="l"/>
                          <a:tab pos="3676650" algn="l"/>
                          <a:tab pos="4137025" algn="l"/>
                        </a:tabLst>
                      </a:pPr>
                      <a:r>
                        <a:rPr sz="1200" baseline="3472" dirty="0">
                          <a:solidFill>
                            <a:srgbClr val="696969"/>
                          </a:solidFill>
                          <a:latin typeface="Arial"/>
                          <a:cs typeface="Arial"/>
                        </a:rPr>
                        <a:t>(28.8, </a:t>
                      </a:r>
                      <a:r>
                        <a:rPr sz="1200" spc="-15" baseline="3472" dirty="0">
                          <a:solidFill>
                            <a:srgbClr val="696969"/>
                          </a:solidFill>
                          <a:latin typeface="Arial"/>
                          <a:cs typeface="Arial"/>
                        </a:rPr>
                        <a:t>43.8)</a:t>
                      </a:r>
                      <a:r>
                        <a:rPr sz="1200" baseline="3472" dirty="0">
                          <a:solidFill>
                            <a:srgbClr val="696969"/>
                          </a:solidFill>
                          <a:latin typeface="Arial"/>
                          <a:cs typeface="Arial"/>
                        </a:rPr>
                        <a:t>	</a:t>
                      </a:r>
                      <a:r>
                        <a:rPr sz="800" spc="-25" dirty="0">
                          <a:solidFill>
                            <a:srgbClr val="696969"/>
                          </a:solidFill>
                          <a:latin typeface="Arial"/>
                          <a:cs typeface="Arial"/>
                        </a:rPr>
                        <a:t>134</a:t>
                      </a:r>
                      <a:r>
                        <a:rPr sz="800" dirty="0">
                          <a:solidFill>
                            <a:srgbClr val="696969"/>
                          </a:solidFill>
                          <a:latin typeface="Arial"/>
                          <a:cs typeface="Arial"/>
                        </a:rPr>
                        <a:t>	</a:t>
                      </a:r>
                      <a:r>
                        <a:rPr sz="800" spc="-10" dirty="0">
                          <a:solidFill>
                            <a:srgbClr val="696969"/>
                          </a:solidFill>
                          <a:latin typeface="Arial"/>
                          <a:cs typeface="Arial"/>
                        </a:rPr>
                        <a:t>12.13</a:t>
                      </a:r>
                      <a:r>
                        <a:rPr sz="800" dirty="0">
                          <a:solidFill>
                            <a:srgbClr val="696969"/>
                          </a:solidFill>
                          <a:latin typeface="Arial"/>
                          <a:cs typeface="Arial"/>
                        </a:rPr>
                        <a:t>	(14.28,</a:t>
                      </a:r>
                      <a:r>
                        <a:rPr sz="800" spc="-15" dirty="0">
                          <a:solidFill>
                            <a:srgbClr val="696969"/>
                          </a:solidFill>
                          <a:latin typeface="Arial"/>
                          <a:cs typeface="Arial"/>
                        </a:rPr>
                        <a:t> </a:t>
                      </a:r>
                      <a:r>
                        <a:rPr sz="800" spc="-10" dirty="0">
                          <a:solidFill>
                            <a:srgbClr val="696969"/>
                          </a:solidFill>
                          <a:latin typeface="Arial"/>
                          <a:cs typeface="Arial"/>
                        </a:rPr>
                        <a:t>9.98)</a:t>
                      </a:r>
                      <a:endParaRPr sz="800">
                        <a:latin typeface="Arial"/>
                        <a:cs typeface="Arial"/>
                      </a:endParaRPr>
                    </a:p>
                  </a:txBody>
                  <a:tcPr marL="0" marR="0" marT="0" marB="0">
                    <a:solidFill>
                      <a:srgbClr val="EEEEEE">
                        <a:alpha val="50195"/>
                      </a:srgbClr>
                    </a:solidFill>
                  </a:tcPr>
                </a:tc>
                <a:extLst>
                  <a:ext uri="{0D108BD9-81ED-4DB2-BD59-A6C34878D82A}">
                    <a16:rowId xmlns:a16="http://schemas.microsoft.com/office/drawing/2014/main" val="10016"/>
                  </a:ext>
                </a:extLst>
              </a:tr>
            </a:tbl>
          </a:graphicData>
        </a:graphic>
      </p:graphicFrame>
      <p:sp>
        <p:nvSpPr>
          <p:cNvPr id="38" name="object 38"/>
          <p:cNvSpPr txBox="1"/>
          <p:nvPr/>
        </p:nvSpPr>
        <p:spPr>
          <a:xfrm>
            <a:off x="2963672" y="5170728"/>
            <a:ext cx="67945" cy="11683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600" b="0" i="0" u="none" strike="noStrike" kern="1200" cap="none" spc="-5" normalizeH="0" baseline="0" noProof="0" dirty="0">
                <a:ln>
                  <a:noFill/>
                </a:ln>
                <a:solidFill>
                  <a:srgbClr val="000000"/>
                </a:solidFill>
                <a:effectLst/>
                <a:uLnTx/>
                <a:uFillTx/>
                <a:latin typeface="Arial"/>
                <a:ea typeface="ＭＳ Ｐゴシック"/>
                <a:cs typeface="Arial"/>
              </a:rPr>
              <a:t>0</a:t>
            </a:r>
            <a:endParaRPr kumimoji="0" sz="600" b="0" i="0" u="none" strike="noStrike" kern="1200" cap="none" spc="0" normalizeH="0" baseline="0" noProof="0">
              <a:ln>
                <a:noFill/>
              </a:ln>
              <a:solidFill>
                <a:srgbClr val="000000"/>
              </a:solidFill>
              <a:effectLst/>
              <a:uLnTx/>
              <a:uFillTx/>
              <a:latin typeface="Arial"/>
              <a:ea typeface="ＭＳ Ｐゴシック"/>
              <a:cs typeface="Arial"/>
            </a:endParaRPr>
          </a:p>
        </p:txBody>
      </p:sp>
      <p:graphicFrame>
        <p:nvGraphicFramePr>
          <p:cNvPr id="39" name="object 39"/>
          <p:cNvGraphicFramePr>
            <a:graphicFrameLocks noGrp="1"/>
          </p:cNvGraphicFramePr>
          <p:nvPr/>
        </p:nvGraphicFramePr>
        <p:xfrm>
          <a:off x="2976372" y="5125084"/>
          <a:ext cx="2689224" cy="335280"/>
        </p:xfrm>
        <a:graphic>
          <a:graphicData uri="http://schemas.openxmlformats.org/drawingml/2006/table">
            <a:tbl>
              <a:tblPr firstRow="1" bandRow="1">
                <a:tableStyleId>{2D5ABB26-0587-4C30-8999-92F81FD0307C}</a:tableStyleId>
              </a:tblPr>
              <a:tblGrid>
                <a:gridCol w="42545">
                  <a:extLst>
                    <a:ext uri="{9D8B030D-6E8A-4147-A177-3AD203B41FA5}">
                      <a16:colId xmlns:a16="http://schemas.microsoft.com/office/drawing/2014/main" val="20000"/>
                    </a:ext>
                  </a:extLst>
                </a:gridCol>
                <a:gridCol w="365125">
                  <a:extLst>
                    <a:ext uri="{9D8B030D-6E8A-4147-A177-3AD203B41FA5}">
                      <a16:colId xmlns:a16="http://schemas.microsoft.com/office/drawing/2014/main" val="20001"/>
                    </a:ext>
                  </a:extLst>
                </a:gridCol>
                <a:gridCol w="257175">
                  <a:extLst>
                    <a:ext uri="{9D8B030D-6E8A-4147-A177-3AD203B41FA5}">
                      <a16:colId xmlns:a16="http://schemas.microsoft.com/office/drawing/2014/main" val="20002"/>
                    </a:ext>
                  </a:extLst>
                </a:gridCol>
                <a:gridCol w="257174">
                  <a:extLst>
                    <a:ext uri="{9D8B030D-6E8A-4147-A177-3AD203B41FA5}">
                      <a16:colId xmlns:a16="http://schemas.microsoft.com/office/drawing/2014/main" val="20003"/>
                    </a:ext>
                  </a:extLst>
                </a:gridCol>
                <a:gridCol w="257175">
                  <a:extLst>
                    <a:ext uri="{9D8B030D-6E8A-4147-A177-3AD203B41FA5}">
                      <a16:colId xmlns:a16="http://schemas.microsoft.com/office/drawing/2014/main" val="20004"/>
                    </a:ext>
                  </a:extLst>
                </a:gridCol>
                <a:gridCol w="257175">
                  <a:extLst>
                    <a:ext uri="{9D8B030D-6E8A-4147-A177-3AD203B41FA5}">
                      <a16:colId xmlns:a16="http://schemas.microsoft.com/office/drawing/2014/main" val="20005"/>
                    </a:ext>
                  </a:extLst>
                </a:gridCol>
                <a:gridCol w="257175">
                  <a:extLst>
                    <a:ext uri="{9D8B030D-6E8A-4147-A177-3AD203B41FA5}">
                      <a16:colId xmlns:a16="http://schemas.microsoft.com/office/drawing/2014/main" val="20006"/>
                    </a:ext>
                  </a:extLst>
                </a:gridCol>
                <a:gridCol w="257175">
                  <a:extLst>
                    <a:ext uri="{9D8B030D-6E8A-4147-A177-3AD203B41FA5}">
                      <a16:colId xmlns:a16="http://schemas.microsoft.com/office/drawing/2014/main" val="20007"/>
                    </a:ext>
                  </a:extLst>
                </a:gridCol>
                <a:gridCol w="257175">
                  <a:extLst>
                    <a:ext uri="{9D8B030D-6E8A-4147-A177-3AD203B41FA5}">
                      <a16:colId xmlns:a16="http://schemas.microsoft.com/office/drawing/2014/main" val="20008"/>
                    </a:ext>
                  </a:extLst>
                </a:gridCol>
                <a:gridCol w="246380">
                  <a:extLst>
                    <a:ext uri="{9D8B030D-6E8A-4147-A177-3AD203B41FA5}">
                      <a16:colId xmlns:a16="http://schemas.microsoft.com/office/drawing/2014/main" val="20009"/>
                    </a:ext>
                  </a:extLst>
                </a:gridCol>
                <a:gridCol w="234950">
                  <a:extLst>
                    <a:ext uri="{9D8B030D-6E8A-4147-A177-3AD203B41FA5}">
                      <a16:colId xmlns:a16="http://schemas.microsoft.com/office/drawing/2014/main" val="20010"/>
                    </a:ext>
                  </a:extLst>
                </a:gridCol>
              </a:tblGrid>
              <a:tr h="170815">
                <a:tc>
                  <a:txBody>
                    <a:bodyPr/>
                    <a:lstStyle/>
                    <a:p>
                      <a:pPr>
                        <a:lnSpc>
                          <a:spcPct val="100000"/>
                        </a:lnSpc>
                      </a:pPr>
                      <a:endParaRPr sz="900">
                        <a:latin typeface="Times New Roman"/>
                        <a:cs typeface="Times New Roman"/>
                      </a:endParaRPr>
                    </a:p>
                  </a:txBody>
                  <a:tcPr marL="0" marR="0" marT="0" marB="0">
                    <a:lnT w="6350">
                      <a:solidFill>
                        <a:srgbClr val="000000"/>
                      </a:solidFill>
                      <a:prstDash val="solid"/>
                    </a:lnT>
                  </a:tcPr>
                </a:tc>
                <a:tc>
                  <a:txBody>
                    <a:bodyPr/>
                    <a:lstStyle/>
                    <a:p>
                      <a:pPr marL="193040">
                        <a:lnSpc>
                          <a:spcPct val="100000"/>
                        </a:lnSpc>
                        <a:spcBef>
                          <a:spcPts val="434"/>
                        </a:spcBef>
                      </a:pPr>
                      <a:r>
                        <a:rPr sz="600" spc="-25" dirty="0">
                          <a:latin typeface="Arial"/>
                          <a:cs typeface="Arial"/>
                        </a:rPr>
                        <a:t>10</a:t>
                      </a:r>
                      <a:endParaRPr sz="600">
                        <a:latin typeface="Arial"/>
                        <a:cs typeface="Arial"/>
                      </a:endParaRPr>
                    </a:p>
                  </a:txBody>
                  <a:tcPr marL="0" marR="0" marT="55244" marB="0">
                    <a:lnT w="6350">
                      <a:solidFill>
                        <a:srgbClr val="000000"/>
                      </a:solidFill>
                      <a:prstDash val="solid"/>
                    </a:lnT>
                  </a:tcPr>
                </a:tc>
                <a:tc>
                  <a:txBody>
                    <a:bodyPr/>
                    <a:lstStyle/>
                    <a:p>
                      <a:pPr algn="ctr">
                        <a:lnSpc>
                          <a:spcPct val="100000"/>
                        </a:lnSpc>
                        <a:spcBef>
                          <a:spcPts val="434"/>
                        </a:spcBef>
                      </a:pPr>
                      <a:r>
                        <a:rPr sz="600" spc="-25" dirty="0">
                          <a:latin typeface="Arial"/>
                          <a:cs typeface="Arial"/>
                        </a:rPr>
                        <a:t>20</a:t>
                      </a:r>
                      <a:endParaRPr sz="600">
                        <a:latin typeface="Arial"/>
                        <a:cs typeface="Arial"/>
                      </a:endParaRPr>
                    </a:p>
                  </a:txBody>
                  <a:tcPr marL="0" marR="0" marT="55244" marB="0">
                    <a:lnT w="6350">
                      <a:solidFill>
                        <a:srgbClr val="000000"/>
                      </a:solidFill>
                      <a:prstDash val="solid"/>
                    </a:lnT>
                  </a:tcPr>
                </a:tc>
                <a:tc>
                  <a:txBody>
                    <a:bodyPr/>
                    <a:lstStyle/>
                    <a:p>
                      <a:pPr algn="ctr">
                        <a:lnSpc>
                          <a:spcPct val="100000"/>
                        </a:lnSpc>
                        <a:spcBef>
                          <a:spcPts val="434"/>
                        </a:spcBef>
                      </a:pPr>
                      <a:r>
                        <a:rPr sz="600" spc="-25" dirty="0">
                          <a:latin typeface="Arial"/>
                          <a:cs typeface="Arial"/>
                        </a:rPr>
                        <a:t>30</a:t>
                      </a:r>
                      <a:endParaRPr sz="600">
                        <a:latin typeface="Arial"/>
                        <a:cs typeface="Arial"/>
                      </a:endParaRPr>
                    </a:p>
                  </a:txBody>
                  <a:tcPr marL="0" marR="0" marT="55244" marB="0">
                    <a:lnT w="6350">
                      <a:solidFill>
                        <a:srgbClr val="000000"/>
                      </a:solidFill>
                      <a:prstDash val="solid"/>
                    </a:lnT>
                  </a:tcPr>
                </a:tc>
                <a:tc>
                  <a:txBody>
                    <a:bodyPr/>
                    <a:lstStyle/>
                    <a:p>
                      <a:pPr algn="ctr">
                        <a:lnSpc>
                          <a:spcPct val="100000"/>
                        </a:lnSpc>
                        <a:spcBef>
                          <a:spcPts val="434"/>
                        </a:spcBef>
                      </a:pPr>
                      <a:r>
                        <a:rPr sz="600" spc="-25" dirty="0">
                          <a:latin typeface="Arial"/>
                          <a:cs typeface="Arial"/>
                        </a:rPr>
                        <a:t>40</a:t>
                      </a:r>
                      <a:endParaRPr sz="600">
                        <a:latin typeface="Arial"/>
                        <a:cs typeface="Arial"/>
                      </a:endParaRPr>
                    </a:p>
                  </a:txBody>
                  <a:tcPr marL="0" marR="0" marT="55244" marB="0">
                    <a:lnT w="6350">
                      <a:solidFill>
                        <a:srgbClr val="000000"/>
                      </a:solidFill>
                      <a:prstDash val="solid"/>
                    </a:lnT>
                  </a:tcPr>
                </a:tc>
                <a:tc>
                  <a:txBody>
                    <a:bodyPr/>
                    <a:lstStyle/>
                    <a:p>
                      <a:pPr algn="ctr">
                        <a:lnSpc>
                          <a:spcPct val="100000"/>
                        </a:lnSpc>
                        <a:spcBef>
                          <a:spcPts val="434"/>
                        </a:spcBef>
                      </a:pPr>
                      <a:r>
                        <a:rPr sz="600" spc="-25" dirty="0">
                          <a:latin typeface="Arial"/>
                          <a:cs typeface="Arial"/>
                        </a:rPr>
                        <a:t>50</a:t>
                      </a:r>
                      <a:endParaRPr sz="600">
                        <a:latin typeface="Arial"/>
                        <a:cs typeface="Arial"/>
                      </a:endParaRPr>
                    </a:p>
                  </a:txBody>
                  <a:tcPr marL="0" marR="0" marT="55244" marB="0">
                    <a:lnT w="6350">
                      <a:solidFill>
                        <a:srgbClr val="000000"/>
                      </a:solidFill>
                      <a:prstDash val="solid"/>
                    </a:lnT>
                  </a:tcPr>
                </a:tc>
                <a:tc>
                  <a:txBody>
                    <a:bodyPr/>
                    <a:lstStyle/>
                    <a:p>
                      <a:pPr algn="ctr">
                        <a:lnSpc>
                          <a:spcPct val="100000"/>
                        </a:lnSpc>
                        <a:spcBef>
                          <a:spcPts val="434"/>
                        </a:spcBef>
                      </a:pPr>
                      <a:r>
                        <a:rPr sz="600" spc="-25" dirty="0">
                          <a:latin typeface="Arial"/>
                          <a:cs typeface="Arial"/>
                        </a:rPr>
                        <a:t>60</a:t>
                      </a:r>
                      <a:endParaRPr sz="600">
                        <a:latin typeface="Arial"/>
                        <a:cs typeface="Arial"/>
                      </a:endParaRPr>
                    </a:p>
                  </a:txBody>
                  <a:tcPr marL="0" marR="0" marT="55244" marB="0">
                    <a:lnT w="6350">
                      <a:solidFill>
                        <a:srgbClr val="000000"/>
                      </a:solidFill>
                      <a:prstDash val="solid"/>
                    </a:lnT>
                  </a:tcPr>
                </a:tc>
                <a:tc>
                  <a:txBody>
                    <a:bodyPr/>
                    <a:lstStyle/>
                    <a:p>
                      <a:pPr algn="ctr">
                        <a:lnSpc>
                          <a:spcPct val="100000"/>
                        </a:lnSpc>
                        <a:spcBef>
                          <a:spcPts val="434"/>
                        </a:spcBef>
                      </a:pPr>
                      <a:r>
                        <a:rPr sz="600" spc="-25" dirty="0">
                          <a:latin typeface="Arial"/>
                          <a:cs typeface="Arial"/>
                        </a:rPr>
                        <a:t>70</a:t>
                      </a:r>
                      <a:endParaRPr sz="600">
                        <a:latin typeface="Arial"/>
                        <a:cs typeface="Arial"/>
                      </a:endParaRPr>
                    </a:p>
                  </a:txBody>
                  <a:tcPr marL="0" marR="0" marT="55244" marB="0">
                    <a:lnT w="6350">
                      <a:solidFill>
                        <a:srgbClr val="000000"/>
                      </a:solidFill>
                      <a:prstDash val="solid"/>
                    </a:lnT>
                  </a:tcPr>
                </a:tc>
                <a:tc>
                  <a:txBody>
                    <a:bodyPr/>
                    <a:lstStyle/>
                    <a:p>
                      <a:pPr algn="ctr">
                        <a:lnSpc>
                          <a:spcPct val="100000"/>
                        </a:lnSpc>
                        <a:spcBef>
                          <a:spcPts val="434"/>
                        </a:spcBef>
                      </a:pPr>
                      <a:r>
                        <a:rPr sz="600" spc="-25" dirty="0">
                          <a:latin typeface="Arial"/>
                          <a:cs typeface="Arial"/>
                        </a:rPr>
                        <a:t>80</a:t>
                      </a:r>
                      <a:endParaRPr sz="600">
                        <a:latin typeface="Arial"/>
                        <a:cs typeface="Arial"/>
                      </a:endParaRPr>
                    </a:p>
                  </a:txBody>
                  <a:tcPr marL="0" marR="0" marT="55244" marB="0">
                    <a:lnT w="6350">
                      <a:solidFill>
                        <a:srgbClr val="000000"/>
                      </a:solidFill>
                      <a:prstDash val="solid"/>
                    </a:lnT>
                  </a:tcPr>
                </a:tc>
                <a:tc>
                  <a:txBody>
                    <a:bodyPr/>
                    <a:lstStyle/>
                    <a:p>
                      <a:pPr marL="85725">
                        <a:lnSpc>
                          <a:spcPct val="100000"/>
                        </a:lnSpc>
                        <a:spcBef>
                          <a:spcPts val="434"/>
                        </a:spcBef>
                      </a:pPr>
                      <a:r>
                        <a:rPr sz="600" spc="-25" dirty="0">
                          <a:latin typeface="Arial"/>
                          <a:cs typeface="Arial"/>
                        </a:rPr>
                        <a:t>90</a:t>
                      </a:r>
                      <a:endParaRPr sz="600">
                        <a:latin typeface="Arial"/>
                        <a:cs typeface="Arial"/>
                      </a:endParaRPr>
                    </a:p>
                  </a:txBody>
                  <a:tcPr marL="0" marR="0" marT="55244" marB="0">
                    <a:lnT w="6350">
                      <a:solidFill>
                        <a:srgbClr val="000000"/>
                      </a:solidFill>
                      <a:prstDash val="solid"/>
                    </a:lnT>
                  </a:tcPr>
                </a:tc>
                <a:tc>
                  <a:txBody>
                    <a:bodyPr/>
                    <a:lstStyle/>
                    <a:p>
                      <a:pPr marL="74930">
                        <a:lnSpc>
                          <a:spcPct val="100000"/>
                        </a:lnSpc>
                        <a:spcBef>
                          <a:spcPts val="434"/>
                        </a:spcBef>
                      </a:pPr>
                      <a:r>
                        <a:rPr sz="600" spc="-25" dirty="0">
                          <a:latin typeface="Arial"/>
                          <a:cs typeface="Arial"/>
                        </a:rPr>
                        <a:t>100</a:t>
                      </a:r>
                      <a:endParaRPr sz="600">
                        <a:latin typeface="Arial"/>
                        <a:cs typeface="Arial"/>
                      </a:endParaRPr>
                    </a:p>
                  </a:txBody>
                  <a:tcPr marL="0" marR="0" marT="55244" marB="0">
                    <a:lnT w="6350">
                      <a:solidFill>
                        <a:srgbClr val="000000"/>
                      </a:solidFill>
                      <a:prstDash val="solid"/>
                    </a:lnT>
                  </a:tcPr>
                </a:tc>
                <a:extLst>
                  <a:ext uri="{0D108BD9-81ED-4DB2-BD59-A6C34878D82A}">
                    <a16:rowId xmlns:a16="http://schemas.microsoft.com/office/drawing/2014/main" val="10000"/>
                  </a:ext>
                </a:extLst>
              </a:tr>
              <a:tr h="164465">
                <a:tc gridSpan="11">
                  <a:txBody>
                    <a:bodyPr/>
                    <a:lstStyle/>
                    <a:p>
                      <a:pPr marR="69215" algn="ctr">
                        <a:lnSpc>
                          <a:spcPts val="1110"/>
                        </a:lnSpc>
                        <a:spcBef>
                          <a:spcPts val="85"/>
                        </a:spcBef>
                      </a:pPr>
                      <a:r>
                        <a:rPr sz="1000" b="1" dirty="0">
                          <a:solidFill>
                            <a:srgbClr val="91005A"/>
                          </a:solidFill>
                          <a:latin typeface="Arial"/>
                          <a:cs typeface="Arial"/>
                        </a:rPr>
                        <a:t>SVR35</a:t>
                      </a:r>
                      <a:r>
                        <a:rPr sz="1000" b="1" spc="-50" dirty="0">
                          <a:solidFill>
                            <a:srgbClr val="91005A"/>
                          </a:solidFill>
                          <a:latin typeface="Arial"/>
                          <a:cs typeface="Arial"/>
                        </a:rPr>
                        <a:t> </a:t>
                      </a:r>
                      <a:r>
                        <a:rPr sz="1000" b="1" spc="-25" dirty="0">
                          <a:solidFill>
                            <a:srgbClr val="91005A"/>
                          </a:solidFill>
                          <a:latin typeface="Arial"/>
                          <a:cs typeface="Arial"/>
                        </a:rPr>
                        <a:t>(%)</a:t>
                      </a:r>
                      <a:endParaRPr sz="1000">
                        <a:latin typeface="Arial"/>
                        <a:cs typeface="Arial"/>
                      </a:endParaRPr>
                    </a:p>
                  </a:txBody>
                  <a:tcPr marL="0" marR="0" marT="10795"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bl>
          </a:graphicData>
        </a:graphic>
      </p:graphicFrame>
      <p:graphicFrame>
        <p:nvGraphicFramePr>
          <p:cNvPr id="40" name="object 40"/>
          <p:cNvGraphicFramePr>
            <a:graphicFrameLocks noGrp="1"/>
          </p:cNvGraphicFramePr>
          <p:nvPr/>
        </p:nvGraphicFramePr>
        <p:xfrm>
          <a:off x="7094473" y="5128133"/>
          <a:ext cx="2484752" cy="346710"/>
        </p:xfrm>
        <a:graphic>
          <a:graphicData uri="http://schemas.openxmlformats.org/drawingml/2006/table">
            <a:tbl>
              <a:tblPr firstRow="1" bandRow="1">
                <a:tableStyleId>{2D5ABB26-0587-4C30-8999-92F81FD0307C}</a:tableStyleId>
              </a:tblPr>
              <a:tblGrid>
                <a:gridCol w="220345">
                  <a:extLst>
                    <a:ext uri="{9D8B030D-6E8A-4147-A177-3AD203B41FA5}">
                      <a16:colId xmlns:a16="http://schemas.microsoft.com/office/drawing/2014/main" val="20000"/>
                    </a:ext>
                  </a:extLst>
                </a:gridCol>
                <a:gridCol w="387350">
                  <a:extLst>
                    <a:ext uri="{9D8B030D-6E8A-4147-A177-3AD203B41FA5}">
                      <a16:colId xmlns:a16="http://schemas.microsoft.com/office/drawing/2014/main" val="20001"/>
                    </a:ext>
                  </a:extLst>
                </a:gridCol>
                <a:gridCol w="408940">
                  <a:extLst>
                    <a:ext uri="{9D8B030D-6E8A-4147-A177-3AD203B41FA5}">
                      <a16:colId xmlns:a16="http://schemas.microsoft.com/office/drawing/2014/main" val="20002"/>
                    </a:ext>
                  </a:extLst>
                </a:gridCol>
                <a:gridCol w="398144">
                  <a:extLst>
                    <a:ext uri="{9D8B030D-6E8A-4147-A177-3AD203B41FA5}">
                      <a16:colId xmlns:a16="http://schemas.microsoft.com/office/drawing/2014/main" val="20003"/>
                    </a:ext>
                  </a:extLst>
                </a:gridCol>
                <a:gridCol w="398144">
                  <a:extLst>
                    <a:ext uri="{9D8B030D-6E8A-4147-A177-3AD203B41FA5}">
                      <a16:colId xmlns:a16="http://schemas.microsoft.com/office/drawing/2014/main" val="20004"/>
                    </a:ext>
                  </a:extLst>
                </a:gridCol>
                <a:gridCol w="398144">
                  <a:extLst>
                    <a:ext uri="{9D8B030D-6E8A-4147-A177-3AD203B41FA5}">
                      <a16:colId xmlns:a16="http://schemas.microsoft.com/office/drawing/2014/main" val="20005"/>
                    </a:ext>
                  </a:extLst>
                </a:gridCol>
                <a:gridCol w="273685">
                  <a:extLst>
                    <a:ext uri="{9D8B030D-6E8A-4147-A177-3AD203B41FA5}">
                      <a16:colId xmlns:a16="http://schemas.microsoft.com/office/drawing/2014/main" val="20006"/>
                    </a:ext>
                  </a:extLst>
                </a:gridCol>
              </a:tblGrid>
              <a:tr h="181610">
                <a:tc>
                  <a:txBody>
                    <a:bodyPr/>
                    <a:lstStyle/>
                    <a:p>
                      <a:pPr>
                        <a:lnSpc>
                          <a:spcPct val="100000"/>
                        </a:lnSpc>
                        <a:spcBef>
                          <a:spcPts val="515"/>
                        </a:spcBef>
                      </a:pPr>
                      <a:r>
                        <a:rPr sz="600" dirty="0">
                          <a:latin typeface="Arial"/>
                          <a:cs typeface="Arial"/>
                        </a:rPr>
                        <a:t>0</a:t>
                      </a:r>
                      <a:endParaRPr sz="600">
                        <a:latin typeface="Arial"/>
                        <a:cs typeface="Arial"/>
                      </a:endParaRPr>
                    </a:p>
                  </a:txBody>
                  <a:tcPr marL="0" marR="0" marT="65405" marB="0">
                    <a:lnT w="6350">
                      <a:solidFill>
                        <a:srgbClr val="000000"/>
                      </a:solidFill>
                      <a:prstDash val="solid"/>
                    </a:lnT>
                  </a:tcPr>
                </a:tc>
                <a:tc>
                  <a:txBody>
                    <a:bodyPr/>
                    <a:lstStyle/>
                    <a:p>
                      <a:pPr marL="10160" algn="ctr">
                        <a:lnSpc>
                          <a:spcPct val="100000"/>
                        </a:lnSpc>
                        <a:spcBef>
                          <a:spcPts val="515"/>
                        </a:spcBef>
                      </a:pPr>
                      <a:r>
                        <a:rPr sz="600" dirty="0">
                          <a:latin typeface="Arial"/>
                          <a:cs typeface="Arial"/>
                        </a:rPr>
                        <a:t>5</a:t>
                      </a:r>
                      <a:endParaRPr sz="600">
                        <a:latin typeface="Arial"/>
                        <a:cs typeface="Arial"/>
                      </a:endParaRPr>
                    </a:p>
                  </a:txBody>
                  <a:tcPr marL="0" marR="0" marT="65405" marB="0">
                    <a:lnT w="6350">
                      <a:solidFill>
                        <a:srgbClr val="000000"/>
                      </a:solidFill>
                      <a:prstDash val="solid"/>
                    </a:lnT>
                  </a:tcPr>
                </a:tc>
                <a:tc>
                  <a:txBody>
                    <a:bodyPr/>
                    <a:lstStyle/>
                    <a:p>
                      <a:pPr marL="10795" algn="ctr">
                        <a:lnSpc>
                          <a:spcPct val="100000"/>
                        </a:lnSpc>
                        <a:spcBef>
                          <a:spcPts val="515"/>
                        </a:spcBef>
                      </a:pPr>
                      <a:r>
                        <a:rPr sz="600" spc="-25" dirty="0">
                          <a:latin typeface="Arial"/>
                          <a:cs typeface="Arial"/>
                        </a:rPr>
                        <a:t>10</a:t>
                      </a:r>
                      <a:endParaRPr sz="600">
                        <a:latin typeface="Arial"/>
                        <a:cs typeface="Arial"/>
                      </a:endParaRPr>
                    </a:p>
                  </a:txBody>
                  <a:tcPr marL="0" marR="0" marT="65405" marB="0">
                    <a:lnT w="6350">
                      <a:solidFill>
                        <a:srgbClr val="000000"/>
                      </a:solidFill>
                      <a:prstDash val="solid"/>
                    </a:lnT>
                  </a:tcPr>
                </a:tc>
                <a:tc>
                  <a:txBody>
                    <a:bodyPr/>
                    <a:lstStyle/>
                    <a:p>
                      <a:pPr algn="ctr">
                        <a:lnSpc>
                          <a:spcPct val="100000"/>
                        </a:lnSpc>
                        <a:spcBef>
                          <a:spcPts val="515"/>
                        </a:spcBef>
                      </a:pPr>
                      <a:r>
                        <a:rPr sz="600" spc="-25" dirty="0">
                          <a:latin typeface="Arial"/>
                          <a:cs typeface="Arial"/>
                        </a:rPr>
                        <a:t>15</a:t>
                      </a:r>
                      <a:endParaRPr sz="600">
                        <a:latin typeface="Arial"/>
                        <a:cs typeface="Arial"/>
                      </a:endParaRPr>
                    </a:p>
                  </a:txBody>
                  <a:tcPr marL="0" marR="0" marT="65405" marB="0">
                    <a:lnT w="6350">
                      <a:solidFill>
                        <a:srgbClr val="000000"/>
                      </a:solidFill>
                      <a:prstDash val="solid"/>
                    </a:lnT>
                  </a:tcPr>
                </a:tc>
                <a:tc>
                  <a:txBody>
                    <a:bodyPr/>
                    <a:lstStyle/>
                    <a:p>
                      <a:pPr algn="ctr">
                        <a:lnSpc>
                          <a:spcPct val="100000"/>
                        </a:lnSpc>
                        <a:spcBef>
                          <a:spcPts val="515"/>
                        </a:spcBef>
                      </a:pPr>
                      <a:r>
                        <a:rPr sz="600" spc="-25" dirty="0">
                          <a:latin typeface="Arial"/>
                          <a:cs typeface="Arial"/>
                        </a:rPr>
                        <a:t>20</a:t>
                      </a:r>
                      <a:endParaRPr sz="600">
                        <a:latin typeface="Arial"/>
                        <a:cs typeface="Arial"/>
                      </a:endParaRPr>
                    </a:p>
                  </a:txBody>
                  <a:tcPr marL="0" marR="0" marT="65405" marB="0">
                    <a:lnT w="6350">
                      <a:solidFill>
                        <a:srgbClr val="000000"/>
                      </a:solidFill>
                      <a:prstDash val="solid"/>
                    </a:lnT>
                  </a:tcPr>
                </a:tc>
                <a:tc>
                  <a:txBody>
                    <a:bodyPr/>
                    <a:lstStyle/>
                    <a:p>
                      <a:pPr algn="ctr">
                        <a:lnSpc>
                          <a:spcPct val="100000"/>
                        </a:lnSpc>
                        <a:spcBef>
                          <a:spcPts val="515"/>
                        </a:spcBef>
                      </a:pPr>
                      <a:r>
                        <a:rPr sz="600" spc="-25" dirty="0">
                          <a:latin typeface="Arial"/>
                          <a:cs typeface="Arial"/>
                        </a:rPr>
                        <a:t>25</a:t>
                      </a:r>
                      <a:endParaRPr sz="600">
                        <a:latin typeface="Arial"/>
                        <a:cs typeface="Arial"/>
                      </a:endParaRPr>
                    </a:p>
                  </a:txBody>
                  <a:tcPr marL="0" marR="0" marT="65405" marB="0">
                    <a:lnT w="6350">
                      <a:solidFill>
                        <a:srgbClr val="000000"/>
                      </a:solidFill>
                      <a:prstDash val="solid"/>
                    </a:lnT>
                  </a:tcPr>
                </a:tc>
                <a:tc>
                  <a:txBody>
                    <a:bodyPr/>
                    <a:lstStyle/>
                    <a:p>
                      <a:pPr marL="155575">
                        <a:lnSpc>
                          <a:spcPct val="100000"/>
                        </a:lnSpc>
                        <a:spcBef>
                          <a:spcPts val="515"/>
                        </a:spcBef>
                      </a:pPr>
                      <a:r>
                        <a:rPr sz="600" spc="-25" dirty="0">
                          <a:latin typeface="Arial"/>
                          <a:cs typeface="Arial"/>
                        </a:rPr>
                        <a:t>30</a:t>
                      </a:r>
                      <a:endParaRPr sz="600">
                        <a:latin typeface="Arial"/>
                        <a:cs typeface="Arial"/>
                      </a:endParaRPr>
                    </a:p>
                  </a:txBody>
                  <a:tcPr marL="0" marR="0" marT="65405" marB="0">
                    <a:lnT w="6350">
                      <a:solidFill>
                        <a:srgbClr val="000000"/>
                      </a:solidFill>
                      <a:prstDash val="solid"/>
                    </a:lnT>
                  </a:tcPr>
                </a:tc>
                <a:extLst>
                  <a:ext uri="{0D108BD9-81ED-4DB2-BD59-A6C34878D82A}">
                    <a16:rowId xmlns:a16="http://schemas.microsoft.com/office/drawing/2014/main" val="10000"/>
                  </a:ext>
                </a:extLst>
              </a:tr>
              <a:tr h="165100">
                <a:tc gridSpan="7">
                  <a:txBody>
                    <a:bodyPr/>
                    <a:lstStyle/>
                    <a:p>
                      <a:pPr marL="116839">
                        <a:lnSpc>
                          <a:spcPts val="1110"/>
                        </a:lnSpc>
                        <a:spcBef>
                          <a:spcPts val="90"/>
                        </a:spcBef>
                      </a:pPr>
                      <a:r>
                        <a:rPr sz="1000" b="1" dirty="0">
                          <a:solidFill>
                            <a:srgbClr val="91005A"/>
                          </a:solidFill>
                          <a:latin typeface="Arial"/>
                          <a:cs typeface="Arial"/>
                        </a:rPr>
                        <a:t>TSS</a:t>
                      </a:r>
                      <a:r>
                        <a:rPr sz="1000" b="1" spc="-40" dirty="0">
                          <a:solidFill>
                            <a:srgbClr val="91005A"/>
                          </a:solidFill>
                          <a:latin typeface="Arial"/>
                          <a:cs typeface="Arial"/>
                        </a:rPr>
                        <a:t> </a:t>
                      </a:r>
                      <a:r>
                        <a:rPr sz="1000" b="1" spc="-10" dirty="0">
                          <a:solidFill>
                            <a:srgbClr val="91005A"/>
                          </a:solidFill>
                          <a:latin typeface="Arial"/>
                          <a:cs typeface="Arial"/>
                        </a:rPr>
                        <a:t>improvement</a:t>
                      </a:r>
                      <a:r>
                        <a:rPr sz="1000" b="1" spc="-35" dirty="0">
                          <a:solidFill>
                            <a:srgbClr val="91005A"/>
                          </a:solidFill>
                          <a:latin typeface="Arial"/>
                          <a:cs typeface="Arial"/>
                        </a:rPr>
                        <a:t> </a:t>
                      </a:r>
                      <a:r>
                        <a:rPr sz="1000" b="1" dirty="0">
                          <a:solidFill>
                            <a:srgbClr val="91005A"/>
                          </a:solidFill>
                          <a:latin typeface="Arial"/>
                          <a:cs typeface="Arial"/>
                        </a:rPr>
                        <a:t>(absolute</a:t>
                      </a:r>
                      <a:r>
                        <a:rPr sz="1000" b="1" spc="-20" dirty="0">
                          <a:solidFill>
                            <a:srgbClr val="91005A"/>
                          </a:solidFill>
                          <a:latin typeface="Arial"/>
                          <a:cs typeface="Arial"/>
                        </a:rPr>
                        <a:t> </a:t>
                      </a:r>
                      <a:r>
                        <a:rPr sz="1000" b="1" spc="-10" dirty="0">
                          <a:solidFill>
                            <a:srgbClr val="91005A"/>
                          </a:solidFill>
                          <a:latin typeface="Arial"/>
                          <a:cs typeface="Arial"/>
                        </a:rPr>
                        <a:t>change)</a:t>
                      </a:r>
                      <a:endParaRPr sz="1000">
                        <a:latin typeface="Arial"/>
                        <a:cs typeface="Arial"/>
                      </a:endParaRPr>
                    </a:p>
                  </a:txBody>
                  <a:tcPr marL="0" marR="0" marT="1143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bl>
          </a:graphicData>
        </a:graphic>
      </p:graphicFrame>
      <p:sp>
        <p:nvSpPr>
          <p:cNvPr id="41" name="object 41"/>
          <p:cNvSpPr/>
          <p:nvPr/>
        </p:nvSpPr>
        <p:spPr>
          <a:xfrm>
            <a:off x="2996183" y="5128259"/>
            <a:ext cx="0" cy="41275"/>
          </a:xfrm>
          <a:custGeom>
            <a:avLst/>
            <a:gdLst/>
            <a:ahLst/>
            <a:cxnLst/>
            <a:rect l="l" t="t" r="r" b="b"/>
            <a:pathLst>
              <a:path h="41275">
                <a:moveTo>
                  <a:pt x="0" y="0"/>
                </a:moveTo>
                <a:lnTo>
                  <a:pt x="0" y="40652"/>
                </a:lnTo>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42" name="object 42"/>
          <p:cNvSpPr/>
          <p:nvPr/>
        </p:nvSpPr>
        <p:spPr>
          <a:xfrm>
            <a:off x="5564123" y="5128259"/>
            <a:ext cx="0" cy="41275"/>
          </a:xfrm>
          <a:custGeom>
            <a:avLst/>
            <a:gdLst/>
            <a:ahLst/>
            <a:cxnLst/>
            <a:rect l="l" t="t" r="r" b="b"/>
            <a:pathLst>
              <a:path h="41275">
                <a:moveTo>
                  <a:pt x="0" y="0"/>
                </a:moveTo>
                <a:lnTo>
                  <a:pt x="0" y="40652"/>
                </a:lnTo>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43" name="object 43"/>
          <p:cNvSpPr/>
          <p:nvPr/>
        </p:nvSpPr>
        <p:spPr>
          <a:xfrm>
            <a:off x="5050535" y="5128259"/>
            <a:ext cx="0" cy="41275"/>
          </a:xfrm>
          <a:custGeom>
            <a:avLst/>
            <a:gdLst/>
            <a:ahLst/>
            <a:cxnLst/>
            <a:rect l="l" t="t" r="r" b="b"/>
            <a:pathLst>
              <a:path h="41275">
                <a:moveTo>
                  <a:pt x="0" y="0"/>
                </a:moveTo>
                <a:lnTo>
                  <a:pt x="0" y="40652"/>
                </a:lnTo>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44" name="object 44"/>
          <p:cNvSpPr/>
          <p:nvPr/>
        </p:nvSpPr>
        <p:spPr>
          <a:xfrm>
            <a:off x="4536947" y="5128259"/>
            <a:ext cx="0" cy="41275"/>
          </a:xfrm>
          <a:custGeom>
            <a:avLst/>
            <a:gdLst/>
            <a:ahLst/>
            <a:cxnLst/>
            <a:rect l="l" t="t" r="r" b="b"/>
            <a:pathLst>
              <a:path h="41275">
                <a:moveTo>
                  <a:pt x="0" y="0"/>
                </a:moveTo>
                <a:lnTo>
                  <a:pt x="0" y="40652"/>
                </a:lnTo>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45" name="object 45"/>
          <p:cNvSpPr/>
          <p:nvPr/>
        </p:nvSpPr>
        <p:spPr>
          <a:xfrm>
            <a:off x="4023359" y="5128259"/>
            <a:ext cx="0" cy="41275"/>
          </a:xfrm>
          <a:custGeom>
            <a:avLst/>
            <a:gdLst/>
            <a:ahLst/>
            <a:cxnLst/>
            <a:rect l="l" t="t" r="r" b="b"/>
            <a:pathLst>
              <a:path h="41275">
                <a:moveTo>
                  <a:pt x="0" y="0"/>
                </a:moveTo>
                <a:lnTo>
                  <a:pt x="0" y="40652"/>
                </a:lnTo>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46" name="object 46"/>
          <p:cNvSpPr/>
          <p:nvPr/>
        </p:nvSpPr>
        <p:spPr>
          <a:xfrm>
            <a:off x="5308091" y="5128259"/>
            <a:ext cx="0" cy="41275"/>
          </a:xfrm>
          <a:custGeom>
            <a:avLst/>
            <a:gdLst/>
            <a:ahLst/>
            <a:cxnLst/>
            <a:rect l="l" t="t" r="r" b="b"/>
            <a:pathLst>
              <a:path h="41275">
                <a:moveTo>
                  <a:pt x="0" y="0"/>
                </a:moveTo>
                <a:lnTo>
                  <a:pt x="0" y="40652"/>
                </a:lnTo>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47" name="object 47"/>
          <p:cNvSpPr/>
          <p:nvPr/>
        </p:nvSpPr>
        <p:spPr>
          <a:xfrm>
            <a:off x="4794503" y="5128259"/>
            <a:ext cx="0" cy="41275"/>
          </a:xfrm>
          <a:custGeom>
            <a:avLst/>
            <a:gdLst/>
            <a:ahLst/>
            <a:cxnLst/>
            <a:rect l="l" t="t" r="r" b="b"/>
            <a:pathLst>
              <a:path h="41275">
                <a:moveTo>
                  <a:pt x="0" y="0"/>
                </a:moveTo>
                <a:lnTo>
                  <a:pt x="0" y="40652"/>
                </a:lnTo>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48" name="object 48"/>
          <p:cNvSpPr/>
          <p:nvPr/>
        </p:nvSpPr>
        <p:spPr>
          <a:xfrm>
            <a:off x="4280915" y="5128259"/>
            <a:ext cx="0" cy="41275"/>
          </a:xfrm>
          <a:custGeom>
            <a:avLst/>
            <a:gdLst/>
            <a:ahLst/>
            <a:cxnLst/>
            <a:rect l="l" t="t" r="r" b="b"/>
            <a:pathLst>
              <a:path h="41275">
                <a:moveTo>
                  <a:pt x="0" y="0"/>
                </a:moveTo>
                <a:lnTo>
                  <a:pt x="0" y="40652"/>
                </a:lnTo>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49" name="object 49"/>
          <p:cNvSpPr/>
          <p:nvPr/>
        </p:nvSpPr>
        <p:spPr>
          <a:xfrm>
            <a:off x="3765803" y="5128259"/>
            <a:ext cx="0" cy="41275"/>
          </a:xfrm>
          <a:custGeom>
            <a:avLst/>
            <a:gdLst/>
            <a:ahLst/>
            <a:cxnLst/>
            <a:rect l="l" t="t" r="r" b="b"/>
            <a:pathLst>
              <a:path h="41275">
                <a:moveTo>
                  <a:pt x="0" y="0"/>
                </a:moveTo>
                <a:lnTo>
                  <a:pt x="0" y="40652"/>
                </a:lnTo>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50" name="object 50"/>
          <p:cNvSpPr/>
          <p:nvPr/>
        </p:nvSpPr>
        <p:spPr>
          <a:xfrm>
            <a:off x="3509771" y="5128259"/>
            <a:ext cx="0" cy="41275"/>
          </a:xfrm>
          <a:custGeom>
            <a:avLst/>
            <a:gdLst/>
            <a:ahLst/>
            <a:cxnLst/>
            <a:rect l="l" t="t" r="r" b="b"/>
            <a:pathLst>
              <a:path h="41275">
                <a:moveTo>
                  <a:pt x="0" y="0"/>
                </a:moveTo>
                <a:lnTo>
                  <a:pt x="0" y="40652"/>
                </a:lnTo>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51" name="object 51"/>
          <p:cNvSpPr/>
          <p:nvPr/>
        </p:nvSpPr>
        <p:spPr>
          <a:xfrm>
            <a:off x="3252215" y="5128259"/>
            <a:ext cx="0" cy="41275"/>
          </a:xfrm>
          <a:custGeom>
            <a:avLst/>
            <a:gdLst/>
            <a:ahLst/>
            <a:cxnLst/>
            <a:rect l="l" t="t" r="r" b="b"/>
            <a:pathLst>
              <a:path h="41275">
                <a:moveTo>
                  <a:pt x="0" y="0"/>
                </a:moveTo>
                <a:lnTo>
                  <a:pt x="0" y="40652"/>
                </a:lnTo>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52" name="object 52"/>
          <p:cNvSpPr/>
          <p:nvPr/>
        </p:nvSpPr>
        <p:spPr>
          <a:xfrm>
            <a:off x="7104888" y="5128259"/>
            <a:ext cx="0" cy="45720"/>
          </a:xfrm>
          <a:custGeom>
            <a:avLst/>
            <a:gdLst/>
            <a:ahLst/>
            <a:cxnLst/>
            <a:rect l="l" t="t" r="r" b="b"/>
            <a:pathLst>
              <a:path h="45720">
                <a:moveTo>
                  <a:pt x="0" y="0"/>
                </a:moveTo>
                <a:lnTo>
                  <a:pt x="0" y="45719"/>
                </a:lnTo>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53" name="object 53"/>
          <p:cNvSpPr/>
          <p:nvPr/>
        </p:nvSpPr>
        <p:spPr>
          <a:xfrm>
            <a:off x="9496043" y="5128259"/>
            <a:ext cx="0" cy="45720"/>
          </a:xfrm>
          <a:custGeom>
            <a:avLst/>
            <a:gdLst/>
            <a:ahLst/>
            <a:cxnLst/>
            <a:rect l="l" t="t" r="r" b="b"/>
            <a:pathLst>
              <a:path h="45720">
                <a:moveTo>
                  <a:pt x="0" y="0"/>
                </a:moveTo>
                <a:lnTo>
                  <a:pt x="0" y="45719"/>
                </a:lnTo>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54" name="object 54"/>
          <p:cNvSpPr/>
          <p:nvPr/>
        </p:nvSpPr>
        <p:spPr>
          <a:xfrm>
            <a:off x="8698992" y="5128259"/>
            <a:ext cx="0" cy="45720"/>
          </a:xfrm>
          <a:custGeom>
            <a:avLst/>
            <a:gdLst/>
            <a:ahLst/>
            <a:cxnLst/>
            <a:rect l="l" t="t" r="r" b="b"/>
            <a:pathLst>
              <a:path h="45720">
                <a:moveTo>
                  <a:pt x="0" y="0"/>
                </a:moveTo>
                <a:lnTo>
                  <a:pt x="0" y="45719"/>
                </a:lnTo>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55" name="object 55"/>
          <p:cNvSpPr/>
          <p:nvPr/>
        </p:nvSpPr>
        <p:spPr>
          <a:xfrm>
            <a:off x="7901940" y="5128259"/>
            <a:ext cx="0" cy="45720"/>
          </a:xfrm>
          <a:custGeom>
            <a:avLst/>
            <a:gdLst/>
            <a:ahLst/>
            <a:cxnLst/>
            <a:rect l="l" t="t" r="r" b="b"/>
            <a:pathLst>
              <a:path h="45720">
                <a:moveTo>
                  <a:pt x="0" y="0"/>
                </a:moveTo>
                <a:lnTo>
                  <a:pt x="0" y="45719"/>
                </a:lnTo>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56" name="object 56"/>
          <p:cNvSpPr/>
          <p:nvPr/>
        </p:nvSpPr>
        <p:spPr>
          <a:xfrm>
            <a:off x="9098280" y="5128259"/>
            <a:ext cx="0" cy="45720"/>
          </a:xfrm>
          <a:custGeom>
            <a:avLst/>
            <a:gdLst/>
            <a:ahLst/>
            <a:cxnLst/>
            <a:rect l="l" t="t" r="r" b="b"/>
            <a:pathLst>
              <a:path h="45720">
                <a:moveTo>
                  <a:pt x="0" y="0"/>
                </a:moveTo>
                <a:lnTo>
                  <a:pt x="0" y="45719"/>
                </a:lnTo>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57" name="object 57"/>
          <p:cNvSpPr/>
          <p:nvPr/>
        </p:nvSpPr>
        <p:spPr>
          <a:xfrm>
            <a:off x="8301228" y="5128259"/>
            <a:ext cx="0" cy="45720"/>
          </a:xfrm>
          <a:custGeom>
            <a:avLst/>
            <a:gdLst/>
            <a:ahLst/>
            <a:cxnLst/>
            <a:rect l="l" t="t" r="r" b="b"/>
            <a:pathLst>
              <a:path h="45720">
                <a:moveTo>
                  <a:pt x="0" y="0"/>
                </a:moveTo>
                <a:lnTo>
                  <a:pt x="0" y="45719"/>
                </a:lnTo>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58" name="object 58"/>
          <p:cNvSpPr/>
          <p:nvPr/>
        </p:nvSpPr>
        <p:spPr>
          <a:xfrm>
            <a:off x="7504176" y="5128259"/>
            <a:ext cx="0" cy="45720"/>
          </a:xfrm>
          <a:custGeom>
            <a:avLst/>
            <a:gdLst/>
            <a:ahLst/>
            <a:cxnLst/>
            <a:rect l="l" t="t" r="r" b="b"/>
            <a:pathLst>
              <a:path h="45720">
                <a:moveTo>
                  <a:pt x="0" y="0"/>
                </a:moveTo>
                <a:lnTo>
                  <a:pt x="0" y="45719"/>
                </a:lnTo>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59" name="object 59"/>
          <p:cNvSpPr/>
          <p:nvPr/>
        </p:nvSpPr>
        <p:spPr>
          <a:xfrm>
            <a:off x="4120896" y="2125979"/>
            <a:ext cx="561340" cy="47625"/>
          </a:xfrm>
          <a:custGeom>
            <a:avLst/>
            <a:gdLst/>
            <a:ahLst/>
            <a:cxnLst/>
            <a:rect l="l" t="t" r="r" b="b"/>
            <a:pathLst>
              <a:path w="561339" h="47625">
                <a:moveTo>
                  <a:pt x="560831" y="0"/>
                </a:moveTo>
                <a:lnTo>
                  <a:pt x="560831" y="47244"/>
                </a:lnTo>
              </a:path>
              <a:path w="561339" h="47625">
                <a:moveTo>
                  <a:pt x="0" y="0"/>
                </a:moveTo>
                <a:lnTo>
                  <a:pt x="0" y="47244"/>
                </a:lnTo>
              </a:path>
              <a:path w="561339" h="47625">
                <a:moveTo>
                  <a:pt x="0" y="24384"/>
                </a:moveTo>
                <a:lnTo>
                  <a:pt x="560831" y="24384"/>
                </a:lnTo>
              </a:path>
            </a:pathLst>
          </a:custGeom>
          <a:ln w="952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60" name="object 60"/>
          <p:cNvSpPr/>
          <p:nvPr/>
        </p:nvSpPr>
        <p:spPr>
          <a:xfrm>
            <a:off x="4439411" y="2990088"/>
            <a:ext cx="471170" cy="47625"/>
          </a:xfrm>
          <a:custGeom>
            <a:avLst/>
            <a:gdLst/>
            <a:ahLst/>
            <a:cxnLst/>
            <a:rect l="l" t="t" r="r" b="b"/>
            <a:pathLst>
              <a:path w="471170" h="47625">
                <a:moveTo>
                  <a:pt x="470915" y="0"/>
                </a:moveTo>
                <a:lnTo>
                  <a:pt x="470915" y="47244"/>
                </a:lnTo>
              </a:path>
              <a:path w="471170" h="47625">
                <a:moveTo>
                  <a:pt x="0" y="0"/>
                </a:moveTo>
                <a:lnTo>
                  <a:pt x="0" y="47244"/>
                </a:lnTo>
              </a:path>
              <a:path w="471170" h="47625">
                <a:moveTo>
                  <a:pt x="0" y="22860"/>
                </a:moveTo>
                <a:lnTo>
                  <a:pt x="470915" y="22860"/>
                </a:lnTo>
              </a:path>
            </a:pathLst>
          </a:custGeom>
          <a:ln w="952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61" name="object 61"/>
          <p:cNvSpPr/>
          <p:nvPr/>
        </p:nvSpPr>
        <p:spPr>
          <a:xfrm>
            <a:off x="4166615" y="3852671"/>
            <a:ext cx="628015" cy="48895"/>
          </a:xfrm>
          <a:custGeom>
            <a:avLst/>
            <a:gdLst/>
            <a:ahLst/>
            <a:cxnLst/>
            <a:rect l="l" t="t" r="r" b="b"/>
            <a:pathLst>
              <a:path w="628014" h="48895">
                <a:moveTo>
                  <a:pt x="627888" y="0"/>
                </a:moveTo>
                <a:lnTo>
                  <a:pt x="627888" y="48767"/>
                </a:lnTo>
              </a:path>
              <a:path w="628014" h="48895">
                <a:moveTo>
                  <a:pt x="0" y="0"/>
                </a:moveTo>
                <a:lnTo>
                  <a:pt x="0" y="48767"/>
                </a:lnTo>
              </a:path>
              <a:path w="628014" h="48895">
                <a:moveTo>
                  <a:pt x="0" y="24383"/>
                </a:moveTo>
                <a:lnTo>
                  <a:pt x="627888" y="24383"/>
                </a:lnTo>
              </a:path>
            </a:pathLst>
          </a:custGeom>
          <a:ln w="952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62" name="object 62"/>
          <p:cNvSpPr/>
          <p:nvPr/>
        </p:nvSpPr>
        <p:spPr>
          <a:xfrm>
            <a:off x="4454652" y="4716779"/>
            <a:ext cx="373380" cy="48895"/>
          </a:xfrm>
          <a:custGeom>
            <a:avLst/>
            <a:gdLst/>
            <a:ahLst/>
            <a:cxnLst/>
            <a:rect l="l" t="t" r="r" b="b"/>
            <a:pathLst>
              <a:path w="373379" h="48895">
                <a:moveTo>
                  <a:pt x="373380" y="0"/>
                </a:moveTo>
                <a:lnTo>
                  <a:pt x="373380" y="48768"/>
                </a:lnTo>
              </a:path>
              <a:path w="373379" h="48895">
                <a:moveTo>
                  <a:pt x="0" y="0"/>
                </a:moveTo>
                <a:lnTo>
                  <a:pt x="0" y="48768"/>
                </a:lnTo>
              </a:path>
              <a:path w="373379" h="48895">
                <a:moveTo>
                  <a:pt x="0" y="24384"/>
                </a:moveTo>
                <a:lnTo>
                  <a:pt x="373380" y="24384"/>
                </a:lnTo>
              </a:path>
            </a:pathLst>
          </a:custGeom>
          <a:ln w="952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63" name="object 63"/>
          <p:cNvSpPr/>
          <p:nvPr/>
        </p:nvSpPr>
        <p:spPr>
          <a:xfrm>
            <a:off x="3881754" y="2340864"/>
            <a:ext cx="255904" cy="48895"/>
          </a:xfrm>
          <a:custGeom>
            <a:avLst/>
            <a:gdLst/>
            <a:ahLst/>
            <a:cxnLst/>
            <a:rect l="l" t="t" r="r" b="b"/>
            <a:pathLst>
              <a:path w="255904" h="48894">
                <a:moveTo>
                  <a:pt x="255904" y="0"/>
                </a:moveTo>
                <a:lnTo>
                  <a:pt x="255904" y="48768"/>
                </a:lnTo>
              </a:path>
              <a:path w="255904" h="48894">
                <a:moveTo>
                  <a:pt x="0" y="24384"/>
                </a:moveTo>
                <a:lnTo>
                  <a:pt x="255904" y="24384"/>
                </a:lnTo>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64" name="object 64"/>
          <p:cNvSpPr/>
          <p:nvPr/>
        </p:nvSpPr>
        <p:spPr>
          <a:xfrm>
            <a:off x="3590544" y="2340864"/>
            <a:ext cx="208915" cy="48895"/>
          </a:xfrm>
          <a:custGeom>
            <a:avLst/>
            <a:gdLst/>
            <a:ahLst/>
            <a:cxnLst/>
            <a:rect l="l" t="t" r="r" b="b"/>
            <a:pathLst>
              <a:path w="208914" h="48894">
                <a:moveTo>
                  <a:pt x="0" y="0"/>
                </a:moveTo>
                <a:lnTo>
                  <a:pt x="0" y="48768"/>
                </a:lnTo>
              </a:path>
              <a:path w="208914" h="48894">
                <a:moveTo>
                  <a:pt x="0" y="24384"/>
                </a:moveTo>
                <a:lnTo>
                  <a:pt x="208914" y="24384"/>
                </a:lnTo>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65" name="object 65"/>
          <p:cNvSpPr/>
          <p:nvPr/>
        </p:nvSpPr>
        <p:spPr>
          <a:xfrm>
            <a:off x="3896996" y="4069079"/>
            <a:ext cx="300355" cy="48895"/>
          </a:xfrm>
          <a:custGeom>
            <a:avLst/>
            <a:gdLst/>
            <a:ahLst/>
            <a:cxnLst/>
            <a:rect l="l" t="t" r="r" b="b"/>
            <a:pathLst>
              <a:path w="300354" h="48895">
                <a:moveTo>
                  <a:pt x="300099" y="0"/>
                </a:moveTo>
                <a:lnTo>
                  <a:pt x="300099" y="48768"/>
                </a:lnTo>
              </a:path>
              <a:path w="300354" h="48895">
                <a:moveTo>
                  <a:pt x="0" y="24384"/>
                </a:moveTo>
                <a:lnTo>
                  <a:pt x="300099" y="24384"/>
                </a:lnTo>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66" name="object 66"/>
          <p:cNvSpPr/>
          <p:nvPr/>
        </p:nvSpPr>
        <p:spPr>
          <a:xfrm>
            <a:off x="3541776" y="4069079"/>
            <a:ext cx="273050" cy="48895"/>
          </a:xfrm>
          <a:custGeom>
            <a:avLst/>
            <a:gdLst/>
            <a:ahLst/>
            <a:cxnLst/>
            <a:rect l="l" t="t" r="r" b="b"/>
            <a:pathLst>
              <a:path w="273050" h="48895">
                <a:moveTo>
                  <a:pt x="0" y="0"/>
                </a:moveTo>
                <a:lnTo>
                  <a:pt x="0" y="48768"/>
                </a:lnTo>
              </a:path>
              <a:path w="273050" h="48895">
                <a:moveTo>
                  <a:pt x="0" y="24384"/>
                </a:moveTo>
                <a:lnTo>
                  <a:pt x="272923" y="24384"/>
                </a:lnTo>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67" name="object 67"/>
          <p:cNvSpPr/>
          <p:nvPr/>
        </p:nvSpPr>
        <p:spPr>
          <a:xfrm>
            <a:off x="3945764" y="4933188"/>
            <a:ext cx="173990" cy="47625"/>
          </a:xfrm>
          <a:custGeom>
            <a:avLst/>
            <a:gdLst/>
            <a:ahLst/>
            <a:cxnLst/>
            <a:rect l="l" t="t" r="r" b="b"/>
            <a:pathLst>
              <a:path w="173989" h="47625">
                <a:moveTo>
                  <a:pt x="173607" y="0"/>
                </a:moveTo>
                <a:lnTo>
                  <a:pt x="173607" y="47243"/>
                </a:lnTo>
              </a:path>
              <a:path w="173989" h="47625">
                <a:moveTo>
                  <a:pt x="0" y="24384"/>
                </a:moveTo>
                <a:lnTo>
                  <a:pt x="173607" y="24384"/>
                </a:lnTo>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68" name="object 68"/>
          <p:cNvSpPr/>
          <p:nvPr/>
        </p:nvSpPr>
        <p:spPr>
          <a:xfrm>
            <a:off x="3733800" y="4933188"/>
            <a:ext cx="130175" cy="47625"/>
          </a:xfrm>
          <a:custGeom>
            <a:avLst/>
            <a:gdLst/>
            <a:ahLst/>
            <a:cxnLst/>
            <a:rect l="l" t="t" r="r" b="b"/>
            <a:pathLst>
              <a:path w="130175" h="47625">
                <a:moveTo>
                  <a:pt x="0" y="0"/>
                </a:moveTo>
                <a:lnTo>
                  <a:pt x="0" y="47243"/>
                </a:lnTo>
              </a:path>
              <a:path w="130175" h="47625">
                <a:moveTo>
                  <a:pt x="0" y="24384"/>
                </a:moveTo>
                <a:lnTo>
                  <a:pt x="129666" y="24384"/>
                </a:lnTo>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69" name="object 69"/>
          <p:cNvSpPr/>
          <p:nvPr/>
        </p:nvSpPr>
        <p:spPr>
          <a:xfrm>
            <a:off x="3864864" y="3204971"/>
            <a:ext cx="207645" cy="48895"/>
          </a:xfrm>
          <a:custGeom>
            <a:avLst/>
            <a:gdLst/>
            <a:ahLst/>
            <a:cxnLst/>
            <a:rect l="l" t="t" r="r" b="b"/>
            <a:pathLst>
              <a:path w="207645" h="48895">
                <a:moveTo>
                  <a:pt x="207263" y="0"/>
                </a:moveTo>
                <a:lnTo>
                  <a:pt x="207263" y="48767"/>
                </a:lnTo>
              </a:path>
              <a:path w="207645" h="48895">
                <a:moveTo>
                  <a:pt x="0" y="24383"/>
                </a:moveTo>
                <a:lnTo>
                  <a:pt x="207263" y="24383"/>
                </a:lnTo>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70" name="object 70"/>
          <p:cNvSpPr/>
          <p:nvPr/>
        </p:nvSpPr>
        <p:spPr>
          <a:xfrm>
            <a:off x="3616452" y="3204971"/>
            <a:ext cx="166370" cy="48895"/>
          </a:xfrm>
          <a:custGeom>
            <a:avLst/>
            <a:gdLst/>
            <a:ahLst/>
            <a:cxnLst/>
            <a:rect l="l" t="t" r="r" b="b"/>
            <a:pathLst>
              <a:path w="166370" h="48895">
                <a:moveTo>
                  <a:pt x="0" y="0"/>
                </a:moveTo>
                <a:lnTo>
                  <a:pt x="0" y="48767"/>
                </a:lnTo>
              </a:path>
              <a:path w="166370" h="48895">
                <a:moveTo>
                  <a:pt x="0" y="24383"/>
                </a:moveTo>
                <a:lnTo>
                  <a:pt x="166115" y="24383"/>
                </a:lnTo>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nvGrpSpPr>
          <p:cNvPr id="71" name="object 71"/>
          <p:cNvGrpSpPr/>
          <p:nvPr/>
        </p:nvGrpSpPr>
        <p:grpSpPr>
          <a:xfrm>
            <a:off x="4661725" y="1670239"/>
            <a:ext cx="390525" cy="92075"/>
            <a:chOff x="4661725" y="2165539"/>
            <a:chExt cx="390525" cy="92075"/>
          </a:xfrm>
        </p:grpSpPr>
        <p:sp>
          <p:nvSpPr>
            <p:cNvPr id="72" name="object 72"/>
            <p:cNvSpPr/>
            <p:nvPr/>
          </p:nvSpPr>
          <p:spPr>
            <a:xfrm>
              <a:off x="4666488" y="2188463"/>
              <a:ext cx="381000" cy="48895"/>
            </a:xfrm>
            <a:custGeom>
              <a:avLst/>
              <a:gdLst/>
              <a:ahLst/>
              <a:cxnLst/>
              <a:rect l="l" t="t" r="r" b="b"/>
              <a:pathLst>
                <a:path w="381000" h="48894">
                  <a:moveTo>
                    <a:pt x="381000" y="0"/>
                  </a:moveTo>
                  <a:lnTo>
                    <a:pt x="381000" y="48768"/>
                  </a:lnTo>
                </a:path>
                <a:path w="381000" h="48894">
                  <a:moveTo>
                    <a:pt x="0" y="0"/>
                  </a:moveTo>
                  <a:lnTo>
                    <a:pt x="0" y="48768"/>
                  </a:lnTo>
                </a:path>
                <a:path w="381000" h="48894">
                  <a:moveTo>
                    <a:pt x="0" y="24384"/>
                  </a:moveTo>
                  <a:lnTo>
                    <a:pt x="381000" y="24384"/>
                  </a:lnTo>
                </a:path>
              </a:pathLst>
            </a:custGeom>
            <a:ln w="952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73" name="object 73"/>
            <p:cNvSpPr/>
            <p:nvPr/>
          </p:nvSpPr>
          <p:spPr>
            <a:xfrm>
              <a:off x="4793107" y="2170301"/>
              <a:ext cx="83820" cy="82550"/>
            </a:xfrm>
            <a:custGeom>
              <a:avLst/>
              <a:gdLst/>
              <a:ahLst/>
              <a:cxnLst/>
              <a:rect l="l" t="t" r="r" b="b"/>
              <a:pathLst>
                <a:path w="83820" h="82550">
                  <a:moveTo>
                    <a:pt x="83821" y="0"/>
                  </a:moveTo>
                  <a:lnTo>
                    <a:pt x="0" y="0"/>
                  </a:lnTo>
                  <a:lnTo>
                    <a:pt x="0" y="82297"/>
                  </a:lnTo>
                  <a:lnTo>
                    <a:pt x="83821" y="82297"/>
                  </a:lnTo>
                  <a:lnTo>
                    <a:pt x="83821"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74" name="object 74"/>
            <p:cNvSpPr/>
            <p:nvPr/>
          </p:nvSpPr>
          <p:spPr>
            <a:xfrm>
              <a:off x="4793107" y="2170301"/>
              <a:ext cx="83820" cy="82550"/>
            </a:xfrm>
            <a:custGeom>
              <a:avLst/>
              <a:gdLst/>
              <a:ahLst/>
              <a:cxnLst/>
              <a:rect l="l" t="t" r="r" b="b"/>
              <a:pathLst>
                <a:path w="83820" h="82550">
                  <a:moveTo>
                    <a:pt x="0" y="82297"/>
                  </a:moveTo>
                  <a:lnTo>
                    <a:pt x="83821" y="82297"/>
                  </a:lnTo>
                  <a:lnTo>
                    <a:pt x="83821" y="0"/>
                  </a:lnTo>
                  <a:lnTo>
                    <a:pt x="0" y="0"/>
                  </a:lnTo>
                  <a:lnTo>
                    <a:pt x="0" y="82297"/>
                  </a:lnTo>
                  <a:close/>
                </a:path>
              </a:pathLst>
            </a:custGeom>
            <a:ln w="9524">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75" name="object 75"/>
          <p:cNvGrpSpPr/>
          <p:nvPr/>
        </p:nvGrpSpPr>
        <p:grpSpPr>
          <a:xfrm>
            <a:off x="3777805" y="2532823"/>
            <a:ext cx="1501775" cy="93345"/>
            <a:chOff x="3777805" y="3028123"/>
            <a:chExt cx="1501775" cy="93345"/>
          </a:xfrm>
        </p:grpSpPr>
        <p:sp>
          <p:nvSpPr>
            <p:cNvPr id="76" name="object 76"/>
            <p:cNvSpPr/>
            <p:nvPr/>
          </p:nvSpPr>
          <p:spPr>
            <a:xfrm>
              <a:off x="3782567" y="3052572"/>
              <a:ext cx="1492250" cy="48895"/>
            </a:xfrm>
            <a:custGeom>
              <a:avLst/>
              <a:gdLst/>
              <a:ahLst/>
              <a:cxnLst/>
              <a:rect l="l" t="t" r="r" b="b"/>
              <a:pathLst>
                <a:path w="1492250" h="48894">
                  <a:moveTo>
                    <a:pt x="1491996" y="0"/>
                  </a:moveTo>
                  <a:lnTo>
                    <a:pt x="1491996" y="48767"/>
                  </a:lnTo>
                </a:path>
                <a:path w="1492250" h="48894">
                  <a:moveTo>
                    <a:pt x="0" y="0"/>
                  </a:moveTo>
                  <a:lnTo>
                    <a:pt x="0" y="48767"/>
                  </a:lnTo>
                </a:path>
                <a:path w="1492250" h="48894">
                  <a:moveTo>
                    <a:pt x="0" y="24383"/>
                  </a:moveTo>
                  <a:lnTo>
                    <a:pt x="1491996" y="24383"/>
                  </a:lnTo>
                </a:path>
              </a:pathLst>
            </a:custGeom>
            <a:ln w="952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77" name="object 77"/>
            <p:cNvSpPr/>
            <p:nvPr/>
          </p:nvSpPr>
          <p:spPr>
            <a:xfrm>
              <a:off x="4576698" y="3032885"/>
              <a:ext cx="82550" cy="83820"/>
            </a:xfrm>
            <a:custGeom>
              <a:avLst/>
              <a:gdLst/>
              <a:ahLst/>
              <a:cxnLst/>
              <a:rect l="l" t="t" r="r" b="b"/>
              <a:pathLst>
                <a:path w="82550" h="83819">
                  <a:moveTo>
                    <a:pt x="82297" y="0"/>
                  </a:moveTo>
                  <a:lnTo>
                    <a:pt x="0" y="0"/>
                  </a:lnTo>
                  <a:lnTo>
                    <a:pt x="0" y="83821"/>
                  </a:lnTo>
                  <a:lnTo>
                    <a:pt x="82297" y="83821"/>
                  </a:lnTo>
                  <a:lnTo>
                    <a:pt x="82297"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78" name="object 78"/>
            <p:cNvSpPr/>
            <p:nvPr/>
          </p:nvSpPr>
          <p:spPr>
            <a:xfrm>
              <a:off x="4576698" y="3032885"/>
              <a:ext cx="82550" cy="83820"/>
            </a:xfrm>
            <a:custGeom>
              <a:avLst/>
              <a:gdLst/>
              <a:ahLst/>
              <a:cxnLst/>
              <a:rect l="l" t="t" r="r" b="b"/>
              <a:pathLst>
                <a:path w="82550" h="83819">
                  <a:moveTo>
                    <a:pt x="0" y="83821"/>
                  </a:moveTo>
                  <a:lnTo>
                    <a:pt x="82297" y="83821"/>
                  </a:lnTo>
                  <a:lnTo>
                    <a:pt x="82297" y="0"/>
                  </a:lnTo>
                  <a:lnTo>
                    <a:pt x="0" y="0"/>
                  </a:lnTo>
                  <a:lnTo>
                    <a:pt x="0" y="83821"/>
                  </a:lnTo>
                  <a:close/>
                </a:path>
              </a:pathLst>
            </a:custGeom>
            <a:ln w="9524">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79" name="object 79"/>
          <p:cNvGrpSpPr/>
          <p:nvPr/>
        </p:nvGrpSpPr>
        <p:grpSpPr>
          <a:xfrm>
            <a:off x="4678489" y="3397058"/>
            <a:ext cx="634365" cy="92075"/>
            <a:chOff x="4678489" y="3892358"/>
            <a:chExt cx="634365" cy="92075"/>
          </a:xfrm>
        </p:grpSpPr>
        <p:sp>
          <p:nvSpPr>
            <p:cNvPr id="80" name="object 80"/>
            <p:cNvSpPr/>
            <p:nvPr/>
          </p:nvSpPr>
          <p:spPr>
            <a:xfrm>
              <a:off x="4683252" y="3916679"/>
              <a:ext cx="624840" cy="47625"/>
            </a:xfrm>
            <a:custGeom>
              <a:avLst/>
              <a:gdLst/>
              <a:ahLst/>
              <a:cxnLst/>
              <a:rect l="l" t="t" r="r" b="b"/>
              <a:pathLst>
                <a:path w="624839" h="47625">
                  <a:moveTo>
                    <a:pt x="624839" y="0"/>
                  </a:moveTo>
                  <a:lnTo>
                    <a:pt x="624839" y="47244"/>
                  </a:lnTo>
                </a:path>
                <a:path w="624839" h="47625">
                  <a:moveTo>
                    <a:pt x="0" y="0"/>
                  </a:moveTo>
                  <a:lnTo>
                    <a:pt x="0" y="47244"/>
                  </a:lnTo>
                </a:path>
                <a:path w="624839" h="47625">
                  <a:moveTo>
                    <a:pt x="0" y="24384"/>
                  </a:moveTo>
                  <a:lnTo>
                    <a:pt x="624839" y="24384"/>
                  </a:lnTo>
                </a:path>
              </a:pathLst>
            </a:custGeom>
            <a:ln w="952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81" name="object 81"/>
            <p:cNvSpPr/>
            <p:nvPr/>
          </p:nvSpPr>
          <p:spPr>
            <a:xfrm>
              <a:off x="4928743" y="3897120"/>
              <a:ext cx="83820" cy="82550"/>
            </a:xfrm>
            <a:custGeom>
              <a:avLst/>
              <a:gdLst/>
              <a:ahLst/>
              <a:cxnLst/>
              <a:rect l="l" t="t" r="r" b="b"/>
              <a:pathLst>
                <a:path w="83820" h="82550">
                  <a:moveTo>
                    <a:pt x="83820" y="0"/>
                  </a:moveTo>
                  <a:lnTo>
                    <a:pt x="0" y="0"/>
                  </a:lnTo>
                  <a:lnTo>
                    <a:pt x="0" y="82297"/>
                  </a:lnTo>
                  <a:lnTo>
                    <a:pt x="83820" y="82297"/>
                  </a:lnTo>
                  <a:lnTo>
                    <a:pt x="83820"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82" name="object 82"/>
            <p:cNvSpPr/>
            <p:nvPr/>
          </p:nvSpPr>
          <p:spPr>
            <a:xfrm>
              <a:off x="4928743" y="3897120"/>
              <a:ext cx="83820" cy="82550"/>
            </a:xfrm>
            <a:custGeom>
              <a:avLst/>
              <a:gdLst/>
              <a:ahLst/>
              <a:cxnLst/>
              <a:rect l="l" t="t" r="r" b="b"/>
              <a:pathLst>
                <a:path w="83820" h="82550">
                  <a:moveTo>
                    <a:pt x="0" y="82297"/>
                  </a:moveTo>
                  <a:lnTo>
                    <a:pt x="83820" y="82297"/>
                  </a:lnTo>
                  <a:lnTo>
                    <a:pt x="83820" y="0"/>
                  </a:lnTo>
                  <a:lnTo>
                    <a:pt x="0" y="0"/>
                  </a:lnTo>
                  <a:lnTo>
                    <a:pt x="0" y="82297"/>
                  </a:lnTo>
                  <a:close/>
                </a:path>
              </a:pathLst>
            </a:custGeom>
            <a:ln w="952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83" name="object 83"/>
          <p:cNvGrpSpPr/>
          <p:nvPr/>
        </p:nvGrpSpPr>
        <p:grpSpPr>
          <a:xfrm>
            <a:off x="4515421" y="4261293"/>
            <a:ext cx="636270" cy="92075"/>
            <a:chOff x="4515421" y="4756593"/>
            <a:chExt cx="636270" cy="92075"/>
          </a:xfrm>
        </p:grpSpPr>
        <p:sp>
          <p:nvSpPr>
            <p:cNvPr id="84" name="object 84"/>
            <p:cNvSpPr/>
            <p:nvPr/>
          </p:nvSpPr>
          <p:spPr>
            <a:xfrm>
              <a:off x="4520184" y="4780788"/>
              <a:ext cx="626745" cy="47625"/>
            </a:xfrm>
            <a:custGeom>
              <a:avLst/>
              <a:gdLst/>
              <a:ahLst/>
              <a:cxnLst/>
              <a:rect l="l" t="t" r="r" b="b"/>
              <a:pathLst>
                <a:path w="626745" h="47625">
                  <a:moveTo>
                    <a:pt x="626363" y="0"/>
                  </a:moveTo>
                  <a:lnTo>
                    <a:pt x="626363" y="47243"/>
                  </a:lnTo>
                </a:path>
                <a:path w="626745" h="47625">
                  <a:moveTo>
                    <a:pt x="0" y="0"/>
                  </a:moveTo>
                  <a:lnTo>
                    <a:pt x="0" y="47243"/>
                  </a:lnTo>
                </a:path>
                <a:path w="626745" h="47625">
                  <a:moveTo>
                    <a:pt x="0" y="22860"/>
                  </a:moveTo>
                  <a:lnTo>
                    <a:pt x="626363" y="22860"/>
                  </a:lnTo>
                </a:path>
              </a:pathLst>
            </a:custGeom>
            <a:ln w="952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85" name="object 85"/>
            <p:cNvSpPr/>
            <p:nvPr/>
          </p:nvSpPr>
          <p:spPr>
            <a:xfrm>
              <a:off x="4783963" y="4761355"/>
              <a:ext cx="83820" cy="82550"/>
            </a:xfrm>
            <a:custGeom>
              <a:avLst/>
              <a:gdLst/>
              <a:ahLst/>
              <a:cxnLst/>
              <a:rect l="l" t="t" r="r" b="b"/>
              <a:pathLst>
                <a:path w="83820" h="82550">
                  <a:moveTo>
                    <a:pt x="83821" y="0"/>
                  </a:moveTo>
                  <a:lnTo>
                    <a:pt x="0" y="0"/>
                  </a:lnTo>
                  <a:lnTo>
                    <a:pt x="0" y="82297"/>
                  </a:lnTo>
                  <a:lnTo>
                    <a:pt x="83821" y="82297"/>
                  </a:lnTo>
                  <a:lnTo>
                    <a:pt x="83821"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86" name="object 86"/>
            <p:cNvSpPr/>
            <p:nvPr/>
          </p:nvSpPr>
          <p:spPr>
            <a:xfrm>
              <a:off x="4783963" y="4761355"/>
              <a:ext cx="83820" cy="82550"/>
            </a:xfrm>
            <a:custGeom>
              <a:avLst/>
              <a:gdLst/>
              <a:ahLst/>
              <a:cxnLst/>
              <a:rect l="l" t="t" r="r" b="b"/>
              <a:pathLst>
                <a:path w="83820" h="82550">
                  <a:moveTo>
                    <a:pt x="0" y="82297"/>
                  </a:moveTo>
                  <a:lnTo>
                    <a:pt x="83821" y="82297"/>
                  </a:lnTo>
                  <a:lnTo>
                    <a:pt x="83821" y="0"/>
                  </a:lnTo>
                  <a:lnTo>
                    <a:pt x="0" y="0"/>
                  </a:lnTo>
                  <a:lnTo>
                    <a:pt x="0" y="82297"/>
                  </a:lnTo>
                  <a:close/>
                </a:path>
              </a:pathLst>
            </a:custGeom>
            <a:ln w="9524">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87" name="object 87"/>
          <p:cNvGrpSpPr/>
          <p:nvPr/>
        </p:nvGrpSpPr>
        <p:grpSpPr>
          <a:xfrm>
            <a:off x="3745801" y="1888171"/>
            <a:ext cx="442595" cy="92075"/>
            <a:chOff x="3745801" y="2383471"/>
            <a:chExt cx="442595" cy="92075"/>
          </a:xfrm>
        </p:grpSpPr>
        <p:sp>
          <p:nvSpPr>
            <p:cNvPr id="88" name="object 88"/>
            <p:cNvSpPr/>
            <p:nvPr/>
          </p:nvSpPr>
          <p:spPr>
            <a:xfrm>
              <a:off x="3750564" y="2404871"/>
              <a:ext cx="433070" cy="48895"/>
            </a:xfrm>
            <a:custGeom>
              <a:avLst/>
              <a:gdLst/>
              <a:ahLst/>
              <a:cxnLst/>
              <a:rect l="l" t="t" r="r" b="b"/>
              <a:pathLst>
                <a:path w="433070" h="48894">
                  <a:moveTo>
                    <a:pt x="432815" y="0"/>
                  </a:moveTo>
                  <a:lnTo>
                    <a:pt x="432815" y="48767"/>
                  </a:lnTo>
                </a:path>
                <a:path w="433070" h="48894">
                  <a:moveTo>
                    <a:pt x="243968" y="24383"/>
                  </a:moveTo>
                  <a:lnTo>
                    <a:pt x="432815" y="24383"/>
                  </a:lnTo>
                </a:path>
                <a:path w="433070" h="48894">
                  <a:moveTo>
                    <a:pt x="0" y="0"/>
                  </a:moveTo>
                  <a:lnTo>
                    <a:pt x="0" y="48767"/>
                  </a:lnTo>
                </a:path>
                <a:path w="433070" h="48894">
                  <a:moveTo>
                    <a:pt x="0" y="24383"/>
                  </a:moveTo>
                  <a:lnTo>
                    <a:pt x="160147" y="24383"/>
                  </a:lnTo>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89" name="object 89"/>
            <p:cNvSpPr/>
            <p:nvPr/>
          </p:nvSpPr>
          <p:spPr>
            <a:xfrm>
              <a:off x="3910711" y="2388233"/>
              <a:ext cx="83820" cy="82550"/>
            </a:xfrm>
            <a:custGeom>
              <a:avLst/>
              <a:gdLst/>
              <a:ahLst/>
              <a:cxnLst/>
              <a:rect l="l" t="t" r="r" b="b"/>
              <a:pathLst>
                <a:path w="83820" h="82550">
                  <a:moveTo>
                    <a:pt x="83821" y="0"/>
                  </a:moveTo>
                  <a:lnTo>
                    <a:pt x="0" y="0"/>
                  </a:lnTo>
                  <a:lnTo>
                    <a:pt x="0" y="82297"/>
                  </a:lnTo>
                  <a:lnTo>
                    <a:pt x="83821" y="82297"/>
                  </a:lnTo>
                  <a:lnTo>
                    <a:pt x="83821"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90" name="object 90"/>
            <p:cNvSpPr/>
            <p:nvPr/>
          </p:nvSpPr>
          <p:spPr>
            <a:xfrm>
              <a:off x="3910711" y="2388233"/>
              <a:ext cx="83820" cy="82550"/>
            </a:xfrm>
            <a:custGeom>
              <a:avLst/>
              <a:gdLst/>
              <a:ahLst/>
              <a:cxnLst/>
              <a:rect l="l" t="t" r="r" b="b"/>
              <a:pathLst>
                <a:path w="83820" h="82550">
                  <a:moveTo>
                    <a:pt x="0" y="82297"/>
                  </a:moveTo>
                  <a:lnTo>
                    <a:pt x="83821" y="82297"/>
                  </a:lnTo>
                  <a:lnTo>
                    <a:pt x="83821" y="0"/>
                  </a:lnTo>
                  <a:lnTo>
                    <a:pt x="0" y="0"/>
                  </a:lnTo>
                  <a:lnTo>
                    <a:pt x="0" y="82297"/>
                  </a:lnTo>
                  <a:close/>
                </a:path>
              </a:pathLst>
            </a:custGeom>
            <a:ln w="9524">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91" name="object 91"/>
          <p:cNvGrpSpPr/>
          <p:nvPr/>
        </p:nvGrpSpPr>
        <p:grpSpPr>
          <a:xfrm>
            <a:off x="3102673" y="2750756"/>
            <a:ext cx="1134745" cy="93345"/>
            <a:chOff x="3102673" y="3246056"/>
            <a:chExt cx="1134745" cy="93345"/>
          </a:xfrm>
        </p:grpSpPr>
        <p:sp>
          <p:nvSpPr>
            <p:cNvPr id="92" name="object 92"/>
            <p:cNvSpPr/>
            <p:nvPr/>
          </p:nvSpPr>
          <p:spPr>
            <a:xfrm>
              <a:off x="3107435" y="3268980"/>
              <a:ext cx="1125220" cy="47625"/>
            </a:xfrm>
            <a:custGeom>
              <a:avLst/>
              <a:gdLst/>
              <a:ahLst/>
              <a:cxnLst/>
              <a:rect l="l" t="t" r="r" b="b"/>
              <a:pathLst>
                <a:path w="1125220" h="47625">
                  <a:moveTo>
                    <a:pt x="1124712" y="0"/>
                  </a:moveTo>
                  <a:lnTo>
                    <a:pt x="1124712" y="47244"/>
                  </a:lnTo>
                </a:path>
                <a:path w="1125220" h="47625">
                  <a:moveTo>
                    <a:pt x="420624" y="24384"/>
                  </a:moveTo>
                  <a:lnTo>
                    <a:pt x="1124712" y="24384"/>
                  </a:lnTo>
                </a:path>
                <a:path w="1125220" h="47625">
                  <a:moveTo>
                    <a:pt x="0" y="0"/>
                  </a:moveTo>
                  <a:lnTo>
                    <a:pt x="0" y="47244"/>
                  </a:lnTo>
                </a:path>
                <a:path w="1125220" h="47625">
                  <a:moveTo>
                    <a:pt x="0" y="24384"/>
                  </a:moveTo>
                  <a:lnTo>
                    <a:pt x="338327" y="24384"/>
                  </a:lnTo>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93" name="object 93"/>
            <p:cNvSpPr/>
            <p:nvPr/>
          </p:nvSpPr>
          <p:spPr>
            <a:xfrm>
              <a:off x="3445763" y="3250819"/>
              <a:ext cx="82550" cy="83820"/>
            </a:xfrm>
            <a:custGeom>
              <a:avLst/>
              <a:gdLst/>
              <a:ahLst/>
              <a:cxnLst/>
              <a:rect l="l" t="t" r="r" b="b"/>
              <a:pathLst>
                <a:path w="82550" h="83820">
                  <a:moveTo>
                    <a:pt x="82296" y="0"/>
                  </a:moveTo>
                  <a:lnTo>
                    <a:pt x="0" y="0"/>
                  </a:lnTo>
                  <a:lnTo>
                    <a:pt x="0" y="83820"/>
                  </a:lnTo>
                  <a:lnTo>
                    <a:pt x="82296" y="83820"/>
                  </a:lnTo>
                  <a:lnTo>
                    <a:pt x="82296"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94" name="object 94"/>
            <p:cNvSpPr/>
            <p:nvPr/>
          </p:nvSpPr>
          <p:spPr>
            <a:xfrm>
              <a:off x="3445763" y="3250819"/>
              <a:ext cx="82550" cy="83820"/>
            </a:xfrm>
            <a:custGeom>
              <a:avLst/>
              <a:gdLst/>
              <a:ahLst/>
              <a:cxnLst/>
              <a:rect l="l" t="t" r="r" b="b"/>
              <a:pathLst>
                <a:path w="82550" h="83820">
                  <a:moveTo>
                    <a:pt x="0" y="83820"/>
                  </a:moveTo>
                  <a:lnTo>
                    <a:pt x="82296" y="83820"/>
                  </a:lnTo>
                  <a:lnTo>
                    <a:pt x="82296" y="0"/>
                  </a:lnTo>
                  <a:lnTo>
                    <a:pt x="0" y="0"/>
                  </a:lnTo>
                  <a:lnTo>
                    <a:pt x="0" y="83820"/>
                  </a:lnTo>
                  <a:close/>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95" name="object 95"/>
          <p:cNvGrpSpPr/>
          <p:nvPr/>
        </p:nvGrpSpPr>
        <p:grpSpPr>
          <a:xfrm>
            <a:off x="3713797" y="3614990"/>
            <a:ext cx="700405" cy="92075"/>
            <a:chOff x="3713797" y="4110290"/>
            <a:chExt cx="700405" cy="92075"/>
          </a:xfrm>
        </p:grpSpPr>
        <p:sp>
          <p:nvSpPr>
            <p:cNvPr id="96" name="object 96"/>
            <p:cNvSpPr/>
            <p:nvPr/>
          </p:nvSpPr>
          <p:spPr>
            <a:xfrm>
              <a:off x="3718559" y="4133087"/>
              <a:ext cx="690880" cy="47625"/>
            </a:xfrm>
            <a:custGeom>
              <a:avLst/>
              <a:gdLst/>
              <a:ahLst/>
              <a:cxnLst/>
              <a:rect l="l" t="t" r="r" b="b"/>
              <a:pathLst>
                <a:path w="690879" h="47625">
                  <a:moveTo>
                    <a:pt x="690372" y="0"/>
                  </a:moveTo>
                  <a:lnTo>
                    <a:pt x="690372" y="47243"/>
                  </a:lnTo>
                </a:path>
                <a:path w="690879" h="47625">
                  <a:moveTo>
                    <a:pt x="371984" y="22860"/>
                  </a:moveTo>
                  <a:lnTo>
                    <a:pt x="690372" y="22860"/>
                  </a:lnTo>
                </a:path>
                <a:path w="690879" h="47625">
                  <a:moveTo>
                    <a:pt x="0" y="0"/>
                  </a:moveTo>
                  <a:lnTo>
                    <a:pt x="0" y="47243"/>
                  </a:lnTo>
                </a:path>
                <a:path w="690879" h="47625">
                  <a:moveTo>
                    <a:pt x="0" y="22860"/>
                  </a:moveTo>
                  <a:lnTo>
                    <a:pt x="289687" y="22860"/>
                  </a:lnTo>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97" name="object 97"/>
            <p:cNvSpPr/>
            <p:nvPr/>
          </p:nvSpPr>
          <p:spPr>
            <a:xfrm>
              <a:off x="4008246" y="4115052"/>
              <a:ext cx="82550" cy="82550"/>
            </a:xfrm>
            <a:custGeom>
              <a:avLst/>
              <a:gdLst/>
              <a:ahLst/>
              <a:cxnLst/>
              <a:rect l="l" t="t" r="r" b="b"/>
              <a:pathLst>
                <a:path w="82550" h="82550">
                  <a:moveTo>
                    <a:pt x="82297" y="0"/>
                  </a:moveTo>
                  <a:lnTo>
                    <a:pt x="0" y="0"/>
                  </a:lnTo>
                  <a:lnTo>
                    <a:pt x="0" y="82297"/>
                  </a:lnTo>
                  <a:lnTo>
                    <a:pt x="82297" y="82297"/>
                  </a:lnTo>
                  <a:lnTo>
                    <a:pt x="82297"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98" name="object 98"/>
            <p:cNvSpPr/>
            <p:nvPr/>
          </p:nvSpPr>
          <p:spPr>
            <a:xfrm>
              <a:off x="4008246" y="4115052"/>
              <a:ext cx="82550" cy="82550"/>
            </a:xfrm>
            <a:custGeom>
              <a:avLst/>
              <a:gdLst/>
              <a:ahLst/>
              <a:cxnLst/>
              <a:rect l="l" t="t" r="r" b="b"/>
              <a:pathLst>
                <a:path w="82550" h="82550">
                  <a:moveTo>
                    <a:pt x="0" y="82297"/>
                  </a:moveTo>
                  <a:lnTo>
                    <a:pt x="82297" y="82297"/>
                  </a:lnTo>
                  <a:lnTo>
                    <a:pt x="82297" y="0"/>
                  </a:lnTo>
                  <a:lnTo>
                    <a:pt x="0" y="0"/>
                  </a:lnTo>
                  <a:lnTo>
                    <a:pt x="0" y="82297"/>
                  </a:lnTo>
                  <a:close/>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99" name="object 99"/>
          <p:cNvGrpSpPr/>
          <p:nvPr/>
        </p:nvGrpSpPr>
        <p:grpSpPr>
          <a:xfrm>
            <a:off x="3520249" y="4479225"/>
            <a:ext cx="617855" cy="92075"/>
            <a:chOff x="3520249" y="4974525"/>
            <a:chExt cx="617855" cy="92075"/>
          </a:xfrm>
        </p:grpSpPr>
        <p:sp>
          <p:nvSpPr>
            <p:cNvPr id="100" name="object 100"/>
            <p:cNvSpPr/>
            <p:nvPr/>
          </p:nvSpPr>
          <p:spPr>
            <a:xfrm>
              <a:off x="3525011" y="4995671"/>
              <a:ext cx="608330" cy="48895"/>
            </a:xfrm>
            <a:custGeom>
              <a:avLst/>
              <a:gdLst/>
              <a:ahLst/>
              <a:cxnLst/>
              <a:rect l="l" t="t" r="r" b="b"/>
              <a:pathLst>
                <a:path w="608329" h="48895">
                  <a:moveTo>
                    <a:pt x="608076" y="0"/>
                  </a:moveTo>
                  <a:lnTo>
                    <a:pt x="608076" y="48767"/>
                  </a:lnTo>
                </a:path>
                <a:path w="608329" h="48895">
                  <a:moveTo>
                    <a:pt x="324613" y="24383"/>
                  </a:moveTo>
                  <a:lnTo>
                    <a:pt x="608076" y="24383"/>
                  </a:lnTo>
                </a:path>
                <a:path w="608329" h="48895">
                  <a:moveTo>
                    <a:pt x="0" y="0"/>
                  </a:moveTo>
                  <a:lnTo>
                    <a:pt x="0" y="48767"/>
                  </a:lnTo>
                </a:path>
                <a:path w="608329" h="48895">
                  <a:moveTo>
                    <a:pt x="0" y="24383"/>
                  </a:moveTo>
                  <a:lnTo>
                    <a:pt x="242315" y="24383"/>
                  </a:lnTo>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01" name="object 101"/>
            <p:cNvSpPr/>
            <p:nvPr/>
          </p:nvSpPr>
          <p:spPr>
            <a:xfrm>
              <a:off x="3767327" y="4979287"/>
              <a:ext cx="82550" cy="82550"/>
            </a:xfrm>
            <a:custGeom>
              <a:avLst/>
              <a:gdLst/>
              <a:ahLst/>
              <a:cxnLst/>
              <a:rect l="l" t="t" r="r" b="b"/>
              <a:pathLst>
                <a:path w="82550" h="82550">
                  <a:moveTo>
                    <a:pt x="82297" y="0"/>
                  </a:moveTo>
                  <a:lnTo>
                    <a:pt x="0" y="0"/>
                  </a:lnTo>
                  <a:lnTo>
                    <a:pt x="0" y="82297"/>
                  </a:lnTo>
                  <a:lnTo>
                    <a:pt x="82297" y="82297"/>
                  </a:lnTo>
                  <a:lnTo>
                    <a:pt x="82297"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02" name="object 102"/>
            <p:cNvSpPr/>
            <p:nvPr/>
          </p:nvSpPr>
          <p:spPr>
            <a:xfrm>
              <a:off x="3767327" y="4979287"/>
              <a:ext cx="82550" cy="82550"/>
            </a:xfrm>
            <a:custGeom>
              <a:avLst/>
              <a:gdLst/>
              <a:ahLst/>
              <a:cxnLst/>
              <a:rect l="l" t="t" r="r" b="b"/>
              <a:pathLst>
                <a:path w="82550" h="82550">
                  <a:moveTo>
                    <a:pt x="0" y="82297"/>
                  </a:moveTo>
                  <a:lnTo>
                    <a:pt x="82297" y="82297"/>
                  </a:lnTo>
                  <a:lnTo>
                    <a:pt x="82297" y="0"/>
                  </a:lnTo>
                  <a:lnTo>
                    <a:pt x="0" y="0"/>
                  </a:lnTo>
                  <a:lnTo>
                    <a:pt x="0" y="82297"/>
                  </a:lnTo>
                  <a:close/>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103" name="object 103"/>
          <p:cNvGrpSpPr/>
          <p:nvPr/>
        </p:nvGrpSpPr>
        <p:grpSpPr>
          <a:xfrm>
            <a:off x="8128825" y="1670239"/>
            <a:ext cx="408940" cy="92075"/>
            <a:chOff x="8128825" y="2165539"/>
            <a:chExt cx="408940" cy="92075"/>
          </a:xfrm>
        </p:grpSpPr>
        <p:sp>
          <p:nvSpPr>
            <p:cNvPr id="104" name="object 104"/>
            <p:cNvSpPr/>
            <p:nvPr/>
          </p:nvSpPr>
          <p:spPr>
            <a:xfrm>
              <a:off x="8133588" y="2188463"/>
              <a:ext cx="399415" cy="48895"/>
            </a:xfrm>
            <a:custGeom>
              <a:avLst/>
              <a:gdLst/>
              <a:ahLst/>
              <a:cxnLst/>
              <a:rect l="l" t="t" r="r" b="b"/>
              <a:pathLst>
                <a:path w="399415" h="48894">
                  <a:moveTo>
                    <a:pt x="0" y="0"/>
                  </a:moveTo>
                  <a:lnTo>
                    <a:pt x="0" y="48768"/>
                  </a:lnTo>
                </a:path>
                <a:path w="399415" h="48894">
                  <a:moveTo>
                    <a:pt x="399287" y="0"/>
                  </a:moveTo>
                  <a:lnTo>
                    <a:pt x="399287" y="48768"/>
                  </a:lnTo>
                </a:path>
              </a:pathLst>
            </a:custGeom>
            <a:ln w="952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05" name="object 105"/>
            <p:cNvSpPr/>
            <p:nvPr/>
          </p:nvSpPr>
          <p:spPr>
            <a:xfrm>
              <a:off x="8133588" y="2212847"/>
              <a:ext cx="399415" cy="0"/>
            </a:xfrm>
            <a:custGeom>
              <a:avLst/>
              <a:gdLst/>
              <a:ahLst/>
              <a:cxnLst/>
              <a:rect l="l" t="t" r="r" b="b"/>
              <a:pathLst>
                <a:path w="399415">
                  <a:moveTo>
                    <a:pt x="399287" y="0"/>
                  </a:moveTo>
                  <a:lnTo>
                    <a:pt x="0" y="0"/>
                  </a:lnTo>
                </a:path>
              </a:pathLst>
            </a:custGeom>
            <a:ln w="952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06" name="object 106"/>
            <p:cNvSpPr/>
            <p:nvPr/>
          </p:nvSpPr>
          <p:spPr>
            <a:xfrm>
              <a:off x="8303387" y="2170301"/>
              <a:ext cx="83820" cy="82550"/>
            </a:xfrm>
            <a:custGeom>
              <a:avLst/>
              <a:gdLst/>
              <a:ahLst/>
              <a:cxnLst/>
              <a:rect l="l" t="t" r="r" b="b"/>
              <a:pathLst>
                <a:path w="83820" h="82550">
                  <a:moveTo>
                    <a:pt x="83820" y="0"/>
                  </a:moveTo>
                  <a:lnTo>
                    <a:pt x="0" y="0"/>
                  </a:lnTo>
                  <a:lnTo>
                    <a:pt x="0" y="82297"/>
                  </a:lnTo>
                  <a:lnTo>
                    <a:pt x="83820" y="82297"/>
                  </a:lnTo>
                  <a:lnTo>
                    <a:pt x="83820"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07" name="object 107"/>
            <p:cNvSpPr/>
            <p:nvPr/>
          </p:nvSpPr>
          <p:spPr>
            <a:xfrm>
              <a:off x="8303387" y="2170301"/>
              <a:ext cx="83820" cy="82550"/>
            </a:xfrm>
            <a:custGeom>
              <a:avLst/>
              <a:gdLst/>
              <a:ahLst/>
              <a:cxnLst/>
              <a:rect l="l" t="t" r="r" b="b"/>
              <a:pathLst>
                <a:path w="83820" h="82550">
                  <a:moveTo>
                    <a:pt x="0" y="82297"/>
                  </a:moveTo>
                  <a:lnTo>
                    <a:pt x="83820" y="82297"/>
                  </a:lnTo>
                  <a:lnTo>
                    <a:pt x="83820" y="0"/>
                  </a:lnTo>
                  <a:lnTo>
                    <a:pt x="0" y="0"/>
                  </a:lnTo>
                  <a:lnTo>
                    <a:pt x="0" y="82297"/>
                  </a:lnTo>
                  <a:close/>
                </a:path>
              </a:pathLst>
            </a:custGeom>
            <a:ln w="952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108" name="object 108"/>
          <p:cNvGrpSpPr/>
          <p:nvPr/>
        </p:nvGrpSpPr>
        <p:grpSpPr>
          <a:xfrm>
            <a:off x="8156257" y="2104579"/>
            <a:ext cx="689610" cy="92075"/>
            <a:chOff x="8156257" y="2599879"/>
            <a:chExt cx="689610" cy="92075"/>
          </a:xfrm>
        </p:grpSpPr>
        <p:sp>
          <p:nvSpPr>
            <p:cNvPr id="109" name="object 109"/>
            <p:cNvSpPr/>
            <p:nvPr/>
          </p:nvSpPr>
          <p:spPr>
            <a:xfrm>
              <a:off x="8161019" y="2621280"/>
              <a:ext cx="680085" cy="47625"/>
            </a:xfrm>
            <a:custGeom>
              <a:avLst/>
              <a:gdLst/>
              <a:ahLst/>
              <a:cxnLst/>
              <a:rect l="l" t="t" r="r" b="b"/>
              <a:pathLst>
                <a:path w="680084" h="47625">
                  <a:moveTo>
                    <a:pt x="0" y="0"/>
                  </a:moveTo>
                  <a:lnTo>
                    <a:pt x="0" y="47244"/>
                  </a:lnTo>
                </a:path>
                <a:path w="680084" h="47625">
                  <a:moveTo>
                    <a:pt x="679703" y="0"/>
                  </a:moveTo>
                  <a:lnTo>
                    <a:pt x="679703" y="47244"/>
                  </a:lnTo>
                </a:path>
                <a:path w="680084" h="47625">
                  <a:moveTo>
                    <a:pt x="679703" y="24384"/>
                  </a:moveTo>
                  <a:lnTo>
                    <a:pt x="0" y="24384"/>
                  </a:lnTo>
                </a:path>
              </a:pathLst>
            </a:custGeom>
            <a:ln w="952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10" name="object 110"/>
            <p:cNvSpPr/>
            <p:nvPr/>
          </p:nvSpPr>
          <p:spPr>
            <a:xfrm>
              <a:off x="8477249" y="2604641"/>
              <a:ext cx="83820" cy="82550"/>
            </a:xfrm>
            <a:custGeom>
              <a:avLst/>
              <a:gdLst/>
              <a:ahLst/>
              <a:cxnLst/>
              <a:rect l="l" t="t" r="r" b="b"/>
              <a:pathLst>
                <a:path w="83820" h="82550">
                  <a:moveTo>
                    <a:pt x="83820" y="0"/>
                  </a:moveTo>
                  <a:lnTo>
                    <a:pt x="0" y="0"/>
                  </a:lnTo>
                  <a:lnTo>
                    <a:pt x="0" y="82297"/>
                  </a:lnTo>
                  <a:lnTo>
                    <a:pt x="83820" y="82297"/>
                  </a:lnTo>
                  <a:lnTo>
                    <a:pt x="83820"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11" name="object 111"/>
            <p:cNvSpPr/>
            <p:nvPr/>
          </p:nvSpPr>
          <p:spPr>
            <a:xfrm>
              <a:off x="8477249" y="2604641"/>
              <a:ext cx="83820" cy="82550"/>
            </a:xfrm>
            <a:custGeom>
              <a:avLst/>
              <a:gdLst/>
              <a:ahLst/>
              <a:cxnLst/>
              <a:rect l="l" t="t" r="r" b="b"/>
              <a:pathLst>
                <a:path w="83820" h="82550">
                  <a:moveTo>
                    <a:pt x="0" y="82297"/>
                  </a:moveTo>
                  <a:lnTo>
                    <a:pt x="83820" y="82297"/>
                  </a:lnTo>
                  <a:lnTo>
                    <a:pt x="83820" y="0"/>
                  </a:lnTo>
                  <a:lnTo>
                    <a:pt x="0" y="0"/>
                  </a:lnTo>
                  <a:lnTo>
                    <a:pt x="0" y="82297"/>
                  </a:lnTo>
                  <a:close/>
                </a:path>
              </a:pathLst>
            </a:custGeom>
            <a:ln w="952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112" name="object 112"/>
          <p:cNvGrpSpPr/>
          <p:nvPr/>
        </p:nvGrpSpPr>
        <p:grpSpPr>
          <a:xfrm>
            <a:off x="7167181" y="2535871"/>
            <a:ext cx="1866264" cy="93345"/>
            <a:chOff x="7167181" y="3031171"/>
            <a:chExt cx="1866264" cy="93345"/>
          </a:xfrm>
        </p:grpSpPr>
        <p:sp>
          <p:nvSpPr>
            <p:cNvPr id="113" name="object 113"/>
            <p:cNvSpPr/>
            <p:nvPr/>
          </p:nvSpPr>
          <p:spPr>
            <a:xfrm>
              <a:off x="7171943" y="3052571"/>
              <a:ext cx="1856739" cy="48895"/>
            </a:xfrm>
            <a:custGeom>
              <a:avLst/>
              <a:gdLst/>
              <a:ahLst/>
              <a:cxnLst/>
              <a:rect l="l" t="t" r="r" b="b"/>
              <a:pathLst>
                <a:path w="1856740" h="48894">
                  <a:moveTo>
                    <a:pt x="0" y="0"/>
                  </a:moveTo>
                  <a:lnTo>
                    <a:pt x="0" y="48767"/>
                  </a:lnTo>
                </a:path>
                <a:path w="1856740" h="48894">
                  <a:moveTo>
                    <a:pt x="1856231" y="0"/>
                  </a:moveTo>
                  <a:lnTo>
                    <a:pt x="1856231" y="48767"/>
                  </a:lnTo>
                </a:path>
                <a:path w="1856740" h="48894">
                  <a:moveTo>
                    <a:pt x="1856231" y="24383"/>
                  </a:moveTo>
                  <a:lnTo>
                    <a:pt x="0" y="24383"/>
                  </a:lnTo>
                </a:path>
              </a:pathLst>
            </a:custGeom>
            <a:ln w="952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14" name="object 114"/>
            <p:cNvSpPr/>
            <p:nvPr/>
          </p:nvSpPr>
          <p:spPr>
            <a:xfrm>
              <a:off x="8062594" y="3035933"/>
              <a:ext cx="83820" cy="83820"/>
            </a:xfrm>
            <a:custGeom>
              <a:avLst/>
              <a:gdLst/>
              <a:ahLst/>
              <a:cxnLst/>
              <a:rect l="l" t="t" r="r" b="b"/>
              <a:pathLst>
                <a:path w="83820" h="83819">
                  <a:moveTo>
                    <a:pt x="83821" y="0"/>
                  </a:moveTo>
                  <a:lnTo>
                    <a:pt x="0" y="0"/>
                  </a:lnTo>
                  <a:lnTo>
                    <a:pt x="0" y="83821"/>
                  </a:lnTo>
                  <a:lnTo>
                    <a:pt x="83821" y="83821"/>
                  </a:lnTo>
                  <a:lnTo>
                    <a:pt x="83821"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15" name="object 115"/>
            <p:cNvSpPr/>
            <p:nvPr/>
          </p:nvSpPr>
          <p:spPr>
            <a:xfrm>
              <a:off x="8062594" y="3035933"/>
              <a:ext cx="83820" cy="83820"/>
            </a:xfrm>
            <a:custGeom>
              <a:avLst/>
              <a:gdLst/>
              <a:ahLst/>
              <a:cxnLst/>
              <a:rect l="l" t="t" r="r" b="b"/>
              <a:pathLst>
                <a:path w="83820" h="83819">
                  <a:moveTo>
                    <a:pt x="0" y="83821"/>
                  </a:moveTo>
                  <a:lnTo>
                    <a:pt x="83821" y="83821"/>
                  </a:lnTo>
                  <a:lnTo>
                    <a:pt x="83821" y="0"/>
                  </a:lnTo>
                  <a:lnTo>
                    <a:pt x="0" y="0"/>
                  </a:lnTo>
                  <a:lnTo>
                    <a:pt x="0" y="83821"/>
                  </a:lnTo>
                  <a:close/>
                </a:path>
              </a:pathLst>
            </a:custGeom>
            <a:ln w="952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116" name="object 116"/>
          <p:cNvGrpSpPr/>
          <p:nvPr/>
        </p:nvGrpSpPr>
        <p:grpSpPr>
          <a:xfrm>
            <a:off x="8112061" y="2968815"/>
            <a:ext cx="494665" cy="92075"/>
            <a:chOff x="8112061" y="3464115"/>
            <a:chExt cx="494665" cy="92075"/>
          </a:xfrm>
        </p:grpSpPr>
        <p:sp>
          <p:nvSpPr>
            <p:cNvPr id="117" name="object 117"/>
            <p:cNvSpPr/>
            <p:nvPr/>
          </p:nvSpPr>
          <p:spPr>
            <a:xfrm>
              <a:off x="8116823" y="3485388"/>
              <a:ext cx="485140" cy="47625"/>
            </a:xfrm>
            <a:custGeom>
              <a:avLst/>
              <a:gdLst/>
              <a:ahLst/>
              <a:cxnLst/>
              <a:rect l="l" t="t" r="r" b="b"/>
              <a:pathLst>
                <a:path w="485140" h="47625">
                  <a:moveTo>
                    <a:pt x="0" y="0"/>
                  </a:moveTo>
                  <a:lnTo>
                    <a:pt x="0" y="47244"/>
                  </a:lnTo>
                </a:path>
                <a:path w="485140" h="47625">
                  <a:moveTo>
                    <a:pt x="484631" y="0"/>
                  </a:moveTo>
                  <a:lnTo>
                    <a:pt x="484631" y="47244"/>
                  </a:lnTo>
                </a:path>
                <a:path w="485140" h="47625">
                  <a:moveTo>
                    <a:pt x="484631" y="22860"/>
                  </a:moveTo>
                  <a:lnTo>
                    <a:pt x="0" y="22860"/>
                  </a:lnTo>
                </a:path>
              </a:pathLst>
            </a:custGeom>
            <a:ln w="952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18" name="object 118"/>
            <p:cNvSpPr/>
            <p:nvPr/>
          </p:nvSpPr>
          <p:spPr>
            <a:xfrm>
              <a:off x="8330818" y="3468878"/>
              <a:ext cx="83820" cy="82550"/>
            </a:xfrm>
            <a:custGeom>
              <a:avLst/>
              <a:gdLst/>
              <a:ahLst/>
              <a:cxnLst/>
              <a:rect l="l" t="t" r="r" b="b"/>
              <a:pathLst>
                <a:path w="83820" h="82550">
                  <a:moveTo>
                    <a:pt x="83821" y="0"/>
                  </a:moveTo>
                  <a:lnTo>
                    <a:pt x="0" y="0"/>
                  </a:lnTo>
                  <a:lnTo>
                    <a:pt x="0" y="82296"/>
                  </a:lnTo>
                  <a:lnTo>
                    <a:pt x="83821" y="82296"/>
                  </a:lnTo>
                  <a:lnTo>
                    <a:pt x="83821"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19" name="object 119"/>
            <p:cNvSpPr/>
            <p:nvPr/>
          </p:nvSpPr>
          <p:spPr>
            <a:xfrm>
              <a:off x="8330818" y="3468878"/>
              <a:ext cx="83820" cy="82550"/>
            </a:xfrm>
            <a:custGeom>
              <a:avLst/>
              <a:gdLst/>
              <a:ahLst/>
              <a:cxnLst/>
              <a:rect l="l" t="t" r="r" b="b"/>
              <a:pathLst>
                <a:path w="83820" h="82550">
                  <a:moveTo>
                    <a:pt x="0" y="82296"/>
                  </a:moveTo>
                  <a:lnTo>
                    <a:pt x="83821" y="82296"/>
                  </a:lnTo>
                  <a:lnTo>
                    <a:pt x="83821" y="0"/>
                  </a:lnTo>
                  <a:lnTo>
                    <a:pt x="0" y="0"/>
                  </a:lnTo>
                  <a:lnTo>
                    <a:pt x="0" y="82296"/>
                  </a:lnTo>
                  <a:close/>
                </a:path>
              </a:pathLst>
            </a:custGeom>
            <a:ln w="952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120" name="object 120"/>
          <p:cNvGrpSpPr/>
          <p:nvPr/>
        </p:nvGrpSpPr>
        <p:grpSpPr>
          <a:xfrm>
            <a:off x="8290369" y="3400106"/>
            <a:ext cx="636270" cy="92075"/>
            <a:chOff x="8290369" y="3895406"/>
            <a:chExt cx="636270" cy="92075"/>
          </a:xfrm>
        </p:grpSpPr>
        <p:sp>
          <p:nvSpPr>
            <p:cNvPr id="121" name="object 121"/>
            <p:cNvSpPr/>
            <p:nvPr/>
          </p:nvSpPr>
          <p:spPr>
            <a:xfrm>
              <a:off x="8295131" y="3916680"/>
              <a:ext cx="626745" cy="47625"/>
            </a:xfrm>
            <a:custGeom>
              <a:avLst/>
              <a:gdLst/>
              <a:ahLst/>
              <a:cxnLst/>
              <a:rect l="l" t="t" r="r" b="b"/>
              <a:pathLst>
                <a:path w="626745" h="47625">
                  <a:moveTo>
                    <a:pt x="0" y="0"/>
                  </a:moveTo>
                  <a:lnTo>
                    <a:pt x="0" y="47244"/>
                  </a:lnTo>
                </a:path>
                <a:path w="626745" h="47625">
                  <a:moveTo>
                    <a:pt x="626364" y="0"/>
                  </a:moveTo>
                  <a:lnTo>
                    <a:pt x="626364" y="47244"/>
                  </a:lnTo>
                </a:path>
                <a:path w="626745" h="47625">
                  <a:moveTo>
                    <a:pt x="626364" y="24384"/>
                  </a:moveTo>
                  <a:lnTo>
                    <a:pt x="0" y="24384"/>
                  </a:lnTo>
                </a:path>
              </a:pathLst>
            </a:custGeom>
            <a:ln w="952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22" name="object 122"/>
            <p:cNvSpPr/>
            <p:nvPr/>
          </p:nvSpPr>
          <p:spPr>
            <a:xfrm>
              <a:off x="8583929" y="3900168"/>
              <a:ext cx="83820" cy="82550"/>
            </a:xfrm>
            <a:custGeom>
              <a:avLst/>
              <a:gdLst/>
              <a:ahLst/>
              <a:cxnLst/>
              <a:rect l="l" t="t" r="r" b="b"/>
              <a:pathLst>
                <a:path w="83820" h="82550">
                  <a:moveTo>
                    <a:pt x="83820" y="0"/>
                  </a:moveTo>
                  <a:lnTo>
                    <a:pt x="0" y="0"/>
                  </a:lnTo>
                  <a:lnTo>
                    <a:pt x="0" y="82297"/>
                  </a:lnTo>
                  <a:lnTo>
                    <a:pt x="83820" y="82297"/>
                  </a:lnTo>
                  <a:lnTo>
                    <a:pt x="83820"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23" name="object 123"/>
            <p:cNvSpPr/>
            <p:nvPr/>
          </p:nvSpPr>
          <p:spPr>
            <a:xfrm>
              <a:off x="8583929" y="3900168"/>
              <a:ext cx="83820" cy="82550"/>
            </a:xfrm>
            <a:custGeom>
              <a:avLst/>
              <a:gdLst/>
              <a:ahLst/>
              <a:cxnLst/>
              <a:rect l="l" t="t" r="r" b="b"/>
              <a:pathLst>
                <a:path w="83820" h="82550">
                  <a:moveTo>
                    <a:pt x="0" y="82297"/>
                  </a:moveTo>
                  <a:lnTo>
                    <a:pt x="83820" y="82297"/>
                  </a:lnTo>
                  <a:lnTo>
                    <a:pt x="83820" y="0"/>
                  </a:lnTo>
                  <a:lnTo>
                    <a:pt x="0" y="0"/>
                  </a:lnTo>
                  <a:lnTo>
                    <a:pt x="0" y="82297"/>
                  </a:lnTo>
                  <a:close/>
                </a:path>
              </a:pathLst>
            </a:custGeom>
            <a:ln w="952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124" name="object 124"/>
          <p:cNvGrpSpPr/>
          <p:nvPr/>
        </p:nvGrpSpPr>
        <p:grpSpPr>
          <a:xfrm>
            <a:off x="7888033" y="3831398"/>
            <a:ext cx="664845" cy="93345"/>
            <a:chOff x="7888033" y="4326698"/>
            <a:chExt cx="664845" cy="93345"/>
          </a:xfrm>
        </p:grpSpPr>
        <p:sp>
          <p:nvSpPr>
            <p:cNvPr id="125" name="object 125"/>
            <p:cNvSpPr/>
            <p:nvPr/>
          </p:nvSpPr>
          <p:spPr>
            <a:xfrm>
              <a:off x="7892795" y="4347972"/>
              <a:ext cx="655320" cy="48895"/>
            </a:xfrm>
            <a:custGeom>
              <a:avLst/>
              <a:gdLst/>
              <a:ahLst/>
              <a:cxnLst/>
              <a:rect l="l" t="t" r="r" b="b"/>
              <a:pathLst>
                <a:path w="655320" h="48895">
                  <a:moveTo>
                    <a:pt x="0" y="0"/>
                  </a:moveTo>
                  <a:lnTo>
                    <a:pt x="0" y="48767"/>
                  </a:lnTo>
                </a:path>
                <a:path w="655320" h="48895">
                  <a:moveTo>
                    <a:pt x="655320" y="0"/>
                  </a:moveTo>
                  <a:lnTo>
                    <a:pt x="655320" y="48767"/>
                  </a:lnTo>
                </a:path>
                <a:path w="655320" h="48895">
                  <a:moveTo>
                    <a:pt x="655320" y="24383"/>
                  </a:moveTo>
                  <a:lnTo>
                    <a:pt x="0" y="24383"/>
                  </a:lnTo>
                </a:path>
              </a:pathLst>
            </a:custGeom>
            <a:ln w="952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26" name="object 126"/>
            <p:cNvSpPr/>
            <p:nvPr/>
          </p:nvSpPr>
          <p:spPr>
            <a:xfrm>
              <a:off x="8182990" y="4331460"/>
              <a:ext cx="83820" cy="83820"/>
            </a:xfrm>
            <a:custGeom>
              <a:avLst/>
              <a:gdLst/>
              <a:ahLst/>
              <a:cxnLst/>
              <a:rect l="l" t="t" r="r" b="b"/>
              <a:pathLst>
                <a:path w="83820" h="83820">
                  <a:moveTo>
                    <a:pt x="83821" y="0"/>
                  </a:moveTo>
                  <a:lnTo>
                    <a:pt x="0" y="0"/>
                  </a:lnTo>
                  <a:lnTo>
                    <a:pt x="0" y="83821"/>
                  </a:lnTo>
                  <a:lnTo>
                    <a:pt x="83821" y="83821"/>
                  </a:lnTo>
                  <a:lnTo>
                    <a:pt x="83821"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27" name="object 127"/>
            <p:cNvSpPr/>
            <p:nvPr/>
          </p:nvSpPr>
          <p:spPr>
            <a:xfrm>
              <a:off x="8182990" y="4331460"/>
              <a:ext cx="83820" cy="83820"/>
            </a:xfrm>
            <a:custGeom>
              <a:avLst/>
              <a:gdLst/>
              <a:ahLst/>
              <a:cxnLst/>
              <a:rect l="l" t="t" r="r" b="b"/>
              <a:pathLst>
                <a:path w="83820" h="83820">
                  <a:moveTo>
                    <a:pt x="0" y="83821"/>
                  </a:moveTo>
                  <a:lnTo>
                    <a:pt x="83821" y="83821"/>
                  </a:lnTo>
                  <a:lnTo>
                    <a:pt x="83821" y="0"/>
                  </a:lnTo>
                  <a:lnTo>
                    <a:pt x="0" y="0"/>
                  </a:lnTo>
                  <a:lnTo>
                    <a:pt x="0" y="83821"/>
                  </a:lnTo>
                  <a:close/>
                </a:path>
              </a:pathLst>
            </a:custGeom>
            <a:ln w="952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128" name="object 128"/>
          <p:cNvGrpSpPr/>
          <p:nvPr/>
        </p:nvGrpSpPr>
        <p:grpSpPr>
          <a:xfrm>
            <a:off x="8075485" y="4261293"/>
            <a:ext cx="556895" cy="92075"/>
            <a:chOff x="8075485" y="4756593"/>
            <a:chExt cx="556895" cy="92075"/>
          </a:xfrm>
        </p:grpSpPr>
        <p:sp>
          <p:nvSpPr>
            <p:cNvPr id="129" name="object 129"/>
            <p:cNvSpPr/>
            <p:nvPr/>
          </p:nvSpPr>
          <p:spPr>
            <a:xfrm>
              <a:off x="8080247" y="4780788"/>
              <a:ext cx="547370" cy="47625"/>
            </a:xfrm>
            <a:custGeom>
              <a:avLst/>
              <a:gdLst/>
              <a:ahLst/>
              <a:cxnLst/>
              <a:rect l="l" t="t" r="r" b="b"/>
              <a:pathLst>
                <a:path w="547370" h="47625">
                  <a:moveTo>
                    <a:pt x="0" y="0"/>
                  </a:moveTo>
                  <a:lnTo>
                    <a:pt x="0" y="47243"/>
                  </a:lnTo>
                </a:path>
                <a:path w="547370" h="47625">
                  <a:moveTo>
                    <a:pt x="547116" y="0"/>
                  </a:moveTo>
                  <a:lnTo>
                    <a:pt x="547116" y="47243"/>
                  </a:lnTo>
                </a:path>
                <a:path w="547370" h="47625">
                  <a:moveTo>
                    <a:pt x="547116" y="22860"/>
                  </a:moveTo>
                  <a:lnTo>
                    <a:pt x="0" y="22860"/>
                  </a:lnTo>
                </a:path>
              </a:pathLst>
            </a:custGeom>
            <a:ln w="952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30" name="object 130"/>
            <p:cNvSpPr/>
            <p:nvPr/>
          </p:nvSpPr>
          <p:spPr>
            <a:xfrm>
              <a:off x="8317102" y="4761355"/>
              <a:ext cx="83820" cy="82550"/>
            </a:xfrm>
            <a:custGeom>
              <a:avLst/>
              <a:gdLst/>
              <a:ahLst/>
              <a:cxnLst/>
              <a:rect l="l" t="t" r="r" b="b"/>
              <a:pathLst>
                <a:path w="83820" h="82550">
                  <a:moveTo>
                    <a:pt x="83820" y="0"/>
                  </a:moveTo>
                  <a:lnTo>
                    <a:pt x="0" y="0"/>
                  </a:lnTo>
                  <a:lnTo>
                    <a:pt x="0" y="82297"/>
                  </a:lnTo>
                  <a:lnTo>
                    <a:pt x="83820" y="82297"/>
                  </a:lnTo>
                  <a:lnTo>
                    <a:pt x="83820"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31" name="object 131"/>
            <p:cNvSpPr/>
            <p:nvPr/>
          </p:nvSpPr>
          <p:spPr>
            <a:xfrm>
              <a:off x="8317102" y="4761355"/>
              <a:ext cx="83820" cy="82550"/>
            </a:xfrm>
            <a:custGeom>
              <a:avLst/>
              <a:gdLst/>
              <a:ahLst/>
              <a:cxnLst/>
              <a:rect l="l" t="t" r="r" b="b"/>
              <a:pathLst>
                <a:path w="83820" h="82550">
                  <a:moveTo>
                    <a:pt x="0" y="82297"/>
                  </a:moveTo>
                  <a:lnTo>
                    <a:pt x="83820" y="82297"/>
                  </a:lnTo>
                  <a:lnTo>
                    <a:pt x="83820" y="0"/>
                  </a:lnTo>
                  <a:lnTo>
                    <a:pt x="0" y="0"/>
                  </a:lnTo>
                  <a:lnTo>
                    <a:pt x="0" y="82297"/>
                  </a:lnTo>
                  <a:close/>
                </a:path>
              </a:pathLst>
            </a:custGeom>
            <a:ln w="952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132" name="object 132"/>
          <p:cNvGrpSpPr/>
          <p:nvPr/>
        </p:nvGrpSpPr>
        <p:grpSpPr>
          <a:xfrm>
            <a:off x="8180641" y="4692585"/>
            <a:ext cx="412115" cy="92075"/>
            <a:chOff x="8180641" y="5187885"/>
            <a:chExt cx="412115" cy="92075"/>
          </a:xfrm>
        </p:grpSpPr>
        <p:sp>
          <p:nvSpPr>
            <p:cNvPr id="133" name="object 133"/>
            <p:cNvSpPr/>
            <p:nvPr/>
          </p:nvSpPr>
          <p:spPr>
            <a:xfrm>
              <a:off x="8185404" y="5212080"/>
              <a:ext cx="402590" cy="48895"/>
            </a:xfrm>
            <a:custGeom>
              <a:avLst/>
              <a:gdLst/>
              <a:ahLst/>
              <a:cxnLst/>
              <a:rect l="l" t="t" r="r" b="b"/>
              <a:pathLst>
                <a:path w="402590" h="48895">
                  <a:moveTo>
                    <a:pt x="0" y="0"/>
                  </a:moveTo>
                  <a:lnTo>
                    <a:pt x="0" y="48768"/>
                  </a:lnTo>
                </a:path>
                <a:path w="402590" h="48895">
                  <a:moveTo>
                    <a:pt x="402336" y="0"/>
                  </a:moveTo>
                  <a:lnTo>
                    <a:pt x="402336" y="48768"/>
                  </a:lnTo>
                </a:path>
                <a:path w="402590" h="48895">
                  <a:moveTo>
                    <a:pt x="402336" y="24384"/>
                  </a:moveTo>
                  <a:lnTo>
                    <a:pt x="0" y="24384"/>
                  </a:lnTo>
                </a:path>
              </a:pathLst>
            </a:custGeom>
            <a:ln w="952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34" name="object 134"/>
            <p:cNvSpPr/>
            <p:nvPr/>
          </p:nvSpPr>
          <p:spPr>
            <a:xfrm>
              <a:off x="8356727" y="5192647"/>
              <a:ext cx="83820" cy="82550"/>
            </a:xfrm>
            <a:custGeom>
              <a:avLst/>
              <a:gdLst/>
              <a:ahLst/>
              <a:cxnLst/>
              <a:rect l="l" t="t" r="r" b="b"/>
              <a:pathLst>
                <a:path w="83820" h="82550">
                  <a:moveTo>
                    <a:pt x="83820" y="0"/>
                  </a:moveTo>
                  <a:lnTo>
                    <a:pt x="0" y="0"/>
                  </a:lnTo>
                  <a:lnTo>
                    <a:pt x="0" y="82297"/>
                  </a:lnTo>
                  <a:lnTo>
                    <a:pt x="83820" y="82297"/>
                  </a:lnTo>
                  <a:lnTo>
                    <a:pt x="83820"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35" name="object 135"/>
            <p:cNvSpPr/>
            <p:nvPr/>
          </p:nvSpPr>
          <p:spPr>
            <a:xfrm>
              <a:off x="8356727" y="5192647"/>
              <a:ext cx="83820" cy="82550"/>
            </a:xfrm>
            <a:custGeom>
              <a:avLst/>
              <a:gdLst/>
              <a:ahLst/>
              <a:cxnLst/>
              <a:rect l="l" t="t" r="r" b="b"/>
              <a:pathLst>
                <a:path w="83820" h="82550">
                  <a:moveTo>
                    <a:pt x="0" y="82297"/>
                  </a:moveTo>
                  <a:lnTo>
                    <a:pt x="83820" y="82297"/>
                  </a:lnTo>
                  <a:lnTo>
                    <a:pt x="83820" y="0"/>
                  </a:lnTo>
                  <a:lnTo>
                    <a:pt x="0" y="0"/>
                  </a:lnTo>
                  <a:lnTo>
                    <a:pt x="0" y="82297"/>
                  </a:lnTo>
                  <a:close/>
                </a:path>
              </a:pathLst>
            </a:custGeom>
            <a:ln w="952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136" name="object 136"/>
          <p:cNvGrpSpPr/>
          <p:nvPr/>
        </p:nvGrpSpPr>
        <p:grpSpPr>
          <a:xfrm>
            <a:off x="7980997" y="1888171"/>
            <a:ext cx="384810" cy="92075"/>
            <a:chOff x="7980997" y="2383471"/>
            <a:chExt cx="384810" cy="92075"/>
          </a:xfrm>
        </p:grpSpPr>
        <p:sp>
          <p:nvSpPr>
            <p:cNvPr id="137" name="object 137"/>
            <p:cNvSpPr/>
            <p:nvPr/>
          </p:nvSpPr>
          <p:spPr>
            <a:xfrm>
              <a:off x="7985759" y="2404871"/>
              <a:ext cx="375285" cy="48895"/>
            </a:xfrm>
            <a:custGeom>
              <a:avLst/>
              <a:gdLst/>
              <a:ahLst/>
              <a:cxnLst/>
              <a:rect l="l" t="t" r="r" b="b"/>
              <a:pathLst>
                <a:path w="375284" h="48894">
                  <a:moveTo>
                    <a:pt x="0" y="0"/>
                  </a:moveTo>
                  <a:lnTo>
                    <a:pt x="0" y="48767"/>
                  </a:lnTo>
                </a:path>
                <a:path w="375284" h="48894">
                  <a:moveTo>
                    <a:pt x="0" y="24383"/>
                  </a:moveTo>
                  <a:lnTo>
                    <a:pt x="151511" y="24383"/>
                  </a:lnTo>
                </a:path>
                <a:path w="375284" h="48894">
                  <a:moveTo>
                    <a:pt x="374904" y="0"/>
                  </a:moveTo>
                  <a:lnTo>
                    <a:pt x="374904" y="48767"/>
                  </a:lnTo>
                </a:path>
                <a:path w="375284" h="48894">
                  <a:moveTo>
                    <a:pt x="233807" y="24383"/>
                  </a:moveTo>
                  <a:lnTo>
                    <a:pt x="374904" y="24383"/>
                  </a:lnTo>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38" name="object 138"/>
            <p:cNvSpPr/>
            <p:nvPr/>
          </p:nvSpPr>
          <p:spPr>
            <a:xfrm>
              <a:off x="8137270" y="2388233"/>
              <a:ext cx="82550" cy="82550"/>
            </a:xfrm>
            <a:custGeom>
              <a:avLst/>
              <a:gdLst/>
              <a:ahLst/>
              <a:cxnLst/>
              <a:rect l="l" t="t" r="r" b="b"/>
              <a:pathLst>
                <a:path w="82550" h="82550">
                  <a:moveTo>
                    <a:pt x="82296" y="0"/>
                  </a:moveTo>
                  <a:lnTo>
                    <a:pt x="0" y="0"/>
                  </a:lnTo>
                  <a:lnTo>
                    <a:pt x="0" y="82297"/>
                  </a:lnTo>
                  <a:lnTo>
                    <a:pt x="82296" y="82297"/>
                  </a:lnTo>
                  <a:lnTo>
                    <a:pt x="82296"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39" name="object 139"/>
            <p:cNvSpPr/>
            <p:nvPr/>
          </p:nvSpPr>
          <p:spPr>
            <a:xfrm>
              <a:off x="8137270" y="2388233"/>
              <a:ext cx="82550" cy="82550"/>
            </a:xfrm>
            <a:custGeom>
              <a:avLst/>
              <a:gdLst/>
              <a:ahLst/>
              <a:cxnLst/>
              <a:rect l="l" t="t" r="r" b="b"/>
              <a:pathLst>
                <a:path w="82550" h="82550">
                  <a:moveTo>
                    <a:pt x="0" y="82297"/>
                  </a:moveTo>
                  <a:lnTo>
                    <a:pt x="82296" y="82297"/>
                  </a:lnTo>
                  <a:lnTo>
                    <a:pt x="82296" y="0"/>
                  </a:lnTo>
                  <a:lnTo>
                    <a:pt x="0" y="0"/>
                  </a:lnTo>
                  <a:lnTo>
                    <a:pt x="0" y="82297"/>
                  </a:lnTo>
                  <a:close/>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140" name="object 140"/>
          <p:cNvGrpSpPr/>
          <p:nvPr/>
        </p:nvGrpSpPr>
        <p:grpSpPr>
          <a:xfrm>
            <a:off x="7805737" y="2319463"/>
            <a:ext cx="477520" cy="92075"/>
            <a:chOff x="7805737" y="2814763"/>
            <a:chExt cx="477520" cy="92075"/>
          </a:xfrm>
        </p:grpSpPr>
        <p:sp>
          <p:nvSpPr>
            <p:cNvPr id="141" name="object 141"/>
            <p:cNvSpPr/>
            <p:nvPr/>
          </p:nvSpPr>
          <p:spPr>
            <a:xfrm>
              <a:off x="7810500" y="2836164"/>
              <a:ext cx="467995" cy="48895"/>
            </a:xfrm>
            <a:custGeom>
              <a:avLst/>
              <a:gdLst/>
              <a:ahLst/>
              <a:cxnLst/>
              <a:rect l="l" t="t" r="r" b="b"/>
              <a:pathLst>
                <a:path w="467995" h="48894">
                  <a:moveTo>
                    <a:pt x="0" y="0"/>
                  </a:moveTo>
                  <a:lnTo>
                    <a:pt x="0" y="48768"/>
                  </a:lnTo>
                </a:path>
                <a:path w="467995" h="48894">
                  <a:moveTo>
                    <a:pt x="0" y="24384"/>
                  </a:moveTo>
                  <a:lnTo>
                    <a:pt x="206375" y="24384"/>
                  </a:lnTo>
                </a:path>
                <a:path w="467995" h="48894">
                  <a:moveTo>
                    <a:pt x="467868" y="0"/>
                  </a:moveTo>
                  <a:lnTo>
                    <a:pt x="467868" y="48768"/>
                  </a:lnTo>
                </a:path>
                <a:path w="467995" h="48894">
                  <a:moveTo>
                    <a:pt x="288672" y="24384"/>
                  </a:moveTo>
                  <a:lnTo>
                    <a:pt x="467868" y="24384"/>
                  </a:lnTo>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42" name="object 142"/>
            <p:cNvSpPr/>
            <p:nvPr/>
          </p:nvSpPr>
          <p:spPr>
            <a:xfrm>
              <a:off x="8016875" y="2819525"/>
              <a:ext cx="82550" cy="82550"/>
            </a:xfrm>
            <a:custGeom>
              <a:avLst/>
              <a:gdLst/>
              <a:ahLst/>
              <a:cxnLst/>
              <a:rect l="l" t="t" r="r" b="b"/>
              <a:pathLst>
                <a:path w="82550" h="82550">
                  <a:moveTo>
                    <a:pt x="82297" y="0"/>
                  </a:moveTo>
                  <a:lnTo>
                    <a:pt x="0" y="0"/>
                  </a:lnTo>
                  <a:lnTo>
                    <a:pt x="0" y="82297"/>
                  </a:lnTo>
                  <a:lnTo>
                    <a:pt x="82297" y="82297"/>
                  </a:lnTo>
                  <a:lnTo>
                    <a:pt x="82297"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43" name="object 143"/>
            <p:cNvSpPr/>
            <p:nvPr/>
          </p:nvSpPr>
          <p:spPr>
            <a:xfrm>
              <a:off x="8016875" y="2819525"/>
              <a:ext cx="82550" cy="82550"/>
            </a:xfrm>
            <a:custGeom>
              <a:avLst/>
              <a:gdLst/>
              <a:ahLst/>
              <a:cxnLst/>
              <a:rect l="l" t="t" r="r" b="b"/>
              <a:pathLst>
                <a:path w="82550" h="82550">
                  <a:moveTo>
                    <a:pt x="0" y="82297"/>
                  </a:moveTo>
                  <a:lnTo>
                    <a:pt x="82297" y="82297"/>
                  </a:lnTo>
                  <a:lnTo>
                    <a:pt x="82297" y="0"/>
                  </a:lnTo>
                  <a:lnTo>
                    <a:pt x="0" y="0"/>
                  </a:lnTo>
                  <a:lnTo>
                    <a:pt x="0" y="82297"/>
                  </a:lnTo>
                  <a:close/>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144" name="object 144"/>
          <p:cNvGrpSpPr/>
          <p:nvPr/>
        </p:nvGrpSpPr>
        <p:grpSpPr>
          <a:xfrm>
            <a:off x="7767637" y="2750756"/>
            <a:ext cx="1375410" cy="93345"/>
            <a:chOff x="7767637" y="3246056"/>
            <a:chExt cx="1375410" cy="93345"/>
          </a:xfrm>
        </p:grpSpPr>
        <p:sp>
          <p:nvSpPr>
            <p:cNvPr id="145" name="object 145"/>
            <p:cNvSpPr/>
            <p:nvPr/>
          </p:nvSpPr>
          <p:spPr>
            <a:xfrm>
              <a:off x="7772400" y="3268980"/>
              <a:ext cx="1365885" cy="47625"/>
            </a:xfrm>
            <a:custGeom>
              <a:avLst/>
              <a:gdLst/>
              <a:ahLst/>
              <a:cxnLst/>
              <a:rect l="l" t="t" r="r" b="b"/>
              <a:pathLst>
                <a:path w="1365884" h="47625">
                  <a:moveTo>
                    <a:pt x="0" y="0"/>
                  </a:moveTo>
                  <a:lnTo>
                    <a:pt x="0" y="47244"/>
                  </a:lnTo>
                </a:path>
                <a:path w="1365884" h="47625">
                  <a:moveTo>
                    <a:pt x="0" y="24384"/>
                  </a:moveTo>
                  <a:lnTo>
                    <a:pt x="645414" y="24384"/>
                  </a:lnTo>
                </a:path>
                <a:path w="1365884" h="47625">
                  <a:moveTo>
                    <a:pt x="1365503" y="0"/>
                  </a:moveTo>
                  <a:lnTo>
                    <a:pt x="1365503" y="47244"/>
                  </a:lnTo>
                </a:path>
                <a:path w="1365884" h="47625">
                  <a:moveTo>
                    <a:pt x="727710" y="24384"/>
                  </a:moveTo>
                  <a:lnTo>
                    <a:pt x="1365503" y="24384"/>
                  </a:lnTo>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46" name="object 146"/>
            <p:cNvSpPr/>
            <p:nvPr/>
          </p:nvSpPr>
          <p:spPr>
            <a:xfrm>
              <a:off x="8417813" y="3250819"/>
              <a:ext cx="82550" cy="83820"/>
            </a:xfrm>
            <a:custGeom>
              <a:avLst/>
              <a:gdLst/>
              <a:ahLst/>
              <a:cxnLst/>
              <a:rect l="l" t="t" r="r" b="b"/>
              <a:pathLst>
                <a:path w="82550" h="83820">
                  <a:moveTo>
                    <a:pt x="82296" y="0"/>
                  </a:moveTo>
                  <a:lnTo>
                    <a:pt x="0" y="0"/>
                  </a:lnTo>
                  <a:lnTo>
                    <a:pt x="0" y="83820"/>
                  </a:lnTo>
                  <a:lnTo>
                    <a:pt x="82296" y="83820"/>
                  </a:lnTo>
                  <a:lnTo>
                    <a:pt x="82296"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47" name="object 147"/>
            <p:cNvSpPr/>
            <p:nvPr/>
          </p:nvSpPr>
          <p:spPr>
            <a:xfrm>
              <a:off x="8417813" y="3250819"/>
              <a:ext cx="82550" cy="83820"/>
            </a:xfrm>
            <a:custGeom>
              <a:avLst/>
              <a:gdLst/>
              <a:ahLst/>
              <a:cxnLst/>
              <a:rect l="l" t="t" r="r" b="b"/>
              <a:pathLst>
                <a:path w="82550" h="83820">
                  <a:moveTo>
                    <a:pt x="0" y="83820"/>
                  </a:moveTo>
                  <a:lnTo>
                    <a:pt x="82296" y="83820"/>
                  </a:lnTo>
                  <a:lnTo>
                    <a:pt x="82296" y="0"/>
                  </a:lnTo>
                  <a:lnTo>
                    <a:pt x="0" y="0"/>
                  </a:lnTo>
                  <a:lnTo>
                    <a:pt x="0" y="83820"/>
                  </a:lnTo>
                  <a:close/>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148" name="object 148"/>
          <p:cNvGrpSpPr/>
          <p:nvPr/>
        </p:nvGrpSpPr>
        <p:grpSpPr>
          <a:xfrm>
            <a:off x="7941373" y="3183699"/>
            <a:ext cx="396875" cy="92075"/>
            <a:chOff x="7941373" y="3678999"/>
            <a:chExt cx="396875" cy="92075"/>
          </a:xfrm>
        </p:grpSpPr>
        <p:sp>
          <p:nvSpPr>
            <p:cNvPr id="149" name="object 149"/>
            <p:cNvSpPr/>
            <p:nvPr/>
          </p:nvSpPr>
          <p:spPr>
            <a:xfrm>
              <a:off x="7946135" y="3700271"/>
              <a:ext cx="387350" cy="48895"/>
            </a:xfrm>
            <a:custGeom>
              <a:avLst/>
              <a:gdLst/>
              <a:ahLst/>
              <a:cxnLst/>
              <a:rect l="l" t="t" r="r" b="b"/>
              <a:pathLst>
                <a:path w="387350" h="48895">
                  <a:moveTo>
                    <a:pt x="0" y="0"/>
                  </a:moveTo>
                  <a:lnTo>
                    <a:pt x="0" y="48767"/>
                  </a:lnTo>
                </a:path>
                <a:path w="387350" h="48895">
                  <a:moveTo>
                    <a:pt x="0" y="24383"/>
                  </a:moveTo>
                  <a:lnTo>
                    <a:pt x="151511" y="24383"/>
                  </a:lnTo>
                </a:path>
                <a:path w="387350" h="48895">
                  <a:moveTo>
                    <a:pt x="387096" y="0"/>
                  </a:moveTo>
                  <a:lnTo>
                    <a:pt x="387096" y="48767"/>
                  </a:lnTo>
                </a:path>
                <a:path w="387350" h="48895">
                  <a:moveTo>
                    <a:pt x="233807" y="24383"/>
                  </a:moveTo>
                  <a:lnTo>
                    <a:pt x="387096" y="24383"/>
                  </a:lnTo>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50" name="object 150"/>
            <p:cNvSpPr/>
            <p:nvPr/>
          </p:nvSpPr>
          <p:spPr>
            <a:xfrm>
              <a:off x="8097646" y="3683761"/>
              <a:ext cx="82550" cy="82550"/>
            </a:xfrm>
            <a:custGeom>
              <a:avLst/>
              <a:gdLst/>
              <a:ahLst/>
              <a:cxnLst/>
              <a:rect l="l" t="t" r="r" b="b"/>
              <a:pathLst>
                <a:path w="82550" h="82550">
                  <a:moveTo>
                    <a:pt x="82296" y="0"/>
                  </a:moveTo>
                  <a:lnTo>
                    <a:pt x="0" y="0"/>
                  </a:lnTo>
                  <a:lnTo>
                    <a:pt x="0" y="82295"/>
                  </a:lnTo>
                  <a:lnTo>
                    <a:pt x="82296" y="82295"/>
                  </a:lnTo>
                  <a:lnTo>
                    <a:pt x="82296"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51" name="object 151"/>
            <p:cNvSpPr/>
            <p:nvPr/>
          </p:nvSpPr>
          <p:spPr>
            <a:xfrm>
              <a:off x="8097646" y="3683761"/>
              <a:ext cx="82550" cy="82550"/>
            </a:xfrm>
            <a:custGeom>
              <a:avLst/>
              <a:gdLst/>
              <a:ahLst/>
              <a:cxnLst/>
              <a:rect l="l" t="t" r="r" b="b"/>
              <a:pathLst>
                <a:path w="82550" h="82550">
                  <a:moveTo>
                    <a:pt x="0" y="82295"/>
                  </a:moveTo>
                  <a:lnTo>
                    <a:pt x="82296" y="82295"/>
                  </a:lnTo>
                  <a:lnTo>
                    <a:pt x="82296" y="0"/>
                  </a:lnTo>
                  <a:lnTo>
                    <a:pt x="0" y="0"/>
                  </a:lnTo>
                  <a:lnTo>
                    <a:pt x="0" y="82295"/>
                  </a:lnTo>
                  <a:close/>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152" name="object 152"/>
          <p:cNvGrpSpPr/>
          <p:nvPr/>
        </p:nvGrpSpPr>
        <p:grpSpPr>
          <a:xfrm>
            <a:off x="8008429" y="3614990"/>
            <a:ext cx="690880" cy="92075"/>
            <a:chOff x="8008429" y="4110290"/>
            <a:chExt cx="690880" cy="92075"/>
          </a:xfrm>
        </p:grpSpPr>
        <p:sp>
          <p:nvSpPr>
            <p:cNvPr id="153" name="object 153"/>
            <p:cNvSpPr/>
            <p:nvPr/>
          </p:nvSpPr>
          <p:spPr>
            <a:xfrm>
              <a:off x="8013192" y="4133087"/>
              <a:ext cx="681355" cy="47625"/>
            </a:xfrm>
            <a:custGeom>
              <a:avLst/>
              <a:gdLst/>
              <a:ahLst/>
              <a:cxnLst/>
              <a:rect l="l" t="t" r="r" b="b"/>
              <a:pathLst>
                <a:path w="681354" h="47625">
                  <a:moveTo>
                    <a:pt x="0" y="0"/>
                  </a:moveTo>
                  <a:lnTo>
                    <a:pt x="0" y="47243"/>
                  </a:lnTo>
                </a:path>
                <a:path w="681354" h="47625">
                  <a:moveTo>
                    <a:pt x="0" y="22860"/>
                  </a:moveTo>
                  <a:lnTo>
                    <a:pt x="297941" y="22860"/>
                  </a:lnTo>
                </a:path>
                <a:path w="681354" h="47625">
                  <a:moveTo>
                    <a:pt x="681227" y="0"/>
                  </a:moveTo>
                  <a:lnTo>
                    <a:pt x="681227" y="47243"/>
                  </a:lnTo>
                </a:path>
                <a:path w="681354" h="47625">
                  <a:moveTo>
                    <a:pt x="380237" y="22860"/>
                  </a:moveTo>
                  <a:lnTo>
                    <a:pt x="681227" y="22860"/>
                  </a:lnTo>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54" name="object 154"/>
            <p:cNvSpPr/>
            <p:nvPr/>
          </p:nvSpPr>
          <p:spPr>
            <a:xfrm>
              <a:off x="8311134" y="4115052"/>
              <a:ext cx="82550" cy="82550"/>
            </a:xfrm>
            <a:custGeom>
              <a:avLst/>
              <a:gdLst/>
              <a:ahLst/>
              <a:cxnLst/>
              <a:rect l="l" t="t" r="r" b="b"/>
              <a:pathLst>
                <a:path w="82550" h="82550">
                  <a:moveTo>
                    <a:pt x="82296" y="0"/>
                  </a:moveTo>
                  <a:lnTo>
                    <a:pt x="0" y="0"/>
                  </a:lnTo>
                  <a:lnTo>
                    <a:pt x="0" y="82297"/>
                  </a:lnTo>
                  <a:lnTo>
                    <a:pt x="82296" y="82297"/>
                  </a:lnTo>
                  <a:lnTo>
                    <a:pt x="82296"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55" name="object 155"/>
            <p:cNvSpPr/>
            <p:nvPr/>
          </p:nvSpPr>
          <p:spPr>
            <a:xfrm>
              <a:off x="8311134" y="4115052"/>
              <a:ext cx="82550" cy="82550"/>
            </a:xfrm>
            <a:custGeom>
              <a:avLst/>
              <a:gdLst/>
              <a:ahLst/>
              <a:cxnLst/>
              <a:rect l="l" t="t" r="r" b="b"/>
              <a:pathLst>
                <a:path w="82550" h="82550">
                  <a:moveTo>
                    <a:pt x="0" y="82297"/>
                  </a:moveTo>
                  <a:lnTo>
                    <a:pt x="82296" y="82297"/>
                  </a:lnTo>
                  <a:lnTo>
                    <a:pt x="82296" y="0"/>
                  </a:lnTo>
                  <a:lnTo>
                    <a:pt x="0" y="0"/>
                  </a:lnTo>
                  <a:lnTo>
                    <a:pt x="0" y="82297"/>
                  </a:lnTo>
                  <a:close/>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156" name="object 156"/>
          <p:cNvGrpSpPr/>
          <p:nvPr/>
        </p:nvGrpSpPr>
        <p:grpSpPr>
          <a:xfrm>
            <a:off x="7712773" y="4046409"/>
            <a:ext cx="491490" cy="93345"/>
            <a:chOff x="7712773" y="4541709"/>
            <a:chExt cx="491490" cy="93345"/>
          </a:xfrm>
        </p:grpSpPr>
        <p:sp>
          <p:nvSpPr>
            <p:cNvPr id="157" name="object 157"/>
            <p:cNvSpPr/>
            <p:nvPr/>
          </p:nvSpPr>
          <p:spPr>
            <a:xfrm>
              <a:off x="7717535" y="4564379"/>
              <a:ext cx="481965" cy="48895"/>
            </a:xfrm>
            <a:custGeom>
              <a:avLst/>
              <a:gdLst/>
              <a:ahLst/>
              <a:cxnLst/>
              <a:rect l="l" t="t" r="r" b="b"/>
              <a:pathLst>
                <a:path w="481965" h="48895">
                  <a:moveTo>
                    <a:pt x="0" y="0"/>
                  </a:moveTo>
                  <a:lnTo>
                    <a:pt x="0" y="48768"/>
                  </a:lnTo>
                </a:path>
                <a:path w="481965" h="48895">
                  <a:moveTo>
                    <a:pt x="0" y="24384"/>
                  </a:moveTo>
                  <a:lnTo>
                    <a:pt x="206375" y="24384"/>
                  </a:lnTo>
                </a:path>
                <a:path w="481965" h="48895">
                  <a:moveTo>
                    <a:pt x="481584" y="0"/>
                  </a:moveTo>
                  <a:lnTo>
                    <a:pt x="481584" y="48768"/>
                  </a:lnTo>
                </a:path>
                <a:path w="481965" h="48895">
                  <a:moveTo>
                    <a:pt x="288671" y="24384"/>
                  </a:moveTo>
                  <a:lnTo>
                    <a:pt x="481584" y="24384"/>
                  </a:lnTo>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58" name="object 158"/>
            <p:cNvSpPr/>
            <p:nvPr/>
          </p:nvSpPr>
          <p:spPr>
            <a:xfrm>
              <a:off x="7923910" y="4546471"/>
              <a:ext cx="82550" cy="83820"/>
            </a:xfrm>
            <a:custGeom>
              <a:avLst/>
              <a:gdLst/>
              <a:ahLst/>
              <a:cxnLst/>
              <a:rect l="l" t="t" r="r" b="b"/>
              <a:pathLst>
                <a:path w="82550" h="83820">
                  <a:moveTo>
                    <a:pt x="82296" y="0"/>
                  </a:moveTo>
                  <a:lnTo>
                    <a:pt x="0" y="0"/>
                  </a:lnTo>
                  <a:lnTo>
                    <a:pt x="0" y="83821"/>
                  </a:lnTo>
                  <a:lnTo>
                    <a:pt x="82296" y="83821"/>
                  </a:lnTo>
                  <a:lnTo>
                    <a:pt x="82296"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59" name="object 159"/>
            <p:cNvSpPr/>
            <p:nvPr/>
          </p:nvSpPr>
          <p:spPr>
            <a:xfrm>
              <a:off x="7923910" y="4546471"/>
              <a:ext cx="82550" cy="83820"/>
            </a:xfrm>
            <a:custGeom>
              <a:avLst/>
              <a:gdLst/>
              <a:ahLst/>
              <a:cxnLst/>
              <a:rect l="l" t="t" r="r" b="b"/>
              <a:pathLst>
                <a:path w="82550" h="83820">
                  <a:moveTo>
                    <a:pt x="0" y="83821"/>
                  </a:moveTo>
                  <a:lnTo>
                    <a:pt x="82296" y="83821"/>
                  </a:lnTo>
                  <a:lnTo>
                    <a:pt x="82296" y="0"/>
                  </a:lnTo>
                  <a:lnTo>
                    <a:pt x="0" y="0"/>
                  </a:lnTo>
                  <a:lnTo>
                    <a:pt x="0" y="83821"/>
                  </a:lnTo>
                  <a:close/>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160" name="object 160"/>
          <p:cNvGrpSpPr/>
          <p:nvPr/>
        </p:nvGrpSpPr>
        <p:grpSpPr>
          <a:xfrm>
            <a:off x="8154733" y="4479225"/>
            <a:ext cx="479425" cy="92075"/>
            <a:chOff x="8154733" y="4974525"/>
            <a:chExt cx="479425" cy="92075"/>
          </a:xfrm>
        </p:grpSpPr>
        <p:sp>
          <p:nvSpPr>
            <p:cNvPr id="161" name="object 161"/>
            <p:cNvSpPr/>
            <p:nvPr/>
          </p:nvSpPr>
          <p:spPr>
            <a:xfrm>
              <a:off x="8159495" y="4995671"/>
              <a:ext cx="469900" cy="48895"/>
            </a:xfrm>
            <a:custGeom>
              <a:avLst/>
              <a:gdLst/>
              <a:ahLst/>
              <a:cxnLst/>
              <a:rect l="l" t="t" r="r" b="b"/>
              <a:pathLst>
                <a:path w="469900" h="48895">
                  <a:moveTo>
                    <a:pt x="0" y="0"/>
                  </a:moveTo>
                  <a:lnTo>
                    <a:pt x="0" y="48767"/>
                  </a:lnTo>
                </a:path>
                <a:path w="469900" h="48895">
                  <a:moveTo>
                    <a:pt x="0" y="24383"/>
                  </a:moveTo>
                  <a:lnTo>
                    <a:pt x="191261" y="24383"/>
                  </a:lnTo>
                </a:path>
                <a:path w="469900" h="48895">
                  <a:moveTo>
                    <a:pt x="469392" y="0"/>
                  </a:moveTo>
                  <a:lnTo>
                    <a:pt x="469392" y="48767"/>
                  </a:lnTo>
                </a:path>
                <a:path w="469900" h="48895">
                  <a:moveTo>
                    <a:pt x="273557" y="24383"/>
                  </a:moveTo>
                  <a:lnTo>
                    <a:pt x="469392" y="24383"/>
                  </a:lnTo>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62" name="object 162"/>
            <p:cNvSpPr/>
            <p:nvPr/>
          </p:nvSpPr>
          <p:spPr>
            <a:xfrm>
              <a:off x="8350757" y="4979287"/>
              <a:ext cx="82550" cy="82550"/>
            </a:xfrm>
            <a:custGeom>
              <a:avLst/>
              <a:gdLst/>
              <a:ahLst/>
              <a:cxnLst/>
              <a:rect l="l" t="t" r="r" b="b"/>
              <a:pathLst>
                <a:path w="82550" h="82550">
                  <a:moveTo>
                    <a:pt x="82296" y="0"/>
                  </a:moveTo>
                  <a:lnTo>
                    <a:pt x="0" y="0"/>
                  </a:lnTo>
                  <a:lnTo>
                    <a:pt x="0" y="82297"/>
                  </a:lnTo>
                  <a:lnTo>
                    <a:pt x="82296" y="82297"/>
                  </a:lnTo>
                  <a:lnTo>
                    <a:pt x="82296"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63" name="object 163"/>
            <p:cNvSpPr/>
            <p:nvPr/>
          </p:nvSpPr>
          <p:spPr>
            <a:xfrm>
              <a:off x="8350757" y="4979287"/>
              <a:ext cx="82550" cy="82550"/>
            </a:xfrm>
            <a:custGeom>
              <a:avLst/>
              <a:gdLst/>
              <a:ahLst/>
              <a:cxnLst/>
              <a:rect l="l" t="t" r="r" b="b"/>
              <a:pathLst>
                <a:path w="82550" h="82550">
                  <a:moveTo>
                    <a:pt x="0" y="82297"/>
                  </a:moveTo>
                  <a:lnTo>
                    <a:pt x="82296" y="82297"/>
                  </a:lnTo>
                  <a:lnTo>
                    <a:pt x="82296" y="0"/>
                  </a:lnTo>
                  <a:lnTo>
                    <a:pt x="0" y="0"/>
                  </a:lnTo>
                  <a:lnTo>
                    <a:pt x="0" y="82297"/>
                  </a:lnTo>
                  <a:close/>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164" name="object 164"/>
          <p:cNvGrpSpPr/>
          <p:nvPr/>
        </p:nvGrpSpPr>
        <p:grpSpPr>
          <a:xfrm>
            <a:off x="7886509" y="4910517"/>
            <a:ext cx="358775" cy="92075"/>
            <a:chOff x="7886509" y="5405817"/>
            <a:chExt cx="358775" cy="92075"/>
          </a:xfrm>
        </p:grpSpPr>
        <p:sp>
          <p:nvSpPr>
            <p:cNvPr id="165" name="object 165"/>
            <p:cNvSpPr/>
            <p:nvPr/>
          </p:nvSpPr>
          <p:spPr>
            <a:xfrm>
              <a:off x="7891271" y="5428488"/>
              <a:ext cx="349250" cy="47625"/>
            </a:xfrm>
            <a:custGeom>
              <a:avLst/>
              <a:gdLst/>
              <a:ahLst/>
              <a:cxnLst/>
              <a:rect l="l" t="t" r="r" b="b"/>
              <a:pathLst>
                <a:path w="349250" h="47625">
                  <a:moveTo>
                    <a:pt x="0" y="0"/>
                  </a:moveTo>
                  <a:lnTo>
                    <a:pt x="0" y="47243"/>
                  </a:lnTo>
                </a:path>
                <a:path w="349250" h="47625">
                  <a:moveTo>
                    <a:pt x="0" y="24384"/>
                  </a:moveTo>
                  <a:lnTo>
                    <a:pt x="139319" y="24384"/>
                  </a:lnTo>
                </a:path>
                <a:path w="349250" h="47625">
                  <a:moveTo>
                    <a:pt x="348996" y="0"/>
                  </a:moveTo>
                  <a:lnTo>
                    <a:pt x="348996" y="47243"/>
                  </a:lnTo>
                </a:path>
                <a:path w="349250" h="47625">
                  <a:moveTo>
                    <a:pt x="221615" y="24384"/>
                  </a:moveTo>
                  <a:lnTo>
                    <a:pt x="348996" y="24384"/>
                  </a:lnTo>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66" name="object 166"/>
            <p:cNvSpPr/>
            <p:nvPr/>
          </p:nvSpPr>
          <p:spPr>
            <a:xfrm>
              <a:off x="8030590" y="5410579"/>
              <a:ext cx="82550" cy="82550"/>
            </a:xfrm>
            <a:custGeom>
              <a:avLst/>
              <a:gdLst/>
              <a:ahLst/>
              <a:cxnLst/>
              <a:rect l="l" t="t" r="r" b="b"/>
              <a:pathLst>
                <a:path w="82550" h="82550">
                  <a:moveTo>
                    <a:pt x="82296" y="0"/>
                  </a:moveTo>
                  <a:lnTo>
                    <a:pt x="0" y="0"/>
                  </a:lnTo>
                  <a:lnTo>
                    <a:pt x="0" y="82297"/>
                  </a:lnTo>
                  <a:lnTo>
                    <a:pt x="82296" y="82297"/>
                  </a:lnTo>
                  <a:lnTo>
                    <a:pt x="82296"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67" name="object 167"/>
            <p:cNvSpPr/>
            <p:nvPr/>
          </p:nvSpPr>
          <p:spPr>
            <a:xfrm>
              <a:off x="8030590" y="5410579"/>
              <a:ext cx="82550" cy="82550"/>
            </a:xfrm>
            <a:custGeom>
              <a:avLst/>
              <a:gdLst/>
              <a:ahLst/>
              <a:cxnLst/>
              <a:rect l="l" t="t" r="r" b="b"/>
              <a:pathLst>
                <a:path w="82550" h="82550">
                  <a:moveTo>
                    <a:pt x="0" y="82297"/>
                  </a:moveTo>
                  <a:lnTo>
                    <a:pt x="82296" y="82297"/>
                  </a:lnTo>
                  <a:lnTo>
                    <a:pt x="82296" y="0"/>
                  </a:lnTo>
                  <a:lnTo>
                    <a:pt x="0" y="0"/>
                  </a:lnTo>
                  <a:lnTo>
                    <a:pt x="0" y="82297"/>
                  </a:lnTo>
                  <a:close/>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sp>
        <p:nvSpPr>
          <p:cNvPr id="168" name="object 168"/>
          <p:cNvSpPr txBox="1"/>
          <p:nvPr/>
        </p:nvSpPr>
        <p:spPr>
          <a:xfrm>
            <a:off x="3031616" y="6325164"/>
            <a:ext cx="7351293" cy="278923"/>
          </a:xfrm>
          <a:prstGeom prst="rect">
            <a:avLst/>
          </a:prstGeom>
        </p:spPr>
        <p:txBody>
          <a:bodyPr vert="horz" wrap="square" lIns="0" tIns="1905" rIns="0" bIns="0" rtlCol="0">
            <a:spAutoFit/>
          </a:bodyPr>
          <a:lstStyle/>
          <a:p>
            <a:pPr marL="12700" marR="0" lvl="0" indent="0" algn="l" defTabSz="914400" rtl="0" eaLnBrk="1" fontAlgn="auto" latinLnBrk="0" hangingPunct="1">
              <a:lnSpc>
                <a:spcPct val="100000"/>
              </a:lnSpc>
              <a:spcBef>
                <a:spcPts val="15"/>
              </a:spcBef>
              <a:spcAft>
                <a:spcPts val="0"/>
              </a:spcAft>
              <a:buClrTx/>
              <a:buSzTx/>
              <a:buFontTx/>
              <a:buNone/>
              <a:tabLst/>
              <a:defRPr/>
            </a:pPr>
            <a:r>
              <a:rPr kumimoji="0" sz="900" b="0" i="0" u="none" strike="noStrike" kern="1200" cap="none" spc="-10" normalizeH="0" baseline="0" noProof="0" dirty="0">
                <a:ln>
                  <a:noFill/>
                </a:ln>
                <a:solidFill>
                  <a:srgbClr val="000000"/>
                </a:solidFill>
                <a:effectLst/>
                <a:uLnTx/>
                <a:uFillTx/>
                <a:latin typeface="Arial"/>
                <a:ea typeface="ＭＳ Ｐゴシック"/>
                <a:cs typeface="Arial"/>
              </a:rPr>
              <a:t>PPV-</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MF, post-polycythemia</a:t>
            </a:r>
            <a:r>
              <a:rPr kumimoji="0" sz="9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vera</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myelofibrosis;</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Resp,</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number</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of</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responders;</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SVR35,</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≥35%</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reduction</a:t>
            </a:r>
            <a:r>
              <a:rPr kumimoji="0" sz="9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in</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spleen</a:t>
            </a:r>
            <a:r>
              <a:rPr kumimoji="0" sz="9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volume;</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TSS,</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total</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symptom</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score.</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*Number</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of</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patients</a:t>
            </a:r>
            <a:r>
              <a:rPr kumimoji="0" sz="9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with</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Week</a:t>
            </a:r>
            <a:r>
              <a:rPr kumimoji="0" sz="9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24</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observations.</a:t>
            </a:r>
            <a:endParaRPr kumimoji="0" sz="900" b="0" i="0" u="none" strike="noStrike" kern="1200" cap="none" spc="0" normalizeH="0" baseline="0" noProof="0" dirty="0">
              <a:ln>
                <a:noFill/>
              </a:ln>
              <a:solidFill>
                <a:srgbClr val="000000"/>
              </a:solidFill>
              <a:effectLst/>
              <a:uLnTx/>
              <a:uFillTx/>
              <a:latin typeface="Arial"/>
              <a:ea typeface="ＭＳ Ｐゴシック"/>
              <a:cs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53465" y="326592"/>
            <a:ext cx="11156950" cy="750847"/>
          </a:xfrm>
          <a:prstGeom prst="rect">
            <a:avLst/>
          </a:prstGeom>
        </p:spPr>
        <p:txBody>
          <a:bodyPr vert="horz" wrap="square" lIns="0" tIns="12065" rIns="0" bIns="0" rtlCol="0">
            <a:spAutoFit/>
          </a:bodyPr>
          <a:lstStyle/>
          <a:p>
            <a:pPr marL="1251585" marR="5080" lvl="0" indent="-1239520" algn="l" defTabSz="914400" rtl="0" eaLnBrk="1" fontAlgn="auto" latinLnBrk="0" hangingPunct="1">
              <a:lnSpc>
                <a:spcPct val="100000"/>
              </a:lnSpc>
              <a:spcBef>
                <a:spcPts val="95"/>
              </a:spcBef>
              <a:spcAft>
                <a:spcPts val="0"/>
              </a:spcAft>
              <a:buClrTx/>
              <a:buSzTx/>
              <a:buFontTx/>
              <a:buNone/>
              <a:tabLst/>
              <a:defRPr/>
            </a:pPr>
            <a:r>
              <a:rPr kumimoji="0" sz="2400" b="1" i="0" u="none" strike="noStrike" kern="1200" cap="none" spc="0" normalizeH="0" baseline="0" noProof="0" dirty="0">
                <a:ln>
                  <a:noFill/>
                </a:ln>
                <a:solidFill>
                  <a:srgbClr val="91005A"/>
                </a:solidFill>
                <a:effectLst/>
                <a:uLnTx/>
                <a:uFillTx/>
                <a:latin typeface="Arial"/>
                <a:ea typeface="ＭＳ Ｐゴシック"/>
                <a:cs typeface="Arial"/>
              </a:rPr>
              <a:t>SVR35</a:t>
            </a:r>
            <a:r>
              <a:rPr kumimoji="0" sz="2400" b="1" i="0" u="none" strike="noStrike" kern="1200" cap="none" spc="-65"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response</a:t>
            </a:r>
            <a:r>
              <a:rPr kumimoji="0" sz="2400" b="1" i="0" u="none" strike="noStrike" kern="1200" cap="none" spc="-35"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was</a:t>
            </a:r>
            <a:r>
              <a:rPr kumimoji="0" sz="2400" b="1" i="0" u="none" strike="noStrike" kern="1200" cap="none" spc="-85"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consistently</a:t>
            </a:r>
            <a:r>
              <a:rPr kumimoji="0" sz="2400" b="1" i="0" u="none" strike="noStrike" kern="1200" cap="none" spc="-25"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higher</a:t>
            </a:r>
            <a:r>
              <a:rPr kumimoji="0" sz="2400" b="1" i="0" u="none" strike="noStrike" kern="1200" cap="none" spc="-35"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in</a:t>
            </a:r>
            <a:r>
              <a:rPr kumimoji="0" sz="2400" b="1" i="0" u="none" strike="noStrike" kern="1200" cap="none" spc="-35"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pelabresib</a:t>
            </a:r>
            <a:r>
              <a:rPr kumimoji="0" sz="2400" b="1" i="0" u="none" strike="noStrike" kern="1200" cap="none" spc="-40"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a:t>
            </a:r>
            <a:r>
              <a:rPr kumimoji="0" sz="2400" b="1" i="0" u="none" strike="noStrike" kern="1200" cap="none" spc="-40"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err="1">
                <a:ln>
                  <a:noFill/>
                </a:ln>
                <a:solidFill>
                  <a:srgbClr val="91005A"/>
                </a:solidFill>
                <a:effectLst/>
                <a:uLnTx/>
                <a:uFillTx/>
                <a:latin typeface="Arial"/>
                <a:ea typeface="ＭＳ Ｐゴシック"/>
                <a:cs typeface="Arial"/>
              </a:rPr>
              <a:t>ruxolitinib</a:t>
            </a:r>
            <a:r>
              <a:rPr kumimoji="0" lang="en-US" sz="2400" b="1" i="0" u="none" strike="noStrike" kern="1200" cap="none" spc="-20"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10" normalizeH="0" baseline="0" noProof="0" dirty="0">
                <a:ln>
                  <a:noFill/>
                </a:ln>
                <a:solidFill>
                  <a:srgbClr val="91005A"/>
                </a:solidFill>
                <a:effectLst/>
                <a:uLnTx/>
                <a:uFillTx/>
                <a:latin typeface="Arial"/>
                <a:ea typeface="ＭＳ Ｐゴシック"/>
                <a:cs typeface="Arial"/>
              </a:rPr>
              <a:t>combination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vs</a:t>
            </a:r>
            <a:r>
              <a:rPr kumimoji="0" sz="2400" b="1" i="0" u="none" strike="noStrike" kern="1200" cap="none" spc="-40"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placebo</a:t>
            </a:r>
            <a:r>
              <a:rPr kumimoji="0" sz="2400" b="1" i="0" u="none" strike="noStrike" kern="1200" cap="none" spc="-55"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a:t>
            </a:r>
            <a:r>
              <a:rPr kumimoji="0" sz="2400" b="1" i="0" u="none" strike="noStrike" kern="1200" cap="none" spc="-55"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ruxolitinib</a:t>
            </a:r>
            <a:r>
              <a:rPr kumimoji="0" sz="2400" b="1" i="0" u="none" strike="noStrike" kern="1200" cap="none" spc="-30"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across</a:t>
            </a:r>
            <a:r>
              <a:rPr kumimoji="0" sz="2400" b="1" i="0" u="none" strike="noStrike" kern="1200" cap="none" spc="-55"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0" normalizeH="0" baseline="0" noProof="0" dirty="0">
                <a:ln>
                  <a:noFill/>
                </a:ln>
                <a:solidFill>
                  <a:srgbClr val="91005A"/>
                </a:solidFill>
                <a:effectLst/>
                <a:uLnTx/>
                <a:uFillTx/>
                <a:latin typeface="Arial"/>
                <a:ea typeface="ＭＳ Ｐゴシック"/>
                <a:cs typeface="Arial"/>
              </a:rPr>
              <a:t>hematologic</a:t>
            </a:r>
            <a:r>
              <a:rPr kumimoji="0" sz="2400" b="1" i="0" u="none" strike="noStrike" kern="1200" cap="none" spc="-30" normalizeH="0" baseline="0" noProof="0" dirty="0">
                <a:ln>
                  <a:noFill/>
                </a:ln>
                <a:solidFill>
                  <a:srgbClr val="91005A"/>
                </a:solidFill>
                <a:effectLst/>
                <a:uLnTx/>
                <a:uFillTx/>
                <a:latin typeface="Arial"/>
                <a:ea typeface="ＭＳ Ｐゴシック"/>
                <a:cs typeface="Arial"/>
              </a:rPr>
              <a:t> </a:t>
            </a:r>
            <a:r>
              <a:rPr kumimoji="0" sz="2400" b="1" i="0" u="none" strike="noStrike" kern="1200" cap="none" spc="-10" normalizeH="0" baseline="0" noProof="0" dirty="0">
                <a:ln>
                  <a:noFill/>
                </a:ln>
                <a:solidFill>
                  <a:srgbClr val="91005A"/>
                </a:solidFill>
                <a:effectLst/>
                <a:uLnTx/>
                <a:uFillTx/>
                <a:latin typeface="Arial"/>
                <a:ea typeface="ＭＳ Ｐゴシック"/>
                <a:cs typeface="Arial"/>
              </a:rPr>
              <a:t>subgroups</a:t>
            </a:r>
            <a:endParaRPr kumimoji="0" sz="2400" b="0" i="0" u="none" strike="noStrike" kern="1200" cap="none" spc="0" normalizeH="0" baseline="0" noProof="0" dirty="0">
              <a:ln>
                <a:noFill/>
              </a:ln>
              <a:solidFill>
                <a:srgbClr val="000000"/>
              </a:solidFill>
              <a:effectLst/>
              <a:uLnTx/>
              <a:uFillTx/>
              <a:latin typeface="Arial"/>
              <a:ea typeface="ＭＳ Ｐゴシック"/>
              <a:cs typeface="Arial"/>
            </a:endParaRPr>
          </a:p>
        </p:txBody>
      </p:sp>
      <p:sp>
        <p:nvSpPr>
          <p:cNvPr id="4" name="object 4"/>
          <p:cNvSpPr/>
          <p:nvPr/>
        </p:nvSpPr>
        <p:spPr>
          <a:xfrm>
            <a:off x="865632" y="2667000"/>
            <a:ext cx="10351135" cy="431800"/>
          </a:xfrm>
          <a:custGeom>
            <a:avLst/>
            <a:gdLst/>
            <a:ahLst/>
            <a:cxnLst/>
            <a:rect l="l" t="t" r="r" b="b"/>
            <a:pathLst>
              <a:path w="10351135" h="431800">
                <a:moveTo>
                  <a:pt x="10351008" y="0"/>
                </a:moveTo>
                <a:lnTo>
                  <a:pt x="0" y="0"/>
                </a:lnTo>
                <a:lnTo>
                  <a:pt x="0" y="431291"/>
                </a:lnTo>
                <a:lnTo>
                  <a:pt x="10351008" y="431291"/>
                </a:lnTo>
                <a:lnTo>
                  <a:pt x="10351008" y="0"/>
                </a:lnTo>
                <a:close/>
              </a:path>
            </a:pathLst>
          </a:custGeom>
          <a:solidFill>
            <a:srgbClr val="F8F8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5" name="object 5"/>
          <p:cNvSpPr/>
          <p:nvPr/>
        </p:nvSpPr>
        <p:spPr>
          <a:xfrm>
            <a:off x="865632" y="3525011"/>
            <a:ext cx="10351135" cy="433070"/>
          </a:xfrm>
          <a:custGeom>
            <a:avLst/>
            <a:gdLst/>
            <a:ahLst/>
            <a:cxnLst/>
            <a:rect l="l" t="t" r="r" b="b"/>
            <a:pathLst>
              <a:path w="10351135" h="433070">
                <a:moveTo>
                  <a:pt x="10351008" y="0"/>
                </a:moveTo>
                <a:lnTo>
                  <a:pt x="0" y="0"/>
                </a:lnTo>
                <a:lnTo>
                  <a:pt x="0" y="432815"/>
                </a:lnTo>
                <a:lnTo>
                  <a:pt x="10351008" y="432815"/>
                </a:lnTo>
                <a:lnTo>
                  <a:pt x="10351008" y="0"/>
                </a:lnTo>
                <a:close/>
              </a:path>
            </a:pathLst>
          </a:custGeom>
          <a:solidFill>
            <a:srgbClr val="F8F8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aphicFrame>
        <p:nvGraphicFramePr>
          <p:cNvPr id="6" name="object 6"/>
          <p:cNvGraphicFramePr>
            <a:graphicFrameLocks noGrp="1"/>
          </p:cNvGraphicFramePr>
          <p:nvPr/>
        </p:nvGraphicFramePr>
        <p:xfrm>
          <a:off x="865632" y="2497094"/>
          <a:ext cx="10350500" cy="1847150"/>
        </p:xfrm>
        <a:graphic>
          <a:graphicData uri="http://schemas.openxmlformats.org/drawingml/2006/table">
            <a:tbl>
              <a:tblPr firstRow="1" bandRow="1">
                <a:tableStyleId>{2D5ABB26-0587-4C30-8999-92F81FD0307C}</a:tableStyleId>
              </a:tblPr>
              <a:tblGrid>
                <a:gridCol w="5123815">
                  <a:extLst>
                    <a:ext uri="{9D8B030D-6E8A-4147-A177-3AD203B41FA5}">
                      <a16:colId xmlns:a16="http://schemas.microsoft.com/office/drawing/2014/main" val="20000"/>
                    </a:ext>
                  </a:extLst>
                </a:gridCol>
                <a:gridCol w="464185">
                  <a:extLst>
                    <a:ext uri="{9D8B030D-6E8A-4147-A177-3AD203B41FA5}">
                      <a16:colId xmlns:a16="http://schemas.microsoft.com/office/drawing/2014/main" val="20001"/>
                    </a:ext>
                  </a:extLst>
                </a:gridCol>
                <a:gridCol w="4762500">
                  <a:extLst>
                    <a:ext uri="{9D8B030D-6E8A-4147-A177-3AD203B41FA5}">
                      <a16:colId xmlns:a16="http://schemas.microsoft.com/office/drawing/2014/main" val="20002"/>
                    </a:ext>
                  </a:extLst>
                </a:gridCol>
              </a:tblGrid>
              <a:tr h="169545">
                <a:tc>
                  <a:txBody>
                    <a:bodyPr/>
                    <a:lstStyle/>
                    <a:p>
                      <a:pPr marR="19685" algn="r">
                        <a:lnSpc>
                          <a:spcPts val="890"/>
                        </a:lnSpc>
                      </a:pPr>
                      <a:r>
                        <a:rPr sz="800" b="1" spc="-20" dirty="0">
                          <a:latin typeface="Arial"/>
                          <a:cs typeface="Arial"/>
                        </a:rPr>
                        <a:t>Resp</a:t>
                      </a:r>
                      <a:endParaRPr sz="800">
                        <a:latin typeface="Arial"/>
                        <a:cs typeface="Arial"/>
                      </a:endParaRPr>
                    </a:p>
                  </a:txBody>
                  <a:tcPr marL="0" marR="0" marT="0" marB="0"/>
                </a:tc>
                <a:tc>
                  <a:txBody>
                    <a:bodyPr/>
                    <a:lstStyle/>
                    <a:p>
                      <a:pPr algn="ctr">
                        <a:lnSpc>
                          <a:spcPts val="890"/>
                        </a:lnSpc>
                      </a:pPr>
                      <a:r>
                        <a:rPr sz="800" b="1" dirty="0">
                          <a:latin typeface="Arial"/>
                          <a:cs typeface="Arial"/>
                        </a:rPr>
                        <a:t>Rate</a:t>
                      </a:r>
                      <a:r>
                        <a:rPr sz="800" b="1" spc="-15" dirty="0">
                          <a:latin typeface="Arial"/>
                          <a:cs typeface="Arial"/>
                        </a:rPr>
                        <a:t> </a:t>
                      </a:r>
                      <a:r>
                        <a:rPr sz="800" b="1" spc="-25" dirty="0">
                          <a:latin typeface="Arial"/>
                          <a:cs typeface="Arial"/>
                        </a:rPr>
                        <a:t>(%)</a:t>
                      </a:r>
                      <a:endParaRPr sz="800">
                        <a:latin typeface="Arial"/>
                        <a:cs typeface="Arial"/>
                      </a:endParaRPr>
                    </a:p>
                  </a:txBody>
                  <a:tcPr marL="0" marR="0" marT="0" marB="0"/>
                </a:tc>
                <a:tc>
                  <a:txBody>
                    <a:bodyPr/>
                    <a:lstStyle/>
                    <a:p>
                      <a:pPr marL="92075">
                        <a:lnSpc>
                          <a:spcPts val="635"/>
                        </a:lnSpc>
                        <a:tabLst>
                          <a:tab pos="3218180" algn="l"/>
                          <a:tab pos="4184650" algn="l"/>
                        </a:tabLst>
                      </a:pPr>
                      <a:r>
                        <a:rPr sz="800" b="1" dirty="0">
                          <a:latin typeface="Arial"/>
                          <a:cs typeface="Arial"/>
                        </a:rPr>
                        <a:t>(95%</a:t>
                      </a:r>
                      <a:r>
                        <a:rPr sz="800" b="1" spc="-5" dirty="0">
                          <a:latin typeface="Arial"/>
                          <a:cs typeface="Arial"/>
                        </a:rPr>
                        <a:t> </a:t>
                      </a:r>
                      <a:r>
                        <a:rPr sz="800" b="1" spc="-25" dirty="0">
                          <a:latin typeface="Arial"/>
                          <a:cs typeface="Arial"/>
                        </a:rPr>
                        <a:t>CI)</a:t>
                      </a:r>
                      <a:r>
                        <a:rPr sz="800" b="1" dirty="0">
                          <a:latin typeface="Arial"/>
                          <a:cs typeface="Arial"/>
                        </a:rPr>
                        <a:t>	</a:t>
                      </a:r>
                      <a:r>
                        <a:rPr sz="1200" b="1" baseline="3472" dirty="0">
                          <a:latin typeface="Arial"/>
                          <a:cs typeface="Arial"/>
                        </a:rPr>
                        <a:t>N*</a:t>
                      </a:r>
                      <a:r>
                        <a:rPr sz="1200" b="1" spc="270" baseline="3472" dirty="0">
                          <a:latin typeface="Arial"/>
                          <a:cs typeface="Arial"/>
                        </a:rPr>
                        <a:t> </a:t>
                      </a:r>
                      <a:r>
                        <a:rPr sz="1200" b="1" baseline="34722" dirty="0">
                          <a:latin typeface="Arial"/>
                          <a:cs typeface="Arial"/>
                        </a:rPr>
                        <a:t>Change</a:t>
                      </a:r>
                      <a:r>
                        <a:rPr sz="1200" b="1" spc="-15" baseline="34722" dirty="0">
                          <a:latin typeface="Arial"/>
                          <a:cs typeface="Arial"/>
                        </a:rPr>
                        <a:t> </a:t>
                      </a:r>
                      <a:r>
                        <a:rPr sz="1200" b="1" spc="-30" baseline="34722" dirty="0">
                          <a:latin typeface="Arial"/>
                          <a:cs typeface="Arial"/>
                        </a:rPr>
                        <a:t>from</a:t>
                      </a:r>
                      <a:r>
                        <a:rPr sz="1200" b="1" baseline="34722" dirty="0">
                          <a:latin typeface="Arial"/>
                          <a:cs typeface="Arial"/>
                        </a:rPr>
                        <a:t>	</a:t>
                      </a:r>
                      <a:r>
                        <a:rPr sz="1200" b="1" baseline="3472" dirty="0">
                          <a:latin typeface="Arial"/>
                          <a:cs typeface="Arial"/>
                        </a:rPr>
                        <a:t>(95%</a:t>
                      </a:r>
                      <a:r>
                        <a:rPr sz="1200" b="1" spc="-22" baseline="3472" dirty="0">
                          <a:latin typeface="Arial"/>
                          <a:cs typeface="Arial"/>
                        </a:rPr>
                        <a:t> </a:t>
                      </a:r>
                      <a:r>
                        <a:rPr sz="1200" b="1" spc="-37" baseline="3472" dirty="0">
                          <a:latin typeface="Arial"/>
                          <a:cs typeface="Arial"/>
                        </a:rPr>
                        <a:t>CI)</a:t>
                      </a:r>
                      <a:endParaRPr sz="1200" baseline="3472">
                        <a:latin typeface="Arial"/>
                        <a:cs typeface="Arial"/>
                      </a:endParaRPr>
                    </a:p>
                    <a:p>
                      <a:pPr marR="849630" algn="r">
                        <a:lnSpc>
                          <a:spcPts val="605"/>
                        </a:lnSpc>
                      </a:pPr>
                      <a:r>
                        <a:rPr sz="800" b="1" spc="-10" dirty="0">
                          <a:latin typeface="Arial"/>
                          <a:cs typeface="Arial"/>
                        </a:rPr>
                        <a:t>baseline</a:t>
                      </a:r>
                      <a:endParaRPr sz="800">
                        <a:latin typeface="Arial"/>
                        <a:cs typeface="Arial"/>
                      </a:endParaRPr>
                    </a:p>
                  </a:txBody>
                  <a:tcPr marL="0" marR="0" marT="0" marB="0"/>
                </a:tc>
                <a:extLst>
                  <a:ext uri="{0D108BD9-81ED-4DB2-BD59-A6C34878D82A}">
                    <a16:rowId xmlns:a16="http://schemas.microsoft.com/office/drawing/2014/main" val="10000"/>
                  </a:ext>
                </a:extLst>
              </a:tr>
              <a:tr h="262255">
                <a:tc>
                  <a:txBody>
                    <a:bodyPr/>
                    <a:lstStyle/>
                    <a:p>
                      <a:pPr marL="4887595">
                        <a:lnSpc>
                          <a:spcPts val="875"/>
                        </a:lnSpc>
                        <a:spcBef>
                          <a:spcPts val="290"/>
                        </a:spcBef>
                      </a:pPr>
                      <a:r>
                        <a:rPr sz="800" spc="-25" dirty="0">
                          <a:solidFill>
                            <a:srgbClr val="0A2C81"/>
                          </a:solidFill>
                          <a:latin typeface="Arial"/>
                          <a:cs typeface="Arial"/>
                        </a:rPr>
                        <a:t>101</a:t>
                      </a:r>
                      <a:endParaRPr sz="800">
                        <a:latin typeface="Arial"/>
                        <a:cs typeface="Arial"/>
                      </a:endParaRPr>
                    </a:p>
                    <a:p>
                      <a:pPr marL="154940">
                        <a:lnSpc>
                          <a:spcPts val="800"/>
                        </a:lnSpc>
                      </a:pPr>
                      <a:r>
                        <a:rPr sz="900" b="1" spc="-10" dirty="0">
                          <a:latin typeface="Arial"/>
                          <a:cs typeface="Arial"/>
                        </a:rPr>
                        <a:t>Baseline</a:t>
                      </a:r>
                      <a:r>
                        <a:rPr sz="900" b="1" spc="-5" dirty="0">
                          <a:latin typeface="Arial"/>
                          <a:cs typeface="Arial"/>
                        </a:rPr>
                        <a:t> </a:t>
                      </a:r>
                      <a:r>
                        <a:rPr sz="900" b="1" spc="-10" dirty="0">
                          <a:latin typeface="Arial"/>
                          <a:cs typeface="Arial"/>
                        </a:rPr>
                        <a:t>hemoglobin:</a:t>
                      </a:r>
                      <a:r>
                        <a:rPr sz="900" b="1" dirty="0">
                          <a:latin typeface="Arial"/>
                          <a:cs typeface="Arial"/>
                        </a:rPr>
                        <a:t> &gt;10</a:t>
                      </a:r>
                      <a:r>
                        <a:rPr sz="900" b="1" spc="15" dirty="0">
                          <a:latin typeface="Arial"/>
                          <a:cs typeface="Arial"/>
                        </a:rPr>
                        <a:t> </a:t>
                      </a:r>
                      <a:r>
                        <a:rPr sz="900" b="1" spc="-20" dirty="0">
                          <a:latin typeface="Arial"/>
                          <a:cs typeface="Arial"/>
                        </a:rPr>
                        <a:t>g/dL</a:t>
                      </a:r>
                      <a:endParaRPr sz="900">
                        <a:latin typeface="Arial"/>
                        <a:cs typeface="Arial"/>
                      </a:endParaRPr>
                    </a:p>
                  </a:txBody>
                  <a:tcPr marL="0" marR="0" marT="36830" marB="0"/>
                </a:tc>
                <a:tc>
                  <a:txBody>
                    <a:bodyPr/>
                    <a:lstStyle/>
                    <a:p>
                      <a:pPr marR="23495" algn="ctr">
                        <a:lnSpc>
                          <a:spcPct val="100000"/>
                        </a:lnSpc>
                        <a:spcBef>
                          <a:spcPts val="290"/>
                        </a:spcBef>
                      </a:pPr>
                      <a:r>
                        <a:rPr sz="800" spc="-20" dirty="0">
                          <a:solidFill>
                            <a:srgbClr val="0A2C81"/>
                          </a:solidFill>
                          <a:latin typeface="Arial"/>
                          <a:cs typeface="Arial"/>
                        </a:rPr>
                        <a:t>70.1</a:t>
                      </a:r>
                      <a:endParaRPr sz="800">
                        <a:latin typeface="Arial"/>
                        <a:cs typeface="Arial"/>
                      </a:endParaRPr>
                    </a:p>
                  </a:txBody>
                  <a:tcPr marL="0" marR="0" marT="36830" marB="0">
                    <a:solidFill>
                      <a:srgbClr val="F8F8F8"/>
                    </a:solidFill>
                  </a:tcPr>
                </a:tc>
                <a:tc>
                  <a:txBody>
                    <a:bodyPr/>
                    <a:lstStyle/>
                    <a:p>
                      <a:pPr marL="31115">
                        <a:lnSpc>
                          <a:spcPct val="100000"/>
                        </a:lnSpc>
                        <a:spcBef>
                          <a:spcPts val="370"/>
                        </a:spcBef>
                        <a:tabLst>
                          <a:tab pos="3189605" algn="l"/>
                          <a:tab pos="3574415" algn="l"/>
                          <a:tab pos="4082415" algn="l"/>
                        </a:tabLst>
                      </a:pPr>
                      <a:r>
                        <a:rPr sz="1200" baseline="6944" dirty="0">
                          <a:solidFill>
                            <a:srgbClr val="0A2C81"/>
                          </a:solidFill>
                          <a:latin typeface="Arial"/>
                          <a:cs typeface="Arial"/>
                        </a:rPr>
                        <a:t>(62.7, </a:t>
                      </a:r>
                      <a:r>
                        <a:rPr sz="1200" spc="-15" baseline="6944" dirty="0">
                          <a:solidFill>
                            <a:srgbClr val="0A2C81"/>
                          </a:solidFill>
                          <a:latin typeface="Arial"/>
                          <a:cs typeface="Arial"/>
                        </a:rPr>
                        <a:t>77.6)</a:t>
                      </a:r>
                      <a:r>
                        <a:rPr sz="1200" baseline="6944" dirty="0">
                          <a:solidFill>
                            <a:srgbClr val="0A2C81"/>
                          </a:solidFill>
                          <a:latin typeface="Arial"/>
                          <a:cs typeface="Arial"/>
                        </a:rPr>
                        <a:t>	</a:t>
                      </a:r>
                      <a:r>
                        <a:rPr sz="800" spc="-25" dirty="0">
                          <a:solidFill>
                            <a:srgbClr val="0A2C81"/>
                          </a:solidFill>
                          <a:latin typeface="Arial"/>
                          <a:cs typeface="Arial"/>
                        </a:rPr>
                        <a:t>121</a:t>
                      </a:r>
                      <a:r>
                        <a:rPr sz="800" dirty="0">
                          <a:solidFill>
                            <a:srgbClr val="0A2C81"/>
                          </a:solidFill>
                          <a:latin typeface="Arial"/>
                          <a:cs typeface="Arial"/>
                        </a:rPr>
                        <a:t>	</a:t>
                      </a:r>
                      <a:r>
                        <a:rPr sz="800" spc="-10" dirty="0">
                          <a:solidFill>
                            <a:srgbClr val="0A2C81"/>
                          </a:solidFill>
                          <a:latin typeface="Arial"/>
                          <a:cs typeface="Arial"/>
                        </a:rPr>
                        <a:t>16.04</a:t>
                      </a:r>
                      <a:r>
                        <a:rPr sz="800" dirty="0">
                          <a:solidFill>
                            <a:srgbClr val="0A2C81"/>
                          </a:solidFill>
                          <a:latin typeface="Arial"/>
                          <a:cs typeface="Arial"/>
                        </a:rPr>
                        <a:t>	(18.37,</a:t>
                      </a:r>
                      <a:r>
                        <a:rPr sz="800" spc="-15" dirty="0">
                          <a:solidFill>
                            <a:srgbClr val="0A2C81"/>
                          </a:solidFill>
                          <a:latin typeface="Arial"/>
                          <a:cs typeface="Arial"/>
                        </a:rPr>
                        <a:t> </a:t>
                      </a:r>
                      <a:r>
                        <a:rPr sz="800" spc="-10" dirty="0">
                          <a:solidFill>
                            <a:srgbClr val="0A2C81"/>
                          </a:solidFill>
                          <a:latin typeface="Arial"/>
                          <a:cs typeface="Arial"/>
                        </a:rPr>
                        <a:t>13.70)</a:t>
                      </a:r>
                      <a:endParaRPr sz="800">
                        <a:latin typeface="Arial"/>
                        <a:cs typeface="Arial"/>
                      </a:endParaRPr>
                    </a:p>
                  </a:txBody>
                  <a:tcPr marL="0" marR="0" marT="46990" marB="0"/>
                </a:tc>
                <a:extLst>
                  <a:ext uri="{0D108BD9-81ED-4DB2-BD59-A6C34878D82A}">
                    <a16:rowId xmlns:a16="http://schemas.microsoft.com/office/drawing/2014/main" val="10001"/>
                  </a:ext>
                </a:extLst>
              </a:tr>
              <a:tr h="51435">
                <a:tc>
                  <a:txBody>
                    <a:bodyPr/>
                    <a:lstStyle/>
                    <a:p>
                      <a:pPr>
                        <a:lnSpc>
                          <a:spcPct val="100000"/>
                        </a:lnSpc>
                      </a:pPr>
                      <a:endParaRPr sz="100">
                        <a:latin typeface="Times New Roman"/>
                        <a:cs typeface="Times New Roman"/>
                      </a:endParaRPr>
                    </a:p>
                  </a:txBody>
                  <a:tcPr marL="0" marR="0" marT="0" marB="0">
                    <a:solidFill>
                      <a:srgbClr val="F8F8F8"/>
                    </a:solidFill>
                  </a:tcPr>
                </a:tc>
                <a:tc>
                  <a:txBody>
                    <a:bodyPr/>
                    <a:lstStyle/>
                    <a:p>
                      <a:pPr>
                        <a:lnSpc>
                          <a:spcPct val="100000"/>
                        </a:lnSpc>
                      </a:pPr>
                      <a:endParaRPr sz="100">
                        <a:latin typeface="Times New Roman"/>
                        <a:cs typeface="Times New Roman"/>
                      </a:endParaRPr>
                    </a:p>
                  </a:txBody>
                  <a:tcPr marL="0" marR="0" marT="0" marB="0">
                    <a:solidFill>
                      <a:srgbClr val="F8F8F8"/>
                    </a:solidFill>
                  </a:tcPr>
                </a:tc>
                <a:tc>
                  <a:txBody>
                    <a:bodyPr/>
                    <a:lstStyle/>
                    <a:p>
                      <a:pPr>
                        <a:lnSpc>
                          <a:spcPct val="100000"/>
                        </a:lnSpc>
                      </a:pPr>
                      <a:endParaRPr sz="100">
                        <a:latin typeface="Times New Roman"/>
                        <a:cs typeface="Times New Roman"/>
                      </a:endParaRPr>
                    </a:p>
                  </a:txBody>
                  <a:tcPr marL="0" marR="0" marT="0" marB="0">
                    <a:solidFill>
                      <a:srgbClr val="F8F8F8"/>
                    </a:solidFill>
                  </a:tcPr>
                </a:tc>
                <a:extLst>
                  <a:ext uri="{0D108BD9-81ED-4DB2-BD59-A6C34878D82A}">
                    <a16:rowId xmlns:a16="http://schemas.microsoft.com/office/drawing/2014/main" val="10002"/>
                  </a:ext>
                </a:extLst>
              </a:tr>
              <a:tr h="116839">
                <a:tc>
                  <a:txBody>
                    <a:bodyPr/>
                    <a:lstStyle/>
                    <a:p>
                      <a:pPr marR="86360" algn="r">
                        <a:lnSpc>
                          <a:spcPts val="480"/>
                        </a:lnSpc>
                      </a:pPr>
                      <a:r>
                        <a:rPr sz="800" spc="-25" dirty="0">
                          <a:solidFill>
                            <a:srgbClr val="696969"/>
                          </a:solidFill>
                          <a:latin typeface="Arial"/>
                          <a:cs typeface="Arial"/>
                        </a:rPr>
                        <a:t>48</a:t>
                      </a:r>
                      <a:endParaRPr sz="800">
                        <a:latin typeface="Arial"/>
                        <a:cs typeface="Arial"/>
                      </a:endParaRPr>
                    </a:p>
                  </a:txBody>
                  <a:tcPr marL="0" marR="0" marT="0" marB="0">
                    <a:solidFill>
                      <a:srgbClr val="F8F8F8"/>
                    </a:solidFill>
                  </a:tcPr>
                </a:tc>
                <a:tc>
                  <a:txBody>
                    <a:bodyPr/>
                    <a:lstStyle/>
                    <a:p>
                      <a:pPr marR="23495" algn="ctr">
                        <a:lnSpc>
                          <a:spcPts val="480"/>
                        </a:lnSpc>
                      </a:pPr>
                      <a:r>
                        <a:rPr sz="800" spc="-20" dirty="0">
                          <a:solidFill>
                            <a:srgbClr val="696969"/>
                          </a:solidFill>
                          <a:latin typeface="Arial"/>
                          <a:cs typeface="Arial"/>
                        </a:rPr>
                        <a:t>34.3</a:t>
                      </a:r>
                      <a:endParaRPr sz="800">
                        <a:latin typeface="Arial"/>
                        <a:cs typeface="Arial"/>
                      </a:endParaRPr>
                    </a:p>
                  </a:txBody>
                  <a:tcPr marL="0" marR="0" marT="0" marB="0">
                    <a:solidFill>
                      <a:srgbClr val="F8F8F8"/>
                    </a:solidFill>
                  </a:tcPr>
                </a:tc>
                <a:tc>
                  <a:txBody>
                    <a:bodyPr/>
                    <a:lstStyle/>
                    <a:p>
                      <a:pPr marL="31115">
                        <a:lnSpc>
                          <a:spcPts val="560"/>
                        </a:lnSpc>
                        <a:tabLst>
                          <a:tab pos="3189605" algn="l"/>
                          <a:tab pos="3574415" algn="l"/>
                          <a:tab pos="4082415" algn="l"/>
                        </a:tabLst>
                      </a:pPr>
                      <a:r>
                        <a:rPr sz="1200" baseline="6944" dirty="0">
                          <a:solidFill>
                            <a:srgbClr val="696969"/>
                          </a:solidFill>
                          <a:latin typeface="Arial"/>
                          <a:cs typeface="Arial"/>
                        </a:rPr>
                        <a:t>(26.4, </a:t>
                      </a:r>
                      <a:r>
                        <a:rPr sz="1200" spc="-15" baseline="6944" dirty="0">
                          <a:solidFill>
                            <a:srgbClr val="696969"/>
                          </a:solidFill>
                          <a:latin typeface="Arial"/>
                          <a:cs typeface="Arial"/>
                        </a:rPr>
                        <a:t>42.1)</a:t>
                      </a:r>
                      <a:r>
                        <a:rPr sz="1200" baseline="6944" dirty="0">
                          <a:solidFill>
                            <a:srgbClr val="696969"/>
                          </a:solidFill>
                          <a:latin typeface="Arial"/>
                          <a:cs typeface="Arial"/>
                        </a:rPr>
                        <a:t>	</a:t>
                      </a:r>
                      <a:r>
                        <a:rPr sz="800" spc="-25" dirty="0">
                          <a:solidFill>
                            <a:srgbClr val="696969"/>
                          </a:solidFill>
                          <a:latin typeface="Arial"/>
                          <a:cs typeface="Arial"/>
                        </a:rPr>
                        <a:t>121</a:t>
                      </a:r>
                      <a:r>
                        <a:rPr sz="800" dirty="0">
                          <a:solidFill>
                            <a:srgbClr val="696969"/>
                          </a:solidFill>
                          <a:latin typeface="Arial"/>
                          <a:cs typeface="Arial"/>
                        </a:rPr>
                        <a:t>	</a:t>
                      </a:r>
                      <a:r>
                        <a:rPr sz="800" spc="-10" dirty="0">
                          <a:solidFill>
                            <a:srgbClr val="696969"/>
                          </a:solidFill>
                          <a:latin typeface="Arial"/>
                          <a:cs typeface="Arial"/>
                        </a:rPr>
                        <a:t>13.57</a:t>
                      </a:r>
                      <a:r>
                        <a:rPr sz="800" dirty="0">
                          <a:solidFill>
                            <a:srgbClr val="696969"/>
                          </a:solidFill>
                          <a:latin typeface="Arial"/>
                          <a:cs typeface="Arial"/>
                        </a:rPr>
                        <a:t>	(15.85,</a:t>
                      </a:r>
                      <a:r>
                        <a:rPr sz="800" spc="-15" dirty="0">
                          <a:solidFill>
                            <a:srgbClr val="696969"/>
                          </a:solidFill>
                          <a:latin typeface="Arial"/>
                          <a:cs typeface="Arial"/>
                        </a:rPr>
                        <a:t> </a:t>
                      </a:r>
                      <a:r>
                        <a:rPr sz="800" spc="-10" dirty="0">
                          <a:solidFill>
                            <a:srgbClr val="696969"/>
                          </a:solidFill>
                          <a:latin typeface="Arial"/>
                          <a:cs typeface="Arial"/>
                        </a:rPr>
                        <a:t>11.30)</a:t>
                      </a:r>
                      <a:endParaRPr sz="800">
                        <a:latin typeface="Arial"/>
                        <a:cs typeface="Arial"/>
                      </a:endParaRPr>
                    </a:p>
                  </a:txBody>
                  <a:tcPr marL="0" marR="0" marT="0" marB="0">
                    <a:solidFill>
                      <a:srgbClr val="F8F8F8"/>
                    </a:solidFill>
                  </a:tcPr>
                </a:tc>
                <a:extLst>
                  <a:ext uri="{0D108BD9-81ED-4DB2-BD59-A6C34878D82A}">
                    <a16:rowId xmlns:a16="http://schemas.microsoft.com/office/drawing/2014/main" val="10003"/>
                  </a:ext>
                </a:extLst>
              </a:tr>
              <a:tr h="212090">
                <a:tc>
                  <a:txBody>
                    <a:bodyPr/>
                    <a:lstStyle/>
                    <a:p>
                      <a:pPr marR="86360" algn="r">
                        <a:lnSpc>
                          <a:spcPts val="875"/>
                        </a:lnSpc>
                        <a:spcBef>
                          <a:spcPts val="300"/>
                        </a:spcBef>
                      </a:pPr>
                      <a:r>
                        <a:rPr sz="800" spc="-25" dirty="0">
                          <a:solidFill>
                            <a:srgbClr val="0A2C81"/>
                          </a:solidFill>
                          <a:latin typeface="Arial"/>
                          <a:cs typeface="Arial"/>
                        </a:rPr>
                        <a:t>40</a:t>
                      </a:r>
                      <a:endParaRPr sz="800">
                        <a:latin typeface="Arial"/>
                        <a:cs typeface="Arial"/>
                      </a:endParaRPr>
                    </a:p>
                    <a:p>
                      <a:pPr marL="154940">
                        <a:lnSpc>
                          <a:spcPts val="400"/>
                        </a:lnSpc>
                      </a:pPr>
                      <a:r>
                        <a:rPr sz="900" b="1" dirty="0">
                          <a:latin typeface="Arial"/>
                          <a:cs typeface="Arial"/>
                        </a:rPr>
                        <a:t>Baseline</a:t>
                      </a:r>
                      <a:r>
                        <a:rPr sz="900" b="1" spc="-30" dirty="0">
                          <a:latin typeface="Arial"/>
                          <a:cs typeface="Arial"/>
                        </a:rPr>
                        <a:t> </a:t>
                      </a:r>
                      <a:r>
                        <a:rPr sz="900" b="1" dirty="0">
                          <a:latin typeface="Arial"/>
                          <a:cs typeface="Arial"/>
                        </a:rPr>
                        <a:t>hemoglobin:</a:t>
                      </a:r>
                      <a:r>
                        <a:rPr sz="900" b="1" spc="-30" dirty="0">
                          <a:latin typeface="Arial"/>
                          <a:cs typeface="Arial"/>
                        </a:rPr>
                        <a:t> </a:t>
                      </a:r>
                      <a:r>
                        <a:rPr sz="900" b="1" dirty="0">
                          <a:latin typeface="Arial"/>
                          <a:cs typeface="Arial"/>
                        </a:rPr>
                        <a:t>≤10</a:t>
                      </a:r>
                      <a:r>
                        <a:rPr sz="900" b="1" spc="-10" dirty="0">
                          <a:latin typeface="Arial"/>
                          <a:cs typeface="Arial"/>
                        </a:rPr>
                        <a:t> </a:t>
                      </a:r>
                      <a:r>
                        <a:rPr sz="900" b="1" spc="-20" dirty="0">
                          <a:latin typeface="Arial"/>
                          <a:cs typeface="Arial"/>
                        </a:rPr>
                        <a:t>g/dL</a:t>
                      </a:r>
                      <a:endParaRPr sz="900">
                        <a:latin typeface="Arial"/>
                        <a:cs typeface="Arial"/>
                      </a:endParaRPr>
                    </a:p>
                  </a:txBody>
                  <a:tcPr marL="0" marR="0" marT="38100" marB="0"/>
                </a:tc>
                <a:tc>
                  <a:txBody>
                    <a:bodyPr/>
                    <a:lstStyle/>
                    <a:p>
                      <a:pPr marR="23495" algn="ctr">
                        <a:lnSpc>
                          <a:spcPct val="100000"/>
                        </a:lnSpc>
                        <a:spcBef>
                          <a:spcPts val="300"/>
                        </a:spcBef>
                      </a:pPr>
                      <a:r>
                        <a:rPr sz="800" spc="-20" dirty="0">
                          <a:solidFill>
                            <a:srgbClr val="0A2C81"/>
                          </a:solidFill>
                          <a:latin typeface="Arial"/>
                          <a:cs typeface="Arial"/>
                        </a:rPr>
                        <a:t>57.1</a:t>
                      </a:r>
                      <a:endParaRPr sz="800">
                        <a:latin typeface="Arial"/>
                        <a:cs typeface="Arial"/>
                      </a:endParaRPr>
                    </a:p>
                  </a:txBody>
                  <a:tcPr marL="0" marR="0" marT="38100" marB="0"/>
                </a:tc>
                <a:tc>
                  <a:txBody>
                    <a:bodyPr/>
                    <a:lstStyle/>
                    <a:p>
                      <a:pPr marL="31115">
                        <a:lnSpc>
                          <a:spcPct val="100000"/>
                        </a:lnSpc>
                        <a:spcBef>
                          <a:spcPts val="375"/>
                        </a:spcBef>
                        <a:tabLst>
                          <a:tab pos="3218180" algn="l"/>
                          <a:tab pos="3574415" algn="l"/>
                          <a:tab pos="4082415" algn="l"/>
                        </a:tabLst>
                      </a:pPr>
                      <a:r>
                        <a:rPr sz="1200" baseline="6944" dirty="0">
                          <a:solidFill>
                            <a:srgbClr val="0A2C81"/>
                          </a:solidFill>
                          <a:latin typeface="Arial"/>
                          <a:cs typeface="Arial"/>
                        </a:rPr>
                        <a:t>(45.5, </a:t>
                      </a:r>
                      <a:r>
                        <a:rPr sz="1200" spc="-15" baseline="6944" dirty="0">
                          <a:solidFill>
                            <a:srgbClr val="0A2C81"/>
                          </a:solidFill>
                          <a:latin typeface="Arial"/>
                          <a:cs typeface="Arial"/>
                        </a:rPr>
                        <a:t>68.7)</a:t>
                      </a:r>
                      <a:r>
                        <a:rPr sz="1200" baseline="6944" dirty="0">
                          <a:solidFill>
                            <a:srgbClr val="0A2C81"/>
                          </a:solidFill>
                          <a:latin typeface="Arial"/>
                          <a:cs typeface="Arial"/>
                        </a:rPr>
                        <a:t>	</a:t>
                      </a:r>
                      <a:r>
                        <a:rPr sz="800" spc="-25" dirty="0">
                          <a:solidFill>
                            <a:srgbClr val="0A2C81"/>
                          </a:solidFill>
                          <a:latin typeface="Arial"/>
                          <a:cs typeface="Arial"/>
                        </a:rPr>
                        <a:t>54</a:t>
                      </a:r>
                      <a:r>
                        <a:rPr sz="800" dirty="0">
                          <a:solidFill>
                            <a:srgbClr val="0A2C81"/>
                          </a:solidFill>
                          <a:latin typeface="Arial"/>
                          <a:cs typeface="Arial"/>
                        </a:rPr>
                        <a:t>	</a:t>
                      </a:r>
                      <a:r>
                        <a:rPr sz="800" spc="-10" dirty="0">
                          <a:solidFill>
                            <a:srgbClr val="0A2C81"/>
                          </a:solidFill>
                          <a:latin typeface="Arial"/>
                          <a:cs typeface="Arial"/>
                        </a:rPr>
                        <a:t>15.86</a:t>
                      </a:r>
                      <a:r>
                        <a:rPr sz="800" dirty="0">
                          <a:solidFill>
                            <a:srgbClr val="0A2C81"/>
                          </a:solidFill>
                          <a:latin typeface="Arial"/>
                          <a:cs typeface="Arial"/>
                        </a:rPr>
                        <a:t>	(20.21,</a:t>
                      </a:r>
                      <a:r>
                        <a:rPr sz="800" spc="-15" dirty="0">
                          <a:solidFill>
                            <a:srgbClr val="0A2C81"/>
                          </a:solidFill>
                          <a:latin typeface="Arial"/>
                          <a:cs typeface="Arial"/>
                        </a:rPr>
                        <a:t> </a:t>
                      </a:r>
                      <a:r>
                        <a:rPr sz="800" spc="-10" dirty="0">
                          <a:solidFill>
                            <a:srgbClr val="0A2C81"/>
                          </a:solidFill>
                          <a:latin typeface="Arial"/>
                          <a:cs typeface="Arial"/>
                        </a:rPr>
                        <a:t>11.51)</a:t>
                      </a:r>
                      <a:endParaRPr sz="800">
                        <a:latin typeface="Arial"/>
                        <a:cs typeface="Arial"/>
                      </a:endParaRPr>
                    </a:p>
                  </a:txBody>
                  <a:tcPr marL="0" marR="0" marT="47625" marB="0"/>
                </a:tc>
                <a:extLst>
                  <a:ext uri="{0D108BD9-81ED-4DB2-BD59-A6C34878D82A}">
                    <a16:rowId xmlns:a16="http://schemas.microsoft.com/office/drawing/2014/main" val="10004"/>
                  </a:ext>
                </a:extLst>
              </a:tr>
              <a:tr h="213995">
                <a:tc>
                  <a:txBody>
                    <a:bodyPr/>
                    <a:lstStyle/>
                    <a:p>
                      <a:pPr marR="86360" algn="r">
                        <a:lnSpc>
                          <a:spcPct val="100000"/>
                        </a:lnSpc>
                        <a:spcBef>
                          <a:spcPts val="330"/>
                        </a:spcBef>
                      </a:pPr>
                      <a:r>
                        <a:rPr sz="800" spc="-25" dirty="0">
                          <a:solidFill>
                            <a:srgbClr val="696969"/>
                          </a:solidFill>
                          <a:latin typeface="Arial"/>
                          <a:cs typeface="Arial"/>
                        </a:rPr>
                        <a:t>28</a:t>
                      </a:r>
                      <a:endParaRPr sz="800">
                        <a:latin typeface="Arial"/>
                        <a:cs typeface="Arial"/>
                      </a:endParaRPr>
                    </a:p>
                  </a:txBody>
                  <a:tcPr marL="0" marR="0" marT="41910" marB="0"/>
                </a:tc>
                <a:tc>
                  <a:txBody>
                    <a:bodyPr/>
                    <a:lstStyle/>
                    <a:p>
                      <a:pPr marR="23495" algn="ctr">
                        <a:lnSpc>
                          <a:spcPct val="100000"/>
                        </a:lnSpc>
                        <a:spcBef>
                          <a:spcPts val="330"/>
                        </a:spcBef>
                      </a:pPr>
                      <a:r>
                        <a:rPr sz="800" spc="-20" dirty="0">
                          <a:solidFill>
                            <a:srgbClr val="696969"/>
                          </a:solidFill>
                          <a:latin typeface="Arial"/>
                          <a:cs typeface="Arial"/>
                        </a:rPr>
                        <a:t>36.8</a:t>
                      </a:r>
                      <a:endParaRPr sz="800">
                        <a:latin typeface="Arial"/>
                        <a:cs typeface="Arial"/>
                      </a:endParaRPr>
                    </a:p>
                  </a:txBody>
                  <a:tcPr marL="0" marR="0" marT="41910" marB="0"/>
                </a:tc>
                <a:tc>
                  <a:txBody>
                    <a:bodyPr/>
                    <a:lstStyle/>
                    <a:p>
                      <a:pPr marL="31115">
                        <a:lnSpc>
                          <a:spcPct val="100000"/>
                        </a:lnSpc>
                        <a:spcBef>
                          <a:spcPts val="405"/>
                        </a:spcBef>
                        <a:tabLst>
                          <a:tab pos="3218180" algn="l"/>
                          <a:tab pos="3574415" algn="l"/>
                          <a:tab pos="4096385" algn="l"/>
                        </a:tabLst>
                      </a:pPr>
                      <a:r>
                        <a:rPr sz="1200" baseline="6944" dirty="0">
                          <a:solidFill>
                            <a:srgbClr val="696969"/>
                          </a:solidFill>
                          <a:latin typeface="Arial"/>
                          <a:cs typeface="Arial"/>
                        </a:rPr>
                        <a:t>(26.0, </a:t>
                      </a:r>
                      <a:r>
                        <a:rPr sz="1200" spc="-15" baseline="6944" dirty="0">
                          <a:solidFill>
                            <a:srgbClr val="696969"/>
                          </a:solidFill>
                          <a:latin typeface="Arial"/>
                          <a:cs typeface="Arial"/>
                        </a:rPr>
                        <a:t>47.7)</a:t>
                      </a:r>
                      <a:r>
                        <a:rPr sz="1200" baseline="6944" dirty="0">
                          <a:solidFill>
                            <a:srgbClr val="696969"/>
                          </a:solidFill>
                          <a:latin typeface="Arial"/>
                          <a:cs typeface="Arial"/>
                        </a:rPr>
                        <a:t>	</a:t>
                      </a:r>
                      <a:r>
                        <a:rPr sz="800" spc="-25" dirty="0">
                          <a:solidFill>
                            <a:srgbClr val="696969"/>
                          </a:solidFill>
                          <a:latin typeface="Arial"/>
                          <a:cs typeface="Arial"/>
                        </a:rPr>
                        <a:t>61</a:t>
                      </a:r>
                      <a:r>
                        <a:rPr sz="800" dirty="0">
                          <a:solidFill>
                            <a:srgbClr val="696969"/>
                          </a:solidFill>
                          <a:latin typeface="Arial"/>
                          <a:cs typeface="Arial"/>
                        </a:rPr>
                        <a:t>	</a:t>
                      </a:r>
                      <a:r>
                        <a:rPr sz="800" spc="-10" dirty="0">
                          <a:solidFill>
                            <a:srgbClr val="696969"/>
                          </a:solidFill>
                          <a:latin typeface="Arial"/>
                          <a:cs typeface="Arial"/>
                        </a:rPr>
                        <a:t>12.40</a:t>
                      </a:r>
                      <a:r>
                        <a:rPr sz="800" dirty="0">
                          <a:solidFill>
                            <a:srgbClr val="696969"/>
                          </a:solidFill>
                          <a:latin typeface="Arial"/>
                          <a:cs typeface="Arial"/>
                        </a:rPr>
                        <a:t>	(15.21,</a:t>
                      </a:r>
                      <a:r>
                        <a:rPr sz="800" spc="-15" dirty="0">
                          <a:solidFill>
                            <a:srgbClr val="696969"/>
                          </a:solidFill>
                          <a:latin typeface="Arial"/>
                          <a:cs typeface="Arial"/>
                        </a:rPr>
                        <a:t> </a:t>
                      </a:r>
                      <a:r>
                        <a:rPr sz="800" spc="-10" dirty="0">
                          <a:solidFill>
                            <a:srgbClr val="696969"/>
                          </a:solidFill>
                          <a:latin typeface="Arial"/>
                          <a:cs typeface="Arial"/>
                        </a:rPr>
                        <a:t>9.60)</a:t>
                      </a:r>
                      <a:endParaRPr sz="800">
                        <a:latin typeface="Arial"/>
                        <a:cs typeface="Arial"/>
                      </a:endParaRPr>
                    </a:p>
                  </a:txBody>
                  <a:tcPr marL="0" marR="0" marT="51435" marB="0"/>
                </a:tc>
                <a:extLst>
                  <a:ext uri="{0D108BD9-81ED-4DB2-BD59-A6C34878D82A}">
                    <a16:rowId xmlns:a16="http://schemas.microsoft.com/office/drawing/2014/main" val="10005"/>
                  </a:ext>
                </a:extLst>
              </a:tr>
              <a:tr h="267970">
                <a:tc>
                  <a:txBody>
                    <a:bodyPr/>
                    <a:lstStyle/>
                    <a:p>
                      <a:pPr marL="4887595">
                        <a:lnSpc>
                          <a:spcPts val="875"/>
                        </a:lnSpc>
                        <a:spcBef>
                          <a:spcPts val="340"/>
                        </a:spcBef>
                      </a:pPr>
                      <a:r>
                        <a:rPr sz="800" spc="-25" dirty="0">
                          <a:solidFill>
                            <a:srgbClr val="0A2C81"/>
                          </a:solidFill>
                          <a:latin typeface="Arial"/>
                          <a:cs typeface="Arial"/>
                        </a:rPr>
                        <a:t>109</a:t>
                      </a:r>
                      <a:endParaRPr sz="800">
                        <a:latin typeface="Arial"/>
                        <a:cs typeface="Arial"/>
                      </a:endParaRPr>
                    </a:p>
                    <a:p>
                      <a:pPr marL="154940">
                        <a:lnSpc>
                          <a:spcPts val="800"/>
                        </a:lnSpc>
                      </a:pPr>
                      <a:r>
                        <a:rPr sz="900" b="1" spc="-10" dirty="0">
                          <a:latin typeface="Arial"/>
                          <a:cs typeface="Arial"/>
                        </a:rPr>
                        <a:t>Baseline</a:t>
                      </a:r>
                      <a:r>
                        <a:rPr sz="900" b="1" spc="-20" dirty="0">
                          <a:latin typeface="Arial"/>
                          <a:cs typeface="Arial"/>
                        </a:rPr>
                        <a:t> </a:t>
                      </a:r>
                      <a:r>
                        <a:rPr sz="900" b="1" spc="-10" dirty="0">
                          <a:latin typeface="Arial"/>
                          <a:cs typeface="Arial"/>
                        </a:rPr>
                        <a:t>platelet</a:t>
                      </a:r>
                      <a:r>
                        <a:rPr sz="900" b="1" spc="-25" dirty="0">
                          <a:latin typeface="Arial"/>
                          <a:cs typeface="Arial"/>
                        </a:rPr>
                        <a:t> </a:t>
                      </a:r>
                      <a:r>
                        <a:rPr sz="900" b="1" dirty="0">
                          <a:latin typeface="Arial"/>
                          <a:cs typeface="Arial"/>
                        </a:rPr>
                        <a:t>count:</a:t>
                      </a:r>
                      <a:r>
                        <a:rPr sz="900" b="1" spc="-10" dirty="0">
                          <a:latin typeface="Arial"/>
                          <a:cs typeface="Arial"/>
                        </a:rPr>
                        <a:t> </a:t>
                      </a:r>
                      <a:r>
                        <a:rPr sz="900" b="1" dirty="0">
                          <a:latin typeface="Arial"/>
                          <a:cs typeface="Arial"/>
                        </a:rPr>
                        <a:t>&gt;200</a:t>
                      </a:r>
                      <a:r>
                        <a:rPr sz="900" b="1" spc="10" dirty="0">
                          <a:latin typeface="Arial"/>
                          <a:cs typeface="Arial"/>
                        </a:rPr>
                        <a:t> </a:t>
                      </a:r>
                      <a:r>
                        <a:rPr sz="900" b="1" dirty="0">
                          <a:latin typeface="Arial"/>
                          <a:cs typeface="Arial"/>
                        </a:rPr>
                        <a:t>×</a:t>
                      </a:r>
                      <a:r>
                        <a:rPr sz="900" b="1" spc="10" dirty="0">
                          <a:latin typeface="Arial"/>
                          <a:cs typeface="Arial"/>
                        </a:rPr>
                        <a:t> </a:t>
                      </a:r>
                      <a:r>
                        <a:rPr sz="900" b="1" spc="-20" dirty="0">
                          <a:latin typeface="Arial"/>
                          <a:cs typeface="Arial"/>
                        </a:rPr>
                        <a:t>10</a:t>
                      </a:r>
                      <a:r>
                        <a:rPr sz="900" b="1" spc="-30" baseline="23148" dirty="0">
                          <a:latin typeface="Arial"/>
                          <a:cs typeface="Arial"/>
                        </a:rPr>
                        <a:t>9</a:t>
                      </a:r>
                      <a:r>
                        <a:rPr sz="900" b="1" spc="-20" dirty="0">
                          <a:latin typeface="Arial"/>
                          <a:cs typeface="Arial"/>
                        </a:rPr>
                        <a:t>/L</a:t>
                      </a:r>
                      <a:endParaRPr sz="900">
                        <a:latin typeface="Arial"/>
                        <a:cs typeface="Arial"/>
                      </a:endParaRPr>
                    </a:p>
                  </a:txBody>
                  <a:tcPr marL="0" marR="0" marT="43180" marB="0"/>
                </a:tc>
                <a:tc>
                  <a:txBody>
                    <a:bodyPr/>
                    <a:lstStyle/>
                    <a:p>
                      <a:pPr marR="23495" algn="ctr">
                        <a:lnSpc>
                          <a:spcPct val="100000"/>
                        </a:lnSpc>
                        <a:spcBef>
                          <a:spcPts val="340"/>
                        </a:spcBef>
                      </a:pPr>
                      <a:r>
                        <a:rPr sz="800" spc="-20" dirty="0">
                          <a:solidFill>
                            <a:srgbClr val="0A2C81"/>
                          </a:solidFill>
                          <a:latin typeface="Arial"/>
                          <a:cs typeface="Arial"/>
                        </a:rPr>
                        <a:t>70.8</a:t>
                      </a:r>
                      <a:endParaRPr sz="800">
                        <a:latin typeface="Arial"/>
                        <a:cs typeface="Arial"/>
                      </a:endParaRPr>
                    </a:p>
                  </a:txBody>
                  <a:tcPr marL="0" marR="0" marT="43180" marB="0">
                    <a:solidFill>
                      <a:srgbClr val="F8F8F8"/>
                    </a:solidFill>
                  </a:tcPr>
                </a:tc>
                <a:tc>
                  <a:txBody>
                    <a:bodyPr/>
                    <a:lstStyle/>
                    <a:p>
                      <a:pPr marL="31115">
                        <a:lnSpc>
                          <a:spcPct val="100000"/>
                        </a:lnSpc>
                        <a:spcBef>
                          <a:spcPts val="415"/>
                        </a:spcBef>
                        <a:tabLst>
                          <a:tab pos="3189605" algn="l"/>
                          <a:tab pos="3574415" algn="l"/>
                          <a:tab pos="4082415" algn="l"/>
                        </a:tabLst>
                      </a:pPr>
                      <a:r>
                        <a:rPr sz="1200" baseline="6944" dirty="0">
                          <a:solidFill>
                            <a:srgbClr val="0A2C81"/>
                          </a:solidFill>
                          <a:latin typeface="Arial"/>
                          <a:cs typeface="Arial"/>
                        </a:rPr>
                        <a:t>(63.6, </a:t>
                      </a:r>
                      <a:r>
                        <a:rPr sz="1200" spc="-15" baseline="6944" dirty="0">
                          <a:solidFill>
                            <a:srgbClr val="0A2C81"/>
                          </a:solidFill>
                          <a:latin typeface="Arial"/>
                          <a:cs typeface="Arial"/>
                        </a:rPr>
                        <a:t>78.0)</a:t>
                      </a:r>
                      <a:r>
                        <a:rPr sz="1200" baseline="6944" dirty="0">
                          <a:solidFill>
                            <a:srgbClr val="0A2C81"/>
                          </a:solidFill>
                          <a:latin typeface="Arial"/>
                          <a:cs typeface="Arial"/>
                        </a:rPr>
                        <a:t>	</a:t>
                      </a:r>
                      <a:r>
                        <a:rPr sz="800" spc="-25" dirty="0">
                          <a:solidFill>
                            <a:srgbClr val="0A2C81"/>
                          </a:solidFill>
                          <a:latin typeface="Arial"/>
                          <a:cs typeface="Arial"/>
                        </a:rPr>
                        <a:t>132</a:t>
                      </a:r>
                      <a:r>
                        <a:rPr sz="800" dirty="0">
                          <a:solidFill>
                            <a:srgbClr val="0A2C81"/>
                          </a:solidFill>
                          <a:latin typeface="Arial"/>
                          <a:cs typeface="Arial"/>
                        </a:rPr>
                        <a:t>	</a:t>
                      </a:r>
                      <a:r>
                        <a:rPr sz="800" spc="-10" dirty="0">
                          <a:solidFill>
                            <a:srgbClr val="0A2C81"/>
                          </a:solidFill>
                          <a:latin typeface="Arial"/>
                          <a:cs typeface="Arial"/>
                        </a:rPr>
                        <a:t>15.40</a:t>
                      </a:r>
                      <a:r>
                        <a:rPr sz="800" dirty="0">
                          <a:solidFill>
                            <a:srgbClr val="0A2C81"/>
                          </a:solidFill>
                          <a:latin typeface="Arial"/>
                          <a:cs typeface="Arial"/>
                        </a:rPr>
                        <a:t>	(17.67,</a:t>
                      </a:r>
                      <a:r>
                        <a:rPr sz="800" spc="-15" dirty="0">
                          <a:solidFill>
                            <a:srgbClr val="0A2C81"/>
                          </a:solidFill>
                          <a:latin typeface="Arial"/>
                          <a:cs typeface="Arial"/>
                        </a:rPr>
                        <a:t> </a:t>
                      </a:r>
                      <a:r>
                        <a:rPr sz="800" spc="-10" dirty="0">
                          <a:solidFill>
                            <a:srgbClr val="0A2C81"/>
                          </a:solidFill>
                          <a:latin typeface="Arial"/>
                          <a:cs typeface="Arial"/>
                        </a:rPr>
                        <a:t>13.13)</a:t>
                      </a:r>
                      <a:endParaRPr sz="800">
                        <a:latin typeface="Arial"/>
                        <a:cs typeface="Arial"/>
                      </a:endParaRPr>
                    </a:p>
                  </a:txBody>
                  <a:tcPr marL="0" marR="0" marT="52705" marB="0"/>
                </a:tc>
                <a:extLst>
                  <a:ext uri="{0D108BD9-81ED-4DB2-BD59-A6C34878D82A}">
                    <a16:rowId xmlns:a16="http://schemas.microsoft.com/office/drawing/2014/main" val="10006"/>
                  </a:ext>
                </a:extLst>
              </a:tr>
              <a:tr h="52069">
                <a:tc>
                  <a:txBody>
                    <a:bodyPr/>
                    <a:lstStyle/>
                    <a:p>
                      <a:pPr>
                        <a:lnSpc>
                          <a:spcPct val="100000"/>
                        </a:lnSpc>
                      </a:pPr>
                      <a:endParaRPr sz="100">
                        <a:latin typeface="Times New Roman"/>
                        <a:cs typeface="Times New Roman"/>
                      </a:endParaRPr>
                    </a:p>
                  </a:txBody>
                  <a:tcPr marL="0" marR="0" marT="0" marB="0">
                    <a:solidFill>
                      <a:srgbClr val="F8F8F8"/>
                    </a:solidFill>
                  </a:tcPr>
                </a:tc>
                <a:tc>
                  <a:txBody>
                    <a:bodyPr/>
                    <a:lstStyle/>
                    <a:p>
                      <a:pPr>
                        <a:lnSpc>
                          <a:spcPct val="100000"/>
                        </a:lnSpc>
                      </a:pPr>
                      <a:endParaRPr sz="100">
                        <a:latin typeface="Times New Roman"/>
                        <a:cs typeface="Times New Roman"/>
                      </a:endParaRPr>
                    </a:p>
                  </a:txBody>
                  <a:tcPr marL="0" marR="0" marT="0" marB="0">
                    <a:solidFill>
                      <a:srgbClr val="F8F8F8"/>
                    </a:solidFill>
                  </a:tcPr>
                </a:tc>
                <a:tc>
                  <a:txBody>
                    <a:bodyPr/>
                    <a:lstStyle/>
                    <a:p>
                      <a:pPr>
                        <a:lnSpc>
                          <a:spcPct val="100000"/>
                        </a:lnSpc>
                      </a:pPr>
                      <a:endParaRPr sz="100">
                        <a:latin typeface="Times New Roman"/>
                        <a:cs typeface="Times New Roman"/>
                      </a:endParaRPr>
                    </a:p>
                  </a:txBody>
                  <a:tcPr marL="0" marR="0" marT="0" marB="0">
                    <a:solidFill>
                      <a:srgbClr val="F8F8F8"/>
                    </a:solidFill>
                  </a:tcPr>
                </a:tc>
                <a:extLst>
                  <a:ext uri="{0D108BD9-81ED-4DB2-BD59-A6C34878D82A}">
                    <a16:rowId xmlns:a16="http://schemas.microsoft.com/office/drawing/2014/main" val="10007"/>
                  </a:ext>
                </a:extLst>
              </a:tr>
              <a:tr h="111760">
                <a:tc>
                  <a:txBody>
                    <a:bodyPr/>
                    <a:lstStyle/>
                    <a:p>
                      <a:pPr marR="86360" algn="r">
                        <a:lnSpc>
                          <a:spcPts val="475"/>
                        </a:lnSpc>
                      </a:pPr>
                      <a:r>
                        <a:rPr sz="800" spc="-25" dirty="0">
                          <a:solidFill>
                            <a:srgbClr val="696969"/>
                          </a:solidFill>
                          <a:latin typeface="Arial"/>
                          <a:cs typeface="Arial"/>
                        </a:rPr>
                        <a:t>63</a:t>
                      </a:r>
                      <a:endParaRPr sz="800">
                        <a:latin typeface="Arial"/>
                        <a:cs typeface="Arial"/>
                      </a:endParaRPr>
                    </a:p>
                  </a:txBody>
                  <a:tcPr marL="0" marR="0" marT="0" marB="0">
                    <a:solidFill>
                      <a:srgbClr val="F8F8F8"/>
                    </a:solidFill>
                  </a:tcPr>
                </a:tc>
                <a:tc>
                  <a:txBody>
                    <a:bodyPr/>
                    <a:lstStyle/>
                    <a:p>
                      <a:pPr marR="23495" algn="ctr">
                        <a:lnSpc>
                          <a:spcPts val="475"/>
                        </a:lnSpc>
                      </a:pPr>
                      <a:r>
                        <a:rPr sz="800" spc="-20" dirty="0">
                          <a:solidFill>
                            <a:srgbClr val="696969"/>
                          </a:solidFill>
                          <a:latin typeface="Arial"/>
                          <a:cs typeface="Arial"/>
                        </a:rPr>
                        <a:t>40.1</a:t>
                      </a:r>
                      <a:endParaRPr sz="800">
                        <a:latin typeface="Arial"/>
                        <a:cs typeface="Arial"/>
                      </a:endParaRPr>
                    </a:p>
                  </a:txBody>
                  <a:tcPr marL="0" marR="0" marT="0" marB="0">
                    <a:solidFill>
                      <a:srgbClr val="F8F8F8"/>
                    </a:solidFill>
                  </a:tcPr>
                </a:tc>
                <a:tc>
                  <a:txBody>
                    <a:bodyPr/>
                    <a:lstStyle/>
                    <a:p>
                      <a:pPr marL="31115">
                        <a:lnSpc>
                          <a:spcPts val="555"/>
                        </a:lnSpc>
                        <a:tabLst>
                          <a:tab pos="3189605" algn="l"/>
                          <a:tab pos="3574415" algn="l"/>
                          <a:tab pos="4082415" algn="l"/>
                        </a:tabLst>
                      </a:pPr>
                      <a:r>
                        <a:rPr sz="1200" baseline="6944" dirty="0">
                          <a:solidFill>
                            <a:srgbClr val="696969"/>
                          </a:solidFill>
                          <a:latin typeface="Arial"/>
                          <a:cs typeface="Arial"/>
                        </a:rPr>
                        <a:t>(32.5, </a:t>
                      </a:r>
                      <a:r>
                        <a:rPr sz="1200" spc="-15" baseline="6944" dirty="0">
                          <a:solidFill>
                            <a:srgbClr val="696969"/>
                          </a:solidFill>
                          <a:latin typeface="Arial"/>
                          <a:cs typeface="Arial"/>
                        </a:rPr>
                        <a:t>47.8)</a:t>
                      </a:r>
                      <a:r>
                        <a:rPr sz="1200" baseline="6944" dirty="0">
                          <a:solidFill>
                            <a:srgbClr val="696969"/>
                          </a:solidFill>
                          <a:latin typeface="Arial"/>
                          <a:cs typeface="Arial"/>
                        </a:rPr>
                        <a:t>	</a:t>
                      </a:r>
                      <a:r>
                        <a:rPr sz="800" spc="-25" dirty="0">
                          <a:solidFill>
                            <a:srgbClr val="696969"/>
                          </a:solidFill>
                          <a:latin typeface="Arial"/>
                          <a:cs typeface="Arial"/>
                        </a:rPr>
                        <a:t>138</a:t>
                      </a:r>
                      <a:r>
                        <a:rPr sz="800" dirty="0">
                          <a:solidFill>
                            <a:srgbClr val="696969"/>
                          </a:solidFill>
                          <a:latin typeface="Arial"/>
                          <a:cs typeface="Arial"/>
                        </a:rPr>
                        <a:t>	</a:t>
                      </a:r>
                      <a:r>
                        <a:rPr sz="800" spc="-10" dirty="0">
                          <a:solidFill>
                            <a:srgbClr val="696969"/>
                          </a:solidFill>
                          <a:latin typeface="Arial"/>
                          <a:cs typeface="Arial"/>
                        </a:rPr>
                        <a:t>13.42</a:t>
                      </a:r>
                      <a:r>
                        <a:rPr sz="800" dirty="0">
                          <a:solidFill>
                            <a:srgbClr val="696969"/>
                          </a:solidFill>
                          <a:latin typeface="Arial"/>
                          <a:cs typeface="Arial"/>
                        </a:rPr>
                        <a:t>	(15.53,</a:t>
                      </a:r>
                      <a:r>
                        <a:rPr sz="800" spc="-15" dirty="0">
                          <a:solidFill>
                            <a:srgbClr val="696969"/>
                          </a:solidFill>
                          <a:latin typeface="Arial"/>
                          <a:cs typeface="Arial"/>
                        </a:rPr>
                        <a:t> </a:t>
                      </a:r>
                      <a:r>
                        <a:rPr sz="800" spc="-10" dirty="0">
                          <a:solidFill>
                            <a:srgbClr val="696969"/>
                          </a:solidFill>
                          <a:latin typeface="Arial"/>
                          <a:cs typeface="Arial"/>
                        </a:rPr>
                        <a:t>11.31)</a:t>
                      </a:r>
                      <a:endParaRPr sz="800">
                        <a:latin typeface="Arial"/>
                        <a:cs typeface="Arial"/>
                      </a:endParaRPr>
                    </a:p>
                  </a:txBody>
                  <a:tcPr marL="0" marR="0" marT="0" marB="0">
                    <a:solidFill>
                      <a:srgbClr val="F8F8F8"/>
                    </a:solidFill>
                  </a:tcPr>
                </a:tc>
                <a:extLst>
                  <a:ext uri="{0D108BD9-81ED-4DB2-BD59-A6C34878D82A}">
                    <a16:rowId xmlns:a16="http://schemas.microsoft.com/office/drawing/2014/main" val="10008"/>
                  </a:ext>
                </a:extLst>
              </a:tr>
              <a:tr h="216535">
                <a:tc>
                  <a:txBody>
                    <a:bodyPr/>
                    <a:lstStyle/>
                    <a:p>
                      <a:pPr marR="86360" algn="r">
                        <a:lnSpc>
                          <a:spcPts val="875"/>
                        </a:lnSpc>
                        <a:spcBef>
                          <a:spcPts val="335"/>
                        </a:spcBef>
                      </a:pPr>
                      <a:r>
                        <a:rPr sz="800" spc="-25" dirty="0">
                          <a:solidFill>
                            <a:srgbClr val="0A2C81"/>
                          </a:solidFill>
                          <a:latin typeface="Arial"/>
                          <a:cs typeface="Arial"/>
                        </a:rPr>
                        <a:t>32</a:t>
                      </a:r>
                      <a:endParaRPr sz="800">
                        <a:latin typeface="Arial"/>
                        <a:cs typeface="Arial"/>
                      </a:endParaRPr>
                    </a:p>
                    <a:p>
                      <a:pPr marL="154940">
                        <a:lnSpc>
                          <a:spcPts val="400"/>
                        </a:lnSpc>
                      </a:pPr>
                      <a:r>
                        <a:rPr sz="900" b="1" spc="-10" dirty="0">
                          <a:latin typeface="Arial"/>
                          <a:cs typeface="Arial"/>
                        </a:rPr>
                        <a:t>Baseline</a:t>
                      </a:r>
                      <a:r>
                        <a:rPr sz="900" b="1" spc="-20" dirty="0">
                          <a:latin typeface="Arial"/>
                          <a:cs typeface="Arial"/>
                        </a:rPr>
                        <a:t> </a:t>
                      </a:r>
                      <a:r>
                        <a:rPr sz="900" b="1" spc="-10" dirty="0">
                          <a:latin typeface="Arial"/>
                          <a:cs typeface="Arial"/>
                        </a:rPr>
                        <a:t>platelet</a:t>
                      </a:r>
                      <a:r>
                        <a:rPr sz="900" b="1" spc="-25" dirty="0">
                          <a:latin typeface="Arial"/>
                          <a:cs typeface="Arial"/>
                        </a:rPr>
                        <a:t> </a:t>
                      </a:r>
                      <a:r>
                        <a:rPr sz="900" b="1" dirty="0">
                          <a:latin typeface="Arial"/>
                          <a:cs typeface="Arial"/>
                        </a:rPr>
                        <a:t>count:</a:t>
                      </a:r>
                      <a:r>
                        <a:rPr sz="900" b="1" spc="-10" dirty="0">
                          <a:latin typeface="Arial"/>
                          <a:cs typeface="Arial"/>
                        </a:rPr>
                        <a:t> </a:t>
                      </a:r>
                      <a:r>
                        <a:rPr sz="900" b="1" dirty="0">
                          <a:latin typeface="Arial"/>
                          <a:cs typeface="Arial"/>
                        </a:rPr>
                        <a:t>100–200</a:t>
                      </a:r>
                      <a:r>
                        <a:rPr sz="900" b="1" spc="-15" dirty="0">
                          <a:latin typeface="Arial"/>
                          <a:cs typeface="Arial"/>
                        </a:rPr>
                        <a:t> </a:t>
                      </a:r>
                      <a:r>
                        <a:rPr sz="900" b="1" dirty="0">
                          <a:latin typeface="Arial"/>
                          <a:cs typeface="Arial"/>
                        </a:rPr>
                        <a:t>×</a:t>
                      </a:r>
                      <a:r>
                        <a:rPr sz="900" b="1" spc="10" dirty="0">
                          <a:latin typeface="Arial"/>
                          <a:cs typeface="Arial"/>
                        </a:rPr>
                        <a:t> </a:t>
                      </a:r>
                      <a:r>
                        <a:rPr sz="900" b="1" spc="-20" dirty="0">
                          <a:latin typeface="Arial"/>
                          <a:cs typeface="Arial"/>
                        </a:rPr>
                        <a:t>10</a:t>
                      </a:r>
                      <a:r>
                        <a:rPr sz="900" b="1" spc="-30" baseline="23148" dirty="0">
                          <a:latin typeface="Arial"/>
                          <a:cs typeface="Arial"/>
                        </a:rPr>
                        <a:t>9</a:t>
                      </a:r>
                      <a:r>
                        <a:rPr sz="900" b="1" spc="-20" dirty="0">
                          <a:latin typeface="Arial"/>
                          <a:cs typeface="Arial"/>
                        </a:rPr>
                        <a:t>/L</a:t>
                      </a:r>
                      <a:endParaRPr sz="900">
                        <a:latin typeface="Arial"/>
                        <a:cs typeface="Arial"/>
                      </a:endParaRPr>
                    </a:p>
                  </a:txBody>
                  <a:tcPr marL="0" marR="0" marT="42545" marB="0"/>
                </a:tc>
                <a:tc>
                  <a:txBody>
                    <a:bodyPr/>
                    <a:lstStyle/>
                    <a:p>
                      <a:pPr marR="23495" algn="ctr">
                        <a:lnSpc>
                          <a:spcPct val="100000"/>
                        </a:lnSpc>
                        <a:spcBef>
                          <a:spcPts val="335"/>
                        </a:spcBef>
                      </a:pPr>
                      <a:r>
                        <a:rPr sz="800" spc="-20" dirty="0">
                          <a:solidFill>
                            <a:srgbClr val="0A2C81"/>
                          </a:solidFill>
                          <a:latin typeface="Arial"/>
                          <a:cs typeface="Arial"/>
                        </a:rPr>
                        <a:t>53.3</a:t>
                      </a:r>
                      <a:endParaRPr sz="800">
                        <a:latin typeface="Arial"/>
                        <a:cs typeface="Arial"/>
                      </a:endParaRPr>
                    </a:p>
                  </a:txBody>
                  <a:tcPr marL="0" marR="0" marT="42545" marB="0"/>
                </a:tc>
                <a:tc>
                  <a:txBody>
                    <a:bodyPr/>
                    <a:lstStyle/>
                    <a:p>
                      <a:pPr marL="31115">
                        <a:lnSpc>
                          <a:spcPct val="100000"/>
                        </a:lnSpc>
                        <a:spcBef>
                          <a:spcPts val="409"/>
                        </a:spcBef>
                        <a:tabLst>
                          <a:tab pos="3218180" algn="l"/>
                          <a:tab pos="3574415" algn="l"/>
                          <a:tab pos="4082415" algn="l"/>
                        </a:tabLst>
                      </a:pPr>
                      <a:r>
                        <a:rPr sz="1200" baseline="6944" dirty="0">
                          <a:solidFill>
                            <a:srgbClr val="0A2C81"/>
                          </a:solidFill>
                          <a:latin typeface="Arial"/>
                          <a:cs typeface="Arial"/>
                        </a:rPr>
                        <a:t>(40.7, </a:t>
                      </a:r>
                      <a:r>
                        <a:rPr sz="1200" spc="-15" baseline="6944" dirty="0">
                          <a:solidFill>
                            <a:srgbClr val="0A2C81"/>
                          </a:solidFill>
                          <a:latin typeface="Arial"/>
                          <a:cs typeface="Arial"/>
                        </a:rPr>
                        <a:t>66.0)</a:t>
                      </a:r>
                      <a:r>
                        <a:rPr sz="1200" baseline="6944" dirty="0">
                          <a:solidFill>
                            <a:srgbClr val="0A2C81"/>
                          </a:solidFill>
                          <a:latin typeface="Arial"/>
                          <a:cs typeface="Arial"/>
                        </a:rPr>
                        <a:t>	</a:t>
                      </a:r>
                      <a:r>
                        <a:rPr sz="800" spc="-25" dirty="0">
                          <a:solidFill>
                            <a:srgbClr val="0A2C81"/>
                          </a:solidFill>
                          <a:latin typeface="Arial"/>
                          <a:cs typeface="Arial"/>
                        </a:rPr>
                        <a:t>43</a:t>
                      </a:r>
                      <a:r>
                        <a:rPr sz="800" dirty="0">
                          <a:solidFill>
                            <a:srgbClr val="0A2C81"/>
                          </a:solidFill>
                          <a:latin typeface="Arial"/>
                          <a:cs typeface="Arial"/>
                        </a:rPr>
                        <a:t>	</a:t>
                      </a:r>
                      <a:r>
                        <a:rPr sz="800" spc="-10" dirty="0">
                          <a:solidFill>
                            <a:srgbClr val="0A2C81"/>
                          </a:solidFill>
                          <a:latin typeface="Arial"/>
                          <a:cs typeface="Arial"/>
                        </a:rPr>
                        <a:t>17.77</a:t>
                      </a:r>
                      <a:r>
                        <a:rPr sz="800" dirty="0">
                          <a:solidFill>
                            <a:srgbClr val="0A2C81"/>
                          </a:solidFill>
                          <a:latin typeface="Arial"/>
                          <a:cs typeface="Arial"/>
                        </a:rPr>
                        <a:t>	(22.68,</a:t>
                      </a:r>
                      <a:r>
                        <a:rPr sz="800" spc="-15" dirty="0">
                          <a:solidFill>
                            <a:srgbClr val="0A2C81"/>
                          </a:solidFill>
                          <a:latin typeface="Arial"/>
                          <a:cs typeface="Arial"/>
                        </a:rPr>
                        <a:t> </a:t>
                      </a:r>
                      <a:r>
                        <a:rPr sz="800" spc="-10" dirty="0">
                          <a:solidFill>
                            <a:srgbClr val="0A2C81"/>
                          </a:solidFill>
                          <a:latin typeface="Arial"/>
                          <a:cs typeface="Arial"/>
                        </a:rPr>
                        <a:t>12.86)</a:t>
                      </a:r>
                      <a:endParaRPr sz="800">
                        <a:latin typeface="Arial"/>
                        <a:cs typeface="Arial"/>
                      </a:endParaRPr>
                    </a:p>
                  </a:txBody>
                  <a:tcPr marL="0" marR="0" marT="52069" marB="0"/>
                </a:tc>
                <a:extLst>
                  <a:ext uri="{0D108BD9-81ED-4DB2-BD59-A6C34878D82A}">
                    <a16:rowId xmlns:a16="http://schemas.microsoft.com/office/drawing/2014/main" val="10009"/>
                  </a:ext>
                </a:extLst>
              </a:tr>
              <a:tr h="165100">
                <a:tc>
                  <a:txBody>
                    <a:bodyPr/>
                    <a:lstStyle/>
                    <a:p>
                      <a:pPr marR="86360" algn="r">
                        <a:lnSpc>
                          <a:spcPts val="869"/>
                        </a:lnSpc>
                        <a:spcBef>
                          <a:spcPts val="330"/>
                        </a:spcBef>
                      </a:pPr>
                      <a:r>
                        <a:rPr sz="800" spc="-25" dirty="0">
                          <a:solidFill>
                            <a:srgbClr val="696969"/>
                          </a:solidFill>
                          <a:latin typeface="Arial"/>
                          <a:cs typeface="Arial"/>
                        </a:rPr>
                        <a:t>13</a:t>
                      </a:r>
                      <a:endParaRPr sz="800">
                        <a:latin typeface="Arial"/>
                        <a:cs typeface="Arial"/>
                      </a:endParaRPr>
                    </a:p>
                  </a:txBody>
                  <a:tcPr marL="0" marR="0" marT="41910" marB="0"/>
                </a:tc>
                <a:tc>
                  <a:txBody>
                    <a:bodyPr/>
                    <a:lstStyle/>
                    <a:p>
                      <a:pPr marR="23495" algn="ctr">
                        <a:lnSpc>
                          <a:spcPts val="869"/>
                        </a:lnSpc>
                        <a:spcBef>
                          <a:spcPts val="330"/>
                        </a:spcBef>
                      </a:pPr>
                      <a:r>
                        <a:rPr sz="800" spc="-20" dirty="0">
                          <a:solidFill>
                            <a:srgbClr val="696969"/>
                          </a:solidFill>
                          <a:latin typeface="Arial"/>
                          <a:cs typeface="Arial"/>
                        </a:rPr>
                        <a:t>22.0</a:t>
                      </a:r>
                      <a:endParaRPr sz="800">
                        <a:latin typeface="Arial"/>
                        <a:cs typeface="Arial"/>
                      </a:endParaRPr>
                    </a:p>
                  </a:txBody>
                  <a:tcPr marL="0" marR="0" marT="41910" marB="0"/>
                </a:tc>
                <a:tc>
                  <a:txBody>
                    <a:bodyPr/>
                    <a:lstStyle/>
                    <a:p>
                      <a:pPr marL="31115">
                        <a:lnSpc>
                          <a:spcPts val="790"/>
                        </a:lnSpc>
                        <a:spcBef>
                          <a:spcPts val="405"/>
                        </a:spcBef>
                        <a:tabLst>
                          <a:tab pos="3218180" algn="l"/>
                          <a:tab pos="3574415" algn="l"/>
                          <a:tab pos="4109720" algn="l"/>
                        </a:tabLst>
                      </a:pPr>
                      <a:r>
                        <a:rPr sz="1200" baseline="6944" dirty="0">
                          <a:solidFill>
                            <a:srgbClr val="696969"/>
                          </a:solidFill>
                          <a:latin typeface="Arial"/>
                          <a:cs typeface="Arial"/>
                        </a:rPr>
                        <a:t>(11.5, </a:t>
                      </a:r>
                      <a:r>
                        <a:rPr sz="1200" spc="-15" baseline="6944" dirty="0">
                          <a:solidFill>
                            <a:srgbClr val="696969"/>
                          </a:solidFill>
                          <a:latin typeface="Arial"/>
                          <a:cs typeface="Arial"/>
                        </a:rPr>
                        <a:t>32.6)</a:t>
                      </a:r>
                      <a:r>
                        <a:rPr sz="1200" baseline="6944" dirty="0">
                          <a:solidFill>
                            <a:srgbClr val="696969"/>
                          </a:solidFill>
                          <a:latin typeface="Arial"/>
                          <a:cs typeface="Arial"/>
                        </a:rPr>
                        <a:t>	</a:t>
                      </a:r>
                      <a:r>
                        <a:rPr sz="800" spc="-25" dirty="0">
                          <a:solidFill>
                            <a:srgbClr val="696969"/>
                          </a:solidFill>
                          <a:latin typeface="Arial"/>
                          <a:cs typeface="Arial"/>
                        </a:rPr>
                        <a:t>44</a:t>
                      </a:r>
                      <a:r>
                        <a:rPr sz="800" dirty="0">
                          <a:solidFill>
                            <a:srgbClr val="696969"/>
                          </a:solidFill>
                          <a:latin typeface="Arial"/>
                          <a:cs typeface="Arial"/>
                        </a:rPr>
                        <a:t>	</a:t>
                      </a:r>
                      <a:r>
                        <a:rPr sz="800" spc="-10" dirty="0">
                          <a:solidFill>
                            <a:srgbClr val="696969"/>
                          </a:solidFill>
                          <a:latin typeface="Arial"/>
                          <a:cs typeface="Arial"/>
                        </a:rPr>
                        <a:t>12.44</a:t>
                      </a:r>
                      <a:r>
                        <a:rPr sz="800" dirty="0">
                          <a:solidFill>
                            <a:srgbClr val="696969"/>
                          </a:solidFill>
                          <a:latin typeface="Arial"/>
                          <a:cs typeface="Arial"/>
                        </a:rPr>
                        <a:t>	(15.67,</a:t>
                      </a:r>
                      <a:r>
                        <a:rPr sz="800" spc="-15" dirty="0">
                          <a:solidFill>
                            <a:srgbClr val="696969"/>
                          </a:solidFill>
                          <a:latin typeface="Arial"/>
                          <a:cs typeface="Arial"/>
                        </a:rPr>
                        <a:t> </a:t>
                      </a:r>
                      <a:r>
                        <a:rPr sz="800" spc="-10" dirty="0">
                          <a:solidFill>
                            <a:srgbClr val="696969"/>
                          </a:solidFill>
                          <a:latin typeface="Arial"/>
                          <a:cs typeface="Arial"/>
                        </a:rPr>
                        <a:t>9.22)</a:t>
                      </a:r>
                      <a:endParaRPr sz="800">
                        <a:latin typeface="Arial"/>
                        <a:cs typeface="Arial"/>
                      </a:endParaRPr>
                    </a:p>
                  </a:txBody>
                  <a:tcPr marL="0" marR="0" marT="51435" marB="0"/>
                </a:tc>
                <a:extLst>
                  <a:ext uri="{0D108BD9-81ED-4DB2-BD59-A6C34878D82A}">
                    <a16:rowId xmlns:a16="http://schemas.microsoft.com/office/drawing/2014/main" val="10010"/>
                  </a:ext>
                </a:extLst>
              </a:tr>
            </a:tbl>
          </a:graphicData>
        </a:graphic>
      </p:graphicFrame>
      <p:sp>
        <p:nvSpPr>
          <p:cNvPr id="7" name="object 7"/>
          <p:cNvSpPr txBox="1"/>
          <p:nvPr/>
        </p:nvSpPr>
        <p:spPr>
          <a:xfrm>
            <a:off x="3366261" y="4480052"/>
            <a:ext cx="67945" cy="11683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600" b="0" i="0" u="none" strike="noStrike" kern="1200" cap="none" spc="-5" normalizeH="0" baseline="0" noProof="0" dirty="0">
                <a:ln>
                  <a:noFill/>
                </a:ln>
                <a:solidFill>
                  <a:srgbClr val="000000"/>
                </a:solidFill>
                <a:effectLst/>
                <a:uLnTx/>
                <a:uFillTx/>
                <a:latin typeface="Arial"/>
                <a:ea typeface="ＭＳ Ｐゴシック"/>
                <a:cs typeface="Arial"/>
              </a:rPr>
              <a:t>0</a:t>
            </a:r>
            <a:endParaRPr kumimoji="0" sz="600" b="0" i="0" u="none" strike="noStrike" kern="1200" cap="none" spc="0" normalizeH="0" baseline="0" noProof="0">
              <a:ln>
                <a:noFill/>
              </a:ln>
              <a:solidFill>
                <a:srgbClr val="000000"/>
              </a:solidFill>
              <a:effectLst/>
              <a:uLnTx/>
              <a:uFillTx/>
              <a:latin typeface="Arial"/>
              <a:ea typeface="ＭＳ Ｐゴシック"/>
              <a:cs typeface="Arial"/>
            </a:endParaRPr>
          </a:p>
        </p:txBody>
      </p:sp>
      <p:graphicFrame>
        <p:nvGraphicFramePr>
          <p:cNvPr id="8" name="object 8"/>
          <p:cNvGraphicFramePr>
            <a:graphicFrameLocks noGrp="1"/>
          </p:cNvGraphicFramePr>
          <p:nvPr/>
        </p:nvGraphicFramePr>
        <p:xfrm>
          <a:off x="3378961" y="4428616"/>
          <a:ext cx="2326636" cy="429894"/>
        </p:xfrm>
        <a:graphic>
          <a:graphicData uri="http://schemas.openxmlformats.org/drawingml/2006/table">
            <a:tbl>
              <a:tblPr firstRow="1" bandRow="1">
                <a:tableStyleId>{2D5ABB26-0587-4C30-8999-92F81FD0307C}</a:tableStyleId>
              </a:tblPr>
              <a:tblGrid>
                <a:gridCol w="42545">
                  <a:extLst>
                    <a:ext uri="{9D8B030D-6E8A-4147-A177-3AD203B41FA5}">
                      <a16:colId xmlns:a16="http://schemas.microsoft.com/office/drawing/2014/main" val="20000"/>
                    </a:ext>
                  </a:extLst>
                </a:gridCol>
                <a:gridCol w="309880">
                  <a:extLst>
                    <a:ext uri="{9D8B030D-6E8A-4147-A177-3AD203B41FA5}">
                      <a16:colId xmlns:a16="http://schemas.microsoft.com/office/drawing/2014/main" val="20001"/>
                    </a:ext>
                  </a:extLst>
                </a:gridCol>
                <a:gridCol w="220979">
                  <a:extLst>
                    <a:ext uri="{9D8B030D-6E8A-4147-A177-3AD203B41FA5}">
                      <a16:colId xmlns:a16="http://schemas.microsoft.com/office/drawing/2014/main" val="20002"/>
                    </a:ext>
                  </a:extLst>
                </a:gridCol>
                <a:gridCol w="220979">
                  <a:extLst>
                    <a:ext uri="{9D8B030D-6E8A-4147-A177-3AD203B41FA5}">
                      <a16:colId xmlns:a16="http://schemas.microsoft.com/office/drawing/2014/main" val="20003"/>
                    </a:ext>
                  </a:extLst>
                </a:gridCol>
                <a:gridCol w="220979">
                  <a:extLst>
                    <a:ext uri="{9D8B030D-6E8A-4147-A177-3AD203B41FA5}">
                      <a16:colId xmlns:a16="http://schemas.microsoft.com/office/drawing/2014/main" val="20004"/>
                    </a:ext>
                  </a:extLst>
                </a:gridCol>
                <a:gridCol w="220980">
                  <a:extLst>
                    <a:ext uri="{9D8B030D-6E8A-4147-A177-3AD203B41FA5}">
                      <a16:colId xmlns:a16="http://schemas.microsoft.com/office/drawing/2014/main" val="20005"/>
                    </a:ext>
                  </a:extLst>
                </a:gridCol>
                <a:gridCol w="220980">
                  <a:extLst>
                    <a:ext uri="{9D8B030D-6E8A-4147-A177-3AD203B41FA5}">
                      <a16:colId xmlns:a16="http://schemas.microsoft.com/office/drawing/2014/main" val="20006"/>
                    </a:ext>
                  </a:extLst>
                </a:gridCol>
                <a:gridCol w="220980">
                  <a:extLst>
                    <a:ext uri="{9D8B030D-6E8A-4147-A177-3AD203B41FA5}">
                      <a16:colId xmlns:a16="http://schemas.microsoft.com/office/drawing/2014/main" val="20007"/>
                    </a:ext>
                  </a:extLst>
                </a:gridCol>
                <a:gridCol w="220980">
                  <a:extLst>
                    <a:ext uri="{9D8B030D-6E8A-4147-A177-3AD203B41FA5}">
                      <a16:colId xmlns:a16="http://schemas.microsoft.com/office/drawing/2014/main" val="20008"/>
                    </a:ext>
                  </a:extLst>
                </a:gridCol>
                <a:gridCol w="210185">
                  <a:extLst>
                    <a:ext uri="{9D8B030D-6E8A-4147-A177-3AD203B41FA5}">
                      <a16:colId xmlns:a16="http://schemas.microsoft.com/office/drawing/2014/main" val="20009"/>
                    </a:ext>
                  </a:extLst>
                </a:gridCol>
                <a:gridCol w="217169">
                  <a:extLst>
                    <a:ext uri="{9D8B030D-6E8A-4147-A177-3AD203B41FA5}">
                      <a16:colId xmlns:a16="http://schemas.microsoft.com/office/drawing/2014/main" val="20010"/>
                    </a:ext>
                  </a:extLst>
                </a:gridCol>
              </a:tblGrid>
              <a:tr h="220979">
                <a:tc>
                  <a:txBody>
                    <a:bodyPr/>
                    <a:lstStyle/>
                    <a:p>
                      <a:pPr>
                        <a:lnSpc>
                          <a:spcPct val="100000"/>
                        </a:lnSpc>
                      </a:pPr>
                      <a:endParaRPr sz="1000">
                        <a:latin typeface="Times New Roman"/>
                        <a:cs typeface="Times New Roman"/>
                      </a:endParaRPr>
                    </a:p>
                  </a:txBody>
                  <a:tcPr marL="0" marR="0" marT="0" marB="0">
                    <a:lnT w="6350">
                      <a:solidFill>
                        <a:srgbClr val="000000"/>
                      </a:solidFill>
                      <a:prstDash val="solid"/>
                    </a:lnT>
                  </a:tcPr>
                </a:tc>
                <a:tc>
                  <a:txBody>
                    <a:bodyPr/>
                    <a:lstStyle/>
                    <a:p>
                      <a:pPr marL="156210">
                        <a:lnSpc>
                          <a:spcPct val="100000"/>
                        </a:lnSpc>
                        <a:spcBef>
                          <a:spcPts val="480"/>
                        </a:spcBef>
                      </a:pPr>
                      <a:r>
                        <a:rPr sz="600" spc="-25" dirty="0">
                          <a:latin typeface="Arial"/>
                          <a:cs typeface="Arial"/>
                        </a:rPr>
                        <a:t>10</a:t>
                      </a:r>
                      <a:endParaRPr sz="600">
                        <a:latin typeface="Arial"/>
                        <a:cs typeface="Arial"/>
                      </a:endParaRPr>
                    </a:p>
                  </a:txBody>
                  <a:tcPr marL="0" marR="0" marT="60960" marB="0">
                    <a:lnT w="6350">
                      <a:solidFill>
                        <a:srgbClr val="000000"/>
                      </a:solidFill>
                      <a:prstDash val="solid"/>
                    </a:lnT>
                  </a:tcPr>
                </a:tc>
                <a:tc>
                  <a:txBody>
                    <a:bodyPr/>
                    <a:lstStyle/>
                    <a:p>
                      <a:pPr marL="67310">
                        <a:lnSpc>
                          <a:spcPct val="100000"/>
                        </a:lnSpc>
                        <a:spcBef>
                          <a:spcPts val="480"/>
                        </a:spcBef>
                      </a:pPr>
                      <a:r>
                        <a:rPr sz="600" spc="-25" dirty="0">
                          <a:latin typeface="Arial"/>
                          <a:cs typeface="Arial"/>
                        </a:rPr>
                        <a:t>20</a:t>
                      </a:r>
                      <a:endParaRPr sz="600">
                        <a:latin typeface="Arial"/>
                        <a:cs typeface="Arial"/>
                      </a:endParaRPr>
                    </a:p>
                  </a:txBody>
                  <a:tcPr marL="0" marR="0" marT="60960" marB="0">
                    <a:lnT w="6350">
                      <a:solidFill>
                        <a:srgbClr val="000000"/>
                      </a:solidFill>
                      <a:prstDash val="solid"/>
                    </a:lnT>
                  </a:tcPr>
                </a:tc>
                <a:tc>
                  <a:txBody>
                    <a:bodyPr/>
                    <a:lstStyle/>
                    <a:p>
                      <a:pPr marL="67310">
                        <a:lnSpc>
                          <a:spcPct val="100000"/>
                        </a:lnSpc>
                        <a:spcBef>
                          <a:spcPts val="480"/>
                        </a:spcBef>
                      </a:pPr>
                      <a:r>
                        <a:rPr sz="600" spc="-25" dirty="0">
                          <a:latin typeface="Arial"/>
                          <a:cs typeface="Arial"/>
                        </a:rPr>
                        <a:t>30</a:t>
                      </a:r>
                      <a:endParaRPr sz="600">
                        <a:latin typeface="Arial"/>
                        <a:cs typeface="Arial"/>
                      </a:endParaRPr>
                    </a:p>
                  </a:txBody>
                  <a:tcPr marL="0" marR="0" marT="60960" marB="0">
                    <a:lnT w="6350">
                      <a:solidFill>
                        <a:srgbClr val="000000"/>
                      </a:solidFill>
                      <a:prstDash val="solid"/>
                    </a:lnT>
                  </a:tcPr>
                </a:tc>
                <a:tc>
                  <a:txBody>
                    <a:bodyPr/>
                    <a:lstStyle/>
                    <a:p>
                      <a:pPr marL="67310">
                        <a:lnSpc>
                          <a:spcPct val="100000"/>
                        </a:lnSpc>
                        <a:spcBef>
                          <a:spcPts val="480"/>
                        </a:spcBef>
                      </a:pPr>
                      <a:r>
                        <a:rPr sz="600" spc="-25" dirty="0">
                          <a:latin typeface="Arial"/>
                          <a:cs typeface="Arial"/>
                        </a:rPr>
                        <a:t>40</a:t>
                      </a:r>
                      <a:endParaRPr sz="600">
                        <a:latin typeface="Arial"/>
                        <a:cs typeface="Arial"/>
                      </a:endParaRPr>
                    </a:p>
                  </a:txBody>
                  <a:tcPr marL="0" marR="0" marT="60960" marB="0">
                    <a:lnT w="6350">
                      <a:solidFill>
                        <a:srgbClr val="000000"/>
                      </a:solidFill>
                      <a:prstDash val="solid"/>
                    </a:lnT>
                  </a:tcPr>
                </a:tc>
                <a:tc>
                  <a:txBody>
                    <a:bodyPr/>
                    <a:lstStyle/>
                    <a:p>
                      <a:pPr marL="67310">
                        <a:lnSpc>
                          <a:spcPct val="100000"/>
                        </a:lnSpc>
                        <a:spcBef>
                          <a:spcPts val="480"/>
                        </a:spcBef>
                      </a:pPr>
                      <a:r>
                        <a:rPr sz="600" spc="-25" dirty="0">
                          <a:latin typeface="Arial"/>
                          <a:cs typeface="Arial"/>
                        </a:rPr>
                        <a:t>50</a:t>
                      </a:r>
                      <a:endParaRPr sz="600">
                        <a:latin typeface="Arial"/>
                        <a:cs typeface="Arial"/>
                      </a:endParaRPr>
                    </a:p>
                  </a:txBody>
                  <a:tcPr marL="0" marR="0" marT="60960" marB="0">
                    <a:lnT w="6350">
                      <a:solidFill>
                        <a:srgbClr val="000000"/>
                      </a:solidFill>
                      <a:prstDash val="solid"/>
                    </a:lnT>
                  </a:tcPr>
                </a:tc>
                <a:tc>
                  <a:txBody>
                    <a:bodyPr/>
                    <a:lstStyle/>
                    <a:p>
                      <a:pPr marL="67310">
                        <a:lnSpc>
                          <a:spcPct val="100000"/>
                        </a:lnSpc>
                        <a:spcBef>
                          <a:spcPts val="480"/>
                        </a:spcBef>
                      </a:pPr>
                      <a:r>
                        <a:rPr sz="600" spc="-25" dirty="0">
                          <a:latin typeface="Arial"/>
                          <a:cs typeface="Arial"/>
                        </a:rPr>
                        <a:t>60</a:t>
                      </a:r>
                      <a:endParaRPr sz="600">
                        <a:latin typeface="Arial"/>
                        <a:cs typeface="Arial"/>
                      </a:endParaRPr>
                    </a:p>
                  </a:txBody>
                  <a:tcPr marL="0" marR="0" marT="60960" marB="0">
                    <a:lnT w="6350">
                      <a:solidFill>
                        <a:srgbClr val="000000"/>
                      </a:solidFill>
                      <a:prstDash val="solid"/>
                    </a:lnT>
                  </a:tcPr>
                </a:tc>
                <a:tc>
                  <a:txBody>
                    <a:bodyPr/>
                    <a:lstStyle/>
                    <a:p>
                      <a:pPr marL="67310">
                        <a:lnSpc>
                          <a:spcPct val="100000"/>
                        </a:lnSpc>
                        <a:spcBef>
                          <a:spcPts val="480"/>
                        </a:spcBef>
                      </a:pPr>
                      <a:r>
                        <a:rPr sz="600" spc="-25" dirty="0">
                          <a:latin typeface="Arial"/>
                          <a:cs typeface="Arial"/>
                        </a:rPr>
                        <a:t>70</a:t>
                      </a:r>
                      <a:endParaRPr sz="600">
                        <a:latin typeface="Arial"/>
                        <a:cs typeface="Arial"/>
                      </a:endParaRPr>
                    </a:p>
                  </a:txBody>
                  <a:tcPr marL="0" marR="0" marT="60960" marB="0">
                    <a:lnT w="6350">
                      <a:solidFill>
                        <a:srgbClr val="000000"/>
                      </a:solidFill>
                      <a:prstDash val="solid"/>
                    </a:lnT>
                  </a:tcPr>
                </a:tc>
                <a:tc>
                  <a:txBody>
                    <a:bodyPr/>
                    <a:lstStyle/>
                    <a:p>
                      <a:pPr marL="67310">
                        <a:lnSpc>
                          <a:spcPct val="100000"/>
                        </a:lnSpc>
                        <a:spcBef>
                          <a:spcPts val="480"/>
                        </a:spcBef>
                      </a:pPr>
                      <a:r>
                        <a:rPr sz="600" spc="-25" dirty="0">
                          <a:latin typeface="Arial"/>
                          <a:cs typeface="Arial"/>
                        </a:rPr>
                        <a:t>80</a:t>
                      </a:r>
                      <a:endParaRPr sz="600">
                        <a:latin typeface="Arial"/>
                        <a:cs typeface="Arial"/>
                      </a:endParaRPr>
                    </a:p>
                  </a:txBody>
                  <a:tcPr marL="0" marR="0" marT="60960" marB="0">
                    <a:lnT w="6350">
                      <a:solidFill>
                        <a:srgbClr val="000000"/>
                      </a:solidFill>
                      <a:prstDash val="solid"/>
                    </a:lnT>
                  </a:tcPr>
                </a:tc>
                <a:tc>
                  <a:txBody>
                    <a:bodyPr/>
                    <a:lstStyle/>
                    <a:p>
                      <a:pPr marL="67310">
                        <a:lnSpc>
                          <a:spcPct val="100000"/>
                        </a:lnSpc>
                        <a:spcBef>
                          <a:spcPts val="480"/>
                        </a:spcBef>
                      </a:pPr>
                      <a:r>
                        <a:rPr sz="600" spc="-25" dirty="0">
                          <a:latin typeface="Arial"/>
                          <a:cs typeface="Arial"/>
                        </a:rPr>
                        <a:t>90</a:t>
                      </a:r>
                      <a:endParaRPr sz="600">
                        <a:latin typeface="Arial"/>
                        <a:cs typeface="Arial"/>
                      </a:endParaRPr>
                    </a:p>
                  </a:txBody>
                  <a:tcPr marL="0" marR="0" marT="60960" marB="0">
                    <a:lnT w="6350">
                      <a:solidFill>
                        <a:srgbClr val="000000"/>
                      </a:solidFill>
                      <a:prstDash val="solid"/>
                    </a:lnT>
                  </a:tcPr>
                </a:tc>
                <a:tc>
                  <a:txBody>
                    <a:bodyPr/>
                    <a:lstStyle/>
                    <a:p>
                      <a:pPr marL="56515">
                        <a:lnSpc>
                          <a:spcPct val="100000"/>
                        </a:lnSpc>
                        <a:spcBef>
                          <a:spcPts val="480"/>
                        </a:spcBef>
                      </a:pPr>
                      <a:r>
                        <a:rPr sz="600" spc="-25" dirty="0">
                          <a:latin typeface="Arial"/>
                          <a:cs typeface="Arial"/>
                        </a:rPr>
                        <a:t>100</a:t>
                      </a:r>
                      <a:endParaRPr sz="600">
                        <a:latin typeface="Arial"/>
                        <a:cs typeface="Arial"/>
                      </a:endParaRPr>
                    </a:p>
                  </a:txBody>
                  <a:tcPr marL="0" marR="0" marT="60960" marB="0">
                    <a:lnT w="6350">
                      <a:solidFill>
                        <a:srgbClr val="000000"/>
                      </a:solidFill>
                      <a:prstDash val="solid"/>
                    </a:lnT>
                  </a:tcPr>
                </a:tc>
                <a:extLst>
                  <a:ext uri="{0D108BD9-81ED-4DB2-BD59-A6C34878D82A}">
                    <a16:rowId xmlns:a16="http://schemas.microsoft.com/office/drawing/2014/main" val="10000"/>
                  </a:ext>
                </a:extLst>
              </a:tr>
              <a:tr h="208915">
                <a:tc gridSpan="11">
                  <a:txBody>
                    <a:bodyPr/>
                    <a:lstStyle/>
                    <a:p>
                      <a:pPr marR="67310" algn="ctr">
                        <a:lnSpc>
                          <a:spcPts val="1110"/>
                        </a:lnSpc>
                        <a:spcBef>
                          <a:spcPts val="434"/>
                        </a:spcBef>
                      </a:pPr>
                      <a:r>
                        <a:rPr sz="1000" b="1" dirty="0">
                          <a:solidFill>
                            <a:srgbClr val="91005A"/>
                          </a:solidFill>
                          <a:latin typeface="Arial"/>
                          <a:cs typeface="Arial"/>
                        </a:rPr>
                        <a:t>SVR35</a:t>
                      </a:r>
                      <a:r>
                        <a:rPr sz="1000" b="1" spc="-50" dirty="0">
                          <a:solidFill>
                            <a:srgbClr val="91005A"/>
                          </a:solidFill>
                          <a:latin typeface="Arial"/>
                          <a:cs typeface="Arial"/>
                        </a:rPr>
                        <a:t> </a:t>
                      </a:r>
                      <a:r>
                        <a:rPr sz="1000" b="1" spc="-25" dirty="0">
                          <a:solidFill>
                            <a:srgbClr val="91005A"/>
                          </a:solidFill>
                          <a:latin typeface="Arial"/>
                          <a:cs typeface="Arial"/>
                        </a:rPr>
                        <a:t>(%)</a:t>
                      </a:r>
                      <a:endParaRPr sz="1000">
                        <a:latin typeface="Arial"/>
                        <a:cs typeface="Arial"/>
                      </a:endParaRPr>
                    </a:p>
                  </a:txBody>
                  <a:tcPr marL="0" marR="0" marT="55244"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bl>
          </a:graphicData>
        </a:graphic>
      </p:graphicFrame>
      <p:sp>
        <p:nvSpPr>
          <p:cNvPr id="9" name="object 9"/>
          <p:cNvSpPr txBox="1"/>
          <p:nvPr/>
        </p:nvSpPr>
        <p:spPr>
          <a:xfrm>
            <a:off x="7158608" y="4493767"/>
            <a:ext cx="67945" cy="11683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600" b="0" i="0" u="none" strike="noStrike" kern="1200" cap="none" spc="-5" normalizeH="0" baseline="0" noProof="0" dirty="0">
                <a:ln>
                  <a:noFill/>
                </a:ln>
                <a:solidFill>
                  <a:srgbClr val="000000"/>
                </a:solidFill>
                <a:effectLst/>
                <a:uLnTx/>
                <a:uFillTx/>
                <a:latin typeface="Arial"/>
                <a:ea typeface="ＭＳ Ｐゴシック"/>
                <a:cs typeface="Arial"/>
              </a:rPr>
              <a:t>0</a:t>
            </a:r>
            <a:endParaRPr kumimoji="0" sz="600" b="0" i="0" u="none" strike="noStrike" kern="1200" cap="none" spc="0" normalizeH="0" baseline="0" noProof="0">
              <a:ln>
                <a:noFill/>
              </a:ln>
              <a:solidFill>
                <a:srgbClr val="000000"/>
              </a:solidFill>
              <a:effectLst/>
              <a:uLnTx/>
              <a:uFillTx/>
              <a:latin typeface="Arial"/>
              <a:ea typeface="ＭＳ Ｐゴシック"/>
              <a:cs typeface="Arial"/>
            </a:endParaRPr>
          </a:p>
        </p:txBody>
      </p:sp>
      <p:graphicFrame>
        <p:nvGraphicFramePr>
          <p:cNvPr id="10" name="object 10"/>
          <p:cNvGraphicFramePr>
            <a:graphicFrameLocks noGrp="1"/>
          </p:cNvGraphicFramePr>
          <p:nvPr/>
        </p:nvGraphicFramePr>
        <p:xfrm>
          <a:off x="7171308" y="4437760"/>
          <a:ext cx="2483484" cy="434340"/>
        </p:xfrm>
        <a:graphic>
          <a:graphicData uri="http://schemas.openxmlformats.org/drawingml/2006/table">
            <a:tbl>
              <a:tblPr firstRow="1" bandRow="1">
                <a:tableStyleId>{2D5ABB26-0587-4C30-8999-92F81FD0307C}</a:tableStyleId>
              </a:tblPr>
              <a:tblGrid>
                <a:gridCol w="42545">
                  <a:extLst>
                    <a:ext uri="{9D8B030D-6E8A-4147-A177-3AD203B41FA5}">
                      <a16:colId xmlns:a16="http://schemas.microsoft.com/office/drawing/2014/main" val="20000"/>
                    </a:ext>
                  </a:extLst>
                </a:gridCol>
                <a:gridCol w="684530">
                  <a:extLst>
                    <a:ext uri="{9D8B030D-6E8A-4147-A177-3AD203B41FA5}">
                      <a16:colId xmlns:a16="http://schemas.microsoft.com/office/drawing/2014/main" val="20001"/>
                    </a:ext>
                  </a:extLst>
                </a:gridCol>
                <a:gridCol w="488315">
                  <a:extLst>
                    <a:ext uri="{9D8B030D-6E8A-4147-A177-3AD203B41FA5}">
                      <a16:colId xmlns:a16="http://schemas.microsoft.com/office/drawing/2014/main" val="20002"/>
                    </a:ext>
                  </a:extLst>
                </a:gridCol>
                <a:gridCol w="477520">
                  <a:extLst>
                    <a:ext uri="{9D8B030D-6E8A-4147-A177-3AD203B41FA5}">
                      <a16:colId xmlns:a16="http://schemas.microsoft.com/office/drawing/2014/main" val="20003"/>
                    </a:ext>
                  </a:extLst>
                </a:gridCol>
                <a:gridCol w="477519">
                  <a:extLst>
                    <a:ext uri="{9D8B030D-6E8A-4147-A177-3AD203B41FA5}">
                      <a16:colId xmlns:a16="http://schemas.microsoft.com/office/drawing/2014/main" val="20004"/>
                    </a:ext>
                  </a:extLst>
                </a:gridCol>
                <a:gridCol w="313055">
                  <a:extLst>
                    <a:ext uri="{9D8B030D-6E8A-4147-A177-3AD203B41FA5}">
                      <a16:colId xmlns:a16="http://schemas.microsoft.com/office/drawing/2014/main" val="20005"/>
                    </a:ext>
                  </a:extLst>
                </a:gridCol>
              </a:tblGrid>
              <a:tr h="225425">
                <a:tc>
                  <a:txBody>
                    <a:bodyPr/>
                    <a:lstStyle/>
                    <a:p>
                      <a:pPr>
                        <a:lnSpc>
                          <a:spcPct val="100000"/>
                        </a:lnSpc>
                      </a:pPr>
                      <a:endParaRPr sz="1000">
                        <a:latin typeface="Times New Roman"/>
                        <a:cs typeface="Times New Roman"/>
                      </a:endParaRPr>
                    </a:p>
                  </a:txBody>
                  <a:tcPr marL="0" marR="0" marT="0" marB="0">
                    <a:lnT w="6350">
                      <a:solidFill>
                        <a:srgbClr val="000000"/>
                      </a:solidFill>
                      <a:prstDash val="solid"/>
                    </a:lnT>
                  </a:tcPr>
                </a:tc>
                <a:tc>
                  <a:txBody>
                    <a:bodyPr/>
                    <a:lstStyle/>
                    <a:p>
                      <a:pPr marL="434975">
                        <a:lnSpc>
                          <a:spcPct val="100000"/>
                        </a:lnSpc>
                        <a:spcBef>
                          <a:spcPts val="515"/>
                        </a:spcBef>
                      </a:pPr>
                      <a:r>
                        <a:rPr sz="600" dirty="0">
                          <a:latin typeface="Arial"/>
                          <a:cs typeface="Arial"/>
                        </a:rPr>
                        <a:t>5</a:t>
                      </a:r>
                      <a:endParaRPr sz="600">
                        <a:latin typeface="Arial"/>
                        <a:cs typeface="Arial"/>
                      </a:endParaRPr>
                    </a:p>
                  </a:txBody>
                  <a:tcPr marL="0" marR="0" marT="65405" marB="0">
                    <a:lnT w="6350">
                      <a:solidFill>
                        <a:srgbClr val="000000"/>
                      </a:solidFill>
                      <a:prstDash val="solid"/>
                    </a:lnT>
                  </a:tcPr>
                </a:tc>
                <a:tc>
                  <a:txBody>
                    <a:bodyPr/>
                    <a:lstStyle/>
                    <a:p>
                      <a:pPr marL="10795" algn="ctr">
                        <a:lnSpc>
                          <a:spcPct val="100000"/>
                        </a:lnSpc>
                        <a:spcBef>
                          <a:spcPts val="515"/>
                        </a:spcBef>
                      </a:pPr>
                      <a:r>
                        <a:rPr sz="600" spc="-25" dirty="0">
                          <a:latin typeface="Arial"/>
                          <a:cs typeface="Arial"/>
                        </a:rPr>
                        <a:t>10</a:t>
                      </a:r>
                      <a:endParaRPr sz="600">
                        <a:latin typeface="Arial"/>
                        <a:cs typeface="Arial"/>
                      </a:endParaRPr>
                    </a:p>
                  </a:txBody>
                  <a:tcPr marL="0" marR="0" marT="65405" marB="0">
                    <a:lnT w="6350">
                      <a:solidFill>
                        <a:srgbClr val="000000"/>
                      </a:solidFill>
                      <a:prstDash val="solid"/>
                    </a:lnT>
                  </a:tcPr>
                </a:tc>
                <a:tc>
                  <a:txBody>
                    <a:bodyPr/>
                    <a:lstStyle/>
                    <a:p>
                      <a:pPr algn="ctr">
                        <a:lnSpc>
                          <a:spcPct val="100000"/>
                        </a:lnSpc>
                        <a:spcBef>
                          <a:spcPts val="515"/>
                        </a:spcBef>
                      </a:pPr>
                      <a:r>
                        <a:rPr sz="600" spc="-25" dirty="0">
                          <a:latin typeface="Arial"/>
                          <a:cs typeface="Arial"/>
                        </a:rPr>
                        <a:t>15</a:t>
                      </a:r>
                      <a:endParaRPr sz="600">
                        <a:latin typeface="Arial"/>
                        <a:cs typeface="Arial"/>
                      </a:endParaRPr>
                    </a:p>
                  </a:txBody>
                  <a:tcPr marL="0" marR="0" marT="65405" marB="0">
                    <a:lnT w="6350">
                      <a:solidFill>
                        <a:srgbClr val="000000"/>
                      </a:solidFill>
                      <a:prstDash val="solid"/>
                    </a:lnT>
                  </a:tcPr>
                </a:tc>
                <a:tc>
                  <a:txBody>
                    <a:bodyPr/>
                    <a:lstStyle/>
                    <a:p>
                      <a:pPr algn="ctr">
                        <a:lnSpc>
                          <a:spcPct val="100000"/>
                        </a:lnSpc>
                        <a:spcBef>
                          <a:spcPts val="515"/>
                        </a:spcBef>
                      </a:pPr>
                      <a:r>
                        <a:rPr sz="600" spc="-25" dirty="0">
                          <a:latin typeface="Arial"/>
                          <a:cs typeface="Arial"/>
                        </a:rPr>
                        <a:t>20</a:t>
                      </a:r>
                      <a:endParaRPr sz="600">
                        <a:latin typeface="Arial"/>
                        <a:cs typeface="Arial"/>
                      </a:endParaRPr>
                    </a:p>
                  </a:txBody>
                  <a:tcPr marL="0" marR="0" marT="65405" marB="0">
                    <a:lnT w="6350">
                      <a:solidFill>
                        <a:srgbClr val="000000"/>
                      </a:solidFill>
                      <a:prstDash val="solid"/>
                    </a:lnT>
                  </a:tcPr>
                </a:tc>
                <a:tc>
                  <a:txBody>
                    <a:bodyPr/>
                    <a:lstStyle/>
                    <a:p>
                      <a:pPr marL="195580">
                        <a:lnSpc>
                          <a:spcPct val="100000"/>
                        </a:lnSpc>
                        <a:spcBef>
                          <a:spcPts val="515"/>
                        </a:spcBef>
                      </a:pPr>
                      <a:r>
                        <a:rPr sz="600" spc="-25" dirty="0">
                          <a:latin typeface="Arial"/>
                          <a:cs typeface="Arial"/>
                        </a:rPr>
                        <a:t>25</a:t>
                      </a:r>
                      <a:endParaRPr sz="600">
                        <a:latin typeface="Arial"/>
                        <a:cs typeface="Arial"/>
                      </a:endParaRPr>
                    </a:p>
                  </a:txBody>
                  <a:tcPr marL="0" marR="0" marT="65405" marB="0">
                    <a:lnT w="6350">
                      <a:solidFill>
                        <a:srgbClr val="000000"/>
                      </a:solidFill>
                      <a:prstDash val="solid"/>
                    </a:lnT>
                  </a:tcPr>
                </a:tc>
                <a:extLst>
                  <a:ext uri="{0D108BD9-81ED-4DB2-BD59-A6C34878D82A}">
                    <a16:rowId xmlns:a16="http://schemas.microsoft.com/office/drawing/2014/main" val="10000"/>
                  </a:ext>
                </a:extLst>
              </a:tr>
              <a:tr h="208915">
                <a:tc gridSpan="6">
                  <a:txBody>
                    <a:bodyPr/>
                    <a:lstStyle/>
                    <a:p>
                      <a:pPr marL="115570">
                        <a:lnSpc>
                          <a:spcPts val="1110"/>
                        </a:lnSpc>
                        <a:spcBef>
                          <a:spcPts val="434"/>
                        </a:spcBef>
                      </a:pPr>
                      <a:r>
                        <a:rPr sz="1000" b="1" dirty="0">
                          <a:solidFill>
                            <a:srgbClr val="91005A"/>
                          </a:solidFill>
                          <a:latin typeface="Arial"/>
                          <a:cs typeface="Arial"/>
                        </a:rPr>
                        <a:t>TSS</a:t>
                      </a:r>
                      <a:r>
                        <a:rPr sz="1000" b="1" spc="-25" dirty="0">
                          <a:solidFill>
                            <a:srgbClr val="91005A"/>
                          </a:solidFill>
                          <a:latin typeface="Arial"/>
                          <a:cs typeface="Arial"/>
                        </a:rPr>
                        <a:t> </a:t>
                      </a:r>
                      <a:r>
                        <a:rPr sz="1000" b="1" spc="-10" dirty="0">
                          <a:solidFill>
                            <a:srgbClr val="91005A"/>
                          </a:solidFill>
                          <a:latin typeface="Arial"/>
                          <a:cs typeface="Arial"/>
                        </a:rPr>
                        <a:t>improvement </a:t>
                      </a:r>
                      <a:r>
                        <a:rPr sz="1000" b="1" dirty="0">
                          <a:solidFill>
                            <a:srgbClr val="91005A"/>
                          </a:solidFill>
                          <a:latin typeface="Arial"/>
                          <a:cs typeface="Arial"/>
                        </a:rPr>
                        <a:t>(absolute</a:t>
                      </a:r>
                      <a:r>
                        <a:rPr sz="1000" b="1" spc="-10" dirty="0">
                          <a:solidFill>
                            <a:srgbClr val="91005A"/>
                          </a:solidFill>
                          <a:latin typeface="Arial"/>
                          <a:cs typeface="Arial"/>
                        </a:rPr>
                        <a:t> change)</a:t>
                      </a:r>
                      <a:endParaRPr sz="1000">
                        <a:latin typeface="Arial"/>
                        <a:cs typeface="Arial"/>
                      </a:endParaRPr>
                    </a:p>
                  </a:txBody>
                  <a:tcPr marL="0" marR="0" marT="55244"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bl>
          </a:graphicData>
        </a:graphic>
      </p:graphicFrame>
      <p:sp>
        <p:nvSpPr>
          <p:cNvPr id="11" name="object 11"/>
          <p:cNvSpPr/>
          <p:nvPr/>
        </p:nvSpPr>
        <p:spPr>
          <a:xfrm>
            <a:off x="7188707" y="4437888"/>
            <a:ext cx="0" cy="45720"/>
          </a:xfrm>
          <a:custGeom>
            <a:avLst/>
            <a:gdLst/>
            <a:ahLst/>
            <a:cxnLst/>
            <a:rect l="l" t="t" r="r" b="b"/>
            <a:pathLst>
              <a:path h="45720">
                <a:moveTo>
                  <a:pt x="0" y="0"/>
                </a:moveTo>
                <a:lnTo>
                  <a:pt x="0" y="45719"/>
                </a:lnTo>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2" name="object 12"/>
          <p:cNvSpPr/>
          <p:nvPr/>
        </p:nvSpPr>
        <p:spPr>
          <a:xfrm>
            <a:off x="9567671" y="4437888"/>
            <a:ext cx="0" cy="45720"/>
          </a:xfrm>
          <a:custGeom>
            <a:avLst/>
            <a:gdLst/>
            <a:ahLst/>
            <a:cxnLst/>
            <a:rect l="l" t="t" r="r" b="b"/>
            <a:pathLst>
              <a:path h="45720">
                <a:moveTo>
                  <a:pt x="0" y="0"/>
                </a:moveTo>
                <a:lnTo>
                  <a:pt x="0" y="45719"/>
                </a:lnTo>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3" name="object 13"/>
          <p:cNvSpPr/>
          <p:nvPr/>
        </p:nvSpPr>
        <p:spPr>
          <a:xfrm>
            <a:off x="8616695" y="4437888"/>
            <a:ext cx="0" cy="45720"/>
          </a:xfrm>
          <a:custGeom>
            <a:avLst/>
            <a:gdLst/>
            <a:ahLst/>
            <a:cxnLst/>
            <a:rect l="l" t="t" r="r" b="b"/>
            <a:pathLst>
              <a:path h="45720">
                <a:moveTo>
                  <a:pt x="0" y="0"/>
                </a:moveTo>
                <a:lnTo>
                  <a:pt x="0" y="45719"/>
                </a:lnTo>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4" name="object 14"/>
          <p:cNvSpPr/>
          <p:nvPr/>
        </p:nvSpPr>
        <p:spPr>
          <a:xfrm>
            <a:off x="7664195" y="4437888"/>
            <a:ext cx="0" cy="45720"/>
          </a:xfrm>
          <a:custGeom>
            <a:avLst/>
            <a:gdLst/>
            <a:ahLst/>
            <a:cxnLst/>
            <a:rect l="l" t="t" r="r" b="b"/>
            <a:pathLst>
              <a:path h="45720">
                <a:moveTo>
                  <a:pt x="0" y="0"/>
                </a:moveTo>
                <a:lnTo>
                  <a:pt x="0" y="45719"/>
                </a:lnTo>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5" name="object 15"/>
          <p:cNvSpPr/>
          <p:nvPr/>
        </p:nvSpPr>
        <p:spPr>
          <a:xfrm>
            <a:off x="9092183" y="4437888"/>
            <a:ext cx="0" cy="45720"/>
          </a:xfrm>
          <a:custGeom>
            <a:avLst/>
            <a:gdLst/>
            <a:ahLst/>
            <a:cxnLst/>
            <a:rect l="l" t="t" r="r" b="b"/>
            <a:pathLst>
              <a:path h="45720">
                <a:moveTo>
                  <a:pt x="0" y="0"/>
                </a:moveTo>
                <a:lnTo>
                  <a:pt x="0" y="45719"/>
                </a:lnTo>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6" name="object 16"/>
          <p:cNvSpPr/>
          <p:nvPr/>
        </p:nvSpPr>
        <p:spPr>
          <a:xfrm>
            <a:off x="8139683" y="4437888"/>
            <a:ext cx="0" cy="45720"/>
          </a:xfrm>
          <a:custGeom>
            <a:avLst/>
            <a:gdLst/>
            <a:ahLst/>
            <a:cxnLst/>
            <a:rect l="l" t="t" r="r" b="b"/>
            <a:pathLst>
              <a:path h="45720">
                <a:moveTo>
                  <a:pt x="0" y="0"/>
                </a:moveTo>
                <a:lnTo>
                  <a:pt x="0" y="45719"/>
                </a:lnTo>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7" name="object 17"/>
          <p:cNvSpPr/>
          <p:nvPr/>
        </p:nvSpPr>
        <p:spPr>
          <a:xfrm>
            <a:off x="3390900" y="4431791"/>
            <a:ext cx="0" cy="40640"/>
          </a:xfrm>
          <a:custGeom>
            <a:avLst/>
            <a:gdLst/>
            <a:ahLst/>
            <a:cxnLst/>
            <a:rect l="l" t="t" r="r" b="b"/>
            <a:pathLst>
              <a:path h="40639">
                <a:moveTo>
                  <a:pt x="0" y="0"/>
                </a:moveTo>
                <a:lnTo>
                  <a:pt x="0" y="40639"/>
                </a:lnTo>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8" name="object 18"/>
          <p:cNvSpPr/>
          <p:nvPr/>
        </p:nvSpPr>
        <p:spPr>
          <a:xfrm>
            <a:off x="5608320" y="4431791"/>
            <a:ext cx="0" cy="40640"/>
          </a:xfrm>
          <a:custGeom>
            <a:avLst/>
            <a:gdLst/>
            <a:ahLst/>
            <a:cxnLst/>
            <a:rect l="l" t="t" r="r" b="b"/>
            <a:pathLst>
              <a:path h="40639">
                <a:moveTo>
                  <a:pt x="0" y="0"/>
                </a:moveTo>
                <a:lnTo>
                  <a:pt x="0" y="40639"/>
                </a:lnTo>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9" name="object 19"/>
          <p:cNvSpPr/>
          <p:nvPr/>
        </p:nvSpPr>
        <p:spPr>
          <a:xfrm>
            <a:off x="5164835" y="4431791"/>
            <a:ext cx="0" cy="40640"/>
          </a:xfrm>
          <a:custGeom>
            <a:avLst/>
            <a:gdLst/>
            <a:ahLst/>
            <a:cxnLst/>
            <a:rect l="l" t="t" r="r" b="b"/>
            <a:pathLst>
              <a:path h="40639">
                <a:moveTo>
                  <a:pt x="0" y="0"/>
                </a:moveTo>
                <a:lnTo>
                  <a:pt x="0" y="40639"/>
                </a:lnTo>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0" name="object 20"/>
          <p:cNvSpPr/>
          <p:nvPr/>
        </p:nvSpPr>
        <p:spPr>
          <a:xfrm>
            <a:off x="4721352" y="4431791"/>
            <a:ext cx="0" cy="40640"/>
          </a:xfrm>
          <a:custGeom>
            <a:avLst/>
            <a:gdLst/>
            <a:ahLst/>
            <a:cxnLst/>
            <a:rect l="l" t="t" r="r" b="b"/>
            <a:pathLst>
              <a:path h="40639">
                <a:moveTo>
                  <a:pt x="0" y="0"/>
                </a:moveTo>
                <a:lnTo>
                  <a:pt x="0" y="40639"/>
                </a:lnTo>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1" name="object 21"/>
          <p:cNvSpPr/>
          <p:nvPr/>
        </p:nvSpPr>
        <p:spPr>
          <a:xfrm>
            <a:off x="4277867" y="4431791"/>
            <a:ext cx="0" cy="40640"/>
          </a:xfrm>
          <a:custGeom>
            <a:avLst/>
            <a:gdLst/>
            <a:ahLst/>
            <a:cxnLst/>
            <a:rect l="l" t="t" r="r" b="b"/>
            <a:pathLst>
              <a:path h="40639">
                <a:moveTo>
                  <a:pt x="0" y="0"/>
                </a:moveTo>
                <a:lnTo>
                  <a:pt x="0" y="40639"/>
                </a:lnTo>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2" name="object 22"/>
          <p:cNvSpPr/>
          <p:nvPr/>
        </p:nvSpPr>
        <p:spPr>
          <a:xfrm>
            <a:off x="5385815" y="4431791"/>
            <a:ext cx="0" cy="40640"/>
          </a:xfrm>
          <a:custGeom>
            <a:avLst/>
            <a:gdLst/>
            <a:ahLst/>
            <a:cxnLst/>
            <a:rect l="l" t="t" r="r" b="b"/>
            <a:pathLst>
              <a:path h="40639">
                <a:moveTo>
                  <a:pt x="0" y="0"/>
                </a:moveTo>
                <a:lnTo>
                  <a:pt x="0" y="40639"/>
                </a:lnTo>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3" name="object 23"/>
          <p:cNvSpPr/>
          <p:nvPr/>
        </p:nvSpPr>
        <p:spPr>
          <a:xfrm>
            <a:off x="4942332" y="4431791"/>
            <a:ext cx="0" cy="40640"/>
          </a:xfrm>
          <a:custGeom>
            <a:avLst/>
            <a:gdLst/>
            <a:ahLst/>
            <a:cxnLst/>
            <a:rect l="l" t="t" r="r" b="b"/>
            <a:pathLst>
              <a:path h="40639">
                <a:moveTo>
                  <a:pt x="0" y="0"/>
                </a:moveTo>
                <a:lnTo>
                  <a:pt x="0" y="40639"/>
                </a:lnTo>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4" name="object 24"/>
          <p:cNvSpPr/>
          <p:nvPr/>
        </p:nvSpPr>
        <p:spPr>
          <a:xfrm>
            <a:off x="4500371" y="4431791"/>
            <a:ext cx="0" cy="40640"/>
          </a:xfrm>
          <a:custGeom>
            <a:avLst/>
            <a:gdLst/>
            <a:ahLst/>
            <a:cxnLst/>
            <a:rect l="l" t="t" r="r" b="b"/>
            <a:pathLst>
              <a:path h="40639">
                <a:moveTo>
                  <a:pt x="0" y="0"/>
                </a:moveTo>
                <a:lnTo>
                  <a:pt x="0" y="40639"/>
                </a:lnTo>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5" name="object 25"/>
          <p:cNvSpPr/>
          <p:nvPr/>
        </p:nvSpPr>
        <p:spPr>
          <a:xfrm>
            <a:off x="4056888" y="4431791"/>
            <a:ext cx="0" cy="40640"/>
          </a:xfrm>
          <a:custGeom>
            <a:avLst/>
            <a:gdLst/>
            <a:ahLst/>
            <a:cxnLst/>
            <a:rect l="l" t="t" r="r" b="b"/>
            <a:pathLst>
              <a:path h="40639">
                <a:moveTo>
                  <a:pt x="0" y="0"/>
                </a:moveTo>
                <a:lnTo>
                  <a:pt x="0" y="40639"/>
                </a:lnTo>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6" name="object 26"/>
          <p:cNvSpPr/>
          <p:nvPr/>
        </p:nvSpPr>
        <p:spPr>
          <a:xfrm>
            <a:off x="3834384" y="4431791"/>
            <a:ext cx="0" cy="40640"/>
          </a:xfrm>
          <a:custGeom>
            <a:avLst/>
            <a:gdLst/>
            <a:ahLst/>
            <a:cxnLst/>
            <a:rect l="l" t="t" r="r" b="b"/>
            <a:pathLst>
              <a:path h="40639">
                <a:moveTo>
                  <a:pt x="0" y="0"/>
                </a:moveTo>
                <a:lnTo>
                  <a:pt x="0" y="40639"/>
                </a:lnTo>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7" name="object 27"/>
          <p:cNvSpPr/>
          <p:nvPr/>
        </p:nvSpPr>
        <p:spPr>
          <a:xfrm>
            <a:off x="3613403" y="4431791"/>
            <a:ext cx="0" cy="40640"/>
          </a:xfrm>
          <a:custGeom>
            <a:avLst/>
            <a:gdLst/>
            <a:ahLst/>
            <a:cxnLst/>
            <a:rect l="l" t="t" r="r" b="b"/>
            <a:pathLst>
              <a:path h="40639">
                <a:moveTo>
                  <a:pt x="0" y="0"/>
                </a:moveTo>
                <a:lnTo>
                  <a:pt x="0" y="40639"/>
                </a:lnTo>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8" name="object 28"/>
          <p:cNvSpPr/>
          <p:nvPr/>
        </p:nvSpPr>
        <p:spPr>
          <a:xfrm>
            <a:off x="8485631" y="2737104"/>
            <a:ext cx="437515" cy="48895"/>
          </a:xfrm>
          <a:custGeom>
            <a:avLst/>
            <a:gdLst/>
            <a:ahLst/>
            <a:cxnLst/>
            <a:rect l="l" t="t" r="r" b="b"/>
            <a:pathLst>
              <a:path w="437515" h="48894">
                <a:moveTo>
                  <a:pt x="0" y="0"/>
                </a:moveTo>
                <a:lnTo>
                  <a:pt x="0" y="48768"/>
                </a:lnTo>
              </a:path>
              <a:path w="437515" h="48894">
                <a:moveTo>
                  <a:pt x="437388" y="0"/>
                </a:moveTo>
                <a:lnTo>
                  <a:pt x="437388" y="48768"/>
                </a:lnTo>
              </a:path>
              <a:path w="437515" h="48894">
                <a:moveTo>
                  <a:pt x="437388" y="24384"/>
                </a:moveTo>
                <a:lnTo>
                  <a:pt x="0" y="24384"/>
                </a:lnTo>
              </a:path>
            </a:pathLst>
          </a:custGeom>
          <a:ln w="952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9" name="object 29"/>
          <p:cNvSpPr/>
          <p:nvPr/>
        </p:nvSpPr>
        <p:spPr>
          <a:xfrm>
            <a:off x="8433816" y="3602735"/>
            <a:ext cx="422275" cy="48895"/>
          </a:xfrm>
          <a:custGeom>
            <a:avLst/>
            <a:gdLst/>
            <a:ahLst/>
            <a:cxnLst/>
            <a:rect l="l" t="t" r="r" b="b"/>
            <a:pathLst>
              <a:path w="422275" h="48895">
                <a:moveTo>
                  <a:pt x="0" y="0"/>
                </a:moveTo>
                <a:lnTo>
                  <a:pt x="0" y="48768"/>
                </a:lnTo>
              </a:path>
              <a:path w="422275" h="48895">
                <a:moveTo>
                  <a:pt x="422148" y="0"/>
                </a:moveTo>
                <a:lnTo>
                  <a:pt x="422148" y="48768"/>
                </a:lnTo>
              </a:path>
              <a:path w="422275" h="48895">
                <a:moveTo>
                  <a:pt x="422148" y="24383"/>
                </a:moveTo>
                <a:lnTo>
                  <a:pt x="0" y="24383"/>
                </a:lnTo>
              </a:path>
            </a:pathLst>
          </a:custGeom>
          <a:ln w="952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30" name="object 30"/>
          <p:cNvSpPr/>
          <p:nvPr/>
        </p:nvSpPr>
        <p:spPr>
          <a:xfrm>
            <a:off x="8263128" y="3819144"/>
            <a:ext cx="173355" cy="48895"/>
          </a:xfrm>
          <a:custGeom>
            <a:avLst/>
            <a:gdLst/>
            <a:ahLst/>
            <a:cxnLst/>
            <a:rect l="l" t="t" r="r" b="b"/>
            <a:pathLst>
              <a:path w="173354" h="48895">
                <a:moveTo>
                  <a:pt x="0" y="0"/>
                </a:moveTo>
                <a:lnTo>
                  <a:pt x="0" y="48767"/>
                </a:lnTo>
              </a:path>
              <a:path w="173354" h="48895">
                <a:moveTo>
                  <a:pt x="0" y="24383"/>
                </a:moveTo>
                <a:lnTo>
                  <a:pt x="173227" y="24383"/>
                </a:lnTo>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31" name="object 31"/>
          <p:cNvSpPr/>
          <p:nvPr/>
        </p:nvSpPr>
        <p:spPr>
          <a:xfrm>
            <a:off x="8518652" y="3819144"/>
            <a:ext cx="140970" cy="48895"/>
          </a:xfrm>
          <a:custGeom>
            <a:avLst/>
            <a:gdLst/>
            <a:ahLst/>
            <a:cxnLst/>
            <a:rect l="l" t="t" r="r" b="b"/>
            <a:pathLst>
              <a:path w="140970" h="48895">
                <a:moveTo>
                  <a:pt x="140716" y="0"/>
                </a:moveTo>
                <a:lnTo>
                  <a:pt x="140716" y="48767"/>
                </a:lnTo>
              </a:path>
              <a:path w="140970" h="48895">
                <a:moveTo>
                  <a:pt x="0" y="24383"/>
                </a:moveTo>
                <a:lnTo>
                  <a:pt x="140716" y="24383"/>
                </a:lnTo>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32" name="object 32"/>
          <p:cNvSpPr/>
          <p:nvPr/>
        </p:nvSpPr>
        <p:spPr>
          <a:xfrm>
            <a:off x="8263128" y="2953511"/>
            <a:ext cx="185420" cy="48895"/>
          </a:xfrm>
          <a:custGeom>
            <a:avLst/>
            <a:gdLst/>
            <a:ahLst/>
            <a:cxnLst/>
            <a:rect l="l" t="t" r="r" b="b"/>
            <a:pathLst>
              <a:path w="185420" h="48894">
                <a:moveTo>
                  <a:pt x="0" y="0"/>
                </a:moveTo>
                <a:lnTo>
                  <a:pt x="0" y="48767"/>
                </a:lnTo>
              </a:path>
              <a:path w="185420" h="48894">
                <a:moveTo>
                  <a:pt x="0" y="24384"/>
                </a:moveTo>
                <a:lnTo>
                  <a:pt x="185420" y="24384"/>
                </a:lnTo>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33" name="object 33"/>
          <p:cNvSpPr/>
          <p:nvPr/>
        </p:nvSpPr>
        <p:spPr>
          <a:xfrm>
            <a:off x="8530846" y="2953511"/>
            <a:ext cx="154940" cy="48895"/>
          </a:xfrm>
          <a:custGeom>
            <a:avLst/>
            <a:gdLst/>
            <a:ahLst/>
            <a:cxnLst/>
            <a:rect l="l" t="t" r="r" b="b"/>
            <a:pathLst>
              <a:path w="154940" h="48894">
                <a:moveTo>
                  <a:pt x="154429" y="0"/>
                </a:moveTo>
                <a:lnTo>
                  <a:pt x="154429" y="48767"/>
                </a:lnTo>
              </a:path>
              <a:path w="154940" h="48894">
                <a:moveTo>
                  <a:pt x="0" y="24384"/>
                </a:moveTo>
                <a:lnTo>
                  <a:pt x="154429" y="24384"/>
                </a:lnTo>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nvGrpSpPr>
          <p:cNvPr id="34" name="object 34"/>
          <p:cNvGrpSpPr/>
          <p:nvPr/>
        </p:nvGrpSpPr>
        <p:grpSpPr>
          <a:xfrm>
            <a:off x="8272081" y="3148519"/>
            <a:ext cx="838835" cy="92075"/>
            <a:chOff x="8272081" y="3148519"/>
            <a:chExt cx="838835" cy="92075"/>
          </a:xfrm>
        </p:grpSpPr>
        <p:sp>
          <p:nvSpPr>
            <p:cNvPr id="35" name="object 35"/>
            <p:cNvSpPr/>
            <p:nvPr/>
          </p:nvSpPr>
          <p:spPr>
            <a:xfrm>
              <a:off x="8276843" y="3169920"/>
              <a:ext cx="829310" cy="48895"/>
            </a:xfrm>
            <a:custGeom>
              <a:avLst/>
              <a:gdLst/>
              <a:ahLst/>
              <a:cxnLst/>
              <a:rect l="l" t="t" r="r" b="b"/>
              <a:pathLst>
                <a:path w="829309" h="48894">
                  <a:moveTo>
                    <a:pt x="0" y="0"/>
                  </a:moveTo>
                  <a:lnTo>
                    <a:pt x="0" y="48767"/>
                  </a:lnTo>
                </a:path>
                <a:path w="829309" h="48894">
                  <a:moveTo>
                    <a:pt x="829055" y="0"/>
                  </a:moveTo>
                  <a:lnTo>
                    <a:pt x="829055" y="48767"/>
                  </a:lnTo>
                </a:path>
                <a:path w="829309" h="48894">
                  <a:moveTo>
                    <a:pt x="829055" y="24383"/>
                  </a:moveTo>
                  <a:lnTo>
                    <a:pt x="0" y="24383"/>
                  </a:lnTo>
                </a:path>
              </a:pathLst>
            </a:custGeom>
            <a:ln w="952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36" name="object 36"/>
            <p:cNvSpPr/>
            <p:nvPr/>
          </p:nvSpPr>
          <p:spPr>
            <a:xfrm>
              <a:off x="8660510" y="3153281"/>
              <a:ext cx="83820" cy="82550"/>
            </a:xfrm>
            <a:custGeom>
              <a:avLst/>
              <a:gdLst/>
              <a:ahLst/>
              <a:cxnLst/>
              <a:rect l="l" t="t" r="r" b="b"/>
              <a:pathLst>
                <a:path w="83820" h="82550">
                  <a:moveTo>
                    <a:pt x="83822" y="0"/>
                  </a:moveTo>
                  <a:lnTo>
                    <a:pt x="0" y="0"/>
                  </a:lnTo>
                  <a:lnTo>
                    <a:pt x="0" y="82297"/>
                  </a:lnTo>
                  <a:lnTo>
                    <a:pt x="83822" y="82297"/>
                  </a:lnTo>
                  <a:lnTo>
                    <a:pt x="83822"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37" name="object 37"/>
            <p:cNvSpPr/>
            <p:nvPr/>
          </p:nvSpPr>
          <p:spPr>
            <a:xfrm>
              <a:off x="8660510" y="3153281"/>
              <a:ext cx="83820" cy="82550"/>
            </a:xfrm>
            <a:custGeom>
              <a:avLst/>
              <a:gdLst/>
              <a:ahLst/>
              <a:cxnLst/>
              <a:rect l="l" t="t" r="r" b="b"/>
              <a:pathLst>
                <a:path w="83820" h="82550">
                  <a:moveTo>
                    <a:pt x="0" y="82297"/>
                  </a:moveTo>
                  <a:lnTo>
                    <a:pt x="83822" y="82297"/>
                  </a:lnTo>
                  <a:lnTo>
                    <a:pt x="83822" y="0"/>
                  </a:lnTo>
                  <a:lnTo>
                    <a:pt x="0" y="0"/>
                  </a:lnTo>
                  <a:lnTo>
                    <a:pt x="0" y="82297"/>
                  </a:lnTo>
                  <a:close/>
                </a:path>
              </a:pathLst>
            </a:custGeom>
            <a:ln w="952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38" name="object 38"/>
          <p:cNvGrpSpPr/>
          <p:nvPr/>
        </p:nvGrpSpPr>
        <p:grpSpPr>
          <a:xfrm>
            <a:off x="8098345" y="3367975"/>
            <a:ext cx="538480" cy="92075"/>
            <a:chOff x="8098345" y="3367975"/>
            <a:chExt cx="538480" cy="92075"/>
          </a:xfrm>
        </p:grpSpPr>
        <p:sp>
          <p:nvSpPr>
            <p:cNvPr id="39" name="object 39"/>
            <p:cNvSpPr/>
            <p:nvPr/>
          </p:nvSpPr>
          <p:spPr>
            <a:xfrm>
              <a:off x="8103107" y="3386327"/>
              <a:ext cx="528955" cy="48895"/>
            </a:xfrm>
            <a:custGeom>
              <a:avLst/>
              <a:gdLst/>
              <a:ahLst/>
              <a:cxnLst/>
              <a:rect l="l" t="t" r="r" b="b"/>
              <a:pathLst>
                <a:path w="528954" h="48895">
                  <a:moveTo>
                    <a:pt x="0" y="0"/>
                  </a:moveTo>
                  <a:lnTo>
                    <a:pt x="0" y="48768"/>
                  </a:lnTo>
                </a:path>
                <a:path w="528954" h="48895">
                  <a:moveTo>
                    <a:pt x="0" y="24384"/>
                  </a:moveTo>
                  <a:lnTo>
                    <a:pt x="240284" y="24384"/>
                  </a:lnTo>
                </a:path>
                <a:path w="528954" h="48895">
                  <a:moveTo>
                    <a:pt x="528827" y="0"/>
                  </a:moveTo>
                  <a:lnTo>
                    <a:pt x="528827" y="48768"/>
                  </a:lnTo>
                </a:path>
                <a:path w="528954" h="48895">
                  <a:moveTo>
                    <a:pt x="322581" y="24384"/>
                  </a:moveTo>
                  <a:lnTo>
                    <a:pt x="528827" y="24384"/>
                  </a:lnTo>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40" name="object 40"/>
            <p:cNvSpPr/>
            <p:nvPr/>
          </p:nvSpPr>
          <p:spPr>
            <a:xfrm>
              <a:off x="8343391" y="3372737"/>
              <a:ext cx="82550" cy="82550"/>
            </a:xfrm>
            <a:custGeom>
              <a:avLst/>
              <a:gdLst/>
              <a:ahLst/>
              <a:cxnLst/>
              <a:rect l="l" t="t" r="r" b="b"/>
              <a:pathLst>
                <a:path w="82550" h="82550">
                  <a:moveTo>
                    <a:pt x="82297" y="0"/>
                  </a:moveTo>
                  <a:lnTo>
                    <a:pt x="0" y="0"/>
                  </a:lnTo>
                  <a:lnTo>
                    <a:pt x="0" y="82297"/>
                  </a:lnTo>
                  <a:lnTo>
                    <a:pt x="82297" y="82297"/>
                  </a:lnTo>
                  <a:lnTo>
                    <a:pt x="82297"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41" name="object 41"/>
            <p:cNvSpPr/>
            <p:nvPr/>
          </p:nvSpPr>
          <p:spPr>
            <a:xfrm>
              <a:off x="8343391" y="3372737"/>
              <a:ext cx="82550" cy="82550"/>
            </a:xfrm>
            <a:custGeom>
              <a:avLst/>
              <a:gdLst/>
              <a:ahLst/>
              <a:cxnLst/>
              <a:rect l="l" t="t" r="r" b="b"/>
              <a:pathLst>
                <a:path w="82550" h="82550">
                  <a:moveTo>
                    <a:pt x="0" y="82297"/>
                  </a:moveTo>
                  <a:lnTo>
                    <a:pt x="82297" y="82297"/>
                  </a:lnTo>
                  <a:lnTo>
                    <a:pt x="82297" y="0"/>
                  </a:lnTo>
                  <a:lnTo>
                    <a:pt x="0" y="0"/>
                  </a:lnTo>
                  <a:lnTo>
                    <a:pt x="0" y="82297"/>
                  </a:lnTo>
                  <a:close/>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42" name="object 42"/>
          <p:cNvGrpSpPr/>
          <p:nvPr/>
        </p:nvGrpSpPr>
        <p:grpSpPr>
          <a:xfrm>
            <a:off x="8403145" y="4012628"/>
            <a:ext cx="933450" cy="93345"/>
            <a:chOff x="8403145" y="4012628"/>
            <a:chExt cx="933450" cy="93345"/>
          </a:xfrm>
        </p:grpSpPr>
        <p:sp>
          <p:nvSpPr>
            <p:cNvPr id="43" name="object 43"/>
            <p:cNvSpPr/>
            <p:nvPr/>
          </p:nvSpPr>
          <p:spPr>
            <a:xfrm>
              <a:off x="8407907" y="4035551"/>
              <a:ext cx="923925" cy="48895"/>
            </a:xfrm>
            <a:custGeom>
              <a:avLst/>
              <a:gdLst/>
              <a:ahLst/>
              <a:cxnLst/>
              <a:rect l="l" t="t" r="r" b="b"/>
              <a:pathLst>
                <a:path w="923925" h="48895">
                  <a:moveTo>
                    <a:pt x="0" y="0"/>
                  </a:moveTo>
                  <a:lnTo>
                    <a:pt x="0" y="48768"/>
                  </a:lnTo>
                </a:path>
                <a:path w="923925" h="48895">
                  <a:moveTo>
                    <a:pt x="923544" y="0"/>
                  </a:moveTo>
                  <a:lnTo>
                    <a:pt x="923544" y="48768"/>
                  </a:lnTo>
                </a:path>
                <a:path w="923925" h="48895">
                  <a:moveTo>
                    <a:pt x="923544" y="24384"/>
                  </a:moveTo>
                  <a:lnTo>
                    <a:pt x="0" y="24384"/>
                  </a:lnTo>
                </a:path>
              </a:pathLst>
            </a:custGeom>
            <a:ln w="952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44" name="object 44"/>
            <p:cNvSpPr/>
            <p:nvPr/>
          </p:nvSpPr>
          <p:spPr>
            <a:xfrm>
              <a:off x="8846438" y="4017390"/>
              <a:ext cx="82550" cy="83820"/>
            </a:xfrm>
            <a:custGeom>
              <a:avLst/>
              <a:gdLst/>
              <a:ahLst/>
              <a:cxnLst/>
              <a:rect l="l" t="t" r="r" b="b"/>
              <a:pathLst>
                <a:path w="82550" h="83820">
                  <a:moveTo>
                    <a:pt x="82296" y="0"/>
                  </a:moveTo>
                  <a:lnTo>
                    <a:pt x="0" y="0"/>
                  </a:lnTo>
                  <a:lnTo>
                    <a:pt x="0" y="83819"/>
                  </a:lnTo>
                  <a:lnTo>
                    <a:pt x="82296" y="83819"/>
                  </a:lnTo>
                  <a:lnTo>
                    <a:pt x="82296"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45" name="object 45"/>
            <p:cNvSpPr/>
            <p:nvPr/>
          </p:nvSpPr>
          <p:spPr>
            <a:xfrm>
              <a:off x="8846438" y="4017390"/>
              <a:ext cx="82550" cy="83820"/>
            </a:xfrm>
            <a:custGeom>
              <a:avLst/>
              <a:gdLst/>
              <a:ahLst/>
              <a:cxnLst/>
              <a:rect l="l" t="t" r="r" b="b"/>
              <a:pathLst>
                <a:path w="82550" h="83820">
                  <a:moveTo>
                    <a:pt x="0" y="83819"/>
                  </a:moveTo>
                  <a:lnTo>
                    <a:pt x="82296" y="83819"/>
                  </a:lnTo>
                  <a:lnTo>
                    <a:pt x="82296" y="0"/>
                  </a:lnTo>
                  <a:lnTo>
                    <a:pt x="0" y="0"/>
                  </a:lnTo>
                  <a:lnTo>
                    <a:pt x="0" y="83819"/>
                  </a:lnTo>
                  <a:close/>
                </a:path>
              </a:pathLst>
            </a:custGeom>
            <a:ln w="9524">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46" name="object 46"/>
          <p:cNvGrpSpPr/>
          <p:nvPr/>
        </p:nvGrpSpPr>
        <p:grpSpPr>
          <a:xfrm>
            <a:off x="8058721" y="4232084"/>
            <a:ext cx="616585" cy="93345"/>
            <a:chOff x="8058721" y="4232084"/>
            <a:chExt cx="616585" cy="93345"/>
          </a:xfrm>
        </p:grpSpPr>
        <p:sp>
          <p:nvSpPr>
            <p:cNvPr id="47" name="object 47"/>
            <p:cNvSpPr/>
            <p:nvPr/>
          </p:nvSpPr>
          <p:spPr>
            <a:xfrm>
              <a:off x="8063483" y="4251959"/>
              <a:ext cx="607060" cy="48895"/>
            </a:xfrm>
            <a:custGeom>
              <a:avLst/>
              <a:gdLst/>
              <a:ahLst/>
              <a:cxnLst/>
              <a:rect l="l" t="t" r="r" b="b"/>
              <a:pathLst>
                <a:path w="607059" h="48895">
                  <a:moveTo>
                    <a:pt x="0" y="0"/>
                  </a:moveTo>
                  <a:lnTo>
                    <a:pt x="0" y="48767"/>
                  </a:lnTo>
                </a:path>
                <a:path w="607059" h="48895">
                  <a:moveTo>
                    <a:pt x="0" y="24383"/>
                  </a:moveTo>
                  <a:lnTo>
                    <a:pt x="279908" y="24383"/>
                  </a:lnTo>
                </a:path>
                <a:path w="607059" h="48895">
                  <a:moveTo>
                    <a:pt x="606551" y="0"/>
                  </a:moveTo>
                  <a:lnTo>
                    <a:pt x="606551" y="48767"/>
                  </a:lnTo>
                </a:path>
                <a:path w="607059" h="48895">
                  <a:moveTo>
                    <a:pt x="362205" y="24383"/>
                  </a:moveTo>
                  <a:lnTo>
                    <a:pt x="606551" y="24383"/>
                  </a:lnTo>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48" name="object 48"/>
            <p:cNvSpPr/>
            <p:nvPr/>
          </p:nvSpPr>
          <p:spPr>
            <a:xfrm>
              <a:off x="8343391" y="4236846"/>
              <a:ext cx="82550" cy="83820"/>
            </a:xfrm>
            <a:custGeom>
              <a:avLst/>
              <a:gdLst/>
              <a:ahLst/>
              <a:cxnLst/>
              <a:rect l="l" t="t" r="r" b="b"/>
              <a:pathLst>
                <a:path w="82550" h="83820">
                  <a:moveTo>
                    <a:pt x="82297" y="0"/>
                  </a:moveTo>
                  <a:lnTo>
                    <a:pt x="0" y="0"/>
                  </a:lnTo>
                  <a:lnTo>
                    <a:pt x="0" y="83819"/>
                  </a:lnTo>
                  <a:lnTo>
                    <a:pt x="82297" y="83819"/>
                  </a:lnTo>
                  <a:lnTo>
                    <a:pt x="82297"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49" name="object 49"/>
            <p:cNvSpPr/>
            <p:nvPr/>
          </p:nvSpPr>
          <p:spPr>
            <a:xfrm>
              <a:off x="8343391" y="4236846"/>
              <a:ext cx="82550" cy="83820"/>
            </a:xfrm>
            <a:custGeom>
              <a:avLst/>
              <a:gdLst/>
              <a:ahLst/>
              <a:cxnLst/>
              <a:rect l="l" t="t" r="r" b="b"/>
              <a:pathLst>
                <a:path w="82550" h="83820">
                  <a:moveTo>
                    <a:pt x="0" y="83819"/>
                  </a:moveTo>
                  <a:lnTo>
                    <a:pt x="82297" y="83819"/>
                  </a:lnTo>
                  <a:lnTo>
                    <a:pt x="82297" y="0"/>
                  </a:lnTo>
                  <a:lnTo>
                    <a:pt x="0" y="0"/>
                  </a:lnTo>
                  <a:lnTo>
                    <a:pt x="0" y="83819"/>
                  </a:lnTo>
                  <a:close/>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50" name="object 50"/>
          <p:cNvGrpSpPr/>
          <p:nvPr/>
        </p:nvGrpSpPr>
        <p:grpSpPr>
          <a:xfrm>
            <a:off x="4801933" y="2737104"/>
            <a:ext cx="337185" cy="48895"/>
            <a:chOff x="4801933" y="2737104"/>
            <a:chExt cx="337185" cy="48895"/>
          </a:xfrm>
        </p:grpSpPr>
        <p:sp>
          <p:nvSpPr>
            <p:cNvPr id="51" name="object 51"/>
            <p:cNvSpPr/>
            <p:nvPr/>
          </p:nvSpPr>
          <p:spPr>
            <a:xfrm>
              <a:off x="4806696" y="2737104"/>
              <a:ext cx="327660" cy="48895"/>
            </a:xfrm>
            <a:custGeom>
              <a:avLst/>
              <a:gdLst/>
              <a:ahLst/>
              <a:cxnLst/>
              <a:rect l="l" t="t" r="r" b="b"/>
              <a:pathLst>
                <a:path w="327660" h="48894">
                  <a:moveTo>
                    <a:pt x="327659" y="0"/>
                  </a:moveTo>
                  <a:lnTo>
                    <a:pt x="327659" y="48768"/>
                  </a:lnTo>
                </a:path>
                <a:path w="327660" h="48894">
                  <a:moveTo>
                    <a:pt x="0" y="0"/>
                  </a:moveTo>
                  <a:lnTo>
                    <a:pt x="0" y="48768"/>
                  </a:lnTo>
                </a:path>
              </a:pathLst>
            </a:custGeom>
            <a:ln w="9525">
              <a:solidFill>
                <a:srgbClr val="22927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52" name="object 52"/>
            <p:cNvSpPr/>
            <p:nvPr/>
          </p:nvSpPr>
          <p:spPr>
            <a:xfrm>
              <a:off x="4806696" y="2761488"/>
              <a:ext cx="327660" cy="0"/>
            </a:xfrm>
            <a:custGeom>
              <a:avLst/>
              <a:gdLst/>
              <a:ahLst/>
              <a:cxnLst/>
              <a:rect l="l" t="t" r="r" b="b"/>
              <a:pathLst>
                <a:path w="327660">
                  <a:moveTo>
                    <a:pt x="0" y="0"/>
                  </a:moveTo>
                  <a:lnTo>
                    <a:pt x="327659" y="0"/>
                  </a:lnTo>
                </a:path>
              </a:pathLst>
            </a:custGeom>
            <a:ln w="952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sp>
        <p:nvSpPr>
          <p:cNvPr id="53" name="object 53"/>
          <p:cNvSpPr/>
          <p:nvPr/>
        </p:nvSpPr>
        <p:spPr>
          <a:xfrm>
            <a:off x="4814315" y="3602735"/>
            <a:ext cx="320040" cy="48895"/>
          </a:xfrm>
          <a:custGeom>
            <a:avLst/>
            <a:gdLst/>
            <a:ahLst/>
            <a:cxnLst/>
            <a:rect l="l" t="t" r="r" b="b"/>
            <a:pathLst>
              <a:path w="320039" h="48895">
                <a:moveTo>
                  <a:pt x="320039" y="0"/>
                </a:moveTo>
                <a:lnTo>
                  <a:pt x="320039" y="48768"/>
                </a:lnTo>
              </a:path>
              <a:path w="320039" h="48895">
                <a:moveTo>
                  <a:pt x="0" y="0"/>
                </a:moveTo>
                <a:lnTo>
                  <a:pt x="0" y="48768"/>
                </a:lnTo>
              </a:path>
              <a:path w="320039" h="48895">
                <a:moveTo>
                  <a:pt x="0" y="24383"/>
                </a:moveTo>
                <a:lnTo>
                  <a:pt x="320039" y="24383"/>
                </a:lnTo>
              </a:path>
            </a:pathLst>
          </a:custGeom>
          <a:ln w="952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54" name="object 54"/>
          <p:cNvSpPr/>
          <p:nvPr/>
        </p:nvSpPr>
        <p:spPr>
          <a:xfrm>
            <a:off x="4323715" y="3819144"/>
            <a:ext cx="149225" cy="48895"/>
          </a:xfrm>
          <a:custGeom>
            <a:avLst/>
            <a:gdLst/>
            <a:ahLst/>
            <a:cxnLst/>
            <a:rect l="l" t="t" r="r" b="b"/>
            <a:pathLst>
              <a:path w="149225" h="48895">
                <a:moveTo>
                  <a:pt x="149224" y="0"/>
                </a:moveTo>
                <a:lnTo>
                  <a:pt x="149224" y="48767"/>
                </a:lnTo>
              </a:path>
              <a:path w="149225" h="48895">
                <a:moveTo>
                  <a:pt x="0" y="24383"/>
                </a:moveTo>
                <a:lnTo>
                  <a:pt x="149224" y="24383"/>
                </a:lnTo>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55" name="object 55"/>
          <p:cNvSpPr/>
          <p:nvPr/>
        </p:nvSpPr>
        <p:spPr>
          <a:xfrm>
            <a:off x="4139184" y="3819144"/>
            <a:ext cx="102235" cy="48895"/>
          </a:xfrm>
          <a:custGeom>
            <a:avLst/>
            <a:gdLst/>
            <a:ahLst/>
            <a:cxnLst/>
            <a:rect l="l" t="t" r="r" b="b"/>
            <a:pathLst>
              <a:path w="102235" h="48895">
                <a:moveTo>
                  <a:pt x="0" y="0"/>
                </a:moveTo>
                <a:lnTo>
                  <a:pt x="0" y="48767"/>
                </a:lnTo>
              </a:path>
              <a:path w="102235" h="48895">
                <a:moveTo>
                  <a:pt x="0" y="24383"/>
                </a:moveTo>
                <a:lnTo>
                  <a:pt x="102235" y="24383"/>
                </a:lnTo>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56" name="object 56"/>
          <p:cNvSpPr/>
          <p:nvPr/>
        </p:nvSpPr>
        <p:spPr>
          <a:xfrm>
            <a:off x="4201796" y="2953511"/>
            <a:ext cx="147955" cy="48895"/>
          </a:xfrm>
          <a:custGeom>
            <a:avLst/>
            <a:gdLst/>
            <a:ahLst/>
            <a:cxnLst/>
            <a:rect l="l" t="t" r="r" b="b"/>
            <a:pathLst>
              <a:path w="147954" h="48894">
                <a:moveTo>
                  <a:pt x="147699" y="0"/>
                </a:moveTo>
                <a:lnTo>
                  <a:pt x="147699" y="48767"/>
                </a:lnTo>
              </a:path>
              <a:path w="147954" h="48894">
                <a:moveTo>
                  <a:pt x="0" y="24384"/>
                </a:moveTo>
                <a:lnTo>
                  <a:pt x="147699" y="24384"/>
                </a:lnTo>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57" name="object 57"/>
          <p:cNvSpPr/>
          <p:nvPr/>
        </p:nvSpPr>
        <p:spPr>
          <a:xfrm>
            <a:off x="4002023" y="2953511"/>
            <a:ext cx="116205" cy="48895"/>
          </a:xfrm>
          <a:custGeom>
            <a:avLst/>
            <a:gdLst/>
            <a:ahLst/>
            <a:cxnLst/>
            <a:rect l="l" t="t" r="r" b="b"/>
            <a:pathLst>
              <a:path w="116204" h="48894">
                <a:moveTo>
                  <a:pt x="0" y="0"/>
                </a:moveTo>
                <a:lnTo>
                  <a:pt x="0" y="48767"/>
                </a:lnTo>
              </a:path>
              <a:path w="116204" h="48894">
                <a:moveTo>
                  <a:pt x="0" y="24384"/>
                </a:moveTo>
                <a:lnTo>
                  <a:pt x="115950" y="24384"/>
                </a:lnTo>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nvGrpSpPr>
          <p:cNvPr id="58" name="object 58"/>
          <p:cNvGrpSpPr/>
          <p:nvPr/>
        </p:nvGrpSpPr>
        <p:grpSpPr>
          <a:xfrm>
            <a:off x="4113212" y="2715577"/>
            <a:ext cx="4662170" cy="311785"/>
            <a:chOff x="4113212" y="2715577"/>
            <a:chExt cx="4662170" cy="311785"/>
          </a:xfrm>
        </p:grpSpPr>
        <p:sp>
          <p:nvSpPr>
            <p:cNvPr id="59" name="object 59"/>
            <p:cNvSpPr/>
            <p:nvPr/>
          </p:nvSpPr>
          <p:spPr>
            <a:xfrm>
              <a:off x="8687942" y="2720339"/>
              <a:ext cx="82550" cy="82550"/>
            </a:xfrm>
            <a:custGeom>
              <a:avLst/>
              <a:gdLst/>
              <a:ahLst/>
              <a:cxnLst/>
              <a:rect l="l" t="t" r="r" b="b"/>
              <a:pathLst>
                <a:path w="82550" h="82550">
                  <a:moveTo>
                    <a:pt x="82297" y="0"/>
                  </a:moveTo>
                  <a:lnTo>
                    <a:pt x="0" y="0"/>
                  </a:lnTo>
                  <a:lnTo>
                    <a:pt x="0" y="82296"/>
                  </a:lnTo>
                  <a:lnTo>
                    <a:pt x="82297" y="82296"/>
                  </a:lnTo>
                  <a:lnTo>
                    <a:pt x="82297"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60" name="object 60"/>
            <p:cNvSpPr/>
            <p:nvPr/>
          </p:nvSpPr>
          <p:spPr>
            <a:xfrm>
              <a:off x="8687942" y="2720339"/>
              <a:ext cx="82550" cy="82550"/>
            </a:xfrm>
            <a:custGeom>
              <a:avLst/>
              <a:gdLst/>
              <a:ahLst/>
              <a:cxnLst/>
              <a:rect l="l" t="t" r="r" b="b"/>
              <a:pathLst>
                <a:path w="82550" h="82550">
                  <a:moveTo>
                    <a:pt x="0" y="82296"/>
                  </a:moveTo>
                  <a:lnTo>
                    <a:pt x="82297" y="82296"/>
                  </a:lnTo>
                  <a:lnTo>
                    <a:pt x="82297" y="0"/>
                  </a:lnTo>
                  <a:lnTo>
                    <a:pt x="0" y="0"/>
                  </a:lnTo>
                  <a:lnTo>
                    <a:pt x="0" y="82296"/>
                  </a:lnTo>
                  <a:close/>
                </a:path>
              </a:pathLst>
            </a:custGeom>
            <a:ln w="952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61" name="object 61"/>
            <p:cNvSpPr/>
            <p:nvPr/>
          </p:nvSpPr>
          <p:spPr>
            <a:xfrm>
              <a:off x="8448547" y="2939795"/>
              <a:ext cx="82550" cy="82550"/>
            </a:xfrm>
            <a:custGeom>
              <a:avLst/>
              <a:gdLst/>
              <a:ahLst/>
              <a:cxnLst/>
              <a:rect l="l" t="t" r="r" b="b"/>
              <a:pathLst>
                <a:path w="82550" h="82550">
                  <a:moveTo>
                    <a:pt x="82298" y="0"/>
                  </a:moveTo>
                  <a:lnTo>
                    <a:pt x="0" y="0"/>
                  </a:lnTo>
                  <a:lnTo>
                    <a:pt x="0" y="82296"/>
                  </a:lnTo>
                  <a:lnTo>
                    <a:pt x="82298" y="82296"/>
                  </a:lnTo>
                  <a:lnTo>
                    <a:pt x="82298"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62" name="object 62"/>
            <p:cNvSpPr/>
            <p:nvPr/>
          </p:nvSpPr>
          <p:spPr>
            <a:xfrm>
              <a:off x="8448547" y="2939795"/>
              <a:ext cx="82550" cy="82550"/>
            </a:xfrm>
            <a:custGeom>
              <a:avLst/>
              <a:gdLst/>
              <a:ahLst/>
              <a:cxnLst/>
              <a:rect l="l" t="t" r="r" b="b"/>
              <a:pathLst>
                <a:path w="82550" h="82550">
                  <a:moveTo>
                    <a:pt x="0" y="82296"/>
                  </a:moveTo>
                  <a:lnTo>
                    <a:pt x="82298" y="82296"/>
                  </a:lnTo>
                  <a:lnTo>
                    <a:pt x="82298" y="0"/>
                  </a:lnTo>
                  <a:lnTo>
                    <a:pt x="0" y="0"/>
                  </a:lnTo>
                  <a:lnTo>
                    <a:pt x="0" y="82296"/>
                  </a:lnTo>
                  <a:close/>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63" name="object 63"/>
            <p:cNvSpPr/>
            <p:nvPr/>
          </p:nvSpPr>
          <p:spPr>
            <a:xfrm>
              <a:off x="4901311" y="2720339"/>
              <a:ext cx="82550" cy="82550"/>
            </a:xfrm>
            <a:custGeom>
              <a:avLst/>
              <a:gdLst/>
              <a:ahLst/>
              <a:cxnLst/>
              <a:rect l="l" t="t" r="r" b="b"/>
              <a:pathLst>
                <a:path w="82550" h="82550">
                  <a:moveTo>
                    <a:pt x="82297" y="0"/>
                  </a:moveTo>
                  <a:lnTo>
                    <a:pt x="0" y="0"/>
                  </a:lnTo>
                  <a:lnTo>
                    <a:pt x="0" y="82296"/>
                  </a:lnTo>
                  <a:lnTo>
                    <a:pt x="82297" y="82296"/>
                  </a:lnTo>
                  <a:lnTo>
                    <a:pt x="82297"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64" name="object 64"/>
            <p:cNvSpPr/>
            <p:nvPr/>
          </p:nvSpPr>
          <p:spPr>
            <a:xfrm>
              <a:off x="4901311" y="2720339"/>
              <a:ext cx="82550" cy="82550"/>
            </a:xfrm>
            <a:custGeom>
              <a:avLst/>
              <a:gdLst/>
              <a:ahLst/>
              <a:cxnLst/>
              <a:rect l="l" t="t" r="r" b="b"/>
              <a:pathLst>
                <a:path w="82550" h="82550">
                  <a:moveTo>
                    <a:pt x="0" y="82296"/>
                  </a:moveTo>
                  <a:lnTo>
                    <a:pt x="82297" y="82296"/>
                  </a:lnTo>
                  <a:lnTo>
                    <a:pt x="82297" y="0"/>
                  </a:lnTo>
                  <a:lnTo>
                    <a:pt x="0" y="0"/>
                  </a:lnTo>
                  <a:lnTo>
                    <a:pt x="0" y="82296"/>
                  </a:lnTo>
                  <a:close/>
                </a:path>
              </a:pathLst>
            </a:custGeom>
            <a:ln w="952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65" name="object 65"/>
            <p:cNvSpPr/>
            <p:nvPr/>
          </p:nvSpPr>
          <p:spPr>
            <a:xfrm>
              <a:off x="4117975" y="2939795"/>
              <a:ext cx="83820" cy="82550"/>
            </a:xfrm>
            <a:custGeom>
              <a:avLst/>
              <a:gdLst/>
              <a:ahLst/>
              <a:cxnLst/>
              <a:rect l="l" t="t" r="r" b="b"/>
              <a:pathLst>
                <a:path w="83820" h="82550">
                  <a:moveTo>
                    <a:pt x="83821" y="0"/>
                  </a:moveTo>
                  <a:lnTo>
                    <a:pt x="0" y="0"/>
                  </a:lnTo>
                  <a:lnTo>
                    <a:pt x="0" y="82296"/>
                  </a:lnTo>
                  <a:lnTo>
                    <a:pt x="83821" y="82296"/>
                  </a:lnTo>
                  <a:lnTo>
                    <a:pt x="83821"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66" name="object 66"/>
            <p:cNvSpPr/>
            <p:nvPr/>
          </p:nvSpPr>
          <p:spPr>
            <a:xfrm>
              <a:off x="4117975" y="2939795"/>
              <a:ext cx="83820" cy="82550"/>
            </a:xfrm>
            <a:custGeom>
              <a:avLst/>
              <a:gdLst/>
              <a:ahLst/>
              <a:cxnLst/>
              <a:rect l="l" t="t" r="r" b="b"/>
              <a:pathLst>
                <a:path w="83820" h="82550">
                  <a:moveTo>
                    <a:pt x="0" y="82296"/>
                  </a:moveTo>
                  <a:lnTo>
                    <a:pt x="83821" y="82296"/>
                  </a:lnTo>
                  <a:lnTo>
                    <a:pt x="83821" y="0"/>
                  </a:lnTo>
                  <a:lnTo>
                    <a:pt x="0" y="0"/>
                  </a:lnTo>
                  <a:lnTo>
                    <a:pt x="0" y="82296"/>
                  </a:lnTo>
                  <a:close/>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67" name="object 67"/>
          <p:cNvGrpSpPr/>
          <p:nvPr/>
        </p:nvGrpSpPr>
        <p:grpSpPr>
          <a:xfrm>
            <a:off x="4420933" y="3148519"/>
            <a:ext cx="518795" cy="92075"/>
            <a:chOff x="4420933" y="3148519"/>
            <a:chExt cx="518795" cy="92075"/>
          </a:xfrm>
        </p:grpSpPr>
        <p:sp>
          <p:nvSpPr>
            <p:cNvPr id="68" name="object 68"/>
            <p:cNvSpPr/>
            <p:nvPr/>
          </p:nvSpPr>
          <p:spPr>
            <a:xfrm>
              <a:off x="4425696" y="3169920"/>
              <a:ext cx="509270" cy="48895"/>
            </a:xfrm>
            <a:custGeom>
              <a:avLst/>
              <a:gdLst/>
              <a:ahLst/>
              <a:cxnLst/>
              <a:rect l="l" t="t" r="r" b="b"/>
              <a:pathLst>
                <a:path w="509270" h="48894">
                  <a:moveTo>
                    <a:pt x="509015" y="0"/>
                  </a:moveTo>
                  <a:lnTo>
                    <a:pt x="509015" y="48767"/>
                  </a:lnTo>
                </a:path>
                <a:path w="509270" h="48894">
                  <a:moveTo>
                    <a:pt x="0" y="0"/>
                  </a:moveTo>
                  <a:lnTo>
                    <a:pt x="0" y="48767"/>
                  </a:lnTo>
                </a:path>
                <a:path w="509270" h="48894">
                  <a:moveTo>
                    <a:pt x="0" y="24383"/>
                  </a:moveTo>
                  <a:lnTo>
                    <a:pt x="509015" y="24383"/>
                  </a:lnTo>
                </a:path>
              </a:pathLst>
            </a:custGeom>
            <a:ln w="952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69" name="object 69"/>
            <p:cNvSpPr/>
            <p:nvPr/>
          </p:nvSpPr>
          <p:spPr>
            <a:xfrm>
              <a:off x="4614799" y="3153281"/>
              <a:ext cx="83820" cy="82550"/>
            </a:xfrm>
            <a:custGeom>
              <a:avLst/>
              <a:gdLst/>
              <a:ahLst/>
              <a:cxnLst/>
              <a:rect l="l" t="t" r="r" b="b"/>
              <a:pathLst>
                <a:path w="83820" h="82550">
                  <a:moveTo>
                    <a:pt x="83821" y="0"/>
                  </a:moveTo>
                  <a:lnTo>
                    <a:pt x="0" y="0"/>
                  </a:lnTo>
                  <a:lnTo>
                    <a:pt x="0" y="82297"/>
                  </a:lnTo>
                  <a:lnTo>
                    <a:pt x="83821" y="82297"/>
                  </a:lnTo>
                  <a:lnTo>
                    <a:pt x="83821"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70" name="object 70"/>
            <p:cNvSpPr/>
            <p:nvPr/>
          </p:nvSpPr>
          <p:spPr>
            <a:xfrm>
              <a:off x="4614799" y="3153281"/>
              <a:ext cx="83820" cy="82550"/>
            </a:xfrm>
            <a:custGeom>
              <a:avLst/>
              <a:gdLst/>
              <a:ahLst/>
              <a:cxnLst/>
              <a:rect l="l" t="t" r="r" b="b"/>
              <a:pathLst>
                <a:path w="83820" h="82550">
                  <a:moveTo>
                    <a:pt x="0" y="82297"/>
                  </a:moveTo>
                  <a:lnTo>
                    <a:pt x="83821" y="82297"/>
                  </a:lnTo>
                  <a:lnTo>
                    <a:pt x="83821" y="0"/>
                  </a:lnTo>
                  <a:lnTo>
                    <a:pt x="0" y="0"/>
                  </a:lnTo>
                  <a:lnTo>
                    <a:pt x="0" y="82297"/>
                  </a:lnTo>
                  <a:close/>
                </a:path>
              </a:pathLst>
            </a:custGeom>
            <a:ln w="9524">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71" name="object 71"/>
          <p:cNvGrpSpPr/>
          <p:nvPr/>
        </p:nvGrpSpPr>
        <p:grpSpPr>
          <a:xfrm>
            <a:off x="3988117" y="3367975"/>
            <a:ext cx="483870" cy="92075"/>
            <a:chOff x="3988117" y="3367975"/>
            <a:chExt cx="483870" cy="92075"/>
          </a:xfrm>
        </p:grpSpPr>
        <p:sp>
          <p:nvSpPr>
            <p:cNvPr id="72" name="object 72"/>
            <p:cNvSpPr/>
            <p:nvPr/>
          </p:nvSpPr>
          <p:spPr>
            <a:xfrm>
              <a:off x="3992879" y="3386327"/>
              <a:ext cx="474345" cy="48895"/>
            </a:xfrm>
            <a:custGeom>
              <a:avLst/>
              <a:gdLst/>
              <a:ahLst/>
              <a:cxnLst/>
              <a:rect l="l" t="t" r="r" b="b"/>
              <a:pathLst>
                <a:path w="474345" h="48895">
                  <a:moveTo>
                    <a:pt x="473964" y="0"/>
                  </a:moveTo>
                  <a:lnTo>
                    <a:pt x="473964" y="48768"/>
                  </a:lnTo>
                </a:path>
                <a:path w="474345" h="48895">
                  <a:moveTo>
                    <a:pt x="257684" y="24384"/>
                  </a:moveTo>
                  <a:lnTo>
                    <a:pt x="473964" y="24384"/>
                  </a:lnTo>
                </a:path>
                <a:path w="474345" h="48895">
                  <a:moveTo>
                    <a:pt x="0" y="0"/>
                  </a:moveTo>
                  <a:lnTo>
                    <a:pt x="0" y="48768"/>
                  </a:lnTo>
                </a:path>
                <a:path w="474345" h="48895">
                  <a:moveTo>
                    <a:pt x="0" y="24384"/>
                  </a:moveTo>
                  <a:lnTo>
                    <a:pt x="173862" y="24384"/>
                  </a:lnTo>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73" name="object 73"/>
            <p:cNvSpPr/>
            <p:nvPr/>
          </p:nvSpPr>
          <p:spPr>
            <a:xfrm>
              <a:off x="4166742" y="3372737"/>
              <a:ext cx="83820" cy="82550"/>
            </a:xfrm>
            <a:custGeom>
              <a:avLst/>
              <a:gdLst/>
              <a:ahLst/>
              <a:cxnLst/>
              <a:rect l="l" t="t" r="r" b="b"/>
              <a:pathLst>
                <a:path w="83820" h="82550">
                  <a:moveTo>
                    <a:pt x="83821" y="0"/>
                  </a:moveTo>
                  <a:lnTo>
                    <a:pt x="0" y="0"/>
                  </a:lnTo>
                  <a:lnTo>
                    <a:pt x="0" y="82297"/>
                  </a:lnTo>
                  <a:lnTo>
                    <a:pt x="83821" y="82297"/>
                  </a:lnTo>
                  <a:lnTo>
                    <a:pt x="83821"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74" name="object 74"/>
            <p:cNvSpPr/>
            <p:nvPr/>
          </p:nvSpPr>
          <p:spPr>
            <a:xfrm>
              <a:off x="4166742" y="3372737"/>
              <a:ext cx="83820" cy="82550"/>
            </a:xfrm>
            <a:custGeom>
              <a:avLst/>
              <a:gdLst/>
              <a:ahLst/>
              <a:cxnLst/>
              <a:rect l="l" t="t" r="r" b="b"/>
              <a:pathLst>
                <a:path w="83820" h="82550">
                  <a:moveTo>
                    <a:pt x="0" y="82297"/>
                  </a:moveTo>
                  <a:lnTo>
                    <a:pt x="83821" y="82297"/>
                  </a:lnTo>
                  <a:lnTo>
                    <a:pt x="83821" y="0"/>
                  </a:lnTo>
                  <a:lnTo>
                    <a:pt x="0" y="0"/>
                  </a:lnTo>
                  <a:lnTo>
                    <a:pt x="0" y="82297"/>
                  </a:lnTo>
                  <a:close/>
                </a:path>
              </a:pathLst>
            </a:custGeom>
            <a:ln w="9524">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75" name="object 75"/>
          <p:cNvGrpSpPr/>
          <p:nvPr/>
        </p:nvGrpSpPr>
        <p:grpSpPr>
          <a:xfrm>
            <a:off x="4236656" y="3579812"/>
            <a:ext cx="4472940" cy="313055"/>
            <a:chOff x="4236656" y="3579812"/>
            <a:chExt cx="4472940" cy="313055"/>
          </a:xfrm>
        </p:grpSpPr>
        <p:sp>
          <p:nvSpPr>
            <p:cNvPr id="76" name="object 76"/>
            <p:cNvSpPr/>
            <p:nvPr/>
          </p:nvSpPr>
          <p:spPr>
            <a:xfrm>
              <a:off x="8620886" y="3584575"/>
              <a:ext cx="83820" cy="83820"/>
            </a:xfrm>
            <a:custGeom>
              <a:avLst/>
              <a:gdLst/>
              <a:ahLst/>
              <a:cxnLst/>
              <a:rect l="l" t="t" r="r" b="b"/>
              <a:pathLst>
                <a:path w="83820" h="83820">
                  <a:moveTo>
                    <a:pt x="83822" y="0"/>
                  </a:moveTo>
                  <a:lnTo>
                    <a:pt x="0" y="0"/>
                  </a:lnTo>
                  <a:lnTo>
                    <a:pt x="0" y="83819"/>
                  </a:lnTo>
                  <a:lnTo>
                    <a:pt x="83822" y="83819"/>
                  </a:lnTo>
                  <a:lnTo>
                    <a:pt x="83822"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77" name="object 77"/>
            <p:cNvSpPr/>
            <p:nvPr/>
          </p:nvSpPr>
          <p:spPr>
            <a:xfrm>
              <a:off x="8620886" y="3584575"/>
              <a:ext cx="83820" cy="83820"/>
            </a:xfrm>
            <a:custGeom>
              <a:avLst/>
              <a:gdLst/>
              <a:ahLst/>
              <a:cxnLst/>
              <a:rect l="l" t="t" r="r" b="b"/>
              <a:pathLst>
                <a:path w="83820" h="83820">
                  <a:moveTo>
                    <a:pt x="0" y="83819"/>
                  </a:moveTo>
                  <a:lnTo>
                    <a:pt x="83822" y="83819"/>
                  </a:lnTo>
                  <a:lnTo>
                    <a:pt x="83822" y="0"/>
                  </a:lnTo>
                  <a:lnTo>
                    <a:pt x="0" y="0"/>
                  </a:lnTo>
                  <a:lnTo>
                    <a:pt x="0" y="83819"/>
                  </a:lnTo>
                  <a:close/>
                </a:path>
              </a:pathLst>
            </a:custGeom>
            <a:ln w="9524">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78" name="object 78"/>
            <p:cNvSpPr/>
            <p:nvPr/>
          </p:nvSpPr>
          <p:spPr>
            <a:xfrm>
              <a:off x="8436355" y="3804031"/>
              <a:ext cx="82550" cy="83820"/>
            </a:xfrm>
            <a:custGeom>
              <a:avLst/>
              <a:gdLst/>
              <a:ahLst/>
              <a:cxnLst/>
              <a:rect l="l" t="t" r="r" b="b"/>
              <a:pathLst>
                <a:path w="82550" h="83820">
                  <a:moveTo>
                    <a:pt x="82296" y="0"/>
                  </a:moveTo>
                  <a:lnTo>
                    <a:pt x="0" y="0"/>
                  </a:lnTo>
                  <a:lnTo>
                    <a:pt x="0" y="83820"/>
                  </a:lnTo>
                  <a:lnTo>
                    <a:pt x="82296" y="83820"/>
                  </a:lnTo>
                  <a:lnTo>
                    <a:pt x="82296"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79" name="object 79"/>
            <p:cNvSpPr/>
            <p:nvPr/>
          </p:nvSpPr>
          <p:spPr>
            <a:xfrm>
              <a:off x="8436355" y="3804031"/>
              <a:ext cx="82550" cy="83820"/>
            </a:xfrm>
            <a:custGeom>
              <a:avLst/>
              <a:gdLst/>
              <a:ahLst/>
              <a:cxnLst/>
              <a:rect l="l" t="t" r="r" b="b"/>
              <a:pathLst>
                <a:path w="82550" h="83820">
                  <a:moveTo>
                    <a:pt x="0" y="83820"/>
                  </a:moveTo>
                  <a:lnTo>
                    <a:pt x="82296" y="83820"/>
                  </a:lnTo>
                  <a:lnTo>
                    <a:pt x="82296" y="0"/>
                  </a:lnTo>
                  <a:lnTo>
                    <a:pt x="0" y="0"/>
                  </a:lnTo>
                  <a:lnTo>
                    <a:pt x="0" y="83820"/>
                  </a:lnTo>
                  <a:close/>
                </a:path>
              </a:pathLst>
            </a:custGeom>
            <a:ln w="9524">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80" name="object 80"/>
            <p:cNvSpPr/>
            <p:nvPr/>
          </p:nvSpPr>
          <p:spPr>
            <a:xfrm>
              <a:off x="4910455" y="3584575"/>
              <a:ext cx="82550" cy="83820"/>
            </a:xfrm>
            <a:custGeom>
              <a:avLst/>
              <a:gdLst/>
              <a:ahLst/>
              <a:cxnLst/>
              <a:rect l="l" t="t" r="r" b="b"/>
              <a:pathLst>
                <a:path w="82550" h="83820">
                  <a:moveTo>
                    <a:pt x="82296" y="0"/>
                  </a:moveTo>
                  <a:lnTo>
                    <a:pt x="0" y="0"/>
                  </a:lnTo>
                  <a:lnTo>
                    <a:pt x="0" y="83819"/>
                  </a:lnTo>
                  <a:lnTo>
                    <a:pt x="82296" y="83819"/>
                  </a:lnTo>
                  <a:lnTo>
                    <a:pt x="82296"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81" name="object 81"/>
            <p:cNvSpPr/>
            <p:nvPr/>
          </p:nvSpPr>
          <p:spPr>
            <a:xfrm>
              <a:off x="4910455" y="3584575"/>
              <a:ext cx="82550" cy="83820"/>
            </a:xfrm>
            <a:custGeom>
              <a:avLst/>
              <a:gdLst/>
              <a:ahLst/>
              <a:cxnLst/>
              <a:rect l="l" t="t" r="r" b="b"/>
              <a:pathLst>
                <a:path w="82550" h="83820">
                  <a:moveTo>
                    <a:pt x="0" y="83819"/>
                  </a:moveTo>
                  <a:lnTo>
                    <a:pt x="82296" y="83819"/>
                  </a:lnTo>
                  <a:lnTo>
                    <a:pt x="82296" y="0"/>
                  </a:lnTo>
                  <a:lnTo>
                    <a:pt x="0" y="0"/>
                  </a:lnTo>
                  <a:lnTo>
                    <a:pt x="0" y="83819"/>
                  </a:lnTo>
                  <a:close/>
                </a:path>
              </a:pathLst>
            </a:custGeom>
            <a:ln w="9524">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82" name="object 82"/>
            <p:cNvSpPr/>
            <p:nvPr/>
          </p:nvSpPr>
          <p:spPr>
            <a:xfrm>
              <a:off x="4241419" y="3804031"/>
              <a:ext cx="82550" cy="83820"/>
            </a:xfrm>
            <a:custGeom>
              <a:avLst/>
              <a:gdLst/>
              <a:ahLst/>
              <a:cxnLst/>
              <a:rect l="l" t="t" r="r" b="b"/>
              <a:pathLst>
                <a:path w="82550" h="83820">
                  <a:moveTo>
                    <a:pt x="82296" y="0"/>
                  </a:moveTo>
                  <a:lnTo>
                    <a:pt x="0" y="0"/>
                  </a:lnTo>
                  <a:lnTo>
                    <a:pt x="0" y="83820"/>
                  </a:lnTo>
                  <a:lnTo>
                    <a:pt x="82296" y="83820"/>
                  </a:lnTo>
                  <a:lnTo>
                    <a:pt x="82296"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83" name="object 83"/>
            <p:cNvSpPr/>
            <p:nvPr/>
          </p:nvSpPr>
          <p:spPr>
            <a:xfrm>
              <a:off x="4241419" y="3804031"/>
              <a:ext cx="82550" cy="83820"/>
            </a:xfrm>
            <a:custGeom>
              <a:avLst/>
              <a:gdLst/>
              <a:ahLst/>
              <a:cxnLst/>
              <a:rect l="l" t="t" r="r" b="b"/>
              <a:pathLst>
                <a:path w="82550" h="83820">
                  <a:moveTo>
                    <a:pt x="0" y="83820"/>
                  </a:moveTo>
                  <a:lnTo>
                    <a:pt x="82296" y="83820"/>
                  </a:lnTo>
                  <a:lnTo>
                    <a:pt x="82296" y="0"/>
                  </a:lnTo>
                  <a:lnTo>
                    <a:pt x="0" y="0"/>
                  </a:lnTo>
                  <a:lnTo>
                    <a:pt x="0" y="83820"/>
                  </a:lnTo>
                  <a:close/>
                </a:path>
              </a:pathLst>
            </a:custGeom>
            <a:ln w="9524">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84" name="object 84"/>
          <p:cNvGrpSpPr/>
          <p:nvPr/>
        </p:nvGrpSpPr>
        <p:grpSpPr>
          <a:xfrm>
            <a:off x="4311205" y="4015676"/>
            <a:ext cx="567690" cy="93345"/>
            <a:chOff x="4311205" y="4015676"/>
            <a:chExt cx="567690" cy="93345"/>
          </a:xfrm>
        </p:grpSpPr>
        <p:sp>
          <p:nvSpPr>
            <p:cNvPr id="85" name="object 85"/>
            <p:cNvSpPr/>
            <p:nvPr/>
          </p:nvSpPr>
          <p:spPr>
            <a:xfrm>
              <a:off x="4315967" y="4035552"/>
              <a:ext cx="558165" cy="48895"/>
            </a:xfrm>
            <a:custGeom>
              <a:avLst/>
              <a:gdLst/>
              <a:ahLst/>
              <a:cxnLst/>
              <a:rect l="l" t="t" r="r" b="b"/>
              <a:pathLst>
                <a:path w="558164" h="48895">
                  <a:moveTo>
                    <a:pt x="557784" y="0"/>
                  </a:moveTo>
                  <a:lnTo>
                    <a:pt x="557784" y="48768"/>
                  </a:lnTo>
                </a:path>
                <a:path w="558164" h="48895">
                  <a:moveTo>
                    <a:pt x="0" y="0"/>
                  </a:moveTo>
                  <a:lnTo>
                    <a:pt x="0" y="48768"/>
                  </a:lnTo>
                </a:path>
                <a:path w="558164" h="48895">
                  <a:moveTo>
                    <a:pt x="0" y="24384"/>
                  </a:moveTo>
                  <a:lnTo>
                    <a:pt x="557784" y="24384"/>
                  </a:lnTo>
                </a:path>
              </a:pathLst>
            </a:custGeom>
            <a:ln w="952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86" name="object 86"/>
            <p:cNvSpPr/>
            <p:nvPr/>
          </p:nvSpPr>
          <p:spPr>
            <a:xfrm>
              <a:off x="4535550" y="4020439"/>
              <a:ext cx="83820" cy="83820"/>
            </a:xfrm>
            <a:custGeom>
              <a:avLst/>
              <a:gdLst/>
              <a:ahLst/>
              <a:cxnLst/>
              <a:rect l="l" t="t" r="r" b="b"/>
              <a:pathLst>
                <a:path w="83820" h="83820">
                  <a:moveTo>
                    <a:pt x="83821" y="0"/>
                  </a:moveTo>
                  <a:lnTo>
                    <a:pt x="0" y="0"/>
                  </a:lnTo>
                  <a:lnTo>
                    <a:pt x="0" y="83819"/>
                  </a:lnTo>
                  <a:lnTo>
                    <a:pt x="83821" y="83819"/>
                  </a:lnTo>
                  <a:lnTo>
                    <a:pt x="83821"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87" name="object 87"/>
            <p:cNvSpPr/>
            <p:nvPr/>
          </p:nvSpPr>
          <p:spPr>
            <a:xfrm>
              <a:off x="4535550" y="4020439"/>
              <a:ext cx="83820" cy="83820"/>
            </a:xfrm>
            <a:custGeom>
              <a:avLst/>
              <a:gdLst/>
              <a:ahLst/>
              <a:cxnLst/>
              <a:rect l="l" t="t" r="r" b="b"/>
              <a:pathLst>
                <a:path w="83820" h="83820">
                  <a:moveTo>
                    <a:pt x="0" y="83819"/>
                  </a:moveTo>
                  <a:lnTo>
                    <a:pt x="83821" y="83819"/>
                  </a:lnTo>
                  <a:lnTo>
                    <a:pt x="83821" y="0"/>
                  </a:lnTo>
                  <a:lnTo>
                    <a:pt x="0" y="0"/>
                  </a:lnTo>
                  <a:lnTo>
                    <a:pt x="0" y="83819"/>
                  </a:lnTo>
                  <a:close/>
                </a:path>
              </a:pathLst>
            </a:custGeom>
            <a:ln w="952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88" name="object 88"/>
          <p:cNvGrpSpPr/>
          <p:nvPr/>
        </p:nvGrpSpPr>
        <p:grpSpPr>
          <a:xfrm>
            <a:off x="3666553" y="4232084"/>
            <a:ext cx="477520" cy="93345"/>
            <a:chOff x="3666553" y="4232084"/>
            <a:chExt cx="477520" cy="93345"/>
          </a:xfrm>
        </p:grpSpPr>
        <p:sp>
          <p:nvSpPr>
            <p:cNvPr id="89" name="object 89"/>
            <p:cNvSpPr/>
            <p:nvPr/>
          </p:nvSpPr>
          <p:spPr>
            <a:xfrm>
              <a:off x="3671315" y="4251959"/>
              <a:ext cx="467995" cy="48895"/>
            </a:xfrm>
            <a:custGeom>
              <a:avLst/>
              <a:gdLst/>
              <a:ahLst/>
              <a:cxnLst/>
              <a:rect l="l" t="t" r="r" b="b"/>
              <a:pathLst>
                <a:path w="467995" h="48895">
                  <a:moveTo>
                    <a:pt x="467868" y="0"/>
                  </a:moveTo>
                  <a:lnTo>
                    <a:pt x="467868" y="48767"/>
                  </a:lnTo>
                </a:path>
                <a:path w="467995" h="48895">
                  <a:moveTo>
                    <a:pt x="259081" y="24383"/>
                  </a:moveTo>
                  <a:lnTo>
                    <a:pt x="467868" y="24383"/>
                  </a:lnTo>
                </a:path>
                <a:path w="467995" h="48895">
                  <a:moveTo>
                    <a:pt x="0" y="0"/>
                  </a:moveTo>
                  <a:lnTo>
                    <a:pt x="0" y="48767"/>
                  </a:lnTo>
                </a:path>
                <a:path w="467995" h="48895">
                  <a:moveTo>
                    <a:pt x="0" y="24383"/>
                  </a:moveTo>
                  <a:lnTo>
                    <a:pt x="176784" y="24383"/>
                  </a:lnTo>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90" name="object 90"/>
            <p:cNvSpPr/>
            <p:nvPr/>
          </p:nvSpPr>
          <p:spPr>
            <a:xfrm>
              <a:off x="3848099" y="4236846"/>
              <a:ext cx="82550" cy="83820"/>
            </a:xfrm>
            <a:custGeom>
              <a:avLst/>
              <a:gdLst/>
              <a:ahLst/>
              <a:cxnLst/>
              <a:rect l="l" t="t" r="r" b="b"/>
              <a:pathLst>
                <a:path w="82550" h="83820">
                  <a:moveTo>
                    <a:pt x="82297" y="0"/>
                  </a:moveTo>
                  <a:lnTo>
                    <a:pt x="0" y="0"/>
                  </a:lnTo>
                  <a:lnTo>
                    <a:pt x="0" y="83819"/>
                  </a:lnTo>
                  <a:lnTo>
                    <a:pt x="82297" y="83819"/>
                  </a:lnTo>
                  <a:lnTo>
                    <a:pt x="82297"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91" name="object 91"/>
            <p:cNvSpPr/>
            <p:nvPr/>
          </p:nvSpPr>
          <p:spPr>
            <a:xfrm>
              <a:off x="3848099" y="4236846"/>
              <a:ext cx="82550" cy="83820"/>
            </a:xfrm>
            <a:custGeom>
              <a:avLst/>
              <a:gdLst/>
              <a:ahLst/>
              <a:cxnLst/>
              <a:rect l="l" t="t" r="r" b="b"/>
              <a:pathLst>
                <a:path w="82550" h="83820">
                  <a:moveTo>
                    <a:pt x="0" y="83819"/>
                  </a:moveTo>
                  <a:lnTo>
                    <a:pt x="82297" y="83819"/>
                  </a:lnTo>
                  <a:lnTo>
                    <a:pt x="82297" y="0"/>
                  </a:lnTo>
                  <a:lnTo>
                    <a:pt x="0" y="0"/>
                  </a:lnTo>
                  <a:lnTo>
                    <a:pt x="0" y="83819"/>
                  </a:lnTo>
                  <a:close/>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sp>
        <p:nvSpPr>
          <p:cNvPr id="92" name="object 92"/>
          <p:cNvSpPr txBox="1"/>
          <p:nvPr/>
        </p:nvSpPr>
        <p:spPr>
          <a:xfrm>
            <a:off x="4336160" y="1925827"/>
            <a:ext cx="1795780"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10" normalizeH="0" baseline="0" noProof="0" dirty="0">
                <a:ln>
                  <a:noFill/>
                </a:ln>
                <a:solidFill>
                  <a:srgbClr val="000000"/>
                </a:solidFill>
                <a:effectLst/>
                <a:uLnTx/>
                <a:uFillTx/>
                <a:latin typeface="Arial"/>
                <a:ea typeface="ＭＳ Ｐゴシック"/>
                <a:cs typeface="Arial"/>
              </a:rPr>
              <a:t>Pelabresib</a:t>
            </a:r>
            <a:r>
              <a:rPr kumimoji="0" sz="10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1000" b="0" i="0" u="none" strike="noStrike" kern="1200" cap="none" spc="0" normalizeH="0" baseline="0" noProof="0" dirty="0">
                <a:ln>
                  <a:noFill/>
                </a:ln>
                <a:solidFill>
                  <a:srgbClr val="000000"/>
                </a:solidFill>
                <a:effectLst/>
                <a:uLnTx/>
                <a:uFillTx/>
                <a:latin typeface="Arial"/>
                <a:ea typeface="ＭＳ Ｐゴシック"/>
                <a:cs typeface="Arial"/>
              </a:rPr>
              <a:t>+ </a:t>
            </a:r>
            <a:r>
              <a:rPr kumimoji="0" sz="1000" b="0" i="0" u="none" strike="noStrike" kern="1200" cap="none" spc="-10" normalizeH="0" baseline="0" noProof="0" dirty="0">
                <a:ln>
                  <a:noFill/>
                </a:ln>
                <a:solidFill>
                  <a:srgbClr val="000000"/>
                </a:solidFill>
                <a:effectLst/>
                <a:uLnTx/>
                <a:uFillTx/>
                <a:latin typeface="Arial"/>
                <a:ea typeface="ＭＳ Ｐゴシック"/>
                <a:cs typeface="Arial"/>
              </a:rPr>
              <a:t>ruxolitinib</a:t>
            </a:r>
            <a:r>
              <a:rPr kumimoji="0" sz="10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1000" b="0" i="0" u="none" strike="noStrike" kern="1200" cap="none" spc="-10" normalizeH="0" baseline="0" noProof="0" dirty="0">
                <a:ln>
                  <a:noFill/>
                </a:ln>
                <a:solidFill>
                  <a:srgbClr val="000000"/>
                </a:solidFill>
                <a:effectLst/>
                <a:uLnTx/>
                <a:uFillTx/>
                <a:latin typeface="Arial"/>
                <a:ea typeface="ＭＳ Ｐゴシック"/>
                <a:cs typeface="Arial"/>
              </a:rPr>
              <a:t>(N=214)</a:t>
            </a:r>
            <a:endParaRPr kumimoji="0" sz="10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93" name="object 93"/>
          <p:cNvSpPr txBox="1"/>
          <p:nvPr/>
        </p:nvSpPr>
        <p:spPr>
          <a:xfrm>
            <a:off x="6467094" y="1934972"/>
            <a:ext cx="1654810"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0" normalizeH="0" baseline="0" noProof="0" dirty="0">
                <a:ln>
                  <a:noFill/>
                </a:ln>
                <a:solidFill>
                  <a:srgbClr val="000000"/>
                </a:solidFill>
                <a:effectLst/>
                <a:uLnTx/>
                <a:uFillTx/>
                <a:latin typeface="Arial"/>
                <a:ea typeface="ＭＳ Ｐゴシック"/>
                <a:cs typeface="Arial"/>
              </a:rPr>
              <a:t>Placebo</a:t>
            </a:r>
            <a:r>
              <a:rPr kumimoji="0" sz="10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1000" b="0" i="0" u="none" strike="noStrike" kern="1200" cap="none" spc="0" normalizeH="0" baseline="0" noProof="0" dirty="0">
                <a:ln>
                  <a:noFill/>
                </a:ln>
                <a:solidFill>
                  <a:srgbClr val="000000"/>
                </a:solidFill>
                <a:effectLst/>
                <a:uLnTx/>
                <a:uFillTx/>
                <a:latin typeface="Arial"/>
                <a:ea typeface="ＭＳ Ｐゴシック"/>
                <a:cs typeface="Arial"/>
              </a:rPr>
              <a:t>+</a:t>
            </a:r>
            <a:r>
              <a:rPr kumimoji="0" sz="10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1000" b="0" i="0" u="none" strike="noStrike" kern="1200" cap="none" spc="-10" normalizeH="0" baseline="0" noProof="0" dirty="0">
                <a:ln>
                  <a:noFill/>
                </a:ln>
                <a:solidFill>
                  <a:srgbClr val="000000"/>
                </a:solidFill>
                <a:effectLst/>
                <a:uLnTx/>
                <a:uFillTx/>
                <a:latin typeface="Arial"/>
                <a:ea typeface="ＭＳ Ｐゴシック"/>
                <a:cs typeface="Arial"/>
              </a:rPr>
              <a:t>ruxolitinib</a:t>
            </a:r>
            <a:r>
              <a:rPr kumimoji="0" sz="1000" b="0" i="0" u="none" strike="noStrike" kern="1200" cap="none" spc="0" normalizeH="0" baseline="0" noProof="0" dirty="0">
                <a:ln>
                  <a:noFill/>
                </a:ln>
                <a:solidFill>
                  <a:srgbClr val="000000"/>
                </a:solidFill>
                <a:effectLst/>
                <a:uLnTx/>
                <a:uFillTx/>
                <a:latin typeface="Arial"/>
                <a:ea typeface="ＭＳ Ｐゴシック"/>
                <a:cs typeface="Arial"/>
              </a:rPr>
              <a:t> </a:t>
            </a:r>
            <a:r>
              <a:rPr kumimoji="0" sz="1000" b="0" i="0" u="none" strike="noStrike" kern="1200" cap="none" spc="-10" normalizeH="0" baseline="0" noProof="0" dirty="0">
                <a:ln>
                  <a:noFill/>
                </a:ln>
                <a:solidFill>
                  <a:srgbClr val="000000"/>
                </a:solidFill>
                <a:effectLst/>
                <a:uLnTx/>
                <a:uFillTx/>
                <a:latin typeface="Arial"/>
                <a:ea typeface="ＭＳ Ｐゴシック"/>
                <a:cs typeface="Arial"/>
              </a:rPr>
              <a:t>(N=216)</a:t>
            </a:r>
            <a:endParaRPr kumimoji="0" sz="1000" b="0" i="0" u="none" strike="noStrike" kern="1200" cap="none" spc="0" normalizeH="0" baseline="0" noProof="0">
              <a:ln>
                <a:noFill/>
              </a:ln>
              <a:solidFill>
                <a:srgbClr val="000000"/>
              </a:solidFill>
              <a:effectLst/>
              <a:uLnTx/>
              <a:uFillTx/>
              <a:latin typeface="Arial"/>
              <a:ea typeface="ＭＳ Ｐゴシック"/>
              <a:cs typeface="Arial"/>
            </a:endParaRPr>
          </a:p>
        </p:txBody>
      </p:sp>
      <p:grpSp>
        <p:nvGrpSpPr>
          <p:cNvPr id="94" name="object 94"/>
          <p:cNvGrpSpPr/>
          <p:nvPr/>
        </p:nvGrpSpPr>
        <p:grpSpPr>
          <a:xfrm>
            <a:off x="4106926" y="1935226"/>
            <a:ext cx="159385" cy="159385"/>
            <a:chOff x="4106926" y="1935226"/>
            <a:chExt cx="159385" cy="159385"/>
          </a:xfrm>
        </p:grpSpPr>
        <p:sp>
          <p:nvSpPr>
            <p:cNvPr id="95" name="object 95"/>
            <p:cNvSpPr/>
            <p:nvPr/>
          </p:nvSpPr>
          <p:spPr>
            <a:xfrm>
              <a:off x="4113276" y="1941576"/>
              <a:ext cx="146685" cy="146685"/>
            </a:xfrm>
            <a:custGeom>
              <a:avLst/>
              <a:gdLst/>
              <a:ahLst/>
              <a:cxnLst/>
              <a:rect l="l" t="t" r="r" b="b"/>
              <a:pathLst>
                <a:path w="146685" h="146685">
                  <a:moveTo>
                    <a:pt x="146303" y="0"/>
                  </a:moveTo>
                  <a:lnTo>
                    <a:pt x="0" y="0"/>
                  </a:lnTo>
                  <a:lnTo>
                    <a:pt x="0" y="146303"/>
                  </a:lnTo>
                  <a:lnTo>
                    <a:pt x="146303" y="146303"/>
                  </a:lnTo>
                  <a:lnTo>
                    <a:pt x="146303"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96" name="object 96"/>
            <p:cNvSpPr/>
            <p:nvPr/>
          </p:nvSpPr>
          <p:spPr>
            <a:xfrm>
              <a:off x="4113276" y="1941576"/>
              <a:ext cx="146685" cy="146685"/>
            </a:xfrm>
            <a:custGeom>
              <a:avLst/>
              <a:gdLst/>
              <a:ahLst/>
              <a:cxnLst/>
              <a:rect l="l" t="t" r="r" b="b"/>
              <a:pathLst>
                <a:path w="146685" h="146685">
                  <a:moveTo>
                    <a:pt x="0" y="146303"/>
                  </a:moveTo>
                  <a:lnTo>
                    <a:pt x="146303" y="146303"/>
                  </a:lnTo>
                  <a:lnTo>
                    <a:pt x="146303" y="0"/>
                  </a:lnTo>
                  <a:lnTo>
                    <a:pt x="0" y="0"/>
                  </a:lnTo>
                  <a:lnTo>
                    <a:pt x="0" y="146303"/>
                  </a:lnTo>
                  <a:close/>
                </a:path>
              </a:pathLst>
            </a:custGeom>
            <a:ln w="12700">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97" name="object 97"/>
          <p:cNvGrpSpPr/>
          <p:nvPr/>
        </p:nvGrpSpPr>
        <p:grpSpPr>
          <a:xfrm>
            <a:off x="6231382" y="1944370"/>
            <a:ext cx="160655" cy="159385"/>
            <a:chOff x="6231382" y="1944370"/>
            <a:chExt cx="160655" cy="159385"/>
          </a:xfrm>
        </p:grpSpPr>
        <p:sp>
          <p:nvSpPr>
            <p:cNvPr id="98" name="object 98"/>
            <p:cNvSpPr/>
            <p:nvPr/>
          </p:nvSpPr>
          <p:spPr>
            <a:xfrm>
              <a:off x="6237732" y="1950720"/>
              <a:ext cx="147955" cy="146685"/>
            </a:xfrm>
            <a:custGeom>
              <a:avLst/>
              <a:gdLst/>
              <a:ahLst/>
              <a:cxnLst/>
              <a:rect l="l" t="t" r="r" b="b"/>
              <a:pathLst>
                <a:path w="147954" h="146685">
                  <a:moveTo>
                    <a:pt x="147827" y="0"/>
                  </a:moveTo>
                  <a:lnTo>
                    <a:pt x="0" y="0"/>
                  </a:lnTo>
                  <a:lnTo>
                    <a:pt x="0" y="146303"/>
                  </a:lnTo>
                  <a:lnTo>
                    <a:pt x="147827" y="146303"/>
                  </a:lnTo>
                  <a:lnTo>
                    <a:pt x="147827"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99" name="object 99"/>
            <p:cNvSpPr/>
            <p:nvPr/>
          </p:nvSpPr>
          <p:spPr>
            <a:xfrm>
              <a:off x="6237732" y="1950720"/>
              <a:ext cx="147955" cy="146685"/>
            </a:xfrm>
            <a:custGeom>
              <a:avLst/>
              <a:gdLst/>
              <a:ahLst/>
              <a:cxnLst/>
              <a:rect l="l" t="t" r="r" b="b"/>
              <a:pathLst>
                <a:path w="147954" h="146685">
                  <a:moveTo>
                    <a:pt x="0" y="146303"/>
                  </a:moveTo>
                  <a:lnTo>
                    <a:pt x="147827" y="146303"/>
                  </a:lnTo>
                  <a:lnTo>
                    <a:pt x="147827" y="0"/>
                  </a:lnTo>
                  <a:lnTo>
                    <a:pt x="0" y="0"/>
                  </a:lnTo>
                  <a:lnTo>
                    <a:pt x="0" y="146303"/>
                  </a:lnTo>
                  <a:close/>
                </a:path>
              </a:pathLst>
            </a:custGeom>
            <a:ln w="12700">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sp>
        <p:nvSpPr>
          <p:cNvPr id="100" name="object 100"/>
          <p:cNvSpPr txBox="1"/>
          <p:nvPr/>
        </p:nvSpPr>
        <p:spPr>
          <a:xfrm>
            <a:off x="3483532" y="6141014"/>
            <a:ext cx="7410349" cy="278923"/>
          </a:xfrm>
          <a:prstGeom prst="rect">
            <a:avLst/>
          </a:prstGeom>
        </p:spPr>
        <p:txBody>
          <a:bodyPr vert="horz" wrap="square" lIns="0" tIns="1905" rIns="0" bIns="0" rtlCol="0">
            <a:spAutoFit/>
          </a:bodyPr>
          <a:lstStyle/>
          <a:p>
            <a:pPr marL="12700" marR="0" lvl="0" indent="0" algn="l" defTabSz="914400" rtl="0" eaLnBrk="1" fontAlgn="auto" latinLnBrk="0" hangingPunct="1">
              <a:lnSpc>
                <a:spcPct val="100000"/>
              </a:lnSpc>
              <a:spcBef>
                <a:spcPts val="15"/>
              </a:spcBef>
              <a:spcAft>
                <a:spcPts val="0"/>
              </a:spcAft>
              <a:buClrTx/>
              <a:buSzTx/>
              <a:buFontTx/>
              <a:buNone/>
              <a:tabLst/>
              <a:defRPr/>
            </a:pPr>
            <a:r>
              <a:rPr kumimoji="0" sz="900" b="1" i="0" u="none" strike="noStrike" kern="1200" cap="none" spc="0" normalizeH="0" baseline="0" noProof="0" dirty="0">
                <a:ln>
                  <a:noFill/>
                </a:ln>
                <a:solidFill>
                  <a:srgbClr val="000000"/>
                </a:solidFill>
                <a:effectLst/>
                <a:uLnTx/>
                <a:uFillTx/>
                <a:latin typeface="Arial"/>
                <a:ea typeface="ＭＳ Ｐゴシック"/>
                <a:cs typeface="Arial"/>
              </a:rPr>
              <a:t>Data</a:t>
            </a:r>
            <a:r>
              <a:rPr kumimoji="0" sz="900" b="1"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cut</a:t>
            </a:r>
            <a:r>
              <a:rPr kumimoji="0" sz="900" b="1"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off:</a:t>
            </a:r>
            <a:r>
              <a:rPr kumimoji="0" sz="900" b="1"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August</a:t>
            </a:r>
            <a:r>
              <a:rPr kumimoji="0" sz="900" b="1"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31,</a:t>
            </a:r>
            <a:r>
              <a:rPr kumimoji="0" sz="900" b="1"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2023.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CI,</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confidence</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interval;</a:t>
            </a:r>
            <a:r>
              <a:rPr kumimoji="0" sz="9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Resp,</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number</a:t>
            </a:r>
            <a:r>
              <a:rPr kumimoji="0" sz="9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of</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responders;</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SVR35,</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≥35%</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reduction</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in</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spleen</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volume;</a:t>
            </a:r>
            <a:r>
              <a:rPr kumimoji="0" sz="9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TSS,</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total</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symptom</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score.</a:t>
            </a:r>
            <a:r>
              <a:rPr kumimoji="0" sz="9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Number</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of</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patients</a:t>
            </a:r>
            <a:r>
              <a:rPr kumimoji="0" sz="9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with</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Week</a:t>
            </a:r>
            <a:r>
              <a:rPr kumimoji="0" sz="900" b="0" i="0" u="none" strike="noStrike" kern="1200" cap="none" spc="-5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24</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observations.</a:t>
            </a:r>
            <a:endParaRPr kumimoji="0" sz="900" b="0" i="0" u="none" strike="noStrike" kern="1200" cap="none" spc="0" normalizeH="0" baseline="0" noProof="0">
              <a:ln>
                <a:noFill/>
              </a:ln>
              <a:solidFill>
                <a:srgbClr val="000000"/>
              </a:solidFill>
              <a:effectLst/>
              <a:uLnTx/>
              <a:uFillTx/>
              <a:latin typeface="Arial"/>
              <a:ea typeface="ＭＳ Ｐゴシック"/>
              <a:cs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130808" y="1811908"/>
            <a:ext cx="5554980" cy="2048510"/>
            <a:chOff x="1130808" y="2307208"/>
            <a:chExt cx="5554980" cy="2048510"/>
          </a:xfrm>
        </p:grpSpPr>
        <p:sp>
          <p:nvSpPr>
            <p:cNvPr id="3" name="object 3"/>
            <p:cNvSpPr/>
            <p:nvPr/>
          </p:nvSpPr>
          <p:spPr>
            <a:xfrm>
              <a:off x="3811524" y="4120514"/>
              <a:ext cx="0" cy="180340"/>
            </a:xfrm>
            <a:custGeom>
              <a:avLst/>
              <a:gdLst/>
              <a:ahLst/>
              <a:cxnLst/>
              <a:rect l="l" t="t" r="r" b="b"/>
              <a:pathLst>
                <a:path h="180339">
                  <a:moveTo>
                    <a:pt x="0" y="0"/>
                  </a:moveTo>
                  <a:lnTo>
                    <a:pt x="0" y="180212"/>
                  </a:lnTo>
                </a:path>
              </a:pathLst>
            </a:custGeom>
            <a:ln w="6350">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4" name="object 4"/>
            <p:cNvSpPr/>
            <p:nvPr/>
          </p:nvSpPr>
          <p:spPr>
            <a:xfrm>
              <a:off x="3779519" y="4297679"/>
              <a:ext cx="66040" cy="0"/>
            </a:xfrm>
            <a:custGeom>
              <a:avLst/>
              <a:gdLst/>
              <a:ahLst/>
              <a:cxnLst/>
              <a:rect l="l" t="t" r="r" b="b"/>
              <a:pathLst>
                <a:path w="66039">
                  <a:moveTo>
                    <a:pt x="0" y="0"/>
                  </a:moveTo>
                  <a:lnTo>
                    <a:pt x="65532" y="0"/>
                  </a:lnTo>
                  <a:lnTo>
                    <a:pt x="0" y="0"/>
                  </a:lnTo>
                  <a:close/>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5" name="object 5"/>
            <p:cNvSpPr/>
            <p:nvPr/>
          </p:nvSpPr>
          <p:spPr>
            <a:xfrm>
              <a:off x="1168908" y="4084319"/>
              <a:ext cx="2587625" cy="0"/>
            </a:xfrm>
            <a:custGeom>
              <a:avLst/>
              <a:gdLst/>
              <a:ahLst/>
              <a:cxnLst/>
              <a:rect l="l" t="t" r="r" b="b"/>
              <a:pathLst>
                <a:path w="2587625">
                  <a:moveTo>
                    <a:pt x="0" y="0"/>
                  </a:moveTo>
                  <a:lnTo>
                    <a:pt x="2587243" y="0"/>
                  </a:lnTo>
                </a:path>
              </a:pathLst>
            </a:custGeom>
            <a:ln w="6610">
              <a:solidFill>
                <a:srgbClr val="F1F1F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6" name="object 6"/>
            <p:cNvSpPr/>
            <p:nvPr/>
          </p:nvSpPr>
          <p:spPr>
            <a:xfrm>
              <a:off x="4422648" y="3928872"/>
              <a:ext cx="0" cy="147955"/>
            </a:xfrm>
            <a:custGeom>
              <a:avLst/>
              <a:gdLst/>
              <a:ahLst/>
              <a:cxnLst/>
              <a:rect l="l" t="t" r="r" b="b"/>
              <a:pathLst>
                <a:path h="147954">
                  <a:moveTo>
                    <a:pt x="0" y="0"/>
                  </a:moveTo>
                  <a:lnTo>
                    <a:pt x="0" y="147446"/>
                  </a:lnTo>
                </a:path>
              </a:pathLst>
            </a:custGeom>
            <a:ln w="6350">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7" name="object 7"/>
            <p:cNvSpPr/>
            <p:nvPr/>
          </p:nvSpPr>
          <p:spPr>
            <a:xfrm>
              <a:off x="4390643" y="3925823"/>
              <a:ext cx="64135" cy="0"/>
            </a:xfrm>
            <a:custGeom>
              <a:avLst/>
              <a:gdLst/>
              <a:ahLst/>
              <a:cxnLst/>
              <a:rect l="l" t="t" r="r" b="b"/>
              <a:pathLst>
                <a:path w="64135">
                  <a:moveTo>
                    <a:pt x="0" y="0"/>
                  </a:moveTo>
                  <a:lnTo>
                    <a:pt x="64008" y="0"/>
                  </a:lnTo>
                  <a:lnTo>
                    <a:pt x="0" y="0"/>
                  </a:lnTo>
                  <a:close/>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8" name="object 8"/>
            <p:cNvSpPr/>
            <p:nvPr/>
          </p:nvSpPr>
          <p:spPr>
            <a:xfrm>
              <a:off x="3870452" y="4084319"/>
              <a:ext cx="1106805" cy="0"/>
            </a:xfrm>
            <a:custGeom>
              <a:avLst/>
              <a:gdLst/>
              <a:ahLst/>
              <a:cxnLst/>
              <a:rect l="l" t="t" r="r" b="b"/>
              <a:pathLst>
                <a:path w="1106804">
                  <a:moveTo>
                    <a:pt x="0" y="0"/>
                  </a:moveTo>
                  <a:lnTo>
                    <a:pt x="495426" y="0"/>
                  </a:lnTo>
                </a:path>
                <a:path w="1106804">
                  <a:moveTo>
                    <a:pt x="611251" y="0"/>
                  </a:moveTo>
                  <a:lnTo>
                    <a:pt x="1106551" y="0"/>
                  </a:lnTo>
                </a:path>
              </a:pathLst>
            </a:custGeom>
            <a:ln w="6610">
              <a:solidFill>
                <a:srgbClr val="F1F1F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9" name="object 9"/>
            <p:cNvSpPr/>
            <p:nvPr/>
          </p:nvSpPr>
          <p:spPr>
            <a:xfrm>
              <a:off x="3811524" y="3855719"/>
              <a:ext cx="0" cy="150495"/>
            </a:xfrm>
            <a:custGeom>
              <a:avLst/>
              <a:gdLst/>
              <a:ahLst/>
              <a:cxnLst/>
              <a:rect l="l" t="t" r="r" b="b"/>
              <a:pathLst>
                <a:path h="150495">
                  <a:moveTo>
                    <a:pt x="0" y="0"/>
                  </a:moveTo>
                  <a:lnTo>
                    <a:pt x="0" y="150494"/>
                  </a:lnTo>
                </a:path>
              </a:pathLst>
            </a:custGeom>
            <a:ln w="6350">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0" name="object 10"/>
            <p:cNvSpPr/>
            <p:nvPr/>
          </p:nvSpPr>
          <p:spPr>
            <a:xfrm>
              <a:off x="3779519" y="3852672"/>
              <a:ext cx="66040" cy="0"/>
            </a:xfrm>
            <a:custGeom>
              <a:avLst/>
              <a:gdLst/>
              <a:ahLst/>
              <a:cxnLst/>
              <a:rect l="l" t="t" r="r" b="b"/>
              <a:pathLst>
                <a:path w="66039">
                  <a:moveTo>
                    <a:pt x="0" y="0"/>
                  </a:moveTo>
                  <a:lnTo>
                    <a:pt x="65532" y="0"/>
                  </a:lnTo>
                  <a:lnTo>
                    <a:pt x="0" y="0"/>
                  </a:lnTo>
                  <a:close/>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1" name="object 11"/>
            <p:cNvSpPr/>
            <p:nvPr/>
          </p:nvSpPr>
          <p:spPr>
            <a:xfrm>
              <a:off x="3201924" y="3547872"/>
              <a:ext cx="0" cy="175260"/>
            </a:xfrm>
            <a:custGeom>
              <a:avLst/>
              <a:gdLst/>
              <a:ahLst/>
              <a:cxnLst/>
              <a:rect l="l" t="t" r="r" b="b"/>
              <a:pathLst>
                <a:path h="175260">
                  <a:moveTo>
                    <a:pt x="0" y="0"/>
                  </a:moveTo>
                  <a:lnTo>
                    <a:pt x="0" y="174751"/>
                  </a:lnTo>
                </a:path>
              </a:pathLst>
            </a:custGeom>
            <a:ln w="6350">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2" name="object 12"/>
            <p:cNvSpPr/>
            <p:nvPr/>
          </p:nvSpPr>
          <p:spPr>
            <a:xfrm>
              <a:off x="3169919" y="3544823"/>
              <a:ext cx="64135" cy="0"/>
            </a:xfrm>
            <a:custGeom>
              <a:avLst/>
              <a:gdLst/>
              <a:ahLst/>
              <a:cxnLst/>
              <a:rect l="l" t="t" r="r" b="b"/>
              <a:pathLst>
                <a:path w="64135">
                  <a:moveTo>
                    <a:pt x="0" y="0"/>
                  </a:moveTo>
                  <a:lnTo>
                    <a:pt x="64007" y="0"/>
                  </a:lnTo>
                  <a:lnTo>
                    <a:pt x="0" y="0"/>
                  </a:lnTo>
                  <a:close/>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3" name="object 13"/>
            <p:cNvSpPr/>
            <p:nvPr/>
          </p:nvSpPr>
          <p:spPr>
            <a:xfrm>
              <a:off x="1168908" y="3683508"/>
              <a:ext cx="3277870" cy="0"/>
            </a:xfrm>
            <a:custGeom>
              <a:avLst/>
              <a:gdLst/>
              <a:ahLst/>
              <a:cxnLst/>
              <a:rect l="l" t="t" r="r" b="b"/>
              <a:pathLst>
                <a:path w="3277870">
                  <a:moveTo>
                    <a:pt x="0" y="0"/>
                  </a:moveTo>
                  <a:lnTo>
                    <a:pt x="3277742" y="0"/>
                  </a:lnTo>
                </a:path>
              </a:pathLst>
            </a:custGeom>
            <a:ln w="6610">
              <a:solidFill>
                <a:srgbClr val="F1F1F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4" name="object 14"/>
            <p:cNvSpPr/>
            <p:nvPr/>
          </p:nvSpPr>
          <p:spPr>
            <a:xfrm>
              <a:off x="1130808" y="3683508"/>
              <a:ext cx="38100" cy="0"/>
            </a:xfrm>
            <a:custGeom>
              <a:avLst/>
              <a:gdLst/>
              <a:ahLst/>
              <a:cxnLst/>
              <a:rect l="l" t="t" r="r" b="b"/>
              <a:pathLst>
                <a:path w="38100">
                  <a:moveTo>
                    <a:pt x="0" y="0"/>
                  </a:moveTo>
                  <a:lnTo>
                    <a:pt x="38100" y="0"/>
                  </a:lnTo>
                </a:path>
              </a:pathLst>
            </a:custGeom>
            <a:ln w="661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5" name="object 15"/>
            <p:cNvSpPr/>
            <p:nvPr/>
          </p:nvSpPr>
          <p:spPr>
            <a:xfrm>
              <a:off x="2590800" y="3170936"/>
              <a:ext cx="0" cy="215900"/>
            </a:xfrm>
            <a:custGeom>
              <a:avLst/>
              <a:gdLst/>
              <a:ahLst/>
              <a:cxnLst/>
              <a:rect l="l" t="t" r="r" b="b"/>
              <a:pathLst>
                <a:path h="215900">
                  <a:moveTo>
                    <a:pt x="0" y="0"/>
                  </a:moveTo>
                  <a:lnTo>
                    <a:pt x="0" y="215391"/>
                  </a:lnTo>
                </a:path>
              </a:pathLst>
            </a:custGeom>
            <a:ln w="6350">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6" name="object 16"/>
            <p:cNvSpPr/>
            <p:nvPr/>
          </p:nvSpPr>
          <p:spPr>
            <a:xfrm>
              <a:off x="2558796" y="3381755"/>
              <a:ext cx="66040" cy="0"/>
            </a:xfrm>
            <a:custGeom>
              <a:avLst/>
              <a:gdLst/>
              <a:ahLst/>
              <a:cxnLst/>
              <a:rect l="l" t="t" r="r" b="b"/>
              <a:pathLst>
                <a:path w="66039">
                  <a:moveTo>
                    <a:pt x="0" y="0"/>
                  </a:moveTo>
                  <a:lnTo>
                    <a:pt x="65531" y="0"/>
                  </a:lnTo>
                  <a:lnTo>
                    <a:pt x="0" y="0"/>
                  </a:lnTo>
                  <a:close/>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7" name="object 17"/>
            <p:cNvSpPr/>
            <p:nvPr/>
          </p:nvSpPr>
          <p:spPr>
            <a:xfrm>
              <a:off x="1168908" y="3246119"/>
              <a:ext cx="5516880" cy="0"/>
            </a:xfrm>
            <a:custGeom>
              <a:avLst/>
              <a:gdLst/>
              <a:ahLst/>
              <a:cxnLst/>
              <a:rect l="l" t="t" r="r" b="b"/>
              <a:pathLst>
                <a:path w="5516880">
                  <a:moveTo>
                    <a:pt x="5516880" y="0"/>
                  </a:moveTo>
                  <a:lnTo>
                    <a:pt x="0" y="0"/>
                  </a:lnTo>
                </a:path>
              </a:pathLst>
            </a:custGeom>
            <a:ln w="6610">
              <a:solidFill>
                <a:srgbClr val="F1F1F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8" name="object 18"/>
            <p:cNvSpPr/>
            <p:nvPr/>
          </p:nvSpPr>
          <p:spPr>
            <a:xfrm>
              <a:off x="2590800" y="2852927"/>
              <a:ext cx="0" cy="202565"/>
            </a:xfrm>
            <a:custGeom>
              <a:avLst/>
              <a:gdLst/>
              <a:ahLst/>
              <a:cxnLst/>
              <a:rect l="l" t="t" r="r" b="b"/>
              <a:pathLst>
                <a:path h="202564">
                  <a:moveTo>
                    <a:pt x="0" y="0"/>
                  </a:moveTo>
                  <a:lnTo>
                    <a:pt x="0" y="202182"/>
                  </a:lnTo>
                </a:path>
              </a:pathLst>
            </a:custGeom>
            <a:ln w="6350">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9" name="object 19"/>
            <p:cNvSpPr/>
            <p:nvPr/>
          </p:nvSpPr>
          <p:spPr>
            <a:xfrm>
              <a:off x="2558796" y="2848355"/>
              <a:ext cx="66040" cy="0"/>
            </a:xfrm>
            <a:custGeom>
              <a:avLst/>
              <a:gdLst/>
              <a:ahLst/>
              <a:cxnLst/>
              <a:rect l="l" t="t" r="r" b="b"/>
              <a:pathLst>
                <a:path w="66039">
                  <a:moveTo>
                    <a:pt x="0" y="0"/>
                  </a:moveTo>
                  <a:lnTo>
                    <a:pt x="65531" y="0"/>
                  </a:lnTo>
                  <a:lnTo>
                    <a:pt x="0" y="0"/>
                  </a:lnTo>
                  <a:close/>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0" name="object 20"/>
            <p:cNvSpPr/>
            <p:nvPr/>
          </p:nvSpPr>
          <p:spPr>
            <a:xfrm>
              <a:off x="1168908" y="2806761"/>
              <a:ext cx="5516880" cy="3810"/>
            </a:xfrm>
            <a:custGeom>
              <a:avLst/>
              <a:gdLst/>
              <a:ahLst/>
              <a:cxnLst/>
              <a:rect l="l" t="t" r="r" b="b"/>
              <a:pathLst>
                <a:path w="5516880" h="3810">
                  <a:moveTo>
                    <a:pt x="0" y="0"/>
                  </a:moveTo>
                  <a:lnTo>
                    <a:pt x="5516880" y="0"/>
                  </a:lnTo>
                </a:path>
                <a:path w="5516880" h="3810">
                  <a:moveTo>
                    <a:pt x="0" y="3305"/>
                  </a:moveTo>
                  <a:lnTo>
                    <a:pt x="5516880" y="3305"/>
                  </a:lnTo>
                </a:path>
              </a:pathLst>
            </a:custGeom>
            <a:ln w="5718">
              <a:solidFill>
                <a:srgbClr val="F1F1F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1" name="object 21"/>
            <p:cNvSpPr/>
            <p:nvPr/>
          </p:nvSpPr>
          <p:spPr>
            <a:xfrm>
              <a:off x="1130808" y="2807207"/>
              <a:ext cx="38100" cy="0"/>
            </a:xfrm>
            <a:custGeom>
              <a:avLst/>
              <a:gdLst/>
              <a:ahLst/>
              <a:cxnLst/>
              <a:rect l="l" t="t" r="r" b="b"/>
              <a:pathLst>
                <a:path w="38100">
                  <a:moveTo>
                    <a:pt x="0" y="0"/>
                  </a:moveTo>
                  <a:lnTo>
                    <a:pt x="38100" y="0"/>
                  </a:lnTo>
                </a:path>
              </a:pathLst>
            </a:custGeom>
            <a:ln w="661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2" name="object 22"/>
            <p:cNvSpPr/>
            <p:nvPr/>
          </p:nvSpPr>
          <p:spPr>
            <a:xfrm>
              <a:off x="4562474" y="3683508"/>
              <a:ext cx="2123440" cy="0"/>
            </a:xfrm>
            <a:custGeom>
              <a:avLst/>
              <a:gdLst/>
              <a:ahLst/>
              <a:cxnLst/>
              <a:rect l="l" t="t" r="r" b="b"/>
              <a:pathLst>
                <a:path w="2123440">
                  <a:moveTo>
                    <a:pt x="0" y="0"/>
                  </a:moveTo>
                  <a:lnTo>
                    <a:pt x="2123313" y="0"/>
                  </a:lnTo>
                </a:path>
              </a:pathLst>
            </a:custGeom>
            <a:ln w="6610">
              <a:solidFill>
                <a:srgbClr val="F1F1F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3" name="object 23"/>
            <p:cNvSpPr/>
            <p:nvPr/>
          </p:nvSpPr>
          <p:spPr>
            <a:xfrm>
              <a:off x="1458468" y="2590799"/>
              <a:ext cx="4860290" cy="1094740"/>
            </a:xfrm>
            <a:custGeom>
              <a:avLst/>
              <a:gdLst/>
              <a:ahLst/>
              <a:cxnLst/>
              <a:rect l="l" t="t" r="r" b="b"/>
              <a:pathLst>
                <a:path w="4860290" h="1094739">
                  <a:moveTo>
                    <a:pt x="603504" y="6096"/>
                  </a:moveTo>
                  <a:lnTo>
                    <a:pt x="1178687" y="477265"/>
                  </a:lnTo>
                  <a:lnTo>
                    <a:pt x="1792224" y="872744"/>
                  </a:lnTo>
                  <a:lnTo>
                    <a:pt x="2405887" y="996061"/>
                  </a:lnTo>
                  <a:lnTo>
                    <a:pt x="3019424" y="1094232"/>
                  </a:lnTo>
                  <a:lnTo>
                    <a:pt x="3632961" y="927735"/>
                  </a:lnTo>
                  <a:lnTo>
                    <a:pt x="4246499" y="838580"/>
                  </a:lnTo>
                  <a:lnTo>
                    <a:pt x="4860035" y="786511"/>
                  </a:lnTo>
                </a:path>
                <a:path w="4860290" h="1094739">
                  <a:moveTo>
                    <a:pt x="0" y="128015"/>
                  </a:moveTo>
                  <a:lnTo>
                    <a:pt x="597407" y="0"/>
                  </a:lnTo>
                </a:path>
              </a:pathLst>
            </a:custGeom>
            <a:ln w="8814">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4" name="object 24"/>
            <p:cNvSpPr/>
            <p:nvPr/>
          </p:nvSpPr>
          <p:spPr>
            <a:xfrm>
              <a:off x="1450848" y="2430779"/>
              <a:ext cx="0" cy="574675"/>
            </a:xfrm>
            <a:custGeom>
              <a:avLst/>
              <a:gdLst/>
              <a:ahLst/>
              <a:cxnLst/>
              <a:rect l="l" t="t" r="r" b="b"/>
              <a:pathLst>
                <a:path h="574675">
                  <a:moveTo>
                    <a:pt x="0" y="0"/>
                  </a:moveTo>
                  <a:lnTo>
                    <a:pt x="0" y="574548"/>
                  </a:lnTo>
                </a:path>
              </a:pathLst>
            </a:custGeom>
            <a:ln w="6350">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5" name="object 25"/>
            <p:cNvSpPr/>
            <p:nvPr/>
          </p:nvSpPr>
          <p:spPr>
            <a:xfrm>
              <a:off x="1418844" y="2427731"/>
              <a:ext cx="66040" cy="574675"/>
            </a:xfrm>
            <a:custGeom>
              <a:avLst/>
              <a:gdLst/>
              <a:ahLst/>
              <a:cxnLst/>
              <a:rect l="l" t="t" r="r" b="b"/>
              <a:pathLst>
                <a:path w="66040" h="574675">
                  <a:moveTo>
                    <a:pt x="0" y="0"/>
                  </a:moveTo>
                  <a:lnTo>
                    <a:pt x="65531" y="0"/>
                  </a:lnTo>
                  <a:lnTo>
                    <a:pt x="0" y="0"/>
                  </a:lnTo>
                  <a:close/>
                </a:path>
                <a:path w="66040" h="574675">
                  <a:moveTo>
                    <a:pt x="0" y="574547"/>
                  </a:moveTo>
                  <a:lnTo>
                    <a:pt x="65531" y="574547"/>
                  </a:lnTo>
                  <a:lnTo>
                    <a:pt x="0" y="574547"/>
                  </a:lnTo>
                  <a:close/>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6" name="object 26"/>
            <p:cNvSpPr/>
            <p:nvPr/>
          </p:nvSpPr>
          <p:spPr>
            <a:xfrm>
              <a:off x="1168908" y="2372867"/>
              <a:ext cx="5516880" cy="0"/>
            </a:xfrm>
            <a:custGeom>
              <a:avLst/>
              <a:gdLst/>
              <a:ahLst/>
              <a:cxnLst/>
              <a:rect l="l" t="t" r="r" b="b"/>
              <a:pathLst>
                <a:path w="5516880">
                  <a:moveTo>
                    <a:pt x="5516880" y="0"/>
                  </a:moveTo>
                  <a:lnTo>
                    <a:pt x="0" y="0"/>
                  </a:lnTo>
                </a:path>
              </a:pathLst>
            </a:custGeom>
            <a:ln w="6610">
              <a:solidFill>
                <a:srgbClr val="F1F1F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7" name="object 27"/>
            <p:cNvSpPr/>
            <p:nvPr/>
          </p:nvSpPr>
          <p:spPr>
            <a:xfrm>
              <a:off x="1130808" y="2369819"/>
              <a:ext cx="38100" cy="0"/>
            </a:xfrm>
            <a:custGeom>
              <a:avLst/>
              <a:gdLst/>
              <a:ahLst/>
              <a:cxnLst/>
              <a:rect l="l" t="t" r="r" b="b"/>
              <a:pathLst>
                <a:path w="38100">
                  <a:moveTo>
                    <a:pt x="0" y="0"/>
                  </a:moveTo>
                  <a:lnTo>
                    <a:pt x="38100" y="0"/>
                  </a:lnTo>
                </a:path>
              </a:pathLst>
            </a:custGeom>
            <a:ln w="661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8" name="object 28"/>
            <p:cNvSpPr/>
            <p:nvPr/>
          </p:nvSpPr>
          <p:spPr>
            <a:xfrm>
              <a:off x="2061972" y="2313431"/>
              <a:ext cx="0" cy="546100"/>
            </a:xfrm>
            <a:custGeom>
              <a:avLst/>
              <a:gdLst/>
              <a:ahLst/>
              <a:cxnLst/>
              <a:rect l="l" t="t" r="r" b="b"/>
              <a:pathLst>
                <a:path h="546100">
                  <a:moveTo>
                    <a:pt x="0" y="0"/>
                  </a:moveTo>
                  <a:lnTo>
                    <a:pt x="0" y="545591"/>
                  </a:lnTo>
                </a:path>
              </a:pathLst>
            </a:custGeom>
            <a:ln w="6350">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9" name="object 29"/>
            <p:cNvSpPr/>
            <p:nvPr/>
          </p:nvSpPr>
          <p:spPr>
            <a:xfrm>
              <a:off x="2028444" y="2310383"/>
              <a:ext cx="66040" cy="546100"/>
            </a:xfrm>
            <a:custGeom>
              <a:avLst/>
              <a:gdLst/>
              <a:ahLst/>
              <a:cxnLst/>
              <a:rect l="l" t="t" r="r" b="b"/>
              <a:pathLst>
                <a:path w="66039" h="546100">
                  <a:moveTo>
                    <a:pt x="0" y="0"/>
                  </a:moveTo>
                  <a:lnTo>
                    <a:pt x="65531" y="0"/>
                  </a:lnTo>
                  <a:lnTo>
                    <a:pt x="0" y="0"/>
                  </a:lnTo>
                  <a:close/>
                </a:path>
                <a:path w="66039" h="546100">
                  <a:moveTo>
                    <a:pt x="0" y="545591"/>
                  </a:moveTo>
                  <a:lnTo>
                    <a:pt x="65531" y="545591"/>
                  </a:lnTo>
                  <a:lnTo>
                    <a:pt x="0" y="545591"/>
                  </a:lnTo>
                  <a:close/>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30" name="object 30"/>
            <p:cNvSpPr/>
            <p:nvPr/>
          </p:nvSpPr>
          <p:spPr>
            <a:xfrm>
              <a:off x="2671572" y="2830067"/>
              <a:ext cx="0" cy="497205"/>
            </a:xfrm>
            <a:custGeom>
              <a:avLst/>
              <a:gdLst/>
              <a:ahLst/>
              <a:cxnLst/>
              <a:rect l="l" t="t" r="r" b="b"/>
              <a:pathLst>
                <a:path h="497204">
                  <a:moveTo>
                    <a:pt x="0" y="0"/>
                  </a:moveTo>
                  <a:lnTo>
                    <a:pt x="0" y="496824"/>
                  </a:lnTo>
                </a:path>
              </a:pathLst>
            </a:custGeom>
            <a:ln w="6350">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31" name="object 31"/>
            <p:cNvSpPr/>
            <p:nvPr/>
          </p:nvSpPr>
          <p:spPr>
            <a:xfrm>
              <a:off x="2639568" y="2827019"/>
              <a:ext cx="66040" cy="497205"/>
            </a:xfrm>
            <a:custGeom>
              <a:avLst/>
              <a:gdLst/>
              <a:ahLst/>
              <a:cxnLst/>
              <a:rect l="l" t="t" r="r" b="b"/>
              <a:pathLst>
                <a:path w="66039" h="497204">
                  <a:moveTo>
                    <a:pt x="0" y="0"/>
                  </a:moveTo>
                  <a:lnTo>
                    <a:pt x="65531" y="0"/>
                  </a:lnTo>
                  <a:lnTo>
                    <a:pt x="0" y="0"/>
                  </a:lnTo>
                  <a:close/>
                </a:path>
                <a:path w="66039" h="497204">
                  <a:moveTo>
                    <a:pt x="0" y="496824"/>
                  </a:moveTo>
                  <a:lnTo>
                    <a:pt x="65531" y="496824"/>
                  </a:lnTo>
                  <a:lnTo>
                    <a:pt x="0" y="496824"/>
                  </a:lnTo>
                  <a:close/>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32" name="object 32"/>
            <p:cNvSpPr/>
            <p:nvPr/>
          </p:nvSpPr>
          <p:spPr>
            <a:xfrm>
              <a:off x="3282696" y="3212591"/>
              <a:ext cx="0" cy="510540"/>
            </a:xfrm>
            <a:custGeom>
              <a:avLst/>
              <a:gdLst/>
              <a:ahLst/>
              <a:cxnLst/>
              <a:rect l="l" t="t" r="r" b="b"/>
              <a:pathLst>
                <a:path h="510539">
                  <a:moveTo>
                    <a:pt x="0" y="0"/>
                  </a:moveTo>
                  <a:lnTo>
                    <a:pt x="0" y="510540"/>
                  </a:lnTo>
                </a:path>
              </a:pathLst>
            </a:custGeom>
            <a:ln w="6350">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33" name="object 33"/>
            <p:cNvSpPr/>
            <p:nvPr/>
          </p:nvSpPr>
          <p:spPr>
            <a:xfrm>
              <a:off x="3249168" y="3209544"/>
              <a:ext cx="67310" cy="0"/>
            </a:xfrm>
            <a:custGeom>
              <a:avLst/>
              <a:gdLst/>
              <a:ahLst/>
              <a:cxnLst/>
              <a:rect l="l" t="t" r="r" b="b"/>
              <a:pathLst>
                <a:path w="67310">
                  <a:moveTo>
                    <a:pt x="0" y="0"/>
                  </a:moveTo>
                  <a:lnTo>
                    <a:pt x="67056" y="0"/>
                  </a:lnTo>
                  <a:lnTo>
                    <a:pt x="0" y="0"/>
                  </a:lnTo>
                  <a:close/>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34" name="object 34"/>
            <p:cNvSpPr/>
            <p:nvPr/>
          </p:nvSpPr>
          <p:spPr>
            <a:xfrm>
              <a:off x="3249168" y="3719766"/>
              <a:ext cx="67310" cy="3175"/>
            </a:xfrm>
            <a:custGeom>
              <a:avLst/>
              <a:gdLst/>
              <a:ahLst/>
              <a:cxnLst/>
              <a:rect l="l" t="t" r="r" b="b"/>
              <a:pathLst>
                <a:path w="67310" h="3175">
                  <a:moveTo>
                    <a:pt x="0" y="3175"/>
                  </a:moveTo>
                  <a:lnTo>
                    <a:pt x="67056" y="3175"/>
                  </a:lnTo>
                </a:path>
                <a:path w="67310" h="3175">
                  <a:moveTo>
                    <a:pt x="0" y="0"/>
                  </a:moveTo>
                  <a:lnTo>
                    <a:pt x="67056"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35" name="object 35"/>
            <p:cNvSpPr/>
            <p:nvPr/>
          </p:nvSpPr>
          <p:spPr>
            <a:xfrm>
              <a:off x="3893819" y="3334511"/>
              <a:ext cx="0" cy="510540"/>
            </a:xfrm>
            <a:custGeom>
              <a:avLst/>
              <a:gdLst/>
              <a:ahLst/>
              <a:cxnLst/>
              <a:rect l="l" t="t" r="r" b="b"/>
              <a:pathLst>
                <a:path h="510539">
                  <a:moveTo>
                    <a:pt x="0" y="0"/>
                  </a:moveTo>
                  <a:lnTo>
                    <a:pt x="0" y="510539"/>
                  </a:lnTo>
                </a:path>
              </a:pathLst>
            </a:custGeom>
            <a:ln w="6350">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36" name="object 36"/>
            <p:cNvSpPr/>
            <p:nvPr/>
          </p:nvSpPr>
          <p:spPr>
            <a:xfrm>
              <a:off x="3860291" y="3331463"/>
              <a:ext cx="66040" cy="510540"/>
            </a:xfrm>
            <a:custGeom>
              <a:avLst/>
              <a:gdLst/>
              <a:ahLst/>
              <a:cxnLst/>
              <a:rect l="l" t="t" r="r" b="b"/>
              <a:pathLst>
                <a:path w="66039" h="510539">
                  <a:moveTo>
                    <a:pt x="0" y="0"/>
                  </a:moveTo>
                  <a:lnTo>
                    <a:pt x="65532" y="0"/>
                  </a:lnTo>
                  <a:lnTo>
                    <a:pt x="0" y="0"/>
                  </a:lnTo>
                  <a:close/>
                </a:path>
                <a:path w="66039" h="510539">
                  <a:moveTo>
                    <a:pt x="0" y="510540"/>
                  </a:moveTo>
                  <a:lnTo>
                    <a:pt x="65532" y="510540"/>
                  </a:lnTo>
                  <a:lnTo>
                    <a:pt x="0" y="510540"/>
                  </a:lnTo>
                  <a:close/>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37" name="object 37"/>
            <p:cNvSpPr/>
            <p:nvPr/>
          </p:nvSpPr>
          <p:spPr>
            <a:xfrm>
              <a:off x="4503419" y="3442716"/>
              <a:ext cx="0" cy="486409"/>
            </a:xfrm>
            <a:custGeom>
              <a:avLst/>
              <a:gdLst/>
              <a:ahLst/>
              <a:cxnLst/>
              <a:rect l="l" t="t" r="r" b="b"/>
              <a:pathLst>
                <a:path h="486410">
                  <a:moveTo>
                    <a:pt x="0" y="0"/>
                  </a:moveTo>
                  <a:lnTo>
                    <a:pt x="0" y="486156"/>
                  </a:lnTo>
                </a:path>
              </a:pathLst>
            </a:custGeom>
            <a:ln w="6350">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38" name="object 38"/>
            <p:cNvSpPr/>
            <p:nvPr/>
          </p:nvSpPr>
          <p:spPr>
            <a:xfrm>
              <a:off x="4469892" y="3439667"/>
              <a:ext cx="67310" cy="486409"/>
            </a:xfrm>
            <a:custGeom>
              <a:avLst/>
              <a:gdLst/>
              <a:ahLst/>
              <a:cxnLst/>
              <a:rect l="l" t="t" r="r" b="b"/>
              <a:pathLst>
                <a:path w="67310" h="486410">
                  <a:moveTo>
                    <a:pt x="0" y="0"/>
                  </a:moveTo>
                  <a:lnTo>
                    <a:pt x="67055" y="0"/>
                  </a:lnTo>
                  <a:lnTo>
                    <a:pt x="0" y="0"/>
                  </a:lnTo>
                  <a:close/>
                </a:path>
                <a:path w="67310" h="486410">
                  <a:moveTo>
                    <a:pt x="0" y="486156"/>
                  </a:moveTo>
                  <a:lnTo>
                    <a:pt x="67055" y="486156"/>
                  </a:lnTo>
                  <a:lnTo>
                    <a:pt x="0" y="486156"/>
                  </a:lnTo>
                  <a:close/>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39" name="object 39"/>
            <p:cNvSpPr/>
            <p:nvPr/>
          </p:nvSpPr>
          <p:spPr>
            <a:xfrm>
              <a:off x="5114543" y="3268980"/>
              <a:ext cx="0" cy="500380"/>
            </a:xfrm>
            <a:custGeom>
              <a:avLst/>
              <a:gdLst/>
              <a:ahLst/>
              <a:cxnLst/>
              <a:rect l="l" t="t" r="r" b="b"/>
              <a:pathLst>
                <a:path h="500379">
                  <a:moveTo>
                    <a:pt x="0" y="0"/>
                  </a:moveTo>
                  <a:lnTo>
                    <a:pt x="0" y="499872"/>
                  </a:lnTo>
                </a:path>
              </a:pathLst>
            </a:custGeom>
            <a:ln w="6350">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40" name="object 40"/>
            <p:cNvSpPr/>
            <p:nvPr/>
          </p:nvSpPr>
          <p:spPr>
            <a:xfrm>
              <a:off x="5081016" y="3265931"/>
              <a:ext cx="66040" cy="500380"/>
            </a:xfrm>
            <a:custGeom>
              <a:avLst/>
              <a:gdLst/>
              <a:ahLst/>
              <a:cxnLst/>
              <a:rect l="l" t="t" r="r" b="b"/>
              <a:pathLst>
                <a:path w="66039" h="500379">
                  <a:moveTo>
                    <a:pt x="0" y="0"/>
                  </a:moveTo>
                  <a:lnTo>
                    <a:pt x="65532" y="0"/>
                  </a:lnTo>
                  <a:lnTo>
                    <a:pt x="0" y="0"/>
                  </a:lnTo>
                  <a:close/>
                </a:path>
                <a:path w="66039" h="500379">
                  <a:moveTo>
                    <a:pt x="0" y="499871"/>
                  </a:moveTo>
                  <a:lnTo>
                    <a:pt x="65532" y="499871"/>
                  </a:lnTo>
                  <a:lnTo>
                    <a:pt x="0" y="499871"/>
                  </a:lnTo>
                  <a:close/>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41" name="object 41"/>
            <p:cNvSpPr/>
            <p:nvPr/>
          </p:nvSpPr>
          <p:spPr>
            <a:xfrm>
              <a:off x="5724143" y="3177539"/>
              <a:ext cx="0" cy="508000"/>
            </a:xfrm>
            <a:custGeom>
              <a:avLst/>
              <a:gdLst/>
              <a:ahLst/>
              <a:cxnLst/>
              <a:rect l="l" t="t" r="r" b="b"/>
              <a:pathLst>
                <a:path h="508000">
                  <a:moveTo>
                    <a:pt x="0" y="0"/>
                  </a:moveTo>
                  <a:lnTo>
                    <a:pt x="0" y="507492"/>
                  </a:lnTo>
                </a:path>
              </a:pathLst>
            </a:custGeom>
            <a:ln w="6350">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42" name="object 42"/>
            <p:cNvSpPr/>
            <p:nvPr/>
          </p:nvSpPr>
          <p:spPr>
            <a:xfrm>
              <a:off x="5692140" y="3172967"/>
              <a:ext cx="66040" cy="509270"/>
            </a:xfrm>
            <a:custGeom>
              <a:avLst/>
              <a:gdLst/>
              <a:ahLst/>
              <a:cxnLst/>
              <a:rect l="l" t="t" r="r" b="b"/>
              <a:pathLst>
                <a:path w="66039" h="509270">
                  <a:moveTo>
                    <a:pt x="0" y="0"/>
                  </a:moveTo>
                  <a:lnTo>
                    <a:pt x="65532" y="0"/>
                  </a:lnTo>
                  <a:lnTo>
                    <a:pt x="0" y="0"/>
                  </a:lnTo>
                  <a:close/>
                </a:path>
                <a:path w="66039" h="509270">
                  <a:moveTo>
                    <a:pt x="0" y="509016"/>
                  </a:moveTo>
                  <a:lnTo>
                    <a:pt x="65532" y="509016"/>
                  </a:lnTo>
                  <a:lnTo>
                    <a:pt x="0" y="509016"/>
                  </a:lnTo>
                  <a:close/>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43" name="object 43"/>
            <p:cNvSpPr/>
            <p:nvPr/>
          </p:nvSpPr>
          <p:spPr>
            <a:xfrm>
              <a:off x="6335267" y="3139439"/>
              <a:ext cx="0" cy="489584"/>
            </a:xfrm>
            <a:custGeom>
              <a:avLst/>
              <a:gdLst/>
              <a:ahLst/>
              <a:cxnLst/>
              <a:rect l="l" t="t" r="r" b="b"/>
              <a:pathLst>
                <a:path h="489585">
                  <a:moveTo>
                    <a:pt x="0" y="0"/>
                  </a:moveTo>
                  <a:lnTo>
                    <a:pt x="0" y="489204"/>
                  </a:lnTo>
                </a:path>
              </a:pathLst>
            </a:custGeom>
            <a:ln w="6350">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44" name="object 44"/>
            <p:cNvSpPr/>
            <p:nvPr/>
          </p:nvSpPr>
          <p:spPr>
            <a:xfrm>
              <a:off x="6301740" y="3134867"/>
              <a:ext cx="66040" cy="490855"/>
            </a:xfrm>
            <a:custGeom>
              <a:avLst/>
              <a:gdLst/>
              <a:ahLst/>
              <a:cxnLst/>
              <a:rect l="l" t="t" r="r" b="b"/>
              <a:pathLst>
                <a:path w="66039" h="490854">
                  <a:moveTo>
                    <a:pt x="0" y="0"/>
                  </a:moveTo>
                  <a:lnTo>
                    <a:pt x="65532" y="0"/>
                  </a:lnTo>
                  <a:lnTo>
                    <a:pt x="0" y="0"/>
                  </a:lnTo>
                  <a:close/>
                </a:path>
                <a:path w="66039" h="490854">
                  <a:moveTo>
                    <a:pt x="0" y="490728"/>
                  </a:moveTo>
                  <a:lnTo>
                    <a:pt x="65532" y="490728"/>
                  </a:lnTo>
                  <a:lnTo>
                    <a:pt x="0" y="490728"/>
                  </a:lnTo>
                  <a:close/>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45" name="object 45"/>
            <p:cNvSpPr/>
            <p:nvPr/>
          </p:nvSpPr>
          <p:spPr>
            <a:xfrm>
              <a:off x="1976627" y="2433827"/>
              <a:ext cx="0" cy="544195"/>
            </a:xfrm>
            <a:custGeom>
              <a:avLst/>
              <a:gdLst/>
              <a:ahLst/>
              <a:cxnLst/>
              <a:rect l="l" t="t" r="r" b="b"/>
              <a:pathLst>
                <a:path h="544194">
                  <a:moveTo>
                    <a:pt x="0" y="327025"/>
                  </a:moveTo>
                  <a:lnTo>
                    <a:pt x="0" y="544068"/>
                  </a:lnTo>
                </a:path>
                <a:path h="544194">
                  <a:moveTo>
                    <a:pt x="0" y="0"/>
                  </a:moveTo>
                  <a:lnTo>
                    <a:pt x="0" y="212725"/>
                  </a:lnTo>
                </a:path>
              </a:pathLst>
            </a:custGeom>
            <a:ln w="6350">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46" name="object 46"/>
            <p:cNvSpPr/>
            <p:nvPr/>
          </p:nvSpPr>
          <p:spPr>
            <a:xfrm>
              <a:off x="1943100" y="2430779"/>
              <a:ext cx="66040" cy="544195"/>
            </a:xfrm>
            <a:custGeom>
              <a:avLst/>
              <a:gdLst/>
              <a:ahLst/>
              <a:cxnLst/>
              <a:rect l="l" t="t" r="r" b="b"/>
              <a:pathLst>
                <a:path w="66039" h="544194">
                  <a:moveTo>
                    <a:pt x="0" y="0"/>
                  </a:moveTo>
                  <a:lnTo>
                    <a:pt x="65531" y="0"/>
                  </a:lnTo>
                  <a:lnTo>
                    <a:pt x="0" y="0"/>
                  </a:lnTo>
                  <a:close/>
                </a:path>
                <a:path w="66039" h="544194">
                  <a:moveTo>
                    <a:pt x="0" y="544068"/>
                  </a:moveTo>
                  <a:lnTo>
                    <a:pt x="65531" y="544068"/>
                  </a:lnTo>
                  <a:lnTo>
                    <a:pt x="0" y="544068"/>
                  </a:lnTo>
                  <a:close/>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47" name="object 47"/>
            <p:cNvSpPr/>
            <p:nvPr/>
          </p:nvSpPr>
          <p:spPr>
            <a:xfrm>
              <a:off x="1360932" y="2497835"/>
              <a:ext cx="0" cy="520065"/>
            </a:xfrm>
            <a:custGeom>
              <a:avLst/>
              <a:gdLst/>
              <a:ahLst/>
              <a:cxnLst/>
              <a:rect l="l" t="t" r="r" b="b"/>
              <a:pathLst>
                <a:path h="520064">
                  <a:moveTo>
                    <a:pt x="0" y="311785"/>
                  </a:moveTo>
                  <a:lnTo>
                    <a:pt x="0" y="519684"/>
                  </a:lnTo>
                </a:path>
                <a:path h="520064">
                  <a:moveTo>
                    <a:pt x="0" y="0"/>
                  </a:moveTo>
                  <a:lnTo>
                    <a:pt x="0" y="197483"/>
                  </a:lnTo>
                </a:path>
              </a:pathLst>
            </a:custGeom>
            <a:ln w="6350">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48" name="object 48"/>
            <p:cNvSpPr/>
            <p:nvPr/>
          </p:nvSpPr>
          <p:spPr>
            <a:xfrm>
              <a:off x="1328928" y="2494787"/>
              <a:ext cx="64135" cy="520065"/>
            </a:xfrm>
            <a:custGeom>
              <a:avLst/>
              <a:gdLst/>
              <a:ahLst/>
              <a:cxnLst/>
              <a:rect l="l" t="t" r="r" b="b"/>
              <a:pathLst>
                <a:path w="64134" h="520064">
                  <a:moveTo>
                    <a:pt x="0" y="0"/>
                  </a:moveTo>
                  <a:lnTo>
                    <a:pt x="64008" y="0"/>
                  </a:lnTo>
                  <a:lnTo>
                    <a:pt x="0" y="0"/>
                  </a:lnTo>
                  <a:close/>
                </a:path>
                <a:path w="64134" h="520064">
                  <a:moveTo>
                    <a:pt x="0" y="519684"/>
                  </a:moveTo>
                  <a:lnTo>
                    <a:pt x="64008" y="519684"/>
                  </a:lnTo>
                  <a:lnTo>
                    <a:pt x="0" y="519684"/>
                  </a:lnTo>
                  <a:close/>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49" name="object 49"/>
            <p:cNvSpPr/>
            <p:nvPr/>
          </p:nvSpPr>
          <p:spPr>
            <a:xfrm>
              <a:off x="5032248" y="3854195"/>
              <a:ext cx="0" cy="403860"/>
            </a:xfrm>
            <a:custGeom>
              <a:avLst/>
              <a:gdLst/>
              <a:ahLst/>
              <a:cxnLst/>
              <a:rect l="l" t="t" r="r" b="b"/>
              <a:pathLst>
                <a:path h="403860">
                  <a:moveTo>
                    <a:pt x="0" y="258698"/>
                  </a:moveTo>
                  <a:lnTo>
                    <a:pt x="0" y="403859"/>
                  </a:lnTo>
                </a:path>
                <a:path h="403860">
                  <a:moveTo>
                    <a:pt x="0" y="0"/>
                  </a:moveTo>
                  <a:lnTo>
                    <a:pt x="0" y="142874"/>
                  </a:lnTo>
                </a:path>
              </a:pathLst>
            </a:custGeom>
            <a:ln w="6350">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50" name="object 50"/>
            <p:cNvSpPr/>
            <p:nvPr/>
          </p:nvSpPr>
          <p:spPr>
            <a:xfrm>
              <a:off x="5000243" y="3851147"/>
              <a:ext cx="66040" cy="403860"/>
            </a:xfrm>
            <a:custGeom>
              <a:avLst/>
              <a:gdLst/>
              <a:ahLst/>
              <a:cxnLst/>
              <a:rect l="l" t="t" r="r" b="b"/>
              <a:pathLst>
                <a:path w="66039" h="403860">
                  <a:moveTo>
                    <a:pt x="0" y="0"/>
                  </a:moveTo>
                  <a:lnTo>
                    <a:pt x="65532" y="0"/>
                  </a:lnTo>
                  <a:lnTo>
                    <a:pt x="0" y="0"/>
                  </a:lnTo>
                  <a:close/>
                </a:path>
                <a:path w="66039" h="403860">
                  <a:moveTo>
                    <a:pt x="0" y="403859"/>
                  </a:moveTo>
                  <a:lnTo>
                    <a:pt x="65532" y="403859"/>
                  </a:lnTo>
                  <a:lnTo>
                    <a:pt x="0" y="403859"/>
                  </a:lnTo>
                  <a:close/>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51" name="object 51"/>
            <p:cNvSpPr/>
            <p:nvPr/>
          </p:nvSpPr>
          <p:spPr>
            <a:xfrm>
              <a:off x="5091304" y="4084319"/>
              <a:ext cx="1594485" cy="0"/>
            </a:xfrm>
            <a:custGeom>
              <a:avLst/>
              <a:gdLst/>
              <a:ahLst/>
              <a:cxnLst/>
              <a:rect l="l" t="t" r="r" b="b"/>
              <a:pathLst>
                <a:path w="1594484">
                  <a:moveTo>
                    <a:pt x="0" y="0"/>
                  </a:moveTo>
                  <a:lnTo>
                    <a:pt x="1594483" y="0"/>
                  </a:lnTo>
                </a:path>
              </a:pathLst>
            </a:custGeom>
            <a:ln w="6610">
              <a:solidFill>
                <a:srgbClr val="F1F1F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52" name="object 52"/>
            <p:cNvSpPr/>
            <p:nvPr/>
          </p:nvSpPr>
          <p:spPr>
            <a:xfrm>
              <a:off x="5643372" y="3793236"/>
              <a:ext cx="0" cy="414655"/>
            </a:xfrm>
            <a:custGeom>
              <a:avLst/>
              <a:gdLst/>
              <a:ahLst/>
              <a:cxnLst/>
              <a:rect l="l" t="t" r="r" b="b"/>
              <a:pathLst>
                <a:path h="414654">
                  <a:moveTo>
                    <a:pt x="0" y="255650"/>
                  </a:moveTo>
                  <a:lnTo>
                    <a:pt x="0" y="414527"/>
                  </a:lnTo>
                </a:path>
                <a:path h="414654">
                  <a:moveTo>
                    <a:pt x="0" y="0"/>
                  </a:moveTo>
                  <a:lnTo>
                    <a:pt x="0" y="141350"/>
                  </a:lnTo>
                </a:path>
              </a:pathLst>
            </a:custGeom>
            <a:ln w="6350">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53" name="object 53"/>
            <p:cNvSpPr/>
            <p:nvPr/>
          </p:nvSpPr>
          <p:spPr>
            <a:xfrm>
              <a:off x="5609843" y="3790187"/>
              <a:ext cx="67310" cy="414655"/>
            </a:xfrm>
            <a:custGeom>
              <a:avLst/>
              <a:gdLst/>
              <a:ahLst/>
              <a:cxnLst/>
              <a:rect l="l" t="t" r="r" b="b"/>
              <a:pathLst>
                <a:path w="67310" h="414654">
                  <a:moveTo>
                    <a:pt x="0" y="0"/>
                  </a:moveTo>
                  <a:lnTo>
                    <a:pt x="67055" y="0"/>
                  </a:lnTo>
                  <a:lnTo>
                    <a:pt x="0" y="0"/>
                  </a:lnTo>
                  <a:close/>
                </a:path>
                <a:path w="67310" h="414654">
                  <a:moveTo>
                    <a:pt x="0" y="414528"/>
                  </a:moveTo>
                  <a:lnTo>
                    <a:pt x="67055" y="414528"/>
                  </a:lnTo>
                  <a:lnTo>
                    <a:pt x="0" y="414528"/>
                  </a:lnTo>
                  <a:close/>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54" name="object 54"/>
            <p:cNvSpPr/>
            <p:nvPr/>
          </p:nvSpPr>
          <p:spPr>
            <a:xfrm>
              <a:off x="6252972" y="3779519"/>
              <a:ext cx="0" cy="445134"/>
            </a:xfrm>
            <a:custGeom>
              <a:avLst/>
              <a:gdLst/>
              <a:ahLst/>
              <a:cxnLst/>
              <a:rect l="l" t="t" r="r" b="b"/>
              <a:pathLst>
                <a:path h="445135">
                  <a:moveTo>
                    <a:pt x="0" y="280034"/>
                  </a:moveTo>
                  <a:lnTo>
                    <a:pt x="0" y="445007"/>
                  </a:lnTo>
                </a:path>
                <a:path h="445135">
                  <a:moveTo>
                    <a:pt x="0" y="0"/>
                  </a:moveTo>
                  <a:lnTo>
                    <a:pt x="0" y="165734"/>
                  </a:lnTo>
                </a:path>
              </a:pathLst>
            </a:custGeom>
            <a:ln w="6350">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55" name="object 55"/>
            <p:cNvSpPr/>
            <p:nvPr/>
          </p:nvSpPr>
          <p:spPr>
            <a:xfrm>
              <a:off x="6220967" y="3776472"/>
              <a:ext cx="66040" cy="445134"/>
            </a:xfrm>
            <a:custGeom>
              <a:avLst/>
              <a:gdLst/>
              <a:ahLst/>
              <a:cxnLst/>
              <a:rect l="l" t="t" r="r" b="b"/>
              <a:pathLst>
                <a:path w="66039" h="445135">
                  <a:moveTo>
                    <a:pt x="0" y="0"/>
                  </a:moveTo>
                  <a:lnTo>
                    <a:pt x="65533" y="0"/>
                  </a:lnTo>
                  <a:lnTo>
                    <a:pt x="0" y="0"/>
                  </a:lnTo>
                  <a:close/>
                </a:path>
                <a:path w="66039" h="445135">
                  <a:moveTo>
                    <a:pt x="0" y="445007"/>
                  </a:moveTo>
                  <a:lnTo>
                    <a:pt x="65533" y="445007"/>
                  </a:lnTo>
                  <a:lnTo>
                    <a:pt x="0" y="445007"/>
                  </a:lnTo>
                  <a:close/>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56" name="object 56"/>
            <p:cNvSpPr/>
            <p:nvPr/>
          </p:nvSpPr>
          <p:spPr>
            <a:xfrm>
              <a:off x="3201924" y="3838447"/>
              <a:ext cx="0" cy="189865"/>
            </a:xfrm>
            <a:custGeom>
              <a:avLst/>
              <a:gdLst/>
              <a:ahLst/>
              <a:cxnLst/>
              <a:rect l="l" t="t" r="r" b="b"/>
              <a:pathLst>
                <a:path h="189864">
                  <a:moveTo>
                    <a:pt x="0" y="0"/>
                  </a:moveTo>
                  <a:lnTo>
                    <a:pt x="0" y="189483"/>
                  </a:lnTo>
                </a:path>
              </a:pathLst>
            </a:custGeom>
            <a:ln w="6350">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57" name="object 57"/>
            <p:cNvSpPr/>
            <p:nvPr/>
          </p:nvSpPr>
          <p:spPr>
            <a:xfrm>
              <a:off x="3169919" y="4024883"/>
              <a:ext cx="64135" cy="0"/>
            </a:xfrm>
            <a:custGeom>
              <a:avLst/>
              <a:gdLst/>
              <a:ahLst/>
              <a:cxnLst/>
              <a:rect l="l" t="t" r="r" b="b"/>
              <a:pathLst>
                <a:path w="64135">
                  <a:moveTo>
                    <a:pt x="0" y="0"/>
                  </a:moveTo>
                  <a:lnTo>
                    <a:pt x="64007" y="0"/>
                  </a:lnTo>
                  <a:lnTo>
                    <a:pt x="0" y="0"/>
                  </a:lnTo>
                  <a:close/>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58" name="object 58"/>
            <p:cNvSpPr/>
            <p:nvPr/>
          </p:nvSpPr>
          <p:spPr>
            <a:xfrm>
              <a:off x="1371600" y="2705099"/>
              <a:ext cx="4883150" cy="1430020"/>
            </a:xfrm>
            <a:custGeom>
              <a:avLst/>
              <a:gdLst/>
              <a:ahLst/>
              <a:cxnLst/>
              <a:rect l="l" t="t" r="r" b="b"/>
              <a:pathLst>
                <a:path w="4883150" h="1430020">
                  <a:moveTo>
                    <a:pt x="4882896" y="1298448"/>
                  </a:moveTo>
                  <a:lnTo>
                    <a:pt x="4272534" y="1288033"/>
                  </a:lnTo>
                  <a:lnTo>
                    <a:pt x="3662172" y="1350899"/>
                  </a:lnTo>
                  <a:lnTo>
                    <a:pt x="3051810" y="1429512"/>
                  </a:lnTo>
                  <a:lnTo>
                    <a:pt x="2441575" y="1359662"/>
                  </a:lnTo>
                  <a:lnTo>
                    <a:pt x="1831086" y="1076579"/>
                  </a:lnTo>
                  <a:lnTo>
                    <a:pt x="1220724" y="405384"/>
                  </a:lnTo>
                  <a:lnTo>
                    <a:pt x="610362" y="0"/>
                  </a:lnTo>
                  <a:lnTo>
                    <a:pt x="0" y="48895"/>
                  </a:lnTo>
                </a:path>
              </a:pathLst>
            </a:custGeom>
            <a:ln w="8814">
              <a:solidFill>
                <a:srgbClr val="696969"/>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59" name="object 59"/>
            <p:cNvSpPr/>
            <p:nvPr/>
          </p:nvSpPr>
          <p:spPr>
            <a:xfrm>
              <a:off x="1130808" y="3246119"/>
              <a:ext cx="38100" cy="838200"/>
            </a:xfrm>
            <a:custGeom>
              <a:avLst/>
              <a:gdLst/>
              <a:ahLst/>
              <a:cxnLst/>
              <a:rect l="l" t="t" r="r" b="b"/>
              <a:pathLst>
                <a:path w="38100" h="838200">
                  <a:moveTo>
                    <a:pt x="0" y="0"/>
                  </a:moveTo>
                  <a:lnTo>
                    <a:pt x="38100" y="0"/>
                  </a:lnTo>
                </a:path>
                <a:path w="38100" h="838200">
                  <a:moveTo>
                    <a:pt x="0" y="838199"/>
                  </a:moveTo>
                  <a:lnTo>
                    <a:pt x="38100" y="838199"/>
                  </a:lnTo>
                </a:path>
              </a:pathLst>
            </a:custGeom>
            <a:ln w="661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60" name="object 60"/>
            <p:cNvSpPr/>
            <p:nvPr/>
          </p:nvSpPr>
          <p:spPr>
            <a:xfrm>
              <a:off x="1303782" y="2695320"/>
              <a:ext cx="116205" cy="114300"/>
            </a:xfrm>
            <a:custGeom>
              <a:avLst/>
              <a:gdLst/>
              <a:ahLst/>
              <a:cxnLst/>
              <a:rect l="l" t="t" r="r" b="b"/>
              <a:pathLst>
                <a:path w="116205" h="114300">
                  <a:moveTo>
                    <a:pt x="115824" y="0"/>
                  </a:moveTo>
                  <a:lnTo>
                    <a:pt x="0" y="0"/>
                  </a:lnTo>
                  <a:lnTo>
                    <a:pt x="0" y="80772"/>
                  </a:lnTo>
                  <a:lnTo>
                    <a:pt x="0" y="114300"/>
                  </a:lnTo>
                  <a:lnTo>
                    <a:pt x="115824" y="114300"/>
                  </a:lnTo>
                  <a:lnTo>
                    <a:pt x="115824" y="80772"/>
                  </a:lnTo>
                  <a:lnTo>
                    <a:pt x="115824"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61" name="object 61"/>
            <p:cNvSpPr/>
            <p:nvPr/>
          </p:nvSpPr>
          <p:spPr>
            <a:xfrm>
              <a:off x="1303782" y="2695319"/>
              <a:ext cx="116205" cy="114300"/>
            </a:xfrm>
            <a:custGeom>
              <a:avLst/>
              <a:gdLst/>
              <a:ahLst/>
              <a:cxnLst/>
              <a:rect l="l" t="t" r="r" b="b"/>
              <a:pathLst>
                <a:path w="116205" h="114300">
                  <a:moveTo>
                    <a:pt x="0" y="114301"/>
                  </a:moveTo>
                  <a:lnTo>
                    <a:pt x="115825" y="114301"/>
                  </a:lnTo>
                  <a:lnTo>
                    <a:pt x="115825" y="0"/>
                  </a:lnTo>
                  <a:lnTo>
                    <a:pt x="0" y="0"/>
                  </a:lnTo>
                  <a:lnTo>
                    <a:pt x="0" y="114301"/>
                  </a:lnTo>
                  <a:close/>
                </a:path>
              </a:pathLst>
            </a:custGeom>
            <a:ln w="317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62" name="object 62"/>
            <p:cNvSpPr/>
            <p:nvPr/>
          </p:nvSpPr>
          <p:spPr>
            <a:xfrm>
              <a:off x="1918081" y="2646552"/>
              <a:ext cx="114300" cy="114300"/>
            </a:xfrm>
            <a:custGeom>
              <a:avLst/>
              <a:gdLst/>
              <a:ahLst/>
              <a:cxnLst/>
              <a:rect l="l" t="t" r="r" b="b"/>
              <a:pathLst>
                <a:path w="114300" h="114300">
                  <a:moveTo>
                    <a:pt x="114301" y="0"/>
                  </a:moveTo>
                  <a:lnTo>
                    <a:pt x="0" y="0"/>
                  </a:lnTo>
                  <a:lnTo>
                    <a:pt x="0" y="114300"/>
                  </a:lnTo>
                  <a:lnTo>
                    <a:pt x="114301" y="114300"/>
                  </a:lnTo>
                  <a:lnTo>
                    <a:pt x="114301"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63" name="object 63"/>
            <p:cNvSpPr/>
            <p:nvPr/>
          </p:nvSpPr>
          <p:spPr>
            <a:xfrm>
              <a:off x="1918081" y="2646552"/>
              <a:ext cx="114300" cy="114300"/>
            </a:xfrm>
            <a:custGeom>
              <a:avLst/>
              <a:gdLst/>
              <a:ahLst/>
              <a:cxnLst/>
              <a:rect l="l" t="t" r="r" b="b"/>
              <a:pathLst>
                <a:path w="114300" h="114300">
                  <a:moveTo>
                    <a:pt x="0" y="114300"/>
                  </a:moveTo>
                  <a:lnTo>
                    <a:pt x="114301" y="114300"/>
                  </a:lnTo>
                  <a:lnTo>
                    <a:pt x="114301" y="0"/>
                  </a:lnTo>
                  <a:lnTo>
                    <a:pt x="0" y="0"/>
                  </a:lnTo>
                  <a:lnTo>
                    <a:pt x="0" y="114300"/>
                  </a:lnTo>
                  <a:close/>
                </a:path>
              </a:pathLst>
            </a:custGeom>
            <a:ln w="317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64" name="object 64"/>
            <p:cNvSpPr/>
            <p:nvPr/>
          </p:nvSpPr>
          <p:spPr>
            <a:xfrm>
              <a:off x="3756152" y="4006214"/>
              <a:ext cx="114300" cy="114300"/>
            </a:xfrm>
            <a:custGeom>
              <a:avLst/>
              <a:gdLst/>
              <a:ahLst/>
              <a:cxnLst/>
              <a:rect l="l" t="t" r="r" b="b"/>
              <a:pathLst>
                <a:path w="114300" h="114300">
                  <a:moveTo>
                    <a:pt x="114300" y="0"/>
                  </a:moveTo>
                  <a:lnTo>
                    <a:pt x="0" y="0"/>
                  </a:lnTo>
                  <a:lnTo>
                    <a:pt x="0" y="114300"/>
                  </a:lnTo>
                  <a:lnTo>
                    <a:pt x="114300" y="114300"/>
                  </a:lnTo>
                  <a:lnTo>
                    <a:pt x="114300"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65" name="object 65"/>
            <p:cNvSpPr/>
            <p:nvPr/>
          </p:nvSpPr>
          <p:spPr>
            <a:xfrm>
              <a:off x="3756152" y="4006214"/>
              <a:ext cx="114300" cy="114300"/>
            </a:xfrm>
            <a:custGeom>
              <a:avLst/>
              <a:gdLst/>
              <a:ahLst/>
              <a:cxnLst/>
              <a:rect l="l" t="t" r="r" b="b"/>
              <a:pathLst>
                <a:path w="114300" h="114300">
                  <a:moveTo>
                    <a:pt x="0" y="114300"/>
                  </a:moveTo>
                  <a:lnTo>
                    <a:pt x="114300" y="114300"/>
                  </a:lnTo>
                  <a:lnTo>
                    <a:pt x="114300" y="0"/>
                  </a:lnTo>
                  <a:lnTo>
                    <a:pt x="0" y="0"/>
                  </a:lnTo>
                  <a:lnTo>
                    <a:pt x="0" y="114300"/>
                  </a:lnTo>
                  <a:close/>
                </a:path>
              </a:pathLst>
            </a:custGeom>
            <a:ln w="317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66" name="object 66"/>
            <p:cNvSpPr/>
            <p:nvPr/>
          </p:nvSpPr>
          <p:spPr>
            <a:xfrm>
              <a:off x="4422648" y="4190619"/>
              <a:ext cx="0" cy="165100"/>
            </a:xfrm>
            <a:custGeom>
              <a:avLst/>
              <a:gdLst/>
              <a:ahLst/>
              <a:cxnLst/>
              <a:rect l="l" t="t" r="r" b="b"/>
              <a:pathLst>
                <a:path h="165100">
                  <a:moveTo>
                    <a:pt x="0" y="0"/>
                  </a:moveTo>
                  <a:lnTo>
                    <a:pt x="0" y="164972"/>
                  </a:lnTo>
                </a:path>
              </a:pathLst>
            </a:custGeom>
            <a:ln w="6350">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67" name="object 67"/>
            <p:cNvSpPr/>
            <p:nvPr/>
          </p:nvSpPr>
          <p:spPr>
            <a:xfrm>
              <a:off x="4390643" y="4352544"/>
              <a:ext cx="64135" cy="0"/>
            </a:xfrm>
            <a:custGeom>
              <a:avLst/>
              <a:gdLst/>
              <a:ahLst/>
              <a:cxnLst/>
              <a:rect l="l" t="t" r="r" b="b"/>
              <a:pathLst>
                <a:path w="64135">
                  <a:moveTo>
                    <a:pt x="0" y="0"/>
                  </a:moveTo>
                  <a:lnTo>
                    <a:pt x="64008" y="0"/>
                  </a:lnTo>
                  <a:lnTo>
                    <a:pt x="0" y="0"/>
                  </a:lnTo>
                  <a:close/>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68" name="object 68"/>
            <p:cNvSpPr/>
            <p:nvPr/>
          </p:nvSpPr>
          <p:spPr>
            <a:xfrm>
              <a:off x="4365878" y="4076319"/>
              <a:ext cx="116205" cy="114300"/>
            </a:xfrm>
            <a:custGeom>
              <a:avLst/>
              <a:gdLst/>
              <a:ahLst/>
              <a:cxnLst/>
              <a:rect l="l" t="t" r="r" b="b"/>
              <a:pathLst>
                <a:path w="116204" h="114300">
                  <a:moveTo>
                    <a:pt x="115824" y="0"/>
                  </a:moveTo>
                  <a:lnTo>
                    <a:pt x="0" y="0"/>
                  </a:lnTo>
                  <a:lnTo>
                    <a:pt x="0" y="114299"/>
                  </a:lnTo>
                  <a:lnTo>
                    <a:pt x="115824" y="114299"/>
                  </a:lnTo>
                  <a:lnTo>
                    <a:pt x="115824"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69" name="object 69"/>
            <p:cNvSpPr/>
            <p:nvPr/>
          </p:nvSpPr>
          <p:spPr>
            <a:xfrm>
              <a:off x="4365878" y="4076319"/>
              <a:ext cx="116205" cy="114300"/>
            </a:xfrm>
            <a:custGeom>
              <a:avLst/>
              <a:gdLst/>
              <a:ahLst/>
              <a:cxnLst/>
              <a:rect l="l" t="t" r="r" b="b"/>
              <a:pathLst>
                <a:path w="116204" h="114300">
                  <a:moveTo>
                    <a:pt x="0" y="114299"/>
                  </a:moveTo>
                  <a:lnTo>
                    <a:pt x="115824" y="114299"/>
                  </a:lnTo>
                  <a:lnTo>
                    <a:pt x="115824" y="0"/>
                  </a:lnTo>
                  <a:lnTo>
                    <a:pt x="0" y="0"/>
                  </a:lnTo>
                  <a:lnTo>
                    <a:pt x="0" y="114299"/>
                  </a:lnTo>
                  <a:close/>
                </a:path>
              </a:pathLst>
            </a:custGeom>
            <a:ln w="317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70" name="object 70"/>
            <p:cNvSpPr/>
            <p:nvPr/>
          </p:nvSpPr>
          <p:spPr>
            <a:xfrm>
              <a:off x="4977003" y="3997070"/>
              <a:ext cx="114300" cy="116205"/>
            </a:xfrm>
            <a:custGeom>
              <a:avLst/>
              <a:gdLst/>
              <a:ahLst/>
              <a:cxnLst/>
              <a:rect l="l" t="t" r="r" b="b"/>
              <a:pathLst>
                <a:path w="114300" h="116204">
                  <a:moveTo>
                    <a:pt x="114301" y="0"/>
                  </a:moveTo>
                  <a:lnTo>
                    <a:pt x="0" y="0"/>
                  </a:lnTo>
                  <a:lnTo>
                    <a:pt x="0" y="115823"/>
                  </a:lnTo>
                  <a:lnTo>
                    <a:pt x="114301" y="115823"/>
                  </a:lnTo>
                  <a:lnTo>
                    <a:pt x="114301"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71" name="object 71"/>
            <p:cNvSpPr/>
            <p:nvPr/>
          </p:nvSpPr>
          <p:spPr>
            <a:xfrm>
              <a:off x="4977003" y="3997070"/>
              <a:ext cx="114300" cy="116205"/>
            </a:xfrm>
            <a:custGeom>
              <a:avLst/>
              <a:gdLst/>
              <a:ahLst/>
              <a:cxnLst/>
              <a:rect l="l" t="t" r="r" b="b"/>
              <a:pathLst>
                <a:path w="114300" h="116204">
                  <a:moveTo>
                    <a:pt x="0" y="115823"/>
                  </a:moveTo>
                  <a:lnTo>
                    <a:pt x="114301" y="115823"/>
                  </a:lnTo>
                  <a:lnTo>
                    <a:pt x="114301" y="0"/>
                  </a:lnTo>
                  <a:lnTo>
                    <a:pt x="0" y="0"/>
                  </a:lnTo>
                  <a:lnTo>
                    <a:pt x="0" y="115823"/>
                  </a:lnTo>
                  <a:close/>
                </a:path>
              </a:pathLst>
            </a:custGeom>
            <a:ln w="317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72" name="object 72"/>
            <p:cNvSpPr/>
            <p:nvPr/>
          </p:nvSpPr>
          <p:spPr>
            <a:xfrm>
              <a:off x="5586729" y="3934586"/>
              <a:ext cx="116205" cy="114300"/>
            </a:xfrm>
            <a:custGeom>
              <a:avLst/>
              <a:gdLst/>
              <a:ahLst/>
              <a:cxnLst/>
              <a:rect l="l" t="t" r="r" b="b"/>
              <a:pathLst>
                <a:path w="116204" h="114300">
                  <a:moveTo>
                    <a:pt x="115825" y="0"/>
                  </a:moveTo>
                  <a:lnTo>
                    <a:pt x="0" y="0"/>
                  </a:lnTo>
                  <a:lnTo>
                    <a:pt x="0" y="114300"/>
                  </a:lnTo>
                  <a:lnTo>
                    <a:pt x="115825" y="114300"/>
                  </a:lnTo>
                  <a:lnTo>
                    <a:pt x="115825"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73" name="object 73"/>
            <p:cNvSpPr/>
            <p:nvPr/>
          </p:nvSpPr>
          <p:spPr>
            <a:xfrm>
              <a:off x="5586729" y="3934586"/>
              <a:ext cx="116205" cy="114300"/>
            </a:xfrm>
            <a:custGeom>
              <a:avLst/>
              <a:gdLst/>
              <a:ahLst/>
              <a:cxnLst/>
              <a:rect l="l" t="t" r="r" b="b"/>
              <a:pathLst>
                <a:path w="116204" h="114300">
                  <a:moveTo>
                    <a:pt x="0" y="114300"/>
                  </a:moveTo>
                  <a:lnTo>
                    <a:pt x="115825" y="114300"/>
                  </a:lnTo>
                  <a:lnTo>
                    <a:pt x="115825" y="0"/>
                  </a:lnTo>
                  <a:lnTo>
                    <a:pt x="0" y="0"/>
                  </a:lnTo>
                  <a:lnTo>
                    <a:pt x="0" y="114300"/>
                  </a:lnTo>
                  <a:close/>
                </a:path>
              </a:pathLst>
            </a:custGeom>
            <a:ln w="317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74" name="object 74"/>
            <p:cNvSpPr/>
            <p:nvPr/>
          </p:nvSpPr>
          <p:spPr>
            <a:xfrm>
              <a:off x="6197980" y="3945254"/>
              <a:ext cx="114300" cy="114300"/>
            </a:xfrm>
            <a:custGeom>
              <a:avLst/>
              <a:gdLst/>
              <a:ahLst/>
              <a:cxnLst/>
              <a:rect l="l" t="t" r="r" b="b"/>
              <a:pathLst>
                <a:path w="114300" h="114300">
                  <a:moveTo>
                    <a:pt x="114301" y="0"/>
                  </a:moveTo>
                  <a:lnTo>
                    <a:pt x="0" y="0"/>
                  </a:lnTo>
                  <a:lnTo>
                    <a:pt x="0" y="114300"/>
                  </a:lnTo>
                  <a:lnTo>
                    <a:pt x="114301" y="114300"/>
                  </a:lnTo>
                  <a:lnTo>
                    <a:pt x="114301"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75" name="object 75"/>
            <p:cNvSpPr/>
            <p:nvPr/>
          </p:nvSpPr>
          <p:spPr>
            <a:xfrm>
              <a:off x="6197980" y="3945254"/>
              <a:ext cx="114300" cy="114300"/>
            </a:xfrm>
            <a:custGeom>
              <a:avLst/>
              <a:gdLst/>
              <a:ahLst/>
              <a:cxnLst/>
              <a:rect l="l" t="t" r="r" b="b"/>
              <a:pathLst>
                <a:path w="114300" h="114300">
                  <a:moveTo>
                    <a:pt x="0" y="114300"/>
                  </a:moveTo>
                  <a:lnTo>
                    <a:pt x="114301" y="114300"/>
                  </a:lnTo>
                  <a:lnTo>
                    <a:pt x="114301" y="0"/>
                  </a:lnTo>
                  <a:lnTo>
                    <a:pt x="0" y="0"/>
                  </a:lnTo>
                  <a:lnTo>
                    <a:pt x="0" y="114300"/>
                  </a:lnTo>
                  <a:close/>
                </a:path>
              </a:pathLst>
            </a:custGeom>
            <a:ln w="317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76" name="object 76"/>
            <p:cNvSpPr/>
            <p:nvPr/>
          </p:nvSpPr>
          <p:spPr>
            <a:xfrm>
              <a:off x="3145028" y="3722623"/>
              <a:ext cx="116205" cy="116205"/>
            </a:xfrm>
            <a:custGeom>
              <a:avLst/>
              <a:gdLst/>
              <a:ahLst/>
              <a:cxnLst/>
              <a:rect l="l" t="t" r="r" b="b"/>
              <a:pathLst>
                <a:path w="116204" h="116204">
                  <a:moveTo>
                    <a:pt x="115825" y="0"/>
                  </a:moveTo>
                  <a:lnTo>
                    <a:pt x="0" y="0"/>
                  </a:lnTo>
                  <a:lnTo>
                    <a:pt x="0" y="115824"/>
                  </a:lnTo>
                  <a:lnTo>
                    <a:pt x="115825" y="115824"/>
                  </a:lnTo>
                  <a:lnTo>
                    <a:pt x="115825"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77" name="object 77"/>
            <p:cNvSpPr/>
            <p:nvPr/>
          </p:nvSpPr>
          <p:spPr>
            <a:xfrm>
              <a:off x="3145028" y="3722623"/>
              <a:ext cx="116205" cy="116205"/>
            </a:xfrm>
            <a:custGeom>
              <a:avLst/>
              <a:gdLst/>
              <a:ahLst/>
              <a:cxnLst/>
              <a:rect l="l" t="t" r="r" b="b"/>
              <a:pathLst>
                <a:path w="116204" h="116204">
                  <a:moveTo>
                    <a:pt x="0" y="115824"/>
                  </a:moveTo>
                  <a:lnTo>
                    <a:pt x="115825" y="115824"/>
                  </a:lnTo>
                  <a:lnTo>
                    <a:pt x="115825" y="0"/>
                  </a:lnTo>
                  <a:lnTo>
                    <a:pt x="0" y="0"/>
                  </a:lnTo>
                  <a:lnTo>
                    <a:pt x="0" y="115824"/>
                  </a:lnTo>
                  <a:close/>
                </a:path>
              </a:pathLst>
            </a:custGeom>
            <a:ln w="317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78" name="object 78"/>
            <p:cNvSpPr/>
            <p:nvPr/>
          </p:nvSpPr>
          <p:spPr>
            <a:xfrm>
              <a:off x="6278753" y="3324859"/>
              <a:ext cx="116205" cy="114300"/>
            </a:xfrm>
            <a:custGeom>
              <a:avLst/>
              <a:gdLst/>
              <a:ahLst/>
              <a:cxnLst/>
              <a:rect l="l" t="t" r="r" b="b"/>
              <a:pathLst>
                <a:path w="116204" h="114300">
                  <a:moveTo>
                    <a:pt x="115825" y="0"/>
                  </a:moveTo>
                  <a:lnTo>
                    <a:pt x="0" y="0"/>
                  </a:lnTo>
                  <a:lnTo>
                    <a:pt x="0" y="114300"/>
                  </a:lnTo>
                  <a:lnTo>
                    <a:pt x="115825" y="114300"/>
                  </a:lnTo>
                  <a:lnTo>
                    <a:pt x="115825"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79" name="object 79"/>
            <p:cNvSpPr/>
            <p:nvPr/>
          </p:nvSpPr>
          <p:spPr>
            <a:xfrm>
              <a:off x="6278753" y="3324859"/>
              <a:ext cx="116205" cy="114300"/>
            </a:xfrm>
            <a:custGeom>
              <a:avLst/>
              <a:gdLst/>
              <a:ahLst/>
              <a:cxnLst/>
              <a:rect l="l" t="t" r="r" b="b"/>
              <a:pathLst>
                <a:path w="116204" h="114300">
                  <a:moveTo>
                    <a:pt x="0" y="114300"/>
                  </a:moveTo>
                  <a:lnTo>
                    <a:pt x="115825" y="114300"/>
                  </a:lnTo>
                  <a:lnTo>
                    <a:pt x="115825" y="0"/>
                  </a:lnTo>
                  <a:lnTo>
                    <a:pt x="0" y="0"/>
                  </a:lnTo>
                  <a:lnTo>
                    <a:pt x="0" y="114300"/>
                  </a:lnTo>
                  <a:close/>
                </a:path>
              </a:pathLst>
            </a:custGeom>
            <a:ln w="317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80" name="object 80"/>
            <p:cNvSpPr/>
            <p:nvPr/>
          </p:nvSpPr>
          <p:spPr>
            <a:xfrm>
              <a:off x="5667502" y="3375150"/>
              <a:ext cx="116205" cy="116205"/>
            </a:xfrm>
            <a:custGeom>
              <a:avLst/>
              <a:gdLst/>
              <a:ahLst/>
              <a:cxnLst/>
              <a:rect l="l" t="t" r="r" b="b"/>
              <a:pathLst>
                <a:path w="116204" h="116204">
                  <a:moveTo>
                    <a:pt x="115825" y="0"/>
                  </a:moveTo>
                  <a:lnTo>
                    <a:pt x="0" y="0"/>
                  </a:lnTo>
                  <a:lnTo>
                    <a:pt x="0" y="115825"/>
                  </a:lnTo>
                  <a:lnTo>
                    <a:pt x="115825" y="115825"/>
                  </a:lnTo>
                  <a:lnTo>
                    <a:pt x="115825"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81" name="object 81"/>
            <p:cNvSpPr/>
            <p:nvPr/>
          </p:nvSpPr>
          <p:spPr>
            <a:xfrm>
              <a:off x="5667502" y="3375150"/>
              <a:ext cx="116205" cy="116205"/>
            </a:xfrm>
            <a:custGeom>
              <a:avLst/>
              <a:gdLst/>
              <a:ahLst/>
              <a:cxnLst/>
              <a:rect l="l" t="t" r="r" b="b"/>
              <a:pathLst>
                <a:path w="116204" h="116204">
                  <a:moveTo>
                    <a:pt x="0" y="115825"/>
                  </a:moveTo>
                  <a:lnTo>
                    <a:pt x="115825" y="115825"/>
                  </a:lnTo>
                  <a:lnTo>
                    <a:pt x="115825" y="0"/>
                  </a:lnTo>
                  <a:lnTo>
                    <a:pt x="0" y="0"/>
                  </a:lnTo>
                  <a:lnTo>
                    <a:pt x="0" y="115825"/>
                  </a:lnTo>
                  <a:close/>
                </a:path>
              </a:pathLst>
            </a:custGeom>
            <a:ln w="317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82" name="object 82"/>
            <p:cNvSpPr/>
            <p:nvPr/>
          </p:nvSpPr>
          <p:spPr>
            <a:xfrm>
              <a:off x="5057902" y="3463542"/>
              <a:ext cx="114300" cy="114300"/>
            </a:xfrm>
            <a:custGeom>
              <a:avLst/>
              <a:gdLst/>
              <a:ahLst/>
              <a:cxnLst/>
              <a:rect l="l" t="t" r="r" b="b"/>
              <a:pathLst>
                <a:path w="114300" h="114300">
                  <a:moveTo>
                    <a:pt x="114301" y="0"/>
                  </a:moveTo>
                  <a:lnTo>
                    <a:pt x="0" y="0"/>
                  </a:lnTo>
                  <a:lnTo>
                    <a:pt x="0" y="114301"/>
                  </a:lnTo>
                  <a:lnTo>
                    <a:pt x="114301" y="114301"/>
                  </a:lnTo>
                  <a:lnTo>
                    <a:pt x="114301"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83" name="object 83"/>
            <p:cNvSpPr/>
            <p:nvPr/>
          </p:nvSpPr>
          <p:spPr>
            <a:xfrm>
              <a:off x="5057902" y="3463542"/>
              <a:ext cx="114300" cy="114300"/>
            </a:xfrm>
            <a:custGeom>
              <a:avLst/>
              <a:gdLst/>
              <a:ahLst/>
              <a:cxnLst/>
              <a:rect l="l" t="t" r="r" b="b"/>
              <a:pathLst>
                <a:path w="114300" h="114300">
                  <a:moveTo>
                    <a:pt x="0" y="114301"/>
                  </a:moveTo>
                  <a:lnTo>
                    <a:pt x="114301" y="114301"/>
                  </a:lnTo>
                  <a:lnTo>
                    <a:pt x="114301" y="0"/>
                  </a:lnTo>
                  <a:lnTo>
                    <a:pt x="0" y="0"/>
                  </a:lnTo>
                  <a:lnTo>
                    <a:pt x="0" y="114301"/>
                  </a:lnTo>
                  <a:close/>
                </a:path>
              </a:pathLst>
            </a:custGeom>
            <a:ln w="317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84" name="object 84"/>
            <p:cNvSpPr/>
            <p:nvPr/>
          </p:nvSpPr>
          <p:spPr>
            <a:xfrm>
              <a:off x="4446650" y="3626611"/>
              <a:ext cx="116205" cy="116205"/>
            </a:xfrm>
            <a:custGeom>
              <a:avLst/>
              <a:gdLst/>
              <a:ahLst/>
              <a:cxnLst/>
              <a:rect l="l" t="t" r="r" b="b"/>
              <a:pathLst>
                <a:path w="116204" h="116204">
                  <a:moveTo>
                    <a:pt x="115824" y="0"/>
                  </a:moveTo>
                  <a:lnTo>
                    <a:pt x="0" y="0"/>
                  </a:lnTo>
                  <a:lnTo>
                    <a:pt x="0" y="115824"/>
                  </a:lnTo>
                  <a:lnTo>
                    <a:pt x="115824" y="115824"/>
                  </a:lnTo>
                  <a:lnTo>
                    <a:pt x="115824"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85" name="object 85"/>
            <p:cNvSpPr/>
            <p:nvPr/>
          </p:nvSpPr>
          <p:spPr>
            <a:xfrm>
              <a:off x="4446650" y="3626611"/>
              <a:ext cx="116205" cy="116205"/>
            </a:xfrm>
            <a:custGeom>
              <a:avLst/>
              <a:gdLst/>
              <a:ahLst/>
              <a:cxnLst/>
              <a:rect l="l" t="t" r="r" b="b"/>
              <a:pathLst>
                <a:path w="116204" h="116204">
                  <a:moveTo>
                    <a:pt x="0" y="115824"/>
                  </a:moveTo>
                  <a:lnTo>
                    <a:pt x="115824" y="115824"/>
                  </a:lnTo>
                  <a:lnTo>
                    <a:pt x="115824" y="0"/>
                  </a:lnTo>
                  <a:lnTo>
                    <a:pt x="0" y="0"/>
                  </a:lnTo>
                  <a:lnTo>
                    <a:pt x="0" y="115824"/>
                  </a:lnTo>
                  <a:close/>
                </a:path>
              </a:pathLst>
            </a:custGeom>
            <a:ln w="317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86" name="object 86"/>
            <p:cNvSpPr/>
            <p:nvPr/>
          </p:nvSpPr>
          <p:spPr>
            <a:xfrm>
              <a:off x="3836924" y="3530600"/>
              <a:ext cx="114300" cy="114300"/>
            </a:xfrm>
            <a:custGeom>
              <a:avLst/>
              <a:gdLst/>
              <a:ahLst/>
              <a:cxnLst/>
              <a:rect l="l" t="t" r="r" b="b"/>
              <a:pathLst>
                <a:path w="114300" h="114300">
                  <a:moveTo>
                    <a:pt x="114300" y="0"/>
                  </a:moveTo>
                  <a:lnTo>
                    <a:pt x="0" y="0"/>
                  </a:lnTo>
                  <a:lnTo>
                    <a:pt x="0" y="114300"/>
                  </a:lnTo>
                  <a:lnTo>
                    <a:pt x="114300" y="114300"/>
                  </a:lnTo>
                  <a:lnTo>
                    <a:pt x="114300"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87" name="object 87"/>
            <p:cNvSpPr/>
            <p:nvPr/>
          </p:nvSpPr>
          <p:spPr>
            <a:xfrm>
              <a:off x="3836924" y="3530600"/>
              <a:ext cx="114300" cy="114300"/>
            </a:xfrm>
            <a:custGeom>
              <a:avLst/>
              <a:gdLst/>
              <a:ahLst/>
              <a:cxnLst/>
              <a:rect l="l" t="t" r="r" b="b"/>
              <a:pathLst>
                <a:path w="114300" h="114300">
                  <a:moveTo>
                    <a:pt x="0" y="114300"/>
                  </a:moveTo>
                  <a:lnTo>
                    <a:pt x="114300" y="114300"/>
                  </a:lnTo>
                  <a:lnTo>
                    <a:pt x="114300" y="0"/>
                  </a:lnTo>
                  <a:lnTo>
                    <a:pt x="0" y="0"/>
                  </a:lnTo>
                  <a:lnTo>
                    <a:pt x="0" y="114300"/>
                  </a:lnTo>
                  <a:close/>
                </a:path>
              </a:pathLst>
            </a:custGeom>
            <a:ln w="317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88" name="object 88"/>
            <p:cNvSpPr/>
            <p:nvPr/>
          </p:nvSpPr>
          <p:spPr>
            <a:xfrm>
              <a:off x="2616073" y="3019932"/>
              <a:ext cx="114300" cy="116205"/>
            </a:xfrm>
            <a:custGeom>
              <a:avLst/>
              <a:gdLst/>
              <a:ahLst/>
              <a:cxnLst/>
              <a:rect l="l" t="t" r="r" b="b"/>
              <a:pathLst>
                <a:path w="114300" h="116205">
                  <a:moveTo>
                    <a:pt x="114300" y="0"/>
                  </a:moveTo>
                  <a:lnTo>
                    <a:pt x="0" y="0"/>
                  </a:lnTo>
                  <a:lnTo>
                    <a:pt x="0" y="35179"/>
                  </a:lnTo>
                  <a:lnTo>
                    <a:pt x="0" y="115824"/>
                  </a:lnTo>
                  <a:lnTo>
                    <a:pt x="114300" y="115824"/>
                  </a:lnTo>
                  <a:lnTo>
                    <a:pt x="114300" y="35179"/>
                  </a:lnTo>
                  <a:lnTo>
                    <a:pt x="114300"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89" name="object 89"/>
            <p:cNvSpPr/>
            <p:nvPr/>
          </p:nvSpPr>
          <p:spPr>
            <a:xfrm>
              <a:off x="2616072" y="3019931"/>
              <a:ext cx="114300" cy="116205"/>
            </a:xfrm>
            <a:custGeom>
              <a:avLst/>
              <a:gdLst/>
              <a:ahLst/>
              <a:cxnLst/>
              <a:rect l="l" t="t" r="r" b="b"/>
              <a:pathLst>
                <a:path w="114300" h="116205">
                  <a:moveTo>
                    <a:pt x="0" y="115825"/>
                  </a:moveTo>
                  <a:lnTo>
                    <a:pt x="114301" y="115825"/>
                  </a:lnTo>
                  <a:lnTo>
                    <a:pt x="114301" y="0"/>
                  </a:lnTo>
                  <a:lnTo>
                    <a:pt x="0" y="0"/>
                  </a:lnTo>
                  <a:lnTo>
                    <a:pt x="0" y="115825"/>
                  </a:lnTo>
                  <a:close/>
                </a:path>
              </a:pathLst>
            </a:custGeom>
            <a:ln w="317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90" name="object 90"/>
            <p:cNvSpPr/>
            <p:nvPr/>
          </p:nvSpPr>
          <p:spPr>
            <a:xfrm>
              <a:off x="2004949" y="2527679"/>
              <a:ext cx="116205" cy="114300"/>
            </a:xfrm>
            <a:custGeom>
              <a:avLst/>
              <a:gdLst/>
              <a:ahLst/>
              <a:cxnLst/>
              <a:rect l="l" t="t" r="r" b="b"/>
              <a:pathLst>
                <a:path w="116205" h="114300">
                  <a:moveTo>
                    <a:pt x="115825" y="0"/>
                  </a:moveTo>
                  <a:lnTo>
                    <a:pt x="0" y="0"/>
                  </a:lnTo>
                  <a:lnTo>
                    <a:pt x="0" y="114301"/>
                  </a:lnTo>
                  <a:lnTo>
                    <a:pt x="115825" y="114301"/>
                  </a:lnTo>
                  <a:lnTo>
                    <a:pt x="115825"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91" name="object 91"/>
            <p:cNvSpPr/>
            <p:nvPr/>
          </p:nvSpPr>
          <p:spPr>
            <a:xfrm>
              <a:off x="2004949" y="2527679"/>
              <a:ext cx="116205" cy="114300"/>
            </a:xfrm>
            <a:custGeom>
              <a:avLst/>
              <a:gdLst/>
              <a:ahLst/>
              <a:cxnLst/>
              <a:rect l="l" t="t" r="r" b="b"/>
              <a:pathLst>
                <a:path w="116205" h="114300">
                  <a:moveTo>
                    <a:pt x="0" y="114301"/>
                  </a:moveTo>
                  <a:lnTo>
                    <a:pt x="115825" y="114301"/>
                  </a:lnTo>
                  <a:lnTo>
                    <a:pt x="115825" y="0"/>
                  </a:lnTo>
                  <a:lnTo>
                    <a:pt x="0" y="0"/>
                  </a:lnTo>
                  <a:lnTo>
                    <a:pt x="0" y="114301"/>
                  </a:lnTo>
                  <a:close/>
                </a:path>
              </a:pathLst>
            </a:custGeom>
            <a:ln w="317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92" name="object 92"/>
            <p:cNvSpPr/>
            <p:nvPr/>
          </p:nvSpPr>
          <p:spPr>
            <a:xfrm>
              <a:off x="1395222" y="2660267"/>
              <a:ext cx="114300" cy="116205"/>
            </a:xfrm>
            <a:custGeom>
              <a:avLst/>
              <a:gdLst/>
              <a:ahLst/>
              <a:cxnLst/>
              <a:rect l="l" t="t" r="r" b="b"/>
              <a:pathLst>
                <a:path w="114300" h="116205">
                  <a:moveTo>
                    <a:pt x="114301" y="0"/>
                  </a:moveTo>
                  <a:lnTo>
                    <a:pt x="0" y="0"/>
                  </a:lnTo>
                  <a:lnTo>
                    <a:pt x="0" y="115825"/>
                  </a:lnTo>
                  <a:lnTo>
                    <a:pt x="114301" y="115825"/>
                  </a:lnTo>
                  <a:lnTo>
                    <a:pt x="114301"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93" name="object 93"/>
            <p:cNvSpPr/>
            <p:nvPr/>
          </p:nvSpPr>
          <p:spPr>
            <a:xfrm>
              <a:off x="1395222" y="2660267"/>
              <a:ext cx="114300" cy="116205"/>
            </a:xfrm>
            <a:custGeom>
              <a:avLst/>
              <a:gdLst/>
              <a:ahLst/>
              <a:cxnLst/>
              <a:rect l="l" t="t" r="r" b="b"/>
              <a:pathLst>
                <a:path w="114300" h="116205">
                  <a:moveTo>
                    <a:pt x="0" y="115825"/>
                  </a:moveTo>
                  <a:lnTo>
                    <a:pt x="114301" y="115825"/>
                  </a:lnTo>
                  <a:lnTo>
                    <a:pt x="114301" y="0"/>
                  </a:lnTo>
                  <a:lnTo>
                    <a:pt x="0" y="0"/>
                  </a:lnTo>
                  <a:lnTo>
                    <a:pt x="0" y="115825"/>
                  </a:lnTo>
                  <a:close/>
                </a:path>
              </a:pathLst>
            </a:custGeom>
            <a:ln w="317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94" name="object 94"/>
            <p:cNvSpPr/>
            <p:nvPr/>
          </p:nvSpPr>
          <p:spPr>
            <a:xfrm>
              <a:off x="3225800" y="3408678"/>
              <a:ext cx="116205" cy="116205"/>
            </a:xfrm>
            <a:custGeom>
              <a:avLst/>
              <a:gdLst/>
              <a:ahLst/>
              <a:cxnLst/>
              <a:rect l="l" t="t" r="r" b="b"/>
              <a:pathLst>
                <a:path w="116204" h="116204">
                  <a:moveTo>
                    <a:pt x="115825" y="0"/>
                  </a:moveTo>
                  <a:lnTo>
                    <a:pt x="0" y="0"/>
                  </a:lnTo>
                  <a:lnTo>
                    <a:pt x="0" y="115825"/>
                  </a:lnTo>
                  <a:lnTo>
                    <a:pt x="115825" y="115825"/>
                  </a:lnTo>
                  <a:lnTo>
                    <a:pt x="115825"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95" name="object 95"/>
            <p:cNvSpPr/>
            <p:nvPr/>
          </p:nvSpPr>
          <p:spPr>
            <a:xfrm>
              <a:off x="3225800" y="3408678"/>
              <a:ext cx="116205" cy="116205"/>
            </a:xfrm>
            <a:custGeom>
              <a:avLst/>
              <a:gdLst/>
              <a:ahLst/>
              <a:cxnLst/>
              <a:rect l="l" t="t" r="r" b="b"/>
              <a:pathLst>
                <a:path w="116204" h="116204">
                  <a:moveTo>
                    <a:pt x="0" y="115825"/>
                  </a:moveTo>
                  <a:lnTo>
                    <a:pt x="115825" y="115825"/>
                  </a:lnTo>
                  <a:lnTo>
                    <a:pt x="115825" y="0"/>
                  </a:lnTo>
                  <a:lnTo>
                    <a:pt x="0" y="0"/>
                  </a:lnTo>
                  <a:lnTo>
                    <a:pt x="0" y="115825"/>
                  </a:lnTo>
                  <a:close/>
                </a:path>
              </a:pathLst>
            </a:custGeom>
            <a:ln w="317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96" name="object 96"/>
            <p:cNvSpPr/>
            <p:nvPr/>
          </p:nvSpPr>
          <p:spPr>
            <a:xfrm>
              <a:off x="2533777" y="3055110"/>
              <a:ext cx="116205" cy="116205"/>
            </a:xfrm>
            <a:custGeom>
              <a:avLst/>
              <a:gdLst/>
              <a:ahLst/>
              <a:cxnLst/>
              <a:rect l="l" t="t" r="r" b="b"/>
              <a:pathLst>
                <a:path w="116205" h="116205">
                  <a:moveTo>
                    <a:pt x="115825" y="0"/>
                  </a:moveTo>
                  <a:lnTo>
                    <a:pt x="0" y="0"/>
                  </a:lnTo>
                  <a:lnTo>
                    <a:pt x="0" y="115825"/>
                  </a:lnTo>
                  <a:lnTo>
                    <a:pt x="115825" y="115825"/>
                  </a:lnTo>
                  <a:lnTo>
                    <a:pt x="115825"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97" name="object 97"/>
            <p:cNvSpPr/>
            <p:nvPr/>
          </p:nvSpPr>
          <p:spPr>
            <a:xfrm>
              <a:off x="2533777" y="3055110"/>
              <a:ext cx="116205" cy="116205"/>
            </a:xfrm>
            <a:custGeom>
              <a:avLst/>
              <a:gdLst/>
              <a:ahLst/>
              <a:cxnLst/>
              <a:rect l="l" t="t" r="r" b="b"/>
              <a:pathLst>
                <a:path w="116205" h="116205">
                  <a:moveTo>
                    <a:pt x="0" y="115825"/>
                  </a:moveTo>
                  <a:lnTo>
                    <a:pt x="115825" y="115825"/>
                  </a:lnTo>
                  <a:lnTo>
                    <a:pt x="115825" y="0"/>
                  </a:lnTo>
                  <a:lnTo>
                    <a:pt x="0" y="0"/>
                  </a:lnTo>
                  <a:lnTo>
                    <a:pt x="0" y="115825"/>
                  </a:lnTo>
                  <a:close/>
                </a:path>
              </a:pathLst>
            </a:custGeom>
            <a:ln w="317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sp>
        <p:nvSpPr>
          <p:cNvPr id="99" name="object 99"/>
          <p:cNvSpPr txBox="1"/>
          <p:nvPr/>
        </p:nvSpPr>
        <p:spPr>
          <a:xfrm>
            <a:off x="3964746" y="6104652"/>
            <a:ext cx="7304878"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1200" cap="none" spc="0" normalizeH="0" baseline="0" noProof="0" dirty="0">
                <a:ln>
                  <a:noFill/>
                </a:ln>
                <a:solidFill>
                  <a:srgbClr val="000000"/>
                </a:solidFill>
                <a:effectLst/>
                <a:uLnTx/>
                <a:uFillTx/>
                <a:latin typeface="Arial"/>
                <a:ea typeface="ＭＳ Ｐゴシック"/>
                <a:cs typeface="Arial"/>
              </a:rPr>
              <a:t>Preliminary</a:t>
            </a:r>
            <a:r>
              <a:rPr kumimoji="0" sz="900" b="1"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Analyses</a:t>
            </a:r>
            <a:r>
              <a:rPr kumimoji="0" sz="900" b="1"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from</a:t>
            </a:r>
            <a:r>
              <a:rPr kumimoji="0" sz="900" b="1"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Data</a:t>
            </a:r>
            <a:r>
              <a:rPr kumimoji="0" sz="900" b="1"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cut</a:t>
            </a:r>
            <a:r>
              <a:rPr kumimoji="0" sz="900" b="1"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off:</a:t>
            </a:r>
            <a:r>
              <a:rPr kumimoji="0" sz="900" b="1"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August</a:t>
            </a:r>
            <a:r>
              <a:rPr kumimoji="0" sz="900" b="1"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31,</a:t>
            </a:r>
            <a:r>
              <a:rPr kumimoji="0" sz="900" b="1"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2023.</a:t>
            </a:r>
            <a:r>
              <a:rPr kumimoji="0" sz="900" b="1"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CI,</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confidence</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interval;</a:t>
            </a:r>
            <a:r>
              <a:rPr kumimoji="0" sz="9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RBC,</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red</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blood</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cell.</a:t>
            </a:r>
            <a:r>
              <a:rPr kumimoji="0" sz="9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*Hemoglobin</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response</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is</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defined</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as</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a:t>
            </a:r>
            <a:r>
              <a:rPr kumimoji="0" sz="900" b="0" i="0" u="none" strike="noStrike" kern="1200" cap="none" spc="4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≥1.5</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g/dL</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mean</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increase</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in</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hemoglobin</a:t>
            </a:r>
            <a:r>
              <a:rPr kumimoji="0" sz="900" b="0" i="0" u="none" strike="noStrike" kern="1200" cap="none" spc="-5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from</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baseline</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in</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the</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absence</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of</a:t>
            </a:r>
            <a:endParaRPr kumimoji="0" sz="900" b="0" i="0" u="none" strike="noStrike" kern="1200" cap="none" spc="0" normalizeH="0" baseline="0" noProof="0" dirty="0">
              <a:ln>
                <a:noFill/>
              </a:ln>
              <a:solidFill>
                <a:srgbClr val="000000"/>
              </a:solidFill>
              <a:effectLst/>
              <a:uLnTx/>
              <a:uFillTx/>
              <a:latin typeface="Arial"/>
              <a:ea typeface="ＭＳ Ｐゴシック"/>
              <a:cs typeface="Arial"/>
            </a:endParaRPr>
          </a:p>
        </p:txBody>
      </p:sp>
      <p:graphicFrame>
        <p:nvGraphicFramePr>
          <p:cNvPr id="100" name="object 100"/>
          <p:cNvGraphicFramePr>
            <a:graphicFrameLocks noGrp="1"/>
          </p:cNvGraphicFramePr>
          <p:nvPr/>
        </p:nvGraphicFramePr>
        <p:xfrm>
          <a:off x="6938009" y="1677670"/>
          <a:ext cx="4806315" cy="2806700"/>
        </p:xfrm>
        <a:graphic>
          <a:graphicData uri="http://schemas.openxmlformats.org/drawingml/2006/table">
            <a:tbl>
              <a:tblPr firstRow="1" bandRow="1">
                <a:tableStyleId>{2D5ABB26-0587-4C30-8999-92F81FD0307C}</a:tableStyleId>
              </a:tblPr>
              <a:tblGrid>
                <a:gridCol w="2148205">
                  <a:extLst>
                    <a:ext uri="{9D8B030D-6E8A-4147-A177-3AD203B41FA5}">
                      <a16:colId xmlns:a16="http://schemas.microsoft.com/office/drawing/2014/main" val="20000"/>
                    </a:ext>
                  </a:extLst>
                </a:gridCol>
                <a:gridCol w="1297305">
                  <a:extLst>
                    <a:ext uri="{9D8B030D-6E8A-4147-A177-3AD203B41FA5}">
                      <a16:colId xmlns:a16="http://schemas.microsoft.com/office/drawing/2014/main" val="20001"/>
                    </a:ext>
                  </a:extLst>
                </a:gridCol>
                <a:gridCol w="1360805">
                  <a:extLst>
                    <a:ext uri="{9D8B030D-6E8A-4147-A177-3AD203B41FA5}">
                      <a16:colId xmlns:a16="http://schemas.microsoft.com/office/drawing/2014/main" val="20002"/>
                    </a:ext>
                  </a:extLst>
                </a:gridCol>
              </a:tblGrid>
              <a:tr h="704215">
                <a:tc>
                  <a:txBody>
                    <a:bodyPr/>
                    <a:lstStyle/>
                    <a:p>
                      <a:pPr>
                        <a:lnSpc>
                          <a:spcPct val="100000"/>
                        </a:lnSpc>
                      </a:pPr>
                      <a:endParaRPr sz="1000">
                        <a:latin typeface="Times New Roman"/>
                        <a:cs typeface="Times New Roman"/>
                      </a:endParaRPr>
                    </a:p>
                  </a:txBody>
                  <a:tcPr marL="0" marR="0" marT="0" marB="0">
                    <a:lnL w="12700">
                      <a:solidFill>
                        <a:srgbClr val="91005A"/>
                      </a:solidFill>
                      <a:prstDash val="solid"/>
                    </a:lnL>
                    <a:lnR w="19050">
                      <a:solidFill>
                        <a:srgbClr val="0A2C81"/>
                      </a:solidFill>
                      <a:prstDash val="solid"/>
                    </a:lnR>
                    <a:lnT w="12700">
                      <a:solidFill>
                        <a:srgbClr val="91005A"/>
                      </a:solidFill>
                      <a:prstDash val="solid"/>
                    </a:lnT>
                    <a:lnB w="12700">
                      <a:solidFill>
                        <a:srgbClr val="91005A"/>
                      </a:solidFill>
                      <a:prstDash val="solid"/>
                    </a:lnB>
                  </a:tcPr>
                </a:tc>
                <a:tc>
                  <a:txBody>
                    <a:bodyPr/>
                    <a:lstStyle/>
                    <a:p>
                      <a:pPr marL="190500" marR="198755" algn="ctr">
                        <a:lnSpc>
                          <a:spcPct val="114999"/>
                        </a:lnSpc>
                        <a:spcBef>
                          <a:spcPts val="195"/>
                        </a:spcBef>
                      </a:pPr>
                      <a:r>
                        <a:rPr sz="1200" b="1" dirty="0">
                          <a:solidFill>
                            <a:srgbClr val="FFFFFF"/>
                          </a:solidFill>
                          <a:latin typeface="Arial"/>
                          <a:cs typeface="Arial"/>
                        </a:rPr>
                        <a:t>Pelabresib</a:t>
                      </a:r>
                      <a:r>
                        <a:rPr sz="1200" b="1" spc="-45" dirty="0">
                          <a:solidFill>
                            <a:srgbClr val="FFFFFF"/>
                          </a:solidFill>
                          <a:latin typeface="Arial"/>
                          <a:cs typeface="Arial"/>
                        </a:rPr>
                        <a:t> </a:t>
                      </a:r>
                      <a:r>
                        <a:rPr sz="1200" b="1" spc="-50" dirty="0">
                          <a:solidFill>
                            <a:srgbClr val="FFFFFF"/>
                          </a:solidFill>
                          <a:latin typeface="Arial"/>
                          <a:cs typeface="Arial"/>
                        </a:rPr>
                        <a:t>+ </a:t>
                      </a:r>
                      <a:r>
                        <a:rPr sz="1200" b="1" spc="-10" dirty="0">
                          <a:solidFill>
                            <a:srgbClr val="FFFFFF"/>
                          </a:solidFill>
                          <a:latin typeface="Arial"/>
                          <a:cs typeface="Arial"/>
                        </a:rPr>
                        <a:t>ruxolitinib (N=214)</a:t>
                      </a:r>
                      <a:endParaRPr sz="1200">
                        <a:latin typeface="Arial"/>
                        <a:cs typeface="Arial"/>
                      </a:endParaRPr>
                    </a:p>
                  </a:txBody>
                  <a:tcPr marL="0" marR="0" marT="24765" marB="0">
                    <a:lnL w="19050">
                      <a:solidFill>
                        <a:srgbClr val="0A2C81"/>
                      </a:solidFill>
                      <a:prstDash val="solid"/>
                    </a:lnL>
                    <a:lnR w="19050">
                      <a:solidFill>
                        <a:srgbClr val="696969"/>
                      </a:solidFill>
                      <a:prstDash val="solid"/>
                    </a:lnR>
                    <a:lnT w="19050">
                      <a:solidFill>
                        <a:srgbClr val="0A2C81"/>
                      </a:solidFill>
                      <a:prstDash val="solid"/>
                    </a:lnT>
                    <a:lnB w="12700">
                      <a:solidFill>
                        <a:srgbClr val="0A2C81"/>
                      </a:solidFill>
                      <a:prstDash val="solid"/>
                    </a:lnB>
                    <a:solidFill>
                      <a:srgbClr val="0A2C81"/>
                    </a:solidFill>
                  </a:tcPr>
                </a:tc>
                <a:tc>
                  <a:txBody>
                    <a:bodyPr/>
                    <a:lstStyle/>
                    <a:p>
                      <a:pPr marL="321945" marR="294005" indent="-1905" algn="ctr">
                        <a:lnSpc>
                          <a:spcPct val="114999"/>
                        </a:lnSpc>
                        <a:spcBef>
                          <a:spcPts val="195"/>
                        </a:spcBef>
                      </a:pPr>
                      <a:r>
                        <a:rPr sz="1200" b="1" dirty="0">
                          <a:latin typeface="Arial"/>
                          <a:cs typeface="Arial"/>
                        </a:rPr>
                        <a:t>Placebo</a:t>
                      </a:r>
                      <a:r>
                        <a:rPr sz="1200" b="1" spc="-25" dirty="0">
                          <a:latin typeface="Arial"/>
                          <a:cs typeface="Arial"/>
                        </a:rPr>
                        <a:t> </a:t>
                      </a:r>
                      <a:r>
                        <a:rPr sz="1200" b="1" spc="-50" dirty="0">
                          <a:latin typeface="Arial"/>
                          <a:cs typeface="Arial"/>
                        </a:rPr>
                        <a:t>+ </a:t>
                      </a:r>
                      <a:r>
                        <a:rPr sz="1200" b="1" spc="-10" dirty="0">
                          <a:latin typeface="Arial"/>
                          <a:cs typeface="Arial"/>
                        </a:rPr>
                        <a:t>ruxolitinib (N=216)</a:t>
                      </a:r>
                      <a:endParaRPr sz="1200">
                        <a:latin typeface="Arial"/>
                        <a:cs typeface="Arial"/>
                      </a:endParaRPr>
                    </a:p>
                  </a:txBody>
                  <a:tcPr marL="0" marR="0" marT="24765" marB="0">
                    <a:lnL w="19050">
                      <a:solidFill>
                        <a:srgbClr val="696969"/>
                      </a:solidFill>
                      <a:prstDash val="solid"/>
                    </a:lnL>
                    <a:lnR w="19050">
                      <a:solidFill>
                        <a:srgbClr val="696969"/>
                      </a:solidFill>
                      <a:prstDash val="solid"/>
                    </a:lnR>
                    <a:lnT w="19050">
                      <a:solidFill>
                        <a:srgbClr val="696969"/>
                      </a:solidFill>
                      <a:prstDash val="solid"/>
                    </a:lnT>
                    <a:lnB w="12700">
                      <a:solidFill>
                        <a:srgbClr val="696969"/>
                      </a:solidFill>
                      <a:prstDash val="solid"/>
                    </a:lnB>
                    <a:solidFill>
                      <a:srgbClr val="C3C3C3"/>
                    </a:solidFill>
                  </a:tcPr>
                </a:tc>
                <a:extLst>
                  <a:ext uri="{0D108BD9-81ED-4DB2-BD59-A6C34878D82A}">
                    <a16:rowId xmlns:a16="http://schemas.microsoft.com/office/drawing/2014/main" val="10000"/>
                  </a:ext>
                </a:extLst>
              </a:tr>
              <a:tr h="640080">
                <a:tc>
                  <a:txBody>
                    <a:bodyPr/>
                    <a:lstStyle/>
                    <a:p>
                      <a:pPr marL="92075">
                        <a:lnSpc>
                          <a:spcPct val="100000"/>
                        </a:lnSpc>
                        <a:spcBef>
                          <a:spcPts val="325"/>
                        </a:spcBef>
                      </a:pPr>
                      <a:r>
                        <a:rPr sz="1200" b="1" dirty="0">
                          <a:latin typeface="Arial"/>
                          <a:cs typeface="Arial"/>
                        </a:rPr>
                        <a:t>Hemoglobin</a:t>
                      </a:r>
                      <a:r>
                        <a:rPr sz="1200" b="1" spc="-60" dirty="0">
                          <a:latin typeface="Arial"/>
                          <a:cs typeface="Arial"/>
                        </a:rPr>
                        <a:t> </a:t>
                      </a:r>
                      <a:r>
                        <a:rPr sz="1200" b="1" spc="-10" dirty="0">
                          <a:latin typeface="Arial"/>
                          <a:cs typeface="Arial"/>
                        </a:rPr>
                        <a:t>response*</a:t>
                      </a:r>
                      <a:endParaRPr sz="1200">
                        <a:latin typeface="Arial"/>
                        <a:cs typeface="Arial"/>
                      </a:endParaRPr>
                    </a:p>
                    <a:p>
                      <a:pPr marL="92075" marR="287020">
                        <a:lnSpc>
                          <a:spcPct val="100000"/>
                        </a:lnSpc>
                      </a:pPr>
                      <a:r>
                        <a:rPr sz="1200" b="1" dirty="0">
                          <a:latin typeface="Arial"/>
                          <a:cs typeface="Arial"/>
                        </a:rPr>
                        <a:t>≥1.5</a:t>
                      </a:r>
                      <a:r>
                        <a:rPr sz="1200" b="1" spc="-15" dirty="0">
                          <a:latin typeface="Arial"/>
                          <a:cs typeface="Arial"/>
                        </a:rPr>
                        <a:t> </a:t>
                      </a:r>
                      <a:r>
                        <a:rPr sz="1200" b="1" dirty="0">
                          <a:latin typeface="Arial"/>
                          <a:cs typeface="Arial"/>
                        </a:rPr>
                        <a:t>g/dL</a:t>
                      </a:r>
                      <a:r>
                        <a:rPr sz="1200" b="1" spc="-5" dirty="0">
                          <a:latin typeface="Arial"/>
                          <a:cs typeface="Arial"/>
                        </a:rPr>
                        <a:t> </a:t>
                      </a:r>
                      <a:r>
                        <a:rPr sz="1200" b="1" dirty="0">
                          <a:latin typeface="Arial"/>
                          <a:cs typeface="Arial"/>
                        </a:rPr>
                        <a:t>mean</a:t>
                      </a:r>
                      <a:r>
                        <a:rPr sz="1200" b="1" spc="-25" dirty="0">
                          <a:latin typeface="Arial"/>
                          <a:cs typeface="Arial"/>
                        </a:rPr>
                        <a:t> </a:t>
                      </a:r>
                      <a:r>
                        <a:rPr sz="1200" b="1" spc="-10" dirty="0">
                          <a:latin typeface="Arial"/>
                          <a:cs typeface="Arial"/>
                        </a:rPr>
                        <a:t>increase </a:t>
                      </a:r>
                      <a:r>
                        <a:rPr sz="1200" b="1" dirty="0">
                          <a:latin typeface="Arial"/>
                          <a:cs typeface="Arial"/>
                        </a:rPr>
                        <a:t>(95%</a:t>
                      </a:r>
                      <a:r>
                        <a:rPr sz="1200" b="1" spc="-55" dirty="0">
                          <a:latin typeface="Arial"/>
                          <a:cs typeface="Arial"/>
                        </a:rPr>
                        <a:t> </a:t>
                      </a:r>
                      <a:r>
                        <a:rPr sz="1200" b="1" spc="-25" dirty="0">
                          <a:latin typeface="Arial"/>
                          <a:cs typeface="Arial"/>
                        </a:rPr>
                        <a:t>CI)</a:t>
                      </a:r>
                      <a:endParaRPr sz="1200">
                        <a:latin typeface="Arial"/>
                        <a:cs typeface="Arial"/>
                      </a:endParaRPr>
                    </a:p>
                  </a:txBody>
                  <a:tcPr marL="0" marR="0" marT="41275" marB="0">
                    <a:lnL w="12700">
                      <a:solidFill>
                        <a:srgbClr val="91005A"/>
                      </a:solidFill>
                      <a:prstDash val="solid"/>
                    </a:lnL>
                    <a:lnR w="19050">
                      <a:solidFill>
                        <a:srgbClr val="0A2C81"/>
                      </a:solidFill>
                      <a:prstDash val="solid"/>
                    </a:lnR>
                    <a:lnT w="12700">
                      <a:solidFill>
                        <a:srgbClr val="91005A"/>
                      </a:solidFill>
                      <a:prstDash val="solid"/>
                    </a:lnT>
                    <a:lnB w="12700">
                      <a:solidFill>
                        <a:srgbClr val="91005A"/>
                      </a:solidFill>
                      <a:prstDash val="solid"/>
                    </a:lnB>
                  </a:tcPr>
                </a:tc>
                <a:tc>
                  <a:txBody>
                    <a:bodyPr/>
                    <a:lstStyle/>
                    <a:p>
                      <a:pPr marR="8255" algn="ctr">
                        <a:lnSpc>
                          <a:spcPct val="100000"/>
                        </a:lnSpc>
                        <a:spcBef>
                          <a:spcPts val="1050"/>
                        </a:spcBef>
                      </a:pPr>
                      <a:r>
                        <a:rPr sz="1200" spc="-20" dirty="0">
                          <a:latin typeface="Arial"/>
                          <a:cs typeface="Arial"/>
                        </a:rPr>
                        <a:t>9.3%</a:t>
                      </a:r>
                      <a:endParaRPr sz="1200">
                        <a:latin typeface="Arial"/>
                        <a:cs typeface="Arial"/>
                      </a:endParaRPr>
                    </a:p>
                    <a:p>
                      <a:pPr marR="10160" algn="ctr">
                        <a:lnSpc>
                          <a:spcPct val="100000"/>
                        </a:lnSpc>
                      </a:pPr>
                      <a:r>
                        <a:rPr sz="1200" dirty="0">
                          <a:latin typeface="Arial"/>
                          <a:cs typeface="Arial"/>
                        </a:rPr>
                        <a:t>(5.45,</a:t>
                      </a:r>
                      <a:r>
                        <a:rPr sz="1200" spc="-45" dirty="0">
                          <a:latin typeface="Arial"/>
                          <a:cs typeface="Arial"/>
                        </a:rPr>
                        <a:t> </a:t>
                      </a:r>
                      <a:r>
                        <a:rPr sz="1200" spc="-10" dirty="0">
                          <a:latin typeface="Arial"/>
                          <a:cs typeface="Arial"/>
                        </a:rPr>
                        <a:t>13.25)</a:t>
                      </a:r>
                      <a:endParaRPr sz="1200">
                        <a:latin typeface="Arial"/>
                        <a:cs typeface="Arial"/>
                      </a:endParaRPr>
                    </a:p>
                  </a:txBody>
                  <a:tcPr marL="0" marR="0" marT="133350" marB="0">
                    <a:lnL w="19050">
                      <a:solidFill>
                        <a:srgbClr val="0A2C81"/>
                      </a:solidFill>
                      <a:prstDash val="solid"/>
                    </a:lnL>
                    <a:lnR w="19050">
                      <a:solidFill>
                        <a:srgbClr val="696969"/>
                      </a:solidFill>
                      <a:prstDash val="solid"/>
                    </a:lnR>
                    <a:lnT w="12700">
                      <a:solidFill>
                        <a:srgbClr val="0A2C81"/>
                      </a:solidFill>
                      <a:prstDash val="solid"/>
                    </a:lnT>
                    <a:lnB w="12700">
                      <a:solidFill>
                        <a:srgbClr val="0A2C81"/>
                      </a:solidFill>
                      <a:prstDash val="solid"/>
                    </a:lnB>
                  </a:tcPr>
                </a:tc>
                <a:tc>
                  <a:txBody>
                    <a:bodyPr/>
                    <a:lstStyle/>
                    <a:p>
                      <a:pPr marR="13335" algn="ctr">
                        <a:lnSpc>
                          <a:spcPct val="100000"/>
                        </a:lnSpc>
                        <a:spcBef>
                          <a:spcPts val="1050"/>
                        </a:spcBef>
                      </a:pPr>
                      <a:r>
                        <a:rPr sz="1200" spc="-20" dirty="0">
                          <a:latin typeface="Arial"/>
                          <a:cs typeface="Arial"/>
                        </a:rPr>
                        <a:t>5.6%</a:t>
                      </a:r>
                      <a:endParaRPr sz="1200">
                        <a:latin typeface="Arial"/>
                        <a:cs typeface="Arial"/>
                      </a:endParaRPr>
                    </a:p>
                    <a:p>
                      <a:pPr marL="20320" algn="ctr">
                        <a:lnSpc>
                          <a:spcPct val="100000"/>
                        </a:lnSpc>
                      </a:pPr>
                      <a:r>
                        <a:rPr sz="1200" dirty="0">
                          <a:latin typeface="Arial"/>
                          <a:cs typeface="Arial"/>
                        </a:rPr>
                        <a:t>(2.50,</a:t>
                      </a:r>
                      <a:r>
                        <a:rPr sz="1200" spc="-45" dirty="0">
                          <a:latin typeface="Arial"/>
                          <a:cs typeface="Arial"/>
                        </a:rPr>
                        <a:t> </a:t>
                      </a:r>
                      <a:r>
                        <a:rPr sz="1200" spc="-10" dirty="0">
                          <a:latin typeface="Arial"/>
                          <a:cs typeface="Arial"/>
                        </a:rPr>
                        <a:t>8.61)</a:t>
                      </a:r>
                      <a:endParaRPr sz="1200">
                        <a:latin typeface="Arial"/>
                        <a:cs typeface="Arial"/>
                      </a:endParaRPr>
                    </a:p>
                  </a:txBody>
                  <a:tcPr marL="0" marR="0" marT="133350" marB="0">
                    <a:lnL w="19050">
                      <a:solidFill>
                        <a:srgbClr val="696969"/>
                      </a:solidFill>
                      <a:prstDash val="solid"/>
                    </a:lnL>
                    <a:lnR w="19050">
                      <a:solidFill>
                        <a:srgbClr val="696969"/>
                      </a:solidFill>
                      <a:prstDash val="solid"/>
                    </a:lnR>
                    <a:lnT w="12700">
                      <a:solidFill>
                        <a:srgbClr val="696969"/>
                      </a:solidFill>
                      <a:prstDash val="solid"/>
                    </a:lnT>
                    <a:lnB w="12700">
                      <a:solidFill>
                        <a:srgbClr val="696969"/>
                      </a:solidFill>
                      <a:prstDash val="solid"/>
                    </a:lnB>
                  </a:tcPr>
                </a:tc>
                <a:extLst>
                  <a:ext uri="{0D108BD9-81ED-4DB2-BD59-A6C34878D82A}">
                    <a16:rowId xmlns:a16="http://schemas.microsoft.com/office/drawing/2014/main" val="10001"/>
                  </a:ext>
                </a:extLst>
              </a:tr>
              <a:tr h="639445">
                <a:tc>
                  <a:txBody>
                    <a:bodyPr/>
                    <a:lstStyle/>
                    <a:p>
                      <a:pPr marL="92075" marR="379730">
                        <a:lnSpc>
                          <a:spcPct val="100000"/>
                        </a:lnSpc>
                        <a:spcBef>
                          <a:spcPts val="330"/>
                        </a:spcBef>
                      </a:pPr>
                      <a:r>
                        <a:rPr sz="1200" b="1" dirty="0">
                          <a:latin typeface="Arial"/>
                          <a:cs typeface="Arial"/>
                        </a:rPr>
                        <a:t>Patients</a:t>
                      </a:r>
                      <a:r>
                        <a:rPr sz="1200" b="1" spc="-20" dirty="0">
                          <a:latin typeface="Arial"/>
                          <a:cs typeface="Arial"/>
                        </a:rPr>
                        <a:t> </a:t>
                      </a:r>
                      <a:r>
                        <a:rPr sz="1200" b="1" dirty="0">
                          <a:latin typeface="Arial"/>
                          <a:cs typeface="Arial"/>
                        </a:rPr>
                        <a:t>requiring</a:t>
                      </a:r>
                      <a:r>
                        <a:rPr sz="1200" b="1" spc="-10" dirty="0">
                          <a:latin typeface="Arial"/>
                          <a:cs typeface="Arial"/>
                        </a:rPr>
                        <a:t> </a:t>
                      </a:r>
                      <a:r>
                        <a:rPr sz="1200" b="1" spc="-25" dirty="0">
                          <a:latin typeface="Arial"/>
                          <a:cs typeface="Arial"/>
                        </a:rPr>
                        <a:t>RBC </a:t>
                      </a:r>
                      <a:r>
                        <a:rPr sz="1200" b="1" dirty="0">
                          <a:latin typeface="Arial"/>
                          <a:cs typeface="Arial"/>
                        </a:rPr>
                        <a:t>transfusion</a:t>
                      </a:r>
                      <a:r>
                        <a:rPr sz="1200" b="1" spc="-25" dirty="0">
                          <a:latin typeface="Arial"/>
                          <a:cs typeface="Arial"/>
                        </a:rPr>
                        <a:t> </a:t>
                      </a:r>
                      <a:r>
                        <a:rPr sz="1200" b="1" spc="-10" dirty="0">
                          <a:latin typeface="Arial"/>
                          <a:cs typeface="Arial"/>
                        </a:rPr>
                        <a:t>during </a:t>
                      </a:r>
                      <a:r>
                        <a:rPr sz="1200" b="1" dirty="0">
                          <a:latin typeface="Arial"/>
                          <a:cs typeface="Arial"/>
                        </a:rPr>
                        <a:t>screening,</a:t>
                      </a:r>
                      <a:r>
                        <a:rPr sz="1200" b="1" spc="-15" dirty="0">
                          <a:latin typeface="Arial"/>
                          <a:cs typeface="Arial"/>
                        </a:rPr>
                        <a:t> </a:t>
                      </a:r>
                      <a:r>
                        <a:rPr sz="1200" b="1" dirty="0">
                          <a:latin typeface="Arial"/>
                          <a:cs typeface="Arial"/>
                        </a:rPr>
                        <a:t>n</a:t>
                      </a:r>
                      <a:r>
                        <a:rPr sz="1200" b="1" spc="5" dirty="0">
                          <a:latin typeface="Arial"/>
                          <a:cs typeface="Arial"/>
                        </a:rPr>
                        <a:t> </a:t>
                      </a:r>
                      <a:r>
                        <a:rPr sz="1200" b="1" spc="-25" dirty="0">
                          <a:latin typeface="Arial"/>
                          <a:cs typeface="Arial"/>
                        </a:rPr>
                        <a:t>(%)</a:t>
                      </a:r>
                      <a:endParaRPr sz="1200">
                        <a:latin typeface="Arial"/>
                        <a:cs typeface="Arial"/>
                      </a:endParaRPr>
                    </a:p>
                  </a:txBody>
                  <a:tcPr marL="0" marR="0" marT="41910" marB="0">
                    <a:lnL w="12700">
                      <a:solidFill>
                        <a:srgbClr val="91005A"/>
                      </a:solidFill>
                      <a:prstDash val="solid"/>
                    </a:lnL>
                    <a:lnR w="19050">
                      <a:solidFill>
                        <a:srgbClr val="0A2C81"/>
                      </a:solidFill>
                      <a:prstDash val="solid"/>
                    </a:lnR>
                    <a:lnT w="12700">
                      <a:solidFill>
                        <a:srgbClr val="91005A"/>
                      </a:solidFill>
                      <a:prstDash val="solid"/>
                    </a:lnT>
                    <a:lnB w="12700">
                      <a:solidFill>
                        <a:srgbClr val="91005A"/>
                      </a:solidFill>
                      <a:prstDash val="solid"/>
                    </a:lnB>
                  </a:tcPr>
                </a:tc>
                <a:tc>
                  <a:txBody>
                    <a:bodyPr/>
                    <a:lstStyle/>
                    <a:p>
                      <a:pPr>
                        <a:lnSpc>
                          <a:spcPct val="100000"/>
                        </a:lnSpc>
                        <a:spcBef>
                          <a:spcPts val="45"/>
                        </a:spcBef>
                      </a:pPr>
                      <a:endParaRPr sz="1500">
                        <a:latin typeface="Times New Roman"/>
                        <a:cs typeface="Times New Roman"/>
                      </a:endParaRPr>
                    </a:p>
                    <a:p>
                      <a:pPr marR="7620" algn="ctr">
                        <a:lnSpc>
                          <a:spcPct val="100000"/>
                        </a:lnSpc>
                      </a:pPr>
                      <a:r>
                        <a:rPr sz="1200" dirty="0">
                          <a:latin typeface="Arial"/>
                          <a:cs typeface="Arial"/>
                        </a:rPr>
                        <a:t>35</a:t>
                      </a:r>
                      <a:r>
                        <a:rPr sz="1200" spc="-20" dirty="0">
                          <a:latin typeface="Arial"/>
                          <a:cs typeface="Arial"/>
                        </a:rPr>
                        <a:t> </a:t>
                      </a:r>
                      <a:r>
                        <a:rPr sz="1200" spc="-10" dirty="0">
                          <a:latin typeface="Arial"/>
                          <a:cs typeface="Arial"/>
                        </a:rPr>
                        <a:t>(16.4)</a:t>
                      </a:r>
                      <a:endParaRPr sz="1200">
                        <a:latin typeface="Arial"/>
                        <a:cs typeface="Arial"/>
                      </a:endParaRPr>
                    </a:p>
                  </a:txBody>
                  <a:tcPr marL="0" marR="0" marT="5715" marB="0">
                    <a:lnL w="19050">
                      <a:solidFill>
                        <a:srgbClr val="0A2C81"/>
                      </a:solidFill>
                      <a:prstDash val="solid"/>
                    </a:lnL>
                    <a:lnR w="19050">
                      <a:solidFill>
                        <a:srgbClr val="696969"/>
                      </a:solidFill>
                      <a:prstDash val="solid"/>
                    </a:lnR>
                    <a:lnT w="12700">
                      <a:solidFill>
                        <a:srgbClr val="0A2C81"/>
                      </a:solidFill>
                      <a:prstDash val="solid"/>
                    </a:lnT>
                    <a:lnB w="12700">
                      <a:solidFill>
                        <a:srgbClr val="0A2C81"/>
                      </a:solidFill>
                      <a:prstDash val="solid"/>
                    </a:lnB>
                  </a:tcPr>
                </a:tc>
                <a:tc>
                  <a:txBody>
                    <a:bodyPr/>
                    <a:lstStyle/>
                    <a:p>
                      <a:pPr>
                        <a:lnSpc>
                          <a:spcPct val="100000"/>
                        </a:lnSpc>
                        <a:spcBef>
                          <a:spcPts val="45"/>
                        </a:spcBef>
                      </a:pPr>
                      <a:endParaRPr sz="1500">
                        <a:latin typeface="Times New Roman"/>
                        <a:cs typeface="Times New Roman"/>
                      </a:endParaRPr>
                    </a:p>
                    <a:p>
                      <a:pPr marL="21590" algn="ctr">
                        <a:lnSpc>
                          <a:spcPct val="100000"/>
                        </a:lnSpc>
                      </a:pPr>
                      <a:r>
                        <a:rPr sz="1200" dirty="0">
                          <a:latin typeface="Arial"/>
                          <a:cs typeface="Arial"/>
                        </a:rPr>
                        <a:t>25</a:t>
                      </a:r>
                      <a:r>
                        <a:rPr sz="1200" spc="-20" dirty="0">
                          <a:latin typeface="Arial"/>
                          <a:cs typeface="Arial"/>
                        </a:rPr>
                        <a:t> </a:t>
                      </a:r>
                      <a:r>
                        <a:rPr sz="1200" spc="-10" dirty="0">
                          <a:latin typeface="Arial"/>
                          <a:cs typeface="Arial"/>
                        </a:rPr>
                        <a:t>(11.6)</a:t>
                      </a:r>
                      <a:endParaRPr sz="1200">
                        <a:latin typeface="Arial"/>
                        <a:cs typeface="Arial"/>
                      </a:endParaRPr>
                    </a:p>
                  </a:txBody>
                  <a:tcPr marL="0" marR="0" marT="5715" marB="0">
                    <a:lnL w="19050">
                      <a:solidFill>
                        <a:srgbClr val="696969"/>
                      </a:solidFill>
                      <a:prstDash val="solid"/>
                    </a:lnL>
                    <a:lnR w="19050">
                      <a:solidFill>
                        <a:srgbClr val="696969"/>
                      </a:solidFill>
                      <a:prstDash val="solid"/>
                    </a:lnR>
                    <a:lnT w="12700">
                      <a:solidFill>
                        <a:srgbClr val="696969"/>
                      </a:solidFill>
                      <a:prstDash val="solid"/>
                    </a:lnT>
                    <a:lnB w="12700">
                      <a:solidFill>
                        <a:srgbClr val="696969"/>
                      </a:solidFill>
                      <a:prstDash val="solid"/>
                    </a:lnB>
                  </a:tcPr>
                </a:tc>
                <a:extLst>
                  <a:ext uri="{0D108BD9-81ED-4DB2-BD59-A6C34878D82A}">
                    <a16:rowId xmlns:a16="http://schemas.microsoft.com/office/drawing/2014/main" val="10002"/>
                  </a:ext>
                </a:extLst>
              </a:tr>
              <a:tr h="822960">
                <a:tc>
                  <a:txBody>
                    <a:bodyPr/>
                    <a:lstStyle/>
                    <a:p>
                      <a:pPr marL="92075" marR="156210">
                        <a:lnSpc>
                          <a:spcPct val="100000"/>
                        </a:lnSpc>
                        <a:spcBef>
                          <a:spcPts val="330"/>
                        </a:spcBef>
                      </a:pPr>
                      <a:r>
                        <a:rPr sz="1200" b="1" dirty="0">
                          <a:latin typeface="Arial"/>
                          <a:cs typeface="Arial"/>
                        </a:rPr>
                        <a:t>Patients</a:t>
                      </a:r>
                      <a:r>
                        <a:rPr sz="1200" b="1" spc="-20" dirty="0">
                          <a:latin typeface="Arial"/>
                          <a:cs typeface="Arial"/>
                        </a:rPr>
                        <a:t> </a:t>
                      </a:r>
                      <a:r>
                        <a:rPr sz="1200" b="1" dirty="0">
                          <a:latin typeface="Arial"/>
                          <a:cs typeface="Arial"/>
                        </a:rPr>
                        <a:t>requiring</a:t>
                      </a:r>
                      <a:r>
                        <a:rPr sz="1200" b="1" spc="-10" dirty="0">
                          <a:latin typeface="Arial"/>
                          <a:cs typeface="Arial"/>
                        </a:rPr>
                        <a:t> </a:t>
                      </a:r>
                      <a:r>
                        <a:rPr sz="1200" b="1" spc="-25" dirty="0">
                          <a:latin typeface="Arial"/>
                          <a:cs typeface="Arial"/>
                        </a:rPr>
                        <a:t>RBC </a:t>
                      </a:r>
                      <a:r>
                        <a:rPr sz="1200" b="1" dirty="0">
                          <a:latin typeface="Arial"/>
                          <a:cs typeface="Arial"/>
                        </a:rPr>
                        <a:t>transfusion</a:t>
                      </a:r>
                      <a:r>
                        <a:rPr sz="1200" b="1" spc="-15" dirty="0">
                          <a:latin typeface="Arial"/>
                          <a:cs typeface="Arial"/>
                        </a:rPr>
                        <a:t> </a:t>
                      </a:r>
                      <a:r>
                        <a:rPr sz="1200" b="1" dirty="0">
                          <a:latin typeface="Arial"/>
                          <a:cs typeface="Arial"/>
                        </a:rPr>
                        <a:t>during</a:t>
                      </a:r>
                      <a:r>
                        <a:rPr sz="1200" b="1" spc="10" dirty="0">
                          <a:latin typeface="Arial"/>
                          <a:cs typeface="Arial"/>
                        </a:rPr>
                        <a:t> </a:t>
                      </a:r>
                      <a:r>
                        <a:rPr sz="1200" b="1" dirty="0">
                          <a:latin typeface="Arial"/>
                          <a:cs typeface="Arial"/>
                        </a:rPr>
                        <a:t>first</a:t>
                      </a:r>
                      <a:r>
                        <a:rPr sz="1200" b="1" spc="-25" dirty="0">
                          <a:latin typeface="Arial"/>
                          <a:cs typeface="Arial"/>
                        </a:rPr>
                        <a:t> 24 </a:t>
                      </a:r>
                      <a:r>
                        <a:rPr sz="1200" b="1" dirty="0">
                          <a:latin typeface="Arial"/>
                          <a:cs typeface="Arial"/>
                        </a:rPr>
                        <a:t>weeks</a:t>
                      </a:r>
                      <a:r>
                        <a:rPr sz="1200" b="1" spc="-45" dirty="0">
                          <a:latin typeface="Arial"/>
                          <a:cs typeface="Arial"/>
                        </a:rPr>
                        <a:t> </a:t>
                      </a:r>
                      <a:r>
                        <a:rPr sz="1200" b="1" dirty="0">
                          <a:latin typeface="Arial"/>
                          <a:cs typeface="Arial"/>
                        </a:rPr>
                        <a:t>of</a:t>
                      </a:r>
                      <a:r>
                        <a:rPr sz="1200" b="1" spc="5" dirty="0">
                          <a:latin typeface="Arial"/>
                          <a:cs typeface="Arial"/>
                        </a:rPr>
                        <a:t> </a:t>
                      </a:r>
                      <a:r>
                        <a:rPr sz="1200" b="1" dirty="0">
                          <a:latin typeface="Arial"/>
                          <a:cs typeface="Arial"/>
                        </a:rPr>
                        <a:t>study</a:t>
                      </a:r>
                      <a:r>
                        <a:rPr sz="1200" b="1" spc="5" dirty="0">
                          <a:latin typeface="Arial"/>
                          <a:cs typeface="Arial"/>
                        </a:rPr>
                        <a:t> </a:t>
                      </a:r>
                      <a:r>
                        <a:rPr sz="1200" b="1" spc="-10" dirty="0">
                          <a:latin typeface="Arial"/>
                          <a:cs typeface="Arial"/>
                        </a:rPr>
                        <a:t>treatment, </a:t>
                      </a:r>
                      <a:r>
                        <a:rPr sz="1200" b="1" dirty="0">
                          <a:latin typeface="Arial"/>
                          <a:cs typeface="Arial"/>
                        </a:rPr>
                        <a:t>n</a:t>
                      </a:r>
                      <a:r>
                        <a:rPr sz="1200" b="1" spc="10" dirty="0">
                          <a:latin typeface="Arial"/>
                          <a:cs typeface="Arial"/>
                        </a:rPr>
                        <a:t> </a:t>
                      </a:r>
                      <a:r>
                        <a:rPr sz="1200" b="1" spc="-25" dirty="0">
                          <a:latin typeface="Arial"/>
                          <a:cs typeface="Arial"/>
                        </a:rPr>
                        <a:t>(%)</a:t>
                      </a:r>
                      <a:endParaRPr sz="1200">
                        <a:latin typeface="Arial"/>
                        <a:cs typeface="Arial"/>
                      </a:endParaRPr>
                    </a:p>
                  </a:txBody>
                  <a:tcPr marL="0" marR="0" marT="41910" marB="0">
                    <a:lnL w="12700">
                      <a:solidFill>
                        <a:srgbClr val="91005A"/>
                      </a:solidFill>
                      <a:prstDash val="solid"/>
                    </a:lnL>
                    <a:lnR w="19050">
                      <a:solidFill>
                        <a:srgbClr val="0A2C81"/>
                      </a:solidFill>
                      <a:prstDash val="solid"/>
                    </a:lnR>
                    <a:lnT w="12700">
                      <a:solidFill>
                        <a:srgbClr val="91005A"/>
                      </a:solidFill>
                      <a:prstDash val="solid"/>
                    </a:lnT>
                    <a:lnB w="12700">
                      <a:solidFill>
                        <a:srgbClr val="91005A"/>
                      </a:solidFill>
                      <a:prstDash val="solid"/>
                    </a:lnB>
                  </a:tcPr>
                </a:tc>
                <a:tc>
                  <a:txBody>
                    <a:bodyPr/>
                    <a:lstStyle/>
                    <a:p>
                      <a:pPr>
                        <a:lnSpc>
                          <a:spcPct val="100000"/>
                        </a:lnSpc>
                      </a:pPr>
                      <a:endParaRPr sz="1300">
                        <a:latin typeface="Times New Roman"/>
                        <a:cs typeface="Times New Roman"/>
                      </a:endParaRPr>
                    </a:p>
                    <a:p>
                      <a:pPr marR="7620" algn="ctr">
                        <a:lnSpc>
                          <a:spcPct val="100000"/>
                        </a:lnSpc>
                        <a:spcBef>
                          <a:spcPts val="994"/>
                        </a:spcBef>
                      </a:pPr>
                      <a:r>
                        <a:rPr sz="1200" dirty="0">
                          <a:latin typeface="Arial"/>
                          <a:cs typeface="Arial"/>
                        </a:rPr>
                        <a:t>66</a:t>
                      </a:r>
                      <a:r>
                        <a:rPr sz="1200" spc="-20" dirty="0">
                          <a:latin typeface="Arial"/>
                          <a:cs typeface="Arial"/>
                        </a:rPr>
                        <a:t> </a:t>
                      </a:r>
                      <a:r>
                        <a:rPr sz="1200" spc="-10" dirty="0">
                          <a:latin typeface="Arial"/>
                          <a:cs typeface="Arial"/>
                        </a:rPr>
                        <a:t>(30.8)</a:t>
                      </a:r>
                      <a:endParaRPr sz="1200">
                        <a:latin typeface="Arial"/>
                        <a:cs typeface="Arial"/>
                      </a:endParaRPr>
                    </a:p>
                  </a:txBody>
                  <a:tcPr marL="0" marR="0" marT="0" marB="0">
                    <a:lnL w="19050">
                      <a:solidFill>
                        <a:srgbClr val="0A2C81"/>
                      </a:solidFill>
                      <a:prstDash val="solid"/>
                    </a:lnL>
                    <a:lnR w="19050">
                      <a:solidFill>
                        <a:srgbClr val="696969"/>
                      </a:solidFill>
                      <a:prstDash val="solid"/>
                    </a:lnR>
                    <a:lnT w="12700">
                      <a:solidFill>
                        <a:srgbClr val="0A2C81"/>
                      </a:solidFill>
                      <a:prstDash val="solid"/>
                    </a:lnT>
                    <a:lnB w="19050">
                      <a:solidFill>
                        <a:srgbClr val="0A2C81"/>
                      </a:solidFill>
                      <a:prstDash val="solid"/>
                    </a:lnB>
                  </a:tcPr>
                </a:tc>
                <a:tc>
                  <a:txBody>
                    <a:bodyPr/>
                    <a:lstStyle/>
                    <a:p>
                      <a:pPr>
                        <a:lnSpc>
                          <a:spcPct val="100000"/>
                        </a:lnSpc>
                      </a:pPr>
                      <a:endParaRPr sz="1300">
                        <a:latin typeface="Times New Roman"/>
                        <a:cs typeface="Times New Roman"/>
                      </a:endParaRPr>
                    </a:p>
                    <a:p>
                      <a:pPr marL="20320" algn="ctr">
                        <a:lnSpc>
                          <a:spcPct val="100000"/>
                        </a:lnSpc>
                        <a:spcBef>
                          <a:spcPts val="994"/>
                        </a:spcBef>
                      </a:pPr>
                      <a:r>
                        <a:rPr sz="1200" dirty="0">
                          <a:latin typeface="Arial"/>
                          <a:cs typeface="Arial"/>
                        </a:rPr>
                        <a:t>89</a:t>
                      </a:r>
                      <a:r>
                        <a:rPr sz="1200" spc="-20" dirty="0">
                          <a:latin typeface="Arial"/>
                          <a:cs typeface="Arial"/>
                        </a:rPr>
                        <a:t> </a:t>
                      </a:r>
                      <a:r>
                        <a:rPr sz="1200" spc="-10" dirty="0">
                          <a:latin typeface="Arial"/>
                          <a:cs typeface="Arial"/>
                        </a:rPr>
                        <a:t>(41.2)</a:t>
                      </a:r>
                      <a:endParaRPr sz="1200">
                        <a:latin typeface="Arial"/>
                        <a:cs typeface="Arial"/>
                      </a:endParaRPr>
                    </a:p>
                  </a:txBody>
                  <a:tcPr marL="0" marR="0" marT="0" marB="0">
                    <a:lnL w="19050">
                      <a:solidFill>
                        <a:srgbClr val="696969"/>
                      </a:solidFill>
                      <a:prstDash val="solid"/>
                    </a:lnL>
                    <a:lnR w="19050">
                      <a:solidFill>
                        <a:srgbClr val="696969"/>
                      </a:solidFill>
                      <a:prstDash val="solid"/>
                    </a:lnR>
                    <a:lnT w="12700">
                      <a:solidFill>
                        <a:srgbClr val="696969"/>
                      </a:solidFill>
                      <a:prstDash val="solid"/>
                    </a:lnT>
                    <a:lnB w="19050">
                      <a:solidFill>
                        <a:srgbClr val="696969"/>
                      </a:solidFill>
                      <a:prstDash val="solid"/>
                    </a:lnB>
                  </a:tcPr>
                </a:tc>
                <a:extLst>
                  <a:ext uri="{0D108BD9-81ED-4DB2-BD59-A6C34878D82A}">
                    <a16:rowId xmlns:a16="http://schemas.microsoft.com/office/drawing/2014/main" val="10003"/>
                  </a:ext>
                </a:extLst>
              </a:tr>
            </a:tbl>
          </a:graphicData>
        </a:graphic>
      </p:graphicFrame>
      <p:sp>
        <p:nvSpPr>
          <p:cNvPr id="101" name="object 101"/>
          <p:cNvSpPr txBox="1"/>
          <p:nvPr/>
        </p:nvSpPr>
        <p:spPr>
          <a:xfrm>
            <a:off x="7016622" y="1451609"/>
            <a:ext cx="998219"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91005A"/>
                </a:solidFill>
                <a:effectLst/>
                <a:uLnTx/>
                <a:uFillTx/>
                <a:latin typeface="Arial"/>
                <a:ea typeface="ＭＳ Ｐゴシック"/>
                <a:cs typeface="Arial"/>
              </a:rPr>
              <a:t>ITT</a:t>
            </a:r>
            <a:r>
              <a:rPr kumimoji="0" sz="1200" b="0" i="0" u="none" strike="noStrike" kern="1200" cap="none" spc="-15" normalizeH="0" baseline="0" noProof="0" dirty="0">
                <a:ln>
                  <a:noFill/>
                </a:ln>
                <a:solidFill>
                  <a:srgbClr val="91005A"/>
                </a:solidFill>
                <a:effectLst/>
                <a:uLnTx/>
                <a:uFillTx/>
                <a:latin typeface="Arial"/>
                <a:ea typeface="ＭＳ Ｐゴシック"/>
                <a:cs typeface="Arial"/>
              </a:rPr>
              <a:t> </a:t>
            </a:r>
            <a:r>
              <a:rPr kumimoji="0" sz="1200" b="0" i="0" u="none" strike="noStrike" kern="1200" cap="none" spc="-10" normalizeH="0" baseline="0" noProof="0" dirty="0">
                <a:ln>
                  <a:noFill/>
                </a:ln>
                <a:solidFill>
                  <a:srgbClr val="91005A"/>
                </a:solidFill>
                <a:effectLst/>
                <a:uLnTx/>
                <a:uFillTx/>
                <a:latin typeface="Arial"/>
                <a:ea typeface="ＭＳ Ｐゴシック"/>
                <a:cs typeface="Arial"/>
              </a:rPr>
              <a:t>population</a:t>
            </a:r>
            <a:endParaRPr kumimoji="0" sz="12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02" name="object 102"/>
          <p:cNvSpPr txBox="1"/>
          <p:nvPr/>
        </p:nvSpPr>
        <p:spPr>
          <a:xfrm>
            <a:off x="559025" y="101500"/>
            <a:ext cx="11277909" cy="1304844"/>
          </a:xfrm>
          <a:prstGeom prst="rect">
            <a:avLst/>
          </a:prstGeom>
        </p:spPr>
        <p:txBody>
          <a:bodyPr vert="horz" wrap="square" lIns="0" tIns="12065" rIns="0" bIns="0" rtlCol="0">
            <a:spAutoFit/>
          </a:bodyPr>
          <a:lstStyle/>
          <a:p>
            <a:pPr marL="1637030" marR="5080" lvl="0" indent="-1624965" algn="l" defTabSz="914400" rtl="0" eaLnBrk="1" fontAlgn="auto" latinLnBrk="0" hangingPunct="1">
              <a:lnSpc>
                <a:spcPct val="100000"/>
              </a:lnSpc>
              <a:spcBef>
                <a:spcPts val="95"/>
              </a:spcBef>
              <a:spcAft>
                <a:spcPts val="0"/>
              </a:spcAft>
              <a:buClrTx/>
              <a:buSzTx/>
              <a:buFontTx/>
              <a:buNone/>
              <a:tabLst/>
              <a:defRPr/>
            </a:pPr>
            <a:r>
              <a:rPr kumimoji="0" sz="2800" b="1" i="0" u="none" strike="noStrike" kern="1200" cap="none" spc="0" normalizeH="0" baseline="0" noProof="0" dirty="0">
                <a:ln>
                  <a:noFill/>
                </a:ln>
                <a:solidFill>
                  <a:srgbClr val="91005A"/>
                </a:solidFill>
                <a:effectLst/>
                <a:uLnTx/>
                <a:uFillTx/>
                <a:latin typeface="Arial"/>
                <a:ea typeface="ＭＳ Ｐゴシック"/>
                <a:cs typeface="Arial"/>
              </a:rPr>
              <a:t>A</a:t>
            </a:r>
            <a:r>
              <a:rPr kumimoji="0" sz="2800" b="1" i="0" u="none" strike="noStrike" kern="1200" cap="none" spc="-114" normalizeH="0" baseline="0" noProof="0" dirty="0">
                <a:ln>
                  <a:noFill/>
                </a:ln>
                <a:solidFill>
                  <a:srgbClr val="91005A"/>
                </a:solidFill>
                <a:effectLst/>
                <a:uLnTx/>
                <a:uFillTx/>
                <a:latin typeface="Arial"/>
                <a:ea typeface="ＭＳ Ｐゴシック"/>
                <a:cs typeface="Arial"/>
              </a:rPr>
              <a:t> </a:t>
            </a:r>
            <a:r>
              <a:rPr kumimoji="0" sz="2800" b="1" i="0" u="none" strike="noStrike" kern="1200" cap="none" spc="0" normalizeH="0" baseline="0" noProof="0" dirty="0">
                <a:ln>
                  <a:noFill/>
                </a:ln>
                <a:solidFill>
                  <a:srgbClr val="91005A"/>
                </a:solidFill>
                <a:effectLst/>
                <a:uLnTx/>
                <a:uFillTx/>
                <a:latin typeface="Arial"/>
                <a:ea typeface="ＭＳ Ｐゴシック"/>
                <a:cs typeface="Arial"/>
              </a:rPr>
              <a:t>numerically</a:t>
            </a:r>
            <a:r>
              <a:rPr kumimoji="0" sz="2800" b="1" i="0" u="none" strike="noStrike" kern="1200" cap="none" spc="-70" normalizeH="0" baseline="0" noProof="0" dirty="0">
                <a:ln>
                  <a:noFill/>
                </a:ln>
                <a:solidFill>
                  <a:srgbClr val="91005A"/>
                </a:solidFill>
                <a:effectLst/>
                <a:uLnTx/>
                <a:uFillTx/>
                <a:latin typeface="Arial"/>
                <a:ea typeface="ＭＳ Ｐゴシック"/>
                <a:cs typeface="Arial"/>
              </a:rPr>
              <a:t> </a:t>
            </a:r>
            <a:r>
              <a:rPr kumimoji="0" sz="2800" b="1" i="0" u="none" strike="noStrike" kern="1200" cap="none" spc="0" normalizeH="0" baseline="0" noProof="0" dirty="0">
                <a:ln>
                  <a:noFill/>
                </a:ln>
                <a:solidFill>
                  <a:srgbClr val="91005A"/>
                </a:solidFill>
                <a:effectLst/>
                <a:uLnTx/>
                <a:uFillTx/>
                <a:latin typeface="Arial"/>
                <a:ea typeface="ＭＳ Ｐゴシック"/>
                <a:cs typeface="Arial"/>
              </a:rPr>
              <a:t>greater</a:t>
            </a:r>
            <a:r>
              <a:rPr kumimoji="0" sz="2800" b="1" i="0" u="none" strike="noStrike" kern="1200" cap="none" spc="-70" normalizeH="0" baseline="0" noProof="0" dirty="0">
                <a:ln>
                  <a:noFill/>
                </a:ln>
                <a:solidFill>
                  <a:srgbClr val="91005A"/>
                </a:solidFill>
                <a:effectLst/>
                <a:uLnTx/>
                <a:uFillTx/>
                <a:latin typeface="Arial"/>
                <a:ea typeface="ＭＳ Ｐゴシック"/>
                <a:cs typeface="Arial"/>
              </a:rPr>
              <a:t> </a:t>
            </a:r>
            <a:r>
              <a:rPr kumimoji="0" sz="2800" b="1" i="0" u="none" strike="noStrike" kern="1200" cap="none" spc="0" normalizeH="0" baseline="0" noProof="0" dirty="0">
                <a:ln>
                  <a:noFill/>
                </a:ln>
                <a:solidFill>
                  <a:srgbClr val="91005A"/>
                </a:solidFill>
                <a:effectLst/>
                <a:uLnTx/>
                <a:uFillTx/>
                <a:latin typeface="Arial"/>
                <a:ea typeface="ＭＳ Ｐゴシック"/>
                <a:cs typeface="Arial"/>
              </a:rPr>
              <a:t>proportion</a:t>
            </a:r>
            <a:r>
              <a:rPr kumimoji="0" sz="2800" b="1" i="0" u="none" strike="noStrike" kern="1200" cap="none" spc="-45" normalizeH="0" baseline="0" noProof="0" dirty="0">
                <a:ln>
                  <a:noFill/>
                </a:ln>
                <a:solidFill>
                  <a:srgbClr val="91005A"/>
                </a:solidFill>
                <a:effectLst/>
                <a:uLnTx/>
                <a:uFillTx/>
                <a:latin typeface="Arial"/>
                <a:ea typeface="ＭＳ Ｐゴシック"/>
                <a:cs typeface="Arial"/>
              </a:rPr>
              <a:t> </a:t>
            </a:r>
            <a:r>
              <a:rPr kumimoji="0" sz="2800" b="1" i="0" u="none" strike="noStrike" kern="1200" cap="none" spc="0" normalizeH="0" baseline="0" noProof="0" dirty="0">
                <a:ln>
                  <a:noFill/>
                </a:ln>
                <a:solidFill>
                  <a:srgbClr val="91005A"/>
                </a:solidFill>
                <a:effectLst/>
                <a:uLnTx/>
                <a:uFillTx/>
                <a:latin typeface="Arial"/>
                <a:ea typeface="ＭＳ Ｐゴシック"/>
                <a:cs typeface="Arial"/>
              </a:rPr>
              <a:t>of</a:t>
            </a:r>
            <a:r>
              <a:rPr kumimoji="0" sz="2800" b="1" i="0" u="none" strike="noStrike" kern="1200" cap="none" spc="-75" normalizeH="0" baseline="0" noProof="0" dirty="0">
                <a:ln>
                  <a:noFill/>
                </a:ln>
                <a:solidFill>
                  <a:srgbClr val="91005A"/>
                </a:solidFill>
                <a:effectLst/>
                <a:uLnTx/>
                <a:uFillTx/>
                <a:latin typeface="Arial"/>
                <a:ea typeface="ＭＳ Ｐゴシック"/>
                <a:cs typeface="Arial"/>
              </a:rPr>
              <a:t> </a:t>
            </a:r>
            <a:r>
              <a:rPr kumimoji="0" sz="2800" b="1" i="0" u="none" strike="noStrike" kern="1200" cap="none" spc="0" normalizeH="0" baseline="0" noProof="0" dirty="0">
                <a:ln>
                  <a:noFill/>
                </a:ln>
                <a:solidFill>
                  <a:srgbClr val="91005A"/>
                </a:solidFill>
                <a:effectLst/>
                <a:uLnTx/>
                <a:uFillTx/>
                <a:latin typeface="Arial"/>
                <a:ea typeface="ＭＳ Ｐゴシック"/>
                <a:cs typeface="Arial"/>
              </a:rPr>
              <a:t>patients</a:t>
            </a:r>
            <a:r>
              <a:rPr kumimoji="0" sz="2800" b="1" i="0" u="none" strike="noStrike" kern="1200" cap="none" spc="-55" normalizeH="0" baseline="0" noProof="0" dirty="0">
                <a:ln>
                  <a:noFill/>
                </a:ln>
                <a:solidFill>
                  <a:srgbClr val="91005A"/>
                </a:solidFill>
                <a:effectLst/>
                <a:uLnTx/>
                <a:uFillTx/>
                <a:latin typeface="Arial"/>
                <a:ea typeface="ＭＳ Ｐゴシック"/>
                <a:cs typeface="Arial"/>
              </a:rPr>
              <a:t> </a:t>
            </a:r>
            <a:r>
              <a:rPr kumimoji="0" sz="2800" b="1" i="0" u="none" strike="noStrike" kern="1200" cap="none" spc="0" normalizeH="0" baseline="0" noProof="0" dirty="0">
                <a:ln>
                  <a:noFill/>
                </a:ln>
                <a:solidFill>
                  <a:srgbClr val="91005A"/>
                </a:solidFill>
                <a:effectLst/>
                <a:uLnTx/>
                <a:uFillTx/>
                <a:latin typeface="Arial"/>
                <a:ea typeface="ＭＳ Ｐゴシック"/>
                <a:cs typeface="Arial"/>
              </a:rPr>
              <a:t>achieved</a:t>
            </a:r>
            <a:r>
              <a:rPr kumimoji="0" sz="2800" b="1" i="0" u="none" strike="noStrike" kern="1200" cap="none" spc="-45" normalizeH="0" baseline="0" noProof="0" dirty="0">
                <a:ln>
                  <a:noFill/>
                </a:ln>
                <a:solidFill>
                  <a:srgbClr val="91005A"/>
                </a:solidFill>
                <a:effectLst/>
                <a:uLnTx/>
                <a:uFillTx/>
                <a:latin typeface="Arial"/>
                <a:ea typeface="ＭＳ Ｐゴシック"/>
                <a:cs typeface="Arial"/>
              </a:rPr>
              <a:t> </a:t>
            </a:r>
            <a:r>
              <a:rPr kumimoji="0" sz="2800" b="1" i="0" u="none" strike="noStrike" kern="1200" cap="none" spc="0" normalizeH="0" baseline="0" noProof="0" dirty="0">
                <a:ln>
                  <a:noFill/>
                </a:ln>
                <a:solidFill>
                  <a:srgbClr val="91005A"/>
                </a:solidFill>
                <a:effectLst/>
                <a:uLnTx/>
                <a:uFillTx/>
                <a:latin typeface="Arial"/>
                <a:ea typeface="ＭＳ Ｐゴシック"/>
                <a:cs typeface="Arial"/>
              </a:rPr>
              <a:t>hemoglobin</a:t>
            </a:r>
            <a:r>
              <a:rPr kumimoji="0" sz="2800" b="1" i="0" u="none" strike="noStrike" kern="1200" cap="none" spc="-25" normalizeH="0" baseline="0" noProof="0" dirty="0">
                <a:ln>
                  <a:noFill/>
                </a:ln>
                <a:solidFill>
                  <a:srgbClr val="91005A"/>
                </a:solidFill>
                <a:effectLst/>
                <a:uLnTx/>
                <a:uFillTx/>
                <a:latin typeface="Arial"/>
                <a:ea typeface="ＭＳ Ｐゴシック"/>
                <a:cs typeface="Arial"/>
              </a:rPr>
              <a:t> </a:t>
            </a:r>
            <a:r>
              <a:rPr kumimoji="0" sz="2800" b="1" i="0" u="none" strike="noStrike" kern="1200" cap="none" spc="0" normalizeH="0" baseline="0" noProof="0" dirty="0">
                <a:ln>
                  <a:noFill/>
                </a:ln>
                <a:solidFill>
                  <a:srgbClr val="91005A"/>
                </a:solidFill>
                <a:effectLst/>
                <a:uLnTx/>
                <a:uFillTx/>
                <a:latin typeface="Arial"/>
                <a:ea typeface="ＭＳ Ｐゴシック"/>
                <a:cs typeface="Arial"/>
              </a:rPr>
              <a:t>response</a:t>
            </a:r>
            <a:r>
              <a:rPr kumimoji="0" sz="2800" b="1" i="0" u="none" strike="noStrike" kern="1200" cap="none" spc="-70" normalizeH="0" baseline="0" noProof="0" dirty="0">
                <a:ln>
                  <a:noFill/>
                </a:ln>
                <a:solidFill>
                  <a:srgbClr val="91005A"/>
                </a:solidFill>
                <a:effectLst/>
                <a:uLnTx/>
                <a:uFillTx/>
                <a:latin typeface="Arial"/>
                <a:ea typeface="ＭＳ Ｐゴシック"/>
                <a:cs typeface="Arial"/>
              </a:rPr>
              <a:t> </a:t>
            </a:r>
            <a:r>
              <a:rPr kumimoji="0" sz="2800" b="1" i="0" u="none" strike="noStrike" kern="1200" cap="none" spc="-20" normalizeH="0" baseline="0" noProof="0" dirty="0">
                <a:ln>
                  <a:noFill/>
                </a:ln>
                <a:solidFill>
                  <a:srgbClr val="91005A"/>
                </a:solidFill>
                <a:effectLst/>
                <a:uLnTx/>
                <a:uFillTx/>
                <a:latin typeface="Arial"/>
                <a:ea typeface="ＭＳ Ｐゴシック"/>
                <a:cs typeface="Arial"/>
              </a:rPr>
              <a:t>with </a:t>
            </a:r>
            <a:r>
              <a:rPr kumimoji="0" sz="2800" b="1" i="0" u="none" strike="noStrike" kern="1200" cap="none" spc="0" normalizeH="0" baseline="0" noProof="0" dirty="0">
                <a:ln>
                  <a:noFill/>
                </a:ln>
                <a:solidFill>
                  <a:srgbClr val="91005A"/>
                </a:solidFill>
                <a:effectLst/>
                <a:uLnTx/>
                <a:uFillTx/>
                <a:latin typeface="Arial"/>
                <a:ea typeface="ＭＳ Ｐゴシック"/>
                <a:cs typeface="Arial"/>
              </a:rPr>
              <a:t>pelabresib</a:t>
            </a:r>
            <a:r>
              <a:rPr kumimoji="0" sz="2800" b="1" i="0" u="none" strike="noStrike" kern="1200" cap="none" spc="-35" normalizeH="0" baseline="0" noProof="0" dirty="0">
                <a:ln>
                  <a:noFill/>
                </a:ln>
                <a:solidFill>
                  <a:srgbClr val="91005A"/>
                </a:solidFill>
                <a:effectLst/>
                <a:uLnTx/>
                <a:uFillTx/>
                <a:latin typeface="Arial"/>
                <a:ea typeface="ＭＳ Ｐゴシック"/>
                <a:cs typeface="Arial"/>
              </a:rPr>
              <a:t> </a:t>
            </a:r>
            <a:r>
              <a:rPr kumimoji="0" sz="2800" b="1" i="0" u="none" strike="noStrike" kern="1200" cap="none" spc="0" normalizeH="0" baseline="0" noProof="0" dirty="0">
                <a:ln>
                  <a:noFill/>
                </a:ln>
                <a:solidFill>
                  <a:srgbClr val="91005A"/>
                </a:solidFill>
                <a:effectLst/>
                <a:uLnTx/>
                <a:uFillTx/>
                <a:latin typeface="Arial"/>
                <a:ea typeface="ＭＳ Ｐゴシック"/>
                <a:cs typeface="Arial"/>
              </a:rPr>
              <a:t>+</a:t>
            </a:r>
            <a:r>
              <a:rPr kumimoji="0" sz="2800" b="1" i="0" u="none" strike="noStrike" kern="1200" cap="none" spc="-40" normalizeH="0" baseline="0" noProof="0" dirty="0">
                <a:ln>
                  <a:noFill/>
                </a:ln>
                <a:solidFill>
                  <a:srgbClr val="91005A"/>
                </a:solidFill>
                <a:effectLst/>
                <a:uLnTx/>
                <a:uFillTx/>
                <a:latin typeface="Arial"/>
                <a:ea typeface="ＭＳ Ｐゴシック"/>
                <a:cs typeface="Arial"/>
              </a:rPr>
              <a:t> </a:t>
            </a:r>
            <a:r>
              <a:rPr kumimoji="0" sz="2800" b="1" i="0" u="none" strike="noStrike" kern="1200" cap="none" spc="0" normalizeH="0" baseline="0" noProof="0" dirty="0">
                <a:ln>
                  <a:noFill/>
                </a:ln>
                <a:solidFill>
                  <a:srgbClr val="91005A"/>
                </a:solidFill>
                <a:effectLst/>
                <a:uLnTx/>
                <a:uFillTx/>
                <a:latin typeface="Arial"/>
                <a:ea typeface="ＭＳ Ｐゴシック"/>
                <a:cs typeface="Arial"/>
              </a:rPr>
              <a:t>ruxolitinib</a:t>
            </a:r>
            <a:r>
              <a:rPr kumimoji="0" sz="2800" b="1" i="0" u="none" strike="noStrike" kern="1200" cap="none" spc="-10" normalizeH="0" baseline="0" noProof="0" dirty="0">
                <a:ln>
                  <a:noFill/>
                </a:ln>
                <a:solidFill>
                  <a:srgbClr val="91005A"/>
                </a:solidFill>
                <a:effectLst/>
                <a:uLnTx/>
                <a:uFillTx/>
                <a:latin typeface="Arial"/>
                <a:ea typeface="ＭＳ Ｐゴシック"/>
                <a:cs typeface="Arial"/>
              </a:rPr>
              <a:t> </a:t>
            </a:r>
            <a:r>
              <a:rPr kumimoji="0" sz="2800" b="1" i="0" u="none" strike="noStrike" kern="1200" cap="none" spc="0" normalizeH="0" baseline="0" noProof="0" dirty="0">
                <a:ln>
                  <a:noFill/>
                </a:ln>
                <a:solidFill>
                  <a:srgbClr val="91005A"/>
                </a:solidFill>
                <a:effectLst/>
                <a:uLnTx/>
                <a:uFillTx/>
                <a:latin typeface="Arial"/>
                <a:ea typeface="ＭＳ Ｐゴシック"/>
                <a:cs typeface="Arial"/>
              </a:rPr>
              <a:t>vs</a:t>
            </a:r>
            <a:r>
              <a:rPr kumimoji="0" sz="2800" b="1" i="0" u="none" strike="noStrike" kern="1200" cap="none" spc="-5" normalizeH="0" baseline="0" noProof="0" dirty="0">
                <a:ln>
                  <a:noFill/>
                </a:ln>
                <a:solidFill>
                  <a:srgbClr val="91005A"/>
                </a:solidFill>
                <a:effectLst/>
                <a:uLnTx/>
                <a:uFillTx/>
                <a:latin typeface="Arial"/>
                <a:ea typeface="ＭＳ Ｐゴシック"/>
                <a:cs typeface="Arial"/>
              </a:rPr>
              <a:t> </a:t>
            </a:r>
            <a:r>
              <a:rPr kumimoji="0" sz="2800" b="1" i="0" u="none" strike="noStrike" kern="1200" cap="none" spc="0" normalizeH="0" baseline="0" noProof="0" dirty="0">
                <a:ln>
                  <a:noFill/>
                </a:ln>
                <a:solidFill>
                  <a:srgbClr val="91005A"/>
                </a:solidFill>
                <a:effectLst/>
                <a:uLnTx/>
                <a:uFillTx/>
                <a:latin typeface="Arial"/>
                <a:ea typeface="ＭＳ Ｐゴシック"/>
                <a:cs typeface="Arial"/>
              </a:rPr>
              <a:t>placebo</a:t>
            </a:r>
            <a:r>
              <a:rPr kumimoji="0" sz="2800" b="1" i="0" u="none" strike="noStrike" kern="1200" cap="none" spc="-50" normalizeH="0" baseline="0" noProof="0" dirty="0">
                <a:ln>
                  <a:noFill/>
                </a:ln>
                <a:solidFill>
                  <a:srgbClr val="91005A"/>
                </a:solidFill>
                <a:effectLst/>
                <a:uLnTx/>
                <a:uFillTx/>
                <a:latin typeface="Arial"/>
                <a:ea typeface="ＭＳ Ｐゴシック"/>
                <a:cs typeface="Arial"/>
              </a:rPr>
              <a:t> </a:t>
            </a:r>
            <a:r>
              <a:rPr kumimoji="0" sz="2800" b="1" i="0" u="none" strike="noStrike" kern="1200" cap="none" spc="0" normalizeH="0" baseline="0" noProof="0" dirty="0">
                <a:ln>
                  <a:noFill/>
                </a:ln>
                <a:solidFill>
                  <a:srgbClr val="91005A"/>
                </a:solidFill>
                <a:effectLst/>
                <a:uLnTx/>
                <a:uFillTx/>
                <a:latin typeface="Arial"/>
                <a:ea typeface="ＭＳ Ｐゴシック"/>
                <a:cs typeface="Arial"/>
              </a:rPr>
              <a:t>+</a:t>
            </a:r>
            <a:r>
              <a:rPr kumimoji="0" sz="2800" b="1" i="0" u="none" strike="noStrike" kern="1200" cap="none" spc="-35" normalizeH="0" baseline="0" noProof="0" dirty="0">
                <a:ln>
                  <a:noFill/>
                </a:ln>
                <a:solidFill>
                  <a:srgbClr val="91005A"/>
                </a:solidFill>
                <a:effectLst/>
                <a:uLnTx/>
                <a:uFillTx/>
                <a:latin typeface="Arial"/>
                <a:ea typeface="ＭＳ Ｐゴシック"/>
                <a:cs typeface="Arial"/>
              </a:rPr>
              <a:t> </a:t>
            </a:r>
            <a:r>
              <a:rPr kumimoji="0" sz="2800" b="1" i="0" u="none" strike="noStrike" kern="1200" cap="none" spc="-10" normalizeH="0" baseline="0" noProof="0" dirty="0">
                <a:ln>
                  <a:noFill/>
                </a:ln>
                <a:solidFill>
                  <a:srgbClr val="91005A"/>
                </a:solidFill>
                <a:effectLst/>
                <a:uLnTx/>
                <a:uFillTx/>
                <a:latin typeface="Arial"/>
                <a:ea typeface="ＭＳ Ｐゴシック"/>
                <a:cs typeface="Arial"/>
              </a:rPr>
              <a:t>ruxolitinib</a:t>
            </a:r>
            <a:endParaRPr kumimoji="0" sz="2800" b="0" i="0" u="none" strike="noStrike" kern="1200" cap="none" spc="0" normalizeH="0" baseline="0" noProof="0" dirty="0">
              <a:ln>
                <a:noFill/>
              </a:ln>
              <a:solidFill>
                <a:srgbClr val="000000"/>
              </a:solidFill>
              <a:effectLst/>
              <a:uLnTx/>
              <a:uFillTx/>
              <a:latin typeface="Arial"/>
              <a:ea typeface="ＭＳ Ｐゴシック"/>
              <a:cs typeface="Arial"/>
            </a:endParaRPr>
          </a:p>
        </p:txBody>
      </p:sp>
      <p:grpSp>
        <p:nvGrpSpPr>
          <p:cNvPr id="103" name="object 103"/>
          <p:cNvGrpSpPr/>
          <p:nvPr/>
        </p:nvGrpSpPr>
        <p:grpSpPr>
          <a:xfrm>
            <a:off x="1130808" y="4059935"/>
            <a:ext cx="5554980" cy="400050"/>
            <a:chOff x="1130808" y="4555235"/>
            <a:chExt cx="5554980" cy="400050"/>
          </a:xfrm>
        </p:grpSpPr>
        <p:sp>
          <p:nvSpPr>
            <p:cNvPr id="104" name="object 104"/>
            <p:cNvSpPr/>
            <p:nvPr/>
          </p:nvSpPr>
          <p:spPr>
            <a:xfrm>
              <a:off x="1168908" y="4559807"/>
              <a:ext cx="5516880" cy="0"/>
            </a:xfrm>
            <a:custGeom>
              <a:avLst/>
              <a:gdLst/>
              <a:ahLst/>
              <a:cxnLst/>
              <a:rect l="l" t="t" r="r" b="b"/>
              <a:pathLst>
                <a:path w="5516880">
                  <a:moveTo>
                    <a:pt x="5516880" y="0"/>
                  </a:moveTo>
                  <a:lnTo>
                    <a:pt x="0" y="0"/>
                  </a:lnTo>
                </a:path>
              </a:pathLst>
            </a:custGeom>
            <a:ln w="6610">
              <a:solidFill>
                <a:srgbClr val="F1F1F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05" name="object 105"/>
            <p:cNvSpPr/>
            <p:nvPr/>
          </p:nvSpPr>
          <p:spPr>
            <a:xfrm>
              <a:off x="1130808" y="4555235"/>
              <a:ext cx="5175885" cy="36830"/>
            </a:xfrm>
            <a:custGeom>
              <a:avLst/>
              <a:gdLst/>
              <a:ahLst/>
              <a:cxnLst/>
              <a:rect l="l" t="t" r="r" b="b"/>
              <a:pathLst>
                <a:path w="5175885" h="36829">
                  <a:moveTo>
                    <a:pt x="0" y="4571"/>
                  </a:moveTo>
                  <a:lnTo>
                    <a:pt x="38100" y="4571"/>
                  </a:lnTo>
                </a:path>
                <a:path w="5175885" h="36829">
                  <a:moveTo>
                    <a:pt x="0" y="4571"/>
                  </a:moveTo>
                  <a:lnTo>
                    <a:pt x="38100" y="4571"/>
                  </a:lnTo>
                </a:path>
                <a:path w="5175885" h="36829">
                  <a:moveTo>
                    <a:pt x="278891" y="36575"/>
                  </a:moveTo>
                  <a:lnTo>
                    <a:pt x="278891" y="0"/>
                  </a:lnTo>
                </a:path>
                <a:path w="5175885" h="36829">
                  <a:moveTo>
                    <a:pt x="890016" y="36575"/>
                  </a:moveTo>
                  <a:lnTo>
                    <a:pt x="890016" y="0"/>
                  </a:lnTo>
                </a:path>
                <a:path w="5175885" h="36829">
                  <a:moveTo>
                    <a:pt x="1502664" y="36575"/>
                  </a:moveTo>
                  <a:lnTo>
                    <a:pt x="1502664" y="0"/>
                  </a:lnTo>
                </a:path>
                <a:path w="5175885" h="36829">
                  <a:moveTo>
                    <a:pt x="2115312" y="36575"/>
                  </a:moveTo>
                  <a:lnTo>
                    <a:pt x="2115312" y="0"/>
                  </a:lnTo>
                </a:path>
                <a:path w="5175885" h="36829">
                  <a:moveTo>
                    <a:pt x="2726436" y="36575"/>
                  </a:moveTo>
                  <a:lnTo>
                    <a:pt x="2726436" y="0"/>
                  </a:lnTo>
                </a:path>
                <a:path w="5175885" h="36829">
                  <a:moveTo>
                    <a:pt x="3339083" y="36575"/>
                  </a:moveTo>
                  <a:lnTo>
                    <a:pt x="3339083" y="0"/>
                  </a:lnTo>
                </a:path>
                <a:path w="5175885" h="36829">
                  <a:moveTo>
                    <a:pt x="3951731" y="36575"/>
                  </a:moveTo>
                  <a:lnTo>
                    <a:pt x="3951731" y="0"/>
                  </a:lnTo>
                </a:path>
                <a:path w="5175885" h="36829">
                  <a:moveTo>
                    <a:pt x="4562856" y="36575"/>
                  </a:moveTo>
                  <a:lnTo>
                    <a:pt x="4562856" y="0"/>
                  </a:lnTo>
                </a:path>
                <a:path w="5175885" h="36829">
                  <a:moveTo>
                    <a:pt x="5175504" y="36575"/>
                  </a:moveTo>
                  <a:lnTo>
                    <a:pt x="5175504" y="0"/>
                  </a:lnTo>
                </a:path>
              </a:pathLst>
            </a:custGeom>
            <a:ln w="661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06" name="object 106"/>
            <p:cNvSpPr/>
            <p:nvPr/>
          </p:nvSpPr>
          <p:spPr>
            <a:xfrm>
              <a:off x="1335151" y="4623307"/>
              <a:ext cx="5224145" cy="332105"/>
            </a:xfrm>
            <a:custGeom>
              <a:avLst/>
              <a:gdLst/>
              <a:ahLst/>
              <a:cxnLst/>
              <a:rect l="l" t="t" r="r" b="b"/>
              <a:pathLst>
                <a:path w="5224145" h="332104">
                  <a:moveTo>
                    <a:pt x="80645" y="53086"/>
                  </a:moveTo>
                  <a:lnTo>
                    <a:pt x="80391" y="49276"/>
                  </a:lnTo>
                  <a:lnTo>
                    <a:pt x="78994" y="45466"/>
                  </a:lnTo>
                  <a:lnTo>
                    <a:pt x="77724" y="41656"/>
                  </a:lnTo>
                  <a:lnTo>
                    <a:pt x="75057" y="37846"/>
                  </a:lnTo>
                  <a:lnTo>
                    <a:pt x="71247" y="34163"/>
                  </a:lnTo>
                  <a:lnTo>
                    <a:pt x="71247" y="50546"/>
                  </a:lnTo>
                  <a:lnTo>
                    <a:pt x="70231" y="55626"/>
                  </a:lnTo>
                  <a:lnTo>
                    <a:pt x="69215" y="56896"/>
                  </a:lnTo>
                  <a:lnTo>
                    <a:pt x="65659" y="60706"/>
                  </a:lnTo>
                  <a:lnTo>
                    <a:pt x="63754" y="61976"/>
                  </a:lnTo>
                  <a:lnTo>
                    <a:pt x="57404" y="61976"/>
                  </a:lnTo>
                  <a:lnTo>
                    <a:pt x="55118" y="60706"/>
                  </a:lnTo>
                  <a:lnTo>
                    <a:pt x="53340" y="59436"/>
                  </a:lnTo>
                  <a:lnTo>
                    <a:pt x="51054" y="58166"/>
                  </a:lnTo>
                  <a:lnTo>
                    <a:pt x="50927" y="58039"/>
                  </a:lnTo>
                  <a:lnTo>
                    <a:pt x="50927" y="74676"/>
                  </a:lnTo>
                  <a:lnTo>
                    <a:pt x="50419" y="77216"/>
                  </a:lnTo>
                  <a:lnTo>
                    <a:pt x="50038" y="79756"/>
                  </a:lnTo>
                  <a:lnTo>
                    <a:pt x="48895" y="82296"/>
                  </a:lnTo>
                  <a:lnTo>
                    <a:pt x="45339" y="84836"/>
                  </a:lnTo>
                  <a:lnTo>
                    <a:pt x="41529" y="87376"/>
                  </a:lnTo>
                  <a:lnTo>
                    <a:pt x="34417" y="87376"/>
                  </a:lnTo>
                  <a:lnTo>
                    <a:pt x="32512" y="86106"/>
                  </a:lnTo>
                  <a:lnTo>
                    <a:pt x="30734" y="84836"/>
                  </a:lnTo>
                  <a:lnTo>
                    <a:pt x="29718" y="83566"/>
                  </a:lnTo>
                  <a:lnTo>
                    <a:pt x="28067" y="82296"/>
                  </a:lnTo>
                  <a:lnTo>
                    <a:pt x="25781" y="79756"/>
                  </a:lnTo>
                  <a:lnTo>
                    <a:pt x="12954" y="67056"/>
                  </a:lnTo>
                  <a:lnTo>
                    <a:pt x="30734" y="49276"/>
                  </a:lnTo>
                  <a:lnTo>
                    <a:pt x="42672" y="61976"/>
                  </a:lnTo>
                  <a:lnTo>
                    <a:pt x="45974" y="64516"/>
                  </a:lnTo>
                  <a:lnTo>
                    <a:pt x="48133" y="68326"/>
                  </a:lnTo>
                  <a:lnTo>
                    <a:pt x="49403" y="69596"/>
                  </a:lnTo>
                  <a:lnTo>
                    <a:pt x="50546" y="72136"/>
                  </a:lnTo>
                  <a:lnTo>
                    <a:pt x="50927" y="74676"/>
                  </a:lnTo>
                  <a:lnTo>
                    <a:pt x="50927" y="58039"/>
                  </a:lnTo>
                  <a:lnTo>
                    <a:pt x="42748" y="49276"/>
                  </a:lnTo>
                  <a:lnTo>
                    <a:pt x="36830" y="42926"/>
                  </a:lnTo>
                  <a:lnTo>
                    <a:pt x="52451" y="27686"/>
                  </a:lnTo>
                  <a:lnTo>
                    <a:pt x="66421" y="41656"/>
                  </a:lnTo>
                  <a:lnTo>
                    <a:pt x="68834" y="45466"/>
                  </a:lnTo>
                  <a:lnTo>
                    <a:pt x="69850" y="46736"/>
                  </a:lnTo>
                  <a:lnTo>
                    <a:pt x="70993" y="49276"/>
                  </a:lnTo>
                  <a:lnTo>
                    <a:pt x="71247" y="50546"/>
                  </a:lnTo>
                  <a:lnTo>
                    <a:pt x="71247" y="34163"/>
                  </a:lnTo>
                  <a:lnTo>
                    <a:pt x="71120" y="34036"/>
                  </a:lnTo>
                  <a:lnTo>
                    <a:pt x="64643" y="27686"/>
                  </a:lnTo>
                  <a:lnTo>
                    <a:pt x="51689" y="14986"/>
                  </a:lnTo>
                  <a:lnTo>
                    <a:pt x="0" y="67056"/>
                  </a:lnTo>
                  <a:lnTo>
                    <a:pt x="22987" y="89916"/>
                  </a:lnTo>
                  <a:lnTo>
                    <a:pt x="26035" y="92456"/>
                  </a:lnTo>
                  <a:lnTo>
                    <a:pt x="28956" y="93726"/>
                  </a:lnTo>
                  <a:lnTo>
                    <a:pt x="31750" y="96266"/>
                  </a:lnTo>
                  <a:lnTo>
                    <a:pt x="34544" y="96266"/>
                  </a:lnTo>
                  <a:lnTo>
                    <a:pt x="39751" y="97536"/>
                  </a:lnTo>
                  <a:lnTo>
                    <a:pt x="42672" y="97536"/>
                  </a:lnTo>
                  <a:lnTo>
                    <a:pt x="45720" y="96266"/>
                  </a:lnTo>
                  <a:lnTo>
                    <a:pt x="48895" y="94996"/>
                  </a:lnTo>
                  <a:lnTo>
                    <a:pt x="51562" y="93726"/>
                  </a:lnTo>
                  <a:lnTo>
                    <a:pt x="57023" y="87376"/>
                  </a:lnTo>
                  <a:lnTo>
                    <a:pt x="58801" y="84836"/>
                  </a:lnTo>
                  <a:lnTo>
                    <a:pt x="59817" y="77216"/>
                  </a:lnTo>
                  <a:lnTo>
                    <a:pt x="59055" y="72136"/>
                  </a:lnTo>
                  <a:lnTo>
                    <a:pt x="56769" y="68326"/>
                  </a:lnTo>
                  <a:lnTo>
                    <a:pt x="60452" y="69596"/>
                  </a:lnTo>
                  <a:lnTo>
                    <a:pt x="63754" y="69596"/>
                  </a:lnTo>
                  <a:lnTo>
                    <a:pt x="70104" y="68326"/>
                  </a:lnTo>
                  <a:lnTo>
                    <a:pt x="72771" y="67056"/>
                  </a:lnTo>
                  <a:lnTo>
                    <a:pt x="77343" y="61976"/>
                  </a:lnTo>
                  <a:lnTo>
                    <a:pt x="78994" y="59436"/>
                  </a:lnTo>
                  <a:lnTo>
                    <a:pt x="79756" y="55626"/>
                  </a:lnTo>
                  <a:lnTo>
                    <a:pt x="80645" y="53086"/>
                  </a:lnTo>
                  <a:close/>
                </a:path>
                <a:path w="5224145" h="332104">
                  <a:moveTo>
                    <a:pt x="110490" y="106426"/>
                  </a:moveTo>
                  <a:lnTo>
                    <a:pt x="109982" y="103886"/>
                  </a:lnTo>
                  <a:lnTo>
                    <a:pt x="108712" y="101346"/>
                  </a:lnTo>
                  <a:lnTo>
                    <a:pt x="107569" y="98806"/>
                  </a:lnTo>
                  <a:lnTo>
                    <a:pt x="105283" y="94996"/>
                  </a:lnTo>
                  <a:lnTo>
                    <a:pt x="102108" y="92456"/>
                  </a:lnTo>
                  <a:lnTo>
                    <a:pt x="101003" y="91186"/>
                  </a:lnTo>
                  <a:lnTo>
                    <a:pt x="98806" y="88646"/>
                  </a:lnTo>
                  <a:lnTo>
                    <a:pt x="95631" y="86106"/>
                  </a:lnTo>
                  <a:lnTo>
                    <a:pt x="92329" y="84836"/>
                  </a:lnTo>
                  <a:lnTo>
                    <a:pt x="88900" y="83566"/>
                  </a:lnTo>
                  <a:lnTo>
                    <a:pt x="80010" y="83566"/>
                  </a:lnTo>
                  <a:lnTo>
                    <a:pt x="76835" y="84836"/>
                  </a:lnTo>
                  <a:lnTo>
                    <a:pt x="73660" y="87376"/>
                  </a:lnTo>
                  <a:lnTo>
                    <a:pt x="78994" y="93726"/>
                  </a:lnTo>
                  <a:lnTo>
                    <a:pt x="82423" y="92456"/>
                  </a:lnTo>
                  <a:lnTo>
                    <a:pt x="85217" y="91186"/>
                  </a:lnTo>
                  <a:lnTo>
                    <a:pt x="90170" y="92456"/>
                  </a:lnTo>
                  <a:lnTo>
                    <a:pt x="100965" y="106426"/>
                  </a:lnTo>
                  <a:lnTo>
                    <a:pt x="101092" y="107696"/>
                  </a:lnTo>
                  <a:lnTo>
                    <a:pt x="99949" y="110236"/>
                  </a:lnTo>
                  <a:lnTo>
                    <a:pt x="96520" y="114046"/>
                  </a:lnTo>
                  <a:lnTo>
                    <a:pt x="95631" y="115316"/>
                  </a:lnTo>
                  <a:lnTo>
                    <a:pt x="92329" y="112776"/>
                  </a:lnTo>
                  <a:lnTo>
                    <a:pt x="90678" y="111836"/>
                  </a:lnTo>
                  <a:lnTo>
                    <a:pt x="90678" y="120396"/>
                  </a:lnTo>
                  <a:lnTo>
                    <a:pt x="85598" y="125476"/>
                  </a:lnTo>
                  <a:lnTo>
                    <a:pt x="83058" y="126746"/>
                  </a:lnTo>
                  <a:lnTo>
                    <a:pt x="81026" y="128016"/>
                  </a:lnTo>
                  <a:lnTo>
                    <a:pt x="72390" y="128016"/>
                  </a:lnTo>
                  <a:lnTo>
                    <a:pt x="60198" y="112776"/>
                  </a:lnTo>
                  <a:lnTo>
                    <a:pt x="60960" y="111506"/>
                  </a:lnTo>
                  <a:lnTo>
                    <a:pt x="62611" y="108966"/>
                  </a:lnTo>
                  <a:lnTo>
                    <a:pt x="63754" y="107696"/>
                  </a:lnTo>
                  <a:lnTo>
                    <a:pt x="66548" y="107696"/>
                  </a:lnTo>
                  <a:lnTo>
                    <a:pt x="68072" y="106426"/>
                  </a:lnTo>
                  <a:lnTo>
                    <a:pt x="69596" y="106426"/>
                  </a:lnTo>
                  <a:lnTo>
                    <a:pt x="72644" y="107696"/>
                  </a:lnTo>
                  <a:lnTo>
                    <a:pt x="74930" y="110236"/>
                  </a:lnTo>
                  <a:lnTo>
                    <a:pt x="77851" y="111506"/>
                  </a:lnTo>
                  <a:lnTo>
                    <a:pt x="83185" y="115316"/>
                  </a:lnTo>
                  <a:lnTo>
                    <a:pt x="87376" y="117856"/>
                  </a:lnTo>
                  <a:lnTo>
                    <a:pt x="90678" y="120396"/>
                  </a:lnTo>
                  <a:lnTo>
                    <a:pt x="90678" y="111836"/>
                  </a:lnTo>
                  <a:lnTo>
                    <a:pt x="87884" y="110236"/>
                  </a:lnTo>
                  <a:lnTo>
                    <a:pt x="83591" y="106426"/>
                  </a:lnTo>
                  <a:lnTo>
                    <a:pt x="82169" y="105156"/>
                  </a:lnTo>
                  <a:lnTo>
                    <a:pt x="79375" y="103886"/>
                  </a:lnTo>
                  <a:lnTo>
                    <a:pt x="77089" y="102616"/>
                  </a:lnTo>
                  <a:lnTo>
                    <a:pt x="73406" y="100076"/>
                  </a:lnTo>
                  <a:lnTo>
                    <a:pt x="71120" y="98806"/>
                  </a:lnTo>
                  <a:lnTo>
                    <a:pt x="61976" y="98806"/>
                  </a:lnTo>
                  <a:lnTo>
                    <a:pt x="51054" y="108966"/>
                  </a:lnTo>
                  <a:lnTo>
                    <a:pt x="51562" y="117856"/>
                  </a:lnTo>
                  <a:lnTo>
                    <a:pt x="66040" y="131826"/>
                  </a:lnTo>
                  <a:lnTo>
                    <a:pt x="68961" y="133096"/>
                  </a:lnTo>
                  <a:lnTo>
                    <a:pt x="72644" y="134366"/>
                  </a:lnTo>
                  <a:lnTo>
                    <a:pt x="76962" y="134366"/>
                  </a:lnTo>
                  <a:lnTo>
                    <a:pt x="75438" y="136906"/>
                  </a:lnTo>
                  <a:lnTo>
                    <a:pt x="74295" y="138176"/>
                  </a:lnTo>
                  <a:lnTo>
                    <a:pt x="73660" y="140716"/>
                  </a:lnTo>
                  <a:lnTo>
                    <a:pt x="80264" y="147066"/>
                  </a:lnTo>
                  <a:lnTo>
                    <a:pt x="80899" y="144526"/>
                  </a:lnTo>
                  <a:lnTo>
                    <a:pt x="81915" y="143256"/>
                  </a:lnTo>
                  <a:lnTo>
                    <a:pt x="83185" y="140716"/>
                  </a:lnTo>
                  <a:lnTo>
                    <a:pt x="84455" y="139446"/>
                  </a:lnTo>
                  <a:lnTo>
                    <a:pt x="88138" y="135636"/>
                  </a:lnTo>
                  <a:lnTo>
                    <a:pt x="107061" y="116586"/>
                  </a:lnTo>
                  <a:lnTo>
                    <a:pt x="107810" y="115316"/>
                  </a:lnTo>
                  <a:lnTo>
                    <a:pt x="109347" y="112776"/>
                  </a:lnTo>
                  <a:lnTo>
                    <a:pt x="110109" y="110236"/>
                  </a:lnTo>
                  <a:lnTo>
                    <a:pt x="110363" y="108966"/>
                  </a:lnTo>
                  <a:lnTo>
                    <a:pt x="110490" y="106426"/>
                  </a:lnTo>
                  <a:close/>
                </a:path>
                <a:path w="5224145" h="332104">
                  <a:moveTo>
                    <a:pt x="146812" y="143256"/>
                  </a:moveTo>
                  <a:lnTo>
                    <a:pt x="146304" y="140716"/>
                  </a:lnTo>
                  <a:lnTo>
                    <a:pt x="144907" y="138176"/>
                  </a:lnTo>
                  <a:lnTo>
                    <a:pt x="143510" y="134366"/>
                  </a:lnTo>
                  <a:lnTo>
                    <a:pt x="141351" y="131826"/>
                  </a:lnTo>
                  <a:lnTo>
                    <a:pt x="138430" y="129286"/>
                  </a:lnTo>
                  <a:lnTo>
                    <a:pt x="136525" y="126746"/>
                  </a:lnTo>
                  <a:lnTo>
                    <a:pt x="130048" y="122936"/>
                  </a:lnTo>
                  <a:lnTo>
                    <a:pt x="128016" y="121666"/>
                  </a:lnTo>
                  <a:lnTo>
                    <a:pt x="119634" y="121666"/>
                  </a:lnTo>
                  <a:lnTo>
                    <a:pt x="117475" y="122936"/>
                  </a:lnTo>
                  <a:lnTo>
                    <a:pt x="115570" y="124206"/>
                  </a:lnTo>
                  <a:lnTo>
                    <a:pt x="113919" y="125476"/>
                  </a:lnTo>
                  <a:lnTo>
                    <a:pt x="112014" y="128016"/>
                  </a:lnTo>
                  <a:lnTo>
                    <a:pt x="110871" y="129286"/>
                  </a:lnTo>
                  <a:lnTo>
                    <a:pt x="109601" y="134366"/>
                  </a:lnTo>
                  <a:lnTo>
                    <a:pt x="109855" y="136906"/>
                  </a:lnTo>
                  <a:lnTo>
                    <a:pt x="110744" y="139446"/>
                  </a:lnTo>
                  <a:lnTo>
                    <a:pt x="111760" y="141986"/>
                  </a:lnTo>
                  <a:lnTo>
                    <a:pt x="113919" y="147066"/>
                  </a:lnTo>
                  <a:lnTo>
                    <a:pt x="117348" y="152146"/>
                  </a:lnTo>
                  <a:lnTo>
                    <a:pt x="120015" y="157226"/>
                  </a:lnTo>
                  <a:lnTo>
                    <a:pt x="121412" y="159766"/>
                  </a:lnTo>
                  <a:lnTo>
                    <a:pt x="122174" y="163576"/>
                  </a:lnTo>
                  <a:lnTo>
                    <a:pt x="121666" y="164846"/>
                  </a:lnTo>
                  <a:lnTo>
                    <a:pt x="118618" y="167386"/>
                  </a:lnTo>
                  <a:lnTo>
                    <a:pt x="116459" y="168656"/>
                  </a:lnTo>
                  <a:lnTo>
                    <a:pt x="111379" y="168656"/>
                  </a:lnTo>
                  <a:lnTo>
                    <a:pt x="108585" y="166116"/>
                  </a:lnTo>
                  <a:lnTo>
                    <a:pt x="102743" y="161036"/>
                  </a:lnTo>
                  <a:lnTo>
                    <a:pt x="101219" y="157226"/>
                  </a:lnTo>
                  <a:lnTo>
                    <a:pt x="100965" y="154686"/>
                  </a:lnTo>
                  <a:lnTo>
                    <a:pt x="100584" y="152146"/>
                  </a:lnTo>
                  <a:lnTo>
                    <a:pt x="101600" y="149606"/>
                  </a:lnTo>
                  <a:lnTo>
                    <a:pt x="103759" y="145796"/>
                  </a:lnTo>
                  <a:lnTo>
                    <a:pt x="96520" y="140716"/>
                  </a:lnTo>
                  <a:lnTo>
                    <a:pt x="93218" y="145796"/>
                  </a:lnTo>
                  <a:lnTo>
                    <a:pt x="91821" y="149606"/>
                  </a:lnTo>
                  <a:lnTo>
                    <a:pt x="92329" y="154686"/>
                  </a:lnTo>
                  <a:lnTo>
                    <a:pt x="113284" y="176276"/>
                  </a:lnTo>
                  <a:lnTo>
                    <a:pt x="116459" y="176276"/>
                  </a:lnTo>
                  <a:lnTo>
                    <a:pt x="122682" y="175006"/>
                  </a:lnTo>
                  <a:lnTo>
                    <a:pt x="125222" y="173736"/>
                  </a:lnTo>
                  <a:lnTo>
                    <a:pt x="129540" y="169926"/>
                  </a:lnTo>
                  <a:lnTo>
                    <a:pt x="130175" y="168656"/>
                  </a:lnTo>
                  <a:lnTo>
                    <a:pt x="130810" y="167386"/>
                  </a:lnTo>
                  <a:lnTo>
                    <a:pt x="131318" y="164846"/>
                  </a:lnTo>
                  <a:lnTo>
                    <a:pt x="131699" y="162306"/>
                  </a:lnTo>
                  <a:lnTo>
                    <a:pt x="131445" y="159766"/>
                  </a:lnTo>
                  <a:lnTo>
                    <a:pt x="129413" y="154686"/>
                  </a:lnTo>
                  <a:lnTo>
                    <a:pt x="127254" y="150876"/>
                  </a:lnTo>
                  <a:lnTo>
                    <a:pt x="124079" y="145796"/>
                  </a:lnTo>
                  <a:lnTo>
                    <a:pt x="120396" y="139446"/>
                  </a:lnTo>
                  <a:lnTo>
                    <a:pt x="120015" y="138176"/>
                  </a:lnTo>
                  <a:lnTo>
                    <a:pt x="119380" y="136906"/>
                  </a:lnTo>
                  <a:lnTo>
                    <a:pt x="119126" y="135636"/>
                  </a:lnTo>
                  <a:lnTo>
                    <a:pt x="119380" y="133096"/>
                  </a:lnTo>
                  <a:lnTo>
                    <a:pt x="119888" y="131826"/>
                  </a:lnTo>
                  <a:lnTo>
                    <a:pt x="122047" y="129286"/>
                  </a:lnTo>
                  <a:lnTo>
                    <a:pt x="128143" y="129286"/>
                  </a:lnTo>
                  <a:lnTo>
                    <a:pt x="130810" y="131826"/>
                  </a:lnTo>
                  <a:lnTo>
                    <a:pt x="133731" y="134366"/>
                  </a:lnTo>
                  <a:lnTo>
                    <a:pt x="136144" y="136906"/>
                  </a:lnTo>
                  <a:lnTo>
                    <a:pt x="137541" y="139446"/>
                  </a:lnTo>
                  <a:lnTo>
                    <a:pt x="138049" y="144526"/>
                  </a:lnTo>
                  <a:lnTo>
                    <a:pt x="137414" y="147066"/>
                  </a:lnTo>
                  <a:lnTo>
                    <a:pt x="135763" y="148336"/>
                  </a:lnTo>
                  <a:lnTo>
                    <a:pt x="142748" y="153416"/>
                  </a:lnTo>
                  <a:lnTo>
                    <a:pt x="144780" y="150876"/>
                  </a:lnTo>
                  <a:lnTo>
                    <a:pt x="146050" y="148336"/>
                  </a:lnTo>
                  <a:lnTo>
                    <a:pt x="146812" y="143256"/>
                  </a:lnTo>
                  <a:close/>
                </a:path>
                <a:path w="5224145" h="332104">
                  <a:moveTo>
                    <a:pt x="185547" y="178816"/>
                  </a:moveTo>
                  <a:lnTo>
                    <a:pt x="183134" y="173736"/>
                  </a:lnTo>
                  <a:lnTo>
                    <a:pt x="178181" y="168656"/>
                  </a:lnTo>
                  <a:lnTo>
                    <a:pt x="177673" y="168160"/>
                  </a:lnTo>
                  <a:lnTo>
                    <a:pt x="177673" y="181356"/>
                  </a:lnTo>
                  <a:lnTo>
                    <a:pt x="177165" y="185166"/>
                  </a:lnTo>
                  <a:lnTo>
                    <a:pt x="176911" y="187706"/>
                  </a:lnTo>
                  <a:lnTo>
                    <a:pt x="175387" y="191516"/>
                  </a:lnTo>
                  <a:lnTo>
                    <a:pt x="172466" y="194056"/>
                  </a:lnTo>
                  <a:lnTo>
                    <a:pt x="156845" y="178816"/>
                  </a:lnTo>
                  <a:lnTo>
                    <a:pt x="151638" y="173736"/>
                  </a:lnTo>
                  <a:lnTo>
                    <a:pt x="155067" y="171196"/>
                  </a:lnTo>
                  <a:lnTo>
                    <a:pt x="158750" y="168656"/>
                  </a:lnTo>
                  <a:lnTo>
                    <a:pt x="166624" y="168656"/>
                  </a:lnTo>
                  <a:lnTo>
                    <a:pt x="170053" y="171196"/>
                  </a:lnTo>
                  <a:lnTo>
                    <a:pt x="172974" y="173736"/>
                  </a:lnTo>
                  <a:lnTo>
                    <a:pt x="176276" y="176276"/>
                  </a:lnTo>
                  <a:lnTo>
                    <a:pt x="177673" y="181356"/>
                  </a:lnTo>
                  <a:lnTo>
                    <a:pt x="177673" y="168160"/>
                  </a:lnTo>
                  <a:lnTo>
                    <a:pt x="172974" y="163576"/>
                  </a:lnTo>
                  <a:lnTo>
                    <a:pt x="167005" y="161036"/>
                  </a:lnTo>
                  <a:lnTo>
                    <a:pt x="153543" y="161036"/>
                  </a:lnTo>
                  <a:lnTo>
                    <a:pt x="147066" y="164846"/>
                  </a:lnTo>
                  <a:lnTo>
                    <a:pt x="140716" y="171196"/>
                  </a:lnTo>
                  <a:lnTo>
                    <a:pt x="134747" y="176276"/>
                  </a:lnTo>
                  <a:lnTo>
                    <a:pt x="131572" y="182626"/>
                  </a:lnTo>
                  <a:lnTo>
                    <a:pt x="131483" y="187706"/>
                  </a:lnTo>
                  <a:lnTo>
                    <a:pt x="131394" y="191516"/>
                  </a:lnTo>
                  <a:lnTo>
                    <a:pt x="153289" y="215646"/>
                  </a:lnTo>
                  <a:lnTo>
                    <a:pt x="158115" y="215646"/>
                  </a:lnTo>
                  <a:lnTo>
                    <a:pt x="163068" y="214376"/>
                  </a:lnTo>
                  <a:lnTo>
                    <a:pt x="167894" y="211836"/>
                  </a:lnTo>
                  <a:lnTo>
                    <a:pt x="163322" y="206756"/>
                  </a:lnTo>
                  <a:lnTo>
                    <a:pt x="162179" y="205486"/>
                  </a:lnTo>
                  <a:lnTo>
                    <a:pt x="158496" y="206756"/>
                  </a:lnTo>
                  <a:lnTo>
                    <a:pt x="149479" y="206756"/>
                  </a:lnTo>
                  <a:lnTo>
                    <a:pt x="146939" y="205486"/>
                  </a:lnTo>
                  <a:lnTo>
                    <a:pt x="144653" y="202946"/>
                  </a:lnTo>
                  <a:lnTo>
                    <a:pt x="141478" y="199136"/>
                  </a:lnTo>
                  <a:lnTo>
                    <a:pt x="139954" y="195326"/>
                  </a:lnTo>
                  <a:lnTo>
                    <a:pt x="140208" y="187706"/>
                  </a:lnTo>
                  <a:lnTo>
                    <a:pt x="142113" y="182626"/>
                  </a:lnTo>
                  <a:lnTo>
                    <a:pt x="146050" y="178816"/>
                  </a:lnTo>
                  <a:lnTo>
                    <a:pt x="173990" y="206756"/>
                  </a:lnTo>
                  <a:lnTo>
                    <a:pt x="181864" y="199136"/>
                  </a:lnTo>
                  <a:lnTo>
                    <a:pt x="184404" y="194056"/>
                  </a:lnTo>
                  <a:lnTo>
                    <a:pt x="185039" y="192786"/>
                  </a:lnTo>
                  <a:lnTo>
                    <a:pt x="185547" y="178816"/>
                  </a:lnTo>
                  <a:close/>
                </a:path>
                <a:path w="5224145" h="332104">
                  <a:moveTo>
                    <a:pt x="222250" y="185166"/>
                  </a:moveTo>
                  <a:lnTo>
                    <a:pt x="215900" y="178816"/>
                  </a:lnTo>
                  <a:lnTo>
                    <a:pt x="164211" y="230886"/>
                  </a:lnTo>
                  <a:lnTo>
                    <a:pt x="170561" y="237236"/>
                  </a:lnTo>
                  <a:lnTo>
                    <a:pt x="222250" y="185166"/>
                  </a:lnTo>
                  <a:close/>
                </a:path>
                <a:path w="5224145" h="332104">
                  <a:moveTo>
                    <a:pt x="224282" y="215646"/>
                  </a:moveTo>
                  <a:lnTo>
                    <a:pt x="218059" y="209296"/>
                  </a:lnTo>
                  <a:lnTo>
                    <a:pt x="180594" y="247396"/>
                  </a:lnTo>
                  <a:lnTo>
                    <a:pt x="186944" y="253746"/>
                  </a:lnTo>
                  <a:lnTo>
                    <a:pt x="224282" y="215646"/>
                  </a:lnTo>
                  <a:close/>
                </a:path>
                <a:path w="5224145" h="332104">
                  <a:moveTo>
                    <a:pt x="238633" y="201676"/>
                  </a:moveTo>
                  <a:lnTo>
                    <a:pt x="232283" y="195326"/>
                  </a:lnTo>
                  <a:lnTo>
                    <a:pt x="224917" y="202946"/>
                  </a:lnTo>
                  <a:lnTo>
                    <a:pt x="231267" y="209296"/>
                  </a:lnTo>
                  <a:lnTo>
                    <a:pt x="238633" y="201676"/>
                  </a:lnTo>
                  <a:close/>
                </a:path>
                <a:path w="5224145" h="332104">
                  <a:moveTo>
                    <a:pt x="259080" y="255016"/>
                  </a:moveTo>
                  <a:lnTo>
                    <a:pt x="258699" y="252476"/>
                  </a:lnTo>
                  <a:lnTo>
                    <a:pt x="257556" y="249936"/>
                  </a:lnTo>
                  <a:lnTo>
                    <a:pt x="256540" y="247396"/>
                  </a:lnTo>
                  <a:lnTo>
                    <a:pt x="254889" y="244856"/>
                  </a:lnTo>
                  <a:lnTo>
                    <a:pt x="252603" y="242316"/>
                  </a:lnTo>
                  <a:lnTo>
                    <a:pt x="247396" y="237236"/>
                  </a:lnTo>
                  <a:lnTo>
                    <a:pt x="241427" y="235966"/>
                  </a:lnTo>
                  <a:lnTo>
                    <a:pt x="234569" y="237236"/>
                  </a:lnTo>
                  <a:lnTo>
                    <a:pt x="239776" y="232156"/>
                  </a:lnTo>
                  <a:lnTo>
                    <a:pt x="234188" y="225806"/>
                  </a:lnTo>
                  <a:lnTo>
                    <a:pt x="196723" y="263906"/>
                  </a:lnTo>
                  <a:lnTo>
                    <a:pt x="203073" y="270256"/>
                  </a:lnTo>
                  <a:lnTo>
                    <a:pt x="223520" y="249936"/>
                  </a:lnTo>
                  <a:lnTo>
                    <a:pt x="228219" y="244856"/>
                  </a:lnTo>
                  <a:lnTo>
                    <a:pt x="232537" y="242316"/>
                  </a:lnTo>
                  <a:lnTo>
                    <a:pt x="239903" y="242316"/>
                  </a:lnTo>
                  <a:lnTo>
                    <a:pt x="243078" y="244856"/>
                  </a:lnTo>
                  <a:lnTo>
                    <a:pt x="245745" y="247396"/>
                  </a:lnTo>
                  <a:lnTo>
                    <a:pt x="247396" y="248666"/>
                  </a:lnTo>
                  <a:lnTo>
                    <a:pt x="248539" y="249936"/>
                  </a:lnTo>
                  <a:lnTo>
                    <a:pt x="249555" y="255016"/>
                  </a:lnTo>
                  <a:lnTo>
                    <a:pt x="249428" y="256286"/>
                  </a:lnTo>
                  <a:lnTo>
                    <a:pt x="248539" y="257556"/>
                  </a:lnTo>
                  <a:lnTo>
                    <a:pt x="247777" y="260096"/>
                  </a:lnTo>
                  <a:lnTo>
                    <a:pt x="246126" y="262636"/>
                  </a:lnTo>
                  <a:lnTo>
                    <a:pt x="220726" y="288036"/>
                  </a:lnTo>
                  <a:lnTo>
                    <a:pt x="227076" y="294386"/>
                  </a:lnTo>
                  <a:lnTo>
                    <a:pt x="250190" y="270256"/>
                  </a:lnTo>
                  <a:lnTo>
                    <a:pt x="253111" y="267716"/>
                  </a:lnTo>
                  <a:lnTo>
                    <a:pt x="255016" y="265176"/>
                  </a:lnTo>
                  <a:lnTo>
                    <a:pt x="255905" y="263906"/>
                  </a:lnTo>
                  <a:lnTo>
                    <a:pt x="257429" y="262636"/>
                  </a:lnTo>
                  <a:lnTo>
                    <a:pt x="258318" y="260096"/>
                  </a:lnTo>
                  <a:lnTo>
                    <a:pt x="259080" y="255016"/>
                  </a:lnTo>
                  <a:close/>
                </a:path>
                <a:path w="5224145" h="332104">
                  <a:moveTo>
                    <a:pt x="297561" y="290576"/>
                  </a:moveTo>
                  <a:lnTo>
                    <a:pt x="295275" y="285496"/>
                  </a:lnTo>
                  <a:lnTo>
                    <a:pt x="291465" y="281686"/>
                  </a:lnTo>
                  <a:lnTo>
                    <a:pt x="290195" y="280416"/>
                  </a:lnTo>
                  <a:lnTo>
                    <a:pt x="289687" y="279920"/>
                  </a:lnTo>
                  <a:lnTo>
                    <a:pt x="289687" y="293116"/>
                  </a:lnTo>
                  <a:lnTo>
                    <a:pt x="289052" y="300736"/>
                  </a:lnTo>
                  <a:lnTo>
                    <a:pt x="287401" y="303276"/>
                  </a:lnTo>
                  <a:lnTo>
                    <a:pt x="284607" y="307086"/>
                  </a:lnTo>
                  <a:lnTo>
                    <a:pt x="268579" y="290576"/>
                  </a:lnTo>
                  <a:lnTo>
                    <a:pt x="263652" y="285496"/>
                  </a:lnTo>
                  <a:lnTo>
                    <a:pt x="267208" y="282956"/>
                  </a:lnTo>
                  <a:lnTo>
                    <a:pt x="270891" y="281686"/>
                  </a:lnTo>
                  <a:lnTo>
                    <a:pt x="278765" y="281686"/>
                  </a:lnTo>
                  <a:lnTo>
                    <a:pt x="282194" y="282956"/>
                  </a:lnTo>
                  <a:lnTo>
                    <a:pt x="285115" y="285496"/>
                  </a:lnTo>
                  <a:lnTo>
                    <a:pt x="288290" y="289306"/>
                  </a:lnTo>
                  <a:lnTo>
                    <a:pt x="289687" y="293116"/>
                  </a:lnTo>
                  <a:lnTo>
                    <a:pt x="289687" y="279920"/>
                  </a:lnTo>
                  <a:lnTo>
                    <a:pt x="284988" y="275336"/>
                  </a:lnTo>
                  <a:lnTo>
                    <a:pt x="279146" y="272796"/>
                  </a:lnTo>
                  <a:lnTo>
                    <a:pt x="265684" y="272796"/>
                  </a:lnTo>
                  <a:lnTo>
                    <a:pt x="259207" y="276606"/>
                  </a:lnTo>
                  <a:lnTo>
                    <a:pt x="246761" y="289306"/>
                  </a:lnTo>
                  <a:lnTo>
                    <a:pt x="243586" y="295656"/>
                  </a:lnTo>
                  <a:lnTo>
                    <a:pt x="243332" y="308356"/>
                  </a:lnTo>
                  <a:lnTo>
                    <a:pt x="245999" y="314706"/>
                  </a:lnTo>
                  <a:lnTo>
                    <a:pt x="255778" y="324866"/>
                  </a:lnTo>
                  <a:lnTo>
                    <a:pt x="260477" y="327406"/>
                  </a:lnTo>
                  <a:lnTo>
                    <a:pt x="275082" y="327406"/>
                  </a:lnTo>
                  <a:lnTo>
                    <a:pt x="280035" y="324866"/>
                  </a:lnTo>
                  <a:lnTo>
                    <a:pt x="276136" y="319786"/>
                  </a:lnTo>
                  <a:lnTo>
                    <a:pt x="274193" y="317246"/>
                  </a:lnTo>
                  <a:lnTo>
                    <a:pt x="270637" y="318516"/>
                  </a:lnTo>
                  <a:lnTo>
                    <a:pt x="267335" y="319786"/>
                  </a:lnTo>
                  <a:lnTo>
                    <a:pt x="264541" y="318516"/>
                  </a:lnTo>
                  <a:lnTo>
                    <a:pt x="261620" y="318516"/>
                  </a:lnTo>
                  <a:lnTo>
                    <a:pt x="258953" y="317246"/>
                  </a:lnTo>
                  <a:lnTo>
                    <a:pt x="256667" y="314706"/>
                  </a:lnTo>
                  <a:lnTo>
                    <a:pt x="253619" y="312166"/>
                  </a:lnTo>
                  <a:lnTo>
                    <a:pt x="252095" y="308356"/>
                  </a:lnTo>
                  <a:lnTo>
                    <a:pt x="252222" y="299466"/>
                  </a:lnTo>
                  <a:lnTo>
                    <a:pt x="254254" y="295656"/>
                  </a:lnTo>
                  <a:lnTo>
                    <a:pt x="258064" y="290576"/>
                  </a:lnTo>
                  <a:lnTo>
                    <a:pt x="286004" y="318516"/>
                  </a:lnTo>
                  <a:lnTo>
                    <a:pt x="286766" y="318516"/>
                  </a:lnTo>
                  <a:lnTo>
                    <a:pt x="293878" y="310896"/>
                  </a:lnTo>
                  <a:lnTo>
                    <a:pt x="295846" y="307086"/>
                  </a:lnTo>
                  <a:lnTo>
                    <a:pt x="297180" y="304546"/>
                  </a:lnTo>
                  <a:lnTo>
                    <a:pt x="297434" y="298196"/>
                  </a:lnTo>
                  <a:lnTo>
                    <a:pt x="297561" y="290576"/>
                  </a:lnTo>
                  <a:close/>
                </a:path>
                <a:path w="5224145" h="332104">
                  <a:moveTo>
                    <a:pt x="726694" y="66421"/>
                  </a:moveTo>
                  <a:lnTo>
                    <a:pt x="719709" y="59563"/>
                  </a:lnTo>
                  <a:lnTo>
                    <a:pt x="678434" y="84709"/>
                  </a:lnTo>
                  <a:lnTo>
                    <a:pt x="673100" y="87884"/>
                  </a:lnTo>
                  <a:lnTo>
                    <a:pt x="664591" y="93345"/>
                  </a:lnTo>
                  <a:lnTo>
                    <a:pt x="668261" y="88303"/>
                  </a:lnTo>
                  <a:lnTo>
                    <a:pt x="671855" y="82892"/>
                  </a:lnTo>
                  <a:lnTo>
                    <a:pt x="675411" y="77114"/>
                  </a:lnTo>
                  <a:lnTo>
                    <a:pt x="678942" y="70993"/>
                  </a:lnTo>
                  <a:lnTo>
                    <a:pt x="696544" y="39370"/>
                  </a:lnTo>
                  <a:lnTo>
                    <a:pt x="697611" y="37465"/>
                  </a:lnTo>
                  <a:lnTo>
                    <a:pt x="689356" y="29210"/>
                  </a:lnTo>
                  <a:lnTo>
                    <a:pt x="644652" y="54229"/>
                  </a:lnTo>
                  <a:lnTo>
                    <a:pt x="643636" y="54864"/>
                  </a:lnTo>
                  <a:lnTo>
                    <a:pt x="639572" y="57277"/>
                  </a:lnTo>
                  <a:lnTo>
                    <a:pt x="632841" y="61468"/>
                  </a:lnTo>
                  <a:lnTo>
                    <a:pt x="635711" y="57277"/>
                  </a:lnTo>
                  <a:lnTo>
                    <a:pt x="638429" y="53213"/>
                  </a:lnTo>
                  <a:lnTo>
                    <a:pt x="644931" y="42799"/>
                  </a:lnTo>
                  <a:lnTo>
                    <a:pt x="667258" y="6985"/>
                  </a:lnTo>
                  <a:lnTo>
                    <a:pt x="660146" y="0"/>
                  </a:lnTo>
                  <a:lnTo>
                    <a:pt x="622173" y="65405"/>
                  </a:lnTo>
                  <a:lnTo>
                    <a:pt x="629158" y="72390"/>
                  </a:lnTo>
                  <a:lnTo>
                    <a:pt x="648512" y="61468"/>
                  </a:lnTo>
                  <a:lnTo>
                    <a:pt x="679577" y="43942"/>
                  </a:lnTo>
                  <a:lnTo>
                    <a:pt x="681736" y="42799"/>
                  </a:lnTo>
                  <a:lnTo>
                    <a:pt x="684149" y="41275"/>
                  </a:lnTo>
                  <a:lnTo>
                    <a:pt x="687070" y="39370"/>
                  </a:lnTo>
                  <a:lnTo>
                    <a:pt x="686562" y="40386"/>
                  </a:lnTo>
                  <a:lnTo>
                    <a:pt x="685038" y="42926"/>
                  </a:lnTo>
                  <a:lnTo>
                    <a:pt x="682625" y="47117"/>
                  </a:lnTo>
                  <a:lnTo>
                    <a:pt x="654177" y="97409"/>
                  </a:lnTo>
                  <a:lnTo>
                    <a:pt x="660781" y="104013"/>
                  </a:lnTo>
                  <a:lnTo>
                    <a:pt x="679475" y="93345"/>
                  </a:lnTo>
                  <a:lnTo>
                    <a:pt x="726694" y="66421"/>
                  </a:lnTo>
                  <a:close/>
                </a:path>
                <a:path w="5224145" h="332104">
                  <a:moveTo>
                    <a:pt x="743458" y="113538"/>
                  </a:moveTo>
                  <a:lnTo>
                    <a:pt x="741045" y="107696"/>
                  </a:lnTo>
                  <a:lnTo>
                    <a:pt x="736841" y="103505"/>
                  </a:lnTo>
                  <a:lnTo>
                    <a:pt x="735584" y="102247"/>
                  </a:lnTo>
                  <a:lnTo>
                    <a:pt x="735584" y="115062"/>
                  </a:lnTo>
                  <a:lnTo>
                    <a:pt x="735076" y="119507"/>
                  </a:lnTo>
                  <a:lnTo>
                    <a:pt x="734822" y="122428"/>
                  </a:lnTo>
                  <a:lnTo>
                    <a:pt x="733298" y="125603"/>
                  </a:lnTo>
                  <a:lnTo>
                    <a:pt x="730377" y="129032"/>
                  </a:lnTo>
                  <a:lnTo>
                    <a:pt x="714336" y="112903"/>
                  </a:lnTo>
                  <a:lnTo>
                    <a:pt x="709549" y="108077"/>
                  </a:lnTo>
                  <a:lnTo>
                    <a:pt x="712978" y="105029"/>
                  </a:lnTo>
                  <a:lnTo>
                    <a:pt x="716661" y="103505"/>
                  </a:lnTo>
                  <a:lnTo>
                    <a:pt x="720598" y="103505"/>
                  </a:lnTo>
                  <a:lnTo>
                    <a:pt x="724535" y="103632"/>
                  </a:lnTo>
                  <a:lnTo>
                    <a:pt x="727964" y="105029"/>
                  </a:lnTo>
                  <a:lnTo>
                    <a:pt x="734187" y="111252"/>
                  </a:lnTo>
                  <a:lnTo>
                    <a:pt x="735584" y="115062"/>
                  </a:lnTo>
                  <a:lnTo>
                    <a:pt x="735584" y="102247"/>
                  </a:lnTo>
                  <a:lnTo>
                    <a:pt x="730885" y="97536"/>
                  </a:lnTo>
                  <a:lnTo>
                    <a:pt x="724916" y="94996"/>
                  </a:lnTo>
                  <a:lnTo>
                    <a:pt x="711581" y="95504"/>
                  </a:lnTo>
                  <a:lnTo>
                    <a:pt x="689229" y="130683"/>
                  </a:lnTo>
                  <a:lnTo>
                    <a:pt x="691769" y="136652"/>
                  </a:lnTo>
                  <a:lnTo>
                    <a:pt x="697357" y="142113"/>
                  </a:lnTo>
                  <a:lnTo>
                    <a:pt x="701675" y="146558"/>
                  </a:lnTo>
                  <a:lnTo>
                    <a:pt x="706247" y="149098"/>
                  </a:lnTo>
                  <a:lnTo>
                    <a:pt x="716153" y="150368"/>
                  </a:lnTo>
                  <a:lnTo>
                    <a:pt x="720979" y="149352"/>
                  </a:lnTo>
                  <a:lnTo>
                    <a:pt x="725805" y="146558"/>
                  </a:lnTo>
                  <a:lnTo>
                    <a:pt x="721956" y="141605"/>
                  </a:lnTo>
                  <a:lnTo>
                    <a:pt x="720090" y="139192"/>
                  </a:lnTo>
                  <a:lnTo>
                    <a:pt x="716407" y="140843"/>
                  </a:lnTo>
                  <a:lnTo>
                    <a:pt x="713232" y="141605"/>
                  </a:lnTo>
                  <a:lnTo>
                    <a:pt x="710311" y="141097"/>
                  </a:lnTo>
                  <a:lnTo>
                    <a:pt x="707517" y="140716"/>
                  </a:lnTo>
                  <a:lnTo>
                    <a:pt x="704850" y="139319"/>
                  </a:lnTo>
                  <a:lnTo>
                    <a:pt x="699389" y="133858"/>
                  </a:lnTo>
                  <a:lnTo>
                    <a:pt x="697865" y="130175"/>
                  </a:lnTo>
                  <a:lnTo>
                    <a:pt x="698119" y="121666"/>
                  </a:lnTo>
                  <a:lnTo>
                    <a:pt x="700024" y="117348"/>
                  </a:lnTo>
                  <a:lnTo>
                    <a:pt x="703961" y="112903"/>
                  </a:lnTo>
                  <a:lnTo>
                    <a:pt x="731901" y="140843"/>
                  </a:lnTo>
                  <a:lnTo>
                    <a:pt x="732663" y="140081"/>
                  </a:lnTo>
                  <a:lnTo>
                    <a:pt x="733298" y="139573"/>
                  </a:lnTo>
                  <a:lnTo>
                    <a:pt x="733552" y="139192"/>
                  </a:lnTo>
                  <a:lnTo>
                    <a:pt x="739775" y="133096"/>
                  </a:lnTo>
                  <a:lnTo>
                    <a:pt x="741756" y="129032"/>
                  </a:lnTo>
                  <a:lnTo>
                    <a:pt x="742950" y="126619"/>
                  </a:lnTo>
                  <a:lnTo>
                    <a:pt x="743458" y="113538"/>
                  </a:lnTo>
                  <a:close/>
                </a:path>
                <a:path w="5224145" h="332104">
                  <a:moveTo>
                    <a:pt x="783336" y="153416"/>
                  </a:moveTo>
                  <a:lnTo>
                    <a:pt x="780923" y="147574"/>
                  </a:lnTo>
                  <a:lnTo>
                    <a:pt x="776732" y="143383"/>
                  </a:lnTo>
                  <a:lnTo>
                    <a:pt x="775462" y="142113"/>
                  </a:lnTo>
                  <a:lnTo>
                    <a:pt x="775462" y="154940"/>
                  </a:lnTo>
                  <a:lnTo>
                    <a:pt x="774954" y="159385"/>
                  </a:lnTo>
                  <a:lnTo>
                    <a:pt x="774700" y="162306"/>
                  </a:lnTo>
                  <a:lnTo>
                    <a:pt x="773176" y="165481"/>
                  </a:lnTo>
                  <a:lnTo>
                    <a:pt x="770255" y="168910"/>
                  </a:lnTo>
                  <a:lnTo>
                    <a:pt x="754214" y="152781"/>
                  </a:lnTo>
                  <a:lnTo>
                    <a:pt x="749427" y="147955"/>
                  </a:lnTo>
                  <a:lnTo>
                    <a:pt x="752856" y="144907"/>
                  </a:lnTo>
                  <a:lnTo>
                    <a:pt x="756539" y="143383"/>
                  </a:lnTo>
                  <a:lnTo>
                    <a:pt x="760476" y="143383"/>
                  </a:lnTo>
                  <a:lnTo>
                    <a:pt x="764413" y="143510"/>
                  </a:lnTo>
                  <a:lnTo>
                    <a:pt x="767842" y="144907"/>
                  </a:lnTo>
                  <a:lnTo>
                    <a:pt x="774065" y="151130"/>
                  </a:lnTo>
                  <a:lnTo>
                    <a:pt x="775462" y="154940"/>
                  </a:lnTo>
                  <a:lnTo>
                    <a:pt x="775462" y="142113"/>
                  </a:lnTo>
                  <a:lnTo>
                    <a:pt x="770763" y="137414"/>
                  </a:lnTo>
                  <a:lnTo>
                    <a:pt x="764794" y="134874"/>
                  </a:lnTo>
                  <a:lnTo>
                    <a:pt x="751332" y="135382"/>
                  </a:lnTo>
                  <a:lnTo>
                    <a:pt x="744855" y="138684"/>
                  </a:lnTo>
                  <a:lnTo>
                    <a:pt x="732536" y="151003"/>
                  </a:lnTo>
                  <a:lnTo>
                    <a:pt x="729361" y="157353"/>
                  </a:lnTo>
                  <a:lnTo>
                    <a:pt x="729234" y="163957"/>
                  </a:lnTo>
                  <a:lnTo>
                    <a:pt x="728980" y="170561"/>
                  </a:lnTo>
                  <a:lnTo>
                    <a:pt x="756031" y="190246"/>
                  </a:lnTo>
                  <a:lnTo>
                    <a:pt x="760857" y="189230"/>
                  </a:lnTo>
                  <a:lnTo>
                    <a:pt x="765683" y="186436"/>
                  </a:lnTo>
                  <a:lnTo>
                    <a:pt x="761733" y="181356"/>
                  </a:lnTo>
                  <a:lnTo>
                    <a:pt x="759968" y="179070"/>
                  </a:lnTo>
                  <a:lnTo>
                    <a:pt x="756285" y="180721"/>
                  </a:lnTo>
                  <a:lnTo>
                    <a:pt x="753110" y="181356"/>
                  </a:lnTo>
                  <a:lnTo>
                    <a:pt x="747395" y="180594"/>
                  </a:lnTo>
                  <a:lnTo>
                    <a:pt x="744728" y="179197"/>
                  </a:lnTo>
                  <a:lnTo>
                    <a:pt x="739267" y="173736"/>
                  </a:lnTo>
                  <a:lnTo>
                    <a:pt x="737743" y="170053"/>
                  </a:lnTo>
                  <a:lnTo>
                    <a:pt x="737997" y="161544"/>
                  </a:lnTo>
                  <a:lnTo>
                    <a:pt x="739902" y="157226"/>
                  </a:lnTo>
                  <a:lnTo>
                    <a:pt x="743839" y="152781"/>
                  </a:lnTo>
                  <a:lnTo>
                    <a:pt x="771779" y="180721"/>
                  </a:lnTo>
                  <a:lnTo>
                    <a:pt x="779653" y="172847"/>
                  </a:lnTo>
                  <a:lnTo>
                    <a:pt x="781621" y="168910"/>
                  </a:lnTo>
                  <a:lnTo>
                    <a:pt x="782828" y="166497"/>
                  </a:lnTo>
                  <a:lnTo>
                    <a:pt x="783336" y="153416"/>
                  </a:lnTo>
                  <a:close/>
                </a:path>
                <a:path w="5224145" h="332104">
                  <a:moveTo>
                    <a:pt x="829183" y="197485"/>
                  </a:moveTo>
                  <a:lnTo>
                    <a:pt x="828802" y="197104"/>
                  </a:lnTo>
                  <a:lnTo>
                    <a:pt x="828535" y="196850"/>
                  </a:lnTo>
                  <a:lnTo>
                    <a:pt x="821182" y="189484"/>
                  </a:lnTo>
                  <a:lnTo>
                    <a:pt x="821055" y="189357"/>
                  </a:lnTo>
                  <a:lnTo>
                    <a:pt x="790702" y="189484"/>
                  </a:lnTo>
                  <a:lnTo>
                    <a:pt x="820293" y="160020"/>
                  </a:lnTo>
                  <a:lnTo>
                    <a:pt x="813943" y="153670"/>
                  </a:lnTo>
                  <a:lnTo>
                    <a:pt x="762254" y="205359"/>
                  </a:lnTo>
                  <a:lnTo>
                    <a:pt x="768604" y="211709"/>
                  </a:lnTo>
                  <a:lnTo>
                    <a:pt x="783336" y="196850"/>
                  </a:lnTo>
                  <a:lnTo>
                    <a:pt x="792226" y="197104"/>
                  </a:lnTo>
                  <a:lnTo>
                    <a:pt x="785368" y="228600"/>
                  </a:lnTo>
                  <a:lnTo>
                    <a:pt x="793242" y="236347"/>
                  </a:lnTo>
                  <a:lnTo>
                    <a:pt x="800989" y="197104"/>
                  </a:lnTo>
                  <a:lnTo>
                    <a:pt x="829183" y="197485"/>
                  </a:lnTo>
                  <a:close/>
                </a:path>
                <a:path w="5224145" h="332104">
                  <a:moveTo>
                    <a:pt x="890701" y="239776"/>
                  </a:moveTo>
                  <a:lnTo>
                    <a:pt x="884859" y="224282"/>
                  </a:lnTo>
                  <a:lnTo>
                    <a:pt x="883412" y="222885"/>
                  </a:lnTo>
                  <a:lnTo>
                    <a:pt x="879348" y="218821"/>
                  </a:lnTo>
                  <a:lnTo>
                    <a:pt x="874776" y="216535"/>
                  </a:lnTo>
                  <a:lnTo>
                    <a:pt x="869696" y="216154"/>
                  </a:lnTo>
                  <a:lnTo>
                    <a:pt x="864616" y="215646"/>
                  </a:lnTo>
                  <a:lnTo>
                    <a:pt x="859536" y="217297"/>
                  </a:lnTo>
                  <a:lnTo>
                    <a:pt x="854583" y="220726"/>
                  </a:lnTo>
                  <a:lnTo>
                    <a:pt x="859790" y="228219"/>
                  </a:lnTo>
                  <a:lnTo>
                    <a:pt x="863346" y="225552"/>
                  </a:lnTo>
                  <a:lnTo>
                    <a:pt x="866648" y="224282"/>
                  </a:lnTo>
                  <a:lnTo>
                    <a:pt x="882269" y="239776"/>
                  </a:lnTo>
                  <a:lnTo>
                    <a:pt x="881126" y="242443"/>
                  </a:lnTo>
                  <a:lnTo>
                    <a:pt x="878840" y="244729"/>
                  </a:lnTo>
                  <a:lnTo>
                    <a:pt x="875792" y="247650"/>
                  </a:lnTo>
                  <a:lnTo>
                    <a:pt x="872617" y="248793"/>
                  </a:lnTo>
                  <a:lnTo>
                    <a:pt x="865505" y="247269"/>
                  </a:lnTo>
                  <a:lnTo>
                    <a:pt x="862330" y="245618"/>
                  </a:lnTo>
                  <a:lnTo>
                    <a:pt x="859663" y="242824"/>
                  </a:lnTo>
                  <a:lnTo>
                    <a:pt x="858647" y="241808"/>
                  </a:lnTo>
                  <a:lnTo>
                    <a:pt x="852424" y="246634"/>
                  </a:lnTo>
                  <a:lnTo>
                    <a:pt x="854583" y="247904"/>
                  </a:lnTo>
                  <a:lnTo>
                    <a:pt x="856361" y="249174"/>
                  </a:lnTo>
                  <a:lnTo>
                    <a:pt x="857504" y="250444"/>
                  </a:lnTo>
                  <a:lnTo>
                    <a:pt x="860552" y="253365"/>
                  </a:lnTo>
                  <a:lnTo>
                    <a:pt x="861834" y="256413"/>
                  </a:lnTo>
                  <a:lnTo>
                    <a:pt x="861949" y="264287"/>
                  </a:lnTo>
                  <a:lnTo>
                    <a:pt x="860552" y="267716"/>
                  </a:lnTo>
                  <a:lnTo>
                    <a:pt x="857631" y="270510"/>
                  </a:lnTo>
                  <a:lnTo>
                    <a:pt x="854583" y="273685"/>
                  </a:lnTo>
                  <a:lnTo>
                    <a:pt x="851027" y="275209"/>
                  </a:lnTo>
                  <a:lnTo>
                    <a:pt x="842772" y="275209"/>
                  </a:lnTo>
                  <a:lnTo>
                    <a:pt x="832231" y="261874"/>
                  </a:lnTo>
                  <a:lnTo>
                    <a:pt x="831977" y="258572"/>
                  </a:lnTo>
                  <a:lnTo>
                    <a:pt x="833374" y="254762"/>
                  </a:lnTo>
                  <a:lnTo>
                    <a:pt x="836295" y="250444"/>
                  </a:lnTo>
                  <a:lnTo>
                    <a:pt x="829056" y="244983"/>
                  </a:lnTo>
                  <a:lnTo>
                    <a:pt x="825119" y="249682"/>
                  </a:lnTo>
                  <a:lnTo>
                    <a:pt x="823379" y="254762"/>
                  </a:lnTo>
                  <a:lnTo>
                    <a:pt x="823455" y="256667"/>
                  </a:lnTo>
                  <a:lnTo>
                    <a:pt x="823722" y="260604"/>
                  </a:lnTo>
                  <a:lnTo>
                    <a:pt x="823976" y="266319"/>
                  </a:lnTo>
                  <a:lnTo>
                    <a:pt x="826389" y="271399"/>
                  </a:lnTo>
                  <a:lnTo>
                    <a:pt x="835914" y="280924"/>
                  </a:lnTo>
                  <a:lnTo>
                    <a:pt x="841629" y="283591"/>
                  </a:lnTo>
                  <a:lnTo>
                    <a:pt x="854583" y="283845"/>
                  </a:lnTo>
                  <a:lnTo>
                    <a:pt x="860044" y="281686"/>
                  </a:lnTo>
                  <a:lnTo>
                    <a:pt x="864489" y="277114"/>
                  </a:lnTo>
                  <a:lnTo>
                    <a:pt x="866394" y="275209"/>
                  </a:lnTo>
                  <a:lnTo>
                    <a:pt x="867791" y="273812"/>
                  </a:lnTo>
                  <a:lnTo>
                    <a:pt x="869823" y="270256"/>
                  </a:lnTo>
                  <a:lnTo>
                    <a:pt x="870839" y="262382"/>
                  </a:lnTo>
                  <a:lnTo>
                    <a:pt x="869950" y="258572"/>
                  </a:lnTo>
                  <a:lnTo>
                    <a:pt x="867537" y="254762"/>
                  </a:lnTo>
                  <a:lnTo>
                    <a:pt x="870966" y="256032"/>
                  </a:lnTo>
                  <a:lnTo>
                    <a:pt x="874268" y="256413"/>
                  </a:lnTo>
                  <a:lnTo>
                    <a:pt x="880364" y="255143"/>
                  </a:lnTo>
                  <a:lnTo>
                    <a:pt x="880999" y="254762"/>
                  </a:lnTo>
                  <a:lnTo>
                    <a:pt x="882904" y="253619"/>
                  </a:lnTo>
                  <a:lnTo>
                    <a:pt x="885190" y="251460"/>
                  </a:lnTo>
                  <a:lnTo>
                    <a:pt x="887476" y="249047"/>
                  </a:lnTo>
                  <a:lnTo>
                    <a:pt x="887615" y="248793"/>
                  </a:lnTo>
                  <a:lnTo>
                    <a:pt x="889127" y="246253"/>
                  </a:lnTo>
                  <a:lnTo>
                    <a:pt x="889889" y="242824"/>
                  </a:lnTo>
                  <a:lnTo>
                    <a:pt x="890701" y="239776"/>
                  </a:lnTo>
                  <a:close/>
                </a:path>
                <a:path w="5224145" h="332104">
                  <a:moveTo>
                    <a:pt x="1339469" y="66421"/>
                  </a:moveTo>
                  <a:lnTo>
                    <a:pt x="1332611" y="59563"/>
                  </a:lnTo>
                  <a:lnTo>
                    <a:pt x="1291336" y="84709"/>
                  </a:lnTo>
                  <a:lnTo>
                    <a:pt x="1286002" y="87884"/>
                  </a:lnTo>
                  <a:lnTo>
                    <a:pt x="1277493" y="93345"/>
                  </a:lnTo>
                  <a:lnTo>
                    <a:pt x="1281163" y="88303"/>
                  </a:lnTo>
                  <a:lnTo>
                    <a:pt x="1284757" y="82892"/>
                  </a:lnTo>
                  <a:lnTo>
                    <a:pt x="1288313" y="77114"/>
                  </a:lnTo>
                  <a:lnTo>
                    <a:pt x="1291844" y="70993"/>
                  </a:lnTo>
                  <a:lnTo>
                    <a:pt x="1309446" y="39370"/>
                  </a:lnTo>
                  <a:lnTo>
                    <a:pt x="1310513" y="37465"/>
                  </a:lnTo>
                  <a:lnTo>
                    <a:pt x="1302258" y="29210"/>
                  </a:lnTo>
                  <a:lnTo>
                    <a:pt x="1257554" y="54229"/>
                  </a:lnTo>
                  <a:lnTo>
                    <a:pt x="1256538" y="54864"/>
                  </a:lnTo>
                  <a:lnTo>
                    <a:pt x="1252474" y="57277"/>
                  </a:lnTo>
                  <a:lnTo>
                    <a:pt x="1245743" y="61468"/>
                  </a:lnTo>
                  <a:lnTo>
                    <a:pt x="1248613" y="57277"/>
                  </a:lnTo>
                  <a:lnTo>
                    <a:pt x="1251331" y="53213"/>
                  </a:lnTo>
                  <a:lnTo>
                    <a:pt x="1254125" y="48768"/>
                  </a:lnTo>
                  <a:lnTo>
                    <a:pt x="1280033" y="6985"/>
                  </a:lnTo>
                  <a:lnTo>
                    <a:pt x="1273048" y="0"/>
                  </a:lnTo>
                  <a:lnTo>
                    <a:pt x="1235075" y="65405"/>
                  </a:lnTo>
                  <a:lnTo>
                    <a:pt x="1242060" y="72390"/>
                  </a:lnTo>
                  <a:lnTo>
                    <a:pt x="1261414" y="61468"/>
                  </a:lnTo>
                  <a:lnTo>
                    <a:pt x="1294511" y="42799"/>
                  </a:lnTo>
                  <a:lnTo>
                    <a:pt x="1297051" y="41275"/>
                  </a:lnTo>
                  <a:lnTo>
                    <a:pt x="1299972" y="39370"/>
                  </a:lnTo>
                  <a:lnTo>
                    <a:pt x="1299464" y="40386"/>
                  </a:lnTo>
                  <a:lnTo>
                    <a:pt x="1297940" y="42926"/>
                  </a:lnTo>
                  <a:lnTo>
                    <a:pt x="1295527" y="47117"/>
                  </a:lnTo>
                  <a:lnTo>
                    <a:pt x="1267079" y="97409"/>
                  </a:lnTo>
                  <a:lnTo>
                    <a:pt x="1273683" y="104013"/>
                  </a:lnTo>
                  <a:lnTo>
                    <a:pt x="1292352" y="93345"/>
                  </a:lnTo>
                  <a:lnTo>
                    <a:pt x="1339469" y="66421"/>
                  </a:lnTo>
                  <a:close/>
                </a:path>
                <a:path w="5224145" h="332104">
                  <a:moveTo>
                    <a:pt x="1356360" y="113538"/>
                  </a:moveTo>
                  <a:lnTo>
                    <a:pt x="1353947" y="107696"/>
                  </a:lnTo>
                  <a:lnTo>
                    <a:pt x="1349756" y="103505"/>
                  </a:lnTo>
                  <a:lnTo>
                    <a:pt x="1348486" y="102235"/>
                  </a:lnTo>
                  <a:lnTo>
                    <a:pt x="1348486" y="115062"/>
                  </a:lnTo>
                  <a:lnTo>
                    <a:pt x="1347978" y="119507"/>
                  </a:lnTo>
                  <a:lnTo>
                    <a:pt x="1347724" y="122428"/>
                  </a:lnTo>
                  <a:lnTo>
                    <a:pt x="1346200" y="125603"/>
                  </a:lnTo>
                  <a:lnTo>
                    <a:pt x="1343279" y="129032"/>
                  </a:lnTo>
                  <a:lnTo>
                    <a:pt x="1327238" y="112903"/>
                  </a:lnTo>
                  <a:lnTo>
                    <a:pt x="1322451" y="108077"/>
                  </a:lnTo>
                  <a:lnTo>
                    <a:pt x="1325880" y="105029"/>
                  </a:lnTo>
                  <a:lnTo>
                    <a:pt x="1329563" y="103505"/>
                  </a:lnTo>
                  <a:lnTo>
                    <a:pt x="1333500" y="103505"/>
                  </a:lnTo>
                  <a:lnTo>
                    <a:pt x="1337437" y="103632"/>
                  </a:lnTo>
                  <a:lnTo>
                    <a:pt x="1340866" y="105029"/>
                  </a:lnTo>
                  <a:lnTo>
                    <a:pt x="1347089" y="111252"/>
                  </a:lnTo>
                  <a:lnTo>
                    <a:pt x="1348486" y="115062"/>
                  </a:lnTo>
                  <a:lnTo>
                    <a:pt x="1348486" y="102235"/>
                  </a:lnTo>
                  <a:lnTo>
                    <a:pt x="1343787" y="97536"/>
                  </a:lnTo>
                  <a:lnTo>
                    <a:pt x="1337818" y="94996"/>
                  </a:lnTo>
                  <a:lnTo>
                    <a:pt x="1324356" y="95504"/>
                  </a:lnTo>
                  <a:lnTo>
                    <a:pt x="1302258" y="124079"/>
                  </a:lnTo>
                  <a:lnTo>
                    <a:pt x="1302004" y="130683"/>
                  </a:lnTo>
                  <a:lnTo>
                    <a:pt x="1304671" y="136652"/>
                  </a:lnTo>
                  <a:lnTo>
                    <a:pt x="1314577" y="146558"/>
                  </a:lnTo>
                  <a:lnTo>
                    <a:pt x="1319149" y="149098"/>
                  </a:lnTo>
                  <a:lnTo>
                    <a:pt x="1329055" y="150368"/>
                  </a:lnTo>
                  <a:lnTo>
                    <a:pt x="1333881" y="149352"/>
                  </a:lnTo>
                  <a:lnTo>
                    <a:pt x="1338707" y="146558"/>
                  </a:lnTo>
                  <a:lnTo>
                    <a:pt x="1334858" y="141605"/>
                  </a:lnTo>
                  <a:lnTo>
                    <a:pt x="1332992" y="139192"/>
                  </a:lnTo>
                  <a:lnTo>
                    <a:pt x="1329309" y="140843"/>
                  </a:lnTo>
                  <a:lnTo>
                    <a:pt x="1326134" y="141605"/>
                  </a:lnTo>
                  <a:lnTo>
                    <a:pt x="1323213" y="141097"/>
                  </a:lnTo>
                  <a:lnTo>
                    <a:pt x="1320419" y="140716"/>
                  </a:lnTo>
                  <a:lnTo>
                    <a:pt x="1317752" y="139319"/>
                  </a:lnTo>
                  <a:lnTo>
                    <a:pt x="1312291" y="133858"/>
                  </a:lnTo>
                  <a:lnTo>
                    <a:pt x="1310767" y="130175"/>
                  </a:lnTo>
                  <a:lnTo>
                    <a:pt x="1311021" y="121666"/>
                  </a:lnTo>
                  <a:lnTo>
                    <a:pt x="1312926" y="117348"/>
                  </a:lnTo>
                  <a:lnTo>
                    <a:pt x="1316863" y="112903"/>
                  </a:lnTo>
                  <a:lnTo>
                    <a:pt x="1344803" y="140843"/>
                  </a:lnTo>
                  <a:lnTo>
                    <a:pt x="1352677" y="133096"/>
                  </a:lnTo>
                  <a:lnTo>
                    <a:pt x="1354658" y="129032"/>
                  </a:lnTo>
                  <a:lnTo>
                    <a:pt x="1355852" y="126619"/>
                  </a:lnTo>
                  <a:lnTo>
                    <a:pt x="1356360" y="113538"/>
                  </a:lnTo>
                  <a:close/>
                </a:path>
                <a:path w="5224145" h="332104">
                  <a:moveTo>
                    <a:pt x="1396238" y="153416"/>
                  </a:moveTo>
                  <a:lnTo>
                    <a:pt x="1393825" y="147574"/>
                  </a:lnTo>
                  <a:lnTo>
                    <a:pt x="1389634" y="143383"/>
                  </a:lnTo>
                  <a:lnTo>
                    <a:pt x="1388364" y="142113"/>
                  </a:lnTo>
                  <a:lnTo>
                    <a:pt x="1388364" y="154940"/>
                  </a:lnTo>
                  <a:lnTo>
                    <a:pt x="1387856" y="159385"/>
                  </a:lnTo>
                  <a:lnTo>
                    <a:pt x="1387602" y="162306"/>
                  </a:lnTo>
                  <a:lnTo>
                    <a:pt x="1386078" y="165481"/>
                  </a:lnTo>
                  <a:lnTo>
                    <a:pt x="1383157" y="168910"/>
                  </a:lnTo>
                  <a:lnTo>
                    <a:pt x="1367116" y="152781"/>
                  </a:lnTo>
                  <a:lnTo>
                    <a:pt x="1362329" y="147955"/>
                  </a:lnTo>
                  <a:lnTo>
                    <a:pt x="1365758" y="144907"/>
                  </a:lnTo>
                  <a:lnTo>
                    <a:pt x="1369441" y="143383"/>
                  </a:lnTo>
                  <a:lnTo>
                    <a:pt x="1373378" y="143383"/>
                  </a:lnTo>
                  <a:lnTo>
                    <a:pt x="1377315" y="143510"/>
                  </a:lnTo>
                  <a:lnTo>
                    <a:pt x="1380744" y="144907"/>
                  </a:lnTo>
                  <a:lnTo>
                    <a:pt x="1386967" y="151130"/>
                  </a:lnTo>
                  <a:lnTo>
                    <a:pt x="1388364" y="154940"/>
                  </a:lnTo>
                  <a:lnTo>
                    <a:pt x="1388364" y="142113"/>
                  </a:lnTo>
                  <a:lnTo>
                    <a:pt x="1383665" y="137414"/>
                  </a:lnTo>
                  <a:lnTo>
                    <a:pt x="1377696" y="134874"/>
                  </a:lnTo>
                  <a:lnTo>
                    <a:pt x="1364234" y="135382"/>
                  </a:lnTo>
                  <a:lnTo>
                    <a:pt x="1357757" y="138684"/>
                  </a:lnTo>
                  <a:lnTo>
                    <a:pt x="1345438" y="151003"/>
                  </a:lnTo>
                  <a:lnTo>
                    <a:pt x="1342263" y="157353"/>
                  </a:lnTo>
                  <a:lnTo>
                    <a:pt x="1342136" y="163957"/>
                  </a:lnTo>
                  <a:lnTo>
                    <a:pt x="1341882" y="170561"/>
                  </a:lnTo>
                  <a:lnTo>
                    <a:pt x="1368806" y="190246"/>
                  </a:lnTo>
                  <a:lnTo>
                    <a:pt x="1373759" y="189230"/>
                  </a:lnTo>
                  <a:lnTo>
                    <a:pt x="1378585" y="186436"/>
                  </a:lnTo>
                  <a:lnTo>
                    <a:pt x="1374635" y="181356"/>
                  </a:lnTo>
                  <a:lnTo>
                    <a:pt x="1372870" y="179070"/>
                  </a:lnTo>
                  <a:lnTo>
                    <a:pt x="1369187" y="180721"/>
                  </a:lnTo>
                  <a:lnTo>
                    <a:pt x="1366012" y="181356"/>
                  </a:lnTo>
                  <a:lnTo>
                    <a:pt x="1360297" y="180594"/>
                  </a:lnTo>
                  <a:lnTo>
                    <a:pt x="1357630" y="179197"/>
                  </a:lnTo>
                  <a:lnTo>
                    <a:pt x="1352169" y="173736"/>
                  </a:lnTo>
                  <a:lnTo>
                    <a:pt x="1350645" y="170053"/>
                  </a:lnTo>
                  <a:lnTo>
                    <a:pt x="1350899" y="161544"/>
                  </a:lnTo>
                  <a:lnTo>
                    <a:pt x="1352804" y="157226"/>
                  </a:lnTo>
                  <a:lnTo>
                    <a:pt x="1356741" y="152781"/>
                  </a:lnTo>
                  <a:lnTo>
                    <a:pt x="1384681" y="180721"/>
                  </a:lnTo>
                  <a:lnTo>
                    <a:pt x="1392555" y="172847"/>
                  </a:lnTo>
                  <a:lnTo>
                    <a:pt x="1394523" y="168910"/>
                  </a:lnTo>
                  <a:lnTo>
                    <a:pt x="1395730" y="166497"/>
                  </a:lnTo>
                  <a:lnTo>
                    <a:pt x="1396238" y="153416"/>
                  </a:lnTo>
                  <a:close/>
                </a:path>
                <a:path w="5224145" h="332104">
                  <a:moveTo>
                    <a:pt x="1442085" y="197485"/>
                  </a:moveTo>
                  <a:lnTo>
                    <a:pt x="1441704" y="197104"/>
                  </a:lnTo>
                  <a:lnTo>
                    <a:pt x="1441450" y="196850"/>
                  </a:lnTo>
                  <a:lnTo>
                    <a:pt x="1434084" y="189484"/>
                  </a:lnTo>
                  <a:lnTo>
                    <a:pt x="1433957" y="189357"/>
                  </a:lnTo>
                  <a:lnTo>
                    <a:pt x="1403604" y="189484"/>
                  </a:lnTo>
                  <a:lnTo>
                    <a:pt x="1433068" y="160020"/>
                  </a:lnTo>
                  <a:lnTo>
                    <a:pt x="1426718" y="153670"/>
                  </a:lnTo>
                  <a:lnTo>
                    <a:pt x="1375156" y="205359"/>
                  </a:lnTo>
                  <a:lnTo>
                    <a:pt x="1381506" y="211709"/>
                  </a:lnTo>
                  <a:lnTo>
                    <a:pt x="1396238" y="196850"/>
                  </a:lnTo>
                  <a:lnTo>
                    <a:pt x="1405001" y="197104"/>
                  </a:lnTo>
                  <a:lnTo>
                    <a:pt x="1398270" y="228600"/>
                  </a:lnTo>
                  <a:lnTo>
                    <a:pt x="1406144" y="236347"/>
                  </a:lnTo>
                  <a:lnTo>
                    <a:pt x="1413891" y="197104"/>
                  </a:lnTo>
                  <a:lnTo>
                    <a:pt x="1442085" y="197485"/>
                  </a:lnTo>
                  <a:close/>
                </a:path>
                <a:path w="5224145" h="332104">
                  <a:moveTo>
                    <a:pt x="1505331" y="243205"/>
                  </a:moveTo>
                  <a:lnTo>
                    <a:pt x="1504911" y="237871"/>
                  </a:lnTo>
                  <a:lnTo>
                    <a:pt x="1504696" y="233426"/>
                  </a:lnTo>
                  <a:lnTo>
                    <a:pt x="1502537" y="228981"/>
                  </a:lnTo>
                  <a:lnTo>
                    <a:pt x="1499108" y="225552"/>
                  </a:lnTo>
                  <a:lnTo>
                    <a:pt x="1493012" y="219456"/>
                  </a:lnTo>
                  <a:lnTo>
                    <a:pt x="1486662" y="217043"/>
                  </a:lnTo>
                  <a:lnTo>
                    <a:pt x="1452118" y="234061"/>
                  </a:lnTo>
                  <a:lnTo>
                    <a:pt x="1437386" y="265557"/>
                  </a:lnTo>
                  <a:lnTo>
                    <a:pt x="1439799" y="271780"/>
                  </a:lnTo>
                  <a:lnTo>
                    <a:pt x="1459484" y="284099"/>
                  </a:lnTo>
                  <a:lnTo>
                    <a:pt x="1463548" y="283972"/>
                  </a:lnTo>
                  <a:lnTo>
                    <a:pt x="1471930" y="281178"/>
                  </a:lnTo>
                  <a:lnTo>
                    <a:pt x="1475613" y="278892"/>
                  </a:lnTo>
                  <a:lnTo>
                    <a:pt x="1478788" y="275717"/>
                  </a:lnTo>
                  <a:lnTo>
                    <a:pt x="1483868" y="270637"/>
                  </a:lnTo>
                  <a:lnTo>
                    <a:pt x="1486408" y="265176"/>
                  </a:lnTo>
                  <a:lnTo>
                    <a:pt x="1486636" y="253619"/>
                  </a:lnTo>
                  <a:lnTo>
                    <a:pt x="1486560" y="252730"/>
                  </a:lnTo>
                  <a:lnTo>
                    <a:pt x="1484630" y="247777"/>
                  </a:lnTo>
                  <a:lnTo>
                    <a:pt x="1480439" y="243713"/>
                  </a:lnTo>
                  <a:lnTo>
                    <a:pt x="1477899" y="241173"/>
                  </a:lnTo>
                  <a:lnTo>
                    <a:pt x="1477772" y="241096"/>
                  </a:lnTo>
                  <a:lnTo>
                    <a:pt x="1477772" y="254254"/>
                  </a:lnTo>
                  <a:lnTo>
                    <a:pt x="1477645" y="258191"/>
                  </a:lnTo>
                  <a:lnTo>
                    <a:pt x="1456182" y="275717"/>
                  </a:lnTo>
                  <a:lnTo>
                    <a:pt x="1452880" y="274447"/>
                  </a:lnTo>
                  <a:lnTo>
                    <a:pt x="1448308" y="269875"/>
                  </a:lnTo>
                  <a:lnTo>
                    <a:pt x="1447038" y="267716"/>
                  </a:lnTo>
                  <a:lnTo>
                    <a:pt x="1446530" y="264922"/>
                  </a:lnTo>
                  <a:lnTo>
                    <a:pt x="1445895" y="262255"/>
                  </a:lnTo>
                  <a:lnTo>
                    <a:pt x="1446022" y="259461"/>
                  </a:lnTo>
                  <a:lnTo>
                    <a:pt x="1447165" y="256540"/>
                  </a:lnTo>
                  <a:lnTo>
                    <a:pt x="1448181" y="253619"/>
                  </a:lnTo>
                  <a:lnTo>
                    <a:pt x="1463167" y="243713"/>
                  </a:lnTo>
                  <a:lnTo>
                    <a:pt x="1467104" y="243713"/>
                  </a:lnTo>
                  <a:lnTo>
                    <a:pt x="1470660" y="245110"/>
                  </a:lnTo>
                  <a:lnTo>
                    <a:pt x="1476375" y="250825"/>
                  </a:lnTo>
                  <a:lnTo>
                    <a:pt x="1477772" y="254254"/>
                  </a:lnTo>
                  <a:lnTo>
                    <a:pt x="1477772" y="241096"/>
                  </a:lnTo>
                  <a:lnTo>
                    <a:pt x="1475105" y="239395"/>
                  </a:lnTo>
                  <a:lnTo>
                    <a:pt x="1471676" y="238379"/>
                  </a:lnTo>
                  <a:lnTo>
                    <a:pt x="1470202" y="237871"/>
                  </a:lnTo>
                  <a:lnTo>
                    <a:pt x="1468374" y="237236"/>
                  </a:lnTo>
                  <a:lnTo>
                    <a:pt x="1464818" y="237109"/>
                  </a:lnTo>
                  <a:lnTo>
                    <a:pt x="1460881" y="237871"/>
                  </a:lnTo>
                  <a:lnTo>
                    <a:pt x="1466215" y="232791"/>
                  </a:lnTo>
                  <a:lnTo>
                    <a:pt x="1470787" y="229362"/>
                  </a:lnTo>
                  <a:lnTo>
                    <a:pt x="1474724" y="227711"/>
                  </a:lnTo>
                  <a:lnTo>
                    <a:pt x="1478661" y="226187"/>
                  </a:lnTo>
                  <a:lnTo>
                    <a:pt x="1482344" y="225552"/>
                  </a:lnTo>
                  <a:lnTo>
                    <a:pt x="1485773" y="226060"/>
                  </a:lnTo>
                  <a:lnTo>
                    <a:pt x="1488440" y="226568"/>
                  </a:lnTo>
                  <a:lnTo>
                    <a:pt x="1490726" y="227711"/>
                  </a:lnTo>
                  <a:lnTo>
                    <a:pt x="1495298" y="232283"/>
                  </a:lnTo>
                  <a:lnTo>
                    <a:pt x="1496568" y="235331"/>
                  </a:lnTo>
                  <a:lnTo>
                    <a:pt x="1496453" y="238379"/>
                  </a:lnTo>
                  <a:lnTo>
                    <a:pt x="1496326" y="240588"/>
                  </a:lnTo>
                  <a:lnTo>
                    <a:pt x="1496212" y="241173"/>
                  </a:lnTo>
                  <a:lnTo>
                    <a:pt x="1495298" y="243586"/>
                  </a:lnTo>
                  <a:lnTo>
                    <a:pt x="1493393" y="246634"/>
                  </a:lnTo>
                  <a:lnTo>
                    <a:pt x="1500251" y="252476"/>
                  </a:lnTo>
                  <a:lnTo>
                    <a:pt x="1503680" y="247904"/>
                  </a:lnTo>
                  <a:lnTo>
                    <a:pt x="1505331" y="243205"/>
                  </a:lnTo>
                  <a:close/>
                </a:path>
                <a:path w="5224145" h="332104">
                  <a:moveTo>
                    <a:pt x="1952371" y="66421"/>
                  </a:moveTo>
                  <a:lnTo>
                    <a:pt x="1945513" y="59563"/>
                  </a:lnTo>
                  <a:lnTo>
                    <a:pt x="1904238" y="84709"/>
                  </a:lnTo>
                  <a:lnTo>
                    <a:pt x="1898904" y="87884"/>
                  </a:lnTo>
                  <a:lnTo>
                    <a:pt x="1890395" y="93345"/>
                  </a:lnTo>
                  <a:lnTo>
                    <a:pt x="1894065" y="88303"/>
                  </a:lnTo>
                  <a:lnTo>
                    <a:pt x="1897659" y="82892"/>
                  </a:lnTo>
                  <a:lnTo>
                    <a:pt x="1901215" y="77114"/>
                  </a:lnTo>
                  <a:lnTo>
                    <a:pt x="1904746" y="70993"/>
                  </a:lnTo>
                  <a:lnTo>
                    <a:pt x="1922348" y="39370"/>
                  </a:lnTo>
                  <a:lnTo>
                    <a:pt x="1923402" y="37465"/>
                  </a:lnTo>
                  <a:lnTo>
                    <a:pt x="1915160" y="29210"/>
                  </a:lnTo>
                  <a:lnTo>
                    <a:pt x="1870456" y="54229"/>
                  </a:lnTo>
                  <a:lnTo>
                    <a:pt x="1869440" y="54864"/>
                  </a:lnTo>
                  <a:lnTo>
                    <a:pt x="1865376" y="57277"/>
                  </a:lnTo>
                  <a:lnTo>
                    <a:pt x="1858518" y="61468"/>
                  </a:lnTo>
                  <a:lnTo>
                    <a:pt x="1861515" y="57277"/>
                  </a:lnTo>
                  <a:lnTo>
                    <a:pt x="1864233" y="53213"/>
                  </a:lnTo>
                  <a:lnTo>
                    <a:pt x="1867027" y="48768"/>
                  </a:lnTo>
                  <a:lnTo>
                    <a:pt x="1892935" y="6985"/>
                  </a:lnTo>
                  <a:lnTo>
                    <a:pt x="1885950" y="0"/>
                  </a:lnTo>
                  <a:lnTo>
                    <a:pt x="1847977" y="65405"/>
                  </a:lnTo>
                  <a:lnTo>
                    <a:pt x="1854962" y="72390"/>
                  </a:lnTo>
                  <a:lnTo>
                    <a:pt x="1874316" y="61468"/>
                  </a:lnTo>
                  <a:lnTo>
                    <a:pt x="1907413" y="42799"/>
                  </a:lnTo>
                  <a:lnTo>
                    <a:pt x="1909953" y="41275"/>
                  </a:lnTo>
                  <a:lnTo>
                    <a:pt x="1912874" y="39370"/>
                  </a:lnTo>
                  <a:lnTo>
                    <a:pt x="1912366" y="40386"/>
                  </a:lnTo>
                  <a:lnTo>
                    <a:pt x="1910842" y="42926"/>
                  </a:lnTo>
                  <a:lnTo>
                    <a:pt x="1908429" y="47117"/>
                  </a:lnTo>
                  <a:lnTo>
                    <a:pt x="1879981" y="97409"/>
                  </a:lnTo>
                  <a:lnTo>
                    <a:pt x="1886585" y="104013"/>
                  </a:lnTo>
                  <a:lnTo>
                    <a:pt x="1905254" y="93345"/>
                  </a:lnTo>
                  <a:lnTo>
                    <a:pt x="1952371" y="66421"/>
                  </a:lnTo>
                  <a:close/>
                </a:path>
                <a:path w="5224145" h="332104">
                  <a:moveTo>
                    <a:pt x="1969262" y="113538"/>
                  </a:moveTo>
                  <a:lnTo>
                    <a:pt x="1966849" y="107696"/>
                  </a:lnTo>
                  <a:lnTo>
                    <a:pt x="1962645" y="103505"/>
                  </a:lnTo>
                  <a:lnTo>
                    <a:pt x="1961388" y="102247"/>
                  </a:lnTo>
                  <a:lnTo>
                    <a:pt x="1961388" y="115062"/>
                  </a:lnTo>
                  <a:lnTo>
                    <a:pt x="1960867" y="119507"/>
                  </a:lnTo>
                  <a:lnTo>
                    <a:pt x="1960626" y="122428"/>
                  </a:lnTo>
                  <a:lnTo>
                    <a:pt x="1959102" y="125603"/>
                  </a:lnTo>
                  <a:lnTo>
                    <a:pt x="1956181" y="129032"/>
                  </a:lnTo>
                  <a:lnTo>
                    <a:pt x="1940140" y="112903"/>
                  </a:lnTo>
                  <a:lnTo>
                    <a:pt x="1935340" y="108077"/>
                  </a:lnTo>
                  <a:lnTo>
                    <a:pt x="1938782" y="105029"/>
                  </a:lnTo>
                  <a:lnTo>
                    <a:pt x="1942452" y="103505"/>
                  </a:lnTo>
                  <a:lnTo>
                    <a:pt x="1946402" y="103505"/>
                  </a:lnTo>
                  <a:lnTo>
                    <a:pt x="1950339" y="103632"/>
                  </a:lnTo>
                  <a:lnTo>
                    <a:pt x="1953768" y="105029"/>
                  </a:lnTo>
                  <a:lnTo>
                    <a:pt x="1959978" y="111252"/>
                  </a:lnTo>
                  <a:lnTo>
                    <a:pt x="1961388" y="115062"/>
                  </a:lnTo>
                  <a:lnTo>
                    <a:pt x="1961388" y="102247"/>
                  </a:lnTo>
                  <a:lnTo>
                    <a:pt x="1956689" y="97536"/>
                  </a:lnTo>
                  <a:lnTo>
                    <a:pt x="1950720" y="94996"/>
                  </a:lnTo>
                  <a:lnTo>
                    <a:pt x="1937258" y="95504"/>
                  </a:lnTo>
                  <a:lnTo>
                    <a:pt x="1930781" y="98806"/>
                  </a:lnTo>
                  <a:lnTo>
                    <a:pt x="1918462" y="111125"/>
                  </a:lnTo>
                  <a:lnTo>
                    <a:pt x="1915287" y="117475"/>
                  </a:lnTo>
                  <a:lnTo>
                    <a:pt x="1915160" y="124079"/>
                  </a:lnTo>
                  <a:lnTo>
                    <a:pt x="1914906" y="130683"/>
                  </a:lnTo>
                  <a:lnTo>
                    <a:pt x="1917573" y="136652"/>
                  </a:lnTo>
                  <a:lnTo>
                    <a:pt x="1927466" y="146558"/>
                  </a:lnTo>
                  <a:lnTo>
                    <a:pt x="1932051" y="149098"/>
                  </a:lnTo>
                  <a:lnTo>
                    <a:pt x="1941817" y="150368"/>
                  </a:lnTo>
                  <a:lnTo>
                    <a:pt x="1946783" y="149352"/>
                  </a:lnTo>
                  <a:lnTo>
                    <a:pt x="1951609" y="146558"/>
                  </a:lnTo>
                  <a:lnTo>
                    <a:pt x="1947760" y="141605"/>
                  </a:lnTo>
                  <a:lnTo>
                    <a:pt x="1945894" y="139192"/>
                  </a:lnTo>
                  <a:lnTo>
                    <a:pt x="1942211" y="140843"/>
                  </a:lnTo>
                  <a:lnTo>
                    <a:pt x="1939036" y="141605"/>
                  </a:lnTo>
                  <a:lnTo>
                    <a:pt x="1936102" y="141097"/>
                  </a:lnTo>
                  <a:lnTo>
                    <a:pt x="1933321" y="140716"/>
                  </a:lnTo>
                  <a:lnTo>
                    <a:pt x="1930641" y="139319"/>
                  </a:lnTo>
                  <a:lnTo>
                    <a:pt x="1925193" y="133858"/>
                  </a:lnTo>
                  <a:lnTo>
                    <a:pt x="1923669" y="130175"/>
                  </a:lnTo>
                  <a:lnTo>
                    <a:pt x="1923923" y="121666"/>
                  </a:lnTo>
                  <a:lnTo>
                    <a:pt x="1925815" y="117348"/>
                  </a:lnTo>
                  <a:lnTo>
                    <a:pt x="1929752" y="112903"/>
                  </a:lnTo>
                  <a:lnTo>
                    <a:pt x="1957692" y="140843"/>
                  </a:lnTo>
                  <a:lnTo>
                    <a:pt x="1965566" y="133096"/>
                  </a:lnTo>
                  <a:lnTo>
                    <a:pt x="1967560" y="129032"/>
                  </a:lnTo>
                  <a:lnTo>
                    <a:pt x="1968741" y="126619"/>
                  </a:lnTo>
                  <a:lnTo>
                    <a:pt x="1969262" y="113538"/>
                  </a:lnTo>
                  <a:close/>
                </a:path>
                <a:path w="5224145" h="332104">
                  <a:moveTo>
                    <a:pt x="2009140" y="153416"/>
                  </a:moveTo>
                  <a:lnTo>
                    <a:pt x="2006727" y="147574"/>
                  </a:lnTo>
                  <a:lnTo>
                    <a:pt x="2002536" y="143383"/>
                  </a:lnTo>
                  <a:lnTo>
                    <a:pt x="2001266" y="142113"/>
                  </a:lnTo>
                  <a:lnTo>
                    <a:pt x="2001266" y="154940"/>
                  </a:lnTo>
                  <a:lnTo>
                    <a:pt x="2000758" y="159385"/>
                  </a:lnTo>
                  <a:lnTo>
                    <a:pt x="2000504" y="162306"/>
                  </a:lnTo>
                  <a:lnTo>
                    <a:pt x="1998980" y="165481"/>
                  </a:lnTo>
                  <a:lnTo>
                    <a:pt x="1996059" y="168910"/>
                  </a:lnTo>
                  <a:lnTo>
                    <a:pt x="1980018" y="152781"/>
                  </a:lnTo>
                  <a:lnTo>
                    <a:pt x="1975231" y="147955"/>
                  </a:lnTo>
                  <a:lnTo>
                    <a:pt x="1978660" y="144907"/>
                  </a:lnTo>
                  <a:lnTo>
                    <a:pt x="1982343" y="143383"/>
                  </a:lnTo>
                  <a:lnTo>
                    <a:pt x="1986267" y="143383"/>
                  </a:lnTo>
                  <a:lnTo>
                    <a:pt x="1990204" y="143510"/>
                  </a:lnTo>
                  <a:lnTo>
                    <a:pt x="1993646" y="144907"/>
                  </a:lnTo>
                  <a:lnTo>
                    <a:pt x="1999869" y="151130"/>
                  </a:lnTo>
                  <a:lnTo>
                    <a:pt x="2001266" y="154940"/>
                  </a:lnTo>
                  <a:lnTo>
                    <a:pt x="2001266" y="142113"/>
                  </a:lnTo>
                  <a:lnTo>
                    <a:pt x="1996567" y="137414"/>
                  </a:lnTo>
                  <a:lnTo>
                    <a:pt x="1990598" y="134874"/>
                  </a:lnTo>
                  <a:lnTo>
                    <a:pt x="1977136" y="135382"/>
                  </a:lnTo>
                  <a:lnTo>
                    <a:pt x="1970659" y="138684"/>
                  </a:lnTo>
                  <a:lnTo>
                    <a:pt x="1958327" y="151003"/>
                  </a:lnTo>
                  <a:lnTo>
                    <a:pt x="1955152" y="157353"/>
                  </a:lnTo>
                  <a:lnTo>
                    <a:pt x="1955038" y="163957"/>
                  </a:lnTo>
                  <a:lnTo>
                    <a:pt x="1954784" y="170561"/>
                  </a:lnTo>
                  <a:lnTo>
                    <a:pt x="1981708" y="190246"/>
                  </a:lnTo>
                  <a:lnTo>
                    <a:pt x="1986661" y="189230"/>
                  </a:lnTo>
                  <a:lnTo>
                    <a:pt x="1991487" y="186436"/>
                  </a:lnTo>
                  <a:lnTo>
                    <a:pt x="1987537" y="181356"/>
                  </a:lnTo>
                  <a:lnTo>
                    <a:pt x="1985772" y="179070"/>
                  </a:lnTo>
                  <a:lnTo>
                    <a:pt x="1982089" y="180721"/>
                  </a:lnTo>
                  <a:lnTo>
                    <a:pt x="1978914" y="181356"/>
                  </a:lnTo>
                  <a:lnTo>
                    <a:pt x="1973199" y="180594"/>
                  </a:lnTo>
                  <a:lnTo>
                    <a:pt x="1970532" y="179197"/>
                  </a:lnTo>
                  <a:lnTo>
                    <a:pt x="1965071" y="173736"/>
                  </a:lnTo>
                  <a:lnTo>
                    <a:pt x="1963547" y="170053"/>
                  </a:lnTo>
                  <a:lnTo>
                    <a:pt x="1963801" y="161544"/>
                  </a:lnTo>
                  <a:lnTo>
                    <a:pt x="1965706" y="157226"/>
                  </a:lnTo>
                  <a:lnTo>
                    <a:pt x="1969643" y="152781"/>
                  </a:lnTo>
                  <a:lnTo>
                    <a:pt x="1997583" y="180721"/>
                  </a:lnTo>
                  <a:lnTo>
                    <a:pt x="2005457" y="172847"/>
                  </a:lnTo>
                  <a:lnTo>
                    <a:pt x="2007425" y="168910"/>
                  </a:lnTo>
                  <a:lnTo>
                    <a:pt x="2008632" y="166497"/>
                  </a:lnTo>
                  <a:lnTo>
                    <a:pt x="2009140" y="153416"/>
                  </a:lnTo>
                  <a:close/>
                </a:path>
                <a:path w="5224145" h="332104">
                  <a:moveTo>
                    <a:pt x="2054987" y="197485"/>
                  </a:moveTo>
                  <a:lnTo>
                    <a:pt x="2054606" y="197104"/>
                  </a:lnTo>
                  <a:lnTo>
                    <a:pt x="2054352" y="196850"/>
                  </a:lnTo>
                  <a:lnTo>
                    <a:pt x="2046986" y="189484"/>
                  </a:lnTo>
                  <a:lnTo>
                    <a:pt x="2046859" y="189357"/>
                  </a:lnTo>
                  <a:lnTo>
                    <a:pt x="2016506" y="189484"/>
                  </a:lnTo>
                  <a:lnTo>
                    <a:pt x="2045970" y="160020"/>
                  </a:lnTo>
                  <a:lnTo>
                    <a:pt x="2039620" y="153670"/>
                  </a:lnTo>
                  <a:lnTo>
                    <a:pt x="1987931" y="205359"/>
                  </a:lnTo>
                  <a:lnTo>
                    <a:pt x="1994281" y="211709"/>
                  </a:lnTo>
                  <a:lnTo>
                    <a:pt x="2009140" y="196850"/>
                  </a:lnTo>
                  <a:lnTo>
                    <a:pt x="2017903" y="197104"/>
                  </a:lnTo>
                  <a:lnTo>
                    <a:pt x="2011172" y="228600"/>
                  </a:lnTo>
                  <a:lnTo>
                    <a:pt x="2019046" y="236347"/>
                  </a:lnTo>
                  <a:lnTo>
                    <a:pt x="2026793" y="197104"/>
                  </a:lnTo>
                  <a:lnTo>
                    <a:pt x="2054987" y="197485"/>
                  </a:lnTo>
                  <a:close/>
                </a:path>
                <a:path w="5224145" h="332104">
                  <a:moveTo>
                    <a:pt x="2116836" y="239395"/>
                  </a:moveTo>
                  <a:lnTo>
                    <a:pt x="2114804" y="230251"/>
                  </a:lnTo>
                  <a:lnTo>
                    <a:pt x="2112645" y="226314"/>
                  </a:lnTo>
                  <a:lnTo>
                    <a:pt x="2111171" y="224790"/>
                  </a:lnTo>
                  <a:lnTo>
                    <a:pt x="2109343" y="222885"/>
                  </a:lnTo>
                  <a:lnTo>
                    <a:pt x="2108746" y="222313"/>
                  </a:lnTo>
                  <a:lnTo>
                    <a:pt x="2108746" y="236347"/>
                  </a:lnTo>
                  <a:lnTo>
                    <a:pt x="2108568" y="239395"/>
                  </a:lnTo>
                  <a:lnTo>
                    <a:pt x="2087499" y="256540"/>
                  </a:lnTo>
                  <a:lnTo>
                    <a:pt x="2084070" y="255270"/>
                  </a:lnTo>
                  <a:lnTo>
                    <a:pt x="2081022" y="252095"/>
                  </a:lnTo>
                  <a:lnTo>
                    <a:pt x="2078228" y="249301"/>
                  </a:lnTo>
                  <a:lnTo>
                    <a:pt x="2076831" y="245872"/>
                  </a:lnTo>
                  <a:lnTo>
                    <a:pt x="2076958" y="237744"/>
                  </a:lnTo>
                  <a:lnTo>
                    <a:pt x="2078609" y="234188"/>
                  </a:lnTo>
                  <a:lnTo>
                    <a:pt x="2085594" y="227203"/>
                  </a:lnTo>
                  <a:lnTo>
                    <a:pt x="2089658" y="225171"/>
                  </a:lnTo>
                  <a:lnTo>
                    <a:pt x="2093976" y="225044"/>
                  </a:lnTo>
                  <a:lnTo>
                    <a:pt x="2098421" y="224790"/>
                  </a:lnTo>
                  <a:lnTo>
                    <a:pt x="2101977" y="226060"/>
                  </a:lnTo>
                  <a:lnTo>
                    <a:pt x="2104771" y="228981"/>
                  </a:lnTo>
                  <a:lnTo>
                    <a:pt x="2107565" y="231648"/>
                  </a:lnTo>
                  <a:lnTo>
                    <a:pt x="2108682" y="234696"/>
                  </a:lnTo>
                  <a:lnTo>
                    <a:pt x="2108746" y="236347"/>
                  </a:lnTo>
                  <a:lnTo>
                    <a:pt x="2108746" y="222313"/>
                  </a:lnTo>
                  <a:lnTo>
                    <a:pt x="2104644" y="218313"/>
                  </a:lnTo>
                  <a:lnTo>
                    <a:pt x="2099183" y="216027"/>
                  </a:lnTo>
                  <a:lnTo>
                    <a:pt x="2092833" y="216027"/>
                  </a:lnTo>
                  <a:lnTo>
                    <a:pt x="2067725" y="247015"/>
                  </a:lnTo>
                  <a:lnTo>
                    <a:pt x="2069719" y="252095"/>
                  </a:lnTo>
                  <a:lnTo>
                    <a:pt x="2074164" y="256413"/>
                  </a:lnTo>
                  <a:lnTo>
                    <a:pt x="2076577" y="258826"/>
                  </a:lnTo>
                  <a:lnTo>
                    <a:pt x="2079498" y="260604"/>
                  </a:lnTo>
                  <a:lnTo>
                    <a:pt x="2083054" y="261620"/>
                  </a:lnTo>
                  <a:lnTo>
                    <a:pt x="2086483" y="262509"/>
                  </a:lnTo>
                  <a:lnTo>
                    <a:pt x="2089785" y="262636"/>
                  </a:lnTo>
                  <a:lnTo>
                    <a:pt x="2093087" y="261874"/>
                  </a:lnTo>
                  <a:lnTo>
                    <a:pt x="2092579" y="262509"/>
                  </a:lnTo>
                  <a:lnTo>
                    <a:pt x="2072386" y="274193"/>
                  </a:lnTo>
                  <a:lnTo>
                    <a:pt x="2069973" y="274193"/>
                  </a:lnTo>
                  <a:lnTo>
                    <a:pt x="2067560" y="273558"/>
                  </a:lnTo>
                  <a:lnTo>
                    <a:pt x="2065274" y="273050"/>
                  </a:lnTo>
                  <a:lnTo>
                    <a:pt x="2057311" y="260604"/>
                  </a:lnTo>
                  <a:lnTo>
                    <a:pt x="2057361" y="259334"/>
                  </a:lnTo>
                  <a:lnTo>
                    <a:pt x="2058416" y="256413"/>
                  </a:lnTo>
                  <a:lnTo>
                    <a:pt x="2060702" y="253111"/>
                  </a:lnTo>
                  <a:lnTo>
                    <a:pt x="2054098" y="247523"/>
                  </a:lnTo>
                  <a:lnTo>
                    <a:pt x="2050542" y="252095"/>
                  </a:lnTo>
                  <a:lnTo>
                    <a:pt x="2048891" y="256794"/>
                  </a:lnTo>
                  <a:lnTo>
                    <a:pt x="2049272" y="261620"/>
                  </a:lnTo>
                  <a:lnTo>
                    <a:pt x="2049526" y="266446"/>
                  </a:lnTo>
                  <a:lnTo>
                    <a:pt x="2051685" y="270891"/>
                  </a:lnTo>
                  <a:lnTo>
                    <a:pt x="2059559" y="278765"/>
                  </a:lnTo>
                  <a:lnTo>
                    <a:pt x="2063877" y="281051"/>
                  </a:lnTo>
                  <a:lnTo>
                    <a:pt x="2073656" y="282575"/>
                  </a:lnTo>
                  <a:lnTo>
                    <a:pt x="2078736" y="281686"/>
                  </a:lnTo>
                  <a:lnTo>
                    <a:pt x="2084070" y="279273"/>
                  </a:lnTo>
                  <a:lnTo>
                    <a:pt x="2089404" y="276733"/>
                  </a:lnTo>
                  <a:lnTo>
                    <a:pt x="2092807" y="274193"/>
                  </a:lnTo>
                  <a:lnTo>
                    <a:pt x="2095373" y="272288"/>
                  </a:lnTo>
                  <a:lnTo>
                    <a:pt x="2105787" y="261874"/>
                  </a:lnTo>
                  <a:lnTo>
                    <a:pt x="2108327" y="259334"/>
                  </a:lnTo>
                  <a:lnTo>
                    <a:pt x="2110422" y="256540"/>
                  </a:lnTo>
                  <a:lnTo>
                    <a:pt x="2112518" y="253746"/>
                  </a:lnTo>
                  <a:lnTo>
                    <a:pt x="2116328" y="244094"/>
                  </a:lnTo>
                  <a:lnTo>
                    <a:pt x="2116836" y="239395"/>
                  </a:lnTo>
                  <a:close/>
                </a:path>
                <a:path w="5224145" h="332104">
                  <a:moveTo>
                    <a:pt x="2565273" y="66421"/>
                  </a:moveTo>
                  <a:lnTo>
                    <a:pt x="2558415" y="59563"/>
                  </a:lnTo>
                  <a:lnTo>
                    <a:pt x="2517140" y="84709"/>
                  </a:lnTo>
                  <a:lnTo>
                    <a:pt x="2511806" y="87884"/>
                  </a:lnTo>
                  <a:lnTo>
                    <a:pt x="2503297" y="93345"/>
                  </a:lnTo>
                  <a:lnTo>
                    <a:pt x="2506967" y="88303"/>
                  </a:lnTo>
                  <a:lnTo>
                    <a:pt x="2510561" y="82892"/>
                  </a:lnTo>
                  <a:lnTo>
                    <a:pt x="2514117" y="77114"/>
                  </a:lnTo>
                  <a:lnTo>
                    <a:pt x="2517648" y="70993"/>
                  </a:lnTo>
                  <a:lnTo>
                    <a:pt x="2535250" y="39370"/>
                  </a:lnTo>
                  <a:lnTo>
                    <a:pt x="2536317" y="37465"/>
                  </a:lnTo>
                  <a:lnTo>
                    <a:pt x="2528062" y="29210"/>
                  </a:lnTo>
                  <a:lnTo>
                    <a:pt x="2482215" y="54864"/>
                  </a:lnTo>
                  <a:lnTo>
                    <a:pt x="2471420" y="61468"/>
                  </a:lnTo>
                  <a:lnTo>
                    <a:pt x="2474341" y="57404"/>
                  </a:lnTo>
                  <a:lnTo>
                    <a:pt x="2477135" y="53213"/>
                  </a:lnTo>
                  <a:lnTo>
                    <a:pt x="2479929" y="48768"/>
                  </a:lnTo>
                  <a:lnTo>
                    <a:pt x="2505837" y="6985"/>
                  </a:lnTo>
                  <a:lnTo>
                    <a:pt x="2498852" y="0"/>
                  </a:lnTo>
                  <a:lnTo>
                    <a:pt x="2460879" y="65405"/>
                  </a:lnTo>
                  <a:lnTo>
                    <a:pt x="2467864" y="72390"/>
                  </a:lnTo>
                  <a:lnTo>
                    <a:pt x="2487218" y="61468"/>
                  </a:lnTo>
                  <a:lnTo>
                    <a:pt x="2520315" y="42799"/>
                  </a:lnTo>
                  <a:lnTo>
                    <a:pt x="2522855" y="41275"/>
                  </a:lnTo>
                  <a:lnTo>
                    <a:pt x="2525776" y="39370"/>
                  </a:lnTo>
                  <a:lnTo>
                    <a:pt x="2525268" y="40386"/>
                  </a:lnTo>
                  <a:lnTo>
                    <a:pt x="2523744" y="42926"/>
                  </a:lnTo>
                  <a:lnTo>
                    <a:pt x="2521331" y="47117"/>
                  </a:lnTo>
                  <a:lnTo>
                    <a:pt x="2492883" y="97409"/>
                  </a:lnTo>
                  <a:lnTo>
                    <a:pt x="2499487" y="104013"/>
                  </a:lnTo>
                  <a:lnTo>
                    <a:pt x="2518156" y="93345"/>
                  </a:lnTo>
                  <a:lnTo>
                    <a:pt x="2565273" y="66421"/>
                  </a:lnTo>
                  <a:close/>
                </a:path>
                <a:path w="5224145" h="332104">
                  <a:moveTo>
                    <a:pt x="2582164" y="113538"/>
                  </a:moveTo>
                  <a:lnTo>
                    <a:pt x="2579751" y="107696"/>
                  </a:lnTo>
                  <a:lnTo>
                    <a:pt x="2575547" y="103505"/>
                  </a:lnTo>
                  <a:lnTo>
                    <a:pt x="2574290" y="102247"/>
                  </a:lnTo>
                  <a:lnTo>
                    <a:pt x="2574290" y="115062"/>
                  </a:lnTo>
                  <a:lnTo>
                    <a:pt x="2573782" y="119507"/>
                  </a:lnTo>
                  <a:lnTo>
                    <a:pt x="2573528" y="122428"/>
                  </a:lnTo>
                  <a:lnTo>
                    <a:pt x="2572004" y="125603"/>
                  </a:lnTo>
                  <a:lnTo>
                    <a:pt x="2569083" y="129032"/>
                  </a:lnTo>
                  <a:lnTo>
                    <a:pt x="2553043" y="112903"/>
                  </a:lnTo>
                  <a:lnTo>
                    <a:pt x="2548255" y="108077"/>
                  </a:lnTo>
                  <a:lnTo>
                    <a:pt x="2551684" y="105029"/>
                  </a:lnTo>
                  <a:lnTo>
                    <a:pt x="2555367" y="103505"/>
                  </a:lnTo>
                  <a:lnTo>
                    <a:pt x="2559304" y="103505"/>
                  </a:lnTo>
                  <a:lnTo>
                    <a:pt x="2563241" y="103632"/>
                  </a:lnTo>
                  <a:lnTo>
                    <a:pt x="2566670" y="105029"/>
                  </a:lnTo>
                  <a:lnTo>
                    <a:pt x="2572893" y="111252"/>
                  </a:lnTo>
                  <a:lnTo>
                    <a:pt x="2574290" y="115062"/>
                  </a:lnTo>
                  <a:lnTo>
                    <a:pt x="2574290" y="102247"/>
                  </a:lnTo>
                  <a:lnTo>
                    <a:pt x="2569591" y="97536"/>
                  </a:lnTo>
                  <a:lnTo>
                    <a:pt x="2563622" y="94996"/>
                  </a:lnTo>
                  <a:lnTo>
                    <a:pt x="2550160" y="95504"/>
                  </a:lnTo>
                  <a:lnTo>
                    <a:pt x="2543683" y="98806"/>
                  </a:lnTo>
                  <a:lnTo>
                    <a:pt x="2531364" y="111125"/>
                  </a:lnTo>
                  <a:lnTo>
                    <a:pt x="2528189" y="117475"/>
                  </a:lnTo>
                  <a:lnTo>
                    <a:pt x="2528062" y="124079"/>
                  </a:lnTo>
                  <a:lnTo>
                    <a:pt x="2527808" y="130683"/>
                  </a:lnTo>
                  <a:lnTo>
                    <a:pt x="2530475" y="136652"/>
                  </a:lnTo>
                  <a:lnTo>
                    <a:pt x="2540381" y="146558"/>
                  </a:lnTo>
                  <a:lnTo>
                    <a:pt x="2544953" y="149098"/>
                  </a:lnTo>
                  <a:lnTo>
                    <a:pt x="2554732" y="150368"/>
                  </a:lnTo>
                  <a:lnTo>
                    <a:pt x="2559685" y="149352"/>
                  </a:lnTo>
                  <a:lnTo>
                    <a:pt x="2564511" y="146558"/>
                  </a:lnTo>
                  <a:lnTo>
                    <a:pt x="2560663" y="141605"/>
                  </a:lnTo>
                  <a:lnTo>
                    <a:pt x="2558796" y="139192"/>
                  </a:lnTo>
                  <a:lnTo>
                    <a:pt x="2555113" y="140843"/>
                  </a:lnTo>
                  <a:lnTo>
                    <a:pt x="2551938" y="141605"/>
                  </a:lnTo>
                  <a:lnTo>
                    <a:pt x="2549017" y="141097"/>
                  </a:lnTo>
                  <a:lnTo>
                    <a:pt x="2546223" y="140716"/>
                  </a:lnTo>
                  <a:lnTo>
                    <a:pt x="2543556" y="139319"/>
                  </a:lnTo>
                  <a:lnTo>
                    <a:pt x="2538095" y="133858"/>
                  </a:lnTo>
                  <a:lnTo>
                    <a:pt x="2536571" y="130175"/>
                  </a:lnTo>
                  <a:lnTo>
                    <a:pt x="2536825" y="121666"/>
                  </a:lnTo>
                  <a:lnTo>
                    <a:pt x="2538730" y="117348"/>
                  </a:lnTo>
                  <a:lnTo>
                    <a:pt x="2542667" y="112903"/>
                  </a:lnTo>
                  <a:lnTo>
                    <a:pt x="2570607" y="140843"/>
                  </a:lnTo>
                  <a:lnTo>
                    <a:pt x="2578481" y="133096"/>
                  </a:lnTo>
                  <a:lnTo>
                    <a:pt x="2580462" y="129032"/>
                  </a:lnTo>
                  <a:lnTo>
                    <a:pt x="2581656" y="126619"/>
                  </a:lnTo>
                  <a:lnTo>
                    <a:pt x="2582164" y="113538"/>
                  </a:lnTo>
                  <a:close/>
                </a:path>
                <a:path w="5224145" h="332104">
                  <a:moveTo>
                    <a:pt x="2622042" y="153416"/>
                  </a:moveTo>
                  <a:lnTo>
                    <a:pt x="2619629" y="147574"/>
                  </a:lnTo>
                  <a:lnTo>
                    <a:pt x="2615438" y="143383"/>
                  </a:lnTo>
                  <a:lnTo>
                    <a:pt x="2614168" y="142113"/>
                  </a:lnTo>
                  <a:lnTo>
                    <a:pt x="2614168" y="154940"/>
                  </a:lnTo>
                  <a:lnTo>
                    <a:pt x="2613660" y="159385"/>
                  </a:lnTo>
                  <a:lnTo>
                    <a:pt x="2613406" y="162306"/>
                  </a:lnTo>
                  <a:lnTo>
                    <a:pt x="2611882" y="165481"/>
                  </a:lnTo>
                  <a:lnTo>
                    <a:pt x="2608961" y="168910"/>
                  </a:lnTo>
                  <a:lnTo>
                    <a:pt x="2592921" y="152781"/>
                  </a:lnTo>
                  <a:lnTo>
                    <a:pt x="2588133" y="147955"/>
                  </a:lnTo>
                  <a:lnTo>
                    <a:pt x="2591562" y="144907"/>
                  </a:lnTo>
                  <a:lnTo>
                    <a:pt x="2595245" y="143383"/>
                  </a:lnTo>
                  <a:lnTo>
                    <a:pt x="2599182" y="143383"/>
                  </a:lnTo>
                  <a:lnTo>
                    <a:pt x="2603119" y="143510"/>
                  </a:lnTo>
                  <a:lnTo>
                    <a:pt x="2606548" y="144907"/>
                  </a:lnTo>
                  <a:lnTo>
                    <a:pt x="2612771" y="151130"/>
                  </a:lnTo>
                  <a:lnTo>
                    <a:pt x="2614168" y="154940"/>
                  </a:lnTo>
                  <a:lnTo>
                    <a:pt x="2614168" y="142113"/>
                  </a:lnTo>
                  <a:lnTo>
                    <a:pt x="2609469" y="137414"/>
                  </a:lnTo>
                  <a:lnTo>
                    <a:pt x="2603500" y="134874"/>
                  </a:lnTo>
                  <a:lnTo>
                    <a:pt x="2590038" y="135382"/>
                  </a:lnTo>
                  <a:lnTo>
                    <a:pt x="2567940" y="163957"/>
                  </a:lnTo>
                  <a:lnTo>
                    <a:pt x="2567686" y="170561"/>
                  </a:lnTo>
                  <a:lnTo>
                    <a:pt x="2594610" y="190246"/>
                  </a:lnTo>
                  <a:lnTo>
                    <a:pt x="2599563" y="189230"/>
                  </a:lnTo>
                  <a:lnTo>
                    <a:pt x="2604389" y="186436"/>
                  </a:lnTo>
                  <a:lnTo>
                    <a:pt x="2600439" y="181356"/>
                  </a:lnTo>
                  <a:lnTo>
                    <a:pt x="2598674" y="179070"/>
                  </a:lnTo>
                  <a:lnTo>
                    <a:pt x="2594991" y="180721"/>
                  </a:lnTo>
                  <a:lnTo>
                    <a:pt x="2591816" y="181356"/>
                  </a:lnTo>
                  <a:lnTo>
                    <a:pt x="2585974" y="180594"/>
                  </a:lnTo>
                  <a:lnTo>
                    <a:pt x="2583434" y="179197"/>
                  </a:lnTo>
                  <a:lnTo>
                    <a:pt x="2577973" y="173736"/>
                  </a:lnTo>
                  <a:lnTo>
                    <a:pt x="2576449" y="170053"/>
                  </a:lnTo>
                  <a:lnTo>
                    <a:pt x="2576703" y="161544"/>
                  </a:lnTo>
                  <a:lnTo>
                    <a:pt x="2578608" y="157226"/>
                  </a:lnTo>
                  <a:lnTo>
                    <a:pt x="2582545" y="152781"/>
                  </a:lnTo>
                  <a:lnTo>
                    <a:pt x="2610485" y="180721"/>
                  </a:lnTo>
                  <a:lnTo>
                    <a:pt x="2618359" y="172847"/>
                  </a:lnTo>
                  <a:lnTo>
                    <a:pt x="2620327" y="168910"/>
                  </a:lnTo>
                  <a:lnTo>
                    <a:pt x="2621534" y="166497"/>
                  </a:lnTo>
                  <a:lnTo>
                    <a:pt x="2622042" y="153416"/>
                  </a:lnTo>
                  <a:close/>
                </a:path>
                <a:path w="5224145" h="332104">
                  <a:moveTo>
                    <a:pt x="2667889" y="197485"/>
                  </a:moveTo>
                  <a:lnTo>
                    <a:pt x="2667495" y="197104"/>
                  </a:lnTo>
                  <a:lnTo>
                    <a:pt x="2667241" y="196850"/>
                  </a:lnTo>
                  <a:lnTo>
                    <a:pt x="2659761" y="189484"/>
                  </a:lnTo>
                  <a:lnTo>
                    <a:pt x="2659634" y="189357"/>
                  </a:lnTo>
                  <a:lnTo>
                    <a:pt x="2629408" y="189484"/>
                  </a:lnTo>
                  <a:lnTo>
                    <a:pt x="2658872" y="160020"/>
                  </a:lnTo>
                  <a:lnTo>
                    <a:pt x="2652522" y="153670"/>
                  </a:lnTo>
                  <a:lnTo>
                    <a:pt x="2600833" y="205359"/>
                  </a:lnTo>
                  <a:lnTo>
                    <a:pt x="2607183" y="211709"/>
                  </a:lnTo>
                  <a:lnTo>
                    <a:pt x="2622042" y="196850"/>
                  </a:lnTo>
                  <a:lnTo>
                    <a:pt x="2630805" y="197104"/>
                  </a:lnTo>
                  <a:lnTo>
                    <a:pt x="2624074" y="228600"/>
                  </a:lnTo>
                  <a:lnTo>
                    <a:pt x="2631948" y="236347"/>
                  </a:lnTo>
                  <a:lnTo>
                    <a:pt x="2639695" y="197104"/>
                  </a:lnTo>
                  <a:lnTo>
                    <a:pt x="2667889" y="197485"/>
                  </a:lnTo>
                  <a:close/>
                </a:path>
                <a:path w="5224145" h="332104">
                  <a:moveTo>
                    <a:pt x="2729865" y="230505"/>
                  </a:moveTo>
                  <a:lnTo>
                    <a:pt x="2727325" y="227965"/>
                  </a:lnTo>
                  <a:lnTo>
                    <a:pt x="2725801" y="226441"/>
                  </a:lnTo>
                  <a:lnTo>
                    <a:pt x="2722372" y="227584"/>
                  </a:lnTo>
                  <a:lnTo>
                    <a:pt x="2718181" y="227965"/>
                  </a:lnTo>
                  <a:lnTo>
                    <a:pt x="2708148" y="227457"/>
                  </a:lnTo>
                  <a:lnTo>
                    <a:pt x="2703068" y="226314"/>
                  </a:lnTo>
                  <a:lnTo>
                    <a:pt x="2697861" y="224536"/>
                  </a:lnTo>
                  <a:lnTo>
                    <a:pt x="2691765" y="230632"/>
                  </a:lnTo>
                  <a:lnTo>
                    <a:pt x="2712085" y="235712"/>
                  </a:lnTo>
                  <a:lnTo>
                    <a:pt x="2671572" y="276098"/>
                  </a:lnTo>
                  <a:lnTo>
                    <a:pt x="2677922" y="282448"/>
                  </a:lnTo>
                  <a:lnTo>
                    <a:pt x="2729865" y="230505"/>
                  </a:lnTo>
                  <a:close/>
                </a:path>
                <a:path w="5224145" h="332104">
                  <a:moveTo>
                    <a:pt x="2770759" y="285242"/>
                  </a:moveTo>
                  <a:lnTo>
                    <a:pt x="2741930" y="255397"/>
                  </a:lnTo>
                  <a:lnTo>
                    <a:pt x="2736596" y="257429"/>
                  </a:lnTo>
                  <a:lnTo>
                    <a:pt x="2731262" y="261874"/>
                  </a:lnTo>
                  <a:lnTo>
                    <a:pt x="2737104" y="269113"/>
                  </a:lnTo>
                  <a:lnTo>
                    <a:pt x="2740406" y="265811"/>
                  </a:lnTo>
                  <a:lnTo>
                    <a:pt x="2743835" y="264160"/>
                  </a:lnTo>
                  <a:lnTo>
                    <a:pt x="2751201" y="264160"/>
                  </a:lnTo>
                  <a:lnTo>
                    <a:pt x="2754503" y="265811"/>
                  </a:lnTo>
                  <a:lnTo>
                    <a:pt x="2757551" y="268859"/>
                  </a:lnTo>
                  <a:lnTo>
                    <a:pt x="2760472" y="271653"/>
                  </a:lnTo>
                  <a:lnTo>
                    <a:pt x="2761996" y="274955"/>
                  </a:lnTo>
                  <a:lnTo>
                    <a:pt x="2762123" y="281940"/>
                  </a:lnTo>
                  <a:lnTo>
                    <a:pt x="2760853" y="284988"/>
                  </a:lnTo>
                  <a:lnTo>
                    <a:pt x="2758313" y="287528"/>
                  </a:lnTo>
                  <a:lnTo>
                    <a:pt x="2756027" y="289941"/>
                  </a:lnTo>
                  <a:lnTo>
                    <a:pt x="2752471" y="291465"/>
                  </a:lnTo>
                  <a:lnTo>
                    <a:pt x="2747772" y="292100"/>
                  </a:lnTo>
                  <a:lnTo>
                    <a:pt x="2743073" y="292862"/>
                  </a:lnTo>
                  <a:lnTo>
                    <a:pt x="2735707" y="292735"/>
                  </a:lnTo>
                  <a:lnTo>
                    <a:pt x="2718816" y="291084"/>
                  </a:lnTo>
                  <a:lnTo>
                    <a:pt x="2713482" y="290957"/>
                  </a:lnTo>
                  <a:lnTo>
                    <a:pt x="2709291" y="291211"/>
                  </a:lnTo>
                  <a:lnTo>
                    <a:pt x="2705100" y="291592"/>
                  </a:lnTo>
                  <a:lnTo>
                    <a:pt x="2701417" y="292481"/>
                  </a:lnTo>
                  <a:lnTo>
                    <a:pt x="2698242" y="294005"/>
                  </a:lnTo>
                  <a:lnTo>
                    <a:pt x="2696337" y="294767"/>
                  </a:lnTo>
                  <a:lnTo>
                    <a:pt x="2694559" y="296037"/>
                  </a:lnTo>
                  <a:lnTo>
                    <a:pt x="2693162" y="297561"/>
                  </a:lnTo>
                  <a:lnTo>
                    <a:pt x="2727325" y="331724"/>
                  </a:lnTo>
                  <a:lnTo>
                    <a:pt x="2733421" y="325628"/>
                  </a:lnTo>
                  <a:lnTo>
                    <a:pt x="2708021" y="300355"/>
                  </a:lnTo>
                  <a:lnTo>
                    <a:pt x="2709926" y="299847"/>
                  </a:lnTo>
                  <a:lnTo>
                    <a:pt x="2711958" y="299593"/>
                  </a:lnTo>
                  <a:lnTo>
                    <a:pt x="2714117" y="299593"/>
                  </a:lnTo>
                  <a:lnTo>
                    <a:pt x="2716403" y="299466"/>
                  </a:lnTo>
                  <a:lnTo>
                    <a:pt x="2720975" y="299720"/>
                  </a:lnTo>
                  <a:lnTo>
                    <a:pt x="2736342" y="301117"/>
                  </a:lnTo>
                  <a:lnTo>
                    <a:pt x="2742692" y="301371"/>
                  </a:lnTo>
                  <a:lnTo>
                    <a:pt x="2751074" y="300863"/>
                  </a:lnTo>
                  <a:lnTo>
                    <a:pt x="2754503" y="300101"/>
                  </a:lnTo>
                  <a:lnTo>
                    <a:pt x="2756116" y="299466"/>
                  </a:lnTo>
                  <a:lnTo>
                    <a:pt x="2757424" y="298958"/>
                  </a:lnTo>
                  <a:lnTo>
                    <a:pt x="2760218" y="297815"/>
                  </a:lnTo>
                  <a:lnTo>
                    <a:pt x="2762631" y="296164"/>
                  </a:lnTo>
                  <a:lnTo>
                    <a:pt x="2764917" y="294005"/>
                  </a:lnTo>
                  <a:lnTo>
                    <a:pt x="2766060" y="292862"/>
                  </a:lnTo>
                  <a:lnTo>
                    <a:pt x="2768854" y="290068"/>
                  </a:lnTo>
                  <a:lnTo>
                    <a:pt x="2770759" y="285242"/>
                  </a:lnTo>
                  <a:close/>
                </a:path>
                <a:path w="5224145" h="332104">
                  <a:moveTo>
                    <a:pt x="3178175" y="66421"/>
                  </a:moveTo>
                  <a:lnTo>
                    <a:pt x="3171317" y="59563"/>
                  </a:lnTo>
                  <a:lnTo>
                    <a:pt x="3130042" y="84709"/>
                  </a:lnTo>
                  <a:lnTo>
                    <a:pt x="3124708" y="87884"/>
                  </a:lnTo>
                  <a:lnTo>
                    <a:pt x="3116199" y="93345"/>
                  </a:lnTo>
                  <a:lnTo>
                    <a:pt x="3119856" y="88303"/>
                  </a:lnTo>
                  <a:lnTo>
                    <a:pt x="3123450" y="82892"/>
                  </a:lnTo>
                  <a:lnTo>
                    <a:pt x="3126956" y="77114"/>
                  </a:lnTo>
                  <a:lnTo>
                    <a:pt x="3130423" y="70993"/>
                  </a:lnTo>
                  <a:lnTo>
                    <a:pt x="3148139" y="39370"/>
                  </a:lnTo>
                  <a:lnTo>
                    <a:pt x="3149219" y="37465"/>
                  </a:lnTo>
                  <a:lnTo>
                    <a:pt x="3140964" y="29210"/>
                  </a:lnTo>
                  <a:lnTo>
                    <a:pt x="3095117" y="54864"/>
                  </a:lnTo>
                  <a:lnTo>
                    <a:pt x="3084322" y="61468"/>
                  </a:lnTo>
                  <a:lnTo>
                    <a:pt x="3087243" y="57404"/>
                  </a:lnTo>
                  <a:lnTo>
                    <a:pt x="3090037" y="53213"/>
                  </a:lnTo>
                  <a:lnTo>
                    <a:pt x="3092704" y="48768"/>
                  </a:lnTo>
                  <a:lnTo>
                    <a:pt x="3118739" y="6985"/>
                  </a:lnTo>
                  <a:lnTo>
                    <a:pt x="3111754" y="0"/>
                  </a:lnTo>
                  <a:lnTo>
                    <a:pt x="3073781" y="65405"/>
                  </a:lnTo>
                  <a:lnTo>
                    <a:pt x="3080766" y="72390"/>
                  </a:lnTo>
                  <a:lnTo>
                    <a:pt x="3100070" y="61468"/>
                  </a:lnTo>
                  <a:lnTo>
                    <a:pt x="3131058" y="43942"/>
                  </a:lnTo>
                  <a:lnTo>
                    <a:pt x="3133217" y="42799"/>
                  </a:lnTo>
                  <a:lnTo>
                    <a:pt x="3135757" y="41275"/>
                  </a:lnTo>
                  <a:lnTo>
                    <a:pt x="3138678" y="39370"/>
                  </a:lnTo>
                  <a:lnTo>
                    <a:pt x="3138170" y="40386"/>
                  </a:lnTo>
                  <a:lnTo>
                    <a:pt x="3136646" y="42926"/>
                  </a:lnTo>
                  <a:lnTo>
                    <a:pt x="3134233" y="47117"/>
                  </a:lnTo>
                  <a:lnTo>
                    <a:pt x="3105785" y="97409"/>
                  </a:lnTo>
                  <a:lnTo>
                    <a:pt x="3112389" y="104013"/>
                  </a:lnTo>
                  <a:lnTo>
                    <a:pt x="3131058" y="93345"/>
                  </a:lnTo>
                  <a:lnTo>
                    <a:pt x="3178175" y="66421"/>
                  </a:lnTo>
                  <a:close/>
                </a:path>
                <a:path w="5224145" h="332104">
                  <a:moveTo>
                    <a:pt x="3195066" y="113538"/>
                  </a:moveTo>
                  <a:lnTo>
                    <a:pt x="3192653" y="107696"/>
                  </a:lnTo>
                  <a:lnTo>
                    <a:pt x="3188462" y="103505"/>
                  </a:lnTo>
                  <a:lnTo>
                    <a:pt x="3187192" y="102235"/>
                  </a:lnTo>
                  <a:lnTo>
                    <a:pt x="3187192" y="115062"/>
                  </a:lnTo>
                  <a:lnTo>
                    <a:pt x="3186684" y="119507"/>
                  </a:lnTo>
                  <a:lnTo>
                    <a:pt x="3186430" y="122428"/>
                  </a:lnTo>
                  <a:lnTo>
                    <a:pt x="3184906" y="125603"/>
                  </a:lnTo>
                  <a:lnTo>
                    <a:pt x="3181985" y="129032"/>
                  </a:lnTo>
                  <a:lnTo>
                    <a:pt x="3165945" y="112903"/>
                  </a:lnTo>
                  <a:lnTo>
                    <a:pt x="3161157" y="108077"/>
                  </a:lnTo>
                  <a:lnTo>
                    <a:pt x="3164586" y="105029"/>
                  </a:lnTo>
                  <a:lnTo>
                    <a:pt x="3168269" y="103505"/>
                  </a:lnTo>
                  <a:lnTo>
                    <a:pt x="3172206" y="103505"/>
                  </a:lnTo>
                  <a:lnTo>
                    <a:pt x="3176143" y="103632"/>
                  </a:lnTo>
                  <a:lnTo>
                    <a:pt x="3179572" y="105029"/>
                  </a:lnTo>
                  <a:lnTo>
                    <a:pt x="3185795" y="111252"/>
                  </a:lnTo>
                  <a:lnTo>
                    <a:pt x="3187192" y="115062"/>
                  </a:lnTo>
                  <a:lnTo>
                    <a:pt x="3187192" y="102235"/>
                  </a:lnTo>
                  <a:lnTo>
                    <a:pt x="3182493" y="97536"/>
                  </a:lnTo>
                  <a:lnTo>
                    <a:pt x="3176524" y="94996"/>
                  </a:lnTo>
                  <a:lnTo>
                    <a:pt x="3163062" y="95504"/>
                  </a:lnTo>
                  <a:lnTo>
                    <a:pt x="3140964" y="124079"/>
                  </a:lnTo>
                  <a:lnTo>
                    <a:pt x="3140710" y="130683"/>
                  </a:lnTo>
                  <a:lnTo>
                    <a:pt x="3143377" y="136652"/>
                  </a:lnTo>
                  <a:lnTo>
                    <a:pt x="3153283" y="146558"/>
                  </a:lnTo>
                  <a:lnTo>
                    <a:pt x="3157855" y="149098"/>
                  </a:lnTo>
                  <a:lnTo>
                    <a:pt x="3167634" y="150368"/>
                  </a:lnTo>
                  <a:lnTo>
                    <a:pt x="3172587" y="149352"/>
                  </a:lnTo>
                  <a:lnTo>
                    <a:pt x="3177413" y="146558"/>
                  </a:lnTo>
                  <a:lnTo>
                    <a:pt x="3173565" y="141605"/>
                  </a:lnTo>
                  <a:lnTo>
                    <a:pt x="3171698" y="139192"/>
                  </a:lnTo>
                  <a:lnTo>
                    <a:pt x="3168015" y="140843"/>
                  </a:lnTo>
                  <a:lnTo>
                    <a:pt x="3164840" y="141605"/>
                  </a:lnTo>
                  <a:lnTo>
                    <a:pt x="3161919" y="141097"/>
                  </a:lnTo>
                  <a:lnTo>
                    <a:pt x="3158998" y="140716"/>
                  </a:lnTo>
                  <a:lnTo>
                    <a:pt x="3156458" y="139319"/>
                  </a:lnTo>
                  <a:lnTo>
                    <a:pt x="3150997" y="133858"/>
                  </a:lnTo>
                  <a:lnTo>
                    <a:pt x="3149473" y="130175"/>
                  </a:lnTo>
                  <a:lnTo>
                    <a:pt x="3149727" y="121666"/>
                  </a:lnTo>
                  <a:lnTo>
                    <a:pt x="3151632" y="117348"/>
                  </a:lnTo>
                  <a:lnTo>
                    <a:pt x="3155569" y="112903"/>
                  </a:lnTo>
                  <a:lnTo>
                    <a:pt x="3183509" y="140843"/>
                  </a:lnTo>
                  <a:lnTo>
                    <a:pt x="3191383" y="133096"/>
                  </a:lnTo>
                  <a:lnTo>
                    <a:pt x="3193364" y="129032"/>
                  </a:lnTo>
                  <a:lnTo>
                    <a:pt x="3194558" y="126619"/>
                  </a:lnTo>
                  <a:lnTo>
                    <a:pt x="3195066" y="113538"/>
                  </a:lnTo>
                  <a:close/>
                </a:path>
                <a:path w="5224145" h="332104">
                  <a:moveTo>
                    <a:pt x="3234944" y="153416"/>
                  </a:moveTo>
                  <a:lnTo>
                    <a:pt x="3232531" y="147574"/>
                  </a:lnTo>
                  <a:lnTo>
                    <a:pt x="3228340" y="143383"/>
                  </a:lnTo>
                  <a:lnTo>
                    <a:pt x="3226943" y="141986"/>
                  </a:lnTo>
                  <a:lnTo>
                    <a:pt x="3226943" y="154940"/>
                  </a:lnTo>
                  <a:lnTo>
                    <a:pt x="3226308" y="162306"/>
                  </a:lnTo>
                  <a:lnTo>
                    <a:pt x="3224784" y="165481"/>
                  </a:lnTo>
                  <a:lnTo>
                    <a:pt x="3221863" y="168910"/>
                  </a:lnTo>
                  <a:lnTo>
                    <a:pt x="3205823" y="152781"/>
                  </a:lnTo>
                  <a:lnTo>
                    <a:pt x="3201035" y="147955"/>
                  </a:lnTo>
                  <a:lnTo>
                    <a:pt x="3204464" y="144907"/>
                  </a:lnTo>
                  <a:lnTo>
                    <a:pt x="3226943" y="154940"/>
                  </a:lnTo>
                  <a:lnTo>
                    <a:pt x="3226943" y="141986"/>
                  </a:lnTo>
                  <a:lnTo>
                    <a:pt x="3222371" y="137414"/>
                  </a:lnTo>
                  <a:lnTo>
                    <a:pt x="3216402" y="134874"/>
                  </a:lnTo>
                  <a:lnTo>
                    <a:pt x="3202940" y="135382"/>
                  </a:lnTo>
                  <a:lnTo>
                    <a:pt x="3180842" y="163957"/>
                  </a:lnTo>
                  <a:lnTo>
                    <a:pt x="3180588" y="170561"/>
                  </a:lnTo>
                  <a:lnTo>
                    <a:pt x="3207512" y="190246"/>
                  </a:lnTo>
                  <a:lnTo>
                    <a:pt x="3212465" y="189230"/>
                  </a:lnTo>
                  <a:lnTo>
                    <a:pt x="3217291" y="186436"/>
                  </a:lnTo>
                  <a:lnTo>
                    <a:pt x="3213341" y="181356"/>
                  </a:lnTo>
                  <a:lnTo>
                    <a:pt x="3211576" y="179070"/>
                  </a:lnTo>
                  <a:lnTo>
                    <a:pt x="3207893" y="180721"/>
                  </a:lnTo>
                  <a:lnTo>
                    <a:pt x="3204718" y="181356"/>
                  </a:lnTo>
                  <a:lnTo>
                    <a:pt x="3198876" y="180594"/>
                  </a:lnTo>
                  <a:lnTo>
                    <a:pt x="3196336" y="179197"/>
                  </a:lnTo>
                  <a:lnTo>
                    <a:pt x="3190875" y="173736"/>
                  </a:lnTo>
                  <a:lnTo>
                    <a:pt x="3189351" y="170053"/>
                  </a:lnTo>
                  <a:lnTo>
                    <a:pt x="3189605" y="161544"/>
                  </a:lnTo>
                  <a:lnTo>
                    <a:pt x="3191510" y="157226"/>
                  </a:lnTo>
                  <a:lnTo>
                    <a:pt x="3195447" y="152781"/>
                  </a:lnTo>
                  <a:lnTo>
                    <a:pt x="3223387" y="180721"/>
                  </a:lnTo>
                  <a:lnTo>
                    <a:pt x="3231261" y="172847"/>
                  </a:lnTo>
                  <a:lnTo>
                    <a:pt x="3233229" y="168910"/>
                  </a:lnTo>
                  <a:lnTo>
                    <a:pt x="3234436" y="166497"/>
                  </a:lnTo>
                  <a:lnTo>
                    <a:pt x="3234944" y="153416"/>
                  </a:lnTo>
                  <a:close/>
                </a:path>
                <a:path w="5224145" h="332104">
                  <a:moveTo>
                    <a:pt x="3280791" y="197485"/>
                  </a:moveTo>
                  <a:lnTo>
                    <a:pt x="3280397" y="197104"/>
                  </a:lnTo>
                  <a:lnTo>
                    <a:pt x="3280143" y="196850"/>
                  </a:lnTo>
                  <a:lnTo>
                    <a:pt x="3272663" y="189484"/>
                  </a:lnTo>
                  <a:lnTo>
                    <a:pt x="3272536" y="189357"/>
                  </a:lnTo>
                  <a:lnTo>
                    <a:pt x="3242310" y="189484"/>
                  </a:lnTo>
                  <a:lnTo>
                    <a:pt x="3271774" y="160020"/>
                  </a:lnTo>
                  <a:lnTo>
                    <a:pt x="3265424" y="153670"/>
                  </a:lnTo>
                  <a:lnTo>
                    <a:pt x="3213735" y="205359"/>
                  </a:lnTo>
                  <a:lnTo>
                    <a:pt x="3220085" y="211709"/>
                  </a:lnTo>
                  <a:lnTo>
                    <a:pt x="3234944" y="196850"/>
                  </a:lnTo>
                  <a:lnTo>
                    <a:pt x="3243707" y="197104"/>
                  </a:lnTo>
                  <a:lnTo>
                    <a:pt x="3236976" y="228600"/>
                  </a:lnTo>
                  <a:lnTo>
                    <a:pt x="3244850" y="236347"/>
                  </a:lnTo>
                  <a:lnTo>
                    <a:pt x="3252597" y="197104"/>
                  </a:lnTo>
                  <a:lnTo>
                    <a:pt x="3280791" y="197485"/>
                  </a:lnTo>
                  <a:close/>
                </a:path>
                <a:path w="5224145" h="332104">
                  <a:moveTo>
                    <a:pt x="3342767" y="230505"/>
                  </a:moveTo>
                  <a:lnTo>
                    <a:pt x="3340227" y="227965"/>
                  </a:lnTo>
                  <a:lnTo>
                    <a:pt x="3338703" y="226441"/>
                  </a:lnTo>
                  <a:lnTo>
                    <a:pt x="3335274" y="227584"/>
                  </a:lnTo>
                  <a:lnTo>
                    <a:pt x="3331083" y="227965"/>
                  </a:lnTo>
                  <a:lnTo>
                    <a:pt x="3321050" y="227457"/>
                  </a:lnTo>
                  <a:lnTo>
                    <a:pt x="3315970" y="226314"/>
                  </a:lnTo>
                  <a:lnTo>
                    <a:pt x="3310763" y="224536"/>
                  </a:lnTo>
                  <a:lnTo>
                    <a:pt x="3304540" y="230632"/>
                  </a:lnTo>
                  <a:lnTo>
                    <a:pt x="3324987" y="235712"/>
                  </a:lnTo>
                  <a:lnTo>
                    <a:pt x="3284474" y="276098"/>
                  </a:lnTo>
                  <a:lnTo>
                    <a:pt x="3290824" y="282448"/>
                  </a:lnTo>
                  <a:lnTo>
                    <a:pt x="3342767" y="230505"/>
                  </a:lnTo>
                  <a:close/>
                </a:path>
                <a:path w="5224145" h="332104">
                  <a:moveTo>
                    <a:pt x="3389630" y="279273"/>
                  </a:moveTo>
                  <a:lnTo>
                    <a:pt x="3375025" y="264668"/>
                  </a:lnTo>
                  <a:lnTo>
                    <a:pt x="3363976" y="253619"/>
                  </a:lnTo>
                  <a:lnTo>
                    <a:pt x="3332353" y="275082"/>
                  </a:lnTo>
                  <a:lnTo>
                    <a:pt x="3337560" y="281813"/>
                  </a:lnTo>
                  <a:lnTo>
                    <a:pt x="3339973" y="281305"/>
                  </a:lnTo>
                  <a:lnTo>
                    <a:pt x="3342513" y="281432"/>
                  </a:lnTo>
                  <a:lnTo>
                    <a:pt x="3356864" y="293243"/>
                  </a:lnTo>
                  <a:lnTo>
                    <a:pt x="3356737" y="301498"/>
                  </a:lnTo>
                  <a:lnTo>
                    <a:pt x="3354959" y="305435"/>
                  </a:lnTo>
                  <a:lnTo>
                    <a:pt x="3351276" y="308991"/>
                  </a:lnTo>
                  <a:lnTo>
                    <a:pt x="3347466" y="312801"/>
                  </a:lnTo>
                  <a:lnTo>
                    <a:pt x="3343402" y="314833"/>
                  </a:lnTo>
                  <a:lnTo>
                    <a:pt x="3338957" y="314960"/>
                  </a:lnTo>
                  <a:lnTo>
                    <a:pt x="3334512" y="315214"/>
                  </a:lnTo>
                  <a:lnTo>
                    <a:pt x="3330829" y="313690"/>
                  </a:lnTo>
                  <a:lnTo>
                    <a:pt x="3325241" y="308102"/>
                  </a:lnTo>
                  <a:lnTo>
                    <a:pt x="3323844" y="305181"/>
                  </a:lnTo>
                  <a:lnTo>
                    <a:pt x="3323590" y="298323"/>
                  </a:lnTo>
                  <a:lnTo>
                    <a:pt x="3324860" y="294767"/>
                  </a:lnTo>
                  <a:lnTo>
                    <a:pt x="3327527" y="290957"/>
                  </a:lnTo>
                  <a:lnTo>
                    <a:pt x="3320415" y="284861"/>
                  </a:lnTo>
                  <a:lnTo>
                    <a:pt x="3316478" y="289687"/>
                  </a:lnTo>
                  <a:lnTo>
                    <a:pt x="3314738" y="294767"/>
                  </a:lnTo>
                  <a:lnTo>
                    <a:pt x="3314852" y="298323"/>
                  </a:lnTo>
                  <a:lnTo>
                    <a:pt x="3314954" y="300482"/>
                  </a:lnTo>
                  <a:lnTo>
                    <a:pt x="3315335" y="306070"/>
                  </a:lnTo>
                  <a:lnTo>
                    <a:pt x="3317875" y="311150"/>
                  </a:lnTo>
                  <a:lnTo>
                    <a:pt x="3322574" y="315849"/>
                  </a:lnTo>
                  <a:lnTo>
                    <a:pt x="3328289" y="321691"/>
                  </a:lnTo>
                  <a:lnTo>
                    <a:pt x="3334893" y="324104"/>
                  </a:lnTo>
                  <a:lnTo>
                    <a:pt x="3342386" y="323215"/>
                  </a:lnTo>
                  <a:lnTo>
                    <a:pt x="3348482" y="322580"/>
                  </a:lnTo>
                  <a:lnTo>
                    <a:pt x="3353943" y="319786"/>
                  </a:lnTo>
                  <a:lnTo>
                    <a:pt x="3358642" y="315214"/>
                  </a:lnTo>
                  <a:lnTo>
                    <a:pt x="3363468" y="310261"/>
                  </a:lnTo>
                  <a:lnTo>
                    <a:pt x="3366008" y="304673"/>
                  </a:lnTo>
                  <a:lnTo>
                    <a:pt x="3366008" y="292227"/>
                  </a:lnTo>
                  <a:lnTo>
                    <a:pt x="3363849" y="286893"/>
                  </a:lnTo>
                  <a:lnTo>
                    <a:pt x="3358261" y="281305"/>
                  </a:lnTo>
                  <a:lnTo>
                    <a:pt x="3355848" y="278892"/>
                  </a:lnTo>
                  <a:lnTo>
                    <a:pt x="3351530" y="276733"/>
                  </a:lnTo>
                  <a:lnTo>
                    <a:pt x="3346323" y="275844"/>
                  </a:lnTo>
                  <a:lnTo>
                    <a:pt x="3362960" y="264668"/>
                  </a:lnTo>
                  <a:lnTo>
                    <a:pt x="3383534" y="285369"/>
                  </a:lnTo>
                  <a:lnTo>
                    <a:pt x="3389630" y="279273"/>
                  </a:lnTo>
                  <a:close/>
                </a:path>
                <a:path w="5224145" h="332104">
                  <a:moveTo>
                    <a:pt x="3791077" y="66421"/>
                  </a:moveTo>
                  <a:lnTo>
                    <a:pt x="3784219" y="59563"/>
                  </a:lnTo>
                  <a:lnTo>
                    <a:pt x="3742944" y="84709"/>
                  </a:lnTo>
                  <a:lnTo>
                    <a:pt x="3737610" y="87884"/>
                  </a:lnTo>
                  <a:lnTo>
                    <a:pt x="3729101" y="93345"/>
                  </a:lnTo>
                  <a:lnTo>
                    <a:pt x="3732758" y="88303"/>
                  </a:lnTo>
                  <a:lnTo>
                    <a:pt x="3736352" y="82892"/>
                  </a:lnTo>
                  <a:lnTo>
                    <a:pt x="3739858" y="77114"/>
                  </a:lnTo>
                  <a:lnTo>
                    <a:pt x="3743325" y="70993"/>
                  </a:lnTo>
                  <a:lnTo>
                    <a:pt x="3761041" y="39370"/>
                  </a:lnTo>
                  <a:lnTo>
                    <a:pt x="3762121" y="37465"/>
                  </a:lnTo>
                  <a:lnTo>
                    <a:pt x="3753866" y="29210"/>
                  </a:lnTo>
                  <a:lnTo>
                    <a:pt x="3708019" y="54864"/>
                  </a:lnTo>
                  <a:lnTo>
                    <a:pt x="3697224" y="61468"/>
                  </a:lnTo>
                  <a:lnTo>
                    <a:pt x="3700145" y="57404"/>
                  </a:lnTo>
                  <a:lnTo>
                    <a:pt x="3702939" y="53213"/>
                  </a:lnTo>
                  <a:lnTo>
                    <a:pt x="3705606" y="48768"/>
                  </a:lnTo>
                  <a:lnTo>
                    <a:pt x="3731641" y="6985"/>
                  </a:lnTo>
                  <a:lnTo>
                    <a:pt x="3724656" y="0"/>
                  </a:lnTo>
                  <a:lnTo>
                    <a:pt x="3686683" y="65405"/>
                  </a:lnTo>
                  <a:lnTo>
                    <a:pt x="3693668" y="72390"/>
                  </a:lnTo>
                  <a:lnTo>
                    <a:pt x="3712972" y="61468"/>
                  </a:lnTo>
                  <a:lnTo>
                    <a:pt x="3743960" y="43942"/>
                  </a:lnTo>
                  <a:lnTo>
                    <a:pt x="3746119" y="42799"/>
                  </a:lnTo>
                  <a:lnTo>
                    <a:pt x="3748659" y="41275"/>
                  </a:lnTo>
                  <a:lnTo>
                    <a:pt x="3751580" y="39370"/>
                  </a:lnTo>
                  <a:lnTo>
                    <a:pt x="3750945" y="40386"/>
                  </a:lnTo>
                  <a:lnTo>
                    <a:pt x="3749548" y="42926"/>
                  </a:lnTo>
                  <a:lnTo>
                    <a:pt x="3747135" y="47117"/>
                  </a:lnTo>
                  <a:lnTo>
                    <a:pt x="3718687" y="97409"/>
                  </a:lnTo>
                  <a:lnTo>
                    <a:pt x="3725291" y="104013"/>
                  </a:lnTo>
                  <a:lnTo>
                    <a:pt x="3743960" y="93345"/>
                  </a:lnTo>
                  <a:lnTo>
                    <a:pt x="3791077" y="66421"/>
                  </a:lnTo>
                  <a:close/>
                </a:path>
                <a:path w="5224145" h="332104">
                  <a:moveTo>
                    <a:pt x="3807968" y="113538"/>
                  </a:moveTo>
                  <a:lnTo>
                    <a:pt x="3805555" y="107696"/>
                  </a:lnTo>
                  <a:lnTo>
                    <a:pt x="3801364" y="103505"/>
                  </a:lnTo>
                  <a:lnTo>
                    <a:pt x="3799967" y="102108"/>
                  </a:lnTo>
                  <a:lnTo>
                    <a:pt x="3799967" y="115062"/>
                  </a:lnTo>
                  <a:lnTo>
                    <a:pt x="3799332" y="122428"/>
                  </a:lnTo>
                  <a:lnTo>
                    <a:pt x="3797808" y="125603"/>
                  </a:lnTo>
                  <a:lnTo>
                    <a:pt x="3794887" y="129032"/>
                  </a:lnTo>
                  <a:lnTo>
                    <a:pt x="3778847" y="112903"/>
                  </a:lnTo>
                  <a:lnTo>
                    <a:pt x="3774059" y="108077"/>
                  </a:lnTo>
                  <a:lnTo>
                    <a:pt x="3777488" y="105029"/>
                  </a:lnTo>
                  <a:lnTo>
                    <a:pt x="3799967" y="115062"/>
                  </a:lnTo>
                  <a:lnTo>
                    <a:pt x="3799967" y="102108"/>
                  </a:lnTo>
                  <a:lnTo>
                    <a:pt x="3795395" y="97536"/>
                  </a:lnTo>
                  <a:lnTo>
                    <a:pt x="3789426" y="94996"/>
                  </a:lnTo>
                  <a:lnTo>
                    <a:pt x="3775964" y="95504"/>
                  </a:lnTo>
                  <a:lnTo>
                    <a:pt x="3753866" y="124079"/>
                  </a:lnTo>
                  <a:lnTo>
                    <a:pt x="3753612" y="130683"/>
                  </a:lnTo>
                  <a:lnTo>
                    <a:pt x="3756279" y="136652"/>
                  </a:lnTo>
                  <a:lnTo>
                    <a:pt x="3766185" y="146558"/>
                  </a:lnTo>
                  <a:lnTo>
                    <a:pt x="3770757" y="149098"/>
                  </a:lnTo>
                  <a:lnTo>
                    <a:pt x="3780536" y="150368"/>
                  </a:lnTo>
                  <a:lnTo>
                    <a:pt x="3785489" y="149352"/>
                  </a:lnTo>
                  <a:lnTo>
                    <a:pt x="3790315" y="146558"/>
                  </a:lnTo>
                  <a:lnTo>
                    <a:pt x="3786467" y="141605"/>
                  </a:lnTo>
                  <a:lnTo>
                    <a:pt x="3784600" y="139192"/>
                  </a:lnTo>
                  <a:lnTo>
                    <a:pt x="3780917" y="140843"/>
                  </a:lnTo>
                  <a:lnTo>
                    <a:pt x="3777742" y="141605"/>
                  </a:lnTo>
                  <a:lnTo>
                    <a:pt x="3774821" y="141097"/>
                  </a:lnTo>
                  <a:lnTo>
                    <a:pt x="3771900" y="140716"/>
                  </a:lnTo>
                  <a:lnTo>
                    <a:pt x="3769360" y="139319"/>
                  </a:lnTo>
                  <a:lnTo>
                    <a:pt x="3763899" y="133858"/>
                  </a:lnTo>
                  <a:lnTo>
                    <a:pt x="3762375" y="130175"/>
                  </a:lnTo>
                  <a:lnTo>
                    <a:pt x="3762629" y="121666"/>
                  </a:lnTo>
                  <a:lnTo>
                    <a:pt x="3764534" y="117348"/>
                  </a:lnTo>
                  <a:lnTo>
                    <a:pt x="3768471" y="112903"/>
                  </a:lnTo>
                  <a:lnTo>
                    <a:pt x="3796411" y="140843"/>
                  </a:lnTo>
                  <a:lnTo>
                    <a:pt x="3804285" y="133096"/>
                  </a:lnTo>
                  <a:lnTo>
                    <a:pt x="3806266" y="129032"/>
                  </a:lnTo>
                  <a:lnTo>
                    <a:pt x="3807460" y="126619"/>
                  </a:lnTo>
                  <a:lnTo>
                    <a:pt x="3807968" y="113538"/>
                  </a:lnTo>
                  <a:close/>
                </a:path>
                <a:path w="5224145" h="332104">
                  <a:moveTo>
                    <a:pt x="3847846" y="153416"/>
                  </a:moveTo>
                  <a:lnTo>
                    <a:pt x="3845433" y="147574"/>
                  </a:lnTo>
                  <a:lnTo>
                    <a:pt x="3841242" y="143383"/>
                  </a:lnTo>
                  <a:lnTo>
                    <a:pt x="3839845" y="141986"/>
                  </a:lnTo>
                  <a:lnTo>
                    <a:pt x="3839845" y="154940"/>
                  </a:lnTo>
                  <a:lnTo>
                    <a:pt x="3839210" y="162306"/>
                  </a:lnTo>
                  <a:lnTo>
                    <a:pt x="3837686" y="165481"/>
                  </a:lnTo>
                  <a:lnTo>
                    <a:pt x="3834765" y="168910"/>
                  </a:lnTo>
                  <a:lnTo>
                    <a:pt x="3818725" y="152781"/>
                  </a:lnTo>
                  <a:lnTo>
                    <a:pt x="3813937" y="147955"/>
                  </a:lnTo>
                  <a:lnTo>
                    <a:pt x="3817366" y="144907"/>
                  </a:lnTo>
                  <a:lnTo>
                    <a:pt x="3839845" y="154940"/>
                  </a:lnTo>
                  <a:lnTo>
                    <a:pt x="3839845" y="141986"/>
                  </a:lnTo>
                  <a:lnTo>
                    <a:pt x="3835273" y="137414"/>
                  </a:lnTo>
                  <a:lnTo>
                    <a:pt x="3829304" y="134874"/>
                  </a:lnTo>
                  <a:lnTo>
                    <a:pt x="3815842" y="135382"/>
                  </a:lnTo>
                  <a:lnTo>
                    <a:pt x="3793744" y="163957"/>
                  </a:lnTo>
                  <a:lnTo>
                    <a:pt x="3793490" y="170561"/>
                  </a:lnTo>
                  <a:lnTo>
                    <a:pt x="3796157" y="176530"/>
                  </a:lnTo>
                  <a:lnTo>
                    <a:pt x="3801618" y="181991"/>
                  </a:lnTo>
                  <a:lnTo>
                    <a:pt x="3805936" y="186436"/>
                  </a:lnTo>
                  <a:lnTo>
                    <a:pt x="3810635" y="188849"/>
                  </a:lnTo>
                  <a:lnTo>
                    <a:pt x="3815588" y="189611"/>
                  </a:lnTo>
                  <a:lnTo>
                    <a:pt x="3820414" y="190246"/>
                  </a:lnTo>
                  <a:lnTo>
                    <a:pt x="3825367" y="189230"/>
                  </a:lnTo>
                  <a:lnTo>
                    <a:pt x="3830193" y="186436"/>
                  </a:lnTo>
                  <a:lnTo>
                    <a:pt x="3826243" y="181356"/>
                  </a:lnTo>
                  <a:lnTo>
                    <a:pt x="3824478" y="179070"/>
                  </a:lnTo>
                  <a:lnTo>
                    <a:pt x="3820795" y="180721"/>
                  </a:lnTo>
                  <a:lnTo>
                    <a:pt x="3817620" y="181356"/>
                  </a:lnTo>
                  <a:lnTo>
                    <a:pt x="3811778" y="180594"/>
                  </a:lnTo>
                  <a:lnTo>
                    <a:pt x="3809238" y="179197"/>
                  </a:lnTo>
                  <a:lnTo>
                    <a:pt x="3803777" y="173736"/>
                  </a:lnTo>
                  <a:lnTo>
                    <a:pt x="3802253" y="170053"/>
                  </a:lnTo>
                  <a:lnTo>
                    <a:pt x="3802507" y="161544"/>
                  </a:lnTo>
                  <a:lnTo>
                    <a:pt x="3804412" y="157226"/>
                  </a:lnTo>
                  <a:lnTo>
                    <a:pt x="3808349" y="152781"/>
                  </a:lnTo>
                  <a:lnTo>
                    <a:pt x="3836289" y="180721"/>
                  </a:lnTo>
                  <a:lnTo>
                    <a:pt x="3844163" y="172847"/>
                  </a:lnTo>
                  <a:lnTo>
                    <a:pt x="3846131" y="168910"/>
                  </a:lnTo>
                  <a:lnTo>
                    <a:pt x="3847338" y="166497"/>
                  </a:lnTo>
                  <a:lnTo>
                    <a:pt x="3847846" y="153416"/>
                  </a:lnTo>
                  <a:close/>
                </a:path>
                <a:path w="5224145" h="332104">
                  <a:moveTo>
                    <a:pt x="3893693" y="197485"/>
                  </a:moveTo>
                  <a:lnTo>
                    <a:pt x="3893299" y="197104"/>
                  </a:lnTo>
                  <a:lnTo>
                    <a:pt x="3893045" y="196850"/>
                  </a:lnTo>
                  <a:lnTo>
                    <a:pt x="3885565" y="189484"/>
                  </a:lnTo>
                  <a:lnTo>
                    <a:pt x="3885438" y="189357"/>
                  </a:lnTo>
                  <a:lnTo>
                    <a:pt x="3855212" y="189484"/>
                  </a:lnTo>
                  <a:lnTo>
                    <a:pt x="3884676" y="160020"/>
                  </a:lnTo>
                  <a:lnTo>
                    <a:pt x="3878326" y="153670"/>
                  </a:lnTo>
                  <a:lnTo>
                    <a:pt x="3826637" y="205359"/>
                  </a:lnTo>
                  <a:lnTo>
                    <a:pt x="3832987" y="211709"/>
                  </a:lnTo>
                  <a:lnTo>
                    <a:pt x="3847846" y="196850"/>
                  </a:lnTo>
                  <a:lnTo>
                    <a:pt x="3856609" y="197104"/>
                  </a:lnTo>
                  <a:lnTo>
                    <a:pt x="3849878" y="228600"/>
                  </a:lnTo>
                  <a:lnTo>
                    <a:pt x="3857752" y="236347"/>
                  </a:lnTo>
                  <a:lnTo>
                    <a:pt x="3865499" y="197104"/>
                  </a:lnTo>
                  <a:lnTo>
                    <a:pt x="3893693" y="197485"/>
                  </a:lnTo>
                  <a:close/>
                </a:path>
                <a:path w="5224145" h="332104">
                  <a:moveTo>
                    <a:pt x="3955669" y="230505"/>
                  </a:moveTo>
                  <a:lnTo>
                    <a:pt x="3953129" y="227965"/>
                  </a:lnTo>
                  <a:lnTo>
                    <a:pt x="3951605" y="226441"/>
                  </a:lnTo>
                  <a:lnTo>
                    <a:pt x="3948176" y="227584"/>
                  </a:lnTo>
                  <a:lnTo>
                    <a:pt x="3943985" y="227965"/>
                  </a:lnTo>
                  <a:lnTo>
                    <a:pt x="3933952" y="227457"/>
                  </a:lnTo>
                  <a:lnTo>
                    <a:pt x="3928872" y="226314"/>
                  </a:lnTo>
                  <a:lnTo>
                    <a:pt x="3923665" y="224536"/>
                  </a:lnTo>
                  <a:lnTo>
                    <a:pt x="3917442" y="230632"/>
                  </a:lnTo>
                  <a:lnTo>
                    <a:pt x="3937889" y="235712"/>
                  </a:lnTo>
                  <a:lnTo>
                    <a:pt x="3897376" y="276098"/>
                  </a:lnTo>
                  <a:lnTo>
                    <a:pt x="3903726" y="282448"/>
                  </a:lnTo>
                  <a:lnTo>
                    <a:pt x="3955669" y="230505"/>
                  </a:lnTo>
                  <a:close/>
                </a:path>
                <a:path w="5224145" h="332104">
                  <a:moveTo>
                    <a:pt x="3995547" y="283591"/>
                  </a:moveTo>
                  <a:lnTo>
                    <a:pt x="3995293" y="272796"/>
                  </a:lnTo>
                  <a:lnTo>
                    <a:pt x="3993007" y="267843"/>
                  </a:lnTo>
                  <a:lnTo>
                    <a:pt x="3989997" y="264922"/>
                  </a:lnTo>
                  <a:lnTo>
                    <a:pt x="3988435" y="263398"/>
                  </a:lnTo>
                  <a:lnTo>
                    <a:pt x="3986911" y="261835"/>
                  </a:lnTo>
                  <a:lnTo>
                    <a:pt x="3986911" y="273812"/>
                  </a:lnTo>
                  <a:lnTo>
                    <a:pt x="3986911" y="280289"/>
                  </a:lnTo>
                  <a:lnTo>
                    <a:pt x="3985768" y="282956"/>
                  </a:lnTo>
                  <a:lnTo>
                    <a:pt x="3983482" y="285369"/>
                  </a:lnTo>
                  <a:lnTo>
                    <a:pt x="3981196" y="287528"/>
                  </a:lnTo>
                  <a:lnTo>
                    <a:pt x="3978529" y="288671"/>
                  </a:lnTo>
                  <a:lnTo>
                    <a:pt x="3972433" y="288671"/>
                  </a:lnTo>
                  <a:lnTo>
                    <a:pt x="3969639" y="287401"/>
                  </a:lnTo>
                  <a:lnTo>
                    <a:pt x="3967734" y="285496"/>
                  </a:lnTo>
                  <a:lnTo>
                    <a:pt x="3966464" y="284226"/>
                  </a:lnTo>
                  <a:lnTo>
                    <a:pt x="3966464" y="304673"/>
                  </a:lnTo>
                  <a:lnTo>
                    <a:pt x="3964940" y="308102"/>
                  </a:lnTo>
                  <a:lnTo>
                    <a:pt x="3961892" y="311277"/>
                  </a:lnTo>
                  <a:lnTo>
                    <a:pt x="3958844" y="314198"/>
                  </a:lnTo>
                  <a:lnTo>
                    <a:pt x="3955415" y="315722"/>
                  </a:lnTo>
                  <a:lnTo>
                    <a:pt x="3947541" y="315722"/>
                  </a:lnTo>
                  <a:lnTo>
                    <a:pt x="3936238" y="301625"/>
                  </a:lnTo>
                  <a:lnTo>
                    <a:pt x="3936327" y="298831"/>
                  </a:lnTo>
                  <a:lnTo>
                    <a:pt x="3937190" y="296291"/>
                  </a:lnTo>
                  <a:lnTo>
                    <a:pt x="3937889" y="294005"/>
                  </a:lnTo>
                  <a:lnTo>
                    <a:pt x="3939286" y="291719"/>
                  </a:lnTo>
                  <a:lnTo>
                    <a:pt x="3943985" y="287020"/>
                  </a:lnTo>
                  <a:lnTo>
                    <a:pt x="3947541" y="285496"/>
                  </a:lnTo>
                  <a:lnTo>
                    <a:pt x="3955415" y="285496"/>
                  </a:lnTo>
                  <a:lnTo>
                    <a:pt x="3958844" y="287020"/>
                  </a:lnTo>
                  <a:lnTo>
                    <a:pt x="3964813" y="292989"/>
                  </a:lnTo>
                  <a:lnTo>
                    <a:pt x="3966337" y="296291"/>
                  </a:lnTo>
                  <a:lnTo>
                    <a:pt x="3966464" y="304673"/>
                  </a:lnTo>
                  <a:lnTo>
                    <a:pt x="3966464" y="284226"/>
                  </a:lnTo>
                  <a:lnTo>
                    <a:pt x="3964686" y="282448"/>
                  </a:lnTo>
                  <a:lnTo>
                    <a:pt x="3963644" y="280162"/>
                  </a:lnTo>
                  <a:lnTo>
                    <a:pt x="3963416" y="279654"/>
                  </a:lnTo>
                  <a:lnTo>
                    <a:pt x="3963339" y="273177"/>
                  </a:lnTo>
                  <a:lnTo>
                    <a:pt x="3964559" y="270637"/>
                  </a:lnTo>
                  <a:lnTo>
                    <a:pt x="3966972" y="268097"/>
                  </a:lnTo>
                  <a:lnTo>
                    <a:pt x="3969131" y="265938"/>
                  </a:lnTo>
                  <a:lnTo>
                    <a:pt x="3971798" y="264922"/>
                  </a:lnTo>
                  <a:lnTo>
                    <a:pt x="3974973" y="264922"/>
                  </a:lnTo>
                  <a:lnTo>
                    <a:pt x="3978148" y="265049"/>
                  </a:lnTo>
                  <a:lnTo>
                    <a:pt x="3980942" y="266192"/>
                  </a:lnTo>
                  <a:lnTo>
                    <a:pt x="3985768" y="271018"/>
                  </a:lnTo>
                  <a:lnTo>
                    <a:pt x="3986911" y="273812"/>
                  </a:lnTo>
                  <a:lnTo>
                    <a:pt x="3986911" y="261835"/>
                  </a:lnTo>
                  <a:lnTo>
                    <a:pt x="3983990" y="258826"/>
                  </a:lnTo>
                  <a:lnTo>
                    <a:pt x="3979037" y="256540"/>
                  </a:lnTo>
                  <a:lnTo>
                    <a:pt x="3968623" y="256286"/>
                  </a:lnTo>
                  <a:lnTo>
                    <a:pt x="3964051" y="258064"/>
                  </a:lnTo>
                  <a:lnTo>
                    <a:pt x="3960241" y="261874"/>
                  </a:lnTo>
                  <a:lnTo>
                    <a:pt x="3957828" y="264414"/>
                  </a:lnTo>
                  <a:lnTo>
                    <a:pt x="3956304" y="267081"/>
                  </a:lnTo>
                  <a:lnTo>
                    <a:pt x="3955351" y="272796"/>
                  </a:lnTo>
                  <a:lnTo>
                    <a:pt x="3955377" y="273812"/>
                  </a:lnTo>
                  <a:lnTo>
                    <a:pt x="3955796" y="276606"/>
                  </a:lnTo>
                  <a:lnTo>
                    <a:pt x="3957447" y="280162"/>
                  </a:lnTo>
                  <a:lnTo>
                    <a:pt x="3953510" y="277876"/>
                  </a:lnTo>
                  <a:lnTo>
                    <a:pt x="3949573" y="276987"/>
                  </a:lnTo>
                  <a:lnTo>
                    <a:pt x="3945636" y="277495"/>
                  </a:lnTo>
                  <a:lnTo>
                    <a:pt x="3941572" y="278130"/>
                  </a:lnTo>
                  <a:lnTo>
                    <a:pt x="3938016" y="280035"/>
                  </a:lnTo>
                  <a:lnTo>
                    <a:pt x="3930142" y="287909"/>
                  </a:lnTo>
                  <a:lnTo>
                    <a:pt x="3927957" y="292989"/>
                  </a:lnTo>
                  <a:lnTo>
                    <a:pt x="3927906" y="295783"/>
                  </a:lnTo>
                  <a:lnTo>
                    <a:pt x="3928110" y="305562"/>
                  </a:lnTo>
                  <a:lnTo>
                    <a:pt x="3958717" y="324231"/>
                  </a:lnTo>
                  <a:lnTo>
                    <a:pt x="3964051" y="322072"/>
                  </a:lnTo>
                  <a:lnTo>
                    <a:pt x="3970401" y="315722"/>
                  </a:lnTo>
                  <a:lnTo>
                    <a:pt x="3971671" y="314452"/>
                  </a:lnTo>
                  <a:lnTo>
                    <a:pt x="3973576" y="310896"/>
                  </a:lnTo>
                  <a:lnTo>
                    <a:pt x="3974846" y="302895"/>
                  </a:lnTo>
                  <a:lnTo>
                    <a:pt x="3974084" y="298831"/>
                  </a:lnTo>
                  <a:lnTo>
                    <a:pt x="3972052" y="294640"/>
                  </a:lnTo>
                  <a:lnTo>
                    <a:pt x="3975481" y="296291"/>
                  </a:lnTo>
                  <a:lnTo>
                    <a:pt x="3978783" y="296799"/>
                  </a:lnTo>
                  <a:lnTo>
                    <a:pt x="3984879" y="295783"/>
                  </a:lnTo>
                  <a:lnTo>
                    <a:pt x="3986873" y="294640"/>
                  </a:lnTo>
                  <a:lnTo>
                    <a:pt x="3987546" y="294259"/>
                  </a:lnTo>
                  <a:lnTo>
                    <a:pt x="3989959" y="291846"/>
                  </a:lnTo>
                  <a:lnTo>
                    <a:pt x="3993235" y="288671"/>
                  </a:lnTo>
                  <a:lnTo>
                    <a:pt x="3993769" y="288163"/>
                  </a:lnTo>
                  <a:lnTo>
                    <a:pt x="3995547" y="283591"/>
                  </a:lnTo>
                  <a:close/>
                </a:path>
                <a:path w="5224145" h="332104">
                  <a:moveTo>
                    <a:pt x="4403979" y="66421"/>
                  </a:moveTo>
                  <a:lnTo>
                    <a:pt x="4397121" y="59563"/>
                  </a:lnTo>
                  <a:lnTo>
                    <a:pt x="4355846" y="84709"/>
                  </a:lnTo>
                  <a:lnTo>
                    <a:pt x="4350512" y="87884"/>
                  </a:lnTo>
                  <a:lnTo>
                    <a:pt x="4342003" y="93345"/>
                  </a:lnTo>
                  <a:lnTo>
                    <a:pt x="4345610" y="88303"/>
                  </a:lnTo>
                  <a:lnTo>
                    <a:pt x="4349204" y="82892"/>
                  </a:lnTo>
                  <a:lnTo>
                    <a:pt x="4352747" y="77114"/>
                  </a:lnTo>
                  <a:lnTo>
                    <a:pt x="4356227" y="70993"/>
                  </a:lnTo>
                  <a:lnTo>
                    <a:pt x="4373943" y="39370"/>
                  </a:lnTo>
                  <a:lnTo>
                    <a:pt x="4375023" y="37465"/>
                  </a:lnTo>
                  <a:lnTo>
                    <a:pt x="4366768" y="29210"/>
                  </a:lnTo>
                  <a:lnTo>
                    <a:pt x="4320921" y="54864"/>
                  </a:lnTo>
                  <a:lnTo>
                    <a:pt x="4310126" y="61468"/>
                  </a:lnTo>
                  <a:lnTo>
                    <a:pt x="4313047" y="57404"/>
                  </a:lnTo>
                  <a:lnTo>
                    <a:pt x="4315841" y="53213"/>
                  </a:lnTo>
                  <a:lnTo>
                    <a:pt x="4318508" y="48768"/>
                  </a:lnTo>
                  <a:lnTo>
                    <a:pt x="4344543" y="6985"/>
                  </a:lnTo>
                  <a:lnTo>
                    <a:pt x="4337558" y="0"/>
                  </a:lnTo>
                  <a:lnTo>
                    <a:pt x="4299585" y="65405"/>
                  </a:lnTo>
                  <a:lnTo>
                    <a:pt x="4306570" y="72390"/>
                  </a:lnTo>
                  <a:lnTo>
                    <a:pt x="4325874" y="61468"/>
                  </a:lnTo>
                  <a:lnTo>
                    <a:pt x="4356862" y="43942"/>
                  </a:lnTo>
                  <a:lnTo>
                    <a:pt x="4359021" y="42799"/>
                  </a:lnTo>
                  <a:lnTo>
                    <a:pt x="4361561" y="41275"/>
                  </a:lnTo>
                  <a:lnTo>
                    <a:pt x="4364482" y="39370"/>
                  </a:lnTo>
                  <a:lnTo>
                    <a:pt x="4363847" y="40386"/>
                  </a:lnTo>
                  <a:lnTo>
                    <a:pt x="4362450" y="42926"/>
                  </a:lnTo>
                  <a:lnTo>
                    <a:pt x="4360037" y="47117"/>
                  </a:lnTo>
                  <a:lnTo>
                    <a:pt x="4331589" y="97409"/>
                  </a:lnTo>
                  <a:lnTo>
                    <a:pt x="4338193" y="104013"/>
                  </a:lnTo>
                  <a:lnTo>
                    <a:pt x="4356862" y="93345"/>
                  </a:lnTo>
                  <a:lnTo>
                    <a:pt x="4403979" y="66421"/>
                  </a:lnTo>
                  <a:close/>
                </a:path>
                <a:path w="5224145" h="332104">
                  <a:moveTo>
                    <a:pt x="4420870" y="113538"/>
                  </a:moveTo>
                  <a:lnTo>
                    <a:pt x="4418457" y="107696"/>
                  </a:lnTo>
                  <a:lnTo>
                    <a:pt x="4414266" y="103505"/>
                  </a:lnTo>
                  <a:lnTo>
                    <a:pt x="4412869" y="102108"/>
                  </a:lnTo>
                  <a:lnTo>
                    <a:pt x="4412869" y="115062"/>
                  </a:lnTo>
                  <a:lnTo>
                    <a:pt x="4412234" y="122428"/>
                  </a:lnTo>
                  <a:lnTo>
                    <a:pt x="4410710" y="125603"/>
                  </a:lnTo>
                  <a:lnTo>
                    <a:pt x="4407789" y="129032"/>
                  </a:lnTo>
                  <a:lnTo>
                    <a:pt x="4391749" y="112903"/>
                  </a:lnTo>
                  <a:lnTo>
                    <a:pt x="4386961" y="108077"/>
                  </a:lnTo>
                  <a:lnTo>
                    <a:pt x="4390390" y="105029"/>
                  </a:lnTo>
                  <a:lnTo>
                    <a:pt x="4412869" y="115062"/>
                  </a:lnTo>
                  <a:lnTo>
                    <a:pt x="4412869" y="102108"/>
                  </a:lnTo>
                  <a:lnTo>
                    <a:pt x="4408297" y="97536"/>
                  </a:lnTo>
                  <a:lnTo>
                    <a:pt x="4402328" y="94996"/>
                  </a:lnTo>
                  <a:lnTo>
                    <a:pt x="4388866" y="95504"/>
                  </a:lnTo>
                  <a:lnTo>
                    <a:pt x="4366768" y="124079"/>
                  </a:lnTo>
                  <a:lnTo>
                    <a:pt x="4366514" y="130683"/>
                  </a:lnTo>
                  <a:lnTo>
                    <a:pt x="4393438" y="150368"/>
                  </a:lnTo>
                  <a:lnTo>
                    <a:pt x="4398391" y="149352"/>
                  </a:lnTo>
                  <a:lnTo>
                    <a:pt x="4403217" y="146558"/>
                  </a:lnTo>
                  <a:lnTo>
                    <a:pt x="4399369" y="141605"/>
                  </a:lnTo>
                  <a:lnTo>
                    <a:pt x="4397502" y="139192"/>
                  </a:lnTo>
                  <a:lnTo>
                    <a:pt x="4393819" y="140843"/>
                  </a:lnTo>
                  <a:lnTo>
                    <a:pt x="4390644" y="141605"/>
                  </a:lnTo>
                  <a:lnTo>
                    <a:pt x="4387723" y="141097"/>
                  </a:lnTo>
                  <a:lnTo>
                    <a:pt x="4384802" y="140716"/>
                  </a:lnTo>
                  <a:lnTo>
                    <a:pt x="4382262" y="139319"/>
                  </a:lnTo>
                  <a:lnTo>
                    <a:pt x="4376801" y="133858"/>
                  </a:lnTo>
                  <a:lnTo>
                    <a:pt x="4375277" y="130175"/>
                  </a:lnTo>
                  <a:lnTo>
                    <a:pt x="4375531" y="121666"/>
                  </a:lnTo>
                  <a:lnTo>
                    <a:pt x="4377436" y="117348"/>
                  </a:lnTo>
                  <a:lnTo>
                    <a:pt x="4381373" y="112903"/>
                  </a:lnTo>
                  <a:lnTo>
                    <a:pt x="4409313" y="140843"/>
                  </a:lnTo>
                  <a:lnTo>
                    <a:pt x="4417187" y="133096"/>
                  </a:lnTo>
                  <a:lnTo>
                    <a:pt x="4419168" y="129032"/>
                  </a:lnTo>
                  <a:lnTo>
                    <a:pt x="4420362" y="126619"/>
                  </a:lnTo>
                  <a:lnTo>
                    <a:pt x="4420870" y="113538"/>
                  </a:lnTo>
                  <a:close/>
                </a:path>
                <a:path w="5224145" h="332104">
                  <a:moveTo>
                    <a:pt x="4460748" y="153416"/>
                  </a:moveTo>
                  <a:lnTo>
                    <a:pt x="4458335" y="147574"/>
                  </a:lnTo>
                  <a:lnTo>
                    <a:pt x="4454144" y="143383"/>
                  </a:lnTo>
                  <a:lnTo>
                    <a:pt x="4452747" y="141986"/>
                  </a:lnTo>
                  <a:lnTo>
                    <a:pt x="4452747" y="154940"/>
                  </a:lnTo>
                  <a:lnTo>
                    <a:pt x="4452112" y="162306"/>
                  </a:lnTo>
                  <a:lnTo>
                    <a:pt x="4450588" y="165481"/>
                  </a:lnTo>
                  <a:lnTo>
                    <a:pt x="4447667" y="168910"/>
                  </a:lnTo>
                  <a:lnTo>
                    <a:pt x="4431627" y="152781"/>
                  </a:lnTo>
                  <a:lnTo>
                    <a:pt x="4426839" y="147955"/>
                  </a:lnTo>
                  <a:lnTo>
                    <a:pt x="4430268" y="144907"/>
                  </a:lnTo>
                  <a:lnTo>
                    <a:pt x="4452747" y="154940"/>
                  </a:lnTo>
                  <a:lnTo>
                    <a:pt x="4452747" y="141986"/>
                  </a:lnTo>
                  <a:lnTo>
                    <a:pt x="4448175" y="137414"/>
                  </a:lnTo>
                  <a:lnTo>
                    <a:pt x="4442206" y="134874"/>
                  </a:lnTo>
                  <a:lnTo>
                    <a:pt x="4428744" y="135382"/>
                  </a:lnTo>
                  <a:lnTo>
                    <a:pt x="4406392" y="170561"/>
                  </a:lnTo>
                  <a:lnTo>
                    <a:pt x="4409059" y="176530"/>
                  </a:lnTo>
                  <a:lnTo>
                    <a:pt x="4414520" y="181991"/>
                  </a:lnTo>
                  <a:lnTo>
                    <a:pt x="4418838" y="186436"/>
                  </a:lnTo>
                  <a:lnTo>
                    <a:pt x="4423537" y="188976"/>
                  </a:lnTo>
                  <a:lnTo>
                    <a:pt x="4433316" y="190246"/>
                  </a:lnTo>
                  <a:lnTo>
                    <a:pt x="4438269" y="189230"/>
                  </a:lnTo>
                  <a:lnTo>
                    <a:pt x="4443095" y="186436"/>
                  </a:lnTo>
                  <a:lnTo>
                    <a:pt x="4439145" y="181356"/>
                  </a:lnTo>
                  <a:lnTo>
                    <a:pt x="4437380" y="179070"/>
                  </a:lnTo>
                  <a:lnTo>
                    <a:pt x="4433697" y="180721"/>
                  </a:lnTo>
                  <a:lnTo>
                    <a:pt x="4430395" y="181356"/>
                  </a:lnTo>
                  <a:lnTo>
                    <a:pt x="4424680" y="180594"/>
                  </a:lnTo>
                  <a:lnTo>
                    <a:pt x="4422140" y="179197"/>
                  </a:lnTo>
                  <a:lnTo>
                    <a:pt x="4416679" y="173736"/>
                  </a:lnTo>
                  <a:lnTo>
                    <a:pt x="4415155" y="170053"/>
                  </a:lnTo>
                  <a:lnTo>
                    <a:pt x="4415409" y="161544"/>
                  </a:lnTo>
                  <a:lnTo>
                    <a:pt x="4417314" y="157226"/>
                  </a:lnTo>
                  <a:lnTo>
                    <a:pt x="4421251" y="152781"/>
                  </a:lnTo>
                  <a:lnTo>
                    <a:pt x="4449191" y="180721"/>
                  </a:lnTo>
                  <a:lnTo>
                    <a:pt x="4457065" y="172847"/>
                  </a:lnTo>
                  <a:lnTo>
                    <a:pt x="4459033" y="168910"/>
                  </a:lnTo>
                  <a:lnTo>
                    <a:pt x="4460240" y="166497"/>
                  </a:lnTo>
                  <a:lnTo>
                    <a:pt x="4460748" y="153416"/>
                  </a:lnTo>
                  <a:close/>
                </a:path>
                <a:path w="5224145" h="332104">
                  <a:moveTo>
                    <a:pt x="4506595" y="197485"/>
                  </a:moveTo>
                  <a:lnTo>
                    <a:pt x="4506201" y="197104"/>
                  </a:lnTo>
                  <a:lnTo>
                    <a:pt x="4505947" y="196850"/>
                  </a:lnTo>
                  <a:lnTo>
                    <a:pt x="4498467" y="189484"/>
                  </a:lnTo>
                  <a:lnTo>
                    <a:pt x="4498340" y="189357"/>
                  </a:lnTo>
                  <a:lnTo>
                    <a:pt x="4468114" y="189484"/>
                  </a:lnTo>
                  <a:lnTo>
                    <a:pt x="4497578" y="160020"/>
                  </a:lnTo>
                  <a:lnTo>
                    <a:pt x="4491228" y="153670"/>
                  </a:lnTo>
                  <a:lnTo>
                    <a:pt x="4439539" y="205359"/>
                  </a:lnTo>
                  <a:lnTo>
                    <a:pt x="4445889" y="211709"/>
                  </a:lnTo>
                  <a:lnTo>
                    <a:pt x="4460748" y="196850"/>
                  </a:lnTo>
                  <a:lnTo>
                    <a:pt x="4469511" y="197104"/>
                  </a:lnTo>
                  <a:lnTo>
                    <a:pt x="4462780" y="228600"/>
                  </a:lnTo>
                  <a:lnTo>
                    <a:pt x="4470654" y="236474"/>
                  </a:lnTo>
                  <a:lnTo>
                    <a:pt x="4478401" y="197104"/>
                  </a:lnTo>
                  <a:lnTo>
                    <a:pt x="4506595" y="197485"/>
                  </a:lnTo>
                  <a:close/>
                </a:path>
                <a:path w="5224145" h="332104">
                  <a:moveTo>
                    <a:pt x="4569587" y="245364"/>
                  </a:moveTo>
                  <a:lnTo>
                    <a:pt x="4540758" y="215519"/>
                  </a:lnTo>
                  <a:lnTo>
                    <a:pt x="4535424" y="217551"/>
                  </a:lnTo>
                  <a:lnTo>
                    <a:pt x="4530090" y="221996"/>
                  </a:lnTo>
                  <a:lnTo>
                    <a:pt x="4535932" y="229235"/>
                  </a:lnTo>
                  <a:lnTo>
                    <a:pt x="4539234" y="225933"/>
                  </a:lnTo>
                  <a:lnTo>
                    <a:pt x="4542663" y="224409"/>
                  </a:lnTo>
                  <a:lnTo>
                    <a:pt x="4550029" y="224409"/>
                  </a:lnTo>
                  <a:lnTo>
                    <a:pt x="4553331" y="225933"/>
                  </a:lnTo>
                  <a:lnTo>
                    <a:pt x="4556379" y="228981"/>
                  </a:lnTo>
                  <a:lnTo>
                    <a:pt x="4559300" y="231775"/>
                  </a:lnTo>
                  <a:lnTo>
                    <a:pt x="4560824" y="235077"/>
                  </a:lnTo>
                  <a:lnTo>
                    <a:pt x="4560951" y="242062"/>
                  </a:lnTo>
                  <a:lnTo>
                    <a:pt x="4559681" y="245110"/>
                  </a:lnTo>
                  <a:lnTo>
                    <a:pt x="4554728" y="250063"/>
                  </a:lnTo>
                  <a:lnTo>
                    <a:pt x="4551299" y="251587"/>
                  </a:lnTo>
                  <a:lnTo>
                    <a:pt x="4546600" y="252349"/>
                  </a:lnTo>
                  <a:lnTo>
                    <a:pt x="4541901" y="252984"/>
                  </a:lnTo>
                  <a:lnTo>
                    <a:pt x="4534535" y="252857"/>
                  </a:lnTo>
                  <a:lnTo>
                    <a:pt x="4517644" y="251206"/>
                  </a:lnTo>
                  <a:lnTo>
                    <a:pt x="4512310" y="251079"/>
                  </a:lnTo>
                  <a:lnTo>
                    <a:pt x="4508119" y="251333"/>
                  </a:lnTo>
                  <a:lnTo>
                    <a:pt x="4503928" y="251714"/>
                  </a:lnTo>
                  <a:lnTo>
                    <a:pt x="4500245" y="252603"/>
                  </a:lnTo>
                  <a:lnTo>
                    <a:pt x="4497070" y="254127"/>
                  </a:lnTo>
                  <a:lnTo>
                    <a:pt x="4495165" y="254889"/>
                  </a:lnTo>
                  <a:lnTo>
                    <a:pt x="4493387" y="256159"/>
                  </a:lnTo>
                  <a:lnTo>
                    <a:pt x="4491990" y="257683"/>
                  </a:lnTo>
                  <a:lnTo>
                    <a:pt x="4526026" y="291846"/>
                  </a:lnTo>
                  <a:lnTo>
                    <a:pt x="4532249" y="285750"/>
                  </a:lnTo>
                  <a:lnTo>
                    <a:pt x="4506849" y="260477"/>
                  </a:lnTo>
                  <a:lnTo>
                    <a:pt x="4508754" y="259969"/>
                  </a:lnTo>
                  <a:lnTo>
                    <a:pt x="4510786" y="259715"/>
                  </a:lnTo>
                  <a:lnTo>
                    <a:pt x="4512945" y="259715"/>
                  </a:lnTo>
                  <a:lnTo>
                    <a:pt x="4515231" y="259588"/>
                  </a:lnTo>
                  <a:lnTo>
                    <a:pt x="4519803" y="259969"/>
                  </a:lnTo>
                  <a:lnTo>
                    <a:pt x="4526788" y="260477"/>
                  </a:lnTo>
                  <a:lnTo>
                    <a:pt x="4535170" y="261239"/>
                  </a:lnTo>
                  <a:lnTo>
                    <a:pt x="4541520" y="261493"/>
                  </a:lnTo>
                  <a:lnTo>
                    <a:pt x="4549902" y="260985"/>
                  </a:lnTo>
                  <a:lnTo>
                    <a:pt x="4553331" y="260223"/>
                  </a:lnTo>
                  <a:lnTo>
                    <a:pt x="4554944" y="259588"/>
                  </a:lnTo>
                  <a:lnTo>
                    <a:pt x="4556252" y="259080"/>
                  </a:lnTo>
                  <a:lnTo>
                    <a:pt x="4559046" y="257937"/>
                  </a:lnTo>
                  <a:lnTo>
                    <a:pt x="4561459" y="256413"/>
                  </a:lnTo>
                  <a:lnTo>
                    <a:pt x="4564888" y="252984"/>
                  </a:lnTo>
                  <a:lnTo>
                    <a:pt x="4567682" y="250190"/>
                  </a:lnTo>
                  <a:lnTo>
                    <a:pt x="4569587" y="245364"/>
                  </a:lnTo>
                  <a:close/>
                </a:path>
                <a:path w="5224145" h="332104">
                  <a:moveTo>
                    <a:pt x="4608449" y="270383"/>
                  </a:moveTo>
                  <a:lnTo>
                    <a:pt x="4605820" y="267843"/>
                  </a:lnTo>
                  <a:lnTo>
                    <a:pt x="4604258" y="266319"/>
                  </a:lnTo>
                  <a:lnTo>
                    <a:pt x="4600956" y="267462"/>
                  </a:lnTo>
                  <a:lnTo>
                    <a:pt x="4596765" y="267843"/>
                  </a:lnTo>
                  <a:lnTo>
                    <a:pt x="4586732" y="267335"/>
                  </a:lnTo>
                  <a:lnTo>
                    <a:pt x="4581652" y="266192"/>
                  </a:lnTo>
                  <a:lnTo>
                    <a:pt x="4576445" y="264414"/>
                  </a:lnTo>
                  <a:lnTo>
                    <a:pt x="4570222" y="270510"/>
                  </a:lnTo>
                  <a:lnTo>
                    <a:pt x="4590542" y="275590"/>
                  </a:lnTo>
                  <a:lnTo>
                    <a:pt x="4550156" y="315976"/>
                  </a:lnTo>
                  <a:lnTo>
                    <a:pt x="4556506" y="322326"/>
                  </a:lnTo>
                  <a:lnTo>
                    <a:pt x="4608449" y="270383"/>
                  </a:lnTo>
                  <a:close/>
                </a:path>
                <a:path w="5224145" h="332104">
                  <a:moveTo>
                    <a:pt x="5016881" y="66421"/>
                  </a:moveTo>
                  <a:lnTo>
                    <a:pt x="5010023" y="59563"/>
                  </a:lnTo>
                  <a:lnTo>
                    <a:pt x="4968748" y="84709"/>
                  </a:lnTo>
                  <a:lnTo>
                    <a:pt x="4963414" y="87884"/>
                  </a:lnTo>
                  <a:lnTo>
                    <a:pt x="4954905" y="93345"/>
                  </a:lnTo>
                  <a:lnTo>
                    <a:pt x="4958512" y="88303"/>
                  </a:lnTo>
                  <a:lnTo>
                    <a:pt x="4962106" y="82892"/>
                  </a:lnTo>
                  <a:lnTo>
                    <a:pt x="4965649" y="77114"/>
                  </a:lnTo>
                  <a:lnTo>
                    <a:pt x="4969129" y="70993"/>
                  </a:lnTo>
                  <a:lnTo>
                    <a:pt x="4986845" y="39370"/>
                  </a:lnTo>
                  <a:lnTo>
                    <a:pt x="4987925" y="37465"/>
                  </a:lnTo>
                  <a:lnTo>
                    <a:pt x="4979670" y="29210"/>
                  </a:lnTo>
                  <a:lnTo>
                    <a:pt x="4933823" y="54864"/>
                  </a:lnTo>
                  <a:lnTo>
                    <a:pt x="4923028" y="61468"/>
                  </a:lnTo>
                  <a:lnTo>
                    <a:pt x="4925949" y="57404"/>
                  </a:lnTo>
                  <a:lnTo>
                    <a:pt x="4928743" y="53213"/>
                  </a:lnTo>
                  <a:lnTo>
                    <a:pt x="4931410" y="48768"/>
                  </a:lnTo>
                  <a:lnTo>
                    <a:pt x="4957445" y="6985"/>
                  </a:lnTo>
                  <a:lnTo>
                    <a:pt x="4950460" y="0"/>
                  </a:lnTo>
                  <a:lnTo>
                    <a:pt x="4912487" y="65405"/>
                  </a:lnTo>
                  <a:lnTo>
                    <a:pt x="4919472" y="72390"/>
                  </a:lnTo>
                  <a:lnTo>
                    <a:pt x="4938776" y="61468"/>
                  </a:lnTo>
                  <a:lnTo>
                    <a:pt x="4969764" y="43942"/>
                  </a:lnTo>
                  <a:lnTo>
                    <a:pt x="4971923" y="42799"/>
                  </a:lnTo>
                  <a:lnTo>
                    <a:pt x="4974463" y="41275"/>
                  </a:lnTo>
                  <a:lnTo>
                    <a:pt x="4977384" y="39370"/>
                  </a:lnTo>
                  <a:lnTo>
                    <a:pt x="4976749" y="40386"/>
                  </a:lnTo>
                  <a:lnTo>
                    <a:pt x="4975352" y="42926"/>
                  </a:lnTo>
                  <a:lnTo>
                    <a:pt x="4972939" y="47117"/>
                  </a:lnTo>
                  <a:lnTo>
                    <a:pt x="4944491" y="97409"/>
                  </a:lnTo>
                  <a:lnTo>
                    <a:pt x="4951095" y="104013"/>
                  </a:lnTo>
                  <a:lnTo>
                    <a:pt x="4969764" y="93345"/>
                  </a:lnTo>
                  <a:lnTo>
                    <a:pt x="5016881" y="66421"/>
                  </a:lnTo>
                  <a:close/>
                </a:path>
                <a:path w="5224145" h="332104">
                  <a:moveTo>
                    <a:pt x="5033772" y="113538"/>
                  </a:moveTo>
                  <a:lnTo>
                    <a:pt x="5031359" y="107696"/>
                  </a:lnTo>
                  <a:lnTo>
                    <a:pt x="5027155" y="103505"/>
                  </a:lnTo>
                  <a:lnTo>
                    <a:pt x="5025771" y="102120"/>
                  </a:lnTo>
                  <a:lnTo>
                    <a:pt x="5025771" y="115062"/>
                  </a:lnTo>
                  <a:lnTo>
                    <a:pt x="5025136" y="122428"/>
                  </a:lnTo>
                  <a:lnTo>
                    <a:pt x="5023612" y="125603"/>
                  </a:lnTo>
                  <a:lnTo>
                    <a:pt x="5020691" y="129032"/>
                  </a:lnTo>
                  <a:lnTo>
                    <a:pt x="5004651" y="112903"/>
                  </a:lnTo>
                  <a:lnTo>
                    <a:pt x="4999863" y="108077"/>
                  </a:lnTo>
                  <a:lnTo>
                    <a:pt x="5003292" y="105029"/>
                  </a:lnTo>
                  <a:lnTo>
                    <a:pt x="5025771" y="115062"/>
                  </a:lnTo>
                  <a:lnTo>
                    <a:pt x="5025771" y="102120"/>
                  </a:lnTo>
                  <a:lnTo>
                    <a:pt x="5021199" y="97536"/>
                  </a:lnTo>
                  <a:lnTo>
                    <a:pt x="5015230" y="94996"/>
                  </a:lnTo>
                  <a:lnTo>
                    <a:pt x="5001768" y="95504"/>
                  </a:lnTo>
                  <a:lnTo>
                    <a:pt x="4979416" y="130683"/>
                  </a:lnTo>
                  <a:lnTo>
                    <a:pt x="4982083" y="136652"/>
                  </a:lnTo>
                  <a:lnTo>
                    <a:pt x="4987544" y="142113"/>
                  </a:lnTo>
                  <a:lnTo>
                    <a:pt x="4991862" y="146558"/>
                  </a:lnTo>
                  <a:lnTo>
                    <a:pt x="4996561" y="149098"/>
                  </a:lnTo>
                  <a:lnTo>
                    <a:pt x="5006340" y="150368"/>
                  </a:lnTo>
                  <a:lnTo>
                    <a:pt x="5011293" y="149352"/>
                  </a:lnTo>
                  <a:lnTo>
                    <a:pt x="5016119" y="146558"/>
                  </a:lnTo>
                  <a:lnTo>
                    <a:pt x="5012271" y="141605"/>
                  </a:lnTo>
                  <a:lnTo>
                    <a:pt x="5010404" y="139192"/>
                  </a:lnTo>
                  <a:lnTo>
                    <a:pt x="5006721" y="140843"/>
                  </a:lnTo>
                  <a:lnTo>
                    <a:pt x="5003419" y="141605"/>
                  </a:lnTo>
                  <a:lnTo>
                    <a:pt x="5000625" y="141097"/>
                  </a:lnTo>
                  <a:lnTo>
                    <a:pt x="4997704" y="140716"/>
                  </a:lnTo>
                  <a:lnTo>
                    <a:pt x="4995164" y="139319"/>
                  </a:lnTo>
                  <a:lnTo>
                    <a:pt x="4989703" y="133858"/>
                  </a:lnTo>
                  <a:lnTo>
                    <a:pt x="4988179" y="130175"/>
                  </a:lnTo>
                  <a:lnTo>
                    <a:pt x="4988280" y="126619"/>
                  </a:lnTo>
                  <a:lnTo>
                    <a:pt x="4988306" y="121666"/>
                  </a:lnTo>
                  <a:lnTo>
                    <a:pt x="4990338" y="117348"/>
                  </a:lnTo>
                  <a:lnTo>
                    <a:pt x="4994275" y="112903"/>
                  </a:lnTo>
                  <a:lnTo>
                    <a:pt x="5022215" y="140843"/>
                  </a:lnTo>
                  <a:lnTo>
                    <a:pt x="5030089" y="133096"/>
                  </a:lnTo>
                  <a:lnTo>
                    <a:pt x="5032070" y="129032"/>
                  </a:lnTo>
                  <a:lnTo>
                    <a:pt x="5033264" y="126619"/>
                  </a:lnTo>
                  <a:lnTo>
                    <a:pt x="5033772" y="113538"/>
                  </a:lnTo>
                  <a:close/>
                </a:path>
                <a:path w="5224145" h="332104">
                  <a:moveTo>
                    <a:pt x="5073650" y="153416"/>
                  </a:moveTo>
                  <a:lnTo>
                    <a:pt x="5071237" y="147574"/>
                  </a:lnTo>
                  <a:lnTo>
                    <a:pt x="5067046" y="143383"/>
                  </a:lnTo>
                  <a:lnTo>
                    <a:pt x="5065649" y="141986"/>
                  </a:lnTo>
                  <a:lnTo>
                    <a:pt x="5065649" y="154940"/>
                  </a:lnTo>
                  <a:lnTo>
                    <a:pt x="5065014" y="162306"/>
                  </a:lnTo>
                  <a:lnTo>
                    <a:pt x="5063490" y="165481"/>
                  </a:lnTo>
                  <a:lnTo>
                    <a:pt x="5060569" y="168910"/>
                  </a:lnTo>
                  <a:lnTo>
                    <a:pt x="5044440" y="152781"/>
                  </a:lnTo>
                  <a:lnTo>
                    <a:pt x="5039614" y="147955"/>
                  </a:lnTo>
                  <a:lnTo>
                    <a:pt x="5043170" y="144907"/>
                  </a:lnTo>
                  <a:lnTo>
                    <a:pt x="5046853" y="143383"/>
                  </a:lnTo>
                  <a:lnTo>
                    <a:pt x="5050790" y="143383"/>
                  </a:lnTo>
                  <a:lnTo>
                    <a:pt x="5065649" y="154940"/>
                  </a:lnTo>
                  <a:lnTo>
                    <a:pt x="5065649" y="141986"/>
                  </a:lnTo>
                  <a:lnTo>
                    <a:pt x="5061077" y="137414"/>
                  </a:lnTo>
                  <a:lnTo>
                    <a:pt x="5055108" y="134874"/>
                  </a:lnTo>
                  <a:lnTo>
                    <a:pt x="5041646" y="135382"/>
                  </a:lnTo>
                  <a:lnTo>
                    <a:pt x="5019294" y="170561"/>
                  </a:lnTo>
                  <a:lnTo>
                    <a:pt x="5021961" y="176530"/>
                  </a:lnTo>
                  <a:lnTo>
                    <a:pt x="5027422" y="181991"/>
                  </a:lnTo>
                  <a:lnTo>
                    <a:pt x="5031740" y="186436"/>
                  </a:lnTo>
                  <a:lnTo>
                    <a:pt x="5036439" y="188849"/>
                  </a:lnTo>
                  <a:lnTo>
                    <a:pt x="5041392" y="189611"/>
                  </a:lnTo>
                  <a:lnTo>
                    <a:pt x="5046218" y="190246"/>
                  </a:lnTo>
                  <a:lnTo>
                    <a:pt x="5051171" y="189230"/>
                  </a:lnTo>
                  <a:lnTo>
                    <a:pt x="5055997" y="186436"/>
                  </a:lnTo>
                  <a:lnTo>
                    <a:pt x="5052047" y="181356"/>
                  </a:lnTo>
                  <a:lnTo>
                    <a:pt x="5050282" y="179070"/>
                  </a:lnTo>
                  <a:lnTo>
                    <a:pt x="5046599" y="180721"/>
                  </a:lnTo>
                  <a:lnTo>
                    <a:pt x="5043297" y="181356"/>
                  </a:lnTo>
                  <a:lnTo>
                    <a:pt x="5037582" y="180594"/>
                  </a:lnTo>
                  <a:lnTo>
                    <a:pt x="5035042" y="179197"/>
                  </a:lnTo>
                  <a:lnTo>
                    <a:pt x="5029581" y="173736"/>
                  </a:lnTo>
                  <a:lnTo>
                    <a:pt x="5028057" y="170053"/>
                  </a:lnTo>
                  <a:lnTo>
                    <a:pt x="5028184" y="161544"/>
                  </a:lnTo>
                  <a:lnTo>
                    <a:pt x="5030216" y="157226"/>
                  </a:lnTo>
                  <a:lnTo>
                    <a:pt x="5034153" y="152781"/>
                  </a:lnTo>
                  <a:lnTo>
                    <a:pt x="5061966" y="180721"/>
                  </a:lnTo>
                  <a:lnTo>
                    <a:pt x="5062855" y="179959"/>
                  </a:lnTo>
                  <a:lnTo>
                    <a:pt x="5069967" y="172847"/>
                  </a:lnTo>
                  <a:lnTo>
                    <a:pt x="5071935" y="168910"/>
                  </a:lnTo>
                  <a:lnTo>
                    <a:pt x="5073142" y="166497"/>
                  </a:lnTo>
                  <a:lnTo>
                    <a:pt x="5073650" y="153416"/>
                  </a:lnTo>
                  <a:close/>
                </a:path>
                <a:path w="5224145" h="332104">
                  <a:moveTo>
                    <a:pt x="5119497" y="197485"/>
                  </a:moveTo>
                  <a:lnTo>
                    <a:pt x="5119103" y="197104"/>
                  </a:lnTo>
                  <a:lnTo>
                    <a:pt x="5118849" y="196850"/>
                  </a:lnTo>
                  <a:lnTo>
                    <a:pt x="5111369" y="189484"/>
                  </a:lnTo>
                  <a:lnTo>
                    <a:pt x="5111242" y="189357"/>
                  </a:lnTo>
                  <a:lnTo>
                    <a:pt x="5081016" y="189484"/>
                  </a:lnTo>
                  <a:lnTo>
                    <a:pt x="5110480" y="160020"/>
                  </a:lnTo>
                  <a:lnTo>
                    <a:pt x="5104130" y="153670"/>
                  </a:lnTo>
                  <a:lnTo>
                    <a:pt x="5052441" y="205359"/>
                  </a:lnTo>
                  <a:lnTo>
                    <a:pt x="5058791" y="211709"/>
                  </a:lnTo>
                  <a:lnTo>
                    <a:pt x="5073650" y="196850"/>
                  </a:lnTo>
                  <a:lnTo>
                    <a:pt x="5082413" y="197104"/>
                  </a:lnTo>
                  <a:lnTo>
                    <a:pt x="5075682" y="228600"/>
                  </a:lnTo>
                  <a:lnTo>
                    <a:pt x="5083556" y="236347"/>
                  </a:lnTo>
                  <a:lnTo>
                    <a:pt x="5091303" y="197104"/>
                  </a:lnTo>
                  <a:lnTo>
                    <a:pt x="5119497" y="197485"/>
                  </a:lnTo>
                  <a:close/>
                </a:path>
                <a:path w="5224145" h="332104">
                  <a:moveTo>
                    <a:pt x="5182489" y="245364"/>
                  </a:moveTo>
                  <a:lnTo>
                    <a:pt x="5153660" y="215519"/>
                  </a:lnTo>
                  <a:lnTo>
                    <a:pt x="5148326" y="217551"/>
                  </a:lnTo>
                  <a:lnTo>
                    <a:pt x="5142992" y="221996"/>
                  </a:lnTo>
                  <a:lnTo>
                    <a:pt x="5148834" y="229235"/>
                  </a:lnTo>
                  <a:lnTo>
                    <a:pt x="5152136" y="225933"/>
                  </a:lnTo>
                  <a:lnTo>
                    <a:pt x="5155565" y="224409"/>
                  </a:lnTo>
                  <a:lnTo>
                    <a:pt x="5162931" y="224409"/>
                  </a:lnTo>
                  <a:lnTo>
                    <a:pt x="5166233" y="225933"/>
                  </a:lnTo>
                  <a:lnTo>
                    <a:pt x="5169268" y="228981"/>
                  </a:lnTo>
                  <a:lnTo>
                    <a:pt x="5172202" y="231775"/>
                  </a:lnTo>
                  <a:lnTo>
                    <a:pt x="5173726" y="235077"/>
                  </a:lnTo>
                  <a:lnTo>
                    <a:pt x="5173853" y="242062"/>
                  </a:lnTo>
                  <a:lnTo>
                    <a:pt x="5172570" y="245110"/>
                  </a:lnTo>
                  <a:lnTo>
                    <a:pt x="5167630" y="250063"/>
                  </a:lnTo>
                  <a:lnTo>
                    <a:pt x="5164201" y="251587"/>
                  </a:lnTo>
                  <a:lnTo>
                    <a:pt x="5159502" y="252349"/>
                  </a:lnTo>
                  <a:lnTo>
                    <a:pt x="5154803" y="252984"/>
                  </a:lnTo>
                  <a:lnTo>
                    <a:pt x="5147437" y="252857"/>
                  </a:lnTo>
                  <a:lnTo>
                    <a:pt x="5130546" y="251206"/>
                  </a:lnTo>
                  <a:lnTo>
                    <a:pt x="5125212" y="251079"/>
                  </a:lnTo>
                  <a:lnTo>
                    <a:pt x="5121021" y="251333"/>
                  </a:lnTo>
                  <a:lnTo>
                    <a:pt x="5116830" y="251714"/>
                  </a:lnTo>
                  <a:lnTo>
                    <a:pt x="5113147" y="252603"/>
                  </a:lnTo>
                  <a:lnTo>
                    <a:pt x="5109972" y="254127"/>
                  </a:lnTo>
                  <a:lnTo>
                    <a:pt x="5108067" y="254889"/>
                  </a:lnTo>
                  <a:lnTo>
                    <a:pt x="5106289" y="256159"/>
                  </a:lnTo>
                  <a:lnTo>
                    <a:pt x="5104765" y="257683"/>
                  </a:lnTo>
                  <a:lnTo>
                    <a:pt x="5138928" y="291846"/>
                  </a:lnTo>
                  <a:lnTo>
                    <a:pt x="5145024" y="285750"/>
                  </a:lnTo>
                  <a:lnTo>
                    <a:pt x="5119751" y="260477"/>
                  </a:lnTo>
                  <a:lnTo>
                    <a:pt x="5121529" y="259969"/>
                  </a:lnTo>
                  <a:lnTo>
                    <a:pt x="5123688" y="259715"/>
                  </a:lnTo>
                  <a:lnTo>
                    <a:pt x="5125847" y="259715"/>
                  </a:lnTo>
                  <a:lnTo>
                    <a:pt x="5128133" y="259588"/>
                  </a:lnTo>
                  <a:lnTo>
                    <a:pt x="5132705" y="259969"/>
                  </a:lnTo>
                  <a:lnTo>
                    <a:pt x="5139690" y="260477"/>
                  </a:lnTo>
                  <a:lnTo>
                    <a:pt x="5148072" y="261239"/>
                  </a:lnTo>
                  <a:lnTo>
                    <a:pt x="5154422" y="261493"/>
                  </a:lnTo>
                  <a:lnTo>
                    <a:pt x="5162677" y="260985"/>
                  </a:lnTo>
                  <a:lnTo>
                    <a:pt x="5166233" y="260223"/>
                  </a:lnTo>
                  <a:lnTo>
                    <a:pt x="5167846" y="259588"/>
                  </a:lnTo>
                  <a:lnTo>
                    <a:pt x="5169154" y="259080"/>
                  </a:lnTo>
                  <a:lnTo>
                    <a:pt x="5171948" y="257937"/>
                  </a:lnTo>
                  <a:lnTo>
                    <a:pt x="5174348" y="256413"/>
                  </a:lnTo>
                  <a:lnTo>
                    <a:pt x="5177777" y="252984"/>
                  </a:lnTo>
                  <a:lnTo>
                    <a:pt x="5180571" y="250190"/>
                  </a:lnTo>
                  <a:lnTo>
                    <a:pt x="5182489" y="245364"/>
                  </a:lnTo>
                  <a:close/>
                </a:path>
                <a:path w="5224145" h="332104">
                  <a:moveTo>
                    <a:pt x="5223891" y="273431"/>
                  </a:moveTo>
                  <a:lnTo>
                    <a:pt x="5218671" y="268224"/>
                  </a:lnTo>
                  <a:lnTo>
                    <a:pt x="5207368" y="270192"/>
                  </a:lnTo>
                  <a:lnTo>
                    <a:pt x="5207368" y="277241"/>
                  </a:lnTo>
                  <a:lnTo>
                    <a:pt x="5184013" y="300609"/>
                  </a:lnTo>
                  <a:lnTo>
                    <a:pt x="5167871" y="284353"/>
                  </a:lnTo>
                  <a:lnTo>
                    <a:pt x="5207368" y="277241"/>
                  </a:lnTo>
                  <a:lnTo>
                    <a:pt x="5207368" y="270192"/>
                  </a:lnTo>
                  <a:lnTo>
                    <a:pt x="5161661" y="278130"/>
                  </a:lnTo>
                  <a:lnTo>
                    <a:pt x="5155819" y="283972"/>
                  </a:lnTo>
                  <a:lnTo>
                    <a:pt x="5178171" y="306451"/>
                  </a:lnTo>
                  <a:lnTo>
                    <a:pt x="5165852" y="318770"/>
                  </a:lnTo>
                  <a:lnTo>
                    <a:pt x="5172202" y="325120"/>
                  </a:lnTo>
                  <a:lnTo>
                    <a:pt x="5184521" y="312674"/>
                  </a:lnTo>
                  <a:lnTo>
                    <a:pt x="5191493" y="319659"/>
                  </a:lnTo>
                  <a:lnTo>
                    <a:pt x="5197348" y="313944"/>
                  </a:lnTo>
                  <a:lnTo>
                    <a:pt x="5196078" y="312674"/>
                  </a:lnTo>
                  <a:lnTo>
                    <a:pt x="5190363" y="306959"/>
                  </a:lnTo>
                  <a:lnTo>
                    <a:pt x="5196713" y="300609"/>
                  </a:lnTo>
                  <a:lnTo>
                    <a:pt x="5220081" y="277241"/>
                  </a:lnTo>
                  <a:lnTo>
                    <a:pt x="5223891" y="273431"/>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sp>
        <p:nvSpPr>
          <p:cNvPr id="107" name="object 107"/>
          <p:cNvSpPr txBox="1"/>
          <p:nvPr/>
        </p:nvSpPr>
        <p:spPr>
          <a:xfrm>
            <a:off x="920597" y="2237613"/>
            <a:ext cx="194945" cy="14795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800" b="0" i="0" u="none" strike="noStrike" kern="1200" cap="none" spc="-25" normalizeH="0" baseline="0" noProof="0" dirty="0">
                <a:ln>
                  <a:noFill/>
                </a:ln>
                <a:solidFill>
                  <a:srgbClr val="000000"/>
                </a:solidFill>
                <a:effectLst/>
                <a:uLnTx/>
                <a:uFillTx/>
                <a:latin typeface="Arial"/>
                <a:ea typeface="ＭＳ Ｐゴシック"/>
                <a:cs typeface="Arial"/>
              </a:rPr>
              <a:t>110</a:t>
            </a:r>
            <a:endParaRPr kumimoji="0" sz="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08" name="object 108"/>
          <p:cNvSpPr txBox="1"/>
          <p:nvPr/>
        </p:nvSpPr>
        <p:spPr>
          <a:xfrm>
            <a:off x="920597" y="3109976"/>
            <a:ext cx="194945" cy="54864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800" b="0" i="0" u="none" strike="noStrike" kern="1200" cap="none" spc="-25" normalizeH="0" baseline="0" noProof="0" dirty="0">
                <a:ln>
                  <a:noFill/>
                </a:ln>
                <a:solidFill>
                  <a:srgbClr val="000000"/>
                </a:solidFill>
                <a:effectLst/>
                <a:uLnTx/>
                <a:uFillTx/>
                <a:latin typeface="Arial"/>
                <a:ea typeface="ＭＳ Ｐゴシック"/>
                <a:cs typeface="Arial"/>
              </a:rPr>
              <a:t>100</a:t>
            </a:r>
            <a:endParaRPr kumimoji="0" sz="800" b="0" i="0" u="none" strike="noStrike" kern="1200" cap="none" spc="0" normalizeH="0" baseline="0" noProof="0">
              <a:ln>
                <a:noFill/>
              </a:ln>
              <a:solidFill>
                <a:srgbClr val="000000"/>
              </a:solidFill>
              <a:effectLst/>
              <a:uLnTx/>
              <a:uFillTx/>
              <a:latin typeface="Arial"/>
              <a:ea typeface="ＭＳ Ｐゴシック"/>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ＭＳ Ｐゴシック"/>
              <a:cs typeface="Arial"/>
            </a:endParaRPr>
          </a:p>
          <a:p>
            <a:pPr marL="0" marR="0" lvl="0" indent="0" algn="l" defTabSz="914400" rtl="0" eaLnBrk="1" fontAlgn="auto" latinLnBrk="0" hangingPunct="1">
              <a:lnSpc>
                <a:spcPct val="100000"/>
              </a:lnSpc>
              <a:spcBef>
                <a:spcPts val="10"/>
              </a:spcBef>
              <a:spcAft>
                <a:spcPts val="0"/>
              </a:spcAft>
              <a:buClrTx/>
              <a:buSzTx/>
              <a:buFontTx/>
              <a:buNone/>
              <a:tabLst/>
              <a:defRPr/>
            </a:pPr>
            <a:endParaRPr kumimoji="0" sz="1000" b="0" i="0" u="none" strike="noStrike" kern="1200" cap="none" spc="0" normalizeH="0" baseline="0" noProof="0">
              <a:ln>
                <a:noFill/>
              </a:ln>
              <a:solidFill>
                <a:srgbClr val="000000"/>
              </a:solidFill>
              <a:effectLst/>
              <a:uLnTx/>
              <a:uFillTx/>
              <a:latin typeface="Arial"/>
              <a:ea typeface="ＭＳ Ｐゴシック"/>
              <a:cs typeface="Arial"/>
            </a:endParaRPr>
          </a:p>
          <a:p>
            <a:pPr marL="68580" marR="0" lvl="0" indent="0" algn="l" defTabSz="914400" rtl="0" eaLnBrk="1" fontAlgn="auto" latinLnBrk="0" hangingPunct="1">
              <a:lnSpc>
                <a:spcPct val="100000"/>
              </a:lnSpc>
              <a:spcBef>
                <a:spcPts val="0"/>
              </a:spcBef>
              <a:spcAft>
                <a:spcPts val="0"/>
              </a:spcAft>
              <a:buClrTx/>
              <a:buSzTx/>
              <a:buFontTx/>
              <a:buNone/>
              <a:tabLst/>
              <a:defRPr/>
            </a:pPr>
            <a:r>
              <a:rPr kumimoji="0" sz="800" b="0" i="0" u="none" strike="noStrike" kern="1200" cap="none" spc="-25" normalizeH="0" baseline="0" noProof="0" dirty="0">
                <a:ln>
                  <a:noFill/>
                </a:ln>
                <a:solidFill>
                  <a:srgbClr val="000000"/>
                </a:solidFill>
                <a:effectLst/>
                <a:uLnTx/>
                <a:uFillTx/>
                <a:latin typeface="Arial"/>
                <a:ea typeface="ＭＳ Ｐゴシック"/>
                <a:cs typeface="Arial"/>
              </a:rPr>
              <a:t>95</a:t>
            </a:r>
            <a:endParaRPr kumimoji="0" sz="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09" name="object 109"/>
          <p:cNvSpPr txBox="1"/>
          <p:nvPr/>
        </p:nvSpPr>
        <p:spPr>
          <a:xfrm>
            <a:off x="976985" y="3982592"/>
            <a:ext cx="138430" cy="1479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800" b="0" i="0" u="none" strike="noStrike" kern="1200" cap="none" spc="-25" normalizeH="0" baseline="0" noProof="0" dirty="0">
                <a:ln>
                  <a:noFill/>
                </a:ln>
                <a:solidFill>
                  <a:srgbClr val="000000"/>
                </a:solidFill>
                <a:effectLst/>
                <a:uLnTx/>
                <a:uFillTx/>
                <a:latin typeface="Arial"/>
                <a:ea typeface="ＭＳ Ｐゴシック"/>
                <a:cs typeface="Arial"/>
              </a:rPr>
              <a:t>90</a:t>
            </a:r>
            <a:endParaRPr kumimoji="0" sz="800" b="0" i="0" u="none" strike="noStrike" kern="1200" cap="none" spc="0" normalizeH="0" baseline="0" noProof="0">
              <a:ln>
                <a:noFill/>
              </a:ln>
              <a:solidFill>
                <a:srgbClr val="000000"/>
              </a:solidFill>
              <a:effectLst/>
              <a:uLnTx/>
              <a:uFillTx/>
              <a:latin typeface="Arial"/>
              <a:ea typeface="ＭＳ Ｐゴシック"/>
              <a:cs typeface="Arial"/>
            </a:endParaRPr>
          </a:p>
        </p:txBody>
      </p:sp>
      <p:graphicFrame>
        <p:nvGraphicFramePr>
          <p:cNvPr id="110" name="object 110"/>
          <p:cNvGraphicFramePr>
            <a:graphicFrameLocks noGrp="1"/>
          </p:cNvGraphicFramePr>
          <p:nvPr/>
        </p:nvGraphicFramePr>
        <p:xfrm>
          <a:off x="513321" y="4631944"/>
          <a:ext cx="6141719" cy="691515"/>
        </p:xfrm>
        <a:graphic>
          <a:graphicData uri="http://schemas.openxmlformats.org/drawingml/2006/table">
            <a:tbl>
              <a:tblPr firstRow="1" bandRow="1">
                <a:tableStyleId>{2D5ABB26-0587-4C30-8999-92F81FD0307C}</a:tableStyleId>
              </a:tblPr>
              <a:tblGrid>
                <a:gridCol w="593725">
                  <a:extLst>
                    <a:ext uri="{9D8B030D-6E8A-4147-A177-3AD203B41FA5}">
                      <a16:colId xmlns:a16="http://schemas.microsoft.com/office/drawing/2014/main" val="20000"/>
                    </a:ext>
                  </a:extLst>
                </a:gridCol>
                <a:gridCol w="633730">
                  <a:extLst>
                    <a:ext uri="{9D8B030D-6E8A-4147-A177-3AD203B41FA5}">
                      <a16:colId xmlns:a16="http://schemas.microsoft.com/office/drawing/2014/main" val="20001"/>
                    </a:ext>
                  </a:extLst>
                </a:gridCol>
                <a:gridCol w="620394">
                  <a:extLst>
                    <a:ext uri="{9D8B030D-6E8A-4147-A177-3AD203B41FA5}">
                      <a16:colId xmlns:a16="http://schemas.microsoft.com/office/drawing/2014/main" val="20002"/>
                    </a:ext>
                  </a:extLst>
                </a:gridCol>
                <a:gridCol w="613410">
                  <a:extLst>
                    <a:ext uri="{9D8B030D-6E8A-4147-A177-3AD203B41FA5}">
                      <a16:colId xmlns:a16="http://schemas.microsoft.com/office/drawing/2014/main" val="20003"/>
                    </a:ext>
                  </a:extLst>
                </a:gridCol>
                <a:gridCol w="613410">
                  <a:extLst>
                    <a:ext uri="{9D8B030D-6E8A-4147-A177-3AD203B41FA5}">
                      <a16:colId xmlns:a16="http://schemas.microsoft.com/office/drawing/2014/main" val="20004"/>
                    </a:ext>
                  </a:extLst>
                </a:gridCol>
                <a:gridCol w="613410">
                  <a:extLst>
                    <a:ext uri="{9D8B030D-6E8A-4147-A177-3AD203B41FA5}">
                      <a16:colId xmlns:a16="http://schemas.microsoft.com/office/drawing/2014/main" val="20005"/>
                    </a:ext>
                  </a:extLst>
                </a:gridCol>
                <a:gridCol w="613410">
                  <a:extLst>
                    <a:ext uri="{9D8B030D-6E8A-4147-A177-3AD203B41FA5}">
                      <a16:colId xmlns:a16="http://schemas.microsoft.com/office/drawing/2014/main" val="20006"/>
                    </a:ext>
                  </a:extLst>
                </a:gridCol>
                <a:gridCol w="613410">
                  <a:extLst>
                    <a:ext uri="{9D8B030D-6E8A-4147-A177-3AD203B41FA5}">
                      <a16:colId xmlns:a16="http://schemas.microsoft.com/office/drawing/2014/main" val="20007"/>
                    </a:ext>
                  </a:extLst>
                </a:gridCol>
                <a:gridCol w="613410">
                  <a:extLst>
                    <a:ext uri="{9D8B030D-6E8A-4147-A177-3AD203B41FA5}">
                      <a16:colId xmlns:a16="http://schemas.microsoft.com/office/drawing/2014/main" val="20008"/>
                    </a:ext>
                  </a:extLst>
                </a:gridCol>
                <a:gridCol w="613410">
                  <a:extLst>
                    <a:ext uri="{9D8B030D-6E8A-4147-A177-3AD203B41FA5}">
                      <a16:colId xmlns:a16="http://schemas.microsoft.com/office/drawing/2014/main" val="20009"/>
                    </a:ext>
                  </a:extLst>
                </a:gridCol>
              </a:tblGrid>
              <a:tr h="315595">
                <a:tc>
                  <a:txBody>
                    <a:bodyPr/>
                    <a:lstStyle/>
                    <a:p>
                      <a:pPr marL="35560">
                        <a:lnSpc>
                          <a:spcPct val="100000"/>
                        </a:lnSpc>
                        <a:spcBef>
                          <a:spcPts val="270"/>
                        </a:spcBef>
                      </a:pPr>
                      <a:r>
                        <a:rPr sz="800" spc="-10" dirty="0">
                          <a:solidFill>
                            <a:srgbClr val="FFFFFF"/>
                          </a:solidFill>
                          <a:latin typeface="Arial"/>
                          <a:cs typeface="Arial"/>
                        </a:rPr>
                        <a:t>Pelabresib</a:t>
                      </a:r>
                      <a:endParaRPr sz="800">
                        <a:latin typeface="Arial"/>
                        <a:cs typeface="Arial"/>
                      </a:endParaRPr>
                    </a:p>
                    <a:p>
                      <a:pPr marL="35560">
                        <a:lnSpc>
                          <a:spcPct val="100000"/>
                        </a:lnSpc>
                      </a:pPr>
                      <a:r>
                        <a:rPr sz="800" dirty="0">
                          <a:solidFill>
                            <a:srgbClr val="FFFFFF"/>
                          </a:solidFill>
                          <a:latin typeface="Arial"/>
                          <a:cs typeface="Arial"/>
                        </a:rPr>
                        <a:t>+</a:t>
                      </a:r>
                      <a:r>
                        <a:rPr sz="800" spc="-10" dirty="0">
                          <a:solidFill>
                            <a:srgbClr val="FFFFFF"/>
                          </a:solidFill>
                          <a:latin typeface="Arial"/>
                          <a:cs typeface="Arial"/>
                        </a:rPr>
                        <a:t> ruxolitinib</a:t>
                      </a:r>
                      <a:endParaRPr sz="800">
                        <a:latin typeface="Arial"/>
                        <a:cs typeface="Arial"/>
                      </a:endParaRPr>
                    </a:p>
                  </a:txBody>
                  <a:tcPr marL="0" marR="0" marT="34290" marB="0">
                    <a:lnL w="12700">
                      <a:solidFill>
                        <a:srgbClr val="0A2C81"/>
                      </a:solidFill>
                      <a:prstDash val="solid"/>
                    </a:lnL>
                    <a:lnT w="12700">
                      <a:solidFill>
                        <a:srgbClr val="0A2C81"/>
                      </a:solidFill>
                      <a:prstDash val="solid"/>
                    </a:lnT>
                    <a:lnB w="12700">
                      <a:solidFill>
                        <a:srgbClr val="0A2C81"/>
                      </a:solidFill>
                      <a:prstDash val="solid"/>
                    </a:lnB>
                    <a:solidFill>
                      <a:srgbClr val="0A2C81"/>
                    </a:solidFill>
                  </a:tcPr>
                </a:tc>
                <a:tc>
                  <a:txBody>
                    <a:bodyPr/>
                    <a:lstStyle/>
                    <a:p>
                      <a:pPr marR="220979" algn="r">
                        <a:lnSpc>
                          <a:spcPct val="100000"/>
                        </a:lnSpc>
                        <a:spcBef>
                          <a:spcPts val="750"/>
                        </a:spcBef>
                      </a:pPr>
                      <a:r>
                        <a:rPr sz="800" spc="-25" dirty="0">
                          <a:latin typeface="Arial"/>
                          <a:cs typeface="Arial"/>
                        </a:rPr>
                        <a:t>212</a:t>
                      </a:r>
                      <a:endParaRPr sz="800">
                        <a:latin typeface="Arial"/>
                        <a:cs typeface="Arial"/>
                      </a:endParaRPr>
                    </a:p>
                  </a:txBody>
                  <a:tcPr marL="0" marR="0" marT="95250" marB="0">
                    <a:lnT w="12700">
                      <a:solidFill>
                        <a:srgbClr val="0A2C81"/>
                      </a:solidFill>
                      <a:prstDash val="solid"/>
                    </a:lnT>
                    <a:lnB w="12700">
                      <a:solidFill>
                        <a:srgbClr val="0A2C81"/>
                      </a:solidFill>
                      <a:prstDash val="solid"/>
                    </a:lnB>
                  </a:tcPr>
                </a:tc>
                <a:tc>
                  <a:txBody>
                    <a:bodyPr/>
                    <a:lstStyle/>
                    <a:p>
                      <a:pPr marL="6350" algn="ctr">
                        <a:lnSpc>
                          <a:spcPct val="100000"/>
                        </a:lnSpc>
                        <a:spcBef>
                          <a:spcPts val="750"/>
                        </a:spcBef>
                      </a:pPr>
                      <a:r>
                        <a:rPr sz="800" spc="-25" dirty="0">
                          <a:latin typeface="Arial"/>
                          <a:cs typeface="Arial"/>
                        </a:rPr>
                        <a:t>204</a:t>
                      </a:r>
                      <a:endParaRPr sz="800">
                        <a:latin typeface="Arial"/>
                        <a:cs typeface="Arial"/>
                      </a:endParaRPr>
                    </a:p>
                  </a:txBody>
                  <a:tcPr marL="0" marR="0" marT="95250" marB="0">
                    <a:lnT w="12700">
                      <a:solidFill>
                        <a:srgbClr val="0A2C81"/>
                      </a:solidFill>
                      <a:prstDash val="solid"/>
                    </a:lnT>
                    <a:lnB w="12700">
                      <a:solidFill>
                        <a:srgbClr val="0A2C81"/>
                      </a:solidFill>
                      <a:prstDash val="solid"/>
                    </a:lnB>
                  </a:tcPr>
                </a:tc>
                <a:tc>
                  <a:txBody>
                    <a:bodyPr/>
                    <a:lstStyle/>
                    <a:p>
                      <a:pPr marL="221615">
                        <a:lnSpc>
                          <a:spcPct val="100000"/>
                        </a:lnSpc>
                        <a:spcBef>
                          <a:spcPts val="750"/>
                        </a:spcBef>
                      </a:pPr>
                      <a:r>
                        <a:rPr sz="800" spc="-25" dirty="0">
                          <a:latin typeface="Arial"/>
                          <a:cs typeface="Arial"/>
                        </a:rPr>
                        <a:t>209</a:t>
                      </a:r>
                      <a:endParaRPr sz="800">
                        <a:latin typeface="Arial"/>
                        <a:cs typeface="Arial"/>
                      </a:endParaRPr>
                    </a:p>
                  </a:txBody>
                  <a:tcPr marL="0" marR="0" marT="95250" marB="0">
                    <a:lnT w="12700">
                      <a:solidFill>
                        <a:srgbClr val="0A2C81"/>
                      </a:solidFill>
                      <a:prstDash val="solid"/>
                    </a:lnT>
                    <a:lnB w="12700">
                      <a:solidFill>
                        <a:srgbClr val="0A2C81"/>
                      </a:solidFill>
                      <a:prstDash val="solid"/>
                    </a:lnB>
                  </a:tcPr>
                </a:tc>
                <a:tc>
                  <a:txBody>
                    <a:bodyPr/>
                    <a:lstStyle/>
                    <a:p>
                      <a:pPr marL="221615">
                        <a:lnSpc>
                          <a:spcPct val="100000"/>
                        </a:lnSpc>
                        <a:spcBef>
                          <a:spcPts val="750"/>
                        </a:spcBef>
                      </a:pPr>
                      <a:r>
                        <a:rPr sz="800" spc="-25" dirty="0">
                          <a:latin typeface="Arial"/>
                          <a:cs typeface="Arial"/>
                        </a:rPr>
                        <a:t>199</a:t>
                      </a:r>
                      <a:endParaRPr sz="800">
                        <a:latin typeface="Arial"/>
                        <a:cs typeface="Arial"/>
                      </a:endParaRPr>
                    </a:p>
                  </a:txBody>
                  <a:tcPr marL="0" marR="0" marT="95250" marB="0">
                    <a:lnT w="12700">
                      <a:solidFill>
                        <a:srgbClr val="0A2C81"/>
                      </a:solidFill>
                      <a:prstDash val="solid"/>
                    </a:lnT>
                    <a:lnB w="12700">
                      <a:solidFill>
                        <a:srgbClr val="0A2C81"/>
                      </a:solidFill>
                      <a:prstDash val="solid"/>
                    </a:lnB>
                  </a:tcPr>
                </a:tc>
                <a:tc>
                  <a:txBody>
                    <a:bodyPr/>
                    <a:lstStyle/>
                    <a:p>
                      <a:pPr marL="221615">
                        <a:lnSpc>
                          <a:spcPct val="100000"/>
                        </a:lnSpc>
                        <a:spcBef>
                          <a:spcPts val="750"/>
                        </a:spcBef>
                      </a:pPr>
                      <a:r>
                        <a:rPr sz="800" spc="-25" dirty="0">
                          <a:latin typeface="Arial"/>
                          <a:cs typeface="Arial"/>
                        </a:rPr>
                        <a:t>193</a:t>
                      </a:r>
                      <a:endParaRPr sz="800">
                        <a:latin typeface="Arial"/>
                        <a:cs typeface="Arial"/>
                      </a:endParaRPr>
                    </a:p>
                  </a:txBody>
                  <a:tcPr marL="0" marR="0" marT="95250" marB="0">
                    <a:lnT w="12700">
                      <a:solidFill>
                        <a:srgbClr val="0A2C81"/>
                      </a:solidFill>
                      <a:prstDash val="solid"/>
                    </a:lnT>
                    <a:lnB w="12700">
                      <a:solidFill>
                        <a:srgbClr val="0A2C81"/>
                      </a:solidFill>
                      <a:prstDash val="solid"/>
                    </a:lnB>
                  </a:tcPr>
                </a:tc>
                <a:tc>
                  <a:txBody>
                    <a:bodyPr/>
                    <a:lstStyle/>
                    <a:p>
                      <a:pPr algn="ctr">
                        <a:lnSpc>
                          <a:spcPct val="100000"/>
                        </a:lnSpc>
                        <a:spcBef>
                          <a:spcPts val="750"/>
                        </a:spcBef>
                      </a:pPr>
                      <a:r>
                        <a:rPr sz="800" spc="-25" dirty="0">
                          <a:latin typeface="Arial"/>
                          <a:cs typeface="Arial"/>
                        </a:rPr>
                        <a:t>189</a:t>
                      </a:r>
                      <a:endParaRPr sz="800">
                        <a:latin typeface="Arial"/>
                        <a:cs typeface="Arial"/>
                      </a:endParaRPr>
                    </a:p>
                  </a:txBody>
                  <a:tcPr marL="0" marR="0" marT="95250" marB="0">
                    <a:lnT w="12700">
                      <a:solidFill>
                        <a:srgbClr val="0A2C81"/>
                      </a:solidFill>
                      <a:prstDash val="solid"/>
                    </a:lnT>
                    <a:lnB w="12700">
                      <a:solidFill>
                        <a:srgbClr val="0A2C81"/>
                      </a:solidFill>
                      <a:prstDash val="solid"/>
                    </a:lnB>
                  </a:tcPr>
                </a:tc>
                <a:tc>
                  <a:txBody>
                    <a:bodyPr/>
                    <a:lstStyle/>
                    <a:p>
                      <a:pPr algn="ctr">
                        <a:lnSpc>
                          <a:spcPct val="100000"/>
                        </a:lnSpc>
                        <a:spcBef>
                          <a:spcPts val="750"/>
                        </a:spcBef>
                      </a:pPr>
                      <a:r>
                        <a:rPr sz="800" spc="-25" dirty="0">
                          <a:latin typeface="Arial"/>
                          <a:cs typeface="Arial"/>
                        </a:rPr>
                        <a:t>186</a:t>
                      </a:r>
                      <a:endParaRPr sz="800">
                        <a:latin typeface="Arial"/>
                        <a:cs typeface="Arial"/>
                      </a:endParaRPr>
                    </a:p>
                  </a:txBody>
                  <a:tcPr marL="0" marR="0" marT="95250" marB="0">
                    <a:lnT w="12700">
                      <a:solidFill>
                        <a:srgbClr val="0A2C81"/>
                      </a:solidFill>
                      <a:prstDash val="solid"/>
                    </a:lnT>
                    <a:lnB w="12700">
                      <a:solidFill>
                        <a:srgbClr val="0A2C81"/>
                      </a:solidFill>
                      <a:prstDash val="solid"/>
                    </a:lnB>
                  </a:tcPr>
                </a:tc>
                <a:tc>
                  <a:txBody>
                    <a:bodyPr/>
                    <a:lstStyle/>
                    <a:p>
                      <a:pPr algn="ctr">
                        <a:lnSpc>
                          <a:spcPct val="100000"/>
                        </a:lnSpc>
                        <a:spcBef>
                          <a:spcPts val="750"/>
                        </a:spcBef>
                      </a:pPr>
                      <a:r>
                        <a:rPr sz="800" spc="-25" dirty="0">
                          <a:latin typeface="Arial"/>
                          <a:cs typeface="Arial"/>
                        </a:rPr>
                        <a:t>185</a:t>
                      </a:r>
                      <a:endParaRPr sz="800">
                        <a:latin typeface="Arial"/>
                        <a:cs typeface="Arial"/>
                      </a:endParaRPr>
                    </a:p>
                  </a:txBody>
                  <a:tcPr marL="0" marR="0" marT="95250" marB="0">
                    <a:lnT w="12700">
                      <a:solidFill>
                        <a:srgbClr val="0A2C81"/>
                      </a:solidFill>
                      <a:prstDash val="solid"/>
                    </a:lnT>
                    <a:lnB w="12700">
                      <a:solidFill>
                        <a:srgbClr val="0A2C81"/>
                      </a:solidFill>
                      <a:prstDash val="solid"/>
                    </a:lnB>
                  </a:tcPr>
                </a:tc>
                <a:tc>
                  <a:txBody>
                    <a:bodyPr/>
                    <a:lstStyle/>
                    <a:p>
                      <a:pPr algn="ctr">
                        <a:lnSpc>
                          <a:spcPct val="100000"/>
                        </a:lnSpc>
                        <a:spcBef>
                          <a:spcPts val="750"/>
                        </a:spcBef>
                      </a:pPr>
                      <a:r>
                        <a:rPr sz="800" spc="-25" dirty="0">
                          <a:latin typeface="Arial"/>
                          <a:cs typeface="Arial"/>
                        </a:rPr>
                        <a:t>184</a:t>
                      </a:r>
                      <a:endParaRPr sz="800">
                        <a:latin typeface="Arial"/>
                        <a:cs typeface="Arial"/>
                      </a:endParaRPr>
                    </a:p>
                  </a:txBody>
                  <a:tcPr marL="0" marR="0" marT="95250" marB="0">
                    <a:lnR w="12700">
                      <a:solidFill>
                        <a:srgbClr val="0A2C81"/>
                      </a:solidFill>
                      <a:prstDash val="solid"/>
                    </a:lnR>
                    <a:lnT w="12700">
                      <a:solidFill>
                        <a:srgbClr val="0A2C81"/>
                      </a:solidFill>
                      <a:prstDash val="solid"/>
                    </a:lnT>
                    <a:lnB w="12700">
                      <a:solidFill>
                        <a:srgbClr val="0A2C81"/>
                      </a:solidFill>
                      <a:prstDash val="solid"/>
                    </a:lnB>
                  </a:tcPr>
                </a:tc>
                <a:extLst>
                  <a:ext uri="{0D108BD9-81ED-4DB2-BD59-A6C34878D82A}">
                    <a16:rowId xmlns:a16="http://schemas.microsoft.com/office/drawing/2014/main" val="10000"/>
                  </a:ext>
                </a:extLst>
              </a:tr>
              <a:tr h="60325">
                <a:tc>
                  <a:txBody>
                    <a:bodyPr/>
                    <a:lstStyle/>
                    <a:p>
                      <a:pPr>
                        <a:lnSpc>
                          <a:spcPct val="100000"/>
                        </a:lnSpc>
                      </a:pPr>
                      <a:endParaRPr sz="200">
                        <a:latin typeface="Times New Roman"/>
                        <a:cs typeface="Times New Roman"/>
                      </a:endParaRPr>
                    </a:p>
                  </a:txBody>
                  <a:tcPr marL="0" marR="0" marT="0" marB="0">
                    <a:lnT w="12700">
                      <a:solidFill>
                        <a:srgbClr val="0A2C81"/>
                      </a:solidFill>
                      <a:prstDash val="solid"/>
                    </a:lnT>
                    <a:lnB w="12700">
                      <a:solidFill>
                        <a:srgbClr val="696969"/>
                      </a:solidFill>
                      <a:prstDash val="solid"/>
                    </a:lnB>
                    <a:solidFill>
                      <a:srgbClr val="E0E0E0"/>
                    </a:solidFill>
                  </a:tcPr>
                </a:tc>
                <a:tc>
                  <a:txBody>
                    <a:bodyPr/>
                    <a:lstStyle/>
                    <a:p>
                      <a:pPr>
                        <a:lnSpc>
                          <a:spcPct val="100000"/>
                        </a:lnSpc>
                      </a:pPr>
                      <a:endParaRPr sz="200">
                        <a:latin typeface="Times New Roman"/>
                        <a:cs typeface="Times New Roman"/>
                      </a:endParaRPr>
                    </a:p>
                  </a:txBody>
                  <a:tcPr marL="0" marR="0" marT="0" marB="0">
                    <a:lnT w="12700">
                      <a:solidFill>
                        <a:srgbClr val="0A2C81"/>
                      </a:solidFill>
                      <a:prstDash val="solid"/>
                    </a:lnT>
                    <a:lnB w="12700">
                      <a:solidFill>
                        <a:srgbClr val="696969"/>
                      </a:solidFill>
                      <a:prstDash val="solid"/>
                    </a:lnB>
                  </a:tcPr>
                </a:tc>
                <a:tc>
                  <a:txBody>
                    <a:bodyPr/>
                    <a:lstStyle/>
                    <a:p>
                      <a:pPr>
                        <a:lnSpc>
                          <a:spcPct val="100000"/>
                        </a:lnSpc>
                      </a:pPr>
                      <a:endParaRPr sz="200">
                        <a:latin typeface="Times New Roman"/>
                        <a:cs typeface="Times New Roman"/>
                      </a:endParaRPr>
                    </a:p>
                  </a:txBody>
                  <a:tcPr marL="0" marR="0" marT="0" marB="0">
                    <a:lnT w="12700">
                      <a:solidFill>
                        <a:srgbClr val="0A2C81"/>
                      </a:solidFill>
                      <a:prstDash val="solid"/>
                    </a:lnT>
                    <a:lnB w="12700">
                      <a:solidFill>
                        <a:srgbClr val="696969"/>
                      </a:solidFill>
                      <a:prstDash val="solid"/>
                    </a:lnB>
                  </a:tcPr>
                </a:tc>
                <a:tc>
                  <a:txBody>
                    <a:bodyPr/>
                    <a:lstStyle/>
                    <a:p>
                      <a:pPr>
                        <a:lnSpc>
                          <a:spcPct val="100000"/>
                        </a:lnSpc>
                      </a:pPr>
                      <a:endParaRPr sz="200">
                        <a:latin typeface="Times New Roman"/>
                        <a:cs typeface="Times New Roman"/>
                      </a:endParaRPr>
                    </a:p>
                  </a:txBody>
                  <a:tcPr marL="0" marR="0" marT="0" marB="0">
                    <a:lnT w="12700">
                      <a:solidFill>
                        <a:srgbClr val="0A2C81"/>
                      </a:solidFill>
                      <a:prstDash val="solid"/>
                    </a:lnT>
                    <a:lnB w="12700">
                      <a:solidFill>
                        <a:srgbClr val="696969"/>
                      </a:solidFill>
                      <a:prstDash val="solid"/>
                    </a:lnB>
                  </a:tcPr>
                </a:tc>
                <a:tc>
                  <a:txBody>
                    <a:bodyPr/>
                    <a:lstStyle/>
                    <a:p>
                      <a:pPr>
                        <a:lnSpc>
                          <a:spcPct val="100000"/>
                        </a:lnSpc>
                      </a:pPr>
                      <a:endParaRPr sz="200">
                        <a:latin typeface="Times New Roman"/>
                        <a:cs typeface="Times New Roman"/>
                      </a:endParaRPr>
                    </a:p>
                  </a:txBody>
                  <a:tcPr marL="0" marR="0" marT="0" marB="0">
                    <a:lnT w="12700">
                      <a:solidFill>
                        <a:srgbClr val="0A2C81"/>
                      </a:solidFill>
                      <a:prstDash val="solid"/>
                    </a:lnT>
                    <a:lnB w="12700">
                      <a:solidFill>
                        <a:srgbClr val="696969"/>
                      </a:solidFill>
                      <a:prstDash val="solid"/>
                    </a:lnB>
                  </a:tcPr>
                </a:tc>
                <a:tc>
                  <a:txBody>
                    <a:bodyPr/>
                    <a:lstStyle/>
                    <a:p>
                      <a:pPr>
                        <a:lnSpc>
                          <a:spcPct val="100000"/>
                        </a:lnSpc>
                      </a:pPr>
                      <a:endParaRPr sz="200">
                        <a:latin typeface="Times New Roman"/>
                        <a:cs typeface="Times New Roman"/>
                      </a:endParaRPr>
                    </a:p>
                  </a:txBody>
                  <a:tcPr marL="0" marR="0" marT="0" marB="0">
                    <a:lnT w="12700">
                      <a:solidFill>
                        <a:srgbClr val="0A2C81"/>
                      </a:solidFill>
                      <a:prstDash val="solid"/>
                    </a:lnT>
                    <a:lnB w="12700">
                      <a:solidFill>
                        <a:srgbClr val="696969"/>
                      </a:solidFill>
                      <a:prstDash val="solid"/>
                    </a:lnB>
                  </a:tcPr>
                </a:tc>
                <a:tc>
                  <a:txBody>
                    <a:bodyPr/>
                    <a:lstStyle/>
                    <a:p>
                      <a:pPr>
                        <a:lnSpc>
                          <a:spcPct val="100000"/>
                        </a:lnSpc>
                      </a:pPr>
                      <a:endParaRPr sz="200">
                        <a:latin typeface="Times New Roman"/>
                        <a:cs typeface="Times New Roman"/>
                      </a:endParaRPr>
                    </a:p>
                  </a:txBody>
                  <a:tcPr marL="0" marR="0" marT="0" marB="0">
                    <a:lnT w="12700">
                      <a:solidFill>
                        <a:srgbClr val="0A2C81"/>
                      </a:solidFill>
                      <a:prstDash val="solid"/>
                    </a:lnT>
                    <a:lnB w="12700">
                      <a:solidFill>
                        <a:srgbClr val="696969"/>
                      </a:solidFill>
                      <a:prstDash val="solid"/>
                    </a:lnB>
                  </a:tcPr>
                </a:tc>
                <a:tc>
                  <a:txBody>
                    <a:bodyPr/>
                    <a:lstStyle/>
                    <a:p>
                      <a:pPr>
                        <a:lnSpc>
                          <a:spcPct val="100000"/>
                        </a:lnSpc>
                      </a:pPr>
                      <a:endParaRPr sz="200">
                        <a:latin typeface="Times New Roman"/>
                        <a:cs typeface="Times New Roman"/>
                      </a:endParaRPr>
                    </a:p>
                  </a:txBody>
                  <a:tcPr marL="0" marR="0" marT="0" marB="0">
                    <a:lnT w="12700">
                      <a:solidFill>
                        <a:srgbClr val="0A2C81"/>
                      </a:solidFill>
                      <a:prstDash val="solid"/>
                    </a:lnT>
                    <a:lnB w="12700">
                      <a:solidFill>
                        <a:srgbClr val="696969"/>
                      </a:solidFill>
                      <a:prstDash val="solid"/>
                    </a:lnB>
                  </a:tcPr>
                </a:tc>
                <a:tc>
                  <a:txBody>
                    <a:bodyPr/>
                    <a:lstStyle/>
                    <a:p>
                      <a:pPr>
                        <a:lnSpc>
                          <a:spcPct val="100000"/>
                        </a:lnSpc>
                      </a:pPr>
                      <a:endParaRPr sz="200">
                        <a:latin typeface="Times New Roman"/>
                        <a:cs typeface="Times New Roman"/>
                      </a:endParaRPr>
                    </a:p>
                  </a:txBody>
                  <a:tcPr marL="0" marR="0" marT="0" marB="0">
                    <a:lnT w="12700">
                      <a:solidFill>
                        <a:srgbClr val="0A2C81"/>
                      </a:solidFill>
                      <a:prstDash val="solid"/>
                    </a:lnT>
                    <a:lnB w="12700">
                      <a:solidFill>
                        <a:srgbClr val="696969"/>
                      </a:solidFill>
                      <a:prstDash val="solid"/>
                    </a:lnB>
                  </a:tcPr>
                </a:tc>
                <a:tc>
                  <a:txBody>
                    <a:bodyPr/>
                    <a:lstStyle/>
                    <a:p>
                      <a:pPr>
                        <a:lnSpc>
                          <a:spcPct val="100000"/>
                        </a:lnSpc>
                      </a:pPr>
                      <a:endParaRPr sz="200">
                        <a:latin typeface="Times New Roman"/>
                        <a:cs typeface="Times New Roman"/>
                      </a:endParaRPr>
                    </a:p>
                  </a:txBody>
                  <a:tcPr marL="0" marR="0" marT="0" marB="0">
                    <a:lnT w="12700">
                      <a:solidFill>
                        <a:srgbClr val="0A2C81"/>
                      </a:solidFill>
                      <a:prstDash val="solid"/>
                    </a:lnT>
                    <a:lnB w="12700">
                      <a:solidFill>
                        <a:srgbClr val="696969"/>
                      </a:solidFill>
                      <a:prstDash val="solid"/>
                    </a:lnB>
                  </a:tcPr>
                </a:tc>
                <a:extLst>
                  <a:ext uri="{0D108BD9-81ED-4DB2-BD59-A6C34878D82A}">
                    <a16:rowId xmlns:a16="http://schemas.microsoft.com/office/drawing/2014/main" val="10001"/>
                  </a:ext>
                </a:extLst>
              </a:tr>
              <a:tr h="315595">
                <a:tc>
                  <a:txBody>
                    <a:bodyPr/>
                    <a:lstStyle/>
                    <a:p>
                      <a:pPr marL="35560" marR="92710">
                        <a:lnSpc>
                          <a:spcPct val="100000"/>
                        </a:lnSpc>
                        <a:spcBef>
                          <a:spcPts val="270"/>
                        </a:spcBef>
                      </a:pPr>
                      <a:r>
                        <a:rPr sz="800" dirty="0">
                          <a:latin typeface="Arial"/>
                          <a:cs typeface="Arial"/>
                        </a:rPr>
                        <a:t>Placebo</a:t>
                      </a:r>
                      <a:r>
                        <a:rPr sz="800" spc="-10" dirty="0">
                          <a:latin typeface="Arial"/>
                          <a:cs typeface="Arial"/>
                        </a:rPr>
                        <a:t> </a:t>
                      </a:r>
                      <a:r>
                        <a:rPr sz="800" spc="-50" dirty="0">
                          <a:latin typeface="Arial"/>
                          <a:cs typeface="Arial"/>
                        </a:rPr>
                        <a:t>+</a:t>
                      </a:r>
                      <a:r>
                        <a:rPr sz="800" spc="-10" dirty="0">
                          <a:latin typeface="Arial"/>
                          <a:cs typeface="Arial"/>
                        </a:rPr>
                        <a:t> ruxolitinib</a:t>
                      </a:r>
                      <a:endParaRPr sz="800">
                        <a:latin typeface="Arial"/>
                        <a:cs typeface="Arial"/>
                      </a:endParaRPr>
                    </a:p>
                  </a:txBody>
                  <a:tcPr marL="0" marR="0" marT="34290" marB="0">
                    <a:lnL w="12700">
                      <a:solidFill>
                        <a:srgbClr val="696969"/>
                      </a:solidFill>
                      <a:prstDash val="solid"/>
                    </a:lnL>
                    <a:lnR w="12700">
                      <a:solidFill>
                        <a:srgbClr val="696969"/>
                      </a:solidFill>
                      <a:prstDash val="solid"/>
                    </a:lnR>
                    <a:lnT w="12700">
                      <a:solidFill>
                        <a:srgbClr val="696969"/>
                      </a:solidFill>
                      <a:prstDash val="solid"/>
                    </a:lnT>
                    <a:lnB w="12700">
                      <a:solidFill>
                        <a:srgbClr val="696969"/>
                      </a:solidFill>
                      <a:prstDash val="solid"/>
                    </a:lnB>
                    <a:solidFill>
                      <a:srgbClr val="E0E0E0"/>
                    </a:solidFill>
                  </a:tcPr>
                </a:tc>
                <a:tc>
                  <a:txBody>
                    <a:bodyPr/>
                    <a:lstStyle/>
                    <a:p>
                      <a:pPr marR="220979" algn="r">
                        <a:lnSpc>
                          <a:spcPct val="100000"/>
                        </a:lnSpc>
                        <a:spcBef>
                          <a:spcPts val="750"/>
                        </a:spcBef>
                      </a:pPr>
                      <a:r>
                        <a:rPr sz="800" spc="-25" dirty="0">
                          <a:latin typeface="Arial"/>
                          <a:cs typeface="Arial"/>
                        </a:rPr>
                        <a:t>214</a:t>
                      </a:r>
                      <a:endParaRPr sz="800">
                        <a:latin typeface="Arial"/>
                        <a:cs typeface="Arial"/>
                      </a:endParaRPr>
                    </a:p>
                  </a:txBody>
                  <a:tcPr marL="0" marR="0" marT="95250" marB="0">
                    <a:lnL w="12700">
                      <a:solidFill>
                        <a:srgbClr val="696969"/>
                      </a:solidFill>
                      <a:prstDash val="solid"/>
                    </a:lnL>
                    <a:lnT w="12700">
                      <a:solidFill>
                        <a:srgbClr val="696969"/>
                      </a:solidFill>
                      <a:prstDash val="solid"/>
                    </a:lnT>
                    <a:lnB w="12700">
                      <a:solidFill>
                        <a:srgbClr val="696969"/>
                      </a:solidFill>
                      <a:prstDash val="solid"/>
                    </a:lnB>
                  </a:tcPr>
                </a:tc>
                <a:tc>
                  <a:txBody>
                    <a:bodyPr/>
                    <a:lstStyle/>
                    <a:p>
                      <a:pPr marL="6350" algn="ctr">
                        <a:lnSpc>
                          <a:spcPct val="100000"/>
                        </a:lnSpc>
                        <a:spcBef>
                          <a:spcPts val="750"/>
                        </a:spcBef>
                      </a:pPr>
                      <a:r>
                        <a:rPr sz="800" spc="-25" dirty="0">
                          <a:latin typeface="Arial"/>
                          <a:cs typeface="Arial"/>
                        </a:rPr>
                        <a:t>206</a:t>
                      </a:r>
                      <a:endParaRPr sz="800">
                        <a:latin typeface="Arial"/>
                        <a:cs typeface="Arial"/>
                      </a:endParaRPr>
                    </a:p>
                  </a:txBody>
                  <a:tcPr marL="0" marR="0" marT="95250" marB="0">
                    <a:lnT w="12700">
                      <a:solidFill>
                        <a:srgbClr val="696969"/>
                      </a:solidFill>
                      <a:prstDash val="solid"/>
                    </a:lnT>
                    <a:lnB w="12700">
                      <a:solidFill>
                        <a:srgbClr val="696969"/>
                      </a:solidFill>
                      <a:prstDash val="solid"/>
                    </a:lnB>
                  </a:tcPr>
                </a:tc>
                <a:tc>
                  <a:txBody>
                    <a:bodyPr/>
                    <a:lstStyle/>
                    <a:p>
                      <a:pPr marL="221615">
                        <a:lnSpc>
                          <a:spcPct val="100000"/>
                        </a:lnSpc>
                        <a:spcBef>
                          <a:spcPts val="750"/>
                        </a:spcBef>
                      </a:pPr>
                      <a:r>
                        <a:rPr sz="800" spc="-25" dirty="0">
                          <a:latin typeface="Arial"/>
                          <a:cs typeface="Arial"/>
                        </a:rPr>
                        <a:t>211</a:t>
                      </a:r>
                      <a:endParaRPr sz="800">
                        <a:latin typeface="Arial"/>
                        <a:cs typeface="Arial"/>
                      </a:endParaRPr>
                    </a:p>
                  </a:txBody>
                  <a:tcPr marL="0" marR="0" marT="95250" marB="0">
                    <a:lnT w="12700">
                      <a:solidFill>
                        <a:srgbClr val="696969"/>
                      </a:solidFill>
                      <a:prstDash val="solid"/>
                    </a:lnT>
                    <a:lnB w="12700">
                      <a:solidFill>
                        <a:srgbClr val="696969"/>
                      </a:solidFill>
                      <a:prstDash val="solid"/>
                    </a:lnB>
                  </a:tcPr>
                </a:tc>
                <a:tc>
                  <a:txBody>
                    <a:bodyPr/>
                    <a:lstStyle/>
                    <a:p>
                      <a:pPr marL="221615">
                        <a:lnSpc>
                          <a:spcPct val="100000"/>
                        </a:lnSpc>
                        <a:spcBef>
                          <a:spcPts val="750"/>
                        </a:spcBef>
                      </a:pPr>
                      <a:r>
                        <a:rPr sz="800" spc="-25" dirty="0">
                          <a:latin typeface="Arial"/>
                          <a:cs typeface="Arial"/>
                        </a:rPr>
                        <a:t>209</a:t>
                      </a:r>
                      <a:endParaRPr sz="800">
                        <a:latin typeface="Arial"/>
                        <a:cs typeface="Arial"/>
                      </a:endParaRPr>
                    </a:p>
                  </a:txBody>
                  <a:tcPr marL="0" marR="0" marT="95250" marB="0">
                    <a:lnT w="12700">
                      <a:solidFill>
                        <a:srgbClr val="696969"/>
                      </a:solidFill>
                      <a:prstDash val="solid"/>
                    </a:lnT>
                    <a:lnB w="12700">
                      <a:solidFill>
                        <a:srgbClr val="696969"/>
                      </a:solidFill>
                      <a:prstDash val="solid"/>
                    </a:lnB>
                  </a:tcPr>
                </a:tc>
                <a:tc>
                  <a:txBody>
                    <a:bodyPr/>
                    <a:lstStyle/>
                    <a:p>
                      <a:pPr marL="221615">
                        <a:lnSpc>
                          <a:spcPct val="100000"/>
                        </a:lnSpc>
                        <a:spcBef>
                          <a:spcPts val="750"/>
                        </a:spcBef>
                      </a:pPr>
                      <a:r>
                        <a:rPr sz="800" spc="-25" dirty="0">
                          <a:latin typeface="Arial"/>
                          <a:cs typeface="Arial"/>
                        </a:rPr>
                        <a:t>207</a:t>
                      </a:r>
                      <a:endParaRPr sz="800">
                        <a:latin typeface="Arial"/>
                        <a:cs typeface="Arial"/>
                      </a:endParaRPr>
                    </a:p>
                  </a:txBody>
                  <a:tcPr marL="0" marR="0" marT="95250" marB="0">
                    <a:lnT w="12700">
                      <a:solidFill>
                        <a:srgbClr val="696969"/>
                      </a:solidFill>
                      <a:prstDash val="solid"/>
                    </a:lnT>
                    <a:lnB w="12700">
                      <a:solidFill>
                        <a:srgbClr val="696969"/>
                      </a:solidFill>
                      <a:prstDash val="solid"/>
                    </a:lnB>
                  </a:tcPr>
                </a:tc>
                <a:tc>
                  <a:txBody>
                    <a:bodyPr/>
                    <a:lstStyle/>
                    <a:p>
                      <a:pPr algn="ctr">
                        <a:lnSpc>
                          <a:spcPct val="100000"/>
                        </a:lnSpc>
                        <a:spcBef>
                          <a:spcPts val="750"/>
                        </a:spcBef>
                      </a:pPr>
                      <a:r>
                        <a:rPr sz="800" spc="-25" dirty="0">
                          <a:latin typeface="Arial"/>
                          <a:cs typeface="Arial"/>
                        </a:rPr>
                        <a:t>205</a:t>
                      </a:r>
                      <a:endParaRPr sz="800">
                        <a:latin typeface="Arial"/>
                        <a:cs typeface="Arial"/>
                      </a:endParaRPr>
                    </a:p>
                  </a:txBody>
                  <a:tcPr marL="0" marR="0" marT="95250" marB="0">
                    <a:lnT w="12700">
                      <a:solidFill>
                        <a:srgbClr val="696969"/>
                      </a:solidFill>
                      <a:prstDash val="solid"/>
                    </a:lnT>
                    <a:lnB w="12700">
                      <a:solidFill>
                        <a:srgbClr val="696969"/>
                      </a:solidFill>
                      <a:prstDash val="solid"/>
                    </a:lnB>
                  </a:tcPr>
                </a:tc>
                <a:tc>
                  <a:txBody>
                    <a:bodyPr/>
                    <a:lstStyle/>
                    <a:p>
                      <a:pPr algn="ctr">
                        <a:lnSpc>
                          <a:spcPct val="100000"/>
                        </a:lnSpc>
                        <a:spcBef>
                          <a:spcPts val="750"/>
                        </a:spcBef>
                      </a:pPr>
                      <a:r>
                        <a:rPr sz="800" spc="-25" dirty="0">
                          <a:latin typeface="Arial"/>
                          <a:cs typeface="Arial"/>
                        </a:rPr>
                        <a:t>204</a:t>
                      </a:r>
                      <a:endParaRPr sz="800">
                        <a:latin typeface="Arial"/>
                        <a:cs typeface="Arial"/>
                      </a:endParaRPr>
                    </a:p>
                  </a:txBody>
                  <a:tcPr marL="0" marR="0" marT="95250" marB="0">
                    <a:lnT w="12700">
                      <a:solidFill>
                        <a:srgbClr val="696969"/>
                      </a:solidFill>
                      <a:prstDash val="solid"/>
                    </a:lnT>
                    <a:lnB w="12700">
                      <a:solidFill>
                        <a:srgbClr val="696969"/>
                      </a:solidFill>
                      <a:prstDash val="solid"/>
                    </a:lnB>
                  </a:tcPr>
                </a:tc>
                <a:tc>
                  <a:txBody>
                    <a:bodyPr/>
                    <a:lstStyle/>
                    <a:p>
                      <a:pPr algn="ctr">
                        <a:lnSpc>
                          <a:spcPct val="100000"/>
                        </a:lnSpc>
                        <a:spcBef>
                          <a:spcPts val="750"/>
                        </a:spcBef>
                      </a:pPr>
                      <a:r>
                        <a:rPr sz="800" spc="-25" dirty="0">
                          <a:latin typeface="Arial"/>
                          <a:cs typeface="Arial"/>
                        </a:rPr>
                        <a:t>199</a:t>
                      </a:r>
                      <a:endParaRPr sz="800">
                        <a:latin typeface="Arial"/>
                        <a:cs typeface="Arial"/>
                      </a:endParaRPr>
                    </a:p>
                  </a:txBody>
                  <a:tcPr marL="0" marR="0" marT="95250" marB="0">
                    <a:lnT w="12700">
                      <a:solidFill>
                        <a:srgbClr val="696969"/>
                      </a:solidFill>
                      <a:prstDash val="solid"/>
                    </a:lnT>
                    <a:lnB w="12700">
                      <a:solidFill>
                        <a:srgbClr val="696969"/>
                      </a:solidFill>
                      <a:prstDash val="solid"/>
                    </a:lnB>
                  </a:tcPr>
                </a:tc>
                <a:tc>
                  <a:txBody>
                    <a:bodyPr/>
                    <a:lstStyle/>
                    <a:p>
                      <a:pPr algn="ctr">
                        <a:lnSpc>
                          <a:spcPct val="100000"/>
                        </a:lnSpc>
                        <a:spcBef>
                          <a:spcPts val="750"/>
                        </a:spcBef>
                      </a:pPr>
                      <a:r>
                        <a:rPr sz="800" spc="-25" dirty="0">
                          <a:latin typeface="Arial"/>
                          <a:cs typeface="Arial"/>
                        </a:rPr>
                        <a:t>196</a:t>
                      </a:r>
                      <a:endParaRPr sz="800">
                        <a:latin typeface="Arial"/>
                        <a:cs typeface="Arial"/>
                      </a:endParaRPr>
                    </a:p>
                  </a:txBody>
                  <a:tcPr marL="0" marR="0" marT="95250" marB="0">
                    <a:lnR w="12700">
                      <a:solidFill>
                        <a:srgbClr val="696969"/>
                      </a:solidFill>
                      <a:prstDash val="solid"/>
                    </a:lnR>
                    <a:lnT w="12700">
                      <a:solidFill>
                        <a:srgbClr val="696969"/>
                      </a:solidFill>
                      <a:prstDash val="solid"/>
                    </a:lnT>
                    <a:lnB w="12700">
                      <a:solidFill>
                        <a:srgbClr val="696969"/>
                      </a:solidFill>
                      <a:prstDash val="solid"/>
                    </a:lnB>
                  </a:tcPr>
                </a:tc>
                <a:extLst>
                  <a:ext uri="{0D108BD9-81ED-4DB2-BD59-A6C34878D82A}">
                    <a16:rowId xmlns:a16="http://schemas.microsoft.com/office/drawing/2014/main" val="10002"/>
                  </a:ext>
                </a:extLst>
              </a:tr>
            </a:tbl>
          </a:graphicData>
        </a:graphic>
      </p:graphicFrame>
      <p:grpSp>
        <p:nvGrpSpPr>
          <p:cNvPr id="111" name="object 111"/>
          <p:cNvGrpSpPr/>
          <p:nvPr/>
        </p:nvGrpSpPr>
        <p:grpSpPr>
          <a:xfrm>
            <a:off x="1513332" y="1471929"/>
            <a:ext cx="252095" cy="128905"/>
            <a:chOff x="1513332" y="1967229"/>
            <a:chExt cx="252095" cy="128905"/>
          </a:xfrm>
        </p:grpSpPr>
        <p:sp>
          <p:nvSpPr>
            <p:cNvPr id="112" name="object 112"/>
            <p:cNvSpPr/>
            <p:nvPr/>
          </p:nvSpPr>
          <p:spPr>
            <a:xfrm>
              <a:off x="1513332" y="2031491"/>
              <a:ext cx="252095" cy="0"/>
            </a:xfrm>
            <a:custGeom>
              <a:avLst/>
              <a:gdLst/>
              <a:ahLst/>
              <a:cxnLst/>
              <a:rect l="l" t="t" r="r" b="b"/>
              <a:pathLst>
                <a:path w="252094">
                  <a:moveTo>
                    <a:pt x="0" y="0"/>
                  </a:moveTo>
                  <a:lnTo>
                    <a:pt x="251968" y="0"/>
                  </a:lnTo>
                </a:path>
              </a:pathLst>
            </a:custGeom>
            <a:ln w="12700">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13" name="object 113"/>
            <p:cNvSpPr/>
            <p:nvPr/>
          </p:nvSpPr>
          <p:spPr>
            <a:xfrm>
              <a:off x="1581912" y="1973579"/>
              <a:ext cx="114300" cy="116205"/>
            </a:xfrm>
            <a:custGeom>
              <a:avLst/>
              <a:gdLst/>
              <a:ahLst/>
              <a:cxnLst/>
              <a:rect l="l" t="t" r="r" b="b"/>
              <a:pathLst>
                <a:path w="114300" h="116205">
                  <a:moveTo>
                    <a:pt x="114300" y="0"/>
                  </a:moveTo>
                  <a:lnTo>
                    <a:pt x="0" y="0"/>
                  </a:lnTo>
                  <a:lnTo>
                    <a:pt x="0" y="115824"/>
                  </a:lnTo>
                  <a:lnTo>
                    <a:pt x="114300" y="115824"/>
                  </a:lnTo>
                  <a:lnTo>
                    <a:pt x="114300"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14" name="object 114"/>
            <p:cNvSpPr/>
            <p:nvPr/>
          </p:nvSpPr>
          <p:spPr>
            <a:xfrm>
              <a:off x="1581912" y="1973579"/>
              <a:ext cx="114300" cy="116205"/>
            </a:xfrm>
            <a:custGeom>
              <a:avLst/>
              <a:gdLst/>
              <a:ahLst/>
              <a:cxnLst/>
              <a:rect l="l" t="t" r="r" b="b"/>
              <a:pathLst>
                <a:path w="114300" h="116205">
                  <a:moveTo>
                    <a:pt x="0" y="115824"/>
                  </a:moveTo>
                  <a:lnTo>
                    <a:pt x="114300" y="115824"/>
                  </a:lnTo>
                  <a:lnTo>
                    <a:pt x="114300" y="0"/>
                  </a:lnTo>
                  <a:lnTo>
                    <a:pt x="0" y="0"/>
                  </a:lnTo>
                  <a:lnTo>
                    <a:pt x="0" y="115824"/>
                  </a:lnTo>
                  <a:close/>
                </a:path>
              </a:pathLst>
            </a:custGeom>
            <a:ln w="12700">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115" name="object 115"/>
          <p:cNvGrpSpPr/>
          <p:nvPr/>
        </p:nvGrpSpPr>
        <p:grpSpPr>
          <a:xfrm>
            <a:off x="3919728" y="1471929"/>
            <a:ext cx="252095" cy="128905"/>
            <a:chOff x="3919728" y="1967229"/>
            <a:chExt cx="252095" cy="128905"/>
          </a:xfrm>
        </p:grpSpPr>
        <p:sp>
          <p:nvSpPr>
            <p:cNvPr id="116" name="object 116"/>
            <p:cNvSpPr/>
            <p:nvPr/>
          </p:nvSpPr>
          <p:spPr>
            <a:xfrm>
              <a:off x="3919728" y="2031491"/>
              <a:ext cx="252095" cy="0"/>
            </a:xfrm>
            <a:custGeom>
              <a:avLst/>
              <a:gdLst/>
              <a:ahLst/>
              <a:cxnLst/>
              <a:rect l="l" t="t" r="r" b="b"/>
              <a:pathLst>
                <a:path w="252095">
                  <a:moveTo>
                    <a:pt x="0" y="0"/>
                  </a:moveTo>
                  <a:lnTo>
                    <a:pt x="68580" y="0"/>
                  </a:lnTo>
                </a:path>
                <a:path w="252095">
                  <a:moveTo>
                    <a:pt x="184404" y="0"/>
                  </a:moveTo>
                  <a:lnTo>
                    <a:pt x="251968" y="0"/>
                  </a:lnTo>
                </a:path>
              </a:pathLst>
            </a:custGeom>
            <a:ln w="12700">
              <a:solidFill>
                <a:srgbClr val="696969"/>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17" name="object 117"/>
            <p:cNvSpPr/>
            <p:nvPr/>
          </p:nvSpPr>
          <p:spPr>
            <a:xfrm>
              <a:off x="3988308" y="1973579"/>
              <a:ext cx="116205" cy="116205"/>
            </a:xfrm>
            <a:custGeom>
              <a:avLst/>
              <a:gdLst/>
              <a:ahLst/>
              <a:cxnLst/>
              <a:rect l="l" t="t" r="r" b="b"/>
              <a:pathLst>
                <a:path w="116204" h="116205">
                  <a:moveTo>
                    <a:pt x="115824" y="0"/>
                  </a:moveTo>
                  <a:lnTo>
                    <a:pt x="0" y="0"/>
                  </a:lnTo>
                  <a:lnTo>
                    <a:pt x="0" y="115824"/>
                  </a:lnTo>
                  <a:lnTo>
                    <a:pt x="115824" y="115824"/>
                  </a:lnTo>
                  <a:lnTo>
                    <a:pt x="115824"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18" name="object 118"/>
            <p:cNvSpPr/>
            <p:nvPr/>
          </p:nvSpPr>
          <p:spPr>
            <a:xfrm>
              <a:off x="3988308" y="1973579"/>
              <a:ext cx="116205" cy="116205"/>
            </a:xfrm>
            <a:custGeom>
              <a:avLst/>
              <a:gdLst/>
              <a:ahLst/>
              <a:cxnLst/>
              <a:rect l="l" t="t" r="r" b="b"/>
              <a:pathLst>
                <a:path w="116204" h="116205">
                  <a:moveTo>
                    <a:pt x="0" y="115824"/>
                  </a:moveTo>
                  <a:lnTo>
                    <a:pt x="115824" y="115824"/>
                  </a:lnTo>
                  <a:lnTo>
                    <a:pt x="115824" y="0"/>
                  </a:lnTo>
                  <a:lnTo>
                    <a:pt x="0" y="0"/>
                  </a:lnTo>
                  <a:lnTo>
                    <a:pt x="0" y="115824"/>
                  </a:lnTo>
                  <a:close/>
                </a:path>
              </a:pathLst>
            </a:custGeom>
            <a:ln w="12700">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sp>
        <p:nvSpPr>
          <p:cNvPr id="119" name="object 119"/>
          <p:cNvSpPr txBox="1"/>
          <p:nvPr/>
        </p:nvSpPr>
        <p:spPr>
          <a:xfrm>
            <a:off x="1801495" y="1439417"/>
            <a:ext cx="1795145"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10" normalizeH="0" baseline="0" noProof="0" dirty="0">
                <a:ln>
                  <a:noFill/>
                </a:ln>
                <a:solidFill>
                  <a:srgbClr val="000000"/>
                </a:solidFill>
                <a:effectLst/>
                <a:uLnTx/>
                <a:uFillTx/>
                <a:latin typeface="Arial"/>
                <a:ea typeface="ＭＳ Ｐゴシック"/>
                <a:cs typeface="Arial"/>
              </a:rPr>
              <a:t>Pelabresib</a:t>
            </a:r>
            <a:r>
              <a:rPr kumimoji="0" sz="10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1000" b="0" i="0" u="none" strike="noStrike" kern="1200" cap="none" spc="0" normalizeH="0" baseline="0" noProof="0" dirty="0">
                <a:ln>
                  <a:noFill/>
                </a:ln>
                <a:solidFill>
                  <a:srgbClr val="000000"/>
                </a:solidFill>
                <a:effectLst/>
                <a:uLnTx/>
                <a:uFillTx/>
                <a:latin typeface="Arial"/>
                <a:ea typeface="ＭＳ Ｐゴシック"/>
                <a:cs typeface="Arial"/>
              </a:rPr>
              <a:t>+</a:t>
            </a:r>
            <a:r>
              <a:rPr kumimoji="0" sz="10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1000" b="0" i="0" u="none" strike="noStrike" kern="1200" cap="none" spc="-10" normalizeH="0" baseline="0" noProof="0" dirty="0">
                <a:ln>
                  <a:noFill/>
                </a:ln>
                <a:solidFill>
                  <a:srgbClr val="000000"/>
                </a:solidFill>
                <a:effectLst/>
                <a:uLnTx/>
                <a:uFillTx/>
                <a:latin typeface="Arial"/>
                <a:ea typeface="ＭＳ Ｐゴシック"/>
                <a:cs typeface="Arial"/>
              </a:rPr>
              <a:t>ruxolitinib</a:t>
            </a:r>
            <a:r>
              <a:rPr kumimoji="0" sz="10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1000" b="0" i="0" u="none" strike="noStrike" kern="1200" cap="none" spc="-10" normalizeH="0" baseline="0" noProof="0" dirty="0">
                <a:ln>
                  <a:noFill/>
                </a:ln>
                <a:solidFill>
                  <a:srgbClr val="000000"/>
                </a:solidFill>
                <a:effectLst/>
                <a:uLnTx/>
                <a:uFillTx/>
                <a:latin typeface="Arial"/>
                <a:ea typeface="ＭＳ Ｐゴシック"/>
                <a:cs typeface="Arial"/>
              </a:rPr>
              <a:t>(N=214)</a:t>
            </a:r>
            <a:endParaRPr kumimoji="0" sz="10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25" name="object 125"/>
          <p:cNvSpPr txBox="1"/>
          <p:nvPr/>
        </p:nvSpPr>
        <p:spPr>
          <a:xfrm>
            <a:off x="3947223" y="6416800"/>
            <a:ext cx="7277760" cy="278923"/>
          </a:xfrm>
          <a:prstGeom prst="rect">
            <a:avLst/>
          </a:prstGeom>
        </p:spPr>
        <p:txBody>
          <a:bodyPr vert="horz" wrap="square" lIns="0" tIns="1905" rIns="0" bIns="0" rtlCol="0">
            <a:spAutoFit/>
          </a:bodyPr>
          <a:lstStyle/>
          <a:p>
            <a:pPr marL="12700" marR="0" lvl="0" indent="0" algn="l" defTabSz="914400" rtl="0" eaLnBrk="1" fontAlgn="auto" latinLnBrk="0" hangingPunct="1">
              <a:lnSpc>
                <a:spcPct val="100000"/>
              </a:lnSpc>
              <a:spcBef>
                <a:spcPts val="15"/>
              </a:spcBef>
              <a:spcAft>
                <a:spcPts val="0"/>
              </a:spcAft>
              <a:buClrTx/>
              <a:buSzTx/>
              <a:buFontTx/>
              <a:buNone/>
              <a:tabLst/>
              <a:defRPr/>
            </a:pPr>
            <a:r>
              <a:rPr kumimoji="0" sz="900" b="0" i="0" u="none" strike="noStrike" kern="1200" cap="none" spc="0" normalizeH="0" baseline="0" noProof="0" dirty="0">
                <a:ln>
                  <a:noFill/>
                </a:ln>
                <a:solidFill>
                  <a:srgbClr val="000000"/>
                </a:solidFill>
                <a:effectLst/>
                <a:uLnTx/>
                <a:uFillTx/>
                <a:latin typeface="Arial"/>
                <a:ea typeface="ＭＳ Ｐゴシック"/>
                <a:cs typeface="Arial"/>
              </a:rPr>
              <a:t>transfusions</a:t>
            </a:r>
            <a:r>
              <a:rPr kumimoji="0" sz="900" b="0" i="0" u="none" strike="noStrike" kern="1200" cap="none" spc="-5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during</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the</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previous 12 weeks.</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Baseline</a:t>
            </a:r>
            <a:r>
              <a:rPr kumimoji="0" sz="9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hemoglobin</a:t>
            </a:r>
            <a:r>
              <a:rPr kumimoji="0" sz="900" b="0" i="0" u="none" strike="noStrike" kern="1200" cap="none" spc="-5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defined</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as</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the</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last</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assessment</a:t>
            </a:r>
            <a:r>
              <a:rPr kumimoji="0" sz="900" b="0" i="0" u="none" strike="noStrike" kern="1200" cap="none" spc="-4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prior</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to or</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on</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Cycle</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1</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Day</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1, regardless</a:t>
            </a:r>
            <a:r>
              <a:rPr kumimoji="0" sz="900" b="0" i="0" u="none" strike="noStrike" kern="1200" cap="none" spc="-5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of blood</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transfusions.</a:t>
            </a:r>
            <a:r>
              <a:rPr kumimoji="0" sz="900" b="0" i="0" u="none" strike="noStrike" kern="1200" cap="none" spc="28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similar</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effect</a:t>
            </a:r>
            <a:r>
              <a:rPr kumimoji="0" sz="9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was</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observed</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across</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DIPSS</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categories.</a:t>
            </a:r>
            <a:endParaRPr kumimoji="0" sz="900" b="0" i="0" u="none" strike="noStrike" kern="1200" cap="none" spc="0" normalizeH="0" baseline="0" noProof="0" dirty="0">
              <a:ln>
                <a:noFill/>
              </a:ln>
              <a:solidFill>
                <a:srgbClr val="000000"/>
              </a:solidFill>
              <a:effectLst/>
              <a:uLnTx/>
              <a:uFillTx/>
              <a:latin typeface="Arial"/>
              <a:ea typeface="ＭＳ Ｐゴシック"/>
              <a:cs typeface="Arial"/>
            </a:endParaRPr>
          </a:p>
        </p:txBody>
      </p:sp>
      <p:sp>
        <p:nvSpPr>
          <p:cNvPr id="120" name="object 120"/>
          <p:cNvSpPr txBox="1"/>
          <p:nvPr/>
        </p:nvSpPr>
        <p:spPr>
          <a:xfrm>
            <a:off x="4199635" y="1442085"/>
            <a:ext cx="1654810"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0" normalizeH="0" baseline="0" noProof="0" dirty="0">
                <a:ln>
                  <a:noFill/>
                </a:ln>
                <a:solidFill>
                  <a:srgbClr val="000000"/>
                </a:solidFill>
                <a:effectLst/>
                <a:uLnTx/>
                <a:uFillTx/>
                <a:latin typeface="Arial"/>
                <a:ea typeface="ＭＳ Ｐゴシック"/>
                <a:cs typeface="Arial"/>
              </a:rPr>
              <a:t>Placebo</a:t>
            </a:r>
            <a:r>
              <a:rPr kumimoji="0" sz="10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1000" b="0" i="0" u="none" strike="noStrike" kern="1200" cap="none" spc="0" normalizeH="0" baseline="0" noProof="0" dirty="0">
                <a:ln>
                  <a:noFill/>
                </a:ln>
                <a:solidFill>
                  <a:srgbClr val="000000"/>
                </a:solidFill>
                <a:effectLst/>
                <a:uLnTx/>
                <a:uFillTx/>
                <a:latin typeface="Arial"/>
                <a:ea typeface="ＭＳ Ｐゴシック"/>
                <a:cs typeface="Arial"/>
              </a:rPr>
              <a:t>+</a:t>
            </a:r>
            <a:r>
              <a:rPr kumimoji="0" sz="10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1000" b="0" i="0" u="none" strike="noStrike" kern="1200" cap="none" spc="-10" normalizeH="0" baseline="0" noProof="0" dirty="0">
                <a:ln>
                  <a:noFill/>
                </a:ln>
                <a:solidFill>
                  <a:srgbClr val="000000"/>
                </a:solidFill>
                <a:effectLst/>
                <a:uLnTx/>
                <a:uFillTx/>
                <a:latin typeface="Arial"/>
                <a:ea typeface="ＭＳ Ｐゴシック"/>
                <a:cs typeface="Arial"/>
              </a:rPr>
              <a:t>ruxolitinib</a:t>
            </a:r>
            <a:r>
              <a:rPr kumimoji="0" sz="1000" b="0" i="0" u="none" strike="noStrike" kern="1200" cap="none" spc="0" normalizeH="0" baseline="0" noProof="0" dirty="0">
                <a:ln>
                  <a:noFill/>
                </a:ln>
                <a:solidFill>
                  <a:srgbClr val="000000"/>
                </a:solidFill>
                <a:effectLst/>
                <a:uLnTx/>
                <a:uFillTx/>
                <a:latin typeface="Arial"/>
                <a:ea typeface="ＭＳ Ｐゴシック"/>
                <a:cs typeface="Arial"/>
              </a:rPr>
              <a:t> </a:t>
            </a:r>
            <a:r>
              <a:rPr kumimoji="0" sz="1000" b="0" i="0" u="none" strike="noStrike" kern="1200" cap="none" spc="-10" normalizeH="0" baseline="0" noProof="0" dirty="0">
                <a:ln>
                  <a:noFill/>
                </a:ln>
                <a:solidFill>
                  <a:srgbClr val="000000"/>
                </a:solidFill>
                <a:effectLst/>
                <a:uLnTx/>
                <a:uFillTx/>
                <a:latin typeface="Arial"/>
                <a:ea typeface="ＭＳ Ｐゴシック"/>
                <a:cs typeface="Arial"/>
              </a:rPr>
              <a:t>(N=216)</a:t>
            </a:r>
            <a:endParaRPr kumimoji="0" sz="10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21" name="object 121"/>
          <p:cNvSpPr txBox="1"/>
          <p:nvPr/>
        </p:nvSpPr>
        <p:spPr>
          <a:xfrm>
            <a:off x="920597" y="2673857"/>
            <a:ext cx="194945" cy="14795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800" b="0" i="0" u="none" strike="noStrike" kern="1200" cap="none" spc="-25" normalizeH="0" baseline="0" noProof="0" dirty="0">
                <a:ln>
                  <a:noFill/>
                </a:ln>
                <a:solidFill>
                  <a:srgbClr val="000000"/>
                </a:solidFill>
                <a:effectLst/>
                <a:uLnTx/>
                <a:uFillTx/>
                <a:latin typeface="Arial"/>
                <a:ea typeface="ＭＳ Ｐゴシック"/>
                <a:cs typeface="Arial"/>
              </a:rPr>
              <a:t>105</a:t>
            </a:r>
            <a:endParaRPr kumimoji="0" sz="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22" name="object 122"/>
          <p:cNvSpPr txBox="1"/>
          <p:nvPr/>
        </p:nvSpPr>
        <p:spPr>
          <a:xfrm>
            <a:off x="920597" y="1801113"/>
            <a:ext cx="194945" cy="14795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800" b="0" i="0" u="none" strike="noStrike" kern="1200" cap="none" spc="-25" normalizeH="0" baseline="0" noProof="0" dirty="0">
                <a:ln>
                  <a:noFill/>
                </a:ln>
                <a:solidFill>
                  <a:srgbClr val="000000"/>
                </a:solidFill>
                <a:effectLst/>
                <a:uLnTx/>
                <a:uFillTx/>
                <a:latin typeface="Arial"/>
                <a:ea typeface="ＭＳ Ｐゴシック"/>
                <a:cs typeface="Arial"/>
              </a:rPr>
              <a:t>115</a:t>
            </a:r>
            <a:endParaRPr kumimoji="0" sz="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23" name="object 123"/>
          <p:cNvSpPr txBox="1"/>
          <p:nvPr/>
        </p:nvSpPr>
        <p:spPr>
          <a:xfrm>
            <a:off x="590241" y="2016857"/>
            <a:ext cx="177165" cy="1671320"/>
          </a:xfrm>
          <a:prstGeom prst="rect">
            <a:avLst/>
          </a:prstGeom>
        </p:spPr>
        <p:txBody>
          <a:bodyPr vert="vert270" wrap="square" lIns="0" tIns="1905" rIns="0" bIns="0" rtlCol="0">
            <a:spAutoFit/>
          </a:bodyPr>
          <a:lstStyle/>
          <a:p>
            <a:pPr marL="12700" marR="0" lvl="0" indent="0" algn="l" defTabSz="914400" rtl="0" eaLnBrk="1" fontAlgn="auto" latinLnBrk="0" hangingPunct="1">
              <a:lnSpc>
                <a:spcPct val="100000"/>
              </a:lnSpc>
              <a:spcBef>
                <a:spcPts val="15"/>
              </a:spcBef>
              <a:spcAft>
                <a:spcPts val="0"/>
              </a:spcAft>
              <a:buClrTx/>
              <a:buSzTx/>
              <a:buFontTx/>
              <a:buNone/>
              <a:tabLst/>
              <a:defRPr/>
            </a:pPr>
            <a:r>
              <a:rPr kumimoji="0" sz="1050" b="1" i="0" u="none" strike="noStrike" kern="1200" cap="none" spc="0" normalizeH="0" baseline="0" noProof="0" dirty="0">
                <a:ln>
                  <a:noFill/>
                </a:ln>
                <a:solidFill>
                  <a:srgbClr val="000000"/>
                </a:solidFill>
                <a:effectLst/>
                <a:uLnTx/>
                <a:uFillTx/>
                <a:latin typeface="Arial"/>
                <a:ea typeface="ＭＳ Ｐゴシック"/>
                <a:cs typeface="Arial"/>
              </a:rPr>
              <a:t>Mean of</a:t>
            </a:r>
            <a:r>
              <a:rPr kumimoji="0" sz="1050" b="1" i="0" u="none" strike="noStrike" kern="1200" cap="none" spc="5" normalizeH="0" baseline="0" noProof="0" dirty="0">
                <a:ln>
                  <a:noFill/>
                </a:ln>
                <a:solidFill>
                  <a:srgbClr val="000000"/>
                </a:solidFill>
                <a:effectLst/>
                <a:uLnTx/>
                <a:uFillTx/>
                <a:latin typeface="Arial"/>
                <a:ea typeface="ＭＳ Ｐゴシック"/>
                <a:cs typeface="Arial"/>
              </a:rPr>
              <a:t> </a:t>
            </a:r>
            <a:r>
              <a:rPr kumimoji="0" sz="1050" b="1" i="0" u="none" strike="noStrike" kern="1200" cap="none" spc="0" normalizeH="0" baseline="0" noProof="0" dirty="0">
                <a:ln>
                  <a:noFill/>
                </a:ln>
                <a:solidFill>
                  <a:srgbClr val="000000"/>
                </a:solidFill>
                <a:effectLst/>
                <a:uLnTx/>
                <a:uFillTx/>
                <a:latin typeface="Arial"/>
                <a:ea typeface="ＭＳ Ｐゴシック"/>
                <a:cs typeface="Arial"/>
              </a:rPr>
              <a:t>hemoglobin</a:t>
            </a:r>
            <a:r>
              <a:rPr kumimoji="0" sz="1050" b="1" i="0" u="none" strike="noStrike" kern="1200" cap="none" spc="30" normalizeH="0" baseline="0" noProof="0" dirty="0">
                <a:ln>
                  <a:noFill/>
                </a:ln>
                <a:solidFill>
                  <a:srgbClr val="000000"/>
                </a:solidFill>
                <a:effectLst/>
                <a:uLnTx/>
                <a:uFillTx/>
                <a:latin typeface="Arial"/>
                <a:ea typeface="ＭＳ Ｐゴシック"/>
                <a:cs typeface="Arial"/>
              </a:rPr>
              <a:t> </a:t>
            </a:r>
            <a:r>
              <a:rPr kumimoji="0" sz="1050" b="1" i="0" u="none" strike="noStrike" kern="1200" cap="none" spc="-20" normalizeH="0" baseline="0" noProof="0" dirty="0">
                <a:ln>
                  <a:noFill/>
                </a:ln>
                <a:solidFill>
                  <a:srgbClr val="000000"/>
                </a:solidFill>
                <a:effectLst/>
                <a:uLnTx/>
                <a:uFillTx/>
                <a:latin typeface="Arial"/>
                <a:ea typeface="ＭＳ Ｐゴシック"/>
                <a:cs typeface="Arial"/>
              </a:rPr>
              <a:t>(g/L)</a:t>
            </a:r>
            <a:endParaRPr kumimoji="0" sz="105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24" name="object 124"/>
          <p:cNvSpPr txBox="1"/>
          <p:nvPr/>
        </p:nvSpPr>
        <p:spPr>
          <a:xfrm>
            <a:off x="506983" y="4464558"/>
            <a:ext cx="887094" cy="1479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800" b="0" i="0" u="none" strike="noStrike" kern="1200" cap="none" spc="0" normalizeH="0" baseline="0" noProof="0" dirty="0">
                <a:ln>
                  <a:noFill/>
                </a:ln>
                <a:solidFill>
                  <a:srgbClr val="000000"/>
                </a:solidFill>
                <a:effectLst/>
                <a:uLnTx/>
                <a:uFillTx/>
                <a:latin typeface="Arial"/>
                <a:ea typeface="ＭＳ Ｐゴシック"/>
                <a:cs typeface="Arial"/>
              </a:rPr>
              <a:t>Number</a:t>
            </a:r>
            <a:r>
              <a:rPr kumimoji="0" sz="8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800" b="0" i="0" u="none" strike="noStrike" kern="1200" cap="none" spc="0" normalizeH="0" baseline="0" noProof="0" dirty="0">
                <a:ln>
                  <a:noFill/>
                </a:ln>
                <a:solidFill>
                  <a:srgbClr val="000000"/>
                </a:solidFill>
                <a:effectLst/>
                <a:uLnTx/>
                <a:uFillTx/>
                <a:latin typeface="Arial"/>
                <a:ea typeface="ＭＳ Ｐゴシック"/>
                <a:cs typeface="Arial"/>
              </a:rPr>
              <a:t>of </a:t>
            </a:r>
            <a:r>
              <a:rPr kumimoji="0" sz="800" b="0" i="0" u="none" strike="noStrike" kern="1200" cap="none" spc="-10" normalizeH="0" baseline="0" noProof="0" dirty="0">
                <a:ln>
                  <a:noFill/>
                </a:ln>
                <a:solidFill>
                  <a:srgbClr val="000000"/>
                </a:solidFill>
                <a:effectLst/>
                <a:uLnTx/>
                <a:uFillTx/>
                <a:latin typeface="Arial"/>
                <a:ea typeface="ＭＳ Ｐゴシック"/>
                <a:cs typeface="Arial"/>
              </a:rPr>
              <a:t>patients</a:t>
            </a:r>
            <a:endParaRPr kumimoji="0" sz="800" b="0" i="0" u="none" strike="noStrike" kern="1200" cap="none" spc="0" normalizeH="0" baseline="0" noProof="0">
              <a:ln>
                <a:noFill/>
              </a:ln>
              <a:solidFill>
                <a:srgbClr val="000000"/>
              </a:solidFill>
              <a:effectLst/>
              <a:uLnTx/>
              <a:uFillTx/>
              <a:latin typeface="Arial"/>
              <a:ea typeface="ＭＳ Ｐゴシック"/>
              <a:cs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683768" y="523348"/>
            <a:ext cx="4497705" cy="977900"/>
          </a:xfrm>
          <a:prstGeom prst="rect">
            <a:avLst/>
          </a:prstGeom>
        </p:spPr>
        <p:txBody>
          <a:bodyPr vert="horz" wrap="square" lIns="0" tIns="48260" rIns="0" bIns="0" rtlCol="0">
            <a:spAutoFit/>
          </a:bodyPr>
          <a:lstStyle/>
          <a:p>
            <a:pPr marL="107950" marR="0" lvl="0" indent="0" algn="ctr" defTabSz="914400" rtl="0" eaLnBrk="1" fontAlgn="auto" latinLnBrk="0" hangingPunct="1">
              <a:lnSpc>
                <a:spcPct val="100000"/>
              </a:lnSpc>
              <a:spcBef>
                <a:spcPts val="380"/>
              </a:spcBef>
              <a:spcAft>
                <a:spcPts val="0"/>
              </a:spcAft>
              <a:buClrTx/>
              <a:buSzTx/>
              <a:buFontTx/>
              <a:buNone/>
              <a:tabLst/>
              <a:defRPr/>
            </a:pPr>
            <a:r>
              <a:rPr kumimoji="0" sz="1600" b="1" i="0" u="none" strike="noStrike" kern="1200" cap="none" spc="-10" normalizeH="0" baseline="0" noProof="0" dirty="0">
                <a:ln>
                  <a:noFill/>
                </a:ln>
                <a:solidFill>
                  <a:srgbClr val="91005A"/>
                </a:solidFill>
                <a:effectLst/>
                <a:uLnTx/>
                <a:uFillTx/>
                <a:latin typeface="Arial"/>
                <a:ea typeface="ＭＳ Ｐゴシック"/>
                <a:cs typeface="Arial"/>
              </a:rPr>
              <a:t>Improvement</a:t>
            </a:r>
            <a:r>
              <a:rPr kumimoji="0" sz="1600" b="1" i="0" u="none" strike="noStrike" kern="1200" cap="none" spc="-5" normalizeH="0" baseline="0" noProof="0" dirty="0">
                <a:ln>
                  <a:noFill/>
                </a:ln>
                <a:solidFill>
                  <a:srgbClr val="91005A"/>
                </a:solidFill>
                <a:effectLst/>
                <a:uLnTx/>
                <a:uFillTx/>
                <a:latin typeface="Arial"/>
                <a:ea typeface="ＭＳ Ｐゴシック"/>
                <a:cs typeface="Arial"/>
              </a:rPr>
              <a:t> </a:t>
            </a:r>
            <a:r>
              <a:rPr kumimoji="0" sz="1600" b="1" i="0" u="none" strike="noStrike" kern="1200" cap="none" spc="0" normalizeH="0" baseline="0" noProof="0" dirty="0">
                <a:ln>
                  <a:noFill/>
                </a:ln>
                <a:solidFill>
                  <a:srgbClr val="91005A"/>
                </a:solidFill>
                <a:effectLst/>
                <a:uLnTx/>
                <a:uFillTx/>
                <a:latin typeface="Arial"/>
                <a:ea typeface="ＭＳ Ｐゴシック"/>
                <a:cs typeface="Arial"/>
              </a:rPr>
              <a:t>of</a:t>
            </a:r>
            <a:r>
              <a:rPr kumimoji="0" sz="1600" b="1" i="0" u="none" strike="noStrike" kern="1200" cap="none" spc="-50" normalizeH="0" baseline="0" noProof="0" dirty="0">
                <a:ln>
                  <a:noFill/>
                </a:ln>
                <a:solidFill>
                  <a:srgbClr val="91005A"/>
                </a:solidFill>
                <a:effectLst/>
                <a:uLnTx/>
                <a:uFillTx/>
                <a:latin typeface="Arial"/>
                <a:ea typeface="ＭＳ Ｐゴシック"/>
                <a:cs typeface="Arial"/>
              </a:rPr>
              <a:t> </a:t>
            </a:r>
            <a:r>
              <a:rPr kumimoji="0" sz="1600" b="1" i="0" u="none" strike="noStrike" kern="1200" cap="none" spc="0" normalizeH="0" baseline="0" noProof="0" dirty="0">
                <a:ln>
                  <a:noFill/>
                </a:ln>
                <a:solidFill>
                  <a:srgbClr val="91005A"/>
                </a:solidFill>
                <a:effectLst/>
                <a:uLnTx/>
                <a:uFillTx/>
                <a:latin typeface="Arial"/>
                <a:ea typeface="ＭＳ Ｐゴシック"/>
                <a:cs typeface="Arial"/>
              </a:rPr>
              <a:t>reticulin</a:t>
            </a:r>
            <a:r>
              <a:rPr kumimoji="0" sz="1600" b="1" i="0" u="none" strike="noStrike" kern="1200" cap="none" spc="-35" normalizeH="0" baseline="0" noProof="0" dirty="0">
                <a:ln>
                  <a:noFill/>
                </a:ln>
                <a:solidFill>
                  <a:srgbClr val="91005A"/>
                </a:solidFill>
                <a:effectLst/>
                <a:uLnTx/>
                <a:uFillTx/>
                <a:latin typeface="Arial"/>
                <a:ea typeface="ＭＳ Ｐゴシック"/>
                <a:cs typeface="Arial"/>
              </a:rPr>
              <a:t> </a:t>
            </a:r>
            <a:r>
              <a:rPr kumimoji="0" sz="1600" b="1" i="0" u="none" strike="noStrike" kern="1200" cap="none" spc="0" normalizeH="0" baseline="0" noProof="0" dirty="0">
                <a:ln>
                  <a:noFill/>
                </a:ln>
                <a:solidFill>
                  <a:srgbClr val="91005A"/>
                </a:solidFill>
                <a:effectLst/>
                <a:uLnTx/>
                <a:uFillTx/>
                <a:latin typeface="Arial"/>
                <a:ea typeface="ＭＳ Ｐゴシック"/>
                <a:cs typeface="Arial"/>
              </a:rPr>
              <a:t>fibrosis</a:t>
            </a:r>
            <a:r>
              <a:rPr kumimoji="0" sz="1600" b="1" i="0" u="none" strike="noStrike" kern="1200" cap="none" spc="-25" normalizeH="0" baseline="0" noProof="0" dirty="0">
                <a:ln>
                  <a:noFill/>
                </a:ln>
                <a:solidFill>
                  <a:srgbClr val="91005A"/>
                </a:solidFill>
                <a:effectLst/>
                <a:uLnTx/>
                <a:uFillTx/>
                <a:latin typeface="Arial"/>
                <a:ea typeface="ＭＳ Ｐゴシック"/>
                <a:cs typeface="Arial"/>
              </a:rPr>
              <a:t> </a:t>
            </a:r>
            <a:r>
              <a:rPr kumimoji="0" sz="1600" b="1" i="0" u="none" strike="noStrike" kern="1200" cap="none" spc="-10" normalizeH="0" baseline="0" noProof="0" dirty="0">
                <a:ln>
                  <a:noFill/>
                </a:ln>
                <a:solidFill>
                  <a:srgbClr val="91005A"/>
                </a:solidFill>
                <a:effectLst/>
                <a:uLnTx/>
                <a:uFillTx/>
                <a:latin typeface="Arial"/>
                <a:ea typeface="ＭＳ Ｐゴシック"/>
                <a:cs typeface="Arial"/>
              </a:rPr>
              <a:t>grade</a:t>
            </a:r>
            <a:endParaRPr kumimoji="0" sz="1600" b="0" i="0" u="none" strike="noStrike" kern="1200" cap="none" spc="0" normalizeH="0" baseline="0" noProof="0" dirty="0">
              <a:ln>
                <a:noFill/>
              </a:ln>
              <a:solidFill>
                <a:srgbClr val="000000"/>
              </a:solidFill>
              <a:effectLst/>
              <a:uLnTx/>
              <a:uFillTx/>
              <a:latin typeface="Arial"/>
              <a:ea typeface="ＭＳ Ｐゴシック"/>
              <a:cs typeface="Arial"/>
            </a:endParaRPr>
          </a:p>
          <a:p>
            <a:pPr marL="106680" marR="0" lvl="0" indent="0" algn="ctr" defTabSz="914400" rtl="0" eaLnBrk="1" fontAlgn="auto" latinLnBrk="0" hangingPunct="1">
              <a:lnSpc>
                <a:spcPct val="100000"/>
              </a:lnSpc>
              <a:spcBef>
                <a:spcPts val="280"/>
              </a:spcBef>
              <a:spcAft>
                <a:spcPts val="0"/>
              </a:spcAft>
              <a:buClrTx/>
              <a:buSzTx/>
              <a:buFontTx/>
              <a:buNone/>
              <a:tabLst/>
              <a:defRPr/>
            </a:pPr>
            <a:r>
              <a:rPr kumimoji="0" sz="1600" b="1" i="0" u="none" strike="noStrike" kern="1200" cap="none" spc="0" normalizeH="0" baseline="0" noProof="0" dirty="0">
                <a:ln>
                  <a:noFill/>
                </a:ln>
                <a:solidFill>
                  <a:srgbClr val="91005A"/>
                </a:solidFill>
                <a:effectLst/>
                <a:uLnTx/>
                <a:uFillTx/>
                <a:latin typeface="Arial"/>
                <a:ea typeface="ＭＳ Ｐゴシック"/>
                <a:cs typeface="Arial"/>
              </a:rPr>
              <a:t>in</a:t>
            </a:r>
            <a:r>
              <a:rPr kumimoji="0" sz="1600" b="1" i="0" u="none" strike="noStrike" kern="1200" cap="none" spc="-35" normalizeH="0" baseline="0" noProof="0" dirty="0">
                <a:ln>
                  <a:noFill/>
                </a:ln>
                <a:solidFill>
                  <a:srgbClr val="91005A"/>
                </a:solidFill>
                <a:effectLst/>
                <a:uLnTx/>
                <a:uFillTx/>
                <a:latin typeface="Arial"/>
                <a:ea typeface="ＭＳ Ｐゴシック"/>
                <a:cs typeface="Arial"/>
              </a:rPr>
              <a:t> </a:t>
            </a:r>
            <a:r>
              <a:rPr kumimoji="0" sz="1600" b="1" i="0" u="none" strike="noStrike" kern="1200" cap="none" spc="0" normalizeH="0" baseline="0" noProof="0" dirty="0">
                <a:ln>
                  <a:noFill/>
                </a:ln>
                <a:solidFill>
                  <a:srgbClr val="91005A"/>
                </a:solidFill>
                <a:effectLst/>
                <a:uLnTx/>
                <a:uFillTx/>
                <a:latin typeface="Arial"/>
                <a:ea typeface="ＭＳ Ｐゴシック"/>
                <a:cs typeface="Arial"/>
              </a:rPr>
              <a:t>central</a:t>
            </a:r>
            <a:r>
              <a:rPr kumimoji="0" sz="1600" b="1" i="0" u="none" strike="noStrike" kern="1200" cap="none" spc="-20" normalizeH="0" baseline="0" noProof="0" dirty="0">
                <a:ln>
                  <a:noFill/>
                </a:ln>
                <a:solidFill>
                  <a:srgbClr val="91005A"/>
                </a:solidFill>
                <a:effectLst/>
                <a:uLnTx/>
                <a:uFillTx/>
                <a:latin typeface="Arial"/>
                <a:ea typeface="ＭＳ Ｐゴシック"/>
                <a:cs typeface="Arial"/>
              </a:rPr>
              <a:t> </a:t>
            </a:r>
            <a:r>
              <a:rPr kumimoji="0" sz="1600" b="1" i="0" u="none" strike="noStrike" kern="1200" cap="none" spc="0" normalizeH="0" baseline="0" noProof="0" dirty="0">
                <a:ln>
                  <a:noFill/>
                </a:ln>
                <a:solidFill>
                  <a:srgbClr val="91005A"/>
                </a:solidFill>
                <a:effectLst/>
                <a:uLnTx/>
                <a:uFillTx/>
                <a:latin typeface="Arial"/>
                <a:ea typeface="ＭＳ Ｐゴシック"/>
                <a:cs typeface="Arial"/>
              </a:rPr>
              <a:t>read</a:t>
            </a:r>
            <a:r>
              <a:rPr kumimoji="0" sz="1600" b="1" i="0" u="none" strike="noStrike" kern="1200" cap="none" spc="-30" normalizeH="0" baseline="0" noProof="0" dirty="0">
                <a:ln>
                  <a:noFill/>
                </a:ln>
                <a:solidFill>
                  <a:srgbClr val="91005A"/>
                </a:solidFill>
                <a:effectLst/>
                <a:uLnTx/>
                <a:uFillTx/>
                <a:latin typeface="Arial"/>
                <a:ea typeface="ＭＳ Ｐゴシック"/>
                <a:cs typeface="Arial"/>
              </a:rPr>
              <a:t> </a:t>
            </a:r>
            <a:r>
              <a:rPr kumimoji="0" sz="1600" b="1" i="0" u="none" strike="noStrike" kern="1200" cap="none" spc="0" normalizeH="0" baseline="0" noProof="0" dirty="0">
                <a:ln>
                  <a:noFill/>
                </a:ln>
                <a:solidFill>
                  <a:srgbClr val="91005A"/>
                </a:solidFill>
                <a:effectLst/>
                <a:uLnTx/>
                <a:uFillTx/>
                <a:latin typeface="Arial"/>
                <a:ea typeface="ＭＳ Ｐゴシック"/>
                <a:cs typeface="Arial"/>
              </a:rPr>
              <a:t>by</a:t>
            </a:r>
            <a:r>
              <a:rPr kumimoji="0" sz="1600" b="1" i="0" u="none" strike="noStrike" kern="1200" cap="none" spc="-35" normalizeH="0" baseline="0" noProof="0" dirty="0">
                <a:ln>
                  <a:noFill/>
                </a:ln>
                <a:solidFill>
                  <a:srgbClr val="91005A"/>
                </a:solidFill>
                <a:effectLst/>
                <a:uLnTx/>
                <a:uFillTx/>
                <a:latin typeface="Arial"/>
                <a:ea typeface="ＭＳ Ｐゴシック"/>
                <a:cs typeface="Arial"/>
              </a:rPr>
              <a:t> </a:t>
            </a:r>
            <a:r>
              <a:rPr kumimoji="0" sz="1600" b="1" i="0" u="none" strike="noStrike" kern="1200" cap="none" spc="0" normalizeH="0" baseline="0" noProof="0" dirty="0">
                <a:ln>
                  <a:noFill/>
                </a:ln>
                <a:solidFill>
                  <a:srgbClr val="91005A"/>
                </a:solidFill>
                <a:effectLst/>
                <a:uLnTx/>
                <a:uFillTx/>
                <a:latin typeface="Arial"/>
                <a:ea typeface="ＭＳ Ｐゴシック"/>
                <a:cs typeface="Arial"/>
              </a:rPr>
              <a:t>Week</a:t>
            </a:r>
            <a:r>
              <a:rPr kumimoji="0" sz="1600" b="1" i="0" u="none" strike="noStrike" kern="1200" cap="none" spc="-45" normalizeH="0" baseline="0" noProof="0" dirty="0">
                <a:ln>
                  <a:noFill/>
                </a:ln>
                <a:solidFill>
                  <a:srgbClr val="91005A"/>
                </a:solidFill>
                <a:effectLst/>
                <a:uLnTx/>
                <a:uFillTx/>
                <a:latin typeface="Arial"/>
                <a:ea typeface="ＭＳ Ｐゴシック"/>
                <a:cs typeface="Arial"/>
              </a:rPr>
              <a:t> </a:t>
            </a:r>
            <a:r>
              <a:rPr kumimoji="0" sz="1600" b="1" i="0" u="none" strike="noStrike" kern="1200" cap="none" spc="-25" normalizeH="0" baseline="0" noProof="0" dirty="0">
                <a:ln>
                  <a:noFill/>
                </a:ln>
                <a:solidFill>
                  <a:srgbClr val="91005A"/>
                </a:solidFill>
                <a:effectLst/>
                <a:uLnTx/>
                <a:uFillTx/>
                <a:latin typeface="Arial"/>
                <a:ea typeface="ＭＳ Ｐゴシック"/>
                <a:cs typeface="Arial"/>
              </a:rPr>
              <a:t>24</a:t>
            </a:r>
            <a:endParaRPr kumimoji="0" sz="1600" b="0" i="0" u="none" strike="noStrike" kern="1200" cap="none" spc="0" normalizeH="0" baseline="0" noProof="0" dirty="0">
              <a:ln>
                <a:noFill/>
              </a:ln>
              <a:solidFill>
                <a:srgbClr val="000000"/>
              </a:solidFill>
              <a:effectLst/>
              <a:uLnTx/>
              <a:uFillTx/>
              <a:latin typeface="Arial"/>
              <a:ea typeface="ＭＳ Ｐゴシック"/>
              <a:cs typeface="Arial"/>
            </a:endParaRPr>
          </a:p>
          <a:p>
            <a:pPr marL="0" marR="0" lvl="0" indent="0" algn="l" defTabSz="914400" rtl="0" eaLnBrk="1" fontAlgn="auto" latinLnBrk="0" hangingPunct="1">
              <a:lnSpc>
                <a:spcPct val="100000"/>
              </a:lnSpc>
              <a:spcBef>
                <a:spcPts val="50"/>
              </a:spcBef>
              <a:spcAft>
                <a:spcPts val="0"/>
              </a:spcAft>
              <a:buClrTx/>
              <a:buSzTx/>
              <a:buFontTx/>
              <a:buNone/>
              <a:tabLst/>
              <a:defRPr/>
            </a:pPr>
            <a:endParaRPr kumimoji="0" sz="1500" b="0" i="0" u="none" strike="noStrike" kern="1200" cap="none" spc="0" normalizeH="0" baseline="0" noProof="0" dirty="0">
              <a:ln>
                <a:noFill/>
              </a:ln>
              <a:solidFill>
                <a:srgbClr val="000000"/>
              </a:solidFill>
              <a:effectLst/>
              <a:uLnTx/>
              <a:uFillTx/>
              <a:latin typeface="Arial"/>
              <a:ea typeface="ＭＳ Ｐゴシック"/>
              <a:cs typeface="Arial"/>
            </a:endParaRPr>
          </a:p>
          <a:p>
            <a:pPr marL="12700" marR="0" lvl="0" indent="0" algn="l" defTabSz="914400" rtl="0" eaLnBrk="1" fontAlgn="auto" latinLnBrk="0" hangingPunct="1">
              <a:lnSpc>
                <a:spcPct val="100000"/>
              </a:lnSpc>
              <a:spcBef>
                <a:spcPts val="0"/>
              </a:spcBef>
              <a:spcAft>
                <a:spcPts val="0"/>
              </a:spcAft>
              <a:buClrTx/>
              <a:buSzTx/>
              <a:buFontTx/>
              <a:buNone/>
              <a:tabLst>
                <a:tab pos="2602865" algn="l"/>
              </a:tabLst>
              <a:defRPr/>
            </a:pPr>
            <a:r>
              <a:rPr kumimoji="0" sz="1100" b="1" i="0" u="none" strike="noStrike" kern="1200" cap="none" spc="0" normalizeH="0" baseline="0" noProof="0" dirty="0">
                <a:ln>
                  <a:noFill/>
                </a:ln>
                <a:solidFill>
                  <a:srgbClr val="0A2C81"/>
                </a:solidFill>
                <a:effectLst/>
                <a:uLnTx/>
                <a:uFillTx/>
                <a:latin typeface="Arial"/>
                <a:ea typeface="ＭＳ Ｐゴシック"/>
                <a:cs typeface="Arial"/>
              </a:rPr>
              <a:t>Pelabresib</a:t>
            </a:r>
            <a:r>
              <a:rPr kumimoji="0" sz="1100" b="1" i="0" u="none" strike="noStrike" kern="1200" cap="none" spc="-25" normalizeH="0" baseline="0" noProof="0" dirty="0">
                <a:ln>
                  <a:noFill/>
                </a:ln>
                <a:solidFill>
                  <a:srgbClr val="0A2C81"/>
                </a:solidFill>
                <a:effectLst/>
                <a:uLnTx/>
                <a:uFillTx/>
                <a:latin typeface="Arial"/>
                <a:ea typeface="ＭＳ Ｐゴシック"/>
                <a:cs typeface="Arial"/>
              </a:rPr>
              <a:t> </a:t>
            </a:r>
            <a:r>
              <a:rPr kumimoji="0" sz="1100" b="1" i="0" u="none" strike="noStrike" kern="1200" cap="none" spc="0" normalizeH="0" baseline="0" noProof="0" dirty="0">
                <a:ln>
                  <a:noFill/>
                </a:ln>
                <a:solidFill>
                  <a:srgbClr val="0A2C81"/>
                </a:solidFill>
                <a:effectLst/>
                <a:uLnTx/>
                <a:uFillTx/>
                <a:latin typeface="Arial"/>
                <a:ea typeface="ＭＳ Ｐゴシック"/>
                <a:cs typeface="Arial"/>
              </a:rPr>
              <a:t>+</a:t>
            </a:r>
            <a:r>
              <a:rPr kumimoji="0" sz="1100" b="1" i="0" u="none" strike="noStrike" kern="1200" cap="none" spc="-10" normalizeH="0" baseline="0" noProof="0" dirty="0">
                <a:ln>
                  <a:noFill/>
                </a:ln>
                <a:solidFill>
                  <a:srgbClr val="0A2C81"/>
                </a:solidFill>
                <a:effectLst/>
                <a:uLnTx/>
                <a:uFillTx/>
                <a:latin typeface="Arial"/>
                <a:ea typeface="ＭＳ Ｐゴシック"/>
                <a:cs typeface="Arial"/>
              </a:rPr>
              <a:t> </a:t>
            </a:r>
            <a:r>
              <a:rPr kumimoji="0" sz="1100" b="1" i="0" u="none" strike="noStrike" kern="1200" cap="none" spc="0" normalizeH="0" baseline="0" noProof="0" dirty="0">
                <a:ln>
                  <a:noFill/>
                </a:ln>
                <a:solidFill>
                  <a:srgbClr val="0A2C81"/>
                </a:solidFill>
                <a:effectLst/>
                <a:uLnTx/>
                <a:uFillTx/>
                <a:latin typeface="Arial"/>
                <a:ea typeface="ＭＳ Ｐゴシック"/>
                <a:cs typeface="Arial"/>
              </a:rPr>
              <a:t>ruxolitinib</a:t>
            </a:r>
            <a:r>
              <a:rPr kumimoji="0" sz="1100" b="1" i="0" u="none" strike="noStrike" kern="1200" cap="none" spc="-30" normalizeH="0" baseline="0" noProof="0" dirty="0">
                <a:ln>
                  <a:noFill/>
                </a:ln>
                <a:solidFill>
                  <a:srgbClr val="0A2C81"/>
                </a:solidFill>
                <a:effectLst/>
                <a:uLnTx/>
                <a:uFillTx/>
                <a:latin typeface="Arial"/>
                <a:ea typeface="ＭＳ Ｐゴシック"/>
                <a:cs typeface="Arial"/>
              </a:rPr>
              <a:t> </a:t>
            </a:r>
            <a:r>
              <a:rPr kumimoji="0" sz="1100" b="1" i="0" u="none" strike="noStrike" kern="1200" cap="none" spc="-10" normalizeH="0" baseline="0" noProof="0" dirty="0">
                <a:ln>
                  <a:noFill/>
                </a:ln>
                <a:solidFill>
                  <a:srgbClr val="0A2C81"/>
                </a:solidFill>
                <a:effectLst/>
                <a:uLnTx/>
                <a:uFillTx/>
                <a:latin typeface="Arial"/>
                <a:ea typeface="ＭＳ Ｐゴシック"/>
                <a:cs typeface="Arial"/>
              </a:rPr>
              <a:t>(n=104*)</a:t>
            </a:r>
            <a:r>
              <a:rPr kumimoji="0" sz="1100" b="1" i="0" u="none" strike="noStrike" kern="1200" cap="none" spc="0" normalizeH="0" baseline="0" noProof="0" dirty="0">
                <a:ln>
                  <a:noFill/>
                </a:ln>
                <a:solidFill>
                  <a:srgbClr val="0A2C81"/>
                </a:solidFill>
                <a:effectLst/>
                <a:uLnTx/>
                <a:uFillTx/>
                <a:latin typeface="Arial"/>
                <a:ea typeface="ＭＳ Ｐゴシック"/>
                <a:cs typeface="Arial"/>
              </a:rPr>
              <a:t>	</a:t>
            </a:r>
            <a:r>
              <a:rPr kumimoji="0" sz="1100" b="1" i="0" u="none" strike="noStrike" kern="1200" cap="none" spc="0" normalizeH="0" baseline="0" noProof="0" dirty="0">
                <a:ln>
                  <a:noFill/>
                </a:ln>
                <a:solidFill>
                  <a:srgbClr val="696969"/>
                </a:solidFill>
                <a:effectLst/>
                <a:uLnTx/>
                <a:uFillTx/>
                <a:latin typeface="Arial"/>
                <a:ea typeface="ＭＳ Ｐゴシック"/>
                <a:cs typeface="Arial"/>
              </a:rPr>
              <a:t>Placebo</a:t>
            </a:r>
            <a:r>
              <a:rPr kumimoji="0" sz="1100" b="1" i="0" u="none" strike="noStrike" kern="1200" cap="none" spc="-30" normalizeH="0" baseline="0" noProof="0" dirty="0">
                <a:ln>
                  <a:noFill/>
                </a:ln>
                <a:solidFill>
                  <a:srgbClr val="696969"/>
                </a:solidFill>
                <a:effectLst/>
                <a:uLnTx/>
                <a:uFillTx/>
                <a:latin typeface="Arial"/>
                <a:ea typeface="ＭＳ Ｐゴシック"/>
                <a:cs typeface="Arial"/>
              </a:rPr>
              <a:t> </a:t>
            </a:r>
            <a:r>
              <a:rPr kumimoji="0" sz="1100" b="1" i="0" u="none" strike="noStrike" kern="1200" cap="none" spc="0" normalizeH="0" baseline="0" noProof="0" dirty="0">
                <a:ln>
                  <a:noFill/>
                </a:ln>
                <a:solidFill>
                  <a:srgbClr val="696969"/>
                </a:solidFill>
                <a:effectLst/>
                <a:uLnTx/>
                <a:uFillTx/>
                <a:latin typeface="Arial"/>
                <a:ea typeface="ＭＳ Ｐゴシック"/>
                <a:cs typeface="Arial"/>
              </a:rPr>
              <a:t>+</a:t>
            </a:r>
            <a:r>
              <a:rPr kumimoji="0" sz="1100" b="1" i="0" u="none" strike="noStrike" kern="1200" cap="none" spc="-15" normalizeH="0" baseline="0" noProof="0" dirty="0">
                <a:ln>
                  <a:noFill/>
                </a:ln>
                <a:solidFill>
                  <a:srgbClr val="696969"/>
                </a:solidFill>
                <a:effectLst/>
                <a:uLnTx/>
                <a:uFillTx/>
                <a:latin typeface="Arial"/>
                <a:ea typeface="ＭＳ Ｐゴシック"/>
                <a:cs typeface="Arial"/>
              </a:rPr>
              <a:t> </a:t>
            </a:r>
            <a:r>
              <a:rPr kumimoji="0" sz="1100" b="1" i="0" u="none" strike="noStrike" kern="1200" cap="none" spc="0" normalizeH="0" baseline="0" noProof="0" dirty="0">
                <a:ln>
                  <a:noFill/>
                </a:ln>
                <a:solidFill>
                  <a:srgbClr val="696969"/>
                </a:solidFill>
                <a:effectLst/>
                <a:uLnTx/>
                <a:uFillTx/>
                <a:latin typeface="Arial"/>
                <a:ea typeface="ＭＳ Ｐゴシック"/>
                <a:cs typeface="Arial"/>
              </a:rPr>
              <a:t>ruxolitinib</a:t>
            </a:r>
            <a:r>
              <a:rPr kumimoji="0" sz="1100" b="1" i="0" u="none" strike="noStrike" kern="1200" cap="none" spc="-35" normalizeH="0" baseline="0" noProof="0" dirty="0">
                <a:ln>
                  <a:noFill/>
                </a:ln>
                <a:solidFill>
                  <a:srgbClr val="696969"/>
                </a:solidFill>
                <a:effectLst/>
                <a:uLnTx/>
                <a:uFillTx/>
                <a:latin typeface="Arial"/>
                <a:ea typeface="ＭＳ Ｐゴシック"/>
                <a:cs typeface="Arial"/>
              </a:rPr>
              <a:t> </a:t>
            </a:r>
            <a:r>
              <a:rPr kumimoji="0" sz="1100" b="1" i="0" u="none" strike="noStrike" kern="1200" cap="none" spc="-10" normalizeH="0" baseline="0" noProof="0" dirty="0">
                <a:ln>
                  <a:noFill/>
                </a:ln>
                <a:solidFill>
                  <a:srgbClr val="696969"/>
                </a:solidFill>
                <a:effectLst/>
                <a:uLnTx/>
                <a:uFillTx/>
                <a:latin typeface="Arial"/>
                <a:ea typeface="ＭＳ Ｐゴシック"/>
                <a:cs typeface="Arial"/>
              </a:rPr>
              <a:t>(n=99*)</a:t>
            </a:r>
            <a:endParaRPr kumimoji="0" sz="1100" b="0" i="0" u="none" strike="noStrike" kern="1200" cap="none" spc="0" normalizeH="0" baseline="0" noProof="0" dirty="0">
              <a:ln>
                <a:noFill/>
              </a:ln>
              <a:solidFill>
                <a:srgbClr val="000000"/>
              </a:solidFill>
              <a:effectLst/>
              <a:uLnTx/>
              <a:uFillTx/>
              <a:latin typeface="Arial"/>
              <a:ea typeface="ＭＳ Ｐゴシック"/>
              <a:cs typeface="Arial"/>
            </a:endParaRPr>
          </a:p>
        </p:txBody>
      </p:sp>
      <p:sp>
        <p:nvSpPr>
          <p:cNvPr id="4" name="object 4"/>
          <p:cNvSpPr txBox="1"/>
          <p:nvPr/>
        </p:nvSpPr>
        <p:spPr>
          <a:xfrm>
            <a:off x="5323444" y="5956053"/>
            <a:ext cx="5809264"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1200" cap="none" spc="0" normalizeH="0" baseline="0" noProof="0" dirty="0">
                <a:ln>
                  <a:noFill/>
                </a:ln>
                <a:solidFill>
                  <a:srgbClr val="000000"/>
                </a:solidFill>
                <a:effectLst/>
                <a:uLnTx/>
                <a:uFillTx/>
                <a:latin typeface="Arial"/>
                <a:ea typeface="ＭＳ Ｐゴシック"/>
                <a:cs typeface="Arial"/>
              </a:rPr>
              <a:t>Preliminary</a:t>
            </a:r>
            <a:r>
              <a:rPr kumimoji="0" sz="900" b="1"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Analyses</a:t>
            </a:r>
            <a:r>
              <a:rPr kumimoji="0" sz="900" b="1"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from</a:t>
            </a:r>
            <a:r>
              <a:rPr kumimoji="0" sz="900" b="1"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Data</a:t>
            </a:r>
            <a:r>
              <a:rPr kumimoji="0" sz="900" b="1"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cut</a:t>
            </a:r>
            <a:r>
              <a:rPr kumimoji="0" sz="900" b="1"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off:</a:t>
            </a:r>
            <a:r>
              <a:rPr kumimoji="0" sz="900" b="1"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August</a:t>
            </a:r>
            <a:r>
              <a:rPr kumimoji="0" sz="900" b="1"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31,</a:t>
            </a:r>
            <a:r>
              <a:rPr kumimoji="0" sz="900" b="1"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2023.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IL-6,</a:t>
            </a:r>
            <a:r>
              <a:rPr kumimoji="0" sz="9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interleukin</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6;</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IL-8,</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interleukin</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8;</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NF</a:t>
            </a:r>
            <a:r>
              <a:rPr kumimoji="0" sz="900" b="0" i="0" u="none" strike="noStrike" kern="1200" cap="none" spc="0" normalizeH="0" baseline="0" noProof="0" dirty="0">
                <a:ln>
                  <a:noFill/>
                </a:ln>
                <a:solidFill>
                  <a:srgbClr val="000000"/>
                </a:solidFill>
                <a:effectLst/>
                <a:uLnTx/>
                <a:uFillTx/>
                <a:latin typeface="Cambria Math"/>
                <a:ea typeface="ＭＳ Ｐゴシック"/>
                <a:cs typeface="Cambria Math"/>
              </a:rPr>
              <a:t>𝜅</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B,</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Nuclear</a:t>
            </a:r>
            <a:r>
              <a:rPr kumimoji="0" sz="9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factor</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kappa-</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light-chain-</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enhancer</a:t>
            </a:r>
            <a:r>
              <a:rPr kumimoji="0" sz="9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of</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activated</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B cells;</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TNF,</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tumor</a:t>
            </a:r>
            <a:r>
              <a:rPr kumimoji="0" sz="9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necrosis</a:t>
            </a:r>
            <a:r>
              <a:rPr kumimoji="0" sz="9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factor.</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*n=203</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evaluable</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patients</a:t>
            </a:r>
            <a:endParaRPr kumimoji="0" sz="900" b="0" i="0" u="none" strike="noStrike" kern="1200" cap="none" spc="0" normalizeH="0" baseline="0" noProof="0" dirty="0">
              <a:ln>
                <a:noFill/>
              </a:ln>
              <a:solidFill>
                <a:srgbClr val="000000"/>
              </a:solidFill>
              <a:effectLst/>
              <a:uLnTx/>
              <a:uFillTx/>
              <a:latin typeface="Arial"/>
              <a:ea typeface="ＭＳ Ｐゴシック"/>
              <a:cs typeface="Arial"/>
            </a:endParaRPr>
          </a:p>
        </p:txBody>
      </p:sp>
      <p:sp>
        <p:nvSpPr>
          <p:cNvPr id="5" name="object 5"/>
          <p:cNvSpPr txBox="1"/>
          <p:nvPr/>
        </p:nvSpPr>
        <p:spPr>
          <a:xfrm>
            <a:off x="6293358" y="559384"/>
            <a:ext cx="4754880" cy="26924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600" b="1" i="0" u="none" strike="noStrike" kern="1200" cap="none" spc="0" normalizeH="0" baseline="0" noProof="0" dirty="0">
                <a:ln>
                  <a:noFill/>
                </a:ln>
                <a:solidFill>
                  <a:srgbClr val="91005A"/>
                </a:solidFill>
                <a:effectLst/>
                <a:uLnTx/>
                <a:uFillTx/>
                <a:latin typeface="Arial"/>
                <a:ea typeface="ＭＳ Ｐゴシック"/>
                <a:cs typeface="Arial"/>
              </a:rPr>
              <a:t>Reduction</a:t>
            </a:r>
            <a:r>
              <a:rPr kumimoji="0" sz="1600" b="1" i="0" u="none" strike="noStrike" kern="1200" cap="none" spc="-65" normalizeH="0" baseline="0" noProof="0" dirty="0">
                <a:ln>
                  <a:noFill/>
                </a:ln>
                <a:solidFill>
                  <a:srgbClr val="91005A"/>
                </a:solidFill>
                <a:effectLst/>
                <a:uLnTx/>
                <a:uFillTx/>
                <a:latin typeface="Arial"/>
                <a:ea typeface="ＭＳ Ｐゴシック"/>
                <a:cs typeface="Arial"/>
              </a:rPr>
              <a:t> </a:t>
            </a:r>
            <a:r>
              <a:rPr kumimoji="0" sz="1600" b="1" i="0" u="none" strike="noStrike" kern="1200" cap="none" spc="0" normalizeH="0" baseline="0" noProof="0" dirty="0">
                <a:ln>
                  <a:noFill/>
                </a:ln>
                <a:solidFill>
                  <a:srgbClr val="91005A"/>
                </a:solidFill>
                <a:effectLst/>
                <a:uLnTx/>
                <a:uFillTx/>
                <a:latin typeface="Arial"/>
                <a:ea typeface="ＭＳ Ｐゴシック"/>
                <a:cs typeface="Arial"/>
              </a:rPr>
              <a:t>of</a:t>
            </a:r>
            <a:r>
              <a:rPr kumimoji="0" sz="1600" b="1" i="0" u="none" strike="noStrike" kern="1200" cap="none" spc="-85" normalizeH="0" baseline="0" noProof="0" dirty="0">
                <a:ln>
                  <a:noFill/>
                </a:ln>
                <a:solidFill>
                  <a:srgbClr val="91005A"/>
                </a:solidFill>
                <a:effectLst/>
                <a:uLnTx/>
                <a:uFillTx/>
                <a:latin typeface="Arial"/>
                <a:ea typeface="ＭＳ Ｐゴシック"/>
                <a:cs typeface="Arial"/>
              </a:rPr>
              <a:t> </a:t>
            </a:r>
            <a:r>
              <a:rPr kumimoji="0" sz="1600" b="1" i="0" u="none" strike="noStrike" kern="1200" cap="none" spc="0" normalizeH="0" baseline="0" noProof="0" dirty="0">
                <a:ln>
                  <a:noFill/>
                </a:ln>
                <a:solidFill>
                  <a:srgbClr val="91005A"/>
                </a:solidFill>
                <a:effectLst/>
                <a:uLnTx/>
                <a:uFillTx/>
                <a:latin typeface="Arial"/>
                <a:ea typeface="ＭＳ Ｐゴシック"/>
                <a:cs typeface="Arial"/>
              </a:rPr>
              <a:t>inflammatory</a:t>
            </a:r>
            <a:r>
              <a:rPr kumimoji="0" sz="1600" b="1" i="0" u="none" strike="noStrike" kern="1200" cap="none" spc="-50" normalizeH="0" baseline="0" noProof="0" dirty="0">
                <a:ln>
                  <a:noFill/>
                </a:ln>
                <a:solidFill>
                  <a:srgbClr val="91005A"/>
                </a:solidFill>
                <a:effectLst/>
                <a:uLnTx/>
                <a:uFillTx/>
                <a:latin typeface="Arial"/>
                <a:ea typeface="ＭＳ Ｐゴシック"/>
                <a:cs typeface="Arial"/>
              </a:rPr>
              <a:t> </a:t>
            </a:r>
            <a:r>
              <a:rPr kumimoji="0" sz="1600" b="1" i="0" u="none" strike="noStrike" kern="1200" cap="none" spc="0" normalizeH="0" baseline="0" noProof="0" dirty="0">
                <a:ln>
                  <a:noFill/>
                </a:ln>
                <a:solidFill>
                  <a:srgbClr val="91005A"/>
                </a:solidFill>
                <a:effectLst/>
                <a:uLnTx/>
                <a:uFillTx/>
                <a:latin typeface="Arial"/>
                <a:ea typeface="ＭＳ Ｐゴシック"/>
                <a:cs typeface="Arial"/>
              </a:rPr>
              <a:t>cytokines</a:t>
            </a:r>
            <a:r>
              <a:rPr kumimoji="0" sz="1600" b="1" i="0" u="none" strike="noStrike" kern="1200" cap="none" spc="-35" normalizeH="0" baseline="0" noProof="0" dirty="0">
                <a:ln>
                  <a:noFill/>
                </a:ln>
                <a:solidFill>
                  <a:srgbClr val="91005A"/>
                </a:solidFill>
                <a:effectLst/>
                <a:uLnTx/>
                <a:uFillTx/>
                <a:latin typeface="Arial"/>
                <a:ea typeface="ＭＳ Ｐゴシック"/>
                <a:cs typeface="Arial"/>
              </a:rPr>
              <a:t> </a:t>
            </a:r>
            <a:r>
              <a:rPr kumimoji="0" sz="1600" b="1" i="0" u="none" strike="noStrike" kern="1200" cap="none" spc="0" normalizeH="0" baseline="0" noProof="0" dirty="0">
                <a:ln>
                  <a:noFill/>
                </a:ln>
                <a:solidFill>
                  <a:srgbClr val="91005A"/>
                </a:solidFill>
                <a:effectLst/>
                <a:uLnTx/>
                <a:uFillTx/>
                <a:latin typeface="Arial"/>
                <a:ea typeface="ＭＳ Ｐゴシック"/>
                <a:cs typeface="Arial"/>
              </a:rPr>
              <a:t>by</a:t>
            </a:r>
            <a:r>
              <a:rPr kumimoji="0" sz="1600" b="1" i="0" u="none" strike="noStrike" kern="1200" cap="none" spc="-85" normalizeH="0" baseline="0" noProof="0" dirty="0">
                <a:ln>
                  <a:noFill/>
                </a:ln>
                <a:solidFill>
                  <a:srgbClr val="91005A"/>
                </a:solidFill>
                <a:effectLst/>
                <a:uLnTx/>
                <a:uFillTx/>
                <a:latin typeface="Arial"/>
                <a:ea typeface="ＭＳ Ｐゴシック"/>
                <a:cs typeface="Arial"/>
              </a:rPr>
              <a:t> </a:t>
            </a:r>
            <a:r>
              <a:rPr kumimoji="0" sz="1600" b="1" i="0" u="none" strike="noStrike" kern="1200" cap="none" spc="0" normalizeH="0" baseline="0" noProof="0" dirty="0">
                <a:ln>
                  <a:noFill/>
                </a:ln>
                <a:solidFill>
                  <a:srgbClr val="91005A"/>
                </a:solidFill>
                <a:effectLst/>
                <a:uLnTx/>
                <a:uFillTx/>
                <a:latin typeface="Arial"/>
                <a:ea typeface="ＭＳ Ｐゴシック"/>
                <a:cs typeface="Arial"/>
              </a:rPr>
              <a:t>Week</a:t>
            </a:r>
            <a:r>
              <a:rPr kumimoji="0" sz="1600" b="1" i="0" u="none" strike="noStrike" kern="1200" cap="none" spc="-85" normalizeH="0" baseline="0" noProof="0" dirty="0">
                <a:ln>
                  <a:noFill/>
                </a:ln>
                <a:solidFill>
                  <a:srgbClr val="91005A"/>
                </a:solidFill>
                <a:effectLst/>
                <a:uLnTx/>
                <a:uFillTx/>
                <a:latin typeface="Arial"/>
                <a:ea typeface="ＭＳ Ｐゴシック"/>
                <a:cs typeface="Arial"/>
              </a:rPr>
              <a:t> </a:t>
            </a:r>
            <a:r>
              <a:rPr kumimoji="0" sz="1600" b="1" i="0" u="none" strike="noStrike" kern="1200" cap="none" spc="-25" normalizeH="0" baseline="0" noProof="0" dirty="0">
                <a:ln>
                  <a:noFill/>
                </a:ln>
                <a:solidFill>
                  <a:srgbClr val="91005A"/>
                </a:solidFill>
                <a:effectLst/>
                <a:uLnTx/>
                <a:uFillTx/>
                <a:latin typeface="Arial"/>
                <a:ea typeface="ＭＳ Ｐゴシック"/>
                <a:cs typeface="Arial"/>
              </a:rPr>
              <a:t>24</a:t>
            </a:r>
            <a:endParaRPr kumimoji="0" sz="1600" b="0" i="0" u="none" strike="noStrike" kern="1200" cap="none" spc="0" normalizeH="0" baseline="0" noProof="0" dirty="0">
              <a:ln>
                <a:noFill/>
              </a:ln>
              <a:solidFill>
                <a:srgbClr val="000000"/>
              </a:solidFill>
              <a:effectLst/>
              <a:uLnTx/>
              <a:uFillTx/>
              <a:latin typeface="Arial"/>
              <a:ea typeface="ＭＳ Ｐゴシック"/>
              <a:cs typeface="Arial"/>
            </a:endParaRPr>
          </a:p>
        </p:txBody>
      </p:sp>
      <p:sp>
        <p:nvSpPr>
          <p:cNvPr id="6" name="object 6"/>
          <p:cNvSpPr txBox="1"/>
          <p:nvPr/>
        </p:nvSpPr>
        <p:spPr>
          <a:xfrm>
            <a:off x="6869938" y="1313433"/>
            <a:ext cx="1984375" cy="19367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100" b="0" i="0" u="none" strike="noStrike" kern="1200" cap="none" spc="0" normalizeH="0" baseline="0" noProof="0" dirty="0">
                <a:ln>
                  <a:noFill/>
                </a:ln>
                <a:solidFill>
                  <a:srgbClr val="000000"/>
                </a:solidFill>
                <a:effectLst/>
                <a:uLnTx/>
                <a:uFillTx/>
                <a:latin typeface="Arial"/>
                <a:ea typeface="ＭＳ Ｐゴシック"/>
                <a:cs typeface="Arial"/>
              </a:rPr>
              <a:t>Pelabresib</a:t>
            </a:r>
            <a:r>
              <a:rPr kumimoji="0" sz="11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1100" b="0" i="0" u="none" strike="noStrike" kern="1200" cap="none" spc="0" normalizeH="0" baseline="0" noProof="0" dirty="0">
                <a:ln>
                  <a:noFill/>
                </a:ln>
                <a:solidFill>
                  <a:srgbClr val="000000"/>
                </a:solidFill>
                <a:effectLst/>
                <a:uLnTx/>
                <a:uFillTx/>
                <a:latin typeface="Arial"/>
                <a:ea typeface="ＭＳ Ｐゴシック"/>
                <a:cs typeface="Arial"/>
              </a:rPr>
              <a:t>+</a:t>
            </a:r>
            <a:r>
              <a:rPr kumimoji="0" sz="1100" b="0" i="0" u="none" strike="noStrike" kern="1200" cap="none" spc="-50" normalizeH="0" baseline="0" noProof="0" dirty="0">
                <a:ln>
                  <a:noFill/>
                </a:ln>
                <a:solidFill>
                  <a:srgbClr val="000000"/>
                </a:solidFill>
                <a:effectLst/>
                <a:uLnTx/>
                <a:uFillTx/>
                <a:latin typeface="Arial"/>
                <a:ea typeface="ＭＳ Ｐゴシック"/>
                <a:cs typeface="Arial"/>
              </a:rPr>
              <a:t> </a:t>
            </a:r>
            <a:r>
              <a:rPr kumimoji="0" sz="1100" b="0" i="0" u="none" strike="noStrike" kern="1200" cap="none" spc="0" normalizeH="0" baseline="0" noProof="0" dirty="0">
                <a:ln>
                  <a:noFill/>
                </a:ln>
                <a:solidFill>
                  <a:srgbClr val="000000"/>
                </a:solidFill>
                <a:effectLst/>
                <a:uLnTx/>
                <a:uFillTx/>
                <a:latin typeface="Arial"/>
                <a:ea typeface="ＭＳ Ｐゴシック"/>
                <a:cs typeface="Arial"/>
              </a:rPr>
              <a:t>ruxolitinib</a:t>
            </a:r>
            <a:r>
              <a:rPr kumimoji="0" sz="11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1100" b="0" i="0" u="none" strike="noStrike" kern="1200" cap="none" spc="-10" normalizeH="0" baseline="0" noProof="0" dirty="0">
                <a:ln>
                  <a:noFill/>
                </a:ln>
                <a:solidFill>
                  <a:srgbClr val="000000"/>
                </a:solidFill>
                <a:effectLst/>
                <a:uLnTx/>
                <a:uFillTx/>
                <a:latin typeface="Arial"/>
                <a:ea typeface="ＭＳ Ｐゴシック"/>
                <a:cs typeface="Arial"/>
              </a:rPr>
              <a:t>(N=214)</a:t>
            </a:r>
            <a:endParaRPr kumimoji="0" sz="11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7" name="object 7"/>
          <p:cNvSpPr txBox="1"/>
          <p:nvPr/>
        </p:nvSpPr>
        <p:spPr>
          <a:xfrm>
            <a:off x="9213850" y="1313433"/>
            <a:ext cx="1829435" cy="19367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100" b="0" i="0" u="none" strike="noStrike" kern="1200" cap="none" spc="0" normalizeH="0" baseline="0" noProof="0" dirty="0">
                <a:ln>
                  <a:noFill/>
                </a:ln>
                <a:solidFill>
                  <a:srgbClr val="000000"/>
                </a:solidFill>
                <a:effectLst/>
                <a:uLnTx/>
                <a:uFillTx/>
                <a:latin typeface="Arial"/>
                <a:ea typeface="ＭＳ Ｐゴシック"/>
                <a:cs typeface="Arial"/>
              </a:rPr>
              <a:t>Placebo</a:t>
            </a:r>
            <a:r>
              <a:rPr kumimoji="0" sz="11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1100" b="0" i="0" u="none" strike="noStrike" kern="1200" cap="none" spc="0" normalizeH="0" baseline="0" noProof="0" dirty="0">
                <a:ln>
                  <a:noFill/>
                </a:ln>
                <a:solidFill>
                  <a:srgbClr val="000000"/>
                </a:solidFill>
                <a:effectLst/>
                <a:uLnTx/>
                <a:uFillTx/>
                <a:latin typeface="Arial"/>
                <a:ea typeface="ＭＳ Ｐゴシック"/>
                <a:cs typeface="Arial"/>
              </a:rPr>
              <a:t>+</a:t>
            </a:r>
            <a:r>
              <a:rPr kumimoji="0" sz="1100" b="0" i="0" u="none" strike="noStrike" kern="1200" cap="none" spc="-45" normalizeH="0" baseline="0" noProof="0" dirty="0">
                <a:ln>
                  <a:noFill/>
                </a:ln>
                <a:solidFill>
                  <a:srgbClr val="000000"/>
                </a:solidFill>
                <a:effectLst/>
                <a:uLnTx/>
                <a:uFillTx/>
                <a:latin typeface="Arial"/>
                <a:ea typeface="ＭＳ Ｐゴシック"/>
                <a:cs typeface="Arial"/>
              </a:rPr>
              <a:t> </a:t>
            </a:r>
            <a:r>
              <a:rPr kumimoji="0" sz="1100" b="0" i="0" u="none" strike="noStrike" kern="1200" cap="none" spc="0" normalizeH="0" baseline="0" noProof="0" dirty="0">
                <a:ln>
                  <a:noFill/>
                </a:ln>
                <a:solidFill>
                  <a:srgbClr val="000000"/>
                </a:solidFill>
                <a:effectLst/>
                <a:uLnTx/>
                <a:uFillTx/>
                <a:latin typeface="Arial"/>
                <a:ea typeface="ＭＳ Ｐゴシック"/>
                <a:cs typeface="Arial"/>
              </a:rPr>
              <a:t>ruxolitinib</a:t>
            </a:r>
            <a:r>
              <a:rPr kumimoji="0" sz="1100" b="0" i="0" u="none" strike="noStrike" kern="1200" cap="none" spc="-10" normalizeH="0" baseline="0" noProof="0" dirty="0">
                <a:ln>
                  <a:noFill/>
                </a:ln>
                <a:solidFill>
                  <a:srgbClr val="000000"/>
                </a:solidFill>
                <a:effectLst/>
                <a:uLnTx/>
                <a:uFillTx/>
                <a:latin typeface="Arial"/>
                <a:ea typeface="ＭＳ Ｐゴシック"/>
                <a:cs typeface="Arial"/>
              </a:rPr>
              <a:t> (N=216)</a:t>
            </a:r>
            <a:endParaRPr kumimoji="0" sz="1100" b="0" i="0" u="none" strike="noStrike" kern="1200" cap="none" spc="0" normalizeH="0" baseline="0" noProof="0">
              <a:ln>
                <a:noFill/>
              </a:ln>
              <a:solidFill>
                <a:srgbClr val="000000"/>
              </a:solidFill>
              <a:effectLst/>
              <a:uLnTx/>
              <a:uFillTx/>
              <a:latin typeface="Arial"/>
              <a:ea typeface="ＭＳ Ｐゴシック"/>
              <a:cs typeface="Arial"/>
            </a:endParaRPr>
          </a:p>
        </p:txBody>
      </p:sp>
      <p:grpSp>
        <p:nvGrpSpPr>
          <p:cNvPr id="8" name="object 8"/>
          <p:cNvGrpSpPr/>
          <p:nvPr/>
        </p:nvGrpSpPr>
        <p:grpSpPr>
          <a:xfrm>
            <a:off x="6639814" y="1322577"/>
            <a:ext cx="160655" cy="159385"/>
            <a:chOff x="6639814" y="2008377"/>
            <a:chExt cx="160655" cy="159385"/>
          </a:xfrm>
        </p:grpSpPr>
        <p:sp>
          <p:nvSpPr>
            <p:cNvPr id="9" name="object 9"/>
            <p:cNvSpPr/>
            <p:nvPr/>
          </p:nvSpPr>
          <p:spPr>
            <a:xfrm>
              <a:off x="6646164" y="2014727"/>
              <a:ext cx="147955" cy="146685"/>
            </a:xfrm>
            <a:custGeom>
              <a:avLst/>
              <a:gdLst/>
              <a:ahLst/>
              <a:cxnLst/>
              <a:rect l="l" t="t" r="r" b="b"/>
              <a:pathLst>
                <a:path w="147954" h="146685">
                  <a:moveTo>
                    <a:pt x="147827" y="0"/>
                  </a:moveTo>
                  <a:lnTo>
                    <a:pt x="0" y="0"/>
                  </a:lnTo>
                  <a:lnTo>
                    <a:pt x="0" y="146303"/>
                  </a:lnTo>
                  <a:lnTo>
                    <a:pt x="147827" y="146303"/>
                  </a:lnTo>
                  <a:lnTo>
                    <a:pt x="147827"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0" name="object 10"/>
            <p:cNvSpPr/>
            <p:nvPr/>
          </p:nvSpPr>
          <p:spPr>
            <a:xfrm>
              <a:off x="6646164" y="2014727"/>
              <a:ext cx="147955" cy="146685"/>
            </a:xfrm>
            <a:custGeom>
              <a:avLst/>
              <a:gdLst/>
              <a:ahLst/>
              <a:cxnLst/>
              <a:rect l="l" t="t" r="r" b="b"/>
              <a:pathLst>
                <a:path w="147954" h="146685">
                  <a:moveTo>
                    <a:pt x="0" y="146303"/>
                  </a:moveTo>
                  <a:lnTo>
                    <a:pt x="147827" y="146303"/>
                  </a:lnTo>
                  <a:lnTo>
                    <a:pt x="147827" y="0"/>
                  </a:lnTo>
                  <a:lnTo>
                    <a:pt x="0" y="0"/>
                  </a:lnTo>
                  <a:lnTo>
                    <a:pt x="0" y="146303"/>
                  </a:lnTo>
                  <a:close/>
                </a:path>
              </a:pathLst>
            </a:custGeom>
            <a:ln w="12700">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11" name="object 11"/>
          <p:cNvGrpSpPr/>
          <p:nvPr/>
        </p:nvGrpSpPr>
        <p:grpSpPr>
          <a:xfrm>
            <a:off x="8979154" y="1322577"/>
            <a:ext cx="159385" cy="159385"/>
            <a:chOff x="8979154" y="2008377"/>
            <a:chExt cx="159385" cy="159385"/>
          </a:xfrm>
        </p:grpSpPr>
        <p:sp>
          <p:nvSpPr>
            <p:cNvPr id="12" name="object 12"/>
            <p:cNvSpPr/>
            <p:nvPr/>
          </p:nvSpPr>
          <p:spPr>
            <a:xfrm>
              <a:off x="8985504" y="2014727"/>
              <a:ext cx="146685" cy="146685"/>
            </a:xfrm>
            <a:custGeom>
              <a:avLst/>
              <a:gdLst/>
              <a:ahLst/>
              <a:cxnLst/>
              <a:rect l="l" t="t" r="r" b="b"/>
              <a:pathLst>
                <a:path w="146684" h="146685">
                  <a:moveTo>
                    <a:pt x="146303" y="0"/>
                  </a:moveTo>
                  <a:lnTo>
                    <a:pt x="0" y="0"/>
                  </a:lnTo>
                  <a:lnTo>
                    <a:pt x="0" y="146303"/>
                  </a:lnTo>
                  <a:lnTo>
                    <a:pt x="146303" y="146303"/>
                  </a:lnTo>
                  <a:lnTo>
                    <a:pt x="146303" y="0"/>
                  </a:lnTo>
                  <a:close/>
                </a:path>
              </a:pathLst>
            </a:custGeom>
            <a:solidFill>
              <a:srgbClr val="E0E0E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3" name="object 13"/>
            <p:cNvSpPr/>
            <p:nvPr/>
          </p:nvSpPr>
          <p:spPr>
            <a:xfrm>
              <a:off x="8985504" y="2014727"/>
              <a:ext cx="146685" cy="146685"/>
            </a:xfrm>
            <a:custGeom>
              <a:avLst/>
              <a:gdLst/>
              <a:ahLst/>
              <a:cxnLst/>
              <a:rect l="l" t="t" r="r" b="b"/>
              <a:pathLst>
                <a:path w="146684" h="146685">
                  <a:moveTo>
                    <a:pt x="0" y="146303"/>
                  </a:moveTo>
                  <a:lnTo>
                    <a:pt x="146303" y="146303"/>
                  </a:lnTo>
                  <a:lnTo>
                    <a:pt x="146303" y="0"/>
                  </a:lnTo>
                  <a:lnTo>
                    <a:pt x="0" y="0"/>
                  </a:lnTo>
                  <a:lnTo>
                    <a:pt x="0" y="146303"/>
                  </a:lnTo>
                  <a:close/>
                </a:path>
              </a:pathLst>
            </a:custGeom>
            <a:ln w="12700">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aphicFrame>
        <p:nvGraphicFramePr>
          <p:cNvPr id="14" name="object 14"/>
          <p:cNvGraphicFramePr>
            <a:graphicFrameLocks noGrp="1"/>
          </p:cNvGraphicFramePr>
          <p:nvPr/>
        </p:nvGraphicFramePr>
        <p:xfrm>
          <a:off x="491439" y="3950842"/>
          <a:ext cx="4897119" cy="1313179"/>
        </p:xfrm>
        <a:graphic>
          <a:graphicData uri="http://schemas.openxmlformats.org/drawingml/2006/table">
            <a:tbl>
              <a:tblPr firstRow="1" bandRow="1">
                <a:tableStyleId>{2D5ABB26-0587-4C30-8999-92F81FD0307C}</a:tableStyleId>
              </a:tblPr>
              <a:tblGrid>
                <a:gridCol w="1945639">
                  <a:extLst>
                    <a:ext uri="{9D8B030D-6E8A-4147-A177-3AD203B41FA5}">
                      <a16:colId xmlns:a16="http://schemas.microsoft.com/office/drawing/2014/main" val="20000"/>
                    </a:ext>
                  </a:extLst>
                </a:gridCol>
                <a:gridCol w="1075055">
                  <a:extLst>
                    <a:ext uri="{9D8B030D-6E8A-4147-A177-3AD203B41FA5}">
                      <a16:colId xmlns:a16="http://schemas.microsoft.com/office/drawing/2014/main" val="20001"/>
                    </a:ext>
                  </a:extLst>
                </a:gridCol>
                <a:gridCol w="952500">
                  <a:extLst>
                    <a:ext uri="{9D8B030D-6E8A-4147-A177-3AD203B41FA5}">
                      <a16:colId xmlns:a16="http://schemas.microsoft.com/office/drawing/2014/main" val="20002"/>
                    </a:ext>
                  </a:extLst>
                </a:gridCol>
                <a:gridCol w="923925">
                  <a:extLst>
                    <a:ext uri="{9D8B030D-6E8A-4147-A177-3AD203B41FA5}">
                      <a16:colId xmlns:a16="http://schemas.microsoft.com/office/drawing/2014/main" val="20003"/>
                    </a:ext>
                  </a:extLst>
                </a:gridCol>
              </a:tblGrid>
              <a:tr h="460375">
                <a:tc>
                  <a:txBody>
                    <a:bodyPr/>
                    <a:lstStyle/>
                    <a:p>
                      <a:pPr>
                        <a:lnSpc>
                          <a:spcPct val="100000"/>
                        </a:lnSpc>
                      </a:pPr>
                      <a:endParaRPr sz="1100">
                        <a:latin typeface="Times New Roman"/>
                        <a:cs typeface="Times New Roman"/>
                      </a:endParaRPr>
                    </a:p>
                  </a:txBody>
                  <a:tcPr marL="0" marR="0" marT="0" marB="0">
                    <a:lnL w="12700">
                      <a:solidFill>
                        <a:srgbClr val="91005A"/>
                      </a:solidFill>
                      <a:prstDash val="solid"/>
                    </a:lnL>
                    <a:lnR w="19050">
                      <a:solidFill>
                        <a:srgbClr val="0A2C81"/>
                      </a:solidFill>
                      <a:prstDash val="solid"/>
                    </a:lnR>
                    <a:lnT w="12700">
                      <a:solidFill>
                        <a:srgbClr val="91005A"/>
                      </a:solidFill>
                      <a:prstDash val="solid"/>
                    </a:lnT>
                    <a:lnB w="12700">
                      <a:solidFill>
                        <a:srgbClr val="91005A"/>
                      </a:solidFill>
                      <a:prstDash val="solid"/>
                    </a:lnB>
                  </a:tcPr>
                </a:tc>
                <a:tc>
                  <a:txBody>
                    <a:bodyPr/>
                    <a:lstStyle/>
                    <a:p>
                      <a:pPr marL="192405" marR="123189" indent="-76200">
                        <a:lnSpc>
                          <a:spcPct val="114500"/>
                        </a:lnSpc>
                        <a:spcBef>
                          <a:spcPts val="215"/>
                        </a:spcBef>
                      </a:pPr>
                      <a:r>
                        <a:rPr sz="1100" b="1" dirty="0">
                          <a:solidFill>
                            <a:srgbClr val="FFFFFF"/>
                          </a:solidFill>
                          <a:latin typeface="Arial"/>
                          <a:cs typeface="Arial"/>
                        </a:rPr>
                        <a:t>Pelabresib</a:t>
                      </a:r>
                      <a:r>
                        <a:rPr sz="1100" b="1" spc="-25" dirty="0">
                          <a:solidFill>
                            <a:srgbClr val="FFFFFF"/>
                          </a:solidFill>
                          <a:latin typeface="Arial"/>
                          <a:cs typeface="Arial"/>
                        </a:rPr>
                        <a:t> </a:t>
                      </a:r>
                      <a:r>
                        <a:rPr sz="1100" b="1" spc="-50" dirty="0">
                          <a:solidFill>
                            <a:srgbClr val="FFFFFF"/>
                          </a:solidFill>
                          <a:latin typeface="Arial"/>
                          <a:cs typeface="Arial"/>
                        </a:rPr>
                        <a:t>+ </a:t>
                      </a:r>
                      <a:r>
                        <a:rPr sz="1100" b="1" spc="-10" dirty="0">
                          <a:solidFill>
                            <a:srgbClr val="FFFFFF"/>
                          </a:solidFill>
                          <a:latin typeface="Arial"/>
                          <a:cs typeface="Arial"/>
                        </a:rPr>
                        <a:t>ruxolitinib</a:t>
                      </a:r>
                      <a:endParaRPr sz="1100">
                        <a:latin typeface="Arial"/>
                        <a:cs typeface="Arial"/>
                      </a:endParaRPr>
                    </a:p>
                  </a:txBody>
                  <a:tcPr marL="0" marR="0" marT="27305" marB="0">
                    <a:lnL w="19050">
                      <a:solidFill>
                        <a:srgbClr val="0A2C81"/>
                      </a:solidFill>
                      <a:prstDash val="solid"/>
                    </a:lnL>
                    <a:lnR w="19050">
                      <a:solidFill>
                        <a:srgbClr val="696969"/>
                      </a:solidFill>
                      <a:prstDash val="solid"/>
                    </a:lnR>
                    <a:lnT w="19050">
                      <a:solidFill>
                        <a:srgbClr val="0A2C81"/>
                      </a:solidFill>
                      <a:prstDash val="solid"/>
                    </a:lnT>
                    <a:lnB w="12700">
                      <a:solidFill>
                        <a:srgbClr val="0A2C81"/>
                      </a:solidFill>
                      <a:prstDash val="solid"/>
                    </a:lnB>
                    <a:solidFill>
                      <a:srgbClr val="0A2C81"/>
                    </a:solidFill>
                  </a:tcPr>
                </a:tc>
                <a:tc>
                  <a:txBody>
                    <a:bodyPr/>
                    <a:lstStyle/>
                    <a:p>
                      <a:pPr marL="144780" marR="122555" indent="8890">
                        <a:lnSpc>
                          <a:spcPct val="114500"/>
                        </a:lnSpc>
                        <a:spcBef>
                          <a:spcPts val="215"/>
                        </a:spcBef>
                      </a:pPr>
                      <a:r>
                        <a:rPr sz="1100" b="1" dirty="0">
                          <a:latin typeface="Arial"/>
                          <a:cs typeface="Arial"/>
                        </a:rPr>
                        <a:t>Placebo</a:t>
                      </a:r>
                      <a:r>
                        <a:rPr sz="1100" b="1" spc="-40" dirty="0">
                          <a:latin typeface="Arial"/>
                          <a:cs typeface="Arial"/>
                        </a:rPr>
                        <a:t> </a:t>
                      </a:r>
                      <a:r>
                        <a:rPr sz="1100" b="1" spc="-50" dirty="0">
                          <a:latin typeface="Arial"/>
                          <a:cs typeface="Arial"/>
                        </a:rPr>
                        <a:t>+ </a:t>
                      </a:r>
                      <a:r>
                        <a:rPr sz="1100" b="1" spc="-10" dirty="0">
                          <a:latin typeface="Arial"/>
                          <a:cs typeface="Arial"/>
                        </a:rPr>
                        <a:t>ruxolitinib</a:t>
                      </a:r>
                      <a:endParaRPr sz="1100">
                        <a:latin typeface="Arial"/>
                        <a:cs typeface="Arial"/>
                      </a:endParaRPr>
                    </a:p>
                  </a:txBody>
                  <a:tcPr marL="0" marR="0" marT="27305" marB="0">
                    <a:lnL w="19050">
                      <a:solidFill>
                        <a:srgbClr val="696969"/>
                      </a:solidFill>
                      <a:prstDash val="solid"/>
                    </a:lnL>
                    <a:lnR w="19050">
                      <a:solidFill>
                        <a:srgbClr val="696969"/>
                      </a:solidFill>
                      <a:prstDash val="solid"/>
                    </a:lnR>
                    <a:lnT w="19050">
                      <a:solidFill>
                        <a:srgbClr val="696969"/>
                      </a:solidFill>
                      <a:prstDash val="solid"/>
                    </a:lnT>
                    <a:lnB w="12700">
                      <a:solidFill>
                        <a:srgbClr val="696969"/>
                      </a:solidFill>
                      <a:prstDash val="solid"/>
                    </a:lnB>
                    <a:solidFill>
                      <a:srgbClr val="C3C3C3"/>
                    </a:solidFill>
                  </a:tcPr>
                </a:tc>
                <a:tc>
                  <a:txBody>
                    <a:bodyPr/>
                    <a:lstStyle/>
                    <a:p>
                      <a:pPr>
                        <a:lnSpc>
                          <a:spcPct val="100000"/>
                        </a:lnSpc>
                        <a:spcBef>
                          <a:spcPts val="15"/>
                        </a:spcBef>
                      </a:pPr>
                      <a:endParaRPr sz="1000">
                        <a:latin typeface="Times New Roman"/>
                        <a:cs typeface="Times New Roman"/>
                      </a:endParaRPr>
                    </a:p>
                    <a:p>
                      <a:pPr marL="112395">
                        <a:lnSpc>
                          <a:spcPct val="100000"/>
                        </a:lnSpc>
                      </a:pPr>
                      <a:r>
                        <a:rPr sz="1100" b="1" dirty="0">
                          <a:latin typeface="Arial"/>
                          <a:cs typeface="Arial"/>
                        </a:rPr>
                        <a:t>Odds</a:t>
                      </a:r>
                      <a:r>
                        <a:rPr sz="1100" b="1" spc="-30" dirty="0">
                          <a:latin typeface="Arial"/>
                          <a:cs typeface="Arial"/>
                        </a:rPr>
                        <a:t> </a:t>
                      </a:r>
                      <a:r>
                        <a:rPr sz="1100" b="1" spc="-10" dirty="0">
                          <a:latin typeface="Arial"/>
                          <a:cs typeface="Arial"/>
                        </a:rPr>
                        <a:t>ratio</a:t>
                      </a:r>
                      <a:endParaRPr sz="1100">
                        <a:latin typeface="Arial"/>
                        <a:cs typeface="Arial"/>
                      </a:endParaRPr>
                    </a:p>
                  </a:txBody>
                  <a:tcPr marL="0" marR="0" marT="1905" marB="0">
                    <a:lnL w="19050">
                      <a:solidFill>
                        <a:srgbClr val="696969"/>
                      </a:solidFill>
                      <a:prstDash val="solid"/>
                    </a:lnL>
                    <a:lnR w="12700">
                      <a:solidFill>
                        <a:srgbClr val="91005A"/>
                      </a:solidFill>
                      <a:prstDash val="solid"/>
                    </a:lnR>
                    <a:lnT w="12700">
                      <a:solidFill>
                        <a:srgbClr val="91005A"/>
                      </a:solidFill>
                      <a:prstDash val="solid"/>
                    </a:lnT>
                    <a:lnB w="12700">
                      <a:solidFill>
                        <a:srgbClr val="91005A"/>
                      </a:solidFill>
                      <a:prstDash val="solid"/>
                    </a:lnB>
                  </a:tcPr>
                </a:tc>
                <a:extLst>
                  <a:ext uri="{0D108BD9-81ED-4DB2-BD59-A6C34878D82A}">
                    <a16:rowId xmlns:a16="http://schemas.microsoft.com/office/drawing/2014/main" val="10000"/>
                  </a:ext>
                </a:extLst>
              </a:tr>
              <a:tr h="426084">
                <a:tc>
                  <a:txBody>
                    <a:bodyPr/>
                    <a:lstStyle/>
                    <a:p>
                      <a:pPr marL="90805">
                        <a:lnSpc>
                          <a:spcPct val="100000"/>
                        </a:lnSpc>
                        <a:spcBef>
                          <a:spcPts val="994"/>
                        </a:spcBef>
                      </a:pPr>
                      <a:r>
                        <a:rPr sz="1100" dirty="0">
                          <a:latin typeface="Arial"/>
                          <a:cs typeface="Arial"/>
                        </a:rPr>
                        <a:t>Worsened</a:t>
                      </a:r>
                      <a:r>
                        <a:rPr sz="1100" spc="-50" dirty="0">
                          <a:latin typeface="Arial"/>
                          <a:cs typeface="Arial"/>
                        </a:rPr>
                        <a:t> </a:t>
                      </a:r>
                      <a:r>
                        <a:rPr sz="1100" dirty="0">
                          <a:latin typeface="Arial"/>
                          <a:cs typeface="Arial"/>
                        </a:rPr>
                        <a:t>≥1</a:t>
                      </a:r>
                      <a:r>
                        <a:rPr sz="1100" spc="-25" dirty="0">
                          <a:latin typeface="Arial"/>
                          <a:cs typeface="Arial"/>
                        </a:rPr>
                        <a:t> </a:t>
                      </a:r>
                      <a:r>
                        <a:rPr sz="1100" dirty="0">
                          <a:latin typeface="Arial"/>
                          <a:cs typeface="Arial"/>
                        </a:rPr>
                        <a:t>grade</a:t>
                      </a:r>
                      <a:r>
                        <a:rPr sz="1100" spc="-40" dirty="0">
                          <a:latin typeface="Arial"/>
                          <a:cs typeface="Arial"/>
                        </a:rPr>
                        <a:t> </a:t>
                      </a:r>
                      <a:r>
                        <a:rPr sz="1100" spc="-25" dirty="0">
                          <a:latin typeface="Arial"/>
                          <a:cs typeface="Arial"/>
                        </a:rPr>
                        <a:t>(%)</a:t>
                      </a:r>
                      <a:endParaRPr sz="1100">
                        <a:latin typeface="Arial"/>
                        <a:cs typeface="Arial"/>
                      </a:endParaRPr>
                    </a:p>
                  </a:txBody>
                  <a:tcPr marL="0" marR="0" marT="126364" marB="0">
                    <a:lnL w="12700">
                      <a:solidFill>
                        <a:srgbClr val="91005A"/>
                      </a:solidFill>
                      <a:prstDash val="solid"/>
                    </a:lnL>
                    <a:lnR w="19050">
                      <a:solidFill>
                        <a:srgbClr val="0A2C81"/>
                      </a:solidFill>
                      <a:prstDash val="solid"/>
                    </a:lnR>
                    <a:lnT w="12700">
                      <a:solidFill>
                        <a:srgbClr val="91005A"/>
                      </a:solidFill>
                      <a:prstDash val="solid"/>
                    </a:lnT>
                    <a:lnB w="12700">
                      <a:solidFill>
                        <a:srgbClr val="91005A"/>
                      </a:solidFill>
                      <a:prstDash val="solid"/>
                    </a:lnB>
                  </a:tcPr>
                </a:tc>
                <a:tc>
                  <a:txBody>
                    <a:bodyPr/>
                    <a:lstStyle/>
                    <a:p>
                      <a:pPr marR="6350" algn="ctr">
                        <a:lnSpc>
                          <a:spcPct val="100000"/>
                        </a:lnSpc>
                        <a:spcBef>
                          <a:spcPts val="994"/>
                        </a:spcBef>
                      </a:pPr>
                      <a:r>
                        <a:rPr sz="1100" spc="-20" dirty="0">
                          <a:latin typeface="Arial"/>
                          <a:cs typeface="Arial"/>
                        </a:rPr>
                        <a:t>16.3</a:t>
                      </a:r>
                      <a:endParaRPr sz="1100">
                        <a:latin typeface="Arial"/>
                        <a:cs typeface="Arial"/>
                      </a:endParaRPr>
                    </a:p>
                  </a:txBody>
                  <a:tcPr marL="0" marR="0" marT="126364" marB="0">
                    <a:lnL w="19050">
                      <a:solidFill>
                        <a:srgbClr val="0A2C81"/>
                      </a:solidFill>
                      <a:prstDash val="solid"/>
                    </a:lnL>
                    <a:lnR w="19050">
                      <a:solidFill>
                        <a:srgbClr val="696969"/>
                      </a:solidFill>
                      <a:prstDash val="solid"/>
                    </a:lnR>
                    <a:lnT w="12700">
                      <a:solidFill>
                        <a:srgbClr val="0A2C81"/>
                      </a:solidFill>
                      <a:prstDash val="solid"/>
                    </a:lnT>
                    <a:lnB w="12700">
                      <a:solidFill>
                        <a:srgbClr val="0A2C81"/>
                      </a:solidFill>
                      <a:prstDash val="solid"/>
                    </a:lnB>
                  </a:tcPr>
                </a:tc>
                <a:tc>
                  <a:txBody>
                    <a:bodyPr/>
                    <a:lstStyle/>
                    <a:p>
                      <a:pPr marL="13335" algn="ctr">
                        <a:lnSpc>
                          <a:spcPct val="100000"/>
                        </a:lnSpc>
                        <a:spcBef>
                          <a:spcPts val="994"/>
                        </a:spcBef>
                      </a:pPr>
                      <a:r>
                        <a:rPr sz="1100" spc="-20" dirty="0">
                          <a:latin typeface="Arial"/>
                          <a:cs typeface="Arial"/>
                        </a:rPr>
                        <a:t>28.3</a:t>
                      </a:r>
                      <a:endParaRPr sz="1100">
                        <a:latin typeface="Arial"/>
                        <a:cs typeface="Arial"/>
                      </a:endParaRPr>
                    </a:p>
                  </a:txBody>
                  <a:tcPr marL="0" marR="0" marT="126364" marB="0">
                    <a:lnL w="19050">
                      <a:solidFill>
                        <a:srgbClr val="696969"/>
                      </a:solidFill>
                      <a:prstDash val="solid"/>
                    </a:lnL>
                    <a:lnR w="19050">
                      <a:solidFill>
                        <a:srgbClr val="696969"/>
                      </a:solidFill>
                      <a:prstDash val="solid"/>
                    </a:lnR>
                    <a:lnT w="12700">
                      <a:solidFill>
                        <a:srgbClr val="696969"/>
                      </a:solidFill>
                      <a:prstDash val="solid"/>
                    </a:lnT>
                    <a:lnB w="12700">
                      <a:solidFill>
                        <a:srgbClr val="696969"/>
                      </a:solidFill>
                      <a:prstDash val="solid"/>
                    </a:lnB>
                  </a:tcPr>
                </a:tc>
                <a:tc>
                  <a:txBody>
                    <a:bodyPr/>
                    <a:lstStyle/>
                    <a:p>
                      <a:pPr marL="635" algn="ctr">
                        <a:lnSpc>
                          <a:spcPct val="100000"/>
                        </a:lnSpc>
                        <a:spcBef>
                          <a:spcPts val="335"/>
                        </a:spcBef>
                      </a:pPr>
                      <a:r>
                        <a:rPr sz="1100" spc="-20" dirty="0">
                          <a:latin typeface="Arial"/>
                          <a:cs typeface="Arial"/>
                        </a:rPr>
                        <a:t>0.47</a:t>
                      </a:r>
                      <a:endParaRPr sz="1100">
                        <a:latin typeface="Arial"/>
                        <a:cs typeface="Arial"/>
                      </a:endParaRPr>
                    </a:p>
                    <a:p>
                      <a:pPr algn="ctr">
                        <a:lnSpc>
                          <a:spcPct val="100000"/>
                        </a:lnSpc>
                      </a:pPr>
                      <a:r>
                        <a:rPr sz="1100" dirty="0">
                          <a:latin typeface="Arial"/>
                          <a:cs typeface="Arial"/>
                        </a:rPr>
                        <a:t>(0.23-</a:t>
                      </a:r>
                      <a:r>
                        <a:rPr sz="1100" spc="-10" dirty="0">
                          <a:latin typeface="Arial"/>
                          <a:cs typeface="Arial"/>
                        </a:rPr>
                        <a:t>0.92)</a:t>
                      </a:r>
                      <a:endParaRPr sz="1100">
                        <a:latin typeface="Arial"/>
                        <a:cs typeface="Arial"/>
                      </a:endParaRPr>
                    </a:p>
                  </a:txBody>
                  <a:tcPr marL="0" marR="0" marT="42545" marB="0">
                    <a:lnL w="19050">
                      <a:solidFill>
                        <a:srgbClr val="696969"/>
                      </a:solidFill>
                      <a:prstDash val="solid"/>
                    </a:lnL>
                    <a:lnR w="12700">
                      <a:solidFill>
                        <a:srgbClr val="91005A"/>
                      </a:solidFill>
                      <a:prstDash val="solid"/>
                    </a:lnR>
                    <a:lnT w="12700">
                      <a:solidFill>
                        <a:srgbClr val="91005A"/>
                      </a:solidFill>
                      <a:prstDash val="solid"/>
                    </a:lnT>
                    <a:lnB w="12700">
                      <a:solidFill>
                        <a:srgbClr val="91005A"/>
                      </a:solidFill>
                      <a:prstDash val="solid"/>
                    </a:lnB>
                  </a:tcPr>
                </a:tc>
                <a:extLst>
                  <a:ext uri="{0D108BD9-81ED-4DB2-BD59-A6C34878D82A}">
                    <a16:rowId xmlns:a16="http://schemas.microsoft.com/office/drawing/2014/main" val="10001"/>
                  </a:ext>
                </a:extLst>
              </a:tr>
              <a:tr h="426720">
                <a:tc>
                  <a:txBody>
                    <a:bodyPr/>
                    <a:lstStyle/>
                    <a:p>
                      <a:pPr marL="90805">
                        <a:lnSpc>
                          <a:spcPct val="100000"/>
                        </a:lnSpc>
                        <a:spcBef>
                          <a:spcPts val="994"/>
                        </a:spcBef>
                      </a:pPr>
                      <a:r>
                        <a:rPr sz="1100" dirty="0">
                          <a:latin typeface="Arial"/>
                          <a:cs typeface="Arial"/>
                        </a:rPr>
                        <a:t>Improved</a:t>
                      </a:r>
                      <a:r>
                        <a:rPr sz="1100" spc="-40" dirty="0">
                          <a:latin typeface="Arial"/>
                          <a:cs typeface="Arial"/>
                        </a:rPr>
                        <a:t> </a:t>
                      </a:r>
                      <a:r>
                        <a:rPr sz="1100" dirty="0">
                          <a:latin typeface="Arial"/>
                          <a:cs typeface="Arial"/>
                        </a:rPr>
                        <a:t>≥1</a:t>
                      </a:r>
                      <a:r>
                        <a:rPr sz="1100" spc="-30" dirty="0">
                          <a:latin typeface="Arial"/>
                          <a:cs typeface="Arial"/>
                        </a:rPr>
                        <a:t> </a:t>
                      </a:r>
                      <a:r>
                        <a:rPr sz="1100" dirty="0">
                          <a:latin typeface="Arial"/>
                          <a:cs typeface="Arial"/>
                        </a:rPr>
                        <a:t>grade</a:t>
                      </a:r>
                      <a:r>
                        <a:rPr sz="1100" spc="-25" dirty="0">
                          <a:latin typeface="Arial"/>
                          <a:cs typeface="Arial"/>
                        </a:rPr>
                        <a:t> (%)</a:t>
                      </a:r>
                      <a:endParaRPr sz="1100">
                        <a:latin typeface="Arial"/>
                        <a:cs typeface="Arial"/>
                      </a:endParaRPr>
                    </a:p>
                  </a:txBody>
                  <a:tcPr marL="0" marR="0" marT="126364" marB="0">
                    <a:lnL w="12700">
                      <a:solidFill>
                        <a:srgbClr val="91005A"/>
                      </a:solidFill>
                      <a:prstDash val="solid"/>
                    </a:lnL>
                    <a:lnR w="19050">
                      <a:solidFill>
                        <a:srgbClr val="0A2C81"/>
                      </a:solidFill>
                      <a:prstDash val="solid"/>
                    </a:lnR>
                    <a:lnT w="12700">
                      <a:solidFill>
                        <a:srgbClr val="91005A"/>
                      </a:solidFill>
                      <a:prstDash val="solid"/>
                    </a:lnT>
                    <a:lnB w="12700">
                      <a:solidFill>
                        <a:srgbClr val="91005A"/>
                      </a:solidFill>
                      <a:prstDash val="solid"/>
                    </a:lnB>
                  </a:tcPr>
                </a:tc>
                <a:tc>
                  <a:txBody>
                    <a:bodyPr/>
                    <a:lstStyle/>
                    <a:p>
                      <a:pPr marR="6350" algn="ctr">
                        <a:lnSpc>
                          <a:spcPct val="100000"/>
                        </a:lnSpc>
                        <a:spcBef>
                          <a:spcPts val="994"/>
                        </a:spcBef>
                      </a:pPr>
                      <a:r>
                        <a:rPr sz="1100" spc="-20" dirty="0">
                          <a:latin typeface="Arial"/>
                          <a:cs typeface="Arial"/>
                        </a:rPr>
                        <a:t>38.5</a:t>
                      </a:r>
                      <a:endParaRPr sz="1100">
                        <a:latin typeface="Arial"/>
                        <a:cs typeface="Arial"/>
                      </a:endParaRPr>
                    </a:p>
                  </a:txBody>
                  <a:tcPr marL="0" marR="0" marT="126364" marB="0">
                    <a:lnL w="19050">
                      <a:solidFill>
                        <a:srgbClr val="0A2C81"/>
                      </a:solidFill>
                      <a:prstDash val="solid"/>
                    </a:lnL>
                    <a:lnR w="19050">
                      <a:solidFill>
                        <a:srgbClr val="696969"/>
                      </a:solidFill>
                      <a:prstDash val="solid"/>
                    </a:lnR>
                    <a:lnT w="12700">
                      <a:solidFill>
                        <a:srgbClr val="0A2C81"/>
                      </a:solidFill>
                      <a:prstDash val="solid"/>
                    </a:lnT>
                    <a:lnB w="12700">
                      <a:solidFill>
                        <a:srgbClr val="0A2C81"/>
                      </a:solidFill>
                      <a:prstDash val="solid"/>
                    </a:lnB>
                  </a:tcPr>
                </a:tc>
                <a:tc>
                  <a:txBody>
                    <a:bodyPr/>
                    <a:lstStyle/>
                    <a:p>
                      <a:pPr marL="13335" algn="ctr">
                        <a:lnSpc>
                          <a:spcPct val="100000"/>
                        </a:lnSpc>
                        <a:spcBef>
                          <a:spcPts val="994"/>
                        </a:spcBef>
                      </a:pPr>
                      <a:r>
                        <a:rPr sz="1100" spc="-20" dirty="0">
                          <a:latin typeface="Arial"/>
                          <a:cs typeface="Arial"/>
                        </a:rPr>
                        <a:t>24.2</a:t>
                      </a:r>
                      <a:endParaRPr sz="1100">
                        <a:latin typeface="Arial"/>
                        <a:cs typeface="Arial"/>
                      </a:endParaRPr>
                    </a:p>
                  </a:txBody>
                  <a:tcPr marL="0" marR="0" marT="126364" marB="0">
                    <a:lnL w="19050">
                      <a:solidFill>
                        <a:srgbClr val="696969"/>
                      </a:solidFill>
                      <a:prstDash val="solid"/>
                    </a:lnL>
                    <a:lnR w="19050">
                      <a:solidFill>
                        <a:srgbClr val="696969"/>
                      </a:solidFill>
                      <a:prstDash val="solid"/>
                    </a:lnR>
                    <a:lnT w="12700">
                      <a:solidFill>
                        <a:srgbClr val="696969"/>
                      </a:solidFill>
                      <a:prstDash val="solid"/>
                    </a:lnT>
                    <a:lnB w="12700">
                      <a:solidFill>
                        <a:srgbClr val="696969"/>
                      </a:solidFill>
                      <a:prstDash val="solid"/>
                    </a:lnB>
                  </a:tcPr>
                </a:tc>
                <a:tc>
                  <a:txBody>
                    <a:bodyPr/>
                    <a:lstStyle/>
                    <a:p>
                      <a:pPr marL="1270" algn="ctr">
                        <a:lnSpc>
                          <a:spcPct val="100000"/>
                        </a:lnSpc>
                        <a:spcBef>
                          <a:spcPts val="335"/>
                        </a:spcBef>
                      </a:pPr>
                      <a:r>
                        <a:rPr sz="1100" spc="-20" dirty="0">
                          <a:latin typeface="Arial"/>
                          <a:cs typeface="Arial"/>
                        </a:rPr>
                        <a:t>2.09</a:t>
                      </a:r>
                      <a:endParaRPr sz="1100">
                        <a:latin typeface="Arial"/>
                        <a:cs typeface="Arial"/>
                      </a:endParaRPr>
                    </a:p>
                    <a:p>
                      <a:pPr algn="ctr">
                        <a:lnSpc>
                          <a:spcPct val="100000"/>
                        </a:lnSpc>
                      </a:pPr>
                      <a:r>
                        <a:rPr sz="1100" dirty="0">
                          <a:latin typeface="Arial"/>
                          <a:cs typeface="Arial"/>
                        </a:rPr>
                        <a:t>(1.14-</a:t>
                      </a:r>
                      <a:r>
                        <a:rPr sz="1100" spc="-10" dirty="0">
                          <a:latin typeface="Arial"/>
                          <a:cs typeface="Arial"/>
                        </a:rPr>
                        <a:t>3.93)</a:t>
                      </a:r>
                      <a:endParaRPr sz="1100">
                        <a:latin typeface="Arial"/>
                        <a:cs typeface="Arial"/>
                      </a:endParaRPr>
                    </a:p>
                  </a:txBody>
                  <a:tcPr marL="0" marR="0" marT="42545" marB="0">
                    <a:lnL w="19050">
                      <a:solidFill>
                        <a:srgbClr val="696969"/>
                      </a:solidFill>
                      <a:prstDash val="solid"/>
                    </a:lnL>
                    <a:lnR w="12700">
                      <a:solidFill>
                        <a:srgbClr val="91005A"/>
                      </a:solidFill>
                      <a:prstDash val="solid"/>
                    </a:lnR>
                    <a:lnT w="12700">
                      <a:solidFill>
                        <a:srgbClr val="91005A"/>
                      </a:solidFill>
                      <a:prstDash val="solid"/>
                    </a:lnT>
                    <a:lnB w="12700">
                      <a:solidFill>
                        <a:srgbClr val="91005A"/>
                      </a:solidFill>
                      <a:prstDash val="solid"/>
                    </a:lnB>
                  </a:tcPr>
                </a:tc>
                <a:extLst>
                  <a:ext uri="{0D108BD9-81ED-4DB2-BD59-A6C34878D82A}">
                    <a16:rowId xmlns:a16="http://schemas.microsoft.com/office/drawing/2014/main" val="10002"/>
                  </a:ext>
                </a:extLst>
              </a:tr>
            </a:tbl>
          </a:graphicData>
        </a:graphic>
      </p:graphicFrame>
      <p:grpSp>
        <p:nvGrpSpPr>
          <p:cNvPr id="15" name="object 15"/>
          <p:cNvGrpSpPr/>
          <p:nvPr/>
        </p:nvGrpSpPr>
        <p:grpSpPr>
          <a:xfrm>
            <a:off x="762309" y="1638426"/>
            <a:ext cx="1989455" cy="1998980"/>
            <a:chOff x="762309" y="2324226"/>
            <a:chExt cx="1989455" cy="1998980"/>
          </a:xfrm>
        </p:grpSpPr>
        <p:sp>
          <p:nvSpPr>
            <p:cNvPr id="16" name="object 16"/>
            <p:cNvSpPr/>
            <p:nvPr/>
          </p:nvSpPr>
          <p:spPr>
            <a:xfrm>
              <a:off x="1761870" y="2333751"/>
              <a:ext cx="989965" cy="1732914"/>
            </a:xfrm>
            <a:custGeom>
              <a:avLst/>
              <a:gdLst/>
              <a:ahLst/>
              <a:cxnLst/>
              <a:rect l="l" t="t" r="r" b="b"/>
              <a:pathLst>
                <a:path w="989964" h="1732914">
                  <a:moveTo>
                    <a:pt x="0" y="0"/>
                  </a:moveTo>
                  <a:lnTo>
                    <a:pt x="0" y="989838"/>
                  </a:lnTo>
                  <a:lnTo>
                    <a:pt x="654558" y="1732407"/>
                  </a:lnTo>
                  <a:lnTo>
                    <a:pt x="691214" y="1698395"/>
                  </a:lnTo>
                  <a:lnTo>
                    <a:pt x="725945" y="1662757"/>
                  </a:lnTo>
                  <a:lnTo>
                    <a:pt x="758711" y="1625575"/>
                  </a:lnTo>
                  <a:lnTo>
                    <a:pt x="789475" y="1586933"/>
                  </a:lnTo>
                  <a:lnTo>
                    <a:pt x="818199" y="1546914"/>
                  </a:lnTo>
                  <a:lnTo>
                    <a:pt x="844844" y="1505603"/>
                  </a:lnTo>
                  <a:lnTo>
                    <a:pt x="869372" y="1463084"/>
                  </a:lnTo>
                  <a:lnTo>
                    <a:pt x="891746" y="1419440"/>
                  </a:lnTo>
                  <a:lnTo>
                    <a:pt x="911926" y="1374754"/>
                  </a:lnTo>
                  <a:lnTo>
                    <a:pt x="929875" y="1329111"/>
                  </a:lnTo>
                  <a:lnTo>
                    <a:pt x="945554" y="1282594"/>
                  </a:lnTo>
                  <a:lnTo>
                    <a:pt x="958926" y="1235288"/>
                  </a:lnTo>
                  <a:lnTo>
                    <a:pt x="969953" y="1187275"/>
                  </a:lnTo>
                  <a:lnTo>
                    <a:pt x="978595" y="1138640"/>
                  </a:lnTo>
                  <a:lnTo>
                    <a:pt x="984815" y="1089466"/>
                  </a:lnTo>
                  <a:lnTo>
                    <a:pt x="988576" y="1039837"/>
                  </a:lnTo>
                  <a:lnTo>
                    <a:pt x="989838" y="989838"/>
                  </a:lnTo>
                  <a:lnTo>
                    <a:pt x="988696" y="941884"/>
                  </a:lnTo>
                  <a:lnTo>
                    <a:pt x="985306" y="894520"/>
                  </a:lnTo>
                  <a:lnTo>
                    <a:pt x="979719" y="847795"/>
                  </a:lnTo>
                  <a:lnTo>
                    <a:pt x="971987" y="801763"/>
                  </a:lnTo>
                  <a:lnTo>
                    <a:pt x="962162" y="756475"/>
                  </a:lnTo>
                  <a:lnTo>
                    <a:pt x="950296" y="711983"/>
                  </a:lnTo>
                  <a:lnTo>
                    <a:pt x="936441" y="668338"/>
                  </a:lnTo>
                  <a:lnTo>
                    <a:pt x="920649" y="625594"/>
                  </a:lnTo>
                  <a:lnTo>
                    <a:pt x="902971" y="583801"/>
                  </a:lnTo>
                  <a:lnTo>
                    <a:pt x="883459" y="543011"/>
                  </a:lnTo>
                  <a:lnTo>
                    <a:pt x="862166" y="503277"/>
                  </a:lnTo>
                  <a:lnTo>
                    <a:pt x="839143" y="464650"/>
                  </a:lnTo>
                  <a:lnTo>
                    <a:pt x="814442" y="427183"/>
                  </a:lnTo>
                  <a:lnTo>
                    <a:pt x="788115" y="390926"/>
                  </a:lnTo>
                  <a:lnTo>
                    <a:pt x="760214" y="355932"/>
                  </a:lnTo>
                  <a:lnTo>
                    <a:pt x="730790" y="322253"/>
                  </a:lnTo>
                  <a:lnTo>
                    <a:pt x="699896" y="289941"/>
                  </a:lnTo>
                  <a:lnTo>
                    <a:pt x="667584" y="259047"/>
                  </a:lnTo>
                  <a:lnTo>
                    <a:pt x="633905" y="229623"/>
                  </a:lnTo>
                  <a:lnTo>
                    <a:pt x="598911" y="201722"/>
                  </a:lnTo>
                  <a:lnTo>
                    <a:pt x="562654" y="175395"/>
                  </a:lnTo>
                  <a:lnTo>
                    <a:pt x="525187" y="150694"/>
                  </a:lnTo>
                  <a:lnTo>
                    <a:pt x="486560" y="127671"/>
                  </a:lnTo>
                  <a:lnTo>
                    <a:pt x="446826" y="106378"/>
                  </a:lnTo>
                  <a:lnTo>
                    <a:pt x="406036" y="86866"/>
                  </a:lnTo>
                  <a:lnTo>
                    <a:pt x="364243" y="69188"/>
                  </a:lnTo>
                  <a:lnTo>
                    <a:pt x="321499" y="53396"/>
                  </a:lnTo>
                  <a:lnTo>
                    <a:pt x="277854" y="39541"/>
                  </a:lnTo>
                  <a:lnTo>
                    <a:pt x="233362" y="27675"/>
                  </a:lnTo>
                  <a:lnTo>
                    <a:pt x="188074" y="17850"/>
                  </a:lnTo>
                  <a:lnTo>
                    <a:pt x="142042" y="10118"/>
                  </a:lnTo>
                  <a:lnTo>
                    <a:pt x="95317" y="4531"/>
                  </a:lnTo>
                  <a:lnTo>
                    <a:pt x="47953" y="1141"/>
                  </a:lnTo>
                  <a:lnTo>
                    <a:pt x="0" y="0"/>
                  </a:lnTo>
                  <a:close/>
                </a:path>
              </a:pathLst>
            </a:custGeom>
            <a:solidFill>
              <a:srgbClr val="0C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7" name="object 17"/>
            <p:cNvSpPr/>
            <p:nvPr/>
          </p:nvSpPr>
          <p:spPr>
            <a:xfrm>
              <a:off x="1467738" y="3323589"/>
              <a:ext cx="948690" cy="989965"/>
            </a:xfrm>
            <a:custGeom>
              <a:avLst/>
              <a:gdLst/>
              <a:ahLst/>
              <a:cxnLst/>
              <a:rect l="l" t="t" r="r" b="b"/>
              <a:pathLst>
                <a:path w="948689" h="989964">
                  <a:moveTo>
                    <a:pt x="294131" y="0"/>
                  </a:moveTo>
                  <a:lnTo>
                    <a:pt x="0" y="945261"/>
                  </a:lnTo>
                  <a:lnTo>
                    <a:pt x="47322" y="958702"/>
                  </a:lnTo>
                  <a:lnTo>
                    <a:pt x="94963" y="969720"/>
                  </a:lnTo>
                  <a:lnTo>
                    <a:pt x="142838" y="978333"/>
                  </a:lnTo>
                  <a:lnTo>
                    <a:pt x="190863" y="984558"/>
                  </a:lnTo>
                  <a:lnTo>
                    <a:pt x="238954" y="988414"/>
                  </a:lnTo>
                  <a:lnTo>
                    <a:pt x="287027" y="989919"/>
                  </a:lnTo>
                  <a:lnTo>
                    <a:pt x="334997" y="989090"/>
                  </a:lnTo>
                  <a:lnTo>
                    <a:pt x="382781" y="985945"/>
                  </a:lnTo>
                  <a:lnTo>
                    <a:pt x="430294" y="980504"/>
                  </a:lnTo>
                  <a:lnTo>
                    <a:pt x="477452" y="972783"/>
                  </a:lnTo>
                  <a:lnTo>
                    <a:pt x="524171" y="962800"/>
                  </a:lnTo>
                  <a:lnTo>
                    <a:pt x="570366" y="950575"/>
                  </a:lnTo>
                  <a:lnTo>
                    <a:pt x="615955" y="936124"/>
                  </a:lnTo>
                  <a:lnTo>
                    <a:pt x="660851" y="919465"/>
                  </a:lnTo>
                  <a:lnTo>
                    <a:pt x="704972" y="900618"/>
                  </a:lnTo>
                  <a:lnTo>
                    <a:pt x="748232" y="879599"/>
                  </a:lnTo>
                  <a:lnTo>
                    <a:pt x="790549" y="856427"/>
                  </a:lnTo>
                  <a:lnTo>
                    <a:pt x="831837" y="831120"/>
                  </a:lnTo>
                  <a:lnTo>
                    <a:pt x="872013" y="803696"/>
                  </a:lnTo>
                  <a:lnTo>
                    <a:pt x="910991" y="774173"/>
                  </a:lnTo>
                  <a:lnTo>
                    <a:pt x="948690" y="742569"/>
                  </a:lnTo>
                  <a:lnTo>
                    <a:pt x="294131" y="0"/>
                  </a:lnTo>
                  <a:close/>
                </a:path>
              </a:pathLst>
            </a:custGeom>
            <a:solidFill>
              <a:srgbClr val="BACC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8" name="object 18"/>
            <p:cNvSpPr/>
            <p:nvPr/>
          </p:nvSpPr>
          <p:spPr>
            <a:xfrm>
              <a:off x="1467738" y="3323589"/>
              <a:ext cx="948690" cy="989965"/>
            </a:xfrm>
            <a:custGeom>
              <a:avLst/>
              <a:gdLst/>
              <a:ahLst/>
              <a:cxnLst/>
              <a:rect l="l" t="t" r="r" b="b"/>
              <a:pathLst>
                <a:path w="948689" h="989964">
                  <a:moveTo>
                    <a:pt x="948690" y="742569"/>
                  </a:moveTo>
                  <a:lnTo>
                    <a:pt x="910991" y="774173"/>
                  </a:lnTo>
                  <a:lnTo>
                    <a:pt x="872013" y="803696"/>
                  </a:lnTo>
                  <a:lnTo>
                    <a:pt x="831837" y="831120"/>
                  </a:lnTo>
                  <a:lnTo>
                    <a:pt x="790549" y="856427"/>
                  </a:lnTo>
                  <a:lnTo>
                    <a:pt x="748232" y="879599"/>
                  </a:lnTo>
                  <a:lnTo>
                    <a:pt x="704972" y="900618"/>
                  </a:lnTo>
                  <a:lnTo>
                    <a:pt x="660851" y="919465"/>
                  </a:lnTo>
                  <a:lnTo>
                    <a:pt x="615955" y="936124"/>
                  </a:lnTo>
                  <a:lnTo>
                    <a:pt x="570366" y="950575"/>
                  </a:lnTo>
                  <a:lnTo>
                    <a:pt x="524171" y="962800"/>
                  </a:lnTo>
                  <a:lnTo>
                    <a:pt x="477452" y="972783"/>
                  </a:lnTo>
                  <a:lnTo>
                    <a:pt x="430294" y="980504"/>
                  </a:lnTo>
                  <a:lnTo>
                    <a:pt x="382781" y="985945"/>
                  </a:lnTo>
                  <a:lnTo>
                    <a:pt x="334997" y="989090"/>
                  </a:lnTo>
                  <a:lnTo>
                    <a:pt x="287027" y="989919"/>
                  </a:lnTo>
                  <a:lnTo>
                    <a:pt x="238954" y="988414"/>
                  </a:lnTo>
                  <a:lnTo>
                    <a:pt x="190863" y="984558"/>
                  </a:lnTo>
                  <a:lnTo>
                    <a:pt x="142838" y="978333"/>
                  </a:lnTo>
                  <a:lnTo>
                    <a:pt x="94963" y="969720"/>
                  </a:lnTo>
                  <a:lnTo>
                    <a:pt x="47322" y="958702"/>
                  </a:lnTo>
                  <a:lnTo>
                    <a:pt x="0" y="945261"/>
                  </a:lnTo>
                  <a:lnTo>
                    <a:pt x="294131" y="0"/>
                  </a:lnTo>
                  <a:lnTo>
                    <a:pt x="948690" y="742569"/>
                  </a:lnTo>
                  <a:close/>
                </a:path>
              </a:pathLst>
            </a:custGeom>
            <a:ln w="1905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9" name="object 19"/>
            <p:cNvSpPr/>
            <p:nvPr/>
          </p:nvSpPr>
          <p:spPr>
            <a:xfrm>
              <a:off x="771834" y="2333751"/>
              <a:ext cx="990600" cy="1935480"/>
            </a:xfrm>
            <a:custGeom>
              <a:avLst/>
              <a:gdLst/>
              <a:ahLst/>
              <a:cxnLst/>
              <a:rect l="l" t="t" r="r" b="b"/>
              <a:pathLst>
                <a:path w="990600" h="1935479">
                  <a:moveTo>
                    <a:pt x="990036" y="0"/>
                  </a:moveTo>
                  <a:lnTo>
                    <a:pt x="940258" y="1242"/>
                  </a:lnTo>
                  <a:lnTo>
                    <a:pt x="890997" y="4936"/>
                  </a:lnTo>
                  <a:lnTo>
                    <a:pt x="842322" y="11030"/>
                  </a:lnTo>
                  <a:lnTo>
                    <a:pt x="794303" y="19473"/>
                  </a:lnTo>
                  <a:lnTo>
                    <a:pt x="747011" y="30213"/>
                  </a:lnTo>
                  <a:lnTo>
                    <a:pt x="700513" y="43200"/>
                  </a:lnTo>
                  <a:lnTo>
                    <a:pt x="654881" y="58382"/>
                  </a:lnTo>
                  <a:lnTo>
                    <a:pt x="610183" y="75708"/>
                  </a:lnTo>
                  <a:lnTo>
                    <a:pt x="566490" y="95127"/>
                  </a:lnTo>
                  <a:lnTo>
                    <a:pt x="523870" y="116587"/>
                  </a:lnTo>
                  <a:lnTo>
                    <a:pt x="482394" y="140038"/>
                  </a:lnTo>
                  <a:lnTo>
                    <a:pt x="442131" y="165428"/>
                  </a:lnTo>
                  <a:lnTo>
                    <a:pt x="403150" y="192706"/>
                  </a:lnTo>
                  <a:lnTo>
                    <a:pt x="365522" y="221821"/>
                  </a:lnTo>
                  <a:lnTo>
                    <a:pt x="329315" y="252721"/>
                  </a:lnTo>
                  <a:lnTo>
                    <a:pt x="294600" y="285356"/>
                  </a:lnTo>
                  <a:lnTo>
                    <a:pt x="261446" y="319674"/>
                  </a:lnTo>
                  <a:lnTo>
                    <a:pt x="229922" y="355624"/>
                  </a:lnTo>
                  <a:lnTo>
                    <a:pt x="200099" y="393155"/>
                  </a:lnTo>
                  <a:lnTo>
                    <a:pt x="172045" y="432216"/>
                  </a:lnTo>
                  <a:lnTo>
                    <a:pt x="145831" y="472755"/>
                  </a:lnTo>
                  <a:lnTo>
                    <a:pt x="121526" y="514721"/>
                  </a:lnTo>
                  <a:lnTo>
                    <a:pt x="99199" y="558063"/>
                  </a:lnTo>
                  <a:lnTo>
                    <a:pt x="78921" y="602729"/>
                  </a:lnTo>
                  <a:lnTo>
                    <a:pt x="60761" y="648670"/>
                  </a:lnTo>
                  <a:lnTo>
                    <a:pt x="44788" y="695833"/>
                  </a:lnTo>
                  <a:lnTo>
                    <a:pt x="31632" y="741963"/>
                  </a:lnTo>
                  <a:lnTo>
                    <a:pt x="20798" y="788200"/>
                  </a:lnTo>
                  <a:lnTo>
                    <a:pt x="12252" y="834477"/>
                  </a:lnTo>
                  <a:lnTo>
                    <a:pt x="5960" y="880730"/>
                  </a:lnTo>
                  <a:lnTo>
                    <a:pt x="1887" y="926895"/>
                  </a:lnTo>
                  <a:lnTo>
                    <a:pt x="0" y="972905"/>
                  </a:lnTo>
                  <a:lnTo>
                    <a:pt x="263" y="1018697"/>
                  </a:lnTo>
                  <a:lnTo>
                    <a:pt x="2644" y="1064205"/>
                  </a:lnTo>
                  <a:lnTo>
                    <a:pt x="7108" y="1109364"/>
                  </a:lnTo>
                  <a:lnTo>
                    <a:pt x="13621" y="1154109"/>
                  </a:lnTo>
                  <a:lnTo>
                    <a:pt x="22148" y="1198376"/>
                  </a:lnTo>
                  <a:lnTo>
                    <a:pt x="32656" y="1242099"/>
                  </a:lnTo>
                  <a:lnTo>
                    <a:pt x="45111" y="1285215"/>
                  </a:lnTo>
                  <a:lnTo>
                    <a:pt x="59478" y="1327656"/>
                  </a:lnTo>
                  <a:lnTo>
                    <a:pt x="75724" y="1369360"/>
                  </a:lnTo>
                  <a:lnTo>
                    <a:pt x="93814" y="1410260"/>
                  </a:lnTo>
                  <a:lnTo>
                    <a:pt x="113714" y="1450292"/>
                  </a:lnTo>
                  <a:lnTo>
                    <a:pt x="135390" y="1489391"/>
                  </a:lnTo>
                  <a:lnTo>
                    <a:pt x="158808" y="1527492"/>
                  </a:lnTo>
                  <a:lnTo>
                    <a:pt x="183933" y="1564530"/>
                  </a:lnTo>
                  <a:lnTo>
                    <a:pt x="210733" y="1600440"/>
                  </a:lnTo>
                  <a:lnTo>
                    <a:pt x="239171" y="1635158"/>
                  </a:lnTo>
                  <a:lnTo>
                    <a:pt x="269216" y="1668618"/>
                  </a:lnTo>
                  <a:lnTo>
                    <a:pt x="300831" y="1700755"/>
                  </a:lnTo>
                  <a:lnTo>
                    <a:pt x="333984" y="1731505"/>
                  </a:lnTo>
                  <a:lnTo>
                    <a:pt x="368640" y="1760802"/>
                  </a:lnTo>
                  <a:lnTo>
                    <a:pt x="404765" y="1788582"/>
                  </a:lnTo>
                  <a:lnTo>
                    <a:pt x="442324" y="1814779"/>
                  </a:lnTo>
                  <a:lnTo>
                    <a:pt x="481285" y="1839329"/>
                  </a:lnTo>
                  <a:lnTo>
                    <a:pt x="521612" y="1862167"/>
                  </a:lnTo>
                  <a:lnTo>
                    <a:pt x="563271" y="1883228"/>
                  </a:lnTo>
                  <a:lnTo>
                    <a:pt x="606229" y="1902447"/>
                  </a:lnTo>
                  <a:lnTo>
                    <a:pt x="650452" y="1919759"/>
                  </a:lnTo>
                  <a:lnTo>
                    <a:pt x="695904" y="1935099"/>
                  </a:lnTo>
                  <a:lnTo>
                    <a:pt x="990036" y="989838"/>
                  </a:lnTo>
                  <a:lnTo>
                    <a:pt x="990036" y="0"/>
                  </a:lnTo>
                  <a:close/>
                </a:path>
              </a:pathLst>
            </a:custGeom>
            <a:solidFill>
              <a:srgbClr val="3467E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0" name="object 20"/>
            <p:cNvSpPr/>
            <p:nvPr/>
          </p:nvSpPr>
          <p:spPr>
            <a:xfrm>
              <a:off x="771834" y="2333751"/>
              <a:ext cx="990600" cy="1935480"/>
            </a:xfrm>
            <a:custGeom>
              <a:avLst/>
              <a:gdLst/>
              <a:ahLst/>
              <a:cxnLst/>
              <a:rect l="l" t="t" r="r" b="b"/>
              <a:pathLst>
                <a:path w="990600" h="1935479">
                  <a:moveTo>
                    <a:pt x="695904" y="1935099"/>
                  </a:moveTo>
                  <a:lnTo>
                    <a:pt x="650452" y="1919759"/>
                  </a:lnTo>
                  <a:lnTo>
                    <a:pt x="606229" y="1902447"/>
                  </a:lnTo>
                  <a:lnTo>
                    <a:pt x="563271" y="1883228"/>
                  </a:lnTo>
                  <a:lnTo>
                    <a:pt x="521612" y="1862167"/>
                  </a:lnTo>
                  <a:lnTo>
                    <a:pt x="481285" y="1839329"/>
                  </a:lnTo>
                  <a:lnTo>
                    <a:pt x="442324" y="1814779"/>
                  </a:lnTo>
                  <a:lnTo>
                    <a:pt x="404765" y="1788582"/>
                  </a:lnTo>
                  <a:lnTo>
                    <a:pt x="368640" y="1760802"/>
                  </a:lnTo>
                  <a:lnTo>
                    <a:pt x="333984" y="1731505"/>
                  </a:lnTo>
                  <a:lnTo>
                    <a:pt x="300831" y="1700755"/>
                  </a:lnTo>
                  <a:lnTo>
                    <a:pt x="269216" y="1668618"/>
                  </a:lnTo>
                  <a:lnTo>
                    <a:pt x="239171" y="1635158"/>
                  </a:lnTo>
                  <a:lnTo>
                    <a:pt x="210733" y="1600440"/>
                  </a:lnTo>
                  <a:lnTo>
                    <a:pt x="183933" y="1564530"/>
                  </a:lnTo>
                  <a:lnTo>
                    <a:pt x="158808" y="1527492"/>
                  </a:lnTo>
                  <a:lnTo>
                    <a:pt x="135390" y="1489391"/>
                  </a:lnTo>
                  <a:lnTo>
                    <a:pt x="113714" y="1450292"/>
                  </a:lnTo>
                  <a:lnTo>
                    <a:pt x="93814" y="1410260"/>
                  </a:lnTo>
                  <a:lnTo>
                    <a:pt x="75724" y="1369360"/>
                  </a:lnTo>
                  <a:lnTo>
                    <a:pt x="59478" y="1327656"/>
                  </a:lnTo>
                  <a:lnTo>
                    <a:pt x="45111" y="1285215"/>
                  </a:lnTo>
                  <a:lnTo>
                    <a:pt x="32656" y="1242099"/>
                  </a:lnTo>
                  <a:lnTo>
                    <a:pt x="22148" y="1198376"/>
                  </a:lnTo>
                  <a:lnTo>
                    <a:pt x="13621" y="1154109"/>
                  </a:lnTo>
                  <a:lnTo>
                    <a:pt x="7108" y="1109364"/>
                  </a:lnTo>
                  <a:lnTo>
                    <a:pt x="2644" y="1064205"/>
                  </a:lnTo>
                  <a:lnTo>
                    <a:pt x="263" y="1018697"/>
                  </a:lnTo>
                  <a:lnTo>
                    <a:pt x="0" y="972905"/>
                  </a:lnTo>
                  <a:lnTo>
                    <a:pt x="1887" y="926895"/>
                  </a:lnTo>
                  <a:lnTo>
                    <a:pt x="5960" y="880730"/>
                  </a:lnTo>
                  <a:lnTo>
                    <a:pt x="12252" y="834477"/>
                  </a:lnTo>
                  <a:lnTo>
                    <a:pt x="20798" y="788200"/>
                  </a:lnTo>
                  <a:lnTo>
                    <a:pt x="31632" y="741963"/>
                  </a:lnTo>
                  <a:lnTo>
                    <a:pt x="44788" y="695833"/>
                  </a:lnTo>
                  <a:lnTo>
                    <a:pt x="60761" y="648670"/>
                  </a:lnTo>
                  <a:lnTo>
                    <a:pt x="78921" y="602729"/>
                  </a:lnTo>
                  <a:lnTo>
                    <a:pt x="99199" y="558063"/>
                  </a:lnTo>
                  <a:lnTo>
                    <a:pt x="121526" y="514721"/>
                  </a:lnTo>
                  <a:lnTo>
                    <a:pt x="145831" y="472755"/>
                  </a:lnTo>
                  <a:lnTo>
                    <a:pt x="172045" y="432216"/>
                  </a:lnTo>
                  <a:lnTo>
                    <a:pt x="200099" y="393155"/>
                  </a:lnTo>
                  <a:lnTo>
                    <a:pt x="229922" y="355624"/>
                  </a:lnTo>
                  <a:lnTo>
                    <a:pt x="261446" y="319674"/>
                  </a:lnTo>
                  <a:lnTo>
                    <a:pt x="294600" y="285356"/>
                  </a:lnTo>
                  <a:lnTo>
                    <a:pt x="329315" y="252721"/>
                  </a:lnTo>
                  <a:lnTo>
                    <a:pt x="365522" y="221821"/>
                  </a:lnTo>
                  <a:lnTo>
                    <a:pt x="403150" y="192706"/>
                  </a:lnTo>
                  <a:lnTo>
                    <a:pt x="442131" y="165428"/>
                  </a:lnTo>
                  <a:lnTo>
                    <a:pt x="482394" y="140038"/>
                  </a:lnTo>
                  <a:lnTo>
                    <a:pt x="523870" y="116587"/>
                  </a:lnTo>
                  <a:lnTo>
                    <a:pt x="566490" y="95127"/>
                  </a:lnTo>
                  <a:lnTo>
                    <a:pt x="610183" y="75708"/>
                  </a:lnTo>
                  <a:lnTo>
                    <a:pt x="654881" y="58382"/>
                  </a:lnTo>
                  <a:lnTo>
                    <a:pt x="700513" y="43200"/>
                  </a:lnTo>
                  <a:lnTo>
                    <a:pt x="747011" y="30213"/>
                  </a:lnTo>
                  <a:lnTo>
                    <a:pt x="794303" y="19473"/>
                  </a:lnTo>
                  <a:lnTo>
                    <a:pt x="842322" y="11030"/>
                  </a:lnTo>
                  <a:lnTo>
                    <a:pt x="890997" y="4936"/>
                  </a:lnTo>
                  <a:lnTo>
                    <a:pt x="940258" y="1242"/>
                  </a:lnTo>
                  <a:lnTo>
                    <a:pt x="990036" y="0"/>
                  </a:lnTo>
                  <a:lnTo>
                    <a:pt x="990036" y="989838"/>
                  </a:lnTo>
                  <a:lnTo>
                    <a:pt x="695904" y="1935099"/>
                  </a:lnTo>
                  <a:close/>
                </a:path>
              </a:pathLst>
            </a:custGeom>
            <a:ln w="19049">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sp>
        <p:nvSpPr>
          <p:cNvPr id="21" name="object 21"/>
          <p:cNvSpPr txBox="1"/>
          <p:nvPr/>
        </p:nvSpPr>
        <p:spPr>
          <a:xfrm>
            <a:off x="1966086" y="2290317"/>
            <a:ext cx="596900" cy="323850"/>
          </a:xfrm>
          <a:prstGeom prst="rect">
            <a:avLst/>
          </a:prstGeom>
        </p:spPr>
        <p:txBody>
          <a:bodyPr vert="horz" wrap="square" lIns="0" tIns="12065" rIns="0" bIns="0" rtlCol="0">
            <a:spAutoFit/>
          </a:bodyPr>
          <a:lstStyle/>
          <a:p>
            <a:pPr marL="2540" marR="0" lvl="0" indent="0" algn="ctr" defTabSz="914400" rtl="0" eaLnBrk="1" fontAlgn="auto" latinLnBrk="0" hangingPunct="1">
              <a:lnSpc>
                <a:spcPts val="1175"/>
              </a:lnSpc>
              <a:spcBef>
                <a:spcPts val="95"/>
              </a:spcBef>
              <a:spcAft>
                <a:spcPts val="0"/>
              </a:spcAft>
              <a:buClrTx/>
              <a:buSzTx/>
              <a:buFontTx/>
              <a:buNone/>
              <a:tabLst/>
              <a:defRPr/>
            </a:pPr>
            <a:r>
              <a:rPr kumimoji="0" sz="1000" b="1" i="0" u="none" strike="noStrike" kern="1200" cap="none" spc="-10" normalizeH="0" baseline="0" noProof="0" dirty="0">
                <a:ln>
                  <a:noFill/>
                </a:ln>
                <a:solidFill>
                  <a:srgbClr val="FFFFFF"/>
                </a:solidFill>
                <a:effectLst/>
                <a:uLnTx/>
                <a:uFillTx/>
                <a:latin typeface="Arial"/>
                <a:ea typeface="ＭＳ Ｐゴシック"/>
                <a:cs typeface="Arial"/>
              </a:rPr>
              <a:t>38.5%</a:t>
            </a:r>
            <a:endParaRPr kumimoji="0" sz="1000" b="0" i="0" u="none" strike="noStrike" kern="1200" cap="none" spc="0" normalizeH="0" baseline="0" noProof="0">
              <a:ln>
                <a:noFill/>
              </a:ln>
              <a:solidFill>
                <a:srgbClr val="000000"/>
              </a:solidFill>
              <a:effectLst/>
              <a:uLnTx/>
              <a:uFillTx/>
              <a:latin typeface="Arial"/>
              <a:ea typeface="ＭＳ Ｐゴシック"/>
              <a:cs typeface="Arial"/>
            </a:endParaRPr>
          </a:p>
          <a:p>
            <a:pPr marL="0" marR="0" lvl="0" indent="0" algn="ctr" defTabSz="914400" rtl="0" eaLnBrk="1" fontAlgn="auto" latinLnBrk="0" hangingPunct="1">
              <a:lnSpc>
                <a:spcPts val="1175"/>
              </a:lnSpc>
              <a:spcBef>
                <a:spcPts val="0"/>
              </a:spcBef>
              <a:spcAft>
                <a:spcPts val="0"/>
              </a:spcAft>
              <a:buClrTx/>
              <a:buSzTx/>
              <a:buFontTx/>
              <a:buNone/>
              <a:tabLst/>
              <a:defRPr/>
            </a:pPr>
            <a:r>
              <a:rPr kumimoji="0" sz="1000" b="1" i="0" u="none" strike="noStrike" kern="1200" cap="none" spc="-10" normalizeH="0" baseline="0" noProof="0" dirty="0">
                <a:ln>
                  <a:noFill/>
                </a:ln>
                <a:solidFill>
                  <a:srgbClr val="FFFFFF"/>
                </a:solidFill>
                <a:effectLst/>
                <a:uLnTx/>
                <a:uFillTx/>
                <a:latin typeface="Arial"/>
                <a:ea typeface="ＭＳ Ｐゴシック"/>
                <a:cs typeface="Arial"/>
              </a:rPr>
              <a:t>improved</a:t>
            </a:r>
            <a:endParaRPr kumimoji="0" sz="10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2" name="object 22"/>
          <p:cNvSpPr txBox="1"/>
          <p:nvPr/>
        </p:nvSpPr>
        <p:spPr>
          <a:xfrm>
            <a:off x="1602486" y="3099942"/>
            <a:ext cx="617855" cy="323850"/>
          </a:xfrm>
          <a:prstGeom prst="rect">
            <a:avLst/>
          </a:prstGeom>
        </p:spPr>
        <p:txBody>
          <a:bodyPr vert="horz" wrap="square" lIns="0" tIns="12065" rIns="0" bIns="0" rtlCol="0">
            <a:spAutoFit/>
          </a:bodyPr>
          <a:lstStyle/>
          <a:p>
            <a:pPr marL="2540" marR="0" lvl="0" indent="0" algn="ctr" defTabSz="914400" rtl="0" eaLnBrk="1" fontAlgn="auto" latinLnBrk="0" hangingPunct="1">
              <a:lnSpc>
                <a:spcPts val="1175"/>
              </a:lnSpc>
              <a:spcBef>
                <a:spcPts val="95"/>
              </a:spcBef>
              <a:spcAft>
                <a:spcPts val="0"/>
              </a:spcAft>
              <a:buClrTx/>
              <a:buSzTx/>
              <a:buFontTx/>
              <a:buNone/>
              <a:tabLst/>
              <a:defRPr/>
            </a:pPr>
            <a:r>
              <a:rPr kumimoji="0" sz="1000" b="1" i="0" u="none" strike="noStrike" kern="1200" cap="none" spc="-10" normalizeH="0" baseline="0" noProof="0" dirty="0">
                <a:ln>
                  <a:noFill/>
                </a:ln>
                <a:solidFill>
                  <a:srgbClr val="000000"/>
                </a:solidFill>
                <a:effectLst/>
                <a:uLnTx/>
                <a:uFillTx/>
                <a:latin typeface="Arial"/>
                <a:ea typeface="ＭＳ Ｐゴシック"/>
                <a:cs typeface="Arial"/>
              </a:rPr>
              <a:t>16.3%</a:t>
            </a:r>
            <a:endParaRPr kumimoji="0" sz="1000" b="0" i="0" u="none" strike="noStrike" kern="1200" cap="none" spc="0" normalizeH="0" baseline="0" noProof="0">
              <a:ln>
                <a:noFill/>
              </a:ln>
              <a:solidFill>
                <a:srgbClr val="000000"/>
              </a:solidFill>
              <a:effectLst/>
              <a:uLnTx/>
              <a:uFillTx/>
              <a:latin typeface="Arial"/>
              <a:ea typeface="ＭＳ Ｐゴシック"/>
              <a:cs typeface="Arial"/>
            </a:endParaRPr>
          </a:p>
          <a:p>
            <a:pPr marL="0" marR="0" lvl="0" indent="0" algn="ctr" defTabSz="914400" rtl="0" eaLnBrk="1" fontAlgn="auto" latinLnBrk="0" hangingPunct="1">
              <a:lnSpc>
                <a:spcPts val="1175"/>
              </a:lnSpc>
              <a:spcBef>
                <a:spcPts val="0"/>
              </a:spcBef>
              <a:spcAft>
                <a:spcPts val="0"/>
              </a:spcAft>
              <a:buClrTx/>
              <a:buSzTx/>
              <a:buFontTx/>
              <a:buNone/>
              <a:tabLst/>
              <a:defRPr/>
            </a:pPr>
            <a:r>
              <a:rPr kumimoji="0" sz="1000" b="1" i="0" u="none" strike="noStrike" kern="1200" cap="none" spc="-10" normalizeH="0" baseline="0" noProof="0" dirty="0">
                <a:ln>
                  <a:noFill/>
                </a:ln>
                <a:solidFill>
                  <a:srgbClr val="000000"/>
                </a:solidFill>
                <a:effectLst/>
                <a:uLnTx/>
                <a:uFillTx/>
                <a:latin typeface="Arial"/>
                <a:ea typeface="ＭＳ Ｐゴシック"/>
                <a:cs typeface="Arial"/>
              </a:rPr>
              <a:t>worsened</a:t>
            </a:r>
            <a:endParaRPr kumimoji="0" sz="10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3" name="object 23"/>
          <p:cNvSpPr txBox="1"/>
          <p:nvPr/>
        </p:nvSpPr>
        <p:spPr>
          <a:xfrm>
            <a:off x="909929" y="2423541"/>
            <a:ext cx="701675" cy="323850"/>
          </a:xfrm>
          <a:prstGeom prst="rect">
            <a:avLst/>
          </a:prstGeom>
        </p:spPr>
        <p:txBody>
          <a:bodyPr vert="horz" wrap="square" lIns="0" tIns="12065" rIns="0" bIns="0" rtlCol="0">
            <a:spAutoFit/>
          </a:bodyPr>
          <a:lstStyle/>
          <a:p>
            <a:pPr marL="1270" marR="0" lvl="0" indent="0" algn="ctr" defTabSz="914400" rtl="0" eaLnBrk="1" fontAlgn="auto" latinLnBrk="0" hangingPunct="1">
              <a:lnSpc>
                <a:spcPts val="1175"/>
              </a:lnSpc>
              <a:spcBef>
                <a:spcPts val="95"/>
              </a:spcBef>
              <a:spcAft>
                <a:spcPts val="0"/>
              </a:spcAft>
              <a:buClrTx/>
              <a:buSzTx/>
              <a:buFontTx/>
              <a:buNone/>
              <a:tabLst/>
              <a:defRPr/>
            </a:pPr>
            <a:r>
              <a:rPr kumimoji="0" sz="1000" b="1" i="0" u="none" strike="noStrike" kern="1200" cap="none" spc="-10" normalizeH="0" baseline="0" noProof="0" dirty="0">
                <a:ln>
                  <a:noFill/>
                </a:ln>
                <a:solidFill>
                  <a:srgbClr val="FFFFFF"/>
                </a:solidFill>
                <a:effectLst/>
                <a:uLnTx/>
                <a:uFillTx/>
                <a:latin typeface="Arial"/>
                <a:ea typeface="ＭＳ Ｐゴシック"/>
                <a:cs typeface="Arial"/>
              </a:rPr>
              <a:t>45.2%</a:t>
            </a:r>
            <a:endParaRPr kumimoji="0" sz="1000" b="0" i="0" u="none" strike="noStrike" kern="1200" cap="none" spc="0" normalizeH="0" baseline="0" noProof="0">
              <a:ln>
                <a:noFill/>
              </a:ln>
              <a:solidFill>
                <a:srgbClr val="000000"/>
              </a:solidFill>
              <a:effectLst/>
              <a:uLnTx/>
              <a:uFillTx/>
              <a:latin typeface="Arial"/>
              <a:ea typeface="ＭＳ Ｐゴシック"/>
              <a:cs typeface="Arial"/>
            </a:endParaRPr>
          </a:p>
          <a:p>
            <a:pPr marL="0" marR="0" lvl="0" indent="0" algn="ctr" defTabSz="914400" rtl="0" eaLnBrk="1" fontAlgn="auto" latinLnBrk="0" hangingPunct="1">
              <a:lnSpc>
                <a:spcPts val="1175"/>
              </a:lnSpc>
              <a:spcBef>
                <a:spcPts val="0"/>
              </a:spcBef>
              <a:spcAft>
                <a:spcPts val="0"/>
              </a:spcAft>
              <a:buClrTx/>
              <a:buSzTx/>
              <a:buFontTx/>
              <a:buNone/>
              <a:tabLst/>
              <a:defRPr/>
            </a:pPr>
            <a:r>
              <a:rPr kumimoji="0" sz="1000" b="1" i="0" u="none" strike="noStrike" kern="1200" cap="none" spc="-10" normalizeH="0" baseline="0" noProof="0" dirty="0">
                <a:ln>
                  <a:noFill/>
                </a:ln>
                <a:solidFill>
                  <a:srgbClr val="FFFFFF"/>
                </a:solidFill>
                <a:effectLst/>
                <a:uLnTx/>
                <a:uFillTx/>
                <a:latin typeface="Arial"/>
                <a:ea typeface="ＭＳ Ｐゴシック"/>
                <a:cs typeface="Arial"/>
              </a:rPr>
              <a:t>unchanged</a:t>
            </a:r>
            <a:endParaRPr kumimoji="0" sz="1000" b="0" i="0" u="none" strike="noStrike" kern="1200" cap="none" spc="0" normalizeH="0" baseline="0" noProof="0">
              <a:ln>
                <a:noFill/>
              </a:ln>
              <a:solidFill>
                <a:srgbClr val="000000"/>
              </a:solidFill>
              <a:effectLst/>
              <a:uLnTx/>
              <a:uFillTx/>
              <a:latin typeface="Arial"/>
              <a:ea typeface="ＭＳ Ｐゴシック"/>
              <a:cs typeface="Arial"/>
            </a:endParaRPr>
          </a:p>
        </p:txBody>
      </p:sp>
      <p:grpSp>
        <p:nvGrpSpPr>
          <p:cNvPr id="24" name="object 24"/>
          <p:cNvGrpSpPr/>
          <p:nvPr/>
        </p:nvGrpSpPr>
        <p:grpSpPr>
          <a:xfrm>
            <a:off x="3228918" y="1638426"/>
            <a:ext cx="1998980" cy="1998980"/>
            <a:chOff x="3228918" y="2324226"/>
            <a:chExt cx="1998980" cy="1998980"/>
          </a:xfrm>
        </p:grpSpPr>
        <p:sp>
          <p:nvSpPr>
            <p:cNvPr id="25" name="object 25"/>
            <p:cNvSpPr/>
            <p:nvPr/>
          </p:nvSpPr>
          <p:spPr>
            <a:xfrm>
              <a:off x="4228337" y="2333751"/>
              <a:ext cx="988694" cy="989965"/>
            </a:xfrm>
            <a:custGeom>
              <a:avLst/>
              <a:gdLst/>
              <a:ahLst/>
              <a:cxnLst/>
              <a:rect l="l" t="t" r="r" b="b"/>
              <a:pathLst>
                <a:path w="988695" h="989964">
                  <a:moveTo>
                    <a:pt x="0" y="0"/>
                  </a:moveTo>
                  <a:lnTo>
                    <a:pt x="0" y="989838"/>
                  </a:lnTo>
                  <a:lnTo>
                    <a:pt x="988695" y="940181"/>
                  </a:lnTo>
                  <a:lnTo>
                    <a:pt x="985166" y="892611"/>
                  </a:lnTo>
                  <a:lnTo>
                    <a:pt x="979441" y="845716"/>
                  </a:lnTo>
                  <a:lnTo>
                    <a:pt x="971572" y="799546"/>
                  </a:lnTo>
                  <a:lnTo>
                    <a:pt x="961613" y="754151"/>
                  </a:lnTo>
                  <a:lnTo>
                    <a:pt x="949615" y="709582"/>
                  </a:lnTo>
                  <a:lnTo>
                    <a:pt x="935632" y="665888"/>
                  </a:lnTo>
                  <a:lnTo>
                    <a:pt x="919716" y="623119"/>
                  </a:lnTo>
                  <a:lnTo>
                    <a:pt x="901920" y="581325"/>
                  </a:lnTo>
                  <a:lnTo>
                    <a:pt x="882296" y="540557"/>
                  </a:lnTo>
                  <a:lnTo>
                    <a:pt x="860897" y="500865"/>
                  </a:lnTo>
                  <a:lnTo>
                    <a:pt x="837776" y="462298"/>
                  </a:lnTo>
                  <a:lnTo>
                    <a:pt x="812986" y="424907"/>
                  </a:lnTo>
                  <a:lnTo>
                    <a:pt x="786578" y="388742"/>
                  </a:lnTo>
                  <a:lnTo>
                    <a:pt x="758607" y="353853"/>
                  </a:lnTo>
                  <a:lnTo>
                    <a:pt x="729124" y="320290"/>
                  </a:lnTo>
                  <a:lnTo>
                    <a:pt x="698182" y="288103"/>
                  </a:lnTo>
                  <a:lnTo>
                    <a:pt x="665833" y="257343"/>
                  </a:lnTo>
                  <a:lnTo>
                    <a:pt x="632132" y="228058"/>
                  </a:lnTo>
                  <a:lnTo>
                    <a:pt x="597129" y="200300"/>
                  </a:lnTo>
                  <a:lnTo>
                    <a:pt x="560878" y="174118"/>
                  </a:lnTo>
                  <a:lnTo>
                    <a:pt x="523432" y="149563"/>
                  </a:lnTo>
                  <a:lnTo>
                    <a:pt x="484843" y="126684"/>
                  </a:lnTo>
                  <a:lnTo>
                    <a:pt x="445164" y="105532"/>
                  </a:lnTo>
                  <a:lnTo>
                    <a:pt x="404447" y="86157"/>
                  </a:lnTo>
                  <a:lnTo>
                    <a:pt x="362746" y="68609"/>
                  </a:lnTo>
                  <a:lnTo>
                    <a:pt x="320112" y="52938"/>
                  </a:lnTo>
                  <a:lnTo>
                    <a:pt x="276599" y="39193"/>
                  </a:lnTo>
                  <a:lnTo>
                    <a:pt x="232259" y="27426"/>
                  </a:lnTo>
                  <a:lnTo>
                    <a:pt x="187144" y="17686"/>
                  </a:lnTo>
                  <a:lnTo>
                    <a:pt x="141309" y="10023"/>
                  </a:lnTo>
                  <a:lnTo>
                    <a:pt x="94804" y="4488"/>
                  </a:lnTo>
                  <a:lnTo>
                    <a:pt x="47684" y="1130"/>
                  </a:lnTo>
                  <a:lnTo>
                    <a:pt x="0"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6" name="object 26"/>
            <p:cNvSpPr/>
            <p:nvPr/>
          </p:nvSpPr>
          <p:spPr>
            <a:xfrm>
              <a:off x="4073524" y="3273932"/>
              <a:ext cx="1144905" cy="1040130"/>
            </a:xfrm>
            <a:custGeom>
              <a:avLst/>
              <a:gdLst/>
              <a:ahLst/>
              <a:cxnLst/>
              <a:rect l="l" t="t" r="r" b="b"/>
              <a:pathLst>
                <a:path w="1144904" h="1040129">
                  <a:moveTo>
                    <a:pt x="1143508" y="0"/>
                  </a:moveTo>
                  <a:lnTo>
                    <a:pt x="154812" y="49656"/>
                  </a:lnTo>
                  <a:lnTo>
                    <a:pt x="0" y="1027429"/>
                  </a:lnTo>
                  <a:lnTo>
                    <a:pt x="50845" y="1034119"/>
                  </a:lnTo>
                  <a:lnTo>
                    <a:pt x="101965" y="1038177"/>
                  </a:lnTo>
                  <a:lnTo>
                    <a:pt x="153251" y="1039592"/>
                  </a:lnTo>
                  <a:lnTo>
                    <a:pt x="204597" y="1038351"/>
                  </a:lnTo>
                  <a:lnTo>
                    <a:pt x="252436" y="1034794"/>
                  </a:lnTo>
                  <a:lnTo>
                    <a:pt x="299575" y="1029022"/>
                  </a:lnTo>
                  <a:lnTo>
                    <a:pt x="345964" y="1021088"/>
                  </a:lnTo>
                  <a:lnTo>
                    <a:pt x="391553" y="1011048"/>
                  </a:lnTo>
                  <a:lnTo>
                    <a:pt x="436293" y="998957"/>
                  </a:lnTo>
                  <a:lnTo>
                    <a:pt x="480136" y="984867"/>
                  </a:lnTo>
                  <a:lnTo>
                    <a:pt x="523031" y="968834"/>
                  </a:lnTo>
                  <a:lnTo>
                    <a:pt x="564931" y="950912"/>
                  </a:lnTo>
                  <a:lnTo>
                    <a:pt x="605785" y="931156"/>
                  </a:lnTo>
                  <a:lnTo>
                    <a:pt x="645544" y="909619"/>
                  </a:lnTo>
                  <a:lnTo>
                    <a:pt x="684159" y="886356"/>
                  </a:lnTo>
                  <a:lnTo>
                    <a:pt x="721582" y="861422"/>
                  </a:lnTo>
                  <a:lnTo>
                    <a:pt x="757762" y="834871"/>
                  </a:lnTo>
                  <a:lnTo>
                    <a:pt x="792651" y="806757"/>
                  </a:lnTo>
                  <a:lnTo>
                    <a:pt x="826200" y="777134"/>
                  </a:lnTo>
                  <a:lnTo>
                    <a:pt x="858359" y="746057"/>
                  </a:lnTo>
                  <a:lnTo>
                    <a:pt x="889079" y="713581"/>
                  </a:lnTo>
                  <a:lnTo>
                    <a:pt x="918311" y="679759"/>
                  </a:lnTo>
                  <a:lnTo>
                    <a:pt x="946005" y="644646"/>
                  </a:lnTo>
                  <a:lnTo>
                    <a:pt x="972114" y="608297"/>
                  </a:lnTo>
                  <a:lnTo>
                    <a:pt x="996586" y="570765"/>
                  </a:lnTo>
                  <a:lnTo>
                    <a:pt x="1019374" y="532105"/>
                  </a:lnTo>
                  <a:lnTo>
                    <a:pt x="1040428" y="492372"/>
                  </a:lnTo>
                  <a:lnTo>
                    <a:pt x="1059698" y="451620"/>
                  </a:lnTo>
                  <a:lnTo>
                    <a:pt x="1077136" y="409902"/>
                  </a:lnTo>
                  <a:lnTo>
                    <a:pt x="1092693" y="367275"/>
                  </a:lnTo>
                  <a:lnTo>
                    <a:pt x="1106319" y="323791"/>
                  </a:lnTo>
                  <a:lnTo>
                    <a:pt x="1117965" y="279505"/>
                  </a:lnTo>
                  <a:lnTo>
                    <a:pt x="1127582" y="234472"/>
                  </a:lnTo>
                  <a:lnTo>
                    <a:pt x="1135120" y="188746"/>
                  </a:lnTo>
                  <a:lnTo>
                    <a:pt x="1140531" y="142382"/>
                  </a:lnTo>
                  <a:lnTo>
                    <a:pt x="1143766" y="95433"/>
                  </a:lnTo>
                  <a:lnTo>
                    <a:pt x="1144774" y="47954"/>
                  </a:lnTo>
                  <a:lnTo>
                    <a:pt x="1143508" y="0"/>
                  </a:lnTo>
                  <a:close/>
                </a:path>
              </a:pathLst>
            </a:custGeom>
            <a:solidFill>
              <a:srgbClr val="F1F1F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7" name="object 27"/>
            <p:cNvSpPr/>
            <p:nvPr/>
          </p:nvSpPr>
          <p:spPr>
            <a:xfrm>
              <a:off x="4073524" y="3273932"/>
              <a:ext cx="1144905" cy="1040130"/>
            </a:xfrm>
            <a:custGeom>
              <a:avLst/>
              <a:gdLst/>
              <a:ahLst/>
              <a:cxnLst/>
              <a:rect l="l" t="t" r="r" b="b"/>
              <a:pathLst>
                <a:path w="1144904" h="1040129">
                  <a:moveTo>
                    <a:pt x="1143508" y="0"/>
                  </a:moveTo>
                  <a:lnTo>
                    <a:pt x="1144774" y="47954"/>
                  </a:lnTo>
                  <a:lnTo>
                    <a:pt x="1143766" y="95433"/>
                  </a:lnTo>
                  <a:lnTo>
                    <a:pt x="1140531" y="142382"/>
                  </a:lnTo>
                  <a:lnTo>
                    <a:pt x="1135120" y="188746"/>
                  </a:lnTo>
                  <a:lnTo>
                    <a:pt x="1127582" y="234472"/>
                  </a:lnTo>
                  <a:lnTo>
                    <a:pt x="1117965" y="279505"/>
                  </a:lnTo>
                  <a:lnTo>
                    <a:pt x="1106319" y="323791"/>
                  </a:lnTo>
                  <a:lnTo>
                    <a:pt x="1092693" y="367275"/>
                  </a:lnTo>
                  <a:lnTo>
                    <a:pt x="1077136" y="409902"/>
                  </a:lnTo>
                  <a:lnTo>
                    <a:pt x="1059698" y="451620"/>
                  </a:lnTo>
                  <a:lnTo>
                    <a:pt x="1040428" y="492372"/>
                  </a:lnTo>
                  <a:lnTo>
                    <a:pt x="1019374" y="532105"/>
                  </a:lnTo>
                  <a:lnTo>
                    <a:pt x="996586" y="570765"/>
                  </a:lnTo>
                  <a:lnTo>
                    <a:pt x="972114" y="608297"/>
                  </a:lnTo>
                  <a:lnTo>
                    <a:pt x="946005" y="644646"/>
                  </a:lnTo>
                  <a:lnTo>
                    <a:pt x="918311" y="679759"/>
                  </a:lnTo>
                  <a:lnTo>
                    <a:pt x="889079" y="713581"/>
                  </a:lnTo>
                  <a:lnTo>
                    <a:pt x="858359" y="746057"/>
                  </a:lnTo>
                  <a:lnTo>
                    <a:pt x="826200" y="777134"/>
                  </a:lnTo>
                  <a:lnTo>
                    <a:pt x="792651" y="806757"/>
                  </a:lnTo>
                  <a:lnTo>
                    <a:pt x="757762" y="834871"/>
                  </a:lnTo>
                  <a:lnTo>
                    <a:pt x="721582" y="861422"/>
                  </a:lnTo>
                  <a:lnTo>
                    <a:pt x="684159" y="886356"/>
                  </a:lnTo>
                  <a:lnTo>
                    <a:pt x="645544" y="909619"/>
                  </a:lnTo>
                  <a:lnTo>
                    <a:pt x="605785" y="931156"/>
                  </a:lnTo>
                  <a:lnTo>
                    <a:pt x="564931" y="950912"/>
                  </a:lnTo>
                  <a:lnTo>
                    <a:pt x="523031" y="968834"/>
                  </a:lnTo>
                  <a:lnTo>
                    <a:pt x="480136" y="984867"/>
                  </a:lnTo>
                  <a:lnTo>
                    <a:pt x="436293" y="998957"/>
                  </a:lnTo>
                  <a:lnTo>
                    <a:pt x="391553" y="1011048"/>
                  </a:lnTo>
                  <a:lnTo>
                    <a:pt x="345964" y="1021088"/>
                  </a:lnTo>
                  <a:lnTo>
                    <a:pt x="299575" y="1029022"/>
                  </a:lnTo>
                  <a:lnTo>
                    <a:pt x="252436" y="1034794"/>
                  </a:lnTo>
                  <a:lnTo>
                    <a:pt x="204597" y="1038351"/>
                  </a:lnTo>
                  <a:lnTo>
                    <a:pt x="153251" y="1039592"/>
                  </a:lnTo>
                  <a:lnTo>
                    <a:pt x="101965" y="1038177"/>
                  </a:lnTo>
                  <a:lnTo>
                    <a:pt x="50845" y="1034119"/>
                  </a:lnTo>
                  <a:lnTo>
                    <a:pt x="0" y="1027429"/>
                  </a:lnTo>
                  <a:lnTo>
                    <a:pt x="154812" y="49656"/>
                  </a:lnTo>
                  <a:lnTo>
                    <a:pt x="1143508" y="0"/>
                  </a:lnTo>
                  <a:close/>
                </a:path>
              </a:pathLst>
            </a:custGeom>
            <a:ln w="1905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8" name="object 28"/>
            <p:cNvSpPr/>
            <p:nvPr/>
          </p:nvSpPr>
          <p:spPr>
            <a:xfrm>
              <a:off x="3238443" y="2333751"/>
              <a:ext cx="989965" cy="1967864"/>
            </a:xfrm>
            <a:custGeom>
              <a:avLst/>
              <a:gdLst/>
              <a:ahLst/>
              <a:cxnLst/>
              <a:rect l="l" t="t" r="r" b="b"/>
              <a:pathLst>
                <a:path w="989964" h="1967864">
                  <a:moveTo>
                    <a:pt x="989893" y="0"/>
                  </a:moveTo>
                  <a:lnTo>
                    <a:pt x="941452" y="1171"/>
                  </a:lnTo>
                  <a:lnTo>
                    <a:pt x="893552" y="4653"/>
                  </a:lnTo>
                  <a:lnTo>
                    <a:pt x="846252" y="10395"/>
                  </a:lnTo>
                  <a:lnTo>
                    <a:pt x="799612" y="18345"/>
                  </a:lnTo>
                  <a:lnTo>
                    <a:pt x="753689" y="28454"/>
                  </a:lnTo>
                  <a:lnTo>
                    <a:pt x="708545" y="40671"/>
                  </a:lnTo>
                  <a:lnTo>
                    <a:pt x="664237" y="54946"/>
                  </a:lnTo>
                  <a:lnTo>
                    <a:pt x="620825" y="71227"/>
                  </a:lnTo>
                  <a:lnTo>
                    <a:pt x="578369" y="89466"/>
                  </a:lnTo>
                  <a:lnTo>
                    <a:pt x="536927" y="109610"/>
                  </a:lnTo>
                  <a:lnTo>
                    <a:pt x="496558" y="131610"/>
                  </a:lnTo>
                  <a:lnTo>
                    <a:pt x="457322" y="155415"/>
                  </a:lnTo>
                  <a:lnTo>
                    <a:pt x="419279" y="180975"/>
                  </a:lnTo>
                  <a:lnTo>
                    <a:pt x="382486" y="208239"/>
                  </a:lnTo>
                  <a:lnTo>
                    <a:pt x="347004" y="237156"/>
                  </a:lnTo>
                  <a:lnTo>
                    <a:pt x="312891" y="267677"/>
                  </a:lnTo>
                  <a:lnTo>
                    <a:pt x="280206" y="299750"/>
                  </a:lnTo>
                  <a:lnTo>
                    <a:pt x="249010" y="333326"/>
                  </a:lnTo>
                  <a:lnTo>
                    <a:pt x="219361" y="368353"/>
                  </a:lnTo>
                  <a:lnTo>
                    <a:pt x="191317" y="404781"/>
                  </a:lnTo>
                  <a:lnTo>
                    <a:pt x="164940" y="442561"/>
                  </a:lnTo>
                  <a:lnTo>
                    <a:pt x="140286" y="481640"/>
                  </a:lnTo>
                  <a:lnTo>
                    <a:pt x="117417" y="521969"/>
                  </a:lnTo>
                  <a:lnTo>
                    <a:pt x="96391" y="563497"/>
                  </a:lnTo>
                  <a:lnTo>
                    <a:pt x="77266" y="606175"/>
                  </a:lnTo>
                  <a:lnTo>
                    <a:pt x="60103" y="649950"/>
                  </a:lnTo>
                  <a:lnTo>
                    <a:pt x="44960" y="694773"/>
                  </a:lnTo>
                  <a:lnTo>
                    <a:pt x="31898" y="740594"/>
                  </a:lnTo>
                  <a:lnTo>
                    <a:pt x="20973" y="787361"/>
                  </a:lnTo>
                  <a:lnTo>
                    <a:pt x="12247" y="835025"/>
                  </a:lnTo>
                  <a:lnTo>
                    <a:pt x="5866" y="882576"/>
                  </a:lnTo>
                  <a:lnTo>
                    <a:pt x="1797" y="929898"/>
                  </a:lnTo>
                  <a:lnTo>
                    <a:pt x="0" y="976929"/>
                  </a:lnTo>
                  <a:lnTo>
                    <a:pt x="429" y="1023611"/>
                  </a:lnTo>
                  <a:lnTo>
                    <a:pt x="3042" y="1069884"/>
                  </a:lnTo>
                  <a:lnTo>
                    <a:pt x="7796" y="1115690"/>
                  </a:lnTo>
                  <a:lnTo>
                    <a:pt x="14648" y="1160968"/>
                  </a:lnTo>
                  <a:lnTo>
                    <a:pt x="23555" y="1205660"/>
                  </a:lnTo>
                  <a:lnTo>
                    <a:pt x="34473" y="1249707"/>
                  </a:lnTo>
                  <a:lnTo>
                    <a:pt x="47360" y="1293048"/>
                  </a:lnTo>
                  <a:lnTo>
                    <a:pt x="62172" y="1335626"/>
                  </a:lnTo>
                  <a:lnTo>
                    <a:pt x="78867" y="1377379"/>
                  </a:lnTo>
                  <a:lnTo>
                    <a:pt x="97400" y="1418250"/>
                  </a:lnTo>
                  <a:lnTo>
                    <a:pt x="117730" y="1458179"/>
                  </a:lnTo>
                  <a:lnTo>
                    <a:pt x="139812" y="1497106"/>
                  </a:lnTo>
                  <a:lnTo>
                    <a:pt x="163604" y="1534973"/>
                  </a:lnTo>
                  <a:lnTo>
                    <a:pt x="189063" y="1571720"/>
                  </a:lnTo>
                  <a:lnTo>
                    <a:pt x="216146" y="1607287"/>
                  </a:lnTo>
                  <a:lnTo>
                    <a:pt x="244808" y="1641616"/>
                  </a:lnTo>
                  <a:lnTo>
                    <a:pt x="275008" y="1674647"/>
                  </a:lnTo>
                  <a:lnTo>
                    <a:pt x="306703" y="1706321"/>
                  </a:lnTo>
                  <a:lnTo>
                    <a:pt x="339848" y="1736579"/>
                  </a:lnTo>
                  <a:lnTo>
                    <a:pt x="374401" y="1765361"/>
                  </a:lnTo>
                  <a:lnTo>
                    <a:pt x="410319" y="1792608"/>
                  </a:lnTo>
                  <a:lnTo>
                    <a:pt x="447559" y="1818260"/>
                  </a:lnTo>
                  <a:lnTo>
                    <a:pt x="486078" y="1842260"/>
                  </a:lnTo>
                  <a:lnTo>
                    <a:pt x="525832" y="1864546"/>
                  </a:lnTo>
                  <a:lnTo>
                    <a:pt x="566778" y="1885060"/>
                  </a:lnTo>
                  <a:lnTo>
                    <a:pt x="608873" y="1903743"/>
                  </a:lnTo>
                  <a:lnTo>
                    <a:pt x="652075" y="1920535"/>
                  </a:lnTo>
                  <a:lnTo>
                    <a:pt x="696340" y="1935377"/>
                  </a:lnTo>
                  <a:lnTo>
                    <a:pt x="741624" y="1948210"/>
                  </a:lnTo>
                  <a:lnTo>
                    <a:pt x="787885" y="1958974"/>
                  </a:lnTo>
                  <a:lnTo>
                    <a:pt x="835080" y="1967611"/>
                  </a:lnTo>
                  <a:lnTo>
                    <a:pt x="989893" y="989838"/>
                  </a:lnTo>
                  <a:lnTo>
                    <a:pt x="989893" y="0"/>
                  </a:lnTo>
                  <a:close/>
                </a:path>
              </a:pathLst>
            </a:custGeom>
            <a:solidFill>
              <a:srgbClr val="E0E0E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9" name="object 29"/>
            <p:cNvSpPr/>
            <p:nvPr/>
          </p:nvSpPr>
          <p:spPr>
            <a:xfrm>
              <a:off x="3238443" y="2333751"/>
              <a:ext cx="989965" cy="1967864"/>
            </a:xfrm>
            <a:custGeom>
              <a:avLst/>
              <a:gdLst/>
              <a:ahLst/>
              <a:cxnLst/>
              <a:rect l="l" t="t" r="r" b="b"/>
              <a:pathLst>
                <a:path w="989964" h="1967864">
                  <a:moveTo>
                    <a:pt x="835080" y="1967611"/>
                  </a:moveTo>
                  <a:lnTo>
                    <a:pt x="787885" y="1958974"/>
                  </a:lnTo>
                  <a:lnTo>
                    <a:pt x="741624" y="1948210"/>
                  </a:lnTo>
                  <a:lnTo>
                    <a:pt x="696340" y="1935377"/>
                  </a:lnTo>
                  <a:lnTo>
                    <a:pt x="652075" y="1920535"/>
                  </a:lnTo>
                  <a:lnTo>
                    <a:pt x="608873" y="1903743"/>
                  </a:lnTo>
                  <a:lnTo>
                    <a:pt x="566778" y="1885060"/>
                  </a:lnTo>
                  <a:lnTo>
                    <a:pt x="525832" y="1864546"/>
                  </a:lnTo>
                  <a:lnTo>
                    <a:pt x="486078" y="1842260"/>
                  </a:lnTo>
                  <a:lnTo>
                    <a:pt x="447559" y="1818260"/>
                  </a:lnTo>
                  <a:lnTo>
                    <a:pt x="410319" y="1792608"/>
                  </a:lnTo>
                  <a:lnTo>
                    <a:pt x="374401" y="1765361"/>
                  </a:lnTo>
                  <a:lnTo>
                    <a:pt x="339848" y="1736579"/>
                  </a:lnTo>
                  <a:lnTo>
                    <a:pt x="306703" y="1706321"/>
                  </a:lnTo>
                  <a:lnTo>
                    <a:pt x="275008" y="1674647"/>
                  </a:lnTo>
                  <a:lnTo>
                    <a:pt x="244808" y="1641616"/>
                  </a:lnTo>
                  <a:lnTo>
                    <a:pt x="216146" y="1607287"/>
                  </a:lnTo>
                  <a:lnTo>
                    <a:pt x="189063" y="1571720"/>
                  </a:lnTo>
                  <a:lnTo>
                    <a:pt x="163604" y="1534973"/>
                  </a:lnTo>
                  <a:lnTo>
                    <a:pt x="139812" y="1497106"/>
                  </a:lnTo>
                  <a:lnTo>
                    <a:pt x="117730" y="1458179"/>
                  </a:lnTo>
                  <a:lnTo>
                    <a:pt x="97400" y="1418250"/>
                  </a:lnTo>
                  <a:lnTo>
                    <a:pt x="78867" y="1377379"/>
                  </a:lnTo>
                  <a:lnTo>
                    <a:pt x="62172" y="1335626"/>
                  </a:lnTo>
                  <a:lnTo>
                    <a:pt x="47360" y="1293048"/>
                  </a:lnTo>
                  <a:lnTo>
                    <a:pt x="34473" y="1249707"/>
                  </a:lnTo>
                  <a:lnTo>
                    <a:pt x="23555" y="1205660"/>
                  </a:lnTo>
                  <a:lnTo>
                    <a:pt x="14648" y="1160968"/>
                  </a:lnTo>
                  <a:lnTo>
                    <a:pt x="7796" y="1115690"/>
                  </a:lnTo>
                  <a:lnTo>
                    <a:pt x="3042" y="1069884"/>
                  </a:lnTo>
                  <a:lnTo>
                    <a:pt x="429" y="1023611"/>
                  </a:lnTo>
                  <a:lnTo>
                    <a:pt x="0" y="976929"/>
                  </a:lnTo>
                  <a:lnTo>
                    <a:pt x="1797" y="929898"/>
                  </a:lnTo>
                  <a:lnTo>
                    <a:pt x="5866" y="882576"/>
                  </a:lnTo>
                  <a:lnTo>
                    <a:pt x="12247" y="835025"/>
                  </a:lnTo>
                  <a:lnTo>
                    <a:pt x="20973" y="787361"/>
                  </a:lnTo>
                  <a:lnTo>
                    <a:pt x="31898" y="740594"/>
                  </a:lnTo>
                  <a:lnTo>
                    <a:pt x="44960" y="694773"/>
                  </a:lnTo>
                  <a:lnTo>
                    <a:pt x="60103" y="649950"/>
                  </a:lnTo>
                  <a:lnTo>
                    <a:pt x="77266" y="606175"/>
                  </a:lnTo>
                  <a:lnTo>
                    <a:pt x="96391" y="563497"/>
                  </a:lnTo>
                  <a:lnTo>
                    <a:pt x="117417" y="521969"/>
                  </a:lnTo>
                  <a:lnTo>
                    <a:pt x="140286" y="481640"/>
                  </a:lnTo>
                  <a:lnTo>
                    <a:pt x="164940" y="442561"/>
                  </a:lnTo>
                  <a:lnTo>
                    <a:pt x="191317" y="404781"/>
                  </a:lnTo>
                  <a:lnTo>
                    <a:pt x="219361" y="368353"/>
                  </a:lnTo>
                  <a:lnTo>
                    <a:pt x="249010" y="333326"/>
                  </a:lnTo>
                  <a:lnTo>
                    <a:pt x="280206" y="299750"/>
                  </a:lnTo>
                  <a:lnTo>
                    <a:pt x="312891" y="267677"/>
                  </a:lnTo>
                  <a:lnTo>
                    <a:pt x="347004" y="237156"/>
                  </a:lnTo>
                  <a:lnTo>
                    <a:pt x="382486" y="208239"/>
                  </a:lnTo>
                  <a:lnTo>
                    <a:pt x="419279" y="180975"/>
                  </a:lnTo>
                  <a:lnTo>
                    <a:pt x="457322" y="155415"/>
                  </a:lnTo>
                  <a:lnTo>
                    <a:pt x="496558" y="131610"/>
                  </a:lnTo>
                  <a:lnTo>
                    <a:pt x="536927" y="109610"/>
                  </a:lnTo>
                  <a:lnTo>
                    <a:pt x="578369" y="89466"/>
                  </a:lnTo>
                  <a:lnTo>
                    <a:pt x="620825" y="71227"/>
                  </a:lnTo>
                  <a:lnTo>
                    <a:pt x="664237" y="54946"/>
                  </a:lnTo>
                  <a:lnTo>
                    <a:pt x="708545" y="40671"/>
                  </a:lnTo>
                  <a:lnTo>
                    <a:pt x="753689" y="28454"/>
                  </a:lnTo>
                  <a:lnTo>
                    <a:pt x="799612" y="18345"/>
                  </a:lnTo>
                  <a:lnTo>
                    <a:pt x="846252" y="10395"/>
                  </a:lnTo>
                  <a:lnTo>
                    <a:pt x="893552" y="4653"/>
                  </a:lnTo>
                  <a:lnTo>
                    <a:pt x="941452" y="1171"/>
                  </a:lnTo>
                  <a:lnTo>
                    <a:pt x="989893" y="0"/>
                  </a:lnTo>
                  <a:lnTo>
                    <a:pt x="989893" y="989838"/>
                  </a:lnTo>
                  <a:lnTo>
                    <a:pt x="835080" y="1967611"/>
                  </a:lnTo>
                  <a:close/>
                </a:path>
              </a:pathLst>
            </a:custGeom>
            <a:ln w="1905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sp>
        <p:nvSpPr>
          <p:cNvPr id="30" name="object 30"/>
          <p:cNvSpPr txBox="1"/>
          <p:nvPr/>
        </p:nvSpPr>
        <p:spPr>
          <a:xfrm>
            <a:off x="4413250" y="2099310"/>
            <a:ext cx="596900" cy="323850"/>
          </a:xfrm>
          <a:prstGeom prst="rect">
            <a:avLst/>
          </a:prstGeom>
        </p:spPr>
        <p:txBody>
          <a:bodyPr vert="horz" wrap="square" lIns="0" tIns="12065" rIns="0" bIns="0" rtlCol="0">
            <a:spAutoFit/>
          </a:bodyPr>
          <a:lstStyle/>
          <a:p>
            <a:pPr marL="2540" marR="0" lvl="0" indent="0" algn="ctr" defTabSz="914400" rtl="0" eaLnBrk="1" fontAlgn="auto" latinLnBrk="0" hangingPunct="1">
              <a:lnSpc>
                <a:spcPts val="1175"/>
              </a:lnSpc>
              <a:spcBef>
                <a:spcPts val="95"/>
              </a:spcBef>
              <a:spcAft>
                <a:spcPts val="0"/>
              </a:spcAft>
              <a:buClrTx/>
              <a:buSzTx/>
              <a:buFontTx/>
              <a:buNone/>
              <a:tabLst/>
              <a:defRPr/>
            </a:pPr>
            <a:r>
              <a:rPr kumimoji="0" sz="1000" b="1" i="0" u="none" strike="noStrike" kern="1200" cap="none" spc="-10" normalizeH="0" baseline="0" noProof="0" dirty="0">
                <a:ln>
                  <a:noFill/>
                </a:ln>
                <a:solidFill>
                  <a:srgbClr val="000000"/>
                </a:solidFill>
                <a:effectLst/>
                <a:uLnTx/>
                <a:uFillTx/>
                <a:latin typeface="Arial"/>
                <a:ea typeface="ＭＳ Ｐゴシック"/>
                <a:cs typeface="Arial"/>
              </a:rPr>
              <a:t>24.2%</a:t>
            </a:r>
            <a:endParaRPr kumimoji="0" sz="1000" b="0" i="0" u="none" strike="noStrike" kern="1200" cap="none" spc="0" normalizeH="0" baseline="0" noProof="0">
              <a:ln>
                <a:noFill/>
              </a:ln>
              <a:solidFill>
                <a:srgbClr val="000000"/>
              </a:solidFill>
              <a:effectLst/>
              <a:uLnTx/>
              <a:uFillTx/>
              <a:latin typeface="Arial"/>
              <a:ea typeface="ＭＳ Ｐゴシック"/>
              <a:cs typeface="Arial"/>
            </a:endParaRPr>
          </a:p>
          <a:p>
            <a:pPr marL="0" marR="0" lvl="0" indent="0" algn="ctr" defTabSz="914400" rtl="0" eaLnBrk="1" fontAlgn="auto" latinLnBrk="0" hangingPunct="1">
              <a:lnSpc>
                <a:spcPts val="1175"/>
              </a:lnSpc>
              <a:spcBef>
                <a:spcPts val="0"/>
              </a:spcBef>
              <a:spcAft>
                <a:spcPts val="0"/>
              </a:spcAft>
              <a:buClrTx/>
              <a:buSzTx/>
              <a:buFontTx/>
              <a:buNone/>
              <a:tabLst/>
              <a:defRPr/>
            </a:pPr>
            <a:r>
              <a:rPr kumimoji="0" sz="1000" b="1" i="0" u="none" strike="noStrike" kern="1200" cap="none" spc="-10" normalizeH="0" baseline="0" noProof="0" dirty="0">
                <a:ln>
                  <a:noFill/>
                </a:ln>
                <a:solidFill>
                  <a:srgbClr val="000000"/>
                </a:solidFill>
                <a:effectLst/>
                <a:uLnTx/>
                <a:uFillTx/>
                <a:latin typeface="Arial"/>
                <a:ea typeface="ＭＳ Ｐゴシック"/>
                <a:cs typeface="Arial"/>
              </a:rPr>
              <a:t>improved</a:t>
            </a:r>
            <a:endParaRPr kumimoji="0" sz="10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1" name="object 31"/>
          <p:cNvSpPr txBox="1"/>
          <p:nvPr/>
        </p:nvSpPr>
        <p:spPr>
          <a:xfrm>
            <a:off x="4350258" y="2844800"/>
            <a:ext cx="617855" cy="323850"/>
          </a:xfrm>
          <a:prstGeom prst="rect">
            <a:avLst/>
          </a:prstGeom>
        </p:spPr>
        <p:txBody>
          <a:bodyPr vert="horz" wrap="square" lIns="0" tIns="12065" rIns="0" bIns="0" rtlCol="0">
            <a:spAutoFit/>
          </a:bodyPr>
          <a:lstStyle/>
          <a:p>
            <a:pPr marL="0" marR="0" lvl="0" indent="0" algn="ctr" defTabSz="914400" rtl="0" eaLnBrk="1" fontAlgn="auto" latinLnBrk="0" hangingPunct="1">
              <a:lnSpc>
                <a:spcPts val="1175"/>
              </a:lnSpc>
              <a:spcBef>
                <a:spcPts val="95"/>
              </a:spcBef>
              <a:spcAft>
                <a:spcPts val="0"/>
              </a:spcAft>
              <a:buClrTx/>
              <a:buSzTx/>
              <a:buFontTx/>
              <a:buNone/>
              <a:tabLst/>
              <a:defRPr/>
            </a:pPr>
            <a:r>
              <a:rPr kumimoji="0" sz="1000" b="1" i="0" u="none" strike="noStrike" kern="1200" cap="none" spc="-10" normalizeH="0" baseline="0" noProof="0" dirty="0">
                <a:ln>
                  <a:noFill/>
                </a:ln>
                <a:solidFill>
                  <a:srgbClr val="000000"/>
                </a:solidFill>
                <a:effectLst/>
                <a:uLnTx/>
                <a:uFillTx/>
                <a:latin typeface="Arial"/>
                <a:ea typeface="ＭＳ Ｐゴシック"/>
                <a:cs typeface="Arial"/>
              </a:rPr>
              <a:t>28.3%</a:t>
            </a:r>
            <a:endParaRPr kumimoji="0" sz="1000" b="0" i="0" u="none" strike="noStrike" kern="1200" cap="none" spc="0" normalizeH="0" baseline="0" noProof="0">
              <a:ln>
                <a:noFill/>
              </a:ln>
              <a:solidFill>
                <a:srgbClr val="000000"/>
              </a:solidFill>
              <a:effectLst/>
              <a:uLnTx/>
              <a:uFillTx/>
              <a:latin typeface="Arial"/>
              <a:ea typeface="ＭＳ Ｐゴシック"/>
              <a:cs typeface="Arial"/>
            </a:endParaRPr>
          </a:p>
          <a:p>
            <a:pPr marL="0" marR="0" lvl="0" indent="0" algn="ctr" defTabSz="914400" rtl="0" eaLnBrk="1" fontAlgn="auto" latinLnBrk="0" hangingPunct="1">
              <a:lnSpc>
                <a:spcPts val="1175"/>
              </a:lnSpc>
              <a:spcBef>
                <a:spcPts val="0"/>
              </a:spcBef>
              <a:spcAft>
                <a:spcPts val="0"/>
              </a:spcAft>
              <a:buClrTx/>
              <a:buSzTx/>
              <a:buFontTx/>
              <a:buNone/>
              <a:tabLst/>
              <a:defRPr/>
            </a:pPr>
            <a:r>
              <a:rPr kumimoji="0" sz="1000" b="1" i="0" u="none" strike="noStrike" kern="1200" cap="none" spc="-10" normalizeH="0" baseline="0" noProof="0" dirty="0">
                <a:ln>
                  <a:noFill/>
                </a:ln>
                <a:solidFill>
                  <a:srgbClr val="000000"/>
                </a:solidFill>
                <a:effectLst/>
                <a:uLnTx/>
                <a:uFillTx/>
                <a:latin typeface="Arial"/>
                <a:ea typeface="ＭＳ Ｐゴシック"/>
                <a:cs typeface="Arial"/>
              </a:rPr>
              <a:t>worsened</a:t>
            </a:r>
            <a:endParaRPr kumimoji="0" sz="10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2" name="object 32"/>
          <p:cNvSpPr txBox="1"/>
          <p:nvPr/>
        </p:nvSpPr>
        <p:spPr>
          <a:xfrm>
            <a:off x="3384550" y="2433319"/>
            <a:ext cx="701675" cy="323850"/>
          </a:xfrm>
          <a:prstGeom prst="rect">
            <a:avLst/>
          </a:prstGeom>
        </p:spPr>
        <p:txBody>
          <a:bodyPr vert="horz" wrap="square" lIns="0" tIns="12065" rIns="0" bIns="0" rtlCol="0">
            <a:spAutoFit/>
          </a:bodyPr>
          <a:lstStyle/>
          <a:p>
            <a:pPr marL="1270" marR="0" lvl="0" indent="0" algn="ctr" defTabSz="914400" rtl="0" eaLnBrk="1" fontAlgn="auto" latinLnBrk="0" hangingPunct="1">
              <a:lnSpc>
                <a:spcPts val="1175"/>
              </a:lnSpc>
              <a:spcBef>
                <a:spcPts val="95"/>
              </a:spcBef>
              <a:spcAft>
                <a:spcPts val="0"/>
              </a:spcAft>
              <a:buClrTx/>
              <a:buSzTx/>
              <a:buFontTx/>
              <a:buNone/>
              <a:tabLst/>
              <a:defRPr/>
            </a:pPr>
            <a:r>
              <a:rPr kumimoji="0" sz="1000" b="1" i="0" u="none" strike="noStrike" kern="1200" cap="none" spc="-10" normalizeH="0" baseline="0" noProof="0" dirty="0">
                <a:ln>
                  <a:noFill/>
                </a:ln>
                <a:solidFill>
                  <a:srgbClr val="000000"/>
                </a:solidFill>
                <a:effectLst/>
                <a:uLnTx/>
                <a:uFillTx/>
                <a:latin typeface="Arial"/>
                <a:ea typeface="ＭＳ Ｐゴシック"/>
                <a:cs typeface="Arial"/>
              </a:rPr>
              <a:t>47.5%</a:t>
            </a:r>
            <a:endParaRPr kumimoji="0" sz="1000" b="0" i="0" u="none" strike="noStrike" kern="1200" cap="none" spc="0" normalizeH="0" baseline="0" noProof="0">
              <a:ln>
                <a:noFill/>
              </a:ln>
              <a:solidFill>
                <a:srgbClr val="000000"/>
              </a:solidFill>
              <a:effectLst/>
              <a:uLnTx/>
              <a:uFillTx/>
              <a:latin typeface="Arial"/>
              <a:ea typeface="ＭＳ Ｐゴシック"/>
              <a:cs typeface="Arial"/>
            </a:endParaRPr>
          </a:p>
          <a:p>
            <a:pPr marL="0" marR="0" lvl="0" indent="0" algn="ctr" defTabSz="914400" rtl="0" eaLnBrk="1" fontAlgn="auto" latinLnBrk="0" hangingPunct="1">
              <a:lnSpc>
                <a:spcPts val="1175"/>
              </a:lnSpc>
              <a:spcBef>
                <a:spcPts val="0"/>
              </a:spcBef>
              <a:spcAft>
                <a:spcPts val="0"/>
              </a:spcAft>
              <a:buClrTx/>
              <a:buSzTx/>
              <a:buFontTx/>
              <a:buNone/>
              <a:tabLst/>
              <a:defRPr/>
            </a:pPr>
            <a:r>
              <a:rPr kumimoji="0" sz="1000" b="1" i="0" u="none" strike="noStrike" kern="1200" cap="none" spc="-10" normalizeH="0" baseline="0" noProof="0" dirty="0">
                <a:ln>
                  <a:noFill/>
                </a:ln>
                <a:solidFill>
                  <a:srgbClr val="000000"/>
                </a:solidFill>
                <a:effectLst/>
                <a:uLnTx/>
                <a:uFillTx/>
                <a:latin typeface="Arial"/>
                <a:ea typeface="ＭＳ Ｐゴシック"/>
                <a:cs typeface="Arial"/>
              </a:rPr>
              <a:t>unchanged</a:t>
            </a:r>
            <a:endParaRPr kumimoji="0" sz="10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3" name="object 33"/>
          <p:cNvSpPr/>
          <p:nvPr/>
        </p:nvSpPr>
        <p:spPr>
          <a:xfrm>
            <a:off x="6080760" y="2465831"/>
            <a:ext cx="5297805" cy="1720850"/>
          </a:xfrm>
          <a:custGeom>
            <a:avLst/>
            <a:gdLst/>
            <a:ahLst/>
            <a:cxnLst/>
            <a:rect l="l" t="t" r="r" b="b"/>
            <a:pathLst>
              <a:path w="5297805" h="1720850">
                <a:moveTo>
                  <a:pt x="5297424" y="1155192"/>
                </a:moveTo>
                <a:lnTo>
                  <a:pt x="0" y="1155192"/>
                </a:lnTo>
                <a:lnTo>
                  <a:pt x="0" y="1720596"/>
                </a:lnTo>
                <a:lnTo>
                  <a:pt x="5297424" y="1720596"/>
                </a:lnTo>
                <a:lnTo>
                  <a:pt x="5297424" y="1155192"/>
                </a:lnTo>
                <a:close/>
              </a:path>
              <a:path w="5297805" h="1720850">
                <a:moveTo>
                  <a:pt x="5297424" y="0"/>
                </a:moveTo>
                <a:lnTo>
                  <a:pt x="0" y="0"/>
                </a:lnTo>
                <a:lnTo>
                  <a:pt x="0" y="565404"/>
                </a:lnTo>
                <a:lnTo>
                  <a:pt x="5297424" y="565404"/>
                </a:lnTo>
                <a:lnTo>
                  <a:pt x="5297424" y="0"/>
                </a:lnTo>
                <a:close/>
              </a:path>
            </a:pathLst>
          </a:custGeom>
          <a:solidFill>
            <a:srgbClr val="F8F8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aphicFrame>
        <p:nvGraphicFramePr>
          <p:cNvPr id="34" name="object 34"/>
          <p:cNvGraphicFramePr>
            <a:graphicFrameLocks noGrp="1"/>
          </p:cNvGraphicFramePr>
          <p:nvPr/>
        </p:nvGraphicFramePr>
        <p:xfrm>
          <a:off x="7037451" y="4832217"/>
          <a:ext cx="2987038" cy="466725"/>
        </p:xfrm>
        <a:graphic>
          <a:graphicData uri="http://schemas.openxmlformats.org/drawingml/2006/table">
            <a:tbl>
              <a:tblPr firstRow="1" bandRow="1">
                <a:tableStyleId>{2D5ABB26-0587-4C30-8999-92F81FD0307C}</a:tableStyleId>
              </a:tblPr>
              <a:tblGrid>
                <a:gridCol w="322580">
                  <a:extLst>
                    <a:ext uri="{9D8B030D-6E8A-4147-A177-3AD203B41FA5}">
                      <a16:colId xmlns:a16="http://schemas.microsoft.com/office/drawing/2014/main" val="20000"/>
                    </a:ext>
                  </a:extLst>
                </a:gridCol>
                <a:gridCol w="468630">
                  <a:extLst>
                    <a:ext uri="{9D8B030D-6E8A-4147-A177-3AD203B41FA5}">
                      <a16:colId xmlns:a16="http://schemas.microsoft.com/office/drawing/2014/main" val="20001"/>
                    </a:ext>
                  </a:extLst>
                </a:gridCol>
                <a:gridCol w="482600">
                  <a:extLst>
                    <a:ext uri="{9D8B030D-6E8A-4147-A177-3AD203B41FA5}">
                      <a16:colId xmlns:a16="http://schemas.microsoft.com/office/drawing/2014/main" val="20002"/>
                    </a:ext>
                  </a:extLst>
                </a:gridCol>
                <a:gridCol w="440054">
                  <a:extLst>
                    <a:ext uri="{9D8B030D-6E8A-4147-A177-3AD203B41FA5}">
                      <a16:colId xmlns:a16="http://schemas.microsoft.com/office/drawing/2014/main" val="20003"/>
                    </a:ext>
                  </a:extLst>
                </a:gridCol>
                <a:gridCol w="481964">
                  <a:extLst>
                    <a:ext uri="{9D8B030D-6E8A-4147-A177-3AD203B41FA5}">
                      <a16:colId xmlns:a16="http://schemas.microsoft.com/office/drawing/2014/main" val="20004"/>
                    </a:ext>
                  </a:extLst>
                </a:gridCol>
                <a:gridCol w="468630">
                  <a:extLst>
                    <a:ext uri="{9D8B030D-6E8A-4147-A177-3AD203B41FA5}">
                      <a16:colId xmlns:a16="http://schemas.microsoft.com/office/drawing/2014/main" val="20005"/>
                    </a:ext>
                  </a:extLst>
                </a:gridCol>
                <a:gridCol w="322580">
                  <a:extLst>
                    <a:ext uri="{9D8B030D-6E8A-4147-A177-3AD203B41FA5}">
                      <a16:colId xmlns:a16="http://schemas.microsoft.com/office/drawing/2014/main" val="20006"/>
                    </a:ext>
                  </a:extLst>
                </a:gridCol>
              </a:tblGrid>
              <a:tr h="212090">
                <a:tc>
                  <a:txBody>
                    <a:bodyPr/>
                    <a:lstStyle/>
                    <a:p>
                      <a:pPr marL="31750">
                        <a:lnSpc>
                          <a:spcPts val="890"/>
                        </a:lnSpc>
                      </a:pPr>
                      <a:r>
                        <a:rPr sz="800" spc="-25" dirty="0">
                          <a:latin typeface="Arial"/>
                          <a:cs typeface="Arial"/>
                        </a:rPr>
                        <a:t>60</a:t>
                      </a:r>
                      <a:endParaRPr sz="800">
                        <a:latin typeface="Arial"/>
                        <a:cs typeface="Arial"/>
                      </a:endParaRPr>
                    </a:p>
                  </a:txBody>
                  <a:tcPr marL="0" marR="0" marT="0" marB="0"/>
                </a:tc>
                <a:tc>
                  <a:txBody>
                    <a:bodyPr/>
                    <a:lstStyle/>
                    <a:p>
                      <a:pPr algn="ctr">
                        <a:lnSpc>
                          <a:spcPts val="890"/>
                        </a:lnSpc>
                      </a:pPr>
                      <a:r>
                        <a:rPr sz="800" spc="-25" dirty="0">
                          <a:latin typeface="Arial"/>
                          <a:cs typeface="Arial"/>
                        </a:rPr>
                        <a:t>40</a:t>
                      </a:r>
                      <a:endParaRPr sz="800">
                        <a:latin typeface="Arial"/>
                        <a:cs typeface="Arial"/>
                      </a:endParaRPr>
                    </a:p>
                  </a:txBody>
                  <a:tcPr marL="0" marR="0" marT="0" marB="0"/>
                </a:tc>
                <a:tc>
                  <a:txBody>
                    <a:bodyPr/>
                    <a:lstStyle/>
                    <a:p>
                      <a:pPr marR="6350" algn="ctr">
                        <a:lnSpc>
                          <a:spcPts val="890"/>
                        </a:lnSpc>
                      </a:pPr>
                      <a:r>
                        <a:rPr sz="800" spc="-25" dirty="0">
                          <a:latin typeface="Arial"/>
                          <a:cs typeface="Arial"/>
                        </a:rPr>
                        <a:t>20</a:t>
                      </a:r>
                      <a:endParaRPr sz="800">
                        <a:latin typeface="Arial"/>
                        <a:cs typeface="Arial"/>
                      </a:endParaRPr>
                    </a:p>
                  </a:txBody>
                  <a:tcPr marL="0" marR="0" marT="0" marB="0"/>
                </a:tc>
                <a:tc>
                  <a:txBody>
                    <a:bodyPr/>
                    <a:lstStyle/>
                    <a:p>
                      <a:pPr marL="635" algn="ctr">
                        <a:lnSpc>
                          <a:spcPts val="890"/>
                        </a:lnSpc>
                      </a:pPr>
                      <a:r>
                        <a:rPr sz="800" dirty="0">
                          <a:latin typeface="Arial"/>
                          <a:cs typeface="Arial"/>
                        </a:rPr>
                        <a:t>0</a:t>
                      </a:r>
                      <a:endParaRPr sz="800">
                        <a:latin typeface="Arial"/>
                        <a:cs typeface="Arial"/>
                      </a:endParaRPr>
                    </a:p>
                  </a:txBody>
                  <a:tcPr marL="0" marR="0" marT="0" marB="0"/>
                </a:tc>
                <a:tc>
                  <a:txBody>
                    <a:bodyPr/>
                    <a:lstStyle/>
                    <a:p>
                      <a:pPr marL="13335" algn="ctr">
                        <a:lnSpc>
                          <a:spcPts val="890"/>
                        </a:lnSpc>
                      </a:pPr>
                      <a:r>
                        <a:rPr sz="800" spc="-25" dirty="0">
                          <a:latin typeface="Arial"/>
                          <a:cs typeface="Arial"/>
                        </a:rPr>
                        <a:t>20</a:t>
                      </a:r>
                      <a:endParaRPr sz="800">
                        <a:latin typeface="Arial"/>
                        <a:cs typeface="Arial"/>
                      </a:endParaRPr>
                    </a:p>
                  </a:txBody>
                  <a:tcPr marL="0" marR="0" marT="0" marB="0"/>
                </a:tc>
                <a:tc>
                  <a:txBody>
                    <a:bodyPr/>
                    <a:lstStyle/>
                    <a:p>
                      <a:pPr algn="ctr">
                        <a:lnSpc>
                          <a:spcPts val="890"/>
                        </a:lnSpc>
                      </a:pPr>
                      <a:r>
                        <a:rPr sz="800" spc="-25" dirty="0">
                          <a:latin typeface="Arial"/>
                          <a:cs typeface="Arial"/>
                        </a:rPr>
                        <a:t>40</a:t>
                      </a:r>
                      <a:endParaRPr sz="800">
                        <a:latin typeface="Arial"/>
                        <a:cs typeface="Arial"/>
                      </a:endParaRPr>
                    </a:p>
                  </a:txBody>
                  <a:tcPr marL="0" marR="0" marT="0" marB="0"/>
                </a:tc>
                <a:tc>
                  <a:txBody>
                    <a:bodyPr/>
                    <a:lstStyle/>
                    <a:p>
                      <a:pPr marL="177800">
                        <a:lnSpc>
                          <a:spcPts val="890"/>
                        </a:lnSpc>
                      </a:pPr>
                      <a:r>
                        <a:rPr sz="800" spc="-25" dirty="0">
                          <a:latin typeface="Arial"/>
                          <a:cs typeface="Arial"/>
                        </a:rPr>
                        <a:t>60</a:t>
                      </a:r>
                      <a:endParaRPr sz="800">
                        <a:latin typeface="Arial"/>
                        <a:cs typeface="Arial"/>
                      </a:endParaRPr>
                    </a:p>
                  </a:txBody>
                  <a:tcPr marL="0" marR="0" marT="0" marB="0"/>
                </a:tc>
                <a:extLst>
                  <a:ext uri="{0D108BD9-81ED-4DB2-BD59-A6C34878D82A}">
                    <a16:rowId xmlns:a16="http://schemas.microsoft.com/office/drawing/2014/main" val="10000"/>
                  </a:ext>
                </a:extLst>
              </a:tr>
              <a:tr h="254635">
                <a:tc gridSpan="7">
                  <a:txBody>
                    <a:bodyPr/>
                    <a:lstStyle/>
                    <a:p>
                      <a:pPr marL="490220">
                        <a:lnSpc>
                          <a:spcPts val="1235"/>
                        </a:lnSpc>
                        <a:spcBef>
                          <a:spcPts val="670"/>
                        </a:spcBef>
                      </a:pPr>
                      <a:r>
                        <a:rPr sz="1100" b="1" dirty="0">
                          <a:solidFill>
                            <a:srgbClr val="91005A"/>
                          </a:solidFill>
                          <a:latin typeface="Arial"/>
                          <a:cs typeface="Arial"/>
                        </a:rPr>
                        <a:t>Mean</a:t>
                      </a:r>
                      <a:r>
                        <a:rPr sz="1100" b="1" spc="-50" dirty="0">
                          <a:solidFill>
                            <a:srgbClr val="91005A"/>
                          </a:solidFill>
                          <a:latin typeface="Arial"/>
                          <a:cs typeface="Arial"/>
                        </a:rPr>
                        <a:t> </a:t>
                      </a:r>
                      <a:r>
                        <a:rPr sz="1100" b="1" dirty="0">
                          <a:solidFill>
                            <a:srgbClr val="91005A"/>
                          </a:solidFill>
                          <a:latin typeface="Arial"/>
                          <a:cs typeface="Arial"/>
                        </a:rPr>
                        <a:t>change</a:t>
                      </a:r>
                      <a:r>
                        <a:rPr sz="1100" b="1" spc="-20" dirty="0">
                          <a:solidFill>
                            <a:srgbClr val="91005A"/>
                          </a:solidFill>
                          <a:latin typeface="Arial"/>
                          <a:cs typeface="Arial"/>
                        </a:rPr>
                        <a:t> </a:t>
                      </a:r>
                      <a:r>
                        <a:rPr sz="1100" b="1" dirty="0">
                          <a:solidFill>
                            <a:srgbClr val="91005A"/>
                          </a:solidFill>
                          <a:latin typeface="Arial"/>
                          <a:cs typeface="Arial"/>
                        </a:rPr>
                        <a:t>from</a:t>
                      </a:r>
                      <a:r>
                        <a:rPr sz="1100" b="1" spc="-45" dirty="0">
                          <a:solidFill>
                            <a:srgbClr val="91005A"/>
                          </a:solidFill>
                          <a:latin typeface="Arial"/>
                          <a:cs typeface="Arial"/>
                        </a:rPr>
                        <a:t> </a:t>
                      </a:r>
                      <a:r>
                        <a:rPr sz="1100" b="1" dirty="0">
                          <a:solidFill>
                            <a:srgbClr val="91005A"/>
                          </a:solidFill>
                          <a:latin typeface="Arial"/>
                          <a:cs typeface="Arial"/>
                        </a:rPr>
                        <a:t>baseline</a:t>
                      </a:r>
                      <a:r>
                        <a:rPr sz="1100" b="1" spc="-35" dirty="0">
                          <a:solidFill>
                            <a:srgbClr val="91005A"/>
                          </a:solidFill>
                          <a:latin typeface="Arial"/>
                          <a:cs typeface="Arial"/>
                        </a:rPr>
                        <a:t> </a:t>
                      </a:r>
                      <a:r>
                        <a:rPr sz="1100" b="1" spc="-25" dirty="0">
                          <a:solidFill>
                            <a:srgbClr val="91005A"/>
                          </a:solidFill>
                          <a:latin typeface="Arial"/>
                          <a:cs typeface="Arial"/>
                        </a:rPr>
                        <a:t>(%)</a:t>
                      </a:r>
                      <a:endParaRPr sz="1100">
                        <a:latin typeface="Arial"/>
                        <a:cs typeface="Arial"/>
                      </a:endParaRPr>
                    </a:p>
                  </a:txBody>
                  <a:tcPr marL="0" marR="0" marT="8509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bl>
          </a:graphicData>
        </a:graphic>
      </p:graphicFrame>
      <p:graphicFrame>
        <p:nvGraphicFramePr>
          <p:cNvPr id="35" name="object 35"/>
          <p:cNvGraphicFramePr>
            <a:graphicFrameLocks noGrp="1"/>
          </p:cNvGraphicFramePr>
          <p:nvPr/>
        </p:nvGraphicFramePr>
        <p:xfrm>
          <a:off x="10049764" y="2172125"/>
          <a:ext cx="1328420" cy="2578735"/>
        </p:xfrm>
        <a:graphic>
          <a:graphicData uri="http://schemas.openxmlformats.org/drawingml/2006/table">
            <a:tbl>
              <a:tblPr firstRow="1" bandRow="1">
                <a:tableStyleId>{2D5ABB26-0587-4C30-8999-92F81FD0307C}</a:tableStyleId>
              </a:tblPr>
              <a:tblGrid>
                <a:gridCol w="283845">
                  <a:extLst>
                    <a:ext uri="{9D8B030D-6E8A-4147-A177-3AD203B41FA5}">
                      <a16:colId xmlns:a16="http://schemas.microsoft.com/office/drawing/2014/main" val="20000"/>
                    </a:ext>
                  </a:extLst>
                </a:gridCol>
                <a:gridCol w="1044575">
                  <a:extLst>
                    <a:ext uri="{9D8B030D-6E8A-4147-A177-3AD203B41FA5}">
                      <a16:colId xmlns:a16="http://schemas.microsoft.com/office/drawing/2014/main" val="20001"/>
                    </a:ext>
                  </a:extLst>
                </a:gridCol>
              </a:tblGrid>
              <a:tr h="293370">
                <a:tc>
                  <a:txBody>
                    <a:bodyPr/>
                    <a:lstStyle/>
                    <a:p>
                      <a:pPr marR="19685" algn="ctr">
                        <a:lnSpc>
                          <a:spcPct val="100000"/>
                        </a:lnSpc>
                        <a:spcBef>
                          <a:spcPts val="500"/>
                        </a:spcBef>
                      </a:pPr>
                      <a:r>
                        <a:rPr sz="1000" b="1" dirty="0">
                          <a:latin typeface="Arial"/>
                          <a:cs typeface="Arial"/>
                        </a:rPr>
                        <a:t>n</a:t>
                      </a:r>
                      <a:endParaRPr sz="1000">
                        <a:latin typeface="Arial"/>
                        <a:cs typeface="Arial"/>
                      </a:endParaRPr>
                    </a:p>
                  </a:txBody>
                  <a:tcPr marL="0" marR="0" marT="63500" marB="0"/>
                </a:tc>
                <a:tc>
                  <a:txBody>
                    <a:bodyPr/>
                    <a:lstStyle/>
                    <a:p>
                      <a:pPr marL="10160" algn="ctr">
                        <a:lnSpc>
                          <a:spcPts val="1100"/>
                        </a:lnSpc>
                      </a:pPr>
                      <a:r>
                        <a:rPr sz="1000" b="1" dirty="0">
                          <a:latin typeface="Arial"/>
                          <a:cs typeface="Arial"/>
                        </a:rPr>
                        <a:t>Mean</a:t>
                      </a:r>
                      <a:r>
                        <a:rPr sz="1000" b="1" spc="-45" dirty="0">
                          <a:latin typeface="Arial"/>
                          <a:cs typeface="Arial"/>
                        </a:rPr>
                        <a:t> </a:t>
                      </a:r>
                      <a:r>
                        <a:rPr sz="1000" b="1" spc="-10" dirty="0">
                          <a:latin typeface="Arial"/>
                          <a:cs typeface="Arial"/>
                        </a:rPr>
                        <a:t>reduction</a:t>
                      </a:r>
                      <a:endParaRPr sz="1000">
                        <a:latin typeface="Arial"/>
                        <a:cs typeface="Arial"/>
                      </a:endParaRPr>
                    </a:p>
                    <a:p>
                      <a:pPr marL="10795" algn="ctr">
                        <a:lnSpc>
                          <a:spcPts val="1110"/>
                        </a:lnSpc>
                      </a:pPr>
                      <a:r>
                        <a:rPr sz="1000" b="1" dirty="0">
                          <a:latin typeface="Arial"/>
                          <a:cs typeface="Arial"/>
                        </a:rPr>
                        <a:t>(95%</a:t>
                      </a:r>
                      <a:r>
                        <a:rPr sz="1000" b="1" spc="-30" dirty="0">
                          <a:latin typeface="Arial"/>
                          <a:cs typeface="Arial"/>
                        </a:rPr>
                        <a:t> </a:t>
                      </a:r>
                      <a:r>
                        <a:rPr sz="1000" b="1" spc="-25" dirty="0">
                          <a:latin typeface="Arial"/>
                          <a:cs typeface="Arial"/>
                        </a:rPr>
                        <a:t>CI)</a:t>
                      </a:r>
                      <a:endParaRPr sz="1000">
                        <a:latin typeface="Arial"/>
                        <a:cs typeface="Arial"/>
                      </a:endParaRPr>
                    </a:p>
                  </a:txBody>
                  <a:tcPr marL="0" marR="0" marT="0" marB="0"/>
                </a:tc>
                <a:extLst>
                  <a:ext uri="{0D108BD9-81ED-4DB2-BD59-A6C34878D82A}">
                    <a16:rowId xmlns:a16="http://schemas.microsoft.com/office/drawing/2014/main" val="10000"/>
                  </a:ext>
                </a:extLst>
              </a:tr>
              <a:tr h="284480">
                <a:tc>
                  <a:txBody>
                    <a:bodyPr/>
                    <a:lstStyle/>
                    <a:p>
                      <a:pPr marR="20320" algn="ctr">
                        <a:lnSpc>
                          <a:spcPts val="1075"/>
                        </a:lnSpc>
                      </a:pPr>
                      <a:r>
                        <a:rPr sz="900" spc="-25" dirty="0">
                          <a:solidFill>
                            <a:srgbClr val="0A2C81"/>
                          </a:solidFill>
                          <a:latin typeface="Arial"/>
                          <a:cs typeface="Arial"/>
                        </a:rPr>
                        <a:t>161</a:t>
                      </a:r>
                      <a:endParaRPr sz="900">
                        <a:latin typeface="Arial"/>
                        <a:cs typeface="Arial"/>
                      </a:endParaRPr>
                    </a:p>
                  </a:txBody>
                  <a:tcPr marL="0" marR="0" marT="0" marB="0">
                    <a:solidFill>
                      <a:srgbClr val="F8F8F8"/>
                    </a:solidFill>
                  </a:tcPr>
                </a:tc>
                <a:tc>
                  <a:txBody>
                    <a:bodyPr/>
                    <a:lstStyle/>
                    <a:p>
                      <a:pPr marL="8890" algn="ctr">
                        <a:lnSpc>
                          <a:spcPts val="1060"/>
                        </a:lnSpc>
                      </a:pPr>
                      <a:r>
                        <a:rPr sz="900" spc="-20" dirty="0">
                          <a:solidFill>
                            <a:srgbClr val="0A2C81"/>
                          </a:solidFill>
                          <a:latin typeface="Arial"/>
                          <a:cs typeface="Arial"/>
                        </a:rPr>
                        <a:t>33.1</a:t>
                      </a:r>
                      <a:endParaRPr sz="900">
                        <a:latin typeface="Arial"/>
                        <a:cs typeface="Arial"/>
                      </a:endParaRPr>
                    </a:p>
                    <a:p>
                      <a:pPr marL="10795" algn="ctr">
                        <a:lnSpc>
                          <a:spcPts val="1070"/>
                        </a:lnSpc>
                      </a:pPr>
                      <a:r>
                        <a:rPr sz="900" dirty="0">
                          <a:solidFill>
                            <a:srgbClr val="0A2C81"/>
                          </a:solidFill>
                          <a:latin typeface="Arial"/>
                          <a:cs typeface="Arial"/>
                        </a:rPr>
                        <a:t>(35.9,</a:t>
                      </a:r>
                      <a:r>
                        <a:rPr sz="900" spc="-40" dirty="0">
                          <a:solidFill>
                            <a:srgbClr val="0A2C81"/>
                          </a:solidFill>
                          <a:latin typeface="Arial"/>
                          <a:cs typeface="Arial"/>
                        </a:rPr>
                        <a:t> </a:t>
                      </a:r>
                      <a:r>
                        <a:rPr sz="900" spc="-10" dirty="0">
                          <a:solidFill>
                            <a:srgbClr val="0A2C81"/>
                          </a:solidFill>
                          <a:latin typeface="Arial"/>
                          <a:cs typeface="Arial"/>
                        </a:rPr>
                        <a:t>30.2)</a:t>
                      </a:r>
                      <a:endParaRPr sz="900">
                        <a:latin typeface="Arial"/>
                        <a:cs typeface="Arial"/>
                      </a:endParaRPr>
                    </a:p>
                  </a:txBody>
                  <a:tcPr marL="0" marR="0" marT="0" marB="0">
                    <a:solidFill>
                      <a:srgbClr val="F8F8F8"/>
                    </a:solidFill>
                  </a:tcPr>
                </a:tc>
                <a:extLst>
                  <a:ext uri="{0D108BD9-81ED-4DB2-BD59-A6C34878D82A}">
                    <a16:rowId xmlns:a16="http://schemas.microsoft.com/office/drawing/2014/main" val="10001"/>
                  </a:ext>
                </a:extLst>
              </a:tr>
              <a:tr h="280035">
                <a:tc>
                  <a:txBody>
                    <a:bodyPr/>
                    <a:lstStyle/>
                    <a:p>
                      <a:pPr marR="20320" algn="ctr">
                        <a:lnSpc>
                          <a:spcPct val="100000"/>
                        </a:lnSpc>
                        <a:spcBef>
                          <a:spcPts val="15"/>
                        </a:spcBef>
                      </a:pPr>
                      <a:r>
                        <a:rPr sz="900" spc="-25" dirty="0">
                          <a:solidFill>
                            <a:srgbClr val="696969"/>
                          </a:solidFill>
                          <a:latin typeface="Arial"/>
                          <a:cs typeface="Arial"/>
                        </a:rPr>
                        <a:t>179</a:t>
                      </a:r>
                      <a:endParaRPr sz="900">
                        <a:latin typeface="Arial"/>
                        <a:cs typeface="Arial"/>
                      </a:endParaRPr>
                    </a:p>
                  </a:txBody>
                  <a:tcPr marL="0" marR="0" marT="1905" marB="0">
                    <a:solidFill>
                      <a:srgbClr val="F8F8F8"/>
                    </a:solidFill>
                  </a:tcPr>
                </a:tc>
                <a:tc>
                  <a:txBody>
                    <a:bodyPr/>
                    <a:lstStyle/>
                    <a:p>
                      <a:pPr marL="8890" algn="ctr">
                        <a:lnSpc>
                          <a:spcPts val="1070"/>
                        </a:lnSpc>
                        <a:spcBef>
                          <a:spcPts val="15"/>
                        </a:spcBef>
                      </a:pPr>
                      <a:r>
                        <a:rPr sz="900" spc="-20" dirty="0">
                          <a:solidFill>
                            <a:srgbClr val="696969"/>
                          </a:solidFill>
                          <a:latin typeface="Arial"/>
                          <a:cs typeface="Arial"/>
                        </a:rPr>
                        <a:t>19.1</a:t>
                      </a:r>
                      <a:endParaRPr sz="900">
                        <a:latin typeface="Arial"/>
                        <a:cs typeface="Arial"/>
                      </a:endParaRPr>
                    </a:p>
                    <a:p>
                      <a:pPr marL="10795" algn="ctr">
                        <a:lnSpc>
                          <a:spcPts val="1025"/>
                        </a:lnSpc>
                      </a:pPr>
                      <a:r>
                        <a:rPr sz="900" dirty="0">
                          <a:solidFill>
                            <a:srgbClr val="696969"/>
                          </a:solidFill>
                          <a:latin typeface="Arial"/>
                          <a:cs typeface="Arial"/>
                        </a:rPr>
                        <a:t>(22.1,</a:t>
                      </a:r>
                      <a:r>
                        <a:rPr sz="900" spc="-40" dirty="0">
                          <a:solidFill>
                            <a:srgbClr val="696969"/>
                          </a:solidFill>
                          <a:latin typeface="Arial"/>
                          <a:cs typeface="Arial"/>
                        </a:rPr>
                        <a:t> </a:t>
                      </a:r>
                      <a:r>
                        <a:rPr sz="900" spc="-10" dirty="0">
                          <a:solidFill>
                            <a:srgbClr val="696969"/>
                          </a:solidFill>
                          <a:latin typeface="Arial"/>
                          <a:cs typeface="Arial"/>
                        </a:rPr>
                        <a:t>15.9)</a:t>
                      </a:r>
                      <a:endParaRPr sz="900">
                        <a:latin typeface="Arial"/>
                        <a:cs typeface="Arial"/>
                      </a:endParaRPr>
                    </a:p>
                  </a:txBody>
                  <a:tcPr marL="0" marR="0" marT="1905" marB="0">
                    <a:solidFill>
                      <a:srgbClr val="F8F8F8"/>
                    </a:solidFill>
                  </a:tcPr>
                </a:tc>
                <a:extLst>
                  <a:ext uri="{0D108BD9-81ED-4DB2-BD59-A6C34878D82A}">
                    <a16:rowId xmlns:a16="http://schemas.microsoft.com/office/drawing/2014/main" val="10002"/>
                  </a:ext>
                </a:extLst>
              </a:tr>
              <a:tr h="295275">
                <a:tc>
                  <a:txBody>
                    <a:bodyPr/>
                    <a:lstStyle/>
                    <a:p>
                      <a:pPr marR="20320" algn="ctr">
                        <a:lnSpc>
                          <a:spcPct val="100000"/>
                        </a:lnSpc>
                        <a:spcBef>
                          <a:spcPts val="75"/>
                        </a:spcBef>
                      </a:pPr>
                      <a:r>
                        <a:rPr sz="900" spc="-25" dirty="0">
                          <a:solidFill>
                            <a:srgbClr val="0A2C81"/>
                          </a:solidFill>
                          <a:latin typeface="Arial"/>
                          <a:cs typeface="Arial"/>
                        </a:rPr>
                        <a:t>141</a:t>
                      </a:r>
                      <a:endParaRPr sz="900">
                        <a:latin typeface="Arial"/>
                        <a:cs typeface="Arial"/>
                      </a:endParaRPr>
                    </a:p>
                  </a:txBody>
                  <a:tcPr marL="0" marR="0" marT="9525" marB="0"/>
                </a:tc>
                <a:tc>
                  <a:txBody>
                    <a:bodyPr/>
                    <a:lstStyle/>
                    <a:p>
                      <a:pPr marL="8890" algn="ctr">
                        <a:lnSpc>
                          <a:spcPts val="1070"/>
                        </a:lnSpc>
                        <a:spcBef>
                          <a:spcPts val="75"/>
                        </a:spcBef>
                      </a:pPr>
                      <a:r>
                        <a:rPr sz="900" spc="-20" dirty="0">
                          <a:solidFill>
                            <a:srgbClr val="0A2C81"/>
                          </a:solidFill>
                          <a:latin typeface="Arial"/>
                          <a:cs typeface="Arial"/>
                        </a:rPr>
                        <a:t>35.5</a:t>
                      </a:r>
                      <a:endParaRPr sz="900">
                        <a:latin typeface="Arial"/>
                        <a:cs typeface="Arial"/>
                      </a:endParaRPr>
                    </a:p>
                    <a:p>
                      <a:pPr marL="10795" algn="ctr">
                        <a:lnSpc>
                          <a:spcPts val="1070"/>
                        </a:lnSpc>
                      </a:pPr>
                      <a:r>
                        <a:rPr sz="900" dirty="0">
                          <a:solidFill>
                            <a:srgbClr val="0A2C81"/>
                          </a:solidFill>
                          <a:latin typeface="Arial"/>
                          <a:cs typeface="Arial"/>
                        </a:rPr>
                        <a:t>(44.7,</a:t>
                      </a:r>
                      <a:r>
                        <a:rPr sz="900" spc="-40" dirty="0">
                          <a:solidFill>
                            <a:srgbClr val="0A2C81"/>
                          </a:solidFill>
                          <a:latin typeface="Arial"/>
                          <a:cs typeface="Arial"/>
                        </a:rPr>
                        <a:t> </a:t>
                      </a:r>
                      <a:r>
                        <a:rPr sz="900" spc="-10" dirty="0">
                          <a:solidFill>
                            <a:srgbClr val="0A2C81"/>
                          </a:solidFill>
                          <a:latin typeface="Arial"/>
                          <a:cs typeface="Arial"/>
                        </a:rPr>
                        <a:t>24.8)</a:t>
                      </a:r>
                      <a:endParaRPr sz="900">
                        <a:latin typeface="Arial"/>
                        <a:cs typeface="Arial"/>
                      </a:endParaRPr>
                    </a:p>
                  </a:txBody>
                  <a:tcPr marL="0" marR="0" marT="9525" marB="0"/>
                </a:tc>
                <a:extLst>
                  <a:ext uri="{0D108BD9-81ED-4DB2-BD59-A6C34878D82A}">
                    <a16:rowId xmlns:a16="http://schemas.microsoft.com/office/drawing/2014/main" val="10003"/>
                  </a:ext>
                </a:extLst>
              </a:tr>
              <a:tr h="294005">
                <a:tc>
                  <a:txBody>
                    <a:bodyPr/>
                    <a:lstStyle/>
                    <a:p>
                      <a:pPr marR="20320" algn="ctr">
                        <a:lnSpc>
                          <a:spcPct val="100000"/>
                        </a:lnSpc>
                        <a:spcBef>
                          <a:spcPts val="15"/>
                        </a:spcBef>
                      </a:pPr>
                      <a:r>
                        <a:rPr sz="900" spc="-25" dirty="0">
                          <a:solidFill>
                            <a:srgbClr val="696969"/>
                          </a:solidFill>
                          <a:latin typeface="Arial"/>
                          <a:cs typeface="Arial"/>
                        </a:rPr>
                        <a:t>153</a:t>
                      </a:r>
                      <a:endParaRPr sz="900">
                        <a:latin typeface="Arial"/>
                        <a:cs typeface="Arial"/>
                      </a:endParaRPr>
                    </a:p>
                  </a:txBody>
                  <a:tcPr marL="0" marR="0" marT="1905" marB="0"/>
                </a:tc>
                <a:tc>
                  <a:txBody>
                    <a:bodyPr/>
                    <a:lstStyle/>
                    <a:p>
                      <a:pPr marL="8890" algn="ctr">
                        <a:lnSpc>
                          <a:spcPts val="1070"/>
                        </a:lnSpc>
                        <a:spcBef>
                          <a:spcPts val="15"/>
                        </a:spcBef>
                      </a:pPr>
                      <a:r>
                        <a:rPr sz="900" spc="-20" dirty="0">
                          <a:solidFill>
                            <a:srgbClr val="696969"/>
                          </a:solidFill>
                          <a:latin typeface="Arial"/>
                          <a:cs typeface="Arial"/>
                        </a:rPr>
                        <a:t>10.9</a:t>
                      </a:r>
                      <a:endParaRPr sz="900">
                        <a:latin typeface="Arial"/>
                        <a:cs typeface="Arial"/>
                      </a:endParaRPr>
                    </a:p>
                    <a:p>
                      <a:pPr marL="9525" algn="ctr">
                        <a:lnSpc>
                          <a:spcPts val="1070"/>
                        </a:lnSpc>
                      </a:pPr>
                      <a:r>
                        <a:rPr sz="900" dirty="0">
                          <a:solidFill>
                            <a:srgbClr val="696969"/>
                          </a:solidFill>
                          <a:latin typeface="Arial"/>
                          <a:cs typeface="Arial"/>
                        </a:rPr>
                        <a:t>(23.7,</a:t>
                      </a:r>
                      <a:r>
                        <a:rPr sz="900" spc="-35" dirty="0">
                          <a:solidFill>
                            <a:srgbClr val="696969"/>
                          </a:solidFill>
                          <a:latin typeface="Arial"/>
                          <a:cs typeface="Arial"/>
                        </a:rPr>
                        <a:t> </a:t>
                      </a:r>
                      <a:r>
                        <a:rPr sz="900" dirty="0">
                          <a:solidFill>
                            <a:srgbClr val="696969"/>
                          </a:solidFill>
                          <a:latin typeface="Arial"/>
                          <a:cs typeface="Arial"/>
                        </a:rPr>
                        <a:t>-</a:t>
                      </a:r>
                      <a:r>
                        <a:rPr sz="900" spc="-20" dirty="0">
                          <a:solidFill>
                            <a:srgbClr val="696969"/>
                          </a:solidFill>
                          <a:latin typeface="Arial"/>
                          <a:cs typeface="Arial"/>
                        </a:rPr>
                        <a:t>2.7)</a:t>
                      </a:r>
                      <a:endParaRPr sz="900">
                        <a:latin typeface="Arial"/>
                        <a:cs typeface="Arial"/>
                      </a:endParaRPr>
                    </a:p>
                  </a:txBody>
                  <a:tcPr marL="0" marR="0" marT="1905" marB="0"/>
                </a:tc>
                <a:extLst>
                  <a:ext uri="{0D108BD9-81ED-4DB2-BD59-A6C34878D82A}">
                    <a16:rowId xmlns:a16="http://schemas.microsoft.com/office/drawing/2014/main" val="10004"/>
                  </a:ext>
                </a:extLst>
              </a:tr>
              <a:tr h="281305">
                <a:tc>
                  <a:txBody>
                    <a:bodyPr/>
                    <a:lstStyle/>
                    <a:p>
                      <a:pPr marR="20320" algn="ctr">
                        <a:lnSpc>
                          <a:spcPts val="1050"/>
                        </a:lnSpc>
                      </a:pPr>
                      <a:r>
                        <a:rPr sz="900" spc="-25" dirty="0">
                          <a:solidFill>
                            <a:srgbClr val="0A2C81"/>
                          </a:solidFill>
                          <a:latin typeface="Arial"/>
                          <a:cs typeface="Arial"/>
                        </a:rPr>
                        <a:t>139</a:t>
                      </a:r>
                      <a:endParaRPr sz="900">
                        <a:latin typeface="Arial"/>
                        <a:cs typeface="Arial"/>
                      </a:endParaRPr>
                    </a:p>
                  </a:txBody>
                  <a:tcPr marL="0" marR="0" marT="0" marB="0">
                    <a:solidFill>
                      <a:srgbClr val="F8F8F8"/>
                    </a:solidFill>
                  </a:tcPr>
                </a:tc>
                <a:tc>
                  <a:txBody>
                    <a:bodyPr/>
                    <a:lstStyle/>
                    <a:p>
                      <a:pPr marL="8890" algn="ctr">
                        <a:lnSpc>
                          <a:spcPts val="1035"/>
                        </a:lnSpc>
                      </a:pPr>
                      <a:r>
                        <a:rPr sz="900" spc="-25" dirty="0">
                          <a:solidFill>
                            <a:srgbClr val="0A2C81"/>
                          </a:solidFill>
                          <a:latin typeface="Arial"/>
                          <a:cs typeface="Arial"/>
                        </a:rPr>
                        <a:t>8.8</a:t>
                      </a:r>
                      <a:endParaRPr sz="900">
                        <a:latin typeface="Arial"/>
                        <a:cs typeface="Arial"/>
                      </a:endParaRPr>
                    </a:p>
                    <a:p>
                      <a:pPr marL="9525" algn="ctr">
                        <a:lnSpc>
                          <a:spcPts val="1070"/>
                        </a:lnSpc>
                      </a:pPr>
                      <a:r>
                        <a:rPr sz="900" dirty="0">
                          <a:solidFill>
                            <a:srgbClr val="0A2C81"/>
                          </a:solidFill>
                          <a:latin typeface="Arial"/>
                          <a:cs typeface="Arial"/>
                        </a:rPr>
                        <a:t>(17.2,</a:t>
                      </a:r>
                      <a:r>
                        <a:rPr sz="900" spc="-35" dirty="0">
                          <a:solidFill>
                            <a:srgbClr val="0A2C81"/>
                          </a:solidFill>
                          <a:latin typeface="Arial"/>
                          <a:cs typeface="Arial"/>
                        </a:rPr>
                        <a:t> </a:t>
                      </a:r>
                      <a:r>
                        <a:rPr sz="900" dirty="0">
                          <a:solidFill>
                            <a:srgbClr val="0A2C81"/>
                          </a:solidFill>
                          <a:latin typeface="Arial"/>
                          <a:cs typeface="Arial"/>
                        </a:rPr>
                        <a:t>-</a:t>
                      </a:r>
                      <a:r>
                        <a:rPr sz="900" spc="-20" dirty="0">
                          <a:solidFill>
                            <a:srgbClr val="0A2C81"/>
                          </a:solidFill>
                          <a:latin typeface="Arial"/>
                          <a:cs typeface="Arial"/>
                        </a:rPr>
                        <a:t>0.5)</a:t>
                      </a:r>
                      <a:endParaRPr sz="900">
                        <a:latin typeface="Arial"/>
                        <a:cs typeface="Arial"/>
                      </a:endParaRPr>
                    </a:p>
                  </a:txBody>
                  <a:tcPr marL="0" marR="0" marT="0" marB="0">
                    <a:solidFill>
                      <a:srgbClr val="F8F8F8"/>
                    </a:solidFill>
                  </a:tcPr>
                </a:tc>
                <a:extLst>
                  <a:ext uri="{0D108BD9-81ED-4DB2-BD59-A6C34878D82A}">
                    <a16:rowId xmlns:a16="http://schemas.microsoft.com/office/drawing/2014/main" val="10005"/>
                  </a:ext>
                </a:extLst>
              </a:tr>
              <a:tr h="283210">
                <a:tc>
                  <a:txBody>
                    <a:bodyPr/>
                    <a:lstStyle/>
                    <a:p>
                      <a:pPr marR="20320" algn="ctr">
                        <a:lnSpc>
                          <a:spcPct val="100000"/>
                        </a:lnSpc>
                        <a:spcBef>
                          <a:spcPts val="15"/>
                        </a:spcBef>
                      </a:pPr>
                      <a:r>
                        <a:rPr sz="900" spc="-25" dirty="0">
                          <a:solidFill>
                            <a:srgbClr val="696969"/>
                          </a:solidFill>
                          <a:latin typeface="Arial"/>
                          <a:cs typeface="Arial"/>
                        </a:rPr>
                        <a:t>153</a:t>
                      </a:r>
                      <a:endParaRPr sz="900">
                        <a:latin typeface="Arial"/>
                        <a:cs typeface="Arial"/>
                      </a:endParaRPr>
                    </a:p>
                  </a:txBody>
                  <a:tcPr marL="0" marR="0" marT="1905" marB="0">
                    <a:solidFill>
                      <a:srgbClr val="F8F8F8"/>
                    </a:solidFill>
                  </a:tcPr>
                </a:tc>
                <a:tc>
                  <a:txBody>
                    <a:bodyPr/>
                    <a:lstStyle/>
                    <a:p>
                      <a:pPr marL="10160" algn="ctr">
                        <a:lnSpc>
                          <a:spcPts val="1070"/>
                        </a:lnSpc>
                        <a:spcBef>
                          <a:spcPts val="15"/>
                        </a:spcBef>
                      </a:pPr>
                      <a:r>
                        <a:rPr sz="900" spc="-10" dirty="0">
                          <a:solidFill>
                            <a:srgbClr val="696969"/>
                          </a:solidFill>
                          <a:latin typeface="Arial"/>
                          <a:cs typeface="Arial"/>
                        </a:rPr>
                        <a:t>-</a:t>
                      </a:r>
                      <a:r>
                        <a:rPr sz="900" spc="-20" dirty="0">
                          <a:solidFill>
                            <a:srgbClr val="696969"/>
                          </a:solidFill>
                          <a:latin typeface="Arial"/>
                          <a:cs typeface="Arial"/>
                        </a:rPr>
                        <a:t>35.3</a:t>
                      </a:r>
                      <a:endParaRPr sz="900">
                        <a:latin typeface="Arial"/>
                        <a:cs typeface="Arial"/>
                      </a:endParaRPr>
                    </a:p>
                    <a:p>
                      <a:pPr marL="10795" algn="ctr">
                        <a:lnSpc>
                          <a:spcPts val="1045"/>
                        </a:lnSpc>
                      </a:pPr>
                      <a:r>
                        <a:rPr sz="900" spc="-10" dirty="0">
                          <a:solidFill>
                            <a:srgbClr val="696969"/>
                          </a:solidFill>
                          <a:latin typeface="Arial"/>
                          <a:cs typeface="Arial"/>
                        </a:rPr>
                        <a:t>(-</a:t>
                      </a:r>
                      <a:r>
                        <a:rPr sz="900" dirty="0">
                          <a:solidFill>
                            <a:srgbClr val="696969"/>
                          </a:solidFill>
                          <a:latin typeface="Arial"/>
                          <a:cs typeface="Arial"/>
                        </a:rPr>
                        <a:t>20.9,</a:t>
                      </a:r>
                      <a:r>
                        <a:rPr sz="900" spc="-20" dirty="0">
                          <a:solidFill>
                            <a:srgbClr val="696969"/>
                          </a:solidFill>
                          <a:latin typeface="Arial"/>
                          <a:cs typeface="Arial"/>
                        </a:rPr>
                        <a:t> </a:t>
                      </a:r>
                      <a:r>
                        <a:rPr sz="900" dirty="0">
                          <a:solidFill>
                            <a:srgbClr val="696969"/>
                          </a:solidFill>
                          <a:latin typeface="Arial"/>
                          <a:cs typeface="Arial"/>
                        </a:rPr>
                        <a:t>-</a:t>
                      </a:r>
                      <a:r>
                        <a:rPr sz="900" spc="-20" dirty="0">
                          <a:solidFill>
                            <a:srgbClr val="696969"/>
                          </a:solidFill>
                          <a:latin typeface="Arial"/>
                          <a:cs typeface="Arial"/>
                        </a:rPr>
                        <a:t>51.3)</a:t>
                      </a:r>
                      <a:endParaRPr sz="900">
                        <a:latin typeface="Arial"/>
                        <a:cs typeface="Arial"/>
                      </a:endParaRPr>
                    </a:p>
                  </a:txBody>
                  <a:tcPr marL="0" marR="0" marT="1905" marB="0">
                    <a:solidFill>
                      <a:srgbClr val="F8F8F8"/>
                    </a:solidFill>
                  </a:tcPr>
                </a:tc>
                <a:extLst>
                  <a:ext uri="{0D108BD9-81ED-4DB2-BD59-A6C34878D82A}">
                    <a16:rowId xmlns:a16="http://schemas.microsoft.com/office/drawing/2014/main" val="10006"/>
                  </a:ext>
                </a:extLst>
              </a:tr>
              <a:tr h="292100">
                <a:tc>
                  <a:txBody>
                    <a:bodyPr/>
                    <a:lstStyle/>
                    <a:p>
                      <a:pPr marR="20320" algn="ctr">
                        <a:lnSpc>
                          <a:spcPct val="100000"/>
                        </a:lnSpc>
                        <a:spcBef>
                          <a:spcPts val="50"/>
                        </a:spcBef>
                      </a:pPr>
                      <a:r>
                        <a:rPr sz="900" spc="-25" dirty="0">
                          <a:solidFill>
                            <a:srgbClr val="0A2C81"/>
                          </a:solidFill>
                          <a:latin typeface="Arial"/>
                          <a:cs typeface="Arial"/>
                        </a:rPr>
                        <a:t>141</a:t>
                      </a:r>
                      <a:endParaRPr sz="900">
                        <a:latin typeface="Arial"/>
                        <a:cs typeface="Arial"/>
                      </a:endParaRPr>
                    </a:p>
                  </a:txBody>
                  <a:tcPr marL="0" marR="0" marT="6350" marB="0"/>
                </a:tc>
                <a:tc>
                  <a:txBody>
                    <a:bodyPr/>
                    <a:lstStyle/>
                    <a:p>
                      <a:pPr marL="8890" algn="ctr">
                        <a:lnSpc>
                          <a:spcPts val="1070"/>
                        </a:lnSpc>
                        <a:spcBef>
                          <a:spcPts val="50"/>
                        </a:spcBef>
                      </a:pPr>
                      <a:r>
                        <a:rPr sz="900" spc="-20" dirty="0">
                          <a:solidFill>
                            <a:srgbClr val="0A2C81"/>
                          </a:solidFill>
                          <a:latin typeface="Arial"/>
                          <a:cs typeface="Arial"/>
                        </a:rPr>
                        <a:t>42.4</a:t>
                      </a:r>
                      <a:endParaRPr sz="900">
                        <a:latin typeface="Arial"/>
                        <a:cs typeface="Arial"/>
                      </a:endParaRPr>
                    </a:p>
                    <a:p>
                      <a:pPr marL="10795" algn="ctr">
                        <a:lnSpc>
                          <a:spcPts val="1070"/>
                        </a:lnSpc>
                      </a:pPr>
                      <a:r>
                        <a:rPr sz="900" dirty="0">
                          <a:solidFill>
                            <a:srgbClr val="0A2C81"/>
                          </a:solidFill>
                          <a:latin typeface="Arial"/>
                          <a:cs typeface="Arial"/>
                        </a:rPr>
                        <a:t>(46,</a:t>
                      </a:r>
                      <a:r>
                        <a:rPr sz="900" spc="-25" dirty="0">
                          <a:solidFill>
                            <a:srgbClr val="0A2C81"/>
                          </a:solidFill>
                          <a:latin typeface="Arial"/>
                          <a:cs typeface="Arial"/>
                        </a:rPr>
                        <a:t> </a:t>
                      </a:r>
                      <a:r>
                        <a:rPr sz="900" spc="-10" dirty="0">
                          <a:solidFill>
                            <a:srgbClr val="0A2C81"/>
                          </a:solidFill>
                          <a:latin typeface="Arial"/>
                          <a:cs typeface="Arial"/>
                        </a:rPr>
                        <a:t>38.6)</a:t>
                      </a:r>
                      <a:endParaRPr sz="900">
                        <a:latin typeface="Arial"/>
                        <a:cs typeface="Arial"/>
                      </a:endParaRPr>
                    </a:p>
                  </a:txBody>
                  <a:tcPr marL="0" marR="0" marT="6350" marB="0"/>
                </a:tc>
                <a:extLst>
                  <a:ext uri="{0D108BD9-81ED-4DB2-BD59-A6C34878D82A}">
                    <a16:rowId xmlns:a16="http://schemas.microsoft.com/office/drawing/2014/main" val="10007"/>
                  </a:ext>
                </a:extLst>
              </a:tr>
              <a:tr h="274955">
                <a:tc>
                  <a:txBody>
                    <a:bodyPr/>
                    <a:lstStyle/>
                    <a:p>
                      <a:pPr marR="20320" algn="ctr">
                        <a:lnSpc>
                          <a:spcPct val="100000"/>
                        </a:lnSpc>
                        <a:spcBef>
                          <a:spcPts val="15"/>
                        </a:spcBef>
                      </a:pPr>
                      <a:r>
                        <a:rPr sz="900" spc="-25" dirty="0">
                          <a:solidFill>
                            <a:srgbClr val="696969"/>
                          </a:solidFill>
                          <a:latin typeface="Arial"/>
                          <a:cs typeface="Arial"/>
                        </a:rPr>
                        <a:t>151</a:t>
                      </a:r>
                      <a:endParaRPr sz="900">
                        <a:latin typeface="Arial"/>
                        <a:cs typeface="Arial"/>
                      </a:endParaRPr>
                    </a:p>
                  </a:txBody>
                  <a:tcPr marL="0" marR="0" marT="1905" marB="0"/>
                </a:tc>
                <a:tc>
                  <a:txBody>
                    <a:bodyPr/>
                    <a:lstStyle/>
                    <a:p>
                      <a:pPr marL="8890" algn="ctr">
                        <a:lnSpc>
                          <a:spcPts val="1070"/>
                        </a:lnSpc>
                        <a:spcBef>
                          <a:spcPts val="15"/>
                        </a:spcBef>
                      </a:pPr>
                      <a:r>
                        <a:rPr sz="900" spc="-20" dirty="0">
                          <a:solidFill>
                            <a:srgbClr val="696969"/>
                          </a:solidFill>
                          <a:latin typeface="Arial"/>
                          <a:cs typeface="Arial"/>
                        </a:rPr>
                        <a:t>23.6</a:t>
                      </a:r>
                      <a:endParaRPr sz="900">
                        <a:latin typeface="Arial"/>
                        <a:cs typeface="Arial"/>
                      </a:endParaRPr>
                    </a:p>
                    <a:p>
                      <a:pPr marL="10795" algn="ctr">
                        <a:lnSpc>
                          <a:spcPts val="980"/>
                        </a:lnSpc>
                      </a:pPr>
                      <a:r>
                        <a:rPr sz="900" dirty="0">
                          <a:solidFill>
                            <a:srgbClr val="696969"/>
                          </a:solidFill>
                          <a:latin typeface="Arial"/>
                          <a:cs typeface="Arial"/>
                        </a:rPr>
                        <a:t>(28.1,</a:t>
                      </a:r>
                      <a:r>
                        <a:rPr sz="900" spc="-25" dirty="0">
                          <a:solidFill>
                            <a:srgbClr val="696969"/>
                          </a:solidFill>
                          <a:latin typeface="Arial"/>
                          <a:cs typeface="Arial"/>
                        </a:rPr>
                        <a:t> </a:t>
                      </a:r>
                      <a:r>
                        <a:rPr sz="900" spc="-10" dirty="0">
                          <a:solidFill>
                            <a:srgbClr val="696969"/>
                          </a:solidFill>
                          <a:latin typeface="Arial"/>
                          <a:cs typeface="Arial"/>
                        </a:rPr>
                        <a:t>18.9)</a:t>
                      </a:r>
                      <a:endParaRPr sz="900">
                        <a:latin typeface="Arial"/>
                        <a:cs typeface="Arial"/>
                      </a:endParaRPr>
                    </a:p>
                  </a:txBody>
                  <a:tcPr marL="0" marR="0" marT="1905" marB="0"/>
                </a:tc>
                <a:extLst>
                  <a:ext uri="{0D108BD9-81ED-4DB2-BD59-A6C34878D82A}">
                    <a16:rowId xmlns:a16="http://schemas.microsoft.com/office/drawing/2014/main" val="10008"/>
                  </a:ext>
                </a:extLst>
              </a:tr>
            </a:tbl>
          </a:graphicData>
        </a:graphic>
      </p:graphicFrame>
      <p:sp>
        <p:nvSpPr>
          <p:cNvPr id="36" name="object 36"/>
          <p:cNvSpPr txBox="1"/>
          <p:nvPr/>
        </p:nvSpPr>
        <p:spPr>
          <a:xfrm>
            <a:off x="6115558" y="2657347"/>
            <a:ext cx="921385" cy="208279"/>
          </a:xfrm>
          <a:prstGeom prst="rect">
            <a:avLst/>
          </a:prstGeom>
        </p:spPr>
        <p:txBody>
          <a:bodyPr vert="horz" wrap="square" lIns="0" tIns="12700" rIns="0" bIns="0" rtlCol="0">
            <a:spAutoFit/>
          </a:bodyPr>
          <a:lstStyle/>
          <a:p>
            <a:pPr marL="381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0" normalizeH="0" baseline="0" noProof="0" dirty="0">
                <a:ln>
                  <a:noFill/>
                </a:ln>
                <a:solidFill>
                  <a:srgbClr val="000000"/>
                </a:solidFill>
                <a:effectLst/>
                <a:uLnTx/>
                <a:uFillTx/>
                <a:latin typeface="Arial"/>
                <a:ea typeface="ＭＳ Ｐゴシック"/>
                <a:cs typeface="Arial"/>
              </a:rPr>
              <a:t>NFkB</a:t>
            </a:r>
            <a:r>
              <a:rPr kumimoji="0" sz="1200" b="1" i="0" u="none" strike="noStrike" kern="1200" cap="none" spc="-20" normalizeH="0" baseline="0" noProof="0" dirty="0">
                <a:ln>
                  <a:noFill/>
                </a:ln>
                <a:solidFill>
                  <a:srgbClr val="000000"/>
                </a:solidFill>
                <a:effectLst/>
                <a:uLnTx/>
                <a:uFillTx/>
                <a:latin typeface="Arial"/>
                <a:ea typeface="ＭＳ Ｐゴシック"/>
                <a:cs typeface="Arial"/>
              </a:rPr>
              <a:t> </a:t>
            </a:r>
            <a:r>
              <a:rPr kumimoji="0" sz="1200" b="1" i="0" u="none" strike="noStrike" kern="1200" cap="none" spc="0" normalizeH="0" baseline="0" noProof="0" dirty="0">
                <a:ln>
                  <a:noFill/>
                </a:ln>
                <a:solidFill>
                  <a:srgbClr val="000000"/>
                </a:solidFill>
                <a:effectLst/>
                <a:uLnTx/>
                <a:uFillTx/>
                <a:latin typeface="Arial"/>
                <a:ea typeface="ＭＳ Ｐゴシック"/>
                <a:cs typeface="Arial"/>
              </a:rPr>
              <a:t>–</a:t>
            </a:r>
            <a:r>
              <a:rPr kumimoji="0" sz="1200" b="1" i="0" u="none" strike="noStrike" kern="1200" cap="none" spc="-25" normalizeH="0" baseline="0" noProof="0" dirty="0">
                <a:ln>
                  <a:noFill/>
                </a:ln>
                <a:solidFill>
                  <a:srgbClr val="000000"/>
                </a:solidFill>
                <a:effectLst/>
                <a:uLnTx/>
                <a:uFillTx/>
                <a:latin typeface="Arial"/>
                <a:ea typeface="ＭＳ Ｐゴシック"/>
                <a:cs typeface="Arial"/>
              </a:rPr>
              <a:t> </a:t>
            </a:r>
            <a:r>
              <a:rPr kumimoji="0" sz="1200" b="1" i="0" u="none" strike="noStrike" kern="1200" cap="none" spc="-20" normalizeH="0" baseline="0" noProof="0" dirty="0">
                <a:ln>
                  <a:noFill/>
                </a:ln>
                <a:solidFill>
                  <a:srgbClr val="000000"/>
                </a:solidFill>
                <a:effectLst/>
                <a:uLnTx/>
                <a:uFillTx/>
                <a:latin typeface="Arial"/>
                <a:ea typeface="ＭＳ Ｐゴシック"/>
                <a:cs typeface="Arial"/>
              </a:rPr>
              <a:t>set</a:t>
            </a:r>
            <a:r>
              <a:rPr kumimoji="0" sz="1200" b="1" i="0" u="none" strike="noStrike" kern="1200" cap="none" spc="-30" normalizeH="0" baseline="20833" noProof="0" dirty="0">
                <a:ln>
                  <a:noFill/>
                </a:ln>
                <a:solidFill>
                  <a:srgbClr val="000000"/>
                </a:solidFill>
                <a:effectLst/>
                <a:uLnTx/>
                <a:uFillTx/>
                <a:latin typeface="Arial"/>
                <a:ea typeface="ＭＳ Ｐゴシック"/>
                <a:cs typeface="Arial"/>
              </a:rPr>
              <a:t>†</a:t>
            </a:r>
            <a:endParaRPr kumimoji="0" sz="1200" b="0" i="0" u="none" strike="noStrike" kern="1200" cap="none" spc="0" normalizeH="0" baseline="20833" noProof="0">
              <a:ln>
                <a:noFill/>
              </a:ln>
              <a:solidFill>
                <a:srgbClr val="000000"/>
              </a:solidFill>
              <a:effectLst/>
              <a:uLnTx/>
              <a:uFillTx/>
              <a:latin typeface="Arial"/>
              <a:ea typeface="ＭＳ Ｐゴシック"/>
              <a:cs typeface="Arial"/>
            </a:endParaRPr>
          </a:p>
        </p:txBody>
      </p:sp>
      <p:sp>
        <p:nvSpPr>
          <p:cNvPr id="37" name="object 37"/>
          <p:cNvSpPr txBox="1"/>
          <p:nvPr/>
        </p:nvSpPr>
        <p:spPr>
          <a:xfrm>
            <a:off x="6140958" y="3233420"/>
            <a:ext cx="29654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10" normalizeH="0" baseline="0" noProof="0" dirty="0">
                <a:ln>
                  <a:noFill/>
                </a:ln>
                <a:solidFill>
                  <a:srgbClr val="000000"/>
                </a:solidFill>
                <a:effectLst/>
                <a:uLnTx/>
                <a:uFillTx/>
                <a:latin typeface="Arial"/>
                <a:ea typeface="ＭＳ Ｐゴシック"/>
                <a:cs typeface="Arial"/>
              </a:rPr>
              <a:t>IL-</a:t>
            </a:r>
            <a:r>
              <a:rPr kumimoji="0" sz="1200" b="1" i="0" u="none" strike="noStrike" kern="1200" cap="none" spc="-50" normalizeH="0" baseline="0" noProof="0" dirty="0">
                <a:ln>
                  <a:noFill/>
                </a:ln>
                <a:solidFill>
                  <a:srgbClr val="000000"/>
                </a:solidFill>
                <a:effectLst/>
                <a:uLnTx/>
                <a:uFillTx/>
                <a:latin typeface="Arial"/>
                <a:ea typeface="ＭＳ Ｐゴシック"/>
                <a:cs typeface="Arial"/>
              </a:rPr>
              <a:t>6</a:t>
            </a:r>
            <a:endParaRPr kumimoji="0" sz="12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8" name="object 38"/>
          <p:cNvSpPr txBox="1"/>
          <p:nvPr/>
        </p:nvSpPr>
        <p:spPr>
          <a:xfrm>
            <a:off x="6140958" y="3809492"/>
            <a:ext cx="763905" cy="7848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10" normalizeH="0" baseline="0" noProof="0" dirty="0">
                <a:ln>
                  <a:noFill/>
                </a:ln>
                <a:solidFill>
                  <a:srgbClr val="000000"/>
                </a:solidFill>
                <a:effectLst/>
                <a:uLnTx/>
                <a:uFillTx/>
                <a:latin typeface="Arial"/>
                <a:ea typeface="ＭＳ Ｐゴシック"/>
                <a:cs typeface="Arial"/>
              </a:rPr>
              <a:t>IL-</a:t>
            </a:r>
            <a:r>
              <a:rPr kumimoji="0" sz="1200" b="1" i="0" u="none" strike="noStrike" kern="1200" cap="none" spc="-50" normalizeH="0" baseline="0" noProof="0" dirty="0">
                <a:ln>
                  <a:noFill/>
                </a:ln>
                <a:solidFill>
                  <a:srgbClr val="000000"/>
                </a:solidFill>
                <a:effectLst/>
                <a:uLnTx/>
                <a:uFillTx/>
                <a:latin typeface="Arial"/>
                <a:ea typeface="ＭＳ Ｐゴシック"/>
                <a:cs typeface="Arial"/>
              </a:rPr>
              <a:t>8</a:t>
            </a:r>
            <a:endParaRPr kumimoji="0" sz="1200" b="0" i="0" u="none" strike="noStrike" kern="1200" cap="none" spc="0" normalizeH="0" baseline="0" noProof="0">
              <a:ln>
                <a:noFill/>
              </a:ln>
              <a:solidFill>
                <a:srgbClr val="000000"/>
              </a:solidFill>
              <a:effectLst/>
              <a:uLnTx/>
              <a:uFillTx/>
              <a:latin typeface="Arial"/>
              <a:ea typeface="ＭＳ Ｐゴシック"/>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00" b="0" i="0" u="none" strike="noStrike" kern="1200" cap="none" spc="0" normalizeH="0" baseline="0" noProof="0">
              <a:ln>
                <a:noFill/>
              </a:ln>
              <a:solidFill>
                <a:srgbClr val="000000"/>
              </a:solidFill>
              <a:effectLst/>
              <a:uLnTx/>
              <a:uFillTx/>
              <a:latin typeface="Arial"/>
              <a:ea typeface="ＭＳ Ｐゴシック"/>
              <a:cs typeface="Arial"/>
            </a:endParaRPr>
          </a:p>
          <a:p>
            <a:pPr marL="0" marR="0" lvl="0" indent="0" algn="l" defTabSz="914400" rtl="0" eaLnBrk="1" fontAlgn="auto" latinLnBrk="0" hangingPunct="1">
              <a:lnSpc>
                <a:spcPct val="100000"/>
              </a:lnSpc>
              <a:spcBef>
                <a:spcPts val="45"/>
              </a:spcBef>
              <a:spcAft>
                <a:spcPts val="0"/>
              </a:spcAft>
              <a:buClrTx/>
              <a:buSzTx/>
              <a:buFontTx/>
              <a:buNone/>
              <a:tabLst/>
              <a:defRPr/>
            </a:pPr>
            <a:endParaRPr kumimoji="0" sz="1350" b="0" i="0" u="none" strike="noStrike" kern="1200" cap="none" spc="0" normalizeH="0" baseline="0" noProof="0">
              <a:ln>
                <a:noFill/>
              </a:ln>
              <a:solidFill>
                <a:srgbClr val="000000"/>
              </a:solidFill>
              <a:effectLst/>
              <a:uLnTx/>
              <a:uFillTx/>
              <a:latin typeface="Arial"/>
              <a:ea typeface="ＭＳ Ｐゴシック"/>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dirty="0">
                <a:ln>
                  <a:noFill/>
                </a:ln>
                <a:solidFill>
                  <a:srgbClr val="000000"/>
                </a:solidFill>
                <a:effectLst/>
                <a:uLnTx/>
                <a:uFillTx/>
                <a:latin typeface="Arial"/>
                <a:ea typeface="ＭＳ Ｐゴシック"/>
                <a:cs typeface="Arial"/>
              </a:rPr>
              <a:t>TNF</a:t>
            </a:r>
            <a:r>
              <a:rPr kumimoji="0" sz="1200" b="1" i="0" u="none" strike="noStrike" kern="1200" cap="none" spc="-15" normalizeH="0" baseline="0" noProof="0" dirty="0">
                <a:ln>
                  <a:noFill/>
                </a:ln>
                <a:solidFill>
                  <a:srgbClr val="000000"/>
                </a:solidFill>
                <a:effectLst/>
                <a:uLnTx/>
                <a:uFillTx/>
                <a:latin typeface="Arial"/>
                <a:ea typeface="ＭＳ Ｐゴシック"/>
                <a:cs typeface="Arial"/>
              </a:rPr>
              <a:t> </a:t>
            </a:r>
            <a:r>
              <a:rPr kumimoji="0" sz="1200" b="1" i="0" u="none" strike="noStrike" kern="1200" cap="none" spc="-10" normalizeH="0" baseline="0" noProof="0" dirty="0">
                <a:ln>
                  <a:noFill/>
                </a:ln>
                <a:solidFill>
                  <a:srgbClr val="000000"/>
                </a:solidFill>
                <a:effectLst/>
                <a:uLnTx/>
                <a:uFillTx/>
                <a:latin typeface="Arial"/>
                <a:ea typeface="ＭＳ Ｐゴシック"/>
                <a:cs typeface="Arial"/>
              </a:rPr>
              <a:t>alpha</a:t>
            </a:r>
            <a:endParaRPr kumimoji="0" sz="12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9" name="object 39"/>
          <p:cNvSpPr/>
          <p:nvPr/>
        </p:nvSpPr>
        <p:spPr>
          <a:xfrm>
            <a:off x="7118604" y="4703064"/>
            <a:ext cx="2809240" cy="41275"/>
          </a:xfrm>
          <a:custGeom>
            <a:avLst/>
            <a:gdLst/>
            <a:ahLst/>
            <a:cxnLst/>
            <a:rect l="l" t="t" r="r" b="b"/>
            <a:pathLst>
              <a:path w="2809240" h="41275">
                <a:moveTo>
                  <a:pt x="2807970" y="3048"/>
                </a:moveTo>
                <a:lnTo>
                  <a:pt x="0" y="3048"/>
                </a:lnTo>
              </a:path>
              <a:path w="2809240" h="41275">
                <a:moveTo>
                  <a:pt x="2808731" y="0"/>
                </a:moveTo>
                <a:lnTo>
                  <a:pt x="2808731" y="41021"/>
                </a:lnTo>
              </a:path>
              <a:path w="2809240" h="41275">
                <a:moveTo>
                  <a:pt x="1524" y="0"/>
                </a:moveTo>
                <a:lnTo>
                  <a:pt x="1524" y="41021"/>
                </a:lnTo>
              </a:path>
              <a:path w="2809240" h="41275">
                <a:moveTo>
                  <a:pt x="1405127" y="0"/>
                </a:moveTo>
                <a:lnTo>
                  <a:pt x="1405127" y="41021"/>
                </a:lnTo>
              </a:path>
              <a:path w="2809240" h="41275">
                <a:moveTo>
                  <a:pt x="469392" y="0"/>
                </a:moveTo>
                <a:lnTo>
                  <a:pt x="469392" y="41021"/>
                </a:lnTo>
              </a:path>
              <a:path w="2809240" h="41275">
                <a:moveTo>
                  <a:pt x="2340864" y="0"/>
                </a:moveTo>
                <a:lnTo>
                  <a:pt x="2340864" y="41021"/>
                </a:lnTo>
              </a:path>
              <a:path w="2809240" h="41275">
                <a:moveTo>
                  <a:pt x="937260" y="0"/>
                </a:moveTo>
                <a:lnTo>
                  <a:pt x="937260" y="41021"/>
                </a:lnTo>
              </a:path>
              <a:path w="2809240" h="41275">
                <a:moveTo>
                  <a:pt x="1872996" y="0"/>
                </a:moveTo>
                <a:lnTo>
                  <a:pt x="1872996" y="41021"/>
                </a:lnTo>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nvGrpSpPr>
          <p:cNvPr id="40" name="object 40"/>
          <p:cNvGrpSpPr/>
          <p:nvPr/>
        </p:nvGrpSpPr>
        <p:grpSpPr>
          <a:xfrm>
            <a:off x="7450581" y="4231894"/>
            <a:ext cx="183515" cy="86360"/>
            <a:chOff x="7450581" y="4917694"/>
            <a:chExt cx="183515" cy="86360"/>
          </a:xfrm>
        </p:grpSpPr>
        <p:sp>
          <p:nvSpPr>
            <p:cNvPr id="41" name="object 41"/>
            <p:cNvSpPr/>
            <p:nvPr/>
          </p:nvSpPr>
          <p:spPr>
            <a:xfrm>
              <a:off x="7456931" y="4960620"/>
              <a:ext cx="170815" cy="0"/>
            </a:xfrm>
            <a:custGeom>
              <a:avLst/>
              <a:gdLst/>
              <a:ahLst/>
              <a:cxnLst/>
              <a:rect l="l" t="t" r="r" b="b"/>
              <a:pathLst>
                <a:path w="170815">
                  <a:moveTo>
                    <a:pt x="170307" y="0"/>
                  </a:moveTo>
                  <a:lnTo>
                    <a:pt x="0" y="0"/>
                  </a:lnTo>
                </a:path>
              </a:pathLst>
            </a:custGeom>
            <a:ln w="12700">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42" name="object 42"/>
            <p:cNvSpPr/>
            <p:nvPr/>
          </p:nvSpPr>
          <p:spPr>
            <a:xfrm>
              <a:off x="7491983" y="4924044"/>
              <a:ext cx="71755" cy="73660"/>
            </a:xfrm>
            <a:custGeom>
              <a:avLst/>
              <a:gdLst/>
              <a:ahLst/>
              <a:cxnLst/>
              <a:rect l="l" t="t" r="r" b="b"/>
              <a:pathLst>
                <a:path w="71754" h="73660">
                  <a:moveTo>
                    <a:pt x="71627" y="0"/>
                  </a:moveTo>
                  <a:lnTo>
                    <a:pt x="0" y="0"/>
                  </a:lnTo>
                  <a:lnTo>
                    <a:pt x="0" y="73151"/>
                  </a:lnTo>
                  <a:lnTo>
                    <a:pt x="71627" y="73151"/>
                  </a:lnTo>
                  <a:lnTo>
                    <a:pt x="71627"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43" name="object 43"/>
            <p:cNvSpPr/>
            <p:nvPr/>
          </p:nvSpPr>
          <p:spPr>
            <a:xfrm>
              <a:off x="7456931" y="4924044"/>
              <a:ext cx="170815" cy="73660"/>
            </a:xfrm>
            <a:custGeom>
              <a:avLst/>
              <a:gdLst/>
              <a:ahLst/>
              <a:cxnLst/>
              <a:rect l="l" t="t" r="r" b="b"/>
              <a:pathLst>
                <a:path w="170815" h="73660">
                  <a:moveTo>
                    <a:pt x="35051" y="73151"/>
                  </a:moveTo>
                  <a:lnTo>
                    <a:pt x="106679" y="73151"/>
                  </a:lnTo>
                  <a:lnTo>
                    <a:pt x="106679" y="0"/>
                  </a:lnTo>
                  <a:lnTo>
                    <a:pt x="35051" y="0"/>
                  </a:lnTo>
                  <a:lnTo>
                    <a:pt x="35051" y="73151"/>
                  </a:lnTo>
                  <a:close/>
                </a:path>
                <a:path w="170815" h="73660">
                  <a:moveTo>
                    <a:pt x="0" y="9143"/>
                  </a:moveTo>
                  <a:lnTo>
                    <a:pt x="0" y="63626"/>
                  </a:lnTo>
                </a:path>
                <a:path w="170815" h="73660">
                  <a:moveTo>
                    <a:pt x="170688" y="9143"/>
                  </a:moveTo>
                  <a:lnTo>
                    <a:pt x="170688" y="63626"/>
                  </a:lnTo>
                </a:path>
              </a:pathLst>
            </a:custGeom>
            <a:ln w="12700">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44" name="object 44"/>
          <p:cNvGrpSpPr/>
          <p:nvPr/>
        </p:nvGrpSpPr>
        <p:grpSpPr>
          <a:xfrm>
            <a:off x="7866633" y="4522978"/>
            <a:ext cx="227965" cy="86360"/>
            <a:chOff x="7866633" y="5208778"/>
            <a:chExt cx="227965" cy="86360"/>
          </a:xfrm>
        </p:grpSpPr>
        <p:sp>
          <p:nvSpPr>
            <p:cNvPr id="45" name="object 45"/>
            <p:cNvSpPr/>
            <p:nvPr/>
          </p:nvSpPr>
          <p:spPr>
            <a:xfrm>
              <a:off x="7872983" y="5251704"/>
              <a:ext cx="215265" cy="0"/>
            </a:xfrm>
            <a:custGeom>
              <a:avLst/>
              <a:gdLst/>
              <a:ahLst/>
              <a:cxnLst/>
              <a:rect l="l" t="t" r="r" b="b"/>
              <a:pathLst>
                <a:path w="215265">
                  <a:moveTo>
                    <a:pt x="0" y="0"/>
                  </a:moveTo>
                  <a:lnTo>
                    <a:pt x="56388" y="0"/>
                  </a:lnTo>
                </a:path>
                <a:path w="215265">
                  <a:moveTo>
                    <a:pt x="128016" y="0"/>
                  </a:moveTo>
                  <a:lnTo>
                    <a:pt x="214757" y="0"/>
                  </a:lnTo>
                </a:path>
              </a:pathLst>
            </a:custGeom>
            <a:ln w="12700">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46" name="object 46"/>
            <p:cNvSpPr/>
            <p:nvPr/>
          </p:nvSpPr>
          <p:spPr>
            <a:xfrm>
              <a:off x="7929371" y="5215128"/>
              <a:ext cx="71755" cy="73660"/>
            </a:xfrm>
            <a:custGeom>
              <a:avLst/>
              <a:gdLst/>
              <a:ahLst/>
              <a:cxnLst/>
              <a:rect l="l" t="t" r="r" b="b"/>
              <a:pathLst>
                <a:path w="71754" h="73660">
                  <a:moveTo>
                    <a:pt x="71627" y="0"/>
                  </a:moveTo>
                  <a:lnTo>
                    <a:pt x="0" y="0"/>
                  </a:lnTo>
                  <a:lnTo>
                    <a:pt x="0" y="73152"/>
                  </a:lnTo>
                  <a:lnTo>
                    <a:pt x="71627" y="73152"/>
                  </a:lnTo>
                  <a:lnTo>
                    <a:pt x="71627"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47" name="object 47"/>
            <p:cNvSpPr/>
            <p:nvPr/>
          </p:nvSpPr>
          <p:spPr>
            <a:xfrm>
              <a:off x="7872983" y="5215128"/>
              <a:ext cx="215265" cy="73660"/>
            </a:xfrm>
            <a:custGeom>
              <a:avLst/>
              <a:gdLst/>
              <a:ahLst/>
              <a:cxnLst/>
              <a:rect l="l" t="t" r="r" b="b"/>
              <a:pathLst>
                <a:path w="215265" h="73660">
                  <a:moveTo>
                    <a:pt x="56388" y="73152"/>
                  </a:moveTo>
                  <a:lnTo>
                    <a:pt x="128016" y="73152"/>
                  </a:lnTo>
                  <a:lnTo>
                    <a:pt x="128016" y="0"/>
                  </a:lnTo>
                  <a:lnTo>
                    <a:pt x="56388" y="0"/>
                  </a:lnTo>
                  <a:lnTo>
                    <a:pt x="56388" y="73152"/>
                  </a:lnTo>
                  <a:close/>
                </a:path>
                <a:path w="215265" h="73660">
                  <a:moveTo>
                    <a:pt x="214884" y="9144"/>
                  </a:moveTo>
                  <a:lnTo>
                    <a:pt x="214884" y="63627"/>
                  </a:lnTo>
                </a:path>
                <a:path w="215265" h="73660">
                  <a:moveTo>
                    <a:pt x="0" y="9144"/>
                  </a:moveTo>
                  <a:lnTo>
                    <a:pt x="0" y="63627"/>
                  </a:lnTo>
                </a:path>
              </a:pathLst>
            </a:custGeom>
            <a:ln w="12700">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48" name="object 48"/>
          <p:cNvGrpSpPr/>
          <p:nvPr/>
        </p:nvGrpSpPr>
        <p:grpSpPr>
          <a:xfrm>
            <a:off x="7347204" y="2240279"/>
            <a:ext cx="2379345" cy="2362200"/>
            <a:chOff x="7347204" y="2926079"/>
            <a:chExt cx="2379345" cy="2362200"/>
          </a:xfrm>
        </p:grpSpPr>
        <p:sp>
          <p:nvSpPr>
            <p:cNvPr id="49" name="object 49"/>
            <p:cNvSpPr/>
            <p:nvPr/>
          </p:nvSpPr>
          <p:spPr>
            <a:xfrm>
              <a:off x="7685532" y="3192779"/>
              <a:ext cx="139065" cy="54610"/>
            </a:xfrm>
            <a:custGeom>
              <a:avLst/>
              <a:gdLst/>
              <a:ahLst/>
              <a:cxnLst/>
              <a:rect l="l" t="t" r="r" b="b"/>
              <a:pathLst>
                <a:path w="139065" h="54610">
                  <a:moveTo>
                    <a:pt x="138557" y="25908"/>
                  </a:moveTo>
                  <a:lnTo>
                    <a:pt x="0" y="25908"/>
                  </a:lnTo>
                </a:path>
                <a:path w="139065" h="54610">
                  <a:moveTo>
                    <a:pt x="0" y="0"/>
                  </a:moveTo>
                  <a:lnTo>
                    <a:pt x="0" y="54483"/>
                  </a:lnTo>
                </a:path>
                <a:path w="139065" h="54610">
                  <a:moveTo>
                    <a:pt x="138684" y="0"/>
                  </a:moveTo>
                  <a:lnTo>
                    <a:pt x="138684" y="54483"/>
                  </a:lnTo>
                </a:path>
              </a:pathLst>
            </a:custGeom>
            <a:ln w="12700">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50" name="object 50"/>
            <p:cNvSpPr/>
            <p:nvPr/>
          </p:nvSpPr>
          <p:spPr>
            <a:xfrm>
              <a:off x="7719060" y="3183635"/>
              <a:ext cx="71755" cy="71755"/>
            </a:xfrm>
            <a:custGeom>
              <a:avLst/>
              <a:gdLst/>
              <a:ahLst/>
              <a:cxnLst/>
              <a:rect l="l" t="t" r="r" b="b"/>
              <a:pathLst>
                <a:path w="71754" h="71754">
                  <a:moveTo>
                    <a:pt x="71627" y="0"/>
                  </a:moveTo>
                  <a:lnTo>
                    <a:pt x="0" y="0"/>
                  </a:lnTo>
                  <a:lnTo>
                    <a:pt x="0" y="71627"/>
                  </a:lnTo>
                  <a:lnTo>
                    <a:pt x="71627" y="71627"/>
                  </a:lnTo>
                  <a:lnTo>
                    <a:pt x="71627"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51" name="object 51"/>
            <p:cNvSpPr/>
            <p:nvPr/>
          </p:nvSpPr>
          <p:spPr>
            <a:xfrm>
              <a:off x="7719060" y="3183635"/>
              <a:ext cx="71755" cy="71755"/>
            </a:xfrm>
            <a:custGeom>
              <a:avLst/>
              <a:gdLst/>
              <a:ahLst/>
              <a:cxnLst/>
              <a:rect l="l" t="t" r="r" b="b"/>
              <a:pathLst>
                <a:path w="71754" h="71754">
                  <a:moveTo>
                    <a:pt x="0" y="71627"/>
                  </a:moveTo>
                  <a:lnTo>
                    <a:pt x="71627" y="71627"/>
                  </a:lnTo>
                  <a:lnTo>
                    <a:pt x="71627" y="0"/>
                  </a:lnTo>
                  <a:lnTo>
                    <a:pt x="0" y="0"/>
                  </a:lnTo>
                  <a:lnTo>
                    <a:pt x="0" y="71627"/>
                  </a:lnTo>
                  <a:close/>
                </a:path>
              </a:pathLst>
            </a:custGeom>
            <a:ln w="12700">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52" name="object 52"/>
            <p:cNvSpPr/>
            <p:nvPr/>
          </p:nvSpPr>
          <p:spPr>
            <a:xfrm>
              <a:off x="8011668" y="3509771"/>
              <a:ext cx="145415" cy="0"/>
            </a:xfrm>
            <a:custGeom>
              <a:avLst/>
              <a:gdLst/>
              <a:ahLst/>
              <a:cxnLst/>
              <a:rect l="l" t="t" r="r" b="b"/>
              <a:pathLst>
                <a:path w="145415">
                  <a:moveTo>
                    <a:pt x="0" y="0"/>
                  </a:moveTo>
                  <a:lnTo>
                    <a:pt x="25907" y="0"/>
                  </a:lnTo>
                </a:path>
                <a:path w="145415">
                  <a:moveTo>
                    <a:pt x="97535" y="0"/>
                  </a:moveTo>
                  <a:lnTo>
                    <a:pt x="144906" y="0"/>
                  </a:lnTo>
                </a:path>
              </a:pathLst>
            </a:custGeom>
            <a:ln w="12700">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53" name="object 53"/>
            <p:cNvSpPr/>
            <p:nvPr/>
          </p:nvSpPr>
          <p:spPr>
            <a:xfrm>
              <a:off x="8037576" y="3473195"/>
              <a:ext cx="71755" cy="73660"/>
            </a:xfrm>
            <a:custGeom>
              <a:avLst/>
              <a:gdLst/>
              <a:ahLst/>
              <a:cxnLst/>
              <a:rect l="l" t="t" r="r" b="b"/>
              <a:pathLst>
                <a:path w="71754" h="73660">
                  <a:moveTo>
                    <a:pt x="71627" y="0"/>
                  </a:moveTo>
                  <a:lnTo>
                    <a:pt x="0" y="0"/>
                  </a:lnTo>
                  <a:lnTo>
                    <a:pt x="0" y="73151"/>
                  </a:lnTo>
                  <a:lnTo>
                    <a:pt x="71627" y="73151"/>
                  </a:lnTo>
                  <a:lnTo>
                    <a:pt x="71627"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54" name="object 54"/>
            <p:cNvSpPr/>
            <p:nvPr/>
          </p:nvSpPr>
          <p:spPr>
            <a:xfrm>
              <a:off x="8011668" y="3473195"/>
              <a:ext cx="146685" cy="73660"/>
            </a:xfrm>
            <a:custGeom>
              <a:avLst/>
              <a:gdLst/>
              <a:ahLst/>
              <a:cxnLst/>
              <a:rect l="l" t="t" r="r" b="b"/>
              <a:pathLst>
                <a:path w="146684" h="73660">
                  <a:moveTo>
                    <a:pt x="25907" y="73151"/>
                  </a:moveTo>
                  <a:lnTo>
                    <a:pt x="97535" y="73151"/>
                  </a:lnTo>
                  <a:lnTo>
                    <a:pt x="97535" y="0"/>
                  </a:lnTo>
                  <a:lnTo>
                    <a:pt x="25907" y="0"/>
                  </a:lnTo>
                  <a:lnTo>
                    <a:pt x="25907" y="73151"/>
                  </a:lnTo>
                  <a:close/>
                </a:path>
                <a:path w="146684" h="73660">
                  <a:moveTo>
                    <a:pt x="0" y="9143"/>
                  </a:moveTo>
                  <a:lnTo>
                    <a:pt x="0" y="63626"/>
                  </a:lnTo>
                </a:path>
                <a:path w="146684" h="73660">
                  <a:moveTo>
                    <a:pt x="146303" y="9143"/>
                  </a:moveTo>
                  <a:lnTo>
                    <a:pt x="146303" y="63626"/>
                  </a:lnTo>
                </a:path>
              </a:pathLst>
            </a:custGeom>
            <a:ln w="12700">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55" name="object 55"/>
            <p:cNvSpPr/>
            <p:nvPr/>
          </p:nvSpPr>
          <p:spPr>
            <a:xfrm>
              <a:off x="7482840" y="3799331"/>
              <a:ext cx="466090" cy="0"/>
            </a:xfrm>
            <a:custGeom>
              <a:avLst/>
              <a:gdLst/>
              <a:ahLst/>
              <a:cxnLst/>
              <a:rect l="l" t="t" r="r" b="b"/>
              <a:pathLst>
                <a:path w="466090">
                  <a:moveTo>
                    <a:pt x="465581" y="0"/>
                  </a:moveTo>
                  <a:lnTo>
                    <a:pt x="0" y="0"/>
                  </a:lnTo>
                </a:path>
              </a:pathLst>
            </a:custGeom>
            <a:ln w="12700">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56" name="object 56"/>
            <p:cNvSpPr/>
            <p:nvPr/>
          </p:nvSpPr>
          <p:spPr>
            <a:xfrm>
              <a:off x="7656576" y="3764279"/>
              <a:ext cx="71755" cy="71755"/>
            </a:xfrm>
            <a:custGeom>
              <a:avLst/>
              <a:gdLst/>
              <a:ahLst/>
              <a:cxnLst/>
              <a:rect l="l" t="t" r="r" b="b"/>
              <a:pathLst>
                <a:path w="71754" h="71754">
                  <a:moveTo>
                    <a:pt x="71627" y="0"/>
                  </a:moveTo>
                  <a:lnTo>
                    <a:pt x="0" y="0"/>
                  </a:lnTo>
                  <a:lnTo>
                    <a:pt x="0" y="71628"/>
                  </a:lnTo>
                  <a:lnTo>
                    <a:pt x="71627" y="71628"/>
                  </a:lnTo>
                  <a:lnTo>
                    <a:pt x="71627"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57" name="object 57"/>
            <p:cNvSpPr/>
            <p:nvPr/>
          </p:nvSpPr>
          <p:spPr>
            <a:xfrm>
              <a:off x="7482840" y="3764279"/>
              <a:ext cx="1052195" cy="615950"/>
            </a:xfrm>
            <a:custGeom>
              <a:avLst/>
              <a:gdLst/>
              <a:ahLst/>
              <a:cxnLst/>
              <a:rect l="l" t="t" r="r" b="b"/>
              <a:pathLst>
                <a:path w="1052195" h="615950">
                  <a:moveTo>
                    <a:pt x="173735" y="71628"/>
                  </a:moveTo>
                  <a:lnTo>
                    <a:pt x="245363" y="71628"/>
                  </a:lnTo>
                  <a:lnTo>
                    <a:pt x="245363" y="0"/>
                  </a:lnTo>
                  <a:lnTo>
                    <a:pt x="173735" y="0"/>
                  </a:lnTo>
                  <a:lnTo>
                    <a:pt x="173735" y="71628"/>
                  </a:lnTo>
                  <a:close/>
                </a:path>
                <a:path w="1052195" h="615950">
                  <a:moveTo>
                    <a:pt x="464819" y="9144"/>
                  </a:moveTo>
                  <a:lnTo>
                    <a:pt x="464819" y="63627"/>
                  </a:lnTo>
                </a:path>
                <a:path w="1052195" h="615950">
                  <a:moveTo>
                    <a:pt x="0" y="9144"/>
                  </a:moveTo>
                  <a:lnTo>
                    <a:pt x="0" y="63627"/>
                  </a:lnTo>
                </a:path>
                <a:path w="1052195" h="615950">
                  <a:moveTo>
                    <a:pt x="1051686" y="615696"/>
                  </a:moveTo>
                  <a:lnTo>
                    <a:pt x="640079" y="615696"/>
                  </a:lnTo>
                </a:path>
              </a:pathLst>
            </a:custGeom>
            <a:ln w="12700">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58" name="object 58"/>
            <p:cNvSpPr/>
            <p:nvPr/>
          </p:nvSpPr>
          <p:spPr>
            <a:xfrm>
              <a:off x="8275320" y="4344923"/>
              <a:ext cx="73660" cy="71755"/>
            </a:xfrm>
            <a:custGeom>
              <a:avLst/>
              <a:gdLst/>
              <a:ahLst/>
              <a:cxnLst/>
              <a:rect l="l" t="t" r="r" b="b"/>
              <a:pathLst>
                <a:path w="73659" h="71754">
                  <a:moveTo>
                    <a:pt x="73151" y="0"/>
                  </a:moveTo>
                  <a:lnTo>
                    <a:pt x="0" y="0"/>
                  </a:lnTo>
                  <a:lnTo>
                    <a:pt x="0" y="71627"/>
                  </a:lnTo>
                  <a:lnTo>
                    <a:pt x="73151" y="71627"/>
                  </a:lnTo>
                  <a:lnTo>
                    <a:pt x="73151"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59" name="object 59"/>
            <p:cNvSpPr/>
            <p:nvPr/>
          </p:nvSpPr>
          <p:spPr>
            <a:xfrm>
              <a:off x="8122920" y="4344923"/>
              <a:ext cx="411480" cy="71755"/>
            </a:xfrm>
            <a:custGeom>
              <a:avLst/>
              <a:gdLst/>
              <a:ahLst/>
              <a:cxnLst/>
              <a:rect l="l" t="t" r="r" b="b"/>
              <a:pathLst>
                <a:path w="411479" h="71754">
                  <a:moveTo>
                    <a:pt x="152400" y="71627"/>
                  </a:moveTo>
                  <a:lnTo>
                    <a:pt x="225551" y="71627"/>
                  </a:lnTo>
                  <a:lnTo>
                    <a:pt x="225551" y="0"/>
                  </a:lnTo>
                  <a:lnTo>
                    <a:pt x="152400" y="0"/>
                  </a:lnTo>
                  <a:lnTo>
                    <a:pt x="152400" y="71627"/>
                  </a:lnTo>
                  <a:close/>
                </a:path>
                <a:path w="411479" h="71754">
                  <a:moveTo>
                    <a:pt x="411479" y="7619"/>
                  </a:moveTo>
                  <a:lnTo>
                    <a:pt x="411479" y="62102"/>
                  </a:lnTo>
                </a:path>
                <a:path w="411479" h="71754">
                  <a:moveTo>
                    <a:pt x="0" y="7619"/>
                  </a:moveTo>
                  <a:lnTo>
                    <a:pt x="0" y="62102"/>
                  </a:lnTo>
                </a:path>
              </a:pathLst>
            </a:custGeom>
            <a:ln w="12700">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60" name="object 60"/>
            <p:cNvSpPr/>
            <p:nvPr/>
          </p:nvSpPr>
          <p:spPr>
            <a:xfrm>
              <a:off x="9009888" y="4671059"/>
              <a:ext cx="710565" cy="0"/>
            </a:xfrm>
            <a:custGeom>
              <a:avLst/>
              <a:gdLst/>
              <a:ahLst/>
              <a:cxnLst/>
              <a:rect l="l" t="t" r="r" b="b"/>
              <a:pathLst>
                <a:path w="710565">
                  <a:moveTo>
                    <a:pt x="0" y="0"/>
                  </a:moveTo>
                  <a:lnTo>
                    <a:pt x="294131" y="0"/>
                  </a:lnTo>
                </a:path>
                <a:path w="710565">
                  <a:moveTo>
                    <a:pt x="367283" y="0"/>
                  </a:moveTo>
                  <a:lnTo>
                    <a:pt x="710056" y="0"/>
                  </a:lnTo>
                </a:path>
              </a:pathLst>
            </a:custGeom>
            <a:ln w="12700">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61" name="object 61"/>
            <p:cNvSpPr/>
            <p:nvPr/>
          </p:nvSpPr>
          <p:spPr>
            <a:xfrm>
              <a:off x="9304020" y="4634483"/>
              <a:ext cx="73660" cy="73660"/>
            </a:xfrm>
            <a:custGeom>
              <a:avLst/>
              <a:gdLst/>
              <a:ahLst/>
              <a:cxnLst/>
              <a:rect l="l" t="t" r="r" b="b"/>
              <a:pathLst>
                <a:path w="73659" h="73660">
                  <a:moveTo>
                    <a:pt x="73151" y="0"/>
                  </a:moveTo>
                  <a:lnTo>
                    <a:pt x="0" y="0"/>
                  </a:lnTo>
                  <a:lnTo>
                    <a:pt x="0" y="73151"/>
                  </a:lnTo>
                  <a:lnTo>
                    <a:pt x="73151" y="73151"/>
                  </a:lnTo>
                  <a:lnTo>
                    <a:pt x="73151"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62" name="object 62"/>
            <p:cNvSpPr/>
            <p:nvPr/>
          </p:nvSpPr>
          <p:spPr>
            <a:xfrm>
              <a:off x="7999476" y="4090415"/>
              <a:ext cx="1720850" cy="617220"/>
            </a:xfrm>
            <a:custGeom>
              <a:avLst/>
              <a:gdLst/>
              <a:ahLst/>
              <a:cxnLst/>
              <a:rect l="l" t="t" r="r" b="b"/>
              <a:pathLst>
                <a:path w="1720850" h="617220">
                  <a:moveTo>
                    <a:pt x="1304544" y="617219"/>
                  </a:moveTo>
                  <a:lnTo>
                    <a:pt x="1377696" y="617219"/>
                  </a:lnTo>
                  <a:lnTo>
                    <a:pt x="1377696" y="544067"/>
                  </a:lnTo>
                  <a:lnTo>
                    <a:pt x="1304544" y="544067"/>
                  </a:lnTo>
                  <a:lnTo>
                    <a:pt x="1304544" y="617219"/>
                  </a:lnTo>
                  <a:close/>
                </a:path>
                <a:path w="1720850" h="617220">
                  <a:moveTo>
                    <a:pt x="1720596" y="553211"/>
                  </a:moveTo>
                  <a:lnTo>
                    <a:pt x="1720596" y="607694"/>
                  </a:lnTo>
                </a:path>
                <a:path w="1720850" h="617220">
                  <a:moveTo>
                    <a:pt x="1010412" y="553211"/>
                  </a:moveTo>
                  <a:lnTo>
                    <a:pt x="1010412" y="607694"/>
                  </a:lnTo>
                </a:path>
                <a:path w="1720850" h="617220">
                  <a:moveTo>
                    <a:pt x="0" y="0"/>
                  </a:moveTo>
                  <a:lnTo>
                    <a:pt x="228600" y="0"/>
                  </a:lnTo>
                </a:path>
                <a:path w="1720850" h="617220">
                  <a:moveTo>
                    <a:pt x="300227" y="0"/>
                  </a:moveTo>
                  <a:lnTo>
                    <a:pt x="589406" y="0"/>
                  </a:lnTo>
                </a:path>
              </a:pathLst>
            </a:custGeom>
            <a:ln w="12700">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63" name="object 63"/>
            <p:cNvSpPr/>
            <p:nvPr/>
          </p:nvSpPr>
          <p:spPr>
            <a:xfrm>
              <a:off x="8228076" y="4053839"/>
              <a:ext cx="71755" cy="73660"/>
            </a:xfrm>
            <a:custGeom>
              <a:avLst/>
              <a:gdLst/>
              <a:ahLst/>
              <a:cxnLst/>
              <a:rect l="l" t="t" r="r" b="b"/>
              <a:pathLst>
                <a:path w="71754" h="73660">
                  <a:moveTo>
                    <a:pt x="71627" y="0"/>
                  </a:moveTo>
                  <a:lnTo>
                    <a:pt x="0" y="0"/>
                  </a:lnTo>
                  <a:lnTo>
                    <a:pt x="0" y="73151"/>
                  </a:lnTo>
                  <a:lnTo>
                    <a:pt x="71627" y="73151"/>
                  </a:lnTo>
                  <a:lnTo>
                    <a:pt x="71627"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64" name="object 64"/>
            <p:cNvSpPr/>
            <p:nvPr/>
          </p:nvSpPr>
          <p:spPr>
            <a:xfrm>
              <a:off x="7999476" y="4053839"/>
              <a:ext cx="589915" cy="73660"/>
            </a:xfrm>
            <a:custGeom>
              <a:avLst/>
              <a:gdLst/>
              <a:ahLst/>
              <a:cxnLst/>
              <a:rect l="l" t="t" r="r" b="b"/>
              <a:pathLst>
                <a:path w="589915" h="73660">
                  <a:moveTo>
                    <a:pt x="228600" y="73151"/>
                  </a:moveTo>
                  <a:lnTo>
                    <a:pt x="300227" y="73151"/>
                  </a:lnTo>
                  <a:lnTo>
                    <a:pt x="300227" y="0"/>
                  </a:lnTo>
                  <a:lnTo>
                    <a:pt x="228600" y="0"/>
                  </a:lnTo>
                  <a:lnTo>
                    <a:pt x="228600" y="73151"/>
                  </a:lnTo>
                  <a:close/>
                </a:path>
                <a:path w="589915" h="73660">
                  <a:moveTo>
                    <a:pt x="0" y="9143"/>
                  </a:moveTo>
                  <a:lnTo>
                    <a:pt x="0" y="63626"/>
                  </a:lnTo>
                </a:path>
                <a:path w="589915" h="73660">
                  <a:moveTo>
                    <a:pt x="589788" y="9143"/>
                  </a:moveTo>
                  <a:lnTo>
                    <a:pt x="589788" y="63626"/>
                  </a:lnTo>
                </a:path>
              </a:pathLst>
            </a:custGeom>
            <a:ln w="12700">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65" name="object 65"/>
            <p:cNvSpPr/>
            <p:nvPr/>
          </p:nvSpPr>
          <p:spPr>
            <a:xfrm>
              <a:off x="8520684" y="2965703"/>
              <a:ext cx="0" cy="2322195"/>
            </a:xfrm>
            <a:custGeom>
              <a:avLst/>
              <a:gdLst/>
              <a:ahLst/>
              <a:cxnLst/>
              <a:rect l="l" t="t" r="r" b="b"/>
              <a:pathLst>
                <a:path h="2322195">
                  <a:moveTo>
                    <a:pt x="0" y="2322195"/>
                  </a:moveTo>
                  <a:lnTo>
                    <a:pt x="0" y="0"/>
                  </a:lnTo>
                </a:path>
              </a:pathLst>
            </a:custGeom>
            <a:ln w="12700">
              <a:solidFill>
                <a:srgbClr val="91005A"/>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66" name="object 66"/>
            <p:cNvSpPr/>
            <p:nvPr/>
          </p:nvSpPr>
          <p:spPr>
            <a:xfrm>
              <a:off x="7347204" y="2926079"/>
              <a:ext cx="2374265" cy="76200"/>
            </a:xfrm>
            <a:custGeom>
              <a:avLst/>
              <a:gdLst/>
              <a:ahLst/>
              <a:cxnLst/>
              <a:rect l="l" t="t" r="r" b="b"/>
              <a:pathLst>
                <a:path w="2374265" h="76200">
                  <a:moveTo>
                    <a:pt x="2373884" y="38100"/>
                  </a:moveTo>
                  <a:lnTo>
                    <a:pt x="2361184" y="31750"/>
                  </a:lnTo>
                  <a:lnTo>
                    <a:pt x="2297684" y="0"/>
                  </a:lnTo>
                  <a:lnTo>
                    <a:pt x="2297684" y="31750"/>
                  </a:lnTo>
                  <a:lnTo>
                    <a:pt x="1175385" y="31750"/>
                  </a:lnTo>
                  <a:lnTo>
                    <a:pt x="1104900" y="31750"/>
                  </a:lnTo>
                  <a:lnTo>
                    <a:pt x="76200" y="31750"/>
                  </a:lnTo>
                  <a:lnTo>
                    <a:pt x="76200" y="0"/>
                  </a:lnTo>
                  <a:lnTo>
                    <a:pt x="0" y="38100"/>
                  </a:lnTo>
                  <a:lnTo>
                    <a:pt x="76200" y="76200"/>
                  </a:lnTo>
                  <a:lnTo>
                    <a:pt x="76200" y="44450"/>
                  </a:lnTo>
                  <a:lnTo>
                    <a:pt x="1104900" y="44450"/>
                  </a:lnTo>
                  <a:lnTo>
                    <a:pt x="1175385" y="44450"/>
                  </a:lnTo>
                  <a:lnTo>
                    <a:pt x="2297684" y="44450"/>
                  </a:lnTo>
                  <a:lnTo>
                    <a:pt x="2297684" y="76200"/>
                  </a:lnTo>
                  <a:lnTo>
                    <a:pt x="2361184" y="44450"/>
                  </a:lnTo>
                  <a:lnTo>
                    <a:pt x="2373884" y="3810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sp>
        <p:nvSpPr>
          <p:cNvPr id="67" name="object 67"/>
          <p:cNvSpPr txBox="1"/>
          <p:nvPr/>
        </p:nvSpPr>
        <p:spPr>
          <a:xfrm>
            <a:off x="7324090" y="1661922"/>
            <a:ext cx="904875" cy="528955"/>
          </a:xfrm>
          <a:prstGeom prst="rect">
            <a:avLst/>
          </a:prstGeom>
        </p:spPr>
        <p:txBody>
          <a:bodyPr vert="horz" wrap="square" lIns="0" tIns="13335" rIns="0" bIns="0" rtlCol="0">
            <a:spAutoFit/>
          </a:bodyPr>
          <a:lstStyle/>
          <a:p>
            <a:pPr marL="12700" marR="5080" lvl="0" indent="0" algn="just" defTabSz="914400" rtl="0" eaLnBrk="1" fontAlgn="auto" latinLnBrk="0" hangingPunct="1">
              <a:lnSpc>
                <a:spcPct val="100000"/>
              </a:lnSpc>
              <a:spcBef>
                <a:spcPts val="105"/>
              </a:spcBef>
              <a:spcAft>
                <a:spcPts val="0"/>
              </a:spcAft>
              <a:buClrTx/>
              <a:buSzTx/>
              <a:buFontTx/>
              <a:buNone/>
              <a:tabLst/>
              <a:defRPr/>
            </a:pPr>
            <a:r>
              <a:rPr kumimoji="0" sz="1100" b="1" i="0" u="none" strike="noStrike" kern="1200" cap="none" spc="0" normalizeH="0" baseline="0" noProof="0" dirty="0">
                <a:ln>
                  <a:noFill/>
                </a:ln>
                <a:solidFill>
                  <a:srgbClr val="000000"/>
                </a:solidFill>
                <a:effectLst/>
                <a:uLnTx/>
                <a:uFillTx/>
                <a:latin typeface="Arial"/>
                <a:ea typeface="ＭＳ Ｐゴシック"/>
                <a:cs typeface="Arial"/>
              </a:rPr>
              <a:t>Reduction</a:t>
            </a:r>
            <a:r>
              <a:rPr kumimoji="0" sz="1100" b="1" i="0" u="none" strike="noStrike" kern="1200" cap="none" spc="-40" normalizeH="0" baseline="0" noProof="0" dirty="0">
                <a:ln>
                  <a:noFill/>
                </a:ln>
                <a:solidFill>
                  <a:srgbClr val="000000"/>
                </a:solidFill>
                <a:effectLst/>
                <a:uLnTx/>
                <a:uFillTx/>
                <a:latin typeface="Arial"/>
                <a:ea typeface="ＭＳ Ｐゴシック"/>
                <a:cs typeface="Arial"/>
              </a:rPr>
              <a:t> </a:t>
            </a:r>
            <a:r>
              <a:rPr kumimoji="0" sz="1100" b="1" i="0" u="none" strike="noStrike" kern="1200" cap="none" spc="-25" normalizeH="0" baseline="0" noProof="0" dirty="0">
                <a:ln>
                  <a:noFill/>
                </a:ln>
                <a:solidFill>
                  <a:srgbClr val="000000"/>
                </a:solidFill>
                <a:effectLst/>
                <a:uLnTx/>
                <a:uFillTx/>
                <a:latin typeface="Arial"/>
                <a:ea typeface="ＭＳ Ｐゴシック"/>
                <a:cs typeface="Arial"/>
              </a:rPr>
              <a:t>in </a:t>
            </a:r>
            <a:r>
              <a:rPr kumimoji="0" sz="1100" b="1" i="0" u="none" strike="noStrike" kern="1200" cap="none" spc="-10" normalizeH="0" baseline="0" noProof="0" dirty="0">
                <a:ln>
                  <a:noFill/>
                </a:ln>
                <a:solidFill>
                  <a:srgbClr val="000000"/>
                </a:solidFill>
                <a:effectLst/>
                <a:uLnTx/>
                <a:uFillTx/>
                <a:latin typeface="Arial"/>
                <a:ea typeface="ＭＳ Ｐゴシック"/>
                <a:cs typeface="Arial"/>
              </a:rPr>
              <a:t>inflammatory cytokines</a:t>
            </a:r>
            <a:endParaRPr kumimoji="0" sz="11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69" name="object 69"/>
          <p:cNvSpPr txBox="1"/>
          <p:nvPr/>
        </p:nvSpPr>
        <p:spPr>
          <a:xfrm>
            <a:off x="5333670" y="6288385"/>
            <a:ext cx="3980840" cy="279564"/>
          </a:xfrm>
          <a:prstGeom prst="rect">
            <a:avLst/>
          </a:prstGeom>
        </p:spPr>
        <p:txBody>
          <a:bodyPr vert="horz" wrap="square" lIns="0" tIns="2540" rIns="0" bIns="0" rtlCol="0">
            <a:spAutoFit/>
          </a:bodyPr>
          <a:lstStyle/>
          <a:p>
            <a:pPr marL="12700" marR="0" lvl="0" indent="0" algn="l" defTabSz="914400" rtl="0" eaLnBrk="1" fontAlgn="auto" latinLnBrk="0" hangingPunct="1">
              <a:lnSpc>
                <a:spcPct val="100000"/>
              </a:lnSpc>
              <a:spcBef>
                <a:spcPts val="20"/>
              </a:spcBef>
              <a:spcAft>
                <a:spcPts val="0"/>
              </a:spcAft>
              <a:buClrTx/>
              <a:buSzTx/>
              <a:buFontTx/>
              <a:buNone/>
              <a:tabLst/>
              <a:defRPr/>
            </a:pPr>
            <a:r>
              <a:rPr kumimoji="0" sz="900" b="0" i="0" u="none" strike="noStrike" kern="1200" cap="none" spc="0" normalizeH="0" baseline="0" noProof="0" dirty="0">
                <a:ln>
                  <a:noFill/>
                </a:ln>
                <a:solidFill>
                  <a:srgbClr val="000000"/>
                </a:solidFill>
                <a:effectLst/>
                <a:uLnTx/>
                <a:uFillTx/>
                <a:latin typeface="Arial"/>
                <a:ea typeface="ＭＳ Ｐゴシック"/>
                <a:cs typeface="Arial"/>
              </a:rPr>
              <a:t>(baseline</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&amp; C9D1). </a:t>
            </a:r>
            <a:r>
              <a:rPr kumimoji="0" sz="900" b="0" i="0" u="none" strike="noStrike" kern="1200" cap="none" spc="0" normalizeH="0" baseline="27777" noProof="0" dirty="0">
                <a:ln>
                  <a:noFill/>
                </a:ln>
                <a:solidFill>
                  <a:srgbClr val="000000"/>
                </a:solidFill>
                <a:effectLst/>
                <a:uLnTx/>
                <a:uFillTx/>
                <a:latin typeface="Arial"/>
                <a:ea typeface="ＭＳ Ｐゴシック"/>
                <a:cs typeface="Arial"/>
              </a:rPr>
              <a:t>†</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NF</a:t>
            </a:r>
            <a:r>
              <a:rPr kumimoji="0" sz="900" b="0" i="0" u="none" strike="noStrike" kern="1200" cap="none" spc="0" normalizeH="0" baseline="0" noProof="0" dirty="0">
                <a:ln>
                  <a:noFill/>
                </a:ln>
                <a:solidFill>
                  <a:srgbClr val="000000"/>
                </a:solidFill>
                <a:effectLst/>
                <a:uLnTx/>
                <a:uFillTx/>
                <a:latin typeface="Cambria Math"/>
                <a:ea typeface="ＭＳ Ｐゴシック"/>
                <a:cs typeface="Cambria Math"/>
              </a:rPr>
              <a:t>𝜅</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B - set</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includes:</a:t>
            </a:r>
            <a:r>
              <a:rPr kumimoji="0" sz="9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B2M,</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CRP, </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CD40-</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L,</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HEPCIDIN,</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IL-</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6,</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IL-</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12p40,</a:t>
            </a:r>
            <a:r>
              <a:rPr kumimoji="0" sz="9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MIP-</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1</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BETA,</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MPIF-</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1, RANTES,</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TNFR2, TNF</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alpha,</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VCAM-</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1.</a:t>
            </a:r>
            <a:endParaRPr kumimoji="0" sz="900" b="0" i="0" u="none" strike="noStrike" kern="1200" cap="none" spc="0" normalizeH="0" baseline="0" noProof="0" dirty="0">
              <a:ln>
                <a:noFill/>
              </a:ln>
              <a:solidFill>
                <a:srgbClr val="000000"/>
              </a:solidFill>
              <a:effectLst/>
              <a:uLnTx/>
              <a:uFillTx/>
              <a:latin typeface="Arial"/>
              <a:ea typeface="ＭＳ Ｐゴシック"/>
              <a:cs typeface="Arial"/>
            </a:endParaRPr>
          </a:p>
        </p:txBody>
      </p:sp>
      <p:sp>
        <p:nvSpPr>
          <p:cNvPr id="68" name="object 68"/>
          <p:cNvSpPr txBox="1"/>
          <p:nvPr/>
        </p:nvSpPr>
        <p:spPr>
          <a:xfrm>
            <a:off x="8809481" y="1661922"/>
            <a:ext cx="904875" cy="528955"/>
          </a:xfrm>
          <a:prstGeom prst="rect">
            <a:avLst/>
          </a:prstGeom>
        </p:spPr>
        <p:txBody>
          <a:bodyPr vert="horz" wrap="square" lIns="0" tIns="13335" rIns="0" bIns="0" rtlCol="0">
            <a:spAutoFit/>
          </a:bodyPr>
          <a:lstStyle/>
          <a:p>
            <a:pPr marL="12700" marR="5080" lvl="0" indent="146050" algn="r" defTabSz="914400" rtl="0" eaLnBrk="1" fontAlgn="auto" latinLnBrk="0" hangingPunct="1">
              <a:lnSpc>
                <a:spcPct val="100000"/>
              </a:lnSpc>
              <a:spcBef>
                <a:spcPts val="105"/>
              </a:spcBef>
              <a:spcAft>
                <a:spcPts val="0"/>
              </a:spcAft>
              <a:buClrTx/>
              <a:buSzTx/>
              <a:buFontTx/>
              <a:buNone/>
              <a:tabLst/>
              <a:defRPr/>
            </a:pPr>
            <a:r>
              <a:rPr kumimoji="0" sz="1100" b="1" i="0" u="none" strike="noStrike" kern="1200" cap="none" spc="0" normalizeH="0" baseline="0" noProof="0" dirty="0">
                <a:ln>
                  <a:noFill/>
                </a:ln>
                <a:solidFill>
                  <a:srgbClr val="000000"/>
                </a:solidFill>
                <a:effectLst/>
                <a:uLnTx/>
                <a:uFillTx/>
                <a:latin typeface="Arial"/>
                <a:ea typeface="ＭＳ Ｐゴシック"/>
                <a:cs typeface="Arial"/>
              </a:rPr>
              <a:t>Increase</a:t>
            </a:r>
            <a:r>
              <a:rPr kumimoji="0" sz="1100" b="1" i="0" u="none" strike="noStrike" kern="1200" cap="none" spc="-55" normalizeH="0" baseline="0" noProof="0" dirty="0">
                <a:ln>
                  <a:noFill/>
                </a:ln>
                <a:solidFill>
                  <a:srgbClr val="000000"/>
                </a:solidFill>
                <a:effectLst/>
                <a:uLnTx/>
                <a:uFillTx/>
                <a:latin typeface="Arial"/>
                <a:ea typeface="ＭＳ Ｐゴシック"/>
                <a:cs typeface="Arial"/>
              </a:rPr>
              <a:t> </a:t>
            </a:r>
            <a:r>
              <a:rPr kumimoji="0" sz="1100" b="1" i="0" u="none" strike="noStrike" kern="1200" cap="none" spc="-25" normalizeH="0" baseline="0" noProof="0" dirty="0">
                <a:ln>
                  <a:noFill/>
                </a:ln>
                <a:solidFill>
                  <a:srgbClr val="000000"/>
                </a:solidFill>
                <a:effectLst/>
                <a:uLnTx/>
                <a:uFillTx/>
                <a:latin typeface="Arial"/>
                <a:ea typeface="ＭＳ Ｐゴシック"/>
                <a:cs typeface="Arial"/>
              </a:rPr>
              <a:t>in </a:t>
            </a:r>
            <a:r>
              <a:rPr kumimoji="0" sz="1100" b="1" i="0" u="none" strike="noStrike" kern="1200" cap="none" spc="-10" normalizeH="0" baseline="0" noProof="0" dirty="0">
                <a:ln>
                  <a:noFill/>
                </a:ln>
                <a:solidFill>
                  <a:srgbClr val="000000"/>
                </a:solidFill>
                <a:effectLst/>
                <a:uLnTx/>
                <a:uFillTx/>
                <a:latin typeface="Arial"/>
                <a:ea typeface="ＭＳ Ｐゴシック"/>
                <a:cs typeface="Arial"/>
              </a:rPr>
              <a:t>inflammatory cytokines</a:t>
            </a:r>
            <a:endParaRPr kumimoji="0" sz="11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74" name="Title 73">
            <a:extLst>
              <a:ext uri="{FF2B5EF4-FFF2-40B4-BE49-F238E27FC236}">
                <a16:creationId xmlns:a16="http://schemas.microsoft.com/office/drawing/2014/main" id="{1DB9EEA8-E2F4-44F3-A0DC-FDEAF50E90DB}"/>
              </a:ext>
            </a:extLst>
          </p:cNvPr>
          <p:cNvSpPr>
            <a:spLocks noGrp="1"/>
          </p:cNvSpPr>
          <p:nvPr>
            <p:ph type="title"/>
          </p:nvPr>
        </p:nvSpPr>
        <p:spPr/>
        <p:txBody>
          <a:bodyPr/>
          <a:lstStyle/>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id="{6B01396F-5B37-4807-ADD2-79696A2033E2}"/>
              </a:ext>
            </a:extLst>
          </p:cNvPr>
          <p:cNvSpPr txBox="1">
            <a:spLocks/>
          </p:cNvSpPr>
          <p:nvPr/>
        </p:nvSpPr>
        <p:spPr bwMode="auto">
          <a:xfrm>
            <a:off x="271772" y="1197601"/>
            <a:ext cx="11658692" cy="434002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807" tIns="60904" rIns="121807" bIns="60904" numCol="1" anchor="t" anchorCtr="0" compatLnSpc="1">
            <a:prstTxWarp prst="textNoShape">
              <a:avLst/>
            </a:prstTxWarp>
            <a:noAutofit/>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456777" marR="0" lvl="0" indent="-456777" algn="l" defTabSz="1218072" rtl="0" eaLnBrk="1" fontAlgn="base" latinLnBrk="0" hangingPunct="1">
              <a:lnSpc>
                <a:spcPct val="100000"/>
              </a:lnSpc>
              <a:spcBef>
                <a:spcPct val="20000"/>
              </a:spcBef>
              <a:spcAft>
                <a:spcPct val="0"/>
              </a:spcAft>
              <a:buClrTx/>
              <a:buSzPct val="130000"/>
              <a:buFontTx/>
              <a:buChar char="•"/>
              <a:tabLst/>
              <a:defRPr/>
            </a:pPr>
            <a:r>
              <a:rPr kumimoji="0" lang="en-US" sz="1599" b="0" i="0" u="none" strike="noStrike" kern="0" cap="none" spc="0" normalizeH="0" baseline="0" noProof="0" dirty="0">
                <a:ln>
                  <a:noFill/>
                </a:ln>
                <a:solidFill>
                  <a:srgbClr val="003767"/>
                </a:solidFill>
                <a:effectLst/>
                <a:uLnTx/>
                <a:uFillTx/>
                <a:latin typeface="Arial"/>
                <a:ea typeface="ＭＳ Ｐゴシック"/>
              </a:rPr>
              <a:t>There is a Q&amp;A box on the bottom of your screen. Please type your first and last name, including your institution so we know who is in attendance.</a:t>
            </a:r>
          </a:p>
          <a:p>
            <a:pPr marL="456777" marR="0" lvl="0" indent="-456777" algn="l" defTabSz="1218072" rtl="0" eaLnBrk="1" fontAlgn="base" latinLnBrk="0" hangingPunct="1">
              <a:lnSpc>
                <a:spcPct val="100000"/>
              </a:lnSpc>
              <a:spcBef>
                <a:spcPct val="20000"/>
              </a:spcBef>
              <a:spcAft>
                <a:spcPct val="0"/>
              </a:spcAft>
              <a:buClrTx/>
              <a:buSzPct val="130000"/>
              <a:buFontTx/>
              <a:buChar char="•"/>
              <a:tabLst/>
              <a:defRPr/>
            </a:pPr>
            <a:endParaRPr kumimoji="0" lang="en-US" sz="932" b="0" i="0" u="none" strike="noStrike" kern="0" cap="none" spc="0" normalizeH="0" baseline="0" noProof="0" dirty="0">
              <a:ln>
                <a:noFill/>
              </a:ln>
              <a:solidFill>
                <a:srgbClr val="003767"/>
              </a:solidFill>
              <a:effectLst/>
              <a:uLnTx/>
              <a:uFillTx/>
              <a:latin typeface="Arial"/>
              <a:ea typeface="ＭＳ Ｐゴシック"/>
            </a:endParaRPr>
          </a:p>
          <a:p>
            <a:pPr marL="456777" marR="0" lvl="0" indent="-456777" algn="l" defTabSz="1218072" rtl="0" eaLnBrk="1" fontAlgn="base" latinLnBrk="0" hangingPunct="1">
              <a:lnSpc>
                <a:spcPct val="100000"/>
              </a:lnSpc>
              <a:spcBef>
                <a:spcPct val="20000"/>
              </a:spcBef>
              <a:spcAft>
                <a:spcPct val="0"/>
              </a:spcAft>
              <a:buClrTx/>
              <a:buSzPct val="130000"/>
              <a:buFontTx/>
              <a:buChar char="•"/>
              <a:tabLst/>
              <a:defRPr/>
            </a:pPr>
            <a:r>
              <a:rPr kumimoji="0" lang="en-US" sz="1599" b="0" i="0" u="none" strike="noStrike" kern="0" cap="none" spc="0" normalizeH="0" baseline="0" noProof="0" dirty="0">
                <a:ln>
                  <a:noFill/>
                </a:ln>
                <a:solidFill>
                  <a:srgbClr val="003767"/>
                </a:solidFill>
                <a:effectLst/>
                <a:uLnTx/>
                <a:uFillTx/>
                <a:latin typeface="Arial"/>
                <a:ea typeface="ＭＳ Ｐゴシック"/>
              </a:rPr>
              <a:t>Please also use the Q&amp;A box to ask a question. Questions will be addressed at the end of the program.</a:t>
            </a:r>
          </a:p>
          <a:p>
            <a:pPr marL="456777" marR="0" lvl="0" indent="-456777" algn="l" defTabSz="1218072" rtl="0" eaLnBrk="1" fontAlgn="base" latinLnBrk="0" hangingPunct="1">
              <a:lnSpc>
                <a:spcPct val="100000"/>
              </a:lnSpc>
              <a:spcBef>
                <a:spcPct val="20000"/>
              </a:spcBef>
              <a:spcAft>
                <a:spcPct val="0"/>
              </a:spcAft>
              <a:buClrTx/>
              <a:buSzPct val="130000"/>
              <a:buFontTx/>
              <a:buChar char="•"/>
              <a:tabLst/>
              <a:defRPr/>
            </a:pPr>
            <a:endParaRPr kumimoji="0" lang="en-US" sz="932" b="0" i="0" u="none" strike="noStrike" kern="0" cap="none" spc="0" normalizeH="0" baseline="0" noProof="0" dirty="0">
              <a:ln>
                <a:noFill/>
              </a:ln>
              <a:solidFill>
                <a:srgbClr val="003767"/>
              </a:solidFill>
              <a:effectLst/>
              <a:highlight>
                <a:srgbClr val="FFFF00"/>
              </a:highlight>
              <a:uLnTx/>
              <a:uFillTx/>
              <a:latin typeface="Arial"/>
              <a:ea typeface="ＭＳ Ｐゴシック"/>
            </a:endParaRPr>
          </a:p>
          <a:p>
            <a:pPr marL="0" marR="0" lvl="0" indent="0" algn="l" defTabSz="1218072" rtl="0" eaLnBrk="1" fontAlgn="base" latinLnBrk="0" hangingPunct="1">
              <a:lnSpc>
                <a:spcPct val="100000"/>
              </a:lnSpc>
              <a:spcBef>
                <a:spcPct val="20000"/>
              </a:spcBef>
              <a:spcAft>
                <a:spcPct val="0"/>
              </a:spcAft>
              <a:buClrTx/>
              <a:buSzPct val="130000"/>
              <a:buFontTx/>
              <a:buNone/>
              <a:tabLst/>
              <a:defRPr/>
            </a:pPr>
            <a:endParaRPr kumimoji="0" lang="en-US" sz="932" b="0" i="0" u="none" strike="noStrike" kern="0" cap="none" spc="0" normalizeH="0" baseline="0" noProof="0" dirty="0">
              <a:ln>
                <a:noFill/>
              </a:ln>
              <a:solidFill>
                <a:srgbClr val="003767"/>
              </a:solidFill>
              <a:effectLst/>
              <a:uLnTx/>
              <a:uFillTx/>
              <a:latin typeface="Arial"/>
              <a:ea typeface="ＭＳ Ｐゴシック"/>
            </a:endParaRPr>
          </a:p>
          <a:p>
            <a:pPr marL="456777" marR="0" lvl="0" indent="-456777" algn="l" defTabSz="1218072" rtl="0" eaLnBrk="1" fontAlgn="base" latinLnBrk="0" hangingPunct="1">
              <a:lnSpc>
                <a:spcPct val="100000"/>
              </a:lnSpc>
              <a:spcBef>
                <a:spcPct val="20000"/>
              </a:spcBef>
              <a:spcAft>
                <a:spcPct val="0"/>
              </a:spcAft>
              <a:buClrTx/>
              <a:buSzPct val="130000"/>
              <a:buFontTx/>
              <a:buChar char="•"/>
              <a:tabLst/>
              <a:defRPr/>
            </a:pPr>
            <a:r>
              <a:rPr kumimoji="0" lang="en-US" sz="1599" b="0" i="0" u="none" strike="noStrike" kern="0" cap="none" spc="0" normalizeH="0" baseline="0" noProof="0" dirty="0">
                <a:ln>
                  <a:noFill/>
                </a:ln>
                <a:solidFill>
                  <a:srgbClr val="003767"/>
                </a:solidFill>
                <a:effectLst/>
                <a:uLnTx/>
                <a:uFillTx/>
                <a:latin typeface="Arial"/>
                <a:ea typeface="ＭＳ Ｐゴシック"/>
              </a:rPr>
              <a:t>On the bottom of your screen, you will see “save a slide” and “take a slide note”. These slides will be sent directly to you one week following the event.</a:t>
            </a:r>
          </a:p>
          <a:p>
            <a:pPr marL="456777" marR="0" lvl="0" indent="-456777" algn="l" defTabSz="1218072" rtl="0" eaLnBrk="1" fontAlgn="base" latinLnBrk="0" hangingPunct="1">
              <a:lnSpc>
                <a:spcPct val="100000"/>
              </a:lnSpc>
              <a:spcBef>
                <a:spcPct val="20000"/>
              </a:spcBef>
              <a:spcAft>
                <a:spcPct val="0"/>
              </a:spcAft>
              <a:buClrTx/>
              <a:buSzPct val="130000"/>
              <a:buFontTx/>
              <a:buChar char="•"/>
              <a:tabLst/>
              <a:defRPr/>
            </a:pPr>
            <a:endParaRPr kumimoji="0" lang="en-US" sz="932" b="0" i="0" u="none" strike="noStrike" kern="0" cap="none" spc="0" normalizeH="0" baseline="0" noProof="0" dirty="0">
              <a:ln>
                <a:noFill/>
              </a:ln>
              <a:solidFill>
                <a:srgbClr val="003767"/>
              </a:solidFill>
              <a:effectLst/>
              <a:uLnTx/>
              <a:uFillTx/>
              <a:latin typeface="Arial"/>
              <a:ea typeface="ＭＳ Ｐゴシック"/>
            </a:endParaRPr>
          </a:p>
          <a:p>
            <a:pPr marL="456777" marR="0" lvl="0" indent="-456777" algn="l" defTabSz="1218072" rtl="0" eaLnBrk="1" fontAlgn="base" latinLnBrk="0" hangingPunct="1">
              <a:lnSpc>
                <a:spcPct val="100000"/>
              </a:lnSpc>
              <a:spcBef>
                <a:spcPct val="20000"/>
              </a:spcBef>
              <a:spcAft>
                <a:spcPct val="0"/>
              </a:spcAft>
              <a:buClrTx/>
              <a:buSzPct val="130000"/>
              <a:buFontTx/>
              <a:buChar char="•"/>
              <a:tabLst/>
              <a:defRPr/>
            </a:pPr>
            <a:r>
              <a:rPr kumimoji="0" lang="en-US" sz="1599" b="0" i="0" u="none" strike="noStrike" kern="0" cap="none" spc="0" normalizeH="0" baseline="0" noProof="0" dirty="0">
                <a:ln>
                  <a:noFill/>
                </a:ln>
                <a:solidFill>
                  <a:srgbClr val="003767"/>
                </a:solidFill>
                <a:effectLst/>
                <a:uLnTx/>
                <a:uFillTx/>
                <a:latin typeface="Arial"/>
                <a:ea typeface="ＭＳ Ｐゴシック"/>
              </a:rPr>
              <a:t>There will be a drawing for two $150 gift cards at the end of the program to those who pre-registered and attended.</a:t>
            </a:r>
          </a:p>
          <a:p>
            <a:pPr marL="456777" marR="0" lvl="0" indent="-456777" algn="l" defTabSz="1218072" rtl="0" eaLnBrk="1" fontAlgn="base" latinLnBrk="0" hangingPunct="1">
              <a:lnSpc>
                <a:spcPct val="100000"/>
              </a:lnSpc>
              <a:spcBef>
                <a:spcPct val="20000"/>
              </a:spcBef>
              <a:spcAft>
                <a:spcPct val="0"/>
              </a:spcAft>
              <a:buClrTx/>
              <a:buSzPct val="130000"/>
              <a:buFontTx/>
              <a:buChar char="•"/>
              <a:tabLst/>
              <a:defRPr/>
            </a:pPr>
            <a:endParaRPr kumimoji="0" lang="en-US" sz="932" b="0" i="0" u="none" strike="noStrike" kern="0" cap="none" spc="0" normalizeH="0" baseline="0" noProof="0" dirty="0">
              <a:ln>
                <a:noFill/>
              </a:ln>
              <a:solidFill>
                <a:srgbClr val="003767"/>
              </a:solidFill>
              <a:effectLst/>
              <a:uLnTx/>
              <a:uFillTx/>
              <a:latin typeface="Arial"/>
              <a:ea typeface="ＭＳ Ｐゴシック"/>
            </a:endParaRPr>
          </a:p>
          <a:p>
            <a:pPr marL="456777" marR="0" lvl="0" indent="-456777" algn="l" defTabSz="1218072" rtl="0" eaLnBrk="1" fontAlgn="base" latinLnBrk="0" hangingPunct="1">
              <a:lnSpc>
                <a:spcPct val="115000"/>
              </a:lnSpc>
              <a:spcBef>
                <a:spcPts val="0"/>
              </a:spcBef>
              <a:spcAft>
                <a:spcPts val="0"/>
              </a:spcAft>
              <a:buClrTx/>
              <a:buSzTx/>
              <a:buFont typeface="Symbol" panose="05050102010706020507" pitchFamily="18" charset="2"/>
              <a:buChar char=""/>
              <a:tabLst/>
              <a:defRPr/>
            </a:pPr>
            <a:r>
              <a:rPr kumimoji="0" lang="en-US" sz="1599" b="0" i="0" u="none" strike="noStrike" kern="1200" cap="none" spc="0" normalizeH="0" baseline="0" noProof="0" dirty="0">
                <a:ln>
                  <a:noFill/>
                </a:ln>
                <a:solidFill>
                  <a:srgbClr val="003767"/>
                </a:solidFill>
                <a:effectLst/>
                <a:uLnTx/>
                <a:uFillTx/>
                <a:latin typeface="Arial"/>
                <a:ea typeface="Calibri" panose="020F0502020204030204" pitchFamily="34" charset="0"/>
                <a:cs typeface="Calibri" panose="020F0502020204030204" pitchFamily="34" charset="0"/>
              </a:rPr>
              <a:t>There will be an opportunity to win $50 </a:t>
            </a:r>
            <a:r>
              <a:rPr kumimoji="0" lang="en-US" sz="1599" b="0" i="0" u="none" strike="noStrike" kern="1200" cap="none" spc="0" normalizeH="0" baseline="0" noProof="0" dirty="0" err="1">
                <a:ln>
                  <a:noFill/>
                </a:ln>
                <a:solidFill>
                  <a:srgbClr val="003767"/>
                </a:solidFill>
                <a:effectLst/>
                <a:uLnTx/>
                <a:uFillTx/>
                <a:latin typeface="Arial"/>
                <a:ea typeface="Calibri" panose="020F0502020204030204" pitchFamily="34" charset="0"/>
                <a:cs typeface="Calibri" panose="020F0502020204030204" pitchFamily="34" charset="0"/>
              </a:rPr>
              <a:t>GrubHub</a:t>
            </a:r>
            <a:r>
              <a:rPr kumimoji="0" lang="en-US" sz="1599" b="0" i="0" u="none" strike="noStrike" kern="1200" cap="none" spc="0" normalizeH="0" baseline="0" noProof="0" dirty="0">
                <a:ln>
                  <a:noFill/>
                </a:ln>
                <a:solidFill>
                  <a:srgbClr val="003767"/>
                </a:solidFill>
                <a:effectLst/>
                <a:uLnTx/>
                <a:uFillTx/>
                <a:latin typeface="Arial"/>
                <a:ea typeface="Calibri" panose="020F0502020204030204" pitchFamily="34" charset="0"/>
                <a:cs typeface="Calibri" panose="020F0502020204030204" pitchFamily="34" charset="0"/>
              </a:rPr>
              <a:t> Gift Card to those pre-registered US healthcare providers who attend until the end of the program and fill out our post event survey. The survey will be emailed the day after the program. To qualify for the </a:t>
            </a:r>
            <a:r>
              <a:rPr kumimoji="0" lang="en-US" sz="1599" b="0" i="0" u="none" strike="noStrike" kern="1200" cap="none" spc="0" normalizeH="0" baseline="0" noProof="0" dirty="0" err="1">
                <a:ln>
                  <a:noFill/>
                </a:ln>
                <a:solidFill>
                  <a:srgbClr val="003767"/>
                </a:solidFill>
                <a:effectLst/>
                <a:uLnTx/>
                <a:uFillTx/>
                <a:latin typeface="Arial"/>
                <a:ea typeface="Calibri" panose="020F0502020204030204" pitchFamily="34" charset="0"/>
                <a:cs typeface="Calibri" panose="020F0502020204030204" pitchFamily="34" charset="0"/>
              </a:rPr>
              <a:t>Grubhub</a:t>
            </a:r>
            <a:r>
              <a:rPr kumimoji="0" lang="en-US" sz="1599" b="0" i="0" u="none" strike="noStrike" kern="1200" cap="none" spc="0" normalizeH="0" baseline="0" noProof="0" dirty="0">
                <a:ln>
                  <a:noFill/>
                </a:ln>
                <a:solidFill>
                  <a:srgbClr val="003767"/>
                </a:solidFill>
                <a:effectLst/>
                <a:uLnTx/>
                <a:uFillTx/>
                <a:latin typeface="Arial"/>
                <a:ea typeface="Calibri" panose="020F0502020204030204" pitchFamily="34" charset="0"/>
                <a:cs typeface="Calibri" panose="020F0502020204030204" pitchFamily="34" charset="0"/>
              </a:rPr>
              <a:t> Gift Card, please answer each question and be thorough in your responses. Your feedback will help improve our virtual events and provide valuable insights to our faculty.</a:t>
            </a:r>
            <a:endParaRPr kumimoji="0" lang="en-US" sz="1599" b="0" i="0" u="none" strike="noStrike" kern="1200" cap="none" spc="0" normalizeH="0" baseline="0" noProof="0" dirty="0">
              <a:ln>
                <a:noFill/>
              </a:ln>
              <a:solidFill>
                <a:srgbClr val="003767"/>
              </a:solidFill>
              <a:effectLst/>
              <a:uLnTx/>
              <a:uFillTx/>
              <a:latin typeface="Arial"/>
              <a:ea typeface="Calibri" panose="020F0502020204030204" pitchFamily="34" charset="0"/>
              <a:cs typeface="Times New Roman" panose="02020603050405020304" pitchFamily="18" charset="0"/>
            </a:endParaRPr>
          </a:p>
        </p:txBody>
      </p:sp>
      <p:sp>
        <p:nvSpPr>
          <p:cNvPr id="6" name="Title 4">
            <a:extLst>
              <a:ext uri="{FF2B5EF4-FFF2-40B4-BE49-F238E27FC236}">
                <a16:creationId xmlns:a16="http://schemas.microsoft.com/office/drawing/2014/main" id="{C99EE207-625C-4C62-A8F4-A17535452E50}"/>
              </a:ext>
            </a:extLst>
          </p:cNvPr>
          <p:cNvSpPr>
            <a:spLocks noGrp="1"/>
          </p:cNvSpPr>
          <p:nvPr>
            <p:ph type="title"/>
          </p:nvPr>
        </p:nvSpPr>
        <p:spPr>
          <a:xfrm>
            <a:off x="5639" y="12171"/>
            <a:ext cx="12180722" cy="1075551"/>
          </a:xfrm>
          <a:prstGeom prst="rect">
            <a:avLst/>
          </a:prstGeom>
        </p:spPr>
        <p:txBody>
          <a:bodyPr>
            <a:spAutoFit/>
          </a:bodyPr>
          <a:lstStyle/>
          <a:p>
            <a:r>
              <a:rPr lang="en-US" sz="6389" b="1" dirty="0">
                <a:solidFill>
                  <a:srgbClr val="003767"/>
                </a:solidFill>
              </a:rPr>
              <a:t>Housekeeping Items</a:t>
            </a:r>
            <a:endParaRPr lang="en-US" sz="6389" dirty="0">
              <a:solidFill>
                <a:srgbClr val="003767"/>
              </a:solidFill>
            </a:endParaRPr>
          </a:p>
        </p:txBody>
      </p:sp>
    </p:spTree>
    <p:extLst>
      <p:ext uri="{BB962C8B-B14F-4D97-AF65-F5344CB8AC3E}">
        <p14:creationId xmlns:p14="http://schemas.microsoft.com/office/powerpoint/2010/main" val="25037962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636395" y="1234671"/>
            <a:ext cx="8919210" cy="458459"/>
          </a:xfrm>
          <a:prstGeom prst="rect">
            <a:avLst/>
          </a:prstGeom>
        </p:spPr>
        <p:txBody>
          <a:bodyPr vert="horz" wrap="square" lIns="0" tIns="12065" rIns="0" bIns="0" rtlCol="0">
            <a:spAutoFit/>
          </a:bodyPr>
          <a:lstStyle/>
          <a:p>
            <a:pPr marL="0" marR="0" lvl="0" indent="0" algn="l" defTabSz="914400" rtl="0" eaLnBrk="1" fontAlgn="auto" latinLnBrk="0" hangingPunct="1">
              <a:lnSpc>
                <a:spcPct val="100000"/>
              </a:lnSpc>
              <a:spcBef>
                <a:spcPts val="15"/>
              </a:spcBef>
              <a:spcAft>
                <a:spcPts val="0"/>
              </a:spcAft>
              <a:buClrTx/>
              <a:buSzTx/>
              <a:buFontTx/>
              <a:buNone/>
              <a:tabLst/>
              <a:defRPr/>
            </a:pPr>
            <a:endParaRPr kumimoji="0" sz="1700" b="0" i="0" u="none" strike="noStrike" kern="1200" cap="none" spc="0" normalizeH="0" baseline="0" noProof="0" dirty="0">
              <a:ln>
                <a:noFill/>
              </a:ln>
              <a:solidFill>
                <a:srgbClr val="000000"/>
              </a:solidFill>
              <a:effectLst/>
              <a:uLnTx/>
              <a:uFillTx/>
              <a:latin typeface="Arial"/>
              <a:ea typeface="ＭＳ Ｐゴシック"/>
              <a:cs typeface="Arial"/>
            </a:endParaRPr>
          </a:p>
          <a:p>
            <a:pPr marL="5327650"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dirty="0">
                <a:ln>
                  <a:noFill/>
                </a:ln>
                <a:solidFill>
                  <a:srgbClr val="000000"/>
                </a:solidFill>
                <a:effectLst/>
                <a:uLnTx/>
                <a:uFillTx/>
                <a:latin typeface="Arial"/>
                <a:ea typeface="ＭＳ Ｐゴシック"/>
                <a:cs typeface="Arial"/>
              </a:rPr>
              <a:t>Safety</a:t>
            </a:r>
            <a:r>
              <a:rPr kumimoji="0" sz="1200" b="1" i="0" u="none" strike="noStrike" kern="1200" cap="none" spc="-40" normalizeH="0" baseline="0" noProof="0" dirty="0">
                <a:ln>
                  <a:noFill/>
                </a:ln>
                <a:solidFill>
                  <a:srgbClr val="000000"/>
                </a:solidFill>
                <a:effectLst/>
                <a:uLnTx/>
                <a:uFillTx/>
                <a:latin typeface="Arial"/>
                <a:ea typeface="ＭＳ Ｐゴシック"/>
                <a:cs typeface="Arial"/>
              </a:rPr>
              <a:t> </a:t>
            </a:r>
            <a:r>
              <a:rPr kumimoji="0" sz="1200" b="1" i="0" u="none" strike="noStrike" kern="1200" cap="none" spc="-10" normalizeH="0" baseline="0" noProof="0" dirty="0">
                <a:ln>
                  <a:noFill/>
                </a:ln>
                <a:solidFill>
                  <a:srgbClr val="000000"/>
                </a:solidFill>
                <a:effectLst/>
                <a:uLnTx/>
                <a:uFillTx/>
                <a:latin typeface="Arial"/>
                <a:ea typeface="ＭＳ Ｐゴシック"/>
                <a:cs typeface="Arial"/>
              </a:rPr>
              <a:t>population*</a:t>
            </a:r>
            <a:endParaRPr kumimoji="0" sz="1200" b="0" i="0" u="none" strike="noStrike" kern="1200" cap="none" spc="0" normalizeH="0" baseline="0" noProof="0" dirty="0">
              <a:ln>
                <a:noFill/>
              </a:ln>
              <a:solidFill>
                <a:srgbClr val="000000"/>
              </a:solidFill>
              <a:effectLst/>
              <a:uLnTx/>
              <a:uFillTx/>
              <a:latin typeface="Arial"/>
              <a:ea typeface="ＭＳ Ｐゴシック"/>
              <a:cs typeface="Arial"/>
            </a:endParaRPr>
          </a:p>
        </p:txBody>
      </p:sp>
      <p:sp>
        <p:nvSpPr>
          <p:cNvPr id="4" name="object 4"/>
          <p:cNvSpPr txBox="1"/>
          <p:nvPr/>
        </p:nvSpPr>
        <p:spPr>
          <a:xfrm>
            <a:off x="439318" y="3762247"/>
            <a:ext cx="3614420" cy="812800"/>
          </a:xfrm>
          <a:prstGeom prst="rect">
            <a:avLst/>
          </a:prstGeom>
        </p:spPr>
        <p:txBody>
          <a:bodyPr vert="horz" wrap="square" lIns="0" tIns="12700" rIns="0" bIns="0" rtlCol="0">
            <a:spAutoFit/>
          </a:bodyPr>
          <a:lstStyle/>
          <a:p>
            <a:pPr marL="0" marR="5080" lvl="0" indent="0" algn="r"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000000"/>
                </a:solidFill>
                <a:effectLst/>
                <a:uLnTx/>
                <a:uFillTx/>
                <a:latin typeface="Arial"/>
                <a:ea typeface="ＭＳ Ｐゴシック"/>
                <a:cs typeface="Arial"/>
              </a:rPr>
              <a:t>Associated</a:t>
            </a:r>
            <a:r>
              <a:rPr kumimoji="0" sz="12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with</a:t>
            </a:r>
            <a:r>
              <a:rPr kumimoji="0" sz="12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pelabresib</a:t>
            </a:r>
            <a:r>
              <a:rPr kumimoji="0" sz="1200" b="0" i="0" u="none" strike="noStrike" kern="1200" cap="none" spc="-60"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or</a:t>
            </a:r>
            <a:r>
              <a:rPr kumimoji="0" sz="12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placebo</a:t>
            </a:r>
            <a:r>
              <a:rPr kumimoji="0" sz="1200" b="0" i="0" u="none" strike="noStrike" kern="1200" cap="none" spc="-60"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dose</a:t>
            </a:r>
            <a:r>
              <a:rPr kumimoji="0" sz="12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10" normalizeH="0" baseline="0" noProof="0" dirty="0">
                <a:ln>
                  <a:noFill/>
                </a:ln>
                <a:solidFill>
                  <a:srgbClr val="000000"/>
                </a:solidFill>
                <a:effectLst/>
                <a:uLnTx/>
                <a:uFillTx/>
                <a:latin typeface="Arial"/>
                <a:ea typeface="ＭＳ Ｐゴシック"/>
                <a:cs typeface="Arial"/>
              </a:rPr>
              <a:t>reduction</a:t>
            </a:r>
            <a:endParaRPr kumimoji="0" sz="1200" b="0" i="0" u="none" strike="noStrike" kern="1200" cap="none" spc="0" normalizeH="0" baseline="0" noProof="0">
              <a:ln>
                <a:noFill/>
              </a:ln>
              <a:solidFill>
                <a:srgbClr val="000000"/>
              </a:solidFill>
              <a:effectLst/>
              <a:uLnTx/>
              <a:uFillTx/>
              <a:latin typeface="Arial"/>
              <a:ea typeface="ＭＳ Ｐゴシック"/>
              <a:cs typeface="Arial"/>
            </a:endParaRPr>
          </a:p>
          <a:p>
            <a:pPr marL="202565" marR="5715" lvl="0" indent="617220" algn="r" defTabSz="914400" rtl="0" eaLnBrk="1" fontAlgn="auto" latinLnBrk="0" hangingPunct="1">
              <a:lnSpc>
                <a:spcPct val="162700"/>
              </a:lnSpc>
              <a:spcBef>
                <a:spcPts val="70"/>
              </a:spcBef>
              <a:spcAft>
                <a:spcPts val="0"/>
              </a:spcAft>
              <a:buClrTx/>
              <a:buSzTx/>
              <a:buFontTx/>
              <a:buNone/>
              <a:tabLst/>
              <a:defRPr/>
            </a:pPr>
            <a:r>
              <a:rPr kumimoji="0" sz="1200" b="0" i="0" u="none" strike="noStrike" kern="1200" cap="none" spc="0" normalizeH="0" baseline="0" noProof="0" dirty="0">
                <a:ln>
                  <a:noFill/>
                </a:ln>
                <a:solidFill>
                  <a:srgbClr val="000000"/>
                </a:solidFill>
                <a:effectLst/>
                <a:uLnTx/>
                <a:uFillTx/>
                <a:latin typeface="Arial"/>
                <a:ea typeface="ＭＳ Ｐゴシック"/>
                <a:cs typeface="Arial"/>
              </a:rPr>
              <a:t>Associated</a:t>
            </a:r>
            <a:r>
              <a:rPr kumimoji="0" sz="12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with</a:t>
            </a:r>
            <a:r>
              <a:rPr kumimoji="0" sz="12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ruxolitinib</a:t>
            </a:r>
            <a:r>
              <a:rPr kumimoji="0" sz="12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dose</a:t>
            </a:r>
            <a:r>
              <a:rPr kumimoji="0" sz="12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10" normalizeH="0" baseline="0" noProof="0" dirty="0">
                <a:ln>
                  <a:noFill/>
                </a:ln>
                <a:solidFill>
                  <a:srgbClr val="000000"/>
                </a:solidFill>
                <a:effectLst/>
                <a:uLnTx/>
                <a:uFillTx/>
                <a:latin typeface="Arial"/>
                <a:ea typeface="ＭＳ Ｐゴシック"/>
                <a:cs typeface="Arial"/>
              </a:rPr>
              <a:t>reduction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Associated</a:t>
            </a:r>
            <a:r>
              <a:rPr kumimoji="0" sz="12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with</a:t>
            </a:r>
            <a:r>
              <a:rPr kumimoji="0" sz="12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pelabresib</a:t>
            </a:r>
            <a:r>
              <a:rPr kumimoji="0" sz="1200" b="0" i="0" u="none" strike="noStrike" kern="1200" cap="none" spc="-50"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or</a:t>
            </a:r>
            <a:r>
              <a:rPr kumimoji="0" sz="12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placebo</a:t>
            </a:r>
            <a:r>
              <a:rPr kumimoji="0" sz="1200" b="0" i="0" u="none" strike="noStrike" kern="1200" cap="none" spc="-55"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10" normalizeH="0" baseline="0" noProof="0" dirty="0">
                <a:ln>
                  <a:noFill/>
                </a:ln>
                <a:solidFill>
                  <a:srgbClr val="000000"/>
                </a:solidFill>
                <a:effectLst/>
                <a:uLnTx/>
                <a:uFillTx/>
                <a:latin typeface="Arial"/>
                <a:ea typeface="ＭＳ Ｐゴシック"/>
                <a:cs typeface="Arial"/>
              </a:rPr>
              <a:t>interruption</a:t>
            </a:r>
            <a:endParaRPr kumimoji="0" sz="12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5" name="object 5"/>
          <p:cNvSpPr txBox="1"/>
          <p:nvPr/>
        </p:nvSpPr>
        <p:spPr>
          <a:xfrm>
            <a:off x="1484757" y="4682108"/>
            <a:ext cx="2568575" cy="514984"/>
          </a:xfrm>
          <a:prstGeom prst="rect">
            <a:avLst/>
          </a:prstGeom>
        </p:spPr>
        <p:txBody>
          <a:bodyPr vert="horz" wrap="square" lIns="0" tIns="12700" rIns="0" bIns="0" rtlCol="0">
            <a:spAutoFit/>
          </a:bodyPr>
          <a:lstStyle/>
          <a:p>
            <a:pPr marL="0" marR="5080" lvl="0" indent="0" algn="r"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000000"/>
                </a:solidFill>
                <a:effectLst/>
                <a:uLnTx/>
                <a:uFillTx/>
                <a:latin typeface="Arial"/>
                <a:ea typeface="ＭＳ Ｐゴシック"/>
                <a:cs typeface="Arial"/>
              </a:rPr>
              <a:t>Associated</a:t>
            </a:r>
            <a:r>
              <a:rPr kumimoji="0" sz="12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with</a:t>
            </a:r>
            <a:r>
              <a:rPr kumimoji="0" sz="1200" b="0" i="0" u="none" strike="noStrike" kern="1200" cap="none" spc="-45"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ruxolitinib</a:t>
            </a:r>
            <a:r>
              <a:rPr kumimoji="0" sz="12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10" normalizeH="0" baseline="0" noProof="0" dirty="0">
                <a:ln>
                  <a:noFill/>
                </a:ln>
                <a:solidFill>
                  <a:srgbClr val="000000"/>
                </a:solidFill>
                <a:effectLst/>
                <a:uLnTx/>
                <a:uFillTx/>
                <a:latin typeface="Arial"/>
                <a:ea typeface="ＭＳ Ｐゴシック"/>
                <a:cs typeface="Arial"/>
              </a:rPr>
              <a:t>interruption</a:t>
            </a:r>
            <a:endParaRPr kumimoji="0" sz="1200" b="0" i="0" u="none" strike="noStrike" kern="1200" cap="none" spc="0" normalizeH="0" baseline="0" noProof="0">
              <a:ln>
                <a:noFill/>
              </a:ln>
              <a:solidFill>
                <a:srgbClr val="000000"/>
              </a:solidFill>
              <a:effectLst/>
              <a:uLnTx/>
              <a:uFillTx/>
              <a:latin typeface="Arial"/>
              <a:ea typeface="ＭＳ Ｐゴシック"/>
              <a:cs typeface="Arial"/>
            </a:endParaRPr>
          </a:p>
          <a:p>
            <a:pPr marL="0" marR="5080" lvl="0" indent="0" algn="r" defTabSz="914400" rtl="0" eaLnBrk="1" fontAlgn="auto" latinLnBrk="0" hangingPunct="1">
              <a:lnSpc>
                <a:spcPct val="100000"/>
              </a:lnSpc>
              <a:spcBef>
                <a:spcPts val="975"/>
              </a:spcBef>
              <a:spcAft>
                <a:spcPts val="0"/>
              </a:spcAft>
              <a:buClrTx/>
              <a:buSzTx/>
              <a:buFontTx/>
              <a:buNone/>
              <a:tabLst/>
              <a:defRPr/>
            </a:pPr>
            <a:r>
              <a:rPr kumimoji="0" sz="1200" b="0" i="0" u="none" strike="noStrike" kern="1200" cap="none" spc="0" normalizeH="0" baseline="0" noProof="0" dirty="0">
                <a:ln>
                  <a:noFill/>
                </a:ln>
                <a:solidFill>
                  <a:srgbClr val="000000"/>
                </a:solidFill>
                <a:effectLst/>
                <a:uLnTx/>
                <a:uFillTx/>
                <a:latin typeface="Arial"/>
                <a:ea typeface="ＭＳ Ｐゴシック"/>
                <a:cs typeface="Arial"/>
              </a:rPr>
              <a:t>Associated</a:t>
            </a:r>
            <a:r>
              <a:rPr kumimoji="0" sz="12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0" normalizeH="0" baseline="0" noProof="0" dirty="0">
                <a:ln>
                  <a:noFill/>
                </a:ln>
                <a:solidFill>
                  <a:srgbClr val="000000"/>
                </a:solidFill>
                <a:effectLst/>
                <a:uLnTx/>
                <a:uFillTx/>
                <a:latin typeface="Arial"/>
                <a:ea typeface="ＭＳ Ｐゴシック"/>
                <a:cs typeface="Arial"/>
              </a:rPr>
              <a:t>with</a:t>
            </a:r>
            <a:r>
              <a:rPr kumimoji="0" sz="12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1200" b="0" i="0" u="none" strike="noStrike" kern="1200" cap="none" spc="-10" normalizeH="0" baseline="0" noProof="0" dirty="0">
                <a:ln>
                  <a:noFill/>
                </a:ln>
                <a:solidFill>
                  <a:srgbClr val="000000"/>
                </a:solidFill>
                <a:effectLst/>
                <a:uLnTx/>
                <a:uFillTx/>
                <a:latin typeface="Arial"/>
                <a:ea typeface="ＭＳ Ｐゴシック"/>
                <a:cs typeface="Arial"/>
              </a:rPr>
              <a:t>death</a:t>
            </a:r>
            <a:endParaRPr kumimoji="0" sz="1200" b="0" i="0" u="none" strike="noStrike" kern="1200" cap="none" spc="0" normalizeH="0" baseline="0" noProof="0">
              <a:ln>
                <a:noFill/>
              </a:ln>
              <a:solidFill>
                <a:srgbClr val="000000"/>
              </a:solidFill>
              <a:effectLst/>
              <a:uLnTx/>
              <a:uFillTx/>
              <a:latin typeface="Arial"/>
              <a:ea typeface="ＭＳ Ｐゴシック"/>
              <a:cs typeface="Arial"/>
            </a:endParaRPr>
          </a:p>
        </p:txBody>
      </p:sp>
      <p:grpSp>
        <p:nvGrpSpPr>
          <p:cNvPr id="6" name="object 6"/>
          <p:cNvGrpSpPr/>
          <p:nvPr/>
        </p:nvGrpSpPr>
        <p:grpSpPr>
          <a:xfrm>
            <a:off x="5853493" y="2185225"/>
            <a:ext cx="1661795" cy="3124835"/>
            <a:chOff x="5853493" y="2185225"/>
            <a:chExt cx="1661795" cy="3124835"/>
          </a:xfrm>
        </p:grpSpPr>
        <p:sp>
          <p:nvSpPr>
            <p:cNvPr id="7" name="object 7"/>
            <p:cNvSpPr/>
            <p:nvPr/>
          </p:nvSpPr>
          <p:spPr>
            <a:xfrm>
              <a:off x="7510272" y="2189988"/>
              <a:ext cx="0" cy="3115310"/>
            </a:xfrm>
            <a:custGeom>
              <a:avLst/>
              <a:gdLst/>
              <a:ahLst/>
              <a:cxnLst/>
              <a:rect l="l" t="t" r="r" b="b"/>
              <a:pathLst>
                <a:path h="3115310">
                  <a:moveTo>
                    <a:pt x="0" y="0"/>
                  </a:moveTo>
                  <a:lnTo>
                    <a:pt x="0" y="3115056"/>
                  </a:lnTo>
                </a:path>
              </a:pathLst>
            </a:custGeom>
            <a:ln w="9525">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8" name="object 8"/>
            <p:cNvSpPr/>
            <p:nvPr/>
          </p:nvSpPr>
          <p:spPr>
            <a:xfrm>
              <a:off x="5908548" y="3805427"/>
              <a:ext cx="1602105" cy="1442085"/>
            </a:xfrm>
            <a:custGeom>
              <a:avLst/>
              <a:gdLst/>
              <a:ahLst/>
              <a:cxnLst/>
              <a:rect l="l" t="t" r="r" b="b"/>
              <a:pathLst>
                <a:path w="1602104" h="1442085">
                  <a:moveTo>
                    <a:pt x="1601724" y="1246632"/>
                  </a:moveTo>
                  <a:lnTo>
                    <a:pt x="1520952" y="1246632"/>
                  </a:lnTo>
                  <a:lnTo>
                    <a:pt x="1520952" y="1441704"/>
                  </a:lnTo>
                  <a:lnTo>
                    <a:pt x="1601724" y="1441704"/>
                  </a:lnTo>
                  <a:lnTo>
                    <a:pt x="1601724" y="1246632"/>
                  </a:lnTo>
                  <a:close/>
                </a:path>
                <a:path w="1602104" h="1442085">
                  <a:moveTo>
                    <a:pt x="1601724" y="935736"/>
                  </a:moveTo>
                  <a:lnTo>
                    <a:pt x="824484" y="935736"/>
                  </a:lnTo>
                  <a:lnTo>
                    <a:pt x="824484" y="1129284"/>
                  </a:lnTo>
                  <a:lnTo>
                    <a:pt x="1601724" y="1129284"/>
                  </a:lnTo>
                  <a:lnTo>
                    <a:pt x="1601724" y="935736"/>
                  </a:lnTo>
                  <a:close/>
                </a:path>
                <a:path w="1602104" h="1442085">
                  <a:moveTo>
                    <a:pt x="1601724" y="623316"/>
                  </a:moveTo>
                  <a:lnTo>
                    <a:pt x="522732" y="623316"/>
                  </a:lnTo>
                  <a:lnTo>
                    <a:pt x="522732" y="818388"/>
                  </a:lnTo>
                  <a:lnTo>
                    <a:pt x="1601724" y="818388"/>
                  </a:lnTo>
                  <a:lnTo>
                    <a:pt x="1601724" y="623316"/>
                  </a:lnTo>
                  <a:close/>
                </a:path>
                <a:path w="1602104" h="1442085">
                  <a:moveTo>
                    <a:pt x="1601724" y="312420"/>
                  </a:moveTo>
                  <a:lnTo>
                    <a:pt x="0" y="312420"/>
                  </a:lnTo>
                  <a:lnTo>
                    <a:pt x="0" y="507492"/>
                  </a:lnTo>
                  <a:lnTo>
                    <a:pt x="1601724" y="507492"/>
                  </a:lnTo>
                  <a:lnTo>
                    <a:pt x="1601724" y="312420"/>
                  </a:lnTo>
                  <a:close/>
                </a:path>
                <a:path w="1602104" h="1442085">
                  <a:moveTo>
                    <a:pt x="1601724" y="0"/>
                  </a:moveTo>
                  <a:lnTo>
                    <a:pt x="509016" y="0"/>
                  </a:lnTo>
                  <a:lnTo>
                    <a:pt x="509016" y="195072"/>
                  </a:lnTo>
                  <a:lnTo>
                    <a:pt x="1601724" y="195072"/>
                  </a:lnTo>
                  <a:lnTo>
                    <a:pt x="1601724"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9" name="object 9"/>
            <p:cNvSpPr/>
            <p:nvPr/>
          </p:nvSpPr>
          <p:spPr>
            <a:xfrm>
              <a:off x="5908547" y="3805427"/>
              <a:ext cx="1602105" cy="1442085"/>
            </a:xfrm>
            <a:custGeom>
              <a:avLst/>
              <a:gdLst/>
              <a:ahLst/>
              <a:cxnLst/>
              <a:rect l="l" t="t" r="r" b="b"/>
              <a:pathLst>
                <a:path w="1602104" h="1442085">
                  <a:moveTo>
                    <a:pt x="1520952" y="1441704"/>
                  </a:moveTo>
                  <a:lnTo>
                    <a:pt x="1601724" y="1441704"/>
                  </a:lnTo>
                  <a:lnTo>
                    <a:pt x="1601724" y="1246632"/>
                  </a:lnTo>
                  <a:lnTo>
                    <a:pt x="1520952" y="1246632"/>
                  </a:lnTo>
                  <a:lnTo>
                    <a:pt x="1520952" y="1441704"/>
                  </a:lnTo>
                  <a:close/>
                </a:path>
                <a:path w="1602104" h="1442085">
                  <a:moveTo>
                    <a:pt x="824483" y="1129284"/>
                  </a:moveTo>
                  <a:lnTo>
                    <a:pt x="1601724" y="1129284"/>
                  </a:lnTo>
                  <a:lnTo>
                    <a:pt x="1601724" y="935736"/>
                  </a:lnTo>
                  <a:lnTo>
                    <a:pt x="824483" y="935736"/>
                  </a:lnTo>
                  <a:lnTo>
                    <a:pt x="824483" y="1129284"/>
                  </a:lnTo>
                  <a:close/>
                </a:path>
                <a:path w="1602104" h="1442085">
                  <a:moveTo>
                    <a:pt x="522731" y="818388"/>
                  </a:moveTo>
                  <a:lnTo>
                    <a:pt x="1601724" y="818388"/>
                  </a:lnTo>
                  <a:lnTo>
                    <a:pt x="1601724" y="623316"/>
                  </a:lnTo>
                  <a:lnTo>
                    <a:pt x="522731" y="623316"/>
                  </a:lnTo>
                  <a:lnTo>
                    <a:pt x="522731" y="818388"/>
                  </a:lnTo>
                  <a:close/>
                </a:path>
                <a:path w="1602104" h="1442085">
                  <a:moveTo>
                    <a:pt x="0" y="507492"/>
                  </a:moveTo>
                  <a:lnTo>
                    <a:pt x="1601724" y="507492"/>
                  </a:lnTo>
                  <a:lnTo>
                    <a:pt x="1601724" y="312420"/>
                  </a:lnTo>
                  <a:lnTo>
                    <a:pt x="0" y="312420"/>
                  </a:lnTo>
                  <a:lnTo>
                    <a:pt x="0" y="507492"/>
                  </a:lnTo>
                  <a:close/>
                </a:path>
                <a:path w="1602104" h="1442085">
                  <a:moveTo>
                    <a:pt x="509015" y="195072"/>
                  </a:moveTo>
                  <a:lnTo>
                    <a:pt x="1601724" y="195072"/>
                  </a:lnTo>
                  <a:lnTo>
                    <a:pt x="1601724" y="0"/>
                  </a:lnTo>
                  <a:lnTo>
                    <a:pt x="509015" y="0"/>
                  </a:lnTo>
                  <a:lnTo>
                    <a:pt x="509015" y="195072"/>
                  </a:lnTo>
                  <a:close/>
                </a:path>
              </a:pathLst>
            </a:custGeom>
            <a:ln w="952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0" name="object 10"/>
            <p:cNvSpPr/>
            <p:nvPr/>
          </p:nvSpPr>
          <p:spPr>
            <a:xfrm>
              <a:off x="7178039" y="3494532"/>
              <a:ext cx="332740" cy="195580"/>
            </a:xfrm>
            <a:custGeom>
              <a:avLst/>
              <a:gdLst/>
              <a:ahLst/>
              <a:cxnLst/>
              <a:rect l="l" t="t" r="r" b="b"/>
              <a:pathLst>
                <a:path w="332740" h="195579">
                  <a:moveTo>
                    <a:pt x="332231" y="0"/>
                  </a:moveTo>
                  <a:lnTo>
                    <a:pt x="0" y="0"/>
                  </a:lnTo>
                  <a:lnTo>
                    <a:pt x="0" y="195071"/>
                  </a:lnTo>
                  <a:lnTo>
                    <a:pt x="332231" y="195071"/>
                  </a:lnTo>
                  <a:lnTo>
                    <a:pt x="332231"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1" name="object 11"/>
            <p:cNvSpPr/>
            <p:nvPr/>
          </p:nvSpPr>
          <p:spPr>
            <a:xfrm>
              <a:off x="7178039" y="3494532"/>
              <a:ext cx="332740" cy="195580"/>
            </a:xfrm>
            <a:custGeom>
              <a:avLst/>
              <a:gdLst/>
              <a:ahLst/>
              <a:cxnLst/>
              <a:rect l="l" t="t" r="r" b="b"/>
              <a:pathLst>
                <a:path w="332740" h="195579">
                  <a:moveTo>
                    <a:pt x="0" y="195071"/>
                  </a:moveTo>
                  <a:lnTo>
                    <a:pt x="332231" y="195071"/>
                  </a:lnTo>
                  <a:lnTo>
                    <a:pt x="332231" y="0"/>
                  </a:lnTo>
                  <a:lnTo>
                    <a:pt x="0" y="0"/>
                  </a:lnTo>
                  <a:lnTo>
                    <a:pt x="0" y="195071"/>
                  </a:lnTo>
                  <a:close/>
                </a:path>
              </a:pathLst>
            </a:custGeom>
            <a:ln w="952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2" name="object 12"/>
            <p:cNvSpPr/>
            <p:nvPr/>
          </p:nvSpPr>
          <p:spPr>
            <a:xfrm>
              <a:off x="7097267" y="3182112"/>
              <a:ext cx="413384" cy="195580"/>
            </a:xfrm>
            <a:custGeom>
              <a:avLst/>
              <a:gdLst/>
              <a:ahLst/>
              <a:cxnLst/>
              <a:rect l="l" t="t" r="r" b="b"/>
              <a:pathLst>
                <a:path w="413384" h="195579">
                  <a:moveTo>
                    <a:pt x="413003" y="0"/>
                  </a:moveTo>
                  <a:lnTo>
                    <a:pt x="0" y="0"/>
                  </a:lnTo>
                  <a:lnTo>
                    <a:pt x="0" y="195072"/>
                  </a:lnTo>
                  <a:lnTo>
                    <a:pt x="413003" y="195072"/>
                  </a:lnTo>
                  <a:lnTo>
                    <a:pt x="413003"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3" name="object 13"/>
            <p:cNvSpPr/>
            <p:nvPr/>
          </p:nvSpPr>
          <p:spPr>
            <a:xfrm>
              <a:off x="7097267" y="3182112"/>
              <a:ext cx="413384" cy="195580"/>
            </a:xfrm>
            <a:custGeom>
              <a:avLst/>
              <a:gdLst/>
              <a:ahLst/>
              <a:cxnLst/>
              <a:rect l="l" t="t" r="r" b="b"/>
              <a:pathLst>
                <a:path w="413384" h="195579">
                  <a:moveTo>
                    <a:pt x="0" y="195072"/>
                  </a:moveTo>
                  <a:lnTo>
                    <a:pt x="413003" y="195072"/>
                  </a:lnTo>
                  <a:lnTo>
                    <a:pt x="413003" y="0"/>
                  </a:lnTo>
                  <a:lnTo>
                    <a:pt x="0" y="0"/>
                  </a:lnTo>
                  <a:lnTo>
                    <a:pt x="0" y="195072"/>
                  </a:lnTo>
                  <a:close/>
                </a:path>
              </a:pathLst>
            </a:custGeom>
            <a:ln w="952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4" name="object 14"/>
            <p:cNvSpPr/>
            <p:nvPr/>
          </p:nvSpPr>
          <p:spPr>
            <a:xfrm>
              <a:off x="6512051" y="2871216"/>
              <a:ext cx="998219" cy="195580"/>
            </a:xfrm>
            <a:custGeom>
              <a:avLst/>
              <a:gdLst/>
              <a:ahLst/>
              <a:cxnLst/>
              <a:rect l="l" t="t" r="r" b="b"/>
              <a:pathLst>
                <a:path w="998220" h="195580">
                  <a:moveTo>
                    <a:pt x="998220" y="0"/>
                  </a:moveTo>
                  <a:lnTo>
                    <a:pt x="0" y="0"/>
                  </a:lnTo>
                  <a:lnTo>
                    <a:pt x="0" y="195072"/>
                  </a:lnTo>
                  <a:lnTo>
                    <a:pt x="998220" y="195072"/>
                  </a:lnTo>
                  <a:lnTo>
                    <a:pt x="998220"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5" name="object 15"/>
            <p:cNvSpPr/>
            <p:nvPr/>
          </p:nvSpPr>
          <p:spPr>
            <a:xfrm>
              <a:off x="6512051" y="2871216"/>
              <a:ext cx="998219" cy="195580"/>
            </a:xfrm>
            <a:custGeom>
              <a:avLst/>
              <a:gdLst/>
              <a:ahLst/>
              <a:cxnLst/>
              <a:rect l="l" t="t" r="r" b="b"/>
              <a:pathLst>
                <a:path w="998220" h="195580">
                  <a:moveTo>
                    <a:pt x="0" y="195072"/>
                  </a:moveTo>
                  <a:lnTo>
                    <a:pt x="998220" y="195072"/>
                  </a:lnTo>
                  <a:lnTo>
                    <a:pt x="998220" y="0"/>
                  </a:lnTo>
                  <a:lnTo>
                    <a:pt x="0" y="0"/>
                  </a:lnTo>
                  <a:lnTo>
                    <a:pt x="0" y="195072"/>
                  </a:lnTo>
                  <a:close/>
                </a:path>
              </a:pathLst>
            </a:custGeom>
            <a:ln w="952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6" name="object 16"/>
            <p:cNvSpPr/>
            <p:nvPr/>
          </p:nvSpPr>
          <p:spPr>
            <a:xfrm>
              <a:off x="5858255" y="2560320"/>
              <a:ext cx="1652270" cy="193675"/>
            </a:xfrm>
            <a:custGeom>
              <a:avLst/>
              <a:gdLst/>
              <a:ahLst/>
              <a:cxnLst/>
              <a:rect l="l" t="t" r="r" b="b"/>
              <a:pathLst>
                <a:path w="1652270" h="193675">
                  <a:moveTo>
                    <a:pt x="1652016" y="0"/>
                  </a:moveTo>
                  <a:lnTo>
                    <a:pt x="0" y="0"/>
                  </a:lnTo>
                  <a:lnTo>
                    <a:pt x="0" y="193547"/>
                  </a:lnTo>
                  <a:lnTo>
                    <a:pt x="1652016" y="193547"/>
                  </a:lnTo>
                  <a:lnTo>
                    <a:pt x="1652016"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7" name="object 17"/>
            <p:cNvSpPr/>
            <p:nvPr/>
          </p:nvSpPr>
          <p:spPr>
            <a:xfrm>
              <a:off x="5858255" y="2560320"/>
              <a:ext cx="1652270" cy="193675"/>
            </a:xfrm>
            <a:custGeom>
              <a:avLst/>
              <a:gdLst/>
              <a:ahLst/>
              <a:cxnLst/>
              <a:rect l="l" t="t" r="r" b="b"/>
              <a:pathLst>
                <a:path w="1652270" h="193675">
                  <a:moveTo>
                    <a:pt x="0" y="193547"/>
                  </a:moveTo>
                  <a:lnTo>
                    <a:pt x="1652016" y="193547"/>
                  </a:lnTo>
                  <a:lnTo>
                    <a:pt x="1652016" y="0"/>
                  </a:lnTo>
                  <a:lnTo>
                    <a:pt x="0" y="0"/>
                  </a:lnTo>
                  <a:lnTo>
                    <a:pt x="0" y="193547"/>
                  </a:lnTo>
                  <a:close/>
                </a:path>
              </a:pathLst>
            </a:custGeom>
            <a:ln w="9525">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sp>
        <p:nvSpPr>
          <p:cNvPr id="18" name="object 18"/>
          <p:cNvSpPr/>
          <p:nvPr/>
        </p:nvSpPr>
        <p:spPr>
          <a:xfrm>
            <a:off x="5827776" y="2442972"/>
            <a:ext cx="0" cy="2862580"/>
          </a:xfrm>
          <a:custGeom>
            <a:avLst/>
            <a:gdLst/>
            <a:ahLst/>
            <a:cxnLst/>
            <a:rect l="l" t="t" r="r" b="b"/>
            <a:pathLst>
              <a:path h="2862579">
                <a:moveTo>
                  <a:pt x="0" y="0"/>
                </a:moveTo>
                <a:lnTo>
                  <a:pt x="0" y="2862072"/>
                </a:lnTo>
              </a:path>
            </a:pathLst>
          </a:custGeom>
          <a:ln w="9525">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9" name="object 19"/>
          <p:cNvSpPr/>
          <p:nvPr/>
        </p:nvSpPr>
        <p:spPr>
          <a:xfrm>
            <a:off x="5827776" y="2189988"/>
            <a:ext cx="0" cy="58419"/>
          </a:xfrm>
          <a:custGeom>
            <a:avLst/>
            <a:gdLst/>
            <a:ahLst/>
            <a:cxnLst/>
            <a:rect l="l" t="t" r="r" b="b"/>
            <a:pathLst>
              <a:path h="58419">
                <a:moveTo>
                  <a:pt x="0" y="0"/>
                </a:moveTo>
                <a:lnTo>
                  <a:pt x="0" y="57912"/>
                </a:lnTo>
              </a:path>
            </a:pathLst>
          </a:custGeom>
          <a:ln w="9525">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0" name="object 20"/>
          <p:cNvSpPr/>
          <p:nvPr/>
        </p:nvSpPr>
        <p:spPr>
          <a:xfrm>
            <a:off x="4146803" y="2189988"/>
            <a:ext cx="0" cy="3115310"/>
          </a:xfrm>
          <a:custGeom>
            <a:avLst/>
            <a:gdLst/>
            <a:ahLst/>
            <a:cxnLst/>
            <a:rect l="l" t="t" r="r" b="b"/>
            <a:pathLst>
              <a:path h="3115310">
                <a:moveTo>
                  <a:pt x="0" y="0"/>
                </a:moveTo>
                <a:lnTo>
                  <a:pt x="0" y="3115056"/>
                </a:lnTo>
              </a:path>
            </a:pathLst>
          </a:custGeom>
          <a:ln w="9525">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1" name="object 21"/>
          <p:cNvSpPr txBox="1"/>
          <p:nvPr/>
        </p:nvSpPr>
        <p:spPr>
          <a:xfrm>
            <a:off x="7225410" y="5064632"/>
            <a:ext cx="184785"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1200" cap="none" spc="-25" normalizeH="0" baseline="0" noProof="0" dirty="0">
                <a:ln>
                  <a:noFill/>
                </a:ln>
                <a:solidFill>
                  <a:srgbClr val="000000"/>
                </a:solidFill>
                <a:effectLst/>
                <a:uLnTx/>
                <a:uFillTx/>
                <a:latin typeface="Arial"/>
                <a:ea typeface="ＭＳ Ｐゴシック"/>
                <a:cs typeface="Arial"/>
              </a:rPr>
              <a:t>2.4</a:t>
            </a:r>
            <a:endParaRPr kumimoji="0" sz="9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2" name="object 22"/>
          <p:cNvSpPr txBox="1"/>
          <p:nvPr/>
        </p:nvSpPr>
        <p:spPr>
          <a:xfrm>
            <a:off x="6797420" y="4753102"/>
            <a:ext cx="2489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1200" cap="none" spc="-20" normalizeH="0" baseline="0" noProof="0" dirty="0">
                <a:ln>
                  <a:noFill/>
                </a:ln>
                <a:solidFill>
                  <a:srgbClr val="FFFFFF"/>
                </a:solidFill>
                <a:effectLst/>
                <a:uLnTx/>
                <a:uFillTx/>
                <a:latin typeface="Arial"/>
                <a:ea typeface="ＭＳ Ｐゴシック"/>
                <a:cs typeface="Arial"/>
              </a:rPr>
              <a:t>23.1</a:t>
            </a:r>
            <a:endParaRPr kumimoji="0" sz="9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3" name="object 23"/>
          <p:cNvSpPr txBox="1"/>
          <p:nvPr/>
        </p:nvSpPr>
        <p:spPr>
          <a:xfrm>
            <a:off x="6494526" y="4441317"/>
            <a:ext cx="2489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1200" cap="none" spc="-20" normalizeH="0" baseline="0" noProof="0" dirty="0">
                <a:ln>
                  <a:noFill/>
                </a:ln>
                <a:solidFill>
                  <a:srgbClr val="FFFFFF"/>
                </a:solidFill>
                <a:effectLst/>
                <a:uLnTx/>
                <a:uFillTx/>
                <a:latin typeface="Arial"/>
                <a:ea typeface="ＭＳ Ｐゴシック"/>
                <a:cs typeface="Arial"/>
              </a:rPr>
              <a:t>32.1</a:t>
            </a:r>
            <a:endParaRPr kumimoji="0" sz="9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4" name="object 24"/>
          <p:cNvSpPr txBox="1"/>
          <p:nvPr/>
        </p:nvSpPr>
        <p:spPr>
          <a:xfrm>
            <a:off x="5972936" y="4129785"/>
            <a:ext cx="2489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1200" cap="none" spc="-20" normalizeH="0" baseline="0" noProof="0" dirty="0">
                <a:ln>
                  <a:noFill/>
                </a:ln>
                <a:solidFill>
                  <a:srgbClr val="FFFFFF"/>
                </a:solidFill>
                <a:effectLst/>
                <a:uLnTx/>
                <a:uFillTx/>
                <a:latin typeface="Arial"/>
                <a:ea typeface="ＭＳ Ｐゴシック"/>
                <a:cs typeface="Arial"/>
              </a:rPr>
              <a:t>47.6</a:t>
            </a:r>
            <a:endParaRPr kumimoji="0" sz="9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5" name="object 25"/>
          <p:cNvSpPr txBox="1"/>
          <p:nvPr/>
        </p:nvSpPr>
        <p:spPr>
          <a:xfrm>
            <a:off x="6481064" y="3818001"/>
            <a:ext cx="2489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1200" cap="none" spc="-20" normalizeH="0" baseline="0" noProof="0" dirty="0">
                <a:ln>
                  <a:noFill/>
                </a:ln>
                <a:solidFill>
                  <a:srgbClr val="FFFFFF"/>
                </a:solidFill>
                <a:effectLst/>
                <a:uLnTx/>
                <a:uFillTx/>
                <a:latin typeface="Arial"/>
                <a:ea typeface="ＭＳ Ｐゴシック"/>
                <a:cs typeface="Arial"/>
              </a:rPr>
              <a:t>32.5</a:t>
            </a:r>
            <a:endParaRPr kumimoji="0" sz="9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6" name="object 26"/>
          <p:cNvSpPr txBox="1"/>
          <p:nvPr/>
        </p:nvSpPr>
        <p:spPr>
          <a:xfrm>
            <a:off x="5745860" y="5357825"/>
            <a:ext cx="165735"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25" normalizeH="0" baseline="0" noProof="0" dirty="0">
                <a:ln>
                  <a:noFill/>
                </a:ln>
                <a:solidFill>
                  <a:srgbClr val="585858"/>
                </a:solidFill>
                <a:effectLst/>
                <a:uLnTx/>
                <a:uFillTx/>
                <a:latin typeface="Arial"/>
                <a:ea typeface="ＭＳ Ｐゴシック"/>
                <a:cs typeface="Arial"/>
              </a:rPr>
              <a:t>50</a:t>
            </a:r>
            <a:endParaRPr kumimoji="0" sz="10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7" name="object 27"/>
          <p:cNvSpPr txBox="1"/>
          <p:nvPr/>
        </p:nvSpPr>
        <p:spPr>
          <a:xfrm>
            <a:off x="4028059" y="5357825"/>
            <a:ext cx="238125"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25" normalizeH="0" baseline="0" noProof="0" dirty="0">
                <a:ln>
                  <a:noFill/>
                </a:ln>
                <a:solidFill>
                  <a:srgbClr val="585858"/>
                </a:solidFill>
                <a:effectLst/>
                <a:uLnTx/>
                <a:uFillTx/>
                <a:latin typeface="Arial"/>
                <a:ea typeface="ＭＳ Ｐゴシック"/>
                <a:cs typeface="Arial"/>
              </a:rPr>
              <a:t>100</a:t>
            </a:r>
            <a:endParaRPr kumimoji="0" sz="10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8" name="object 28"/>
          <p:cNvSpPr/>
          <p:nvPr/>
        </p:nvSpPr>
        <p:spPr>
          <a:xfrm>
            <a:off x="9215628" y="2753867"/>
            <a:ext cx="0" cy="2551430"/>
          </a:xfrm>
          <a:custGeom>
            <a:avLst/>
            <a:gdLst/>
            <a:ahLst/>
            <a:cxnLst/>
            <a:rect l="l" t="t" r="r" b="b"/>
            <a:pathLst>
              <a:path h="2551429">
                <a:moveTo>
                  <a:pt x="0" y="0"/>
                </a:moveTo>
                <a:lnTo>
                  <a:pt x="0" y="2551176"/>
                </a:lnTo>
              </a:path>
            </a:pathLst>
          </a:custGeom>
          <a:ln w="9525">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9" name="object 29"/>
          <p:cNvSpPr/>
          <p:nvPr/>
        </p:nvSpPr>
        <p:spPr>
          <a:xfrm>
            <a:off x="9215628" y="2189988"/>
            <a:ext cx="0" cy="58419"/>
          </a:xfrm>
          <a:custGeom>
            <a:avLst/>
            <a:gdLst/>
            <a:ahLst/>
            <a:cxnLst/>
            <a:rect l="l" t="t" r="r" b="b"/>
            <a:pathLst>
              <a:path h="58419">
                <a:moveTo>
                  <a:pt x="0" y="0"/>
                </a:moveTo>
                <a:lnTo>
                  <a:pt x="0" y="57912"/>
                </a:lnTo>
              </a:path>
            </a:pathLst>
          </a:custGeom>
          <a:ln w="9525">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30" name="object 30"/>
          <p:cNvSpPr/>
          <p:nvPr/>
        </p:nvSpPr>
        <p:spPr>
          <a:xfrm>
            <a:off x="10919459" y="2189988"/>
            <a:ext cx="0" cy="3115310"/>
          </a:xfrm>
          <a:custGeom>
            <a:avLst/>
            <a:gdLst/>
            <a:ahLst/>
            <a:cxnLst/>
            <a:rect l="l" t="t" r="r" b="b"/>
            <a:pathLst>
              <a:path h="3115310">
                <a:moveTo>
                  <a:pt x="0" y="0"/>
                </a:moveTo>
                <a:lnTo>
                  <a:pt x="0" y="3115056"/>
                </a:lnTo>
              </a:path>
            </a:pathLst>
          </a:custGeom>
          <a:ln w="9525">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nvGrpSpPr>
          <p:cNvPr id="31" name="object 31"/>
          <p:cNvGrpSpPr/>
          <p:nvPr/>
        </p:nvGrpSpPr>
        <p:grpSpPr>
          <a:xfrm>
            <a:off x="7505509" y="2189988"/>
            <a:ext cx="1428750" cy="3115310"/>
            <a:chOff x="7505509" y="2189988"/>
            <a:chExt cx="1428750" cy="3115310"/>
          </a:xfrm>
        </p:grpSpPr>
        <p:sp>
          <p:nvSpPr>
            <p:cNvPr id="32" name="object 32"/>
            <p:cNvSpPr/>
            <p:nvPr/>
          </p:nvSpPr>
          <p:spPr>
            <a:xfrm>
              <a:off x="7510271" y="2189988"/>
              <a:ext cx="0" cy="3115310"/>
            </a:xfrm>
            <a:custGeom>
              <a:avLst/>
              <a:gdLst/>
              <a:ahLst/>
              <a:cxnLst/>
              <a:rect l="l" t="t" r="r" b="b"/>
              <a:pathLst>
                <a:path h="3115310">
                  <a:moveTo>
                    <a:pt x="0" y="0"/>
                  </a:moveTo>
                  <a:lnTo>
                    <a:pt x="0" y="3115056"/>
                  </a:lnTo>
                </a:path>
              </a:pathLst>
            </a:custGeom>
            <a:ln w="9525">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33" name="object 33"/>
            <p:cNvSpPr/>
            <p:nvPr/>
          </p:nvSpPr>
          <p:spPr>
            <a:xfrm>
              <a:off x="7510272" y="3805427"/>
              <a:ext cx="1419225" cy="1442085"/>
            </a:xfrm>
            <a:custGeom>
              <a:avLst/>
              <a:gdLst/>
              <a:ahLst/>
              <a:cxnLst/>
              <a:rect l="l" t="t" r="r" b="b"/>
              <a:pathLst>
                <a:path w="1419225" h="1442085">
                  <a:moveTo>
                    <a:pt x="96012" y="1246632"/>
                  </a:moveTo>
                  <a:lnTo>
                    <a:pt x="0" y="1246632"/>
                  </a:lnTo>
                  <a:lnTo>
                    <a:pt x="0" y="1441704"/>
                  </a:lnTo>
                  <a:lnTo>
                    <a:pt x="96012" y="1441704"/>
                  </a:lnTo>
                  <a:lnTo>
                    <a:pt x="96012" y="1246632"/>
                  </a:lnTo>
                  <a:close/>
                </a:path>
                <a:path w="1419225" h="1442085">
                  <a:moveTo>
                    <a:pt x="559308" y="935736"/>
                  </a:moveTo>
                  <a:lnTo>
                    <a:pt x="0" y="935736"/>
                  </a:lnTo>
                  <a:lnTo>
                    <a:pt x="0" y="1129284"/>
                  </a:lnTo>
                  <a:lnTo>
                    <a:pt x="559308" y="1129284"/>
                  </a:lnTo>
                  <a:lnTo>
                    <a:pt x="559308" y="935736"/>
                  </a:lnTo>
                  <a:close/>
                </a:path>
                <a:path w="1419225" h="1442085">
                  <a:moveTo>
                    <a:pt x="780288" y="623316"/>
                  </a:moveTo>
                  <a:lnTo>
                    <a:pt x="0" y="623316"/>
                  </a:lnTo>
                  <a:lnTo>
                    <a:pt x="0" y="818388"/>
                  </a:lnTo>
                  <a:lnTo>
                    <a:pt x="780288" y="818388"/>
                  </a:lnTo>
                  <a:lnTo>
                    <a:pt x="780288" y="623316"/>
                  </a:lnTo>
                  <a:close/>
                </a:path>
                <a:path w="1419225" h="1442085">
                  <a:moveTo>
                    <a:pt x="989076" y="0"/>
                  </a:moveTo>
                  <a:lnTo>
                    <a:pt x="0" y="0"/>
                  </a:lnTo>
                  <a:lnTo>
                    <a:pt x="0" y="195072"/>
                  </a:lnTo>
                  <a:lnTo>
                    <a:pt x="989076" y="195072"/>
                  </a:lnTo>
                  <a:lnTo>
                    <a:pt x="989076" y="0"/>
                  </a:lnTo>
                  <a:close/>
                </a:path>
                <a:path w="1419225" h="1442085">
                  <a:moveTo>
                    <a:pt x="1418844" y="312420"/>
                  </a:moveTo>
                  <a:lnTo>
                    <a:pt x="0" y="312420"/>
                  </a:lnTo>
                  <a:lnTo>
                    <a:pt x="0" y="507492"/>
                  </a:lnTo>
                  <a:lnTo>
                    <a:pt x="1418844" y="507492"/>
                  </a:lnTo>
                  <a:lnTo>
                    <a:pt x="1418844" y="31242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34" name="object 34"/>
            <p:cNvSpPr/>
            <p:nvPr/>
          </p:nvSpPr>
          <p:spPr>
            <a:xfrm>
              <a:off x="7510271" y="3805427"/>
              <a:ext cx="1419225" cy="1442085"/>
            </a:xfrm>
            <a:custGeom>
              <a:avLst/>
              <a:gdLst/>
              <a:ahLst/>
              <a:cxnLst/>
              <a:rect l="l" t="t" r="r" b="b"/>
              <a:pathLst>
                <a:path w="1419225" h="1442085">
                  <a:moveTo>
                    <a:pt x="96011" y="1441704"/>
                  </a:moveTo>
                  <a:lnTo>
                    <a:pt x="0" y="1441704"/>
                  </a:lnTo>
                  <a:lnTo>
                    <a:pt x="0" y="1246632"/>
                  </a:lnTo>
                  <a:lnTo>
                    <a:pt x="96011" y="1246632"/>
                  </a:lnTo>
                  <a:lnTo>
                    <a:pt x="96011" y="1441704"/>
                  </a:lnTo>
                  <a:close/>
                </a:path>
                <a:path w="1419225" h="1442085">
                  <a:moveTo>
                    <a:pt x="559307" y="1129284"/>
                  </a:moveTo>
                  <a:lnTo>
                    <a:pt x="0" y="1129284"/>
                  </a:lnTo>
                  <a:lnTo>
                    <a:pt x="0" y="935736"/>
                  </a:lnTo>
                  <a:lnTo>
                    <a:pt x="559307" y="935736"/>
                  </a:lnTo>
                  <a:lnTo>
                    <a:pt x="559307" y="1129284"/>
                  </a:lnTo>
                  <a:close/>
                </a:path>
                <a:path w="1419225" h="1442085">
                  <a:moveTo>
                    <a:pt x="780287" y="818388"/>
                  </a:moveTo>
                  <a:lnTo>
                    <a:pt x="0" y="818388"/>
                  </a:lnTo>
                  <a:lnTo>
                    <a:pt x="0" y="623316"/>
                  </a:lnTo>
                  <a:lnTo>
                    <a:pt x="780287" y="623316"/>
                  </a:lnTo>
                  <a:lnTo>
                    <a:pt x="780287" y="818388"/>
                  </a:lnTo>
                  <a:close/>
                </a:path>
                <a:path w="1419225" h="1442085">
                  <a:moveTo>
                    <a:pt x="1418844" y="507492"/>
                  </a:moveTo>
                  <a:lnTo>
                    <a:pt x="0" y="507492"/>
                  </a:lnTo>
                  <a:lnTo>
                    <a:pt x="0" y="312420"/>
                  </a:lnTo>
                  <a:lnTo>
                    <a:pt x="1418844" y="312420"/>
                  </a:lnTo>
                  <a:lnTo>
                    <a:pt x="1418844" y="507492"/>
                  </a:lnTo>
                  <a:close/>
                </a:path>
                <a:path w="1419225" h="1442085">
                  <a:moveTo>
                    <a:pt x="989076" y="195072"/>
                  </a:moveTo>
                  <a:lnTo>
                    <a:pt x="0" y="195072"/>
                  </a:lnTo>
                  <a:lnTo>
                    <a:pt x="0" y="0"/>
                  </a:lnTo>
                  <a:lnTo>
                    <a:pt x="989076" y="0"/>
                  </a:lnTo>
                  <a:lnTo>
                    <a:pt x="989076" y="195072"/>
                  </a:lnTo>
                  <a:close/>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sp>
        <p:nvSpPr>
          <p:cNvPr id="35" name="object 35"/>
          <p:cNvSpPr/>
          <p:nvPr/>
        </p:nvSpPr>
        <p:spPr>
          <a:xfrm>
            <a:off x="7510271" y="3494532"/>
            <a:ext cx="222885" cy="195580"/>
          </a:xfrm>
          <a:custGeom>
            <a:avLst/>
            <a:gdLst/>
            <a:ahLst/>
            <a:cxnLst/>
            <a:rect l="l" t="t" r="r" b="b"/>
            <a:pathLst>
              <a:path w="222884" h="195579">
                <a:moveTo>
                  <a:pt x="222503" y="195071"/>
                </a:moveTo>
                <a:lnTo>
                  <a:pt x="0" y="195071"/>
                </a:lnTo>
                <a:lnTo>
                  <a:pt x="0" y="0"/>
                </a:lnTo>
                <a:lnTo>
                  <a:pt x="222503" y="0"/>
                </a:lnTo>
                <a:lnTo>
                  <a:pt x="222503" y="195071"/>
                </a:lnTo>
                <a:close/>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nvGrpSpPr>
          <p:cNvPr id="36" name="object 36"/>
          <p:cNvGrpSpPr/>
          <p:nvPr/>
        </p:nvGrpSpPr>
        <p:grpSpPr>
          <a:xfrm>
            <a:off x="7505509" y="2866453"/>
            <a:ext cx="1012825" cy="205104"/>
            <a:chOff x="7505509" y="2866453"/>
            <a:chExt cx="1012825" cy="205104"/>
          </a:xfrm>
        </p:grpSpPr>
        <p:sp>
          <p:nvSpPr>
            <p:cNvPr id="37" name="object 37"/>
            <p:cNvSpPr/>
            <p:nvPr/>
          </p:nvSpPr>
          <p:spPr>
            <a:xfrm>
              <a:off x="7510271" y="2871216"/>
              <a:ext cx="1003300" cy="195580"/>
            </a:xfrm>
            <a:custGeom>
              <a:avLst/>
              <a:gdLst/>
              <a:ahLst/>
              <a:cxnLst/>
              <a:rect l="l" t="t" r="r" b="b"/>
              <a:pathLst>
                <a:path w="1003300" h="195580">
                  <a:moveTo>
                    <a:pt x="1002792" y="0"/>
                  </a:moveTo>
                  <a:lnTo>
                    <a:pt x="0" y="0"/>
                  </a:lnTo>
                  <a:lnTo>
                    <a:pt x="0" y="195072"/>
                  </a:lnTo>
                  <a:lnTo>
                    <a:pt x="1002792" y="195072"/>
                  </a:lnTo>
                  <a:lnTo>
                    <a:pt x="1002792"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38" name="object 38"/>
            <p:cNvSpPr/>
            <p:nvPr/>
          </p:nvSpPr>
          <p:spPr>
            <a:xfrm>
              <a:off x="7510271" y="2871216"/>
              <a:ext cx="1003300" cy="195580"/>
            </a:xfrm>
            <a:custGeom>
              <a:avLst/>
              <a:gdLst/>
              <a:ahLst/>
              <a:cxnLst/>
              <a:rect l="l" t="t" r="r" b="b"/>
              <a:pathLst>
                <a:path w="1003300" h="195580">
                  <a:moveTo>
                    <a:pt x="1002792" y="195072"/>
                  </a:moveTo>
                  <a:lnTo>
                    <a:pt x="0" y="195072"/>
                  </a:lnTo>
                  <a:lnTo>
                    <a:pt x="0" y="0"/>
                  </a:lnTo>
                  <a:lnTo>
                    <a:pt x="1002792" y="0"/>
                  </a:lnTo>
                  <a:lnTo>
                    <a:pt x="1002792" y="195072"/>
                  </a:lnTo>
                  <a:close/>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39" name="object 39"/>
          <p:cNvGrpSpPr/>
          <p:nvPr/>
        </p:nvGrpSpPr>
        <p:grpSpPr>
          <a:xfrm>
            <a:off x="7505509" y="2442972"/>
            <a:ext cx="1969770" cy="316230"/>
            <a:chOff x="7505509" y="2442972"/>
            <a:chExt cx="1969770" cy="316230"/>
          </a:xfrm>
        </p:grpSpPr>
        <p:sp>
          <p:nvSpPr>
            <p:cNvPr id="40" name="object 40"/>
            <p:cNvSpPr/>
            <p:nvPr/>
          </p:nvSpPr>
          <p:spPr>
            <a:xfrm>
              <a:off x="9215627" y="2442972"/>
              <a:ext cx="0" cy="117475"/>
            </a:xfrm>
            <a:custGeom>
              <a:avLst/>
              <a:gdLst/>
              <a:ahLst/>
              <a:cxnLst/>
              <a:rect l="l" t="t" r="r" b="b"/>
              <a:pathLst>
                <a:path h="117475">
                  <a:moveTo>
                    <a:pt x="0" y="0"/>
                  </a:moveTo>
                  <a:lnTo>
                    <a:pt x="0" y="117348"/>
                  </a:lnTo>
                </a:path>
              </a:pathLst>
            </a:custGeom>
            <a:ln w="9525">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41" name="object 41"/>
            <p:cNvSpPr/>
            <p:nvPr/>
          </p:nvSpPr>
          <p:spPr>
            <a:xfrm>
              <a:off x="7510271" y="2560320"/>
              <a:ext cx="1960245" cy="193675"/>
            </a:xfrm>
            <a:custGeom>
              <a:avLst/>
              <a:gdLst/>
              <a:ahLst/>
              <a:cxnLst/>
              <a:rect l="l" t="t" r="r" b="b"/>
              <a:pathLst>
                <a:path w="1960245" h="193675">
                  <a:moveTo>
                    <a:pt x="1959863" y="0"/>
                  </a:moveTo>
                  <a:lnTo>
                    <a:pt x="0" y="0"/>
                  </a:lnTo>
                  <a:lnTo>
                    <a:pt x="0" y="193547"/>
                  </a:lnTo>
                  <a:lnTo>
                    <a:pt x="1959863" y="193547"/>
                  </a:lnTo>
                  <a:lnTo>
                    <a:pt x="1959863"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42" name="object 42"/>
            <p:cNvSpPr/>
            <p:nvPr/>
          </p:nvSpPr>
          <p:spPr>
            <a:xfrm>
              <a:off x="7510271" y="2560320"/>
              <a:ext cx="1960245" cy="193675"/>
            </a:xfrm>
            <a:custGeom>
              <a:avLst/>
              <a:gdLst/>
              <a:ahLst/>
              <a:cxnLst/>
              <a:rect l="l" t="t" r="r" b="b"/>
              <a:pathLst>
                <a:path w="1960245" h="193675">
                  <a:moveTo>
                    <a:pt x="1959863" y="193547"/>
                  </a:moveTo>
                  <a:lnTo>
                    <a:pt x="0" y="193547"/>
                  </a:lnTo>
                  <a:lnTo>
                    <a:pt x="0" y="0"/>
                  </a:lnTo>
                  <a:lnTo>
                    <a:pt x="1959863" y="0"/>
                  </a:lnTo>
                  <a:lnTo>
                    <a:pt x="1959863" y="193547"/>
                  </a:lnTo>
                  <a:close/>
                </a:path>
              </a:pathLst>
            </a:custGeom>
            <a:ln w="9525">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sp>
        <p:nvSpPr>
          <p:cNvPr id="43" name="object 43"/>
          <p:cNvSpPr txBox="1"/>
          <p:nvPr/>
        </p:nvSpPr>
        <p:spPr>
          <a:xfrm>
            <a:off x="7625842" y="5064632"/>
            <a:ext cx="184785"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1200" cap="none" spc="-25" normalizeH="0" baseline="0" noProof="0" dirty="0">
                <a:ln>
                  <a:noFill/>
                </a:ln>
                <a:solidFill>
                  <a:srgbClr val="000000"/>
                </a:solidFill>
                <a:effectLst/>
                <a:uLnTx/>
                <a:uFillTx/>
                <a:latin typeface="Arial"/>
                <a:ea typeface="ＭＳ Ｐゴシック"/>
                <a:cs typeface="Arial"/>
              </a:rPr>
              <a:t>2.8</a:t>
            </a:r>
            <a:endParaRPr kumimoji="0" sz="9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44" name="object 44"/>
          <p:cNvSpPr txBox="1"/>
          <p:nvPr/>
        </p:nvSpPr>
        <p:spPr>
          <a:xfrm>
            <a:off x="7759065" y="4753102"/>
            <a:ext cx="2489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1200" cap="none" spc="-20" normalizeH="0" baseline="0" noProof="0" dirty="0">
                <a:ln>
                  <a:noFill/>
                </a:ln>
                <a:solidFill>
                  <a:srgbClr val="000000"/>
                </a:solidFill>
                <a:effectLst/>
                <a:uLnTx/>
                <a:uFillTx/>
                <a:latin typeface="Arial"/>
                <a:ea typeface="ＭＳ Ｐゴシック"/>
                <a:cs typeface="Arial"/>
              </a:rPr>
              <a:t>16.4</a:t>
            </a:r>
            <a:endParaRPr kumimoji="0" sz="9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45" name="object 45"/>
          <p:cNvSpPr txBox="1"/>
          <p:nvPr/>
        </p:nvSpPr>
        <p:spPr>
          <a:xfrm>
            <a:off x="7980680" y="4441317"/>
            <a:ext cx="2489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1200" cap="none" spc="-20" normalizeH="0" baseline="0" noProof="0" dirty="0">
                <a:ln>
                  <a:noFill/>
                </a:ln>
                <a:solidFill>
                  <a:srgbClr val="000000"/>
                </a:solidFill>
                <a:effectLst/>
                <a:uLnTx/>
                <a:uFillTx/>
                <a:latin typeface="Arial"/>
                <a:ea typeface="ＭＳ Ｐゴシック"/>
                <a:cs typeface="Arial"/>
              </a:rPr>
              <a:t>22.9</a:t>
            </a:r>
            <a:endParaRPr kumimoji="0" sz="9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46" name="object 46"/>
          <p:cNvSpPr txBox="1"/>
          <p:nvPr/>
        </p:nvSpPr>
        <p:spPr>
          <a:xfrm>
            <a:off x="8617966" y="4129785"/>
            <a:ext cx="2489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1200" cap="none" spc="-20" normalizeH="0" baseline="0" noProof="0" dirty="0">
                <a:ln>
                  <a:noFill/>
                </a:ln>
                <a:solidFill>
                  <a:srgbClr val="000000"/>
                </a:solidFill>
                <a:effectLst/>
                <a:uLnTx/>
                <a:uFillTx/>
                <a:latin typeface="Arial"/>
                <a:ea typeface="ＭＳ Ｐゴシック"/>
                <a:cs typeface="Arial"/>
              </a:rPr>
              <a:t>41.6</a:t>
            </a:r>
            <a:endParaRPr kumimoji="0" sz="9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47" name="object 47"/>
          <p:cNvSpPr txBox="1"/>
          <p:nvPr/>
        </p:nvSpPr>
        <p:spPr>
          <a:xfrm>
            <a:off x="8283702" y="3818001"/>
            <a:ext cx="15367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1200" cap="none" spc="-25" normalizeH="0" baseline="0" noProof="0" dirty="0">
                <a:ln>
                  <a:noFill/>
                </a:ln>
                <a:solidFill>
                  <a:srgbClr val="000000"/>
                </a:solidFill>
                <a:effectLst/>
                <a:uLnTx/>
                <a:uFillTx/>
                <a:latin typeface="Arial"/>
                <a:ea typeface="ＭＳ Ｐゴシック"/>
                <a:cs typeface="Arial"/>
              </a:rPr>
              <a:t>29</a:t>
            </a:r>
            <a:endParaRPr kumimoji="0" sz="900" b="0" i="0" u="none" strike="noStrike" kern="1200" cap="none" spc="0" normalizeH="0" baseline="0" noProof="0">
              <a:ln>
                <a:noFill/>
              </a:ln>
              <a:solidFill>
                <a:srgbClr val="000000"/>
              </a:solidFill>
              <a:effectLst/>
              <a:uLnTx/>
              <a:uFillTx/>
              <a:latin typeface="Arial"/>
              <a:ea typeface="ＭＳ Ｐゴシック"/>
              <a:cs typeface="Arial"/>
            </a:endParaRPr>
          </a:p>
        </p:txBody>
      </p:sp>
      <p:graphicFrame>
        <p:nvGraphicFramePr>
          <p:cNvPr id="48" name="object 48"/>
          <p:cNvGraphicFramePr>
            <a:graphicFrameLocks noGrp="1"/>
          </p:cNvGraphicFramePr>
          <p:nvPr/>
        </p:nvGraphicFramePr>
        <p:xfrm>
          <a:off x="401675" y="1871217"/>
          <a:ext cx="10516866" cy="1781809"/>
        </p:xfrm>
        <a:graphic>
          <a:graphicData uri="http://schemas.openxmlformats.org/drawingml/2006/table">
            <a:tbl>
              <a:tblPr firstRow="1" bandRow="1">
                <a:tableStyleId>{2D5ABB26-0587-4C30-8999-92F81FD0307C}</a:tableStyleId>
              </a:tblPr>
              <a:tblGrid>
                <a:gridCol w="3745229">
                  <a:extLst>
                    <a:ext uri="{9D8B030D-6E8A-4147-A177-3AD203B41FA5}">
                      <a16:colId xmlns:a16="http://schemas.microsoft.com/office/drawing/2014/main" val="20000"/>
                    </a:ext>
                  </a:extLst>
                </a:gridCol>
                <a:gridCol w="104775">
                  <a:extLst>
                    <a:ext uri="{9D8B030D-6E8A-4147-A177-3AD203B41FA5}">
                      <a16:colId xmlns:a16="http://schemas.microsoft.com/office/drawing/2014/main" val="20001"/>
                    </a:ext>
                  </a:extLst>
                </a:gridCol>
                <a:gridCol w="549910">
                  <a:extLst>
                    <a:ext uri="{9D8B030D-6E8A-4147-A177-3AD203B41FA5}">
                      <a16:colId xmlns:a16="http://schemas.microsoft.com/office/drawing/2014/main" val="20002"/>
                    </a:ext>
                  </a:extLst>
                </a:gridCol>
                <a:gridCol w="2657475">
                  <a:extLst>
                    <a:ext uri="{9D8B030D-6E8A-4147-A177-3AD203B41FA5}">
                      <a16:colId xmlns:a16="http://schemas.microsoft.com/office/drawing/2014/main" val="20003"/>
                    </a:ext>
                  </a:extLst>
                </a:gridCol>
                <a:gridCol w="296545">
                  <a:extLst>
                    <a:ext uri="{9D8B030D-6E8A-4147-A177-3AD203B41FA5}">
                      <a16:colId xmlns:a16="http://schemas.microsoft.com/office/drawing/2014/main" val="20004"/>
                    </a:ext>
                  </a:extLst>
                </a:gridCol>
                <a:gridCol w="2406014">
                  <a:extLst>
                    <a:ext uri="{9D8B030D-6E8A-4147-A177-3AD203B41FA5}">
                      <a16:colId xmlns:a16="http://schemas.microsoft.com/office/drawing/2014/main" val="20005"/>
                    </a:ext>
                  </a:extLst>
                </a:gridCol>
                <a:gridCol w="661034">
                  <a:extLst>
                    <a:ext uri="{9D8B030D-6E8A-4147-A177-3AD203B41FA5}">
                      <a16:colId xmlns:a16="http://schemas.microsoft.com/office/drawing/2014/main" val="20006"/>
                    </a:ext>
                  </a:extLst>
                </a:gridCol>
                <a:gridCol w="95884">
                  <a:extLst>
                    <a:ext uri="{9D8B030D-6E8A-4147-A177-3AD203B41FA5}">
                      <a16:colId xmlns:a16="http://schemas.microsoft.com/office/drawing/2014/main" val="20007"/>
                    </a:ext>
                  </a:extLst>
                </a:gridCol>
              </a:tblGrid>
              <a:tr h="376555">
                <a:tc>
                  <a:txBody>
                    <a:bodyPr/>
                    <a:lstStyle/>
                    <a:p>
                      <a:pPr marR="94615" algn="r">
                        <a:lnSpc>
                          <a:spcPct val="100000"/>
                        </a:lnSpc>
                        <a:spcBef>
                          <a:spcPts val="240"/>
                        </a:spcBef>
                      </a:pPr>
                      <a:r>
                        <a:rPr sz="1200" b="1" dirty="0">
                          <a:latin typeface="Arial"/>
                          <a:cs typeface="Arial"/>
                        </a:rPr>
                        <a:t>TEAE,</a:t>
                      </a:r>
                      <a:r>
                        <a:rPr sz="1200" b="1" spc="-5" dirty="0">
                          <a:latin typeface="Arial"/>
                          <a:cs typeface="Arial"/>
                        </a:rPr>
                        <a:t> </a:t>
                      </a:r>
                      <a:r>
                        <a:rPr sz="1200" b="1" spc="-50" dirty="0">
                          <a:latin typeface="Arial"/>
                          <a:cs typeface="Arial"/>
                        </a:rPr>
                        <a:t>%</a:t>
                      </a:r>
                      <a:endParaRPr sz="1200">
                        <a:latin typeface="Arial"/>
                        <a:cs typeface="Arial"/>
                      </a:endParaRPr>
                    </a:p>
                  </a:txBody>
                  <a:tcPr marL="0" marR="0" marT="30480" marB="0"/>
                </a:tc>
                <a:tc>
                  <a:txBody>
                    <a:bodyPr/>
                    <a:lstStyle/>
                    <a:p>
                      <a:pPr>
                        <a:lnSpc>
                          <a:spcPct val="100000"/>
                        </a:lnSpc>
                      </a:pPr>
                      <a:endParaRPr sz="1000">
                        <a:latin typeface="Times New Roman"/>
                        <a:cs typeface="Times New Roman"/>
                      </a:endParaRPr>
                    </a:p>
                  </a:txBody>
                  <a:tcPr marL="0" marR="0" marT="0" marB="0"/>
                </a:tc>
                <a:tc>
                  <a:txBody>
                    <a:bodyPr/>
                    <a:lstStyle/>
                    <a:p>
                      <a:pPr>
                        <a:lnSpc>
                          <a:spcPct val="100000"/>
                        </a:lnSpc>
                      </a:pPr>
                      <a:endParaRPr sz="1000">
                        <a:latin typeface="Times New Roman"/>
                        <a:cs typeface="Times New Roman"/>
                      </a:endParaRPr>
                    </a:p>
                  </a:txBody>
                  <a:tcPr marL="0" marR="0" marT="0" marB="0">
                    <a:lnB w="9525">
                      <a:solidFill>
                        <a:srgbClr val="0A2C81"/>
                      </a:solidFill>
                      <a:prstDash val="solid"/>
                    </a:lnB>
                  </a:tcPr>
                </a:tc>
                <a:tc>
                  <a:txBody>
                    <a:bodyPr/>
                    <a:lstStyle/>
                    <a:p>
                      <a:pPr marL="245110">
                        <a:lnSpc>
                          <a:spcPct val="100000"/>
                        </a:lnSpc>
                        <a:spcBef>
                          <a:spcPts val="150"/>
                        </a:spcBef>
                      </a:pPr>
                      <a:r>
                        <a:rPr sz="1200" dirty="0">
                          <a:latin typeface="Arial"/>
                          <a:cs typeface="Arial"/>
                        </a:rPr>
                        <a:t>Pelabresib</a:t>
                      </a:r>
                      <a:r>
                        <a:rPr sz="1200" spc="-70" dirty="0">
                          <a:latin typeface="Arial"/>
                          <a:cs typeface="Arial"/>
                        </a:rPr>
                        <a:t> </a:t>
                      </a:r>
                      <a:r>
                        <a:rPr sz="1200" dirty="0">
                          <a:latin typeface="Arial"/>
                          <a:cs typeface="Arial"/>
                        </a:rPr>
                        <a:t>+</a:t>
                      </a:r>
                      <a:r>
                        <a:rPr sz="1200" spc="-30" dirty="0">
                          <a:latin typeface="Arial"/>
                          <a:cs typeface="Arial"/>
                        </a:rPr>
                        <a:t> </a:t>
                      </a:r>
                      <a:r>
                        <a:rPr sz="1200" dirty="0">
                          <a:latin typeface="Arial"/>
                          <a:cs typeface="Arial"/>
                        </a:rPr>
                        <a:t>ruxolitinib</a:t>
                      </a:r>
                      <a:r>
                        <a:rPr sz="1200" spc="-40" dirty="0">
                          <a:latin typeface="Arial"/>
                          <a:cs typeface="Arial"/>
                        </a:rPr>
                        <a:t> </a:t>
                      </a:r>
                      <a:r>
                        <a:rPr sz="1200" spc="-10" dirty="0">
                          <a:latin typeface="Arial"/>
                          <a:cs typeface="Arial"/>
                        </a:rPr>
                        <a:t>(N=212)</a:t>
                      </a:r>
                      <a:endParaRPr sz="1200">
                        <a:latin typeface="Arial"/>
                        <a:cs typeface="Arial"/>
                      </a:endParaRPr>
                    </a:p>
                  </a:txBody>
                  <a:tcPr marL="0" marR="0" marT="19050" marB="0">
                    <a:lnB w="9525">
                      <a:solidFill>
                        <a:srgbClr val="0A2C81"/>
                      </a:solidFill>
                      <a:prstDash val="solid"/>
                    </a:lnB>
                  </a:tcPr>
                </a:tc>
                <a:tc>
                  <a:txBody>
                    <a:bodyPr/>
                    <a:lstStyle/>
                    <a:p>
                      <a:pPr>
                        <a:lnSpc>
                          <a:spcPct val="100000"/>
                        </a:lnSpc>
                      </a:pPr>
                      <a:endParaRPr sz="1000">
                        <a:latin typeface="Times New Roman"/>
                        <a:cs typeface="Times New Roman"/>
                      </a:endParaRPr>
                    </a:p>
                  </a:txBody>
                  <a:tcPr marL="0" marR="0" marT="0" marB="0">
                    <a:lnB w="9525">
                      <a:solidFill>
                        <a:srgbClr val="696969"/>
                      </a:solidFill>
                      <a:prstDash val="solid"/>
                    </a:lnB>
                  </a:tcPr>
                </a:tc>
                <a:tc>
                  <a:txBody>
                    <a:bodyPr/>
                    <a:lstStyle/>
                    <a:p>
                      <a:pPr marL="82550">
                        <a:lnSpc>
                          <a:spcPct val="100000"/>
                        </a:lnSpc>
                        <a:spcBef>
                          <a:spcPts val="50"/>
                        </a:spcBef>
                      </a:pPr>
                      <a:r>
                        <a:rPr sz="1200" dirty="0">
                          <a:latin typeface="Arial"/>
                          <a:cs typeface="Arial"/>
                        </a:rPr>
                        <a:t>Placebo</a:t>
                      </a:r>
                      <a:r>
                        <a:rPr sz="1200" spc="-65" dirty="0">
                          <a:latin typeface="Arial"/>
                          <a:cs typeface="Arial"/>
                        </a:rPr>
                        <a:t> </a:t>
                      </a:r>
                      <a:r>
                        <a:rPr sz="1200" dirty="0">
                          <a:latin typeface="Arial"/>
                          <a:cs typeface="Arial"/>
                        </a:rPr>
                        <a:t>+</a:t>
                      </a:r>
                      <a:r>
                        <a:rPr sz="1200" spc="-10" dirty="0">
                          <a:latin typeface="Arial"/>
                          <a:cs typeface="Arial"/>
                        </a:rPr>
                        <a:t> </a:t>
                      </a:r>
                      <a:r>
                        <a:rPr sz="1200" dirty="0">
                          <a:latin typeface="Arial"/>
                          <a:cs typeface="Arial"/>
                        </a:rPr>
                        <a:t>ruxolitinib</a:t>
                      </a:r>
                      <a:r>
                        <a:rPr sz="1200" spc="-35" dirty="0">
                          <a:latin typeface="Arial"/>
                          <a:cs typeface="Arial"/>
                        </a:rPr>
                        <a:t> </a:t>
                      </a:r>
                      <a:r>
                        <a:rPr sz="1200" spc="-10" dirty="0">
                          <a:latin typeface="Arial"/>
                          <a:cs typeface="Arial"/>
                        </a:rPr>
                        <a:t>(N=214)</a:t>
                      </a:r>
                      <a:endParaRPr sz="1200">
                        <a:latin typeface="Arial"/>
                        <a:cs typeface="Arial"/>
                      </a:endParaRPr>
                    </a:p>
                  </a:txBody>
                  <a:tcPr marL="0" marR="0" marT="6350" marB="0">
                    <a:lnB w="9525">
                      <a:solidFill>
                        <a:srgbClr val="696969"/>
                      </a:solidFill>
                      <a:prstDash val="solid"/>
                    </a:lnB>
                  </a:tcPr>
                </a:tc>
                <a:tc>
                  <a:txBody>
                    <a:bodyPr/>
                    <a:lstStyle/>
                    <a:p>
                      <a:pPr>
                        <a:lnSpc>
                          <a:spcPct val="100000"/>
                        </a:lnSpc>
                      </a:pPr>
                      <a:endParaRPr sz="1000">
                        <a:latin typeface="Times New Roman"/>
                        <a:cs typeface="Times New Roman"/>
                      </a:endParaRPr>
                    </a:p>
                  </a:txBody>
                  <a:tcPr marL="0" marR="0" marT="0" marB="0">
                    <a:lnB w="9525">
                      <a:solidFill>
                        <a:srgbClr val="696969"/>
                      </a:solidFill>
                      <a:prstDash val="solid"/>
                    </a:lnB>
                  </a:tcPr>
                </a:tc>
                <a:tc rowSpan="2">
                  <a:txBody>
                    <a:bodyPr/>
                    <a:lstStyle/>
                    <a:p>
                      <a:pPr>
                        <a:lnSpc>
                          <a:spcPct val="100000"/>
                        </a:lnSpc>
                      </a:pPr>
                      <a:endParaRPr sz="1000">
                        <a:latin typeface="Times New Roman"/>
                        <a:cs typeface="Times New Roman"/>
                      </a:endParaRPr>
                    </a:p>
                  </a:txBody>
                  <a:tcPr marL="0" marR="0" marT="0" marB="0"/>
                </a:tc>
                <a:extLst>
                  <a:ext uri="{0D108BD9-81ED-4DB2-BD59-A6C34878D82A}">
                    <a16:rowId xmlns:a16="http://schemas.microsoft.com/office/drawing/2014/main" val="10000"/>
                  </a:ext>
                </a:extLst>
              </a:tr>
              <a:tr h="194945">
                <a:tc>
                  <a:txBody>
                    <a:bodyPr/>
                    <a:lstStyle/>
                    <a:p>
                      <a:pPr marR="97790" algn="r">
                        <a:lnSpc>
                          <a:spcPts val="1390"/>
                        </a:lnSpc>
                      </a:pPr>
                      <a:r>
                        <a:rPr sz="1200" dirty="0">
                          <a:latin typeface="Arial"/>
                          <a:cs typeface="Arial"/>
                        </a:rPr>
                        <a:t>Any</a:t>
                      </a:r>
                      <a:r>
                        <a:rPr sz="1200" spc="-25" dirty="0">
                          <a:latin typeface="Arial"/>
                          <a:cs typeface="Arial"/>
                        </a:rPr>
                        <a:t> </a:t>
                      </a:r>
                      <a:r>
                        <a:rPr sz="1200" spc="-10" dirty="0">
                          <a:latin typeface="Arial"/>
                          <a:cs typeface="Arial"/>
                        </a:rPr>
                        <a:t>grade</a:t>
                      </a:r>
                      <a:endParaRPr sz="1200">
                        <a:latin typeface="Arial"/>
                        <a:cs typeface="Arial"/>
                      </a:endParaRPr>
                    </a:p>
                  </a:txBody>
                  <a:tcPr marL="0" marR="0" marT="0" marB="0"/>
                </a:tc>
                <a:tc>
                  <a:txBody>
                    <a:bodyPr/>
                    <a:lstStyle/>
                    <a:p>
                      <a:pPr>
                        <a:lnSpc>
                          <a:spcPct val="100000"/>
                        </a:lnSpc>
                      </a:pPr>
                      <a:endParaRPr sz="1000">
                        <a:latin typeface="Times New Roman"/>
                        <a:cs typeface="Times New Roman"/>
                      </a:endParaRPr>
                    </a:p>
                  </a:txBody>
                  <a:tcPr marL="0" marR="0" marT="0" marB="0"/>
                </a:tc>
                <a:tc>
                  <a:txBody>
                    <a:bodyPr/>
                    <a:lstStyle/>
                    <a:p>
                      <a:pPr marL="81280">
                        <a:lnSpc>
                          <a:spcPct val="100000"/>
                        </a:lnSpc>
                        <a:spcBef>
                          <a:spcPts val="195"/>
                        </a:spcBef>
                      </a:pPr>
                      <a:r>
                        <a:rPr sz="900" b="1" spc="-20" dirty="0">
                          <a:solidFill>
                            <a:srgbClr val="FFFFFF"/>
                          </a:solidFill>
                          <a:latin typeface="Arial"/>
                          <a:cs typeface="Arial"/>
                        </a:rPr>
                        <a:t>96.7</a:t>
                      </a:r>
                      <a:endParaRPr sz="900">
                        <a:latin typeface="Arial"/>
                        <a:cs typeface="Arial"/>
                      </a:endParaRPr>
                    </a:p>
                  </a:txBody>
                  <a:tcPr marL="0" marR="0" marT="24765" marB="0">
                    <a:lnT w="9525">
                      <a:solidFill>
                        <a:srgbClr val="0A2C81"/>
                      </a:solidFill>
                      <a:prstDash val="solid"/>
                    </a:lnT>
                    <a:lnB w="9525">
                      <a:solidFill>
                        <a:srgbClr val="0A2C81"/>
                      </a:solidFill>
                      <a:prstDash val="solid"/>
                    </a:lnB>
                    <a:solidFill>
                      <a:srgbClr val="0A2C81"/>
                    </a:solidFill>
                  </a:tcPr>
                </a:tc>
                <a:tc>
                  <a:txBody>
                    <a:bodyPr/>
                    <a:lstStyle/>
                    <a:p>
                      <a:pPr>
                        <a:lnSpc>
                          <a:spcPct val="100000"/>
                        </a:lnSpc>
                      </a:pPr>
                      <a:endParaRPr sz="1000">
                        <a:latin typeface="Times New Roman"/>
                        <a:cs typeface="Times New Roman"/>
                      </a:endParaRPr>
                    </a:p>
                  </a:txBody>
                  <a:tcPr marL="0" marR="0" marT="0" marB="0">
                    <a:lnT w="9525">
                      <a:solidFill>
                        <a:srgbClr val="0A2C81"/>
                      </a:solidFill>
                      <a:prstDash val="solid"/>
                    </a:lnT>
                    <a:lnB w="9525">
                      <a:solidFill>
                        <a:srgbClr val="0A2C81"/>
                      </a:solidFill>
                      <a:prstDash val="solid"/>
                    </a:lnB>
                    <a:solidFill>
                      <a:srgbClr val="0A2C81"/>
                    </a:solidFill>
                  </a:tcPr>
                </a:tc>
                <a:tc>
                  <a:txBody>
                    <a:bodyPr/>
                    <a:lstStyle/>
                    <a:p>
                      <a:pPr>
                        <a:lnSpc>
                          <a:spcPct val="100000"/>
                        </a:lnSpc>
                      </a:pPr>
                      <a:endParaRPr sz="1000">
                        <a:latin typeface="Times New Roman"/>
                        <a:cs typeface="Times New Roman"/>
                      </a:endParaRPr>
                    </a:p>
                  </a:txBody>
                  <a:tcPr marL="0" marR="0" marT="0" marB="0">
                    <a:lnT w="9525">
                      <a:solidFill>
                        <a:srgbClr val="696969"/>
                      </a:solidFill>
                      <a:prstDash val="solid"/>
                    </a:lnT>
                    <a:lnB w="9525">
                      <a:solidFill>
                        <a:srgbClr val="696969"/>
                      </a:solidFill>
                      <a:prstDash val="solid"/>
                    </a:lnB>
                    <a:solidFill>
                      <a:srgbClr val="C3C3C3"/>
                    </a:solidFill>
                  </a:tcPr>
                </a:tc>
                <a:tc>
                  <a:txBody>
                    <a:bodyPr/>
                    <a:lstStyle/>
                    <a:p>
                      <a:pPr>
                        <a:lnSpc>
                          <a:spcPct val="100000"/>
                        </a:lnSpc>
                      </a:pPr>
                      <a:endParaRPr sz="1000">
                        <a:latin typeface="Times New Roman"/>
                        <a:cs typeface="Times New Roman"/>
                      </a:endParaRPr>
                    </a:p>
                  </a:txBody>
                  <a:tcPr marL="0" marR="0" marT="0" marB="0">
                    <a:lnT w="9525">
                      <a:solidFill>
                        <a:srgbClr val="696969"/>
                      </a:solidFill>
                      <a:prstDash val="solid"/>
                    </a:lnT>
                    <a:lnB w="9525">
                      <a:solidFill>
                        <a:srgbClr val="696969"/>
                      </a:solidFill>
                      <a:prstDash val="solid"/>
                    </a:lnB>
                    <a:solidFill>
                      <a:srgbClr val="C3C3C3"/>
                    </a:solidFill>
                  </a:tcPr>
                </a:tc>
                <a:tc>
                  <a:txBody>
                    <a:bodyPr/>
                    <a:lstStyle/>
                    <a:p>
                      <a:pPr marL="363855">
                        <a:lnSpc>
                          <a:spcPct val="100000"/>
                        </a:lnSpc>
                        <a:spcBef>
                          <a:spcPts val="195"/>
                        </a:spcBef>
                      </a:pPr>
                      <a:r>
                        <a:rPr sz="900" b="1" spc="-20" dirty="0">
                          <a:latin typeface="Arial"/>
                          <a:cs typeface="Arial"/>
                        </a:rPr>
                        <a:t>97.2</a:t>
                      </a:r>
                      <a:endParaRPr sz="900">
                        <a:latin typeface="Arial"/>
                        <a:cs typeface="Arial"/>
                      </a:endParaRPr>
                    </a:p>
                  </a:txBody>
                  <a:tcPr marL="0" marR="0" marT="24765" marB="0">
                    <a:lnR w="9525">
                      <a:solidFill>
                        <a:srgbClr val="696969"/>
                      </a:solidFill>
                      <a:prstDash val="solid"/>
                    </a:lnR>
                    <a:lnT w="9525">
                      <a:solidFill>
                        <a:srgbClr val="696969"/>
                      </a:solidFill>
                      <a:prstDash val="solid"/>
                    </a:lnT>
                    <a:lnB w="9525">
                      <a:solidFill>
                        <a:srgbClr val="696969"/>
                      </a:solidFill>
                      <a:prstDash val="solid"/>
                    </a:lnB>
                    <a:solidFill>
                      <a:srgbClr val="C3C3C3"/>
                    </a:solidFill>
                  </a:tcPr>
                </a:tc>
                <a:tc vMerge="1">
                  <a:txBody>
                    <a:bodyPr/>
                    <a:lstStyle/>
                    <a:p>
                      <a:endParaRPr/>
                    </a:p>
                  </a:txBody>
                  <a:tcPr marL="0" marR="0" marT="0" marB="0"/>
                </a:tc>
                <a:extLst>
                  <a:ext uri="{0D108BD9-81ED-4DB2-BD59-A6C34878D82A}">
                    <a16:rowId xmlns:a16="http://schemas.microsoft.com/office/drawing/2014/main" val="10001"/>
                  </a:ext>
                </a:extLst>
              </a:tr>
              <a:tr h="116839">
                <a:tc>
                  <a:txBody>
                    <a:bodyPr/>
                    <a:lstStyle/>
                    <a:p>
                      <a:pPr>
                        <a:lnSpc>
                          <a:spcPct val="100000"/>
                        </a:lnSpc>
                      </a:pPr>
                      <a:endParaRPr sz="600">
                        <a:latin typeface="Times New Roman"/>
                        <a:cs typeface="Times New Roman"/>
                      </a:endParaRPr>
                    </a:p>
                  </a:txBody>
                  <a:tcPr marL="0" marR="0" marT="0" marB="0"/>
                </a:tc>
                <a:tc>
                  <a:txBody>
                    <a:bodyPr/>
                    <a:lstStyle/>
                    <a:p>
                      <a:pPr>
                        <a:lnSpc>
                          <a:spcPct val="100000"/>
                        </a:lnSpc>
                      </a:pPr>
                      <a:endParaRPr sz="600">
                        <a:latin typeface="Times New Roman"/>
                        <a:cs typeface="Times New Roman"/>
                      </a:endParaRPr>
                    </a:p>
                  </a:txBody>
                  <a:tcPr marL="0" marR="0" marT="0" marB="0"/>
                </a:tc>
                <a:tc>
                  <a:txBody>
                    <a:bodyPr/>
                    <a:lstStyle/>
                    <a:p>
                      <a:pPr>
                        <a:lnSpc>
                          <a:spcPct val="100000"/>
                        </a:lnSpc>
                      </a:pPr>
                      <a:endParaRPr sz="600">
                        <a:latin typeface="Times New Roman"/>
                        <a:cs typeface="Times New Roman"/>
                      </a:endParaRPr>
                    </a:p>
                  </a:txBody>
                  <a:tcPr marL="0" marR="0" marT="0" marB="0">
                    <a:lnT w="9525">
                      <a:solidFill>
                        <a:srgbClr val="0A2C81"/>
                      </a:solidFill>
                      <a:prstDash val="solid"/>
                    </a:lnT>
                  </a:tcPr>
                </a:tc>
                <a:tc>
                  <a:txBody>
                    <a:bodyPr/>
                    <a:lstStyle/>
                    <a:p>
                      <a:pPr>
                        <a:lnSpc>
                          <a:spcPct val="100000"/>
                        </a:lnSpc>
                      </a:pPr>
                      <a:endParaRPr sz="600">
                        <a:latin typeface="Times New Roman"/>
                        <a:cs typeface="Times New Roman"/>
                      </a:endParaRPr>
                    </a:p>
                  </a:txBody>
                  <a:tcPr marL="0" marR="0" marT="0" marB="0">
                    <a:lnT w="9525">
                      <a:solidFill>
                        <a:srgbClr val="0A2C81"/>
                      </a:solidFill>
                      <a:prstDash val="solid"/>
                    </a:lnT>
                  </a:tcPr>
                </a:tc>
                <a:tc>
                  <a:txBody>
                    <a:bodyPr/>
                    <a:lstStyle/>
                    <a:p>
                      <a:pPr>
                        <a:lnSpc>
                          <a:spcPct val="100000"/>
                        </a:lnSpc>
                      </a:pPr>
                      <a:endParaRPr sz="600">
                        <a:latin typeface="Times New Roman"/>
                        <a:cs typeface="Times New Roman"/>
                      </a:endParaRPr>
                    </a:p>
                  </a:txBody>
                  <a:tcPr marL="0" marR="0" marT="0" marB="0">
                    <a:lnT w="9525">
                      <a:solidFill>
                        <a:srgbClr val="696969"/>
                      </a:solidFill>
                      <a:prstDash val="solid"/>
                    </a:lnT>
                  </a:tcPr>
                </a:tc>
                <a:tc>
                  <a:txBody>
                    <a:bodyPr/>
                    <a:lstStyle/>
                    <a:p>
                      <a:pPr>
                        <a:lnSpc>
                          <a:spcPct val="100000"/>
                        </a:lnSpc>
                      </a:pPr>
                      <a:endParaRPr sz="600">
                        <a:latin typeface="Times New Roman"/>
                        <a:cs typeface="Times New Roman"/>
                      </a:endParaRPr>
                    </a:p>
                  </a:txBody>
                  <a:tcPr marL="0" marR="0" marT="0" marB="0">
                    <a:lnT w="9525">
                      <a:solidFill>
                        <a:srgbClr val="696969"/>
                      </a:solidFill>
                      <a:prstDash val="solid"/>
                    </a:lnT>
                  </a:tcPr>
                </a:tc>
                <a:tc>
                  <a:txBody>
                    <a:bodyPr/>
                    <a:lstStyle/>
                    <a:p>
                      <a:pPr>
                        <a:lnSpc>
                          <a:spcPct val="100000"/>
                        </a:lnSpc>
                      </a:pPr>
                      <a:endParaRPr sz="600">
                        <a:latin typeface="Times New Roman"/>
                        <a:cs typeface="Times New Roman"/>
                      </a:endParaRPr>
                    </a:p>
                  </a:txBody>
                  <a:tcPr marL="0" marR="0" marT="0" marB="0">
                    <a:lnT w="9525">
                      <a:solidFill>
                        <a:srgbClr val="696969"/>
                      </a:solidFill>
                      <a:prstDash val="solid"/>
                    </a:lnT>
                  </a:tcPr>
                </a:tc>
                <a:tc>
                  <a:txBody>
                    <a:bodyPr/>
                    <a:lstStyle/>
                    <a:p>
                      <a:pPr>
                        <a:lnSpc>
                          <a:spcPct val="100000"/>
                        </a:lnSpc>
                      </a:pPr>
                      <a:endParaRPr sz="600">
                        <a:latin typeface="Times New Roman"/>
                        <a:cs typeface="Times New Roman"/>
                      </a:endParaRPr>
                    </a:p>
                  </a:txBody>
                  <a:tcPr marL="0" marR="0" marT="0" marB="0"/>
                </a:tc>
                <a:extLst>
                  <a:ext uri="{0D108BD9-81ED-4DB2-BD59-A6C34878D82A}">
                    <a16:rowId xmlns:a16="http://schemas.microsoft.com/office/drawing/2014/main" val="10002"/>
                  </a:ext>
                </a:extLst>
              </a:tr>
              <a:tr h="193040">
                <a:tc>
                  <a:txBody>
                    <a:bodyPr/>
                    <a:lstStyle/>
                    <a:p>
                      <a:pPr marR="98425" algn="r">
                        <a:lnSpc>
                          <a:spcPts val="1345"/>
                        </a:lnSpc>
                      </a:pPr>
                      <a:r>
                        <a:rPr sz="1200" dirty="0">
                          <a:latin typeface="Arial"/>
                          <a:cs typeface="Arial"/>
                        </a:rPr>
                        <a:t>Grade</a:t>
                      </a:r>
                      <a:r>
                        <a:rPr sz="1200" spc="-40" dirty="0">
                          <a:latin typeface="Arial"/>
                          <a:cs typeface="Arial"/>
                        </a:rPr>
                        <a:t> </a:t>
                      </a:r>
                      <a:r>
                        <a:rPr sz="1200" spc="-25" dirty="0">
                          <a:latin typeface="Arial"/>
                          <a:cs typeface="Arial"/>
                        </a:rPr>
                        <a:t>≥3</a:t>
                      </a:r>
                      <a:endParaRPr sz="1200">
                        <a:latin typeface="Arial"/>
                        <a:cs typeface="Arial"/>
                      </a:endParaRPr>
                    </a:p>
                  </a:txBody>
                  <a:tcPr marL="0" marR="0" marT="0" marB="0"/>
                </a:tc>
                <a:tc>
                  <a:txBody>
                    <a:bodyPr/>
                    <a:lstStyle/>
                    <a:p>
                      <a:pPr>
                        <a:lnSpc>
                          <a:spcPct val="100000"/>
                        </a:lnSpc>
                      </a:pPr>
                      <a:endParaRPr sz="1000">
                        <a:latin typeface="Times New Roman"/>
                        <a:cs typeface="Times New Roman"/>
                      </a:endParaRPr>
                    </a:p>
                  </a:txBody>
                  <a:tcPr marL="0" marR="0" marT="0" marB="0"/>
                </a:tc>
                <a:tc>
                  <a:txBody>
                    <a:bodyPr/>
                    <a:lstStyle/>
                    <a:p>
                      <a:pPr>
                        <a:lnSpc>
                          <a:spcPct val="100000"/>
                        </a:lnSpc>
                      </a:pPr>
                      <a:endParaRPr sz="1000">
                        <a:latin typeface="Times New Roman"/>
                        <a:cs typeface="Times New Roman"/>
                      </a:endParaRPr>
                    </a:p>
                  </a:txBody>
                  <a:tcPr marL="0" marR="0" marT="0" marB="0"/>
                </a:tc>
                <a:tc>
                  <a:txBody>
                    <a:bodyPr/>
                    <a:lstStyle/>
                    <a:p>
                      <a:pPr marR="160020" algn="ctr">
                        <a:lnSpc>
                          <a:spcPct val="100000"/>
                        </a:lnSpc>
                        <a:spcBef>
                          <a:spcPts val="185"/>
                        </a:spcBef>
                      </a:pPr>
                      <a:r>
                        <a:rPr sz="900" b="1" spc="-20" dirty="0">
                          <a:solidFill>
                            <a:srgbClr val="FFFFFF"/>
                          </a:solidFill>
                          <a:latin typeface="Arial"/>
                          <a:cs typeface="Arial"/>
                        </a:rPr>
                        <a:t>49.1</a:t>
                      </a:r>
                      <a:endParaRPr sz="900">
                        <a:latin typeface="Arial"/>
                        <a:cs typeface="Arial"/>
                      </a:endParaRPr>
                    </a:p>
                  </a:txBody>
                  <a:tcPr marL="0" marR="0" marT="23495" marB="0"/>
                </a:tc>
                <a:tc>
                  <a:txBody>
                    <a:bodyPr/>
                    <a:lstStyle/>
                    <a:p>
                      <a:pPr>
                        <a:lnSpc>
                          <a:spcPct val="100000"/>
                        </a:lnSpc>
                      </a:pPr>
                      <a:endParaRPr sz="1000">
                        <a:latin typeface="Times New Roman"/>
                        <a:cs typeface="Times New Roman"/>
                      </a:endParaRPr>
                    </a:p>
                  </a:txBody>
                  <a:tcPr marL="0" marR="0" marT="0" marB="0">
                    <a:solidFill>
                      <a:srgbClr val="C3C3C3"/>
                    </a:solidFill>
                  </a:tcPr>
                </a:tc>
                <a:tc>
                  <a:txBody>
                    <a:bodyPr/>
                    <a:lstStyle/>
                    <a:p>
                      <a:pPr marL="1416050">
                        <a:lnSpc>
                          <a:spcPct val="100000"/>
                        </a:lnSpc>
                        <a:spcBef>
                          <a:spcPts val="185"/>
                        </a:spcBef>
                      </a:pPr>
                      <a:r>
                        <a:rPr sz="900" b="1" spc="-20" dirty="0">
                          <a:latin typeface="Arial"/>
                          <a:cs typeface="Arial"/>
                        </a:rPr>
                        <a:t>57.5</a:t>
                      </a:r>
                      <a:endParaRPr sz="900">
                        <a:latin typeface="Arial"/>
                        <a:cs typeface="Arial"/>
                      </a:endParaRPr>
                    </a:p>
                  </a:txBody>
                  <a:tcPr marL="0" marR="0" marT="23495" marB="0"/>
                </a:tc>
                <a:tc>
                  <a:txBody>
                    <a:bodyPr/>
                    <a:lstStyle/>
                    <a:p>
                      <a:pPr>
                        <a:lnSpc>
                          <a:spcPct val="100000"/>
                        </a:lnSpc>
                      </a:pPr>
                      <a:endParaRPr sz="1000">
                        <a:latin typeface="Times New Roman"/>
                        <a:cs typeface="Times New Roman"/>
                      </a:endParaRPr>
                    </a:p>
                  </a:txBody>
                  <a:tcPr marL="0" marR="0" marT="0" marB="0"/>
                </a:tc>
                <a:tc>
                  <a:txBody>
                    <a:bodyPr/>
                    <a:lstStyle/>
                    <a:p>
                      <a:pPr>
                        <a:lnSpc>
                          <a:spcPct val="100000"/>
                        </a:lnSpc>
                      </a:pPr>
                      <a:endParaRPr sz="1000">
                        <a:latin typeface="Times New Roman"/>
                        <a:cs typeface="Times New Roman"/>
                      </a:endParaRPr>
                    </a:p>
                  </a:txBody>
                  <a:tcPr marL="0" marR="0" marT="0" marB="0"/>
                </a:tc>
                <a:extLst>
                  <a:ext uri="{0D108BD9-81ED-4DB2-BD59-A6C34878D82A}">
                    <a16:rowId xmlns:a16="http://schemas.microsoft.com/office/drawing/2014/main" val="10003"/>
                  </a:ext>
                </a:extLst>
              </a:tr>
              <a:tr h="115570">
                <a:tc>
                  <a:txBody>
                    <a:bodyPr/>
                    <a:lstStyle/>
                    <a:p>
                      <a:pPr>
                        <a:lnSpc>
                          <a:spcPct val="100000"/>
                        </a:lnSpc>
                      </a:pPr>
                      <a:endParaRPr sz="600">
                        <a:latin typeface="Times New Roman"/>
                        <a:cs typeface="Times New Roman"/>
                      </a:endParaRPr>
                    </a:p>
                  </a:txBody>
                  <a:tcPr marL="0" marR="0" marT="0" marB="0"/>
                </a:tc>
                <a:tc>
                  <a:txBody>
                    <a:bodyPr/>
                    <a:lstStyle/>
                    <a:p>
                      <a:pPr>
                        <a:lnSpc>
                          <a:spcPct val="100000"/>
                        </a:lnSpc>
                      </a:pPr>
                      <a:endParaRPr sz="600">
                        <a:latin typeface="Times New Roman"/>
                        <a:cs typeface="Times New Roman"/>
                      </a:endParaRPr>
                    </a:p>
                  </a:txBody>
                  <a:tcPr marL="0" marR="0" marT="0" marB="0"/>
                </a:tc>
                <a:tc>
                  <a:txBody>
                    <a:bodyPr/>
                    <a:lstStyle/>
                    <a:p>
                      <a:pPr>
                        <a:lnSpc>
                          <a:spcPct val="100000"/>
                        </a:lnSpc>
                      </a:pPr>
                      <a:endParaRPr sz="600">
                        <a:latin typeface="Times New Roman"/>
                        <a:cs typeface="Times New Roman"/>
                      </a:endParaRPr>
                    </a:p>
                  </a:txBody>
                  <a:tcPr marL="0" marR="0" marT="0" marB="0"/>
                </a:tc>
                <a:tc>
                  <a:txBody>
                    <a:bodyPr/>
                    <a:lstStyle/>
                    <a:p>
                      <a:pPr>
                        <a:lnSpc>
                          <a:spcPct val="100000"/>
                        </a:lnSpc>
                      </a:pPr>
                      <a:endParaRPr sz="600">
                        <a:latin typeface="Times New Roman"/>
                        <a:cs typeface="Times New Roman"/>
                      </a:endParaRPr>
                    </a:p>
                  </a:txBody>
                  <a:tcPr marL="0" marR="0" marT="0" marB="0"/>
                </a:tc>
                <a:tc>
                  <a:txBody>
                    <a:bodyPr/>
                    <a:lstStyle/>
                    <a:p>
                      <a:pPr>
                        <a:lnSpc>
                          <a:spcPct val="100000"/>
                        </a:lnSpc>
                      </a:pPr>
                      <a:endParaRPr sz="600">
                        <a:latin typeface="Times New Roman"/>
                        <a:cs typeface="Times New Roman"/>
                      </a:endParaRPr>
                    </a:p>
                  </a:txBody>
                  <a:tcPr marL="0" marR="0" marT="0" marB="0"/>
                </a:tc>
                <a:tc>
                  <a:txBody>
                    <a:bodyPr/>
                    <a:lstStyle/>
                    <a:p>
                      <a:pPr>
                        <a:lnSpc>
                          <a:spcPct val="100000"/>
                        </a:lnSpc>
                      </a:pPr>
                      <a:endParaRPr sz="600">
                        <a:latin typeface="Times New Roman"/>
                        <a:cs typeface="Times New Roman"/>
                      </a:endParaRPr>
                    </a:p>
                  </a:txBody>
                  <a:tcPr marL="0" marR="0" marT="0" marB="0"/>
                </a:tc>
                <a:tc>
                  <a:txBody>
                    <a:bodyPr/>
                    <a:lstStyle/>
                    <a:p>
                      <a:pPr>
                        <a:lnSpc>
                          <a:spcPct val="100000"/>
                        </a:lnSpc>
                      </a:pPr>
                      <a:endParaRPr sz="600">
                        <a:latin typeface="Times New Roman"/>
                        <a:cs typeface="Times New Roman"/>
                      </a:endParaRPr>
                    </a:p>
                  </a:txBody>
                  <a:tcPr marL="0" marR="0" marT="0" marB="0"/>
                </a:tc>
                <a:tc>
                  <a:txBody>
                    <a:bodyPr/>
                    <a:lstStyle/>
                    <a:p>
                      <a:pPr>
                        <a:lnSpc>
                          <a:spcPct val="100000"/>
                        </a:lnSpc>
                      </a:pPr>
                      <a:endParaRPr sz="600">
                        <a:latin typeface="Times New Roman"/>
                        <a:cs typeface="Times New Roman"/>
                      </a:endParaRPr>
                    </a:p>
                  </a:txBody>
                  <a:tcPr marL="0" marR="0" marT="0" marB="0"/>
                </a:tc>
                <a:extLst>
                  <a:ext uri="{0D108BD9-81ED-4DB2-BD59-A6C34878D82A}">
                    <a16:rowId xmlns:a16="http://schemas.microsoft.com/office/drawing/2014/main" val="10004"/>
                  </a:ext>
                </a:extLst>
              </a:tr>
              <a:tr h="196215">
                <a:tc>
                  <a:txBody>
                    <a:bodyPr/>
                    <a:lstStyle/>
                    <a:p>
                      <a:pPr marR="96520" algn="r">
                        <a:lnSpc>
                          <a:spcPts val="1325"/>
                        </a:lnSpc>
                      </a:pPr>
                      <a:r>
                        <a:rPr sz="1200" spc="-20" dirty="0">
                          <a:latin typeface="Arial"/>
                          <a:cs typeface="Arial"/>
                        </a:rPr>
                        <a:t>SAEs</a:t>
                      </a:r>
                      <a:endParaRPr sz="1200">
                        <a:latin typeface="Arial"/>
                        <a:cs typeface="Arial"/>
                      </a:endParaRPr>
                    </a:p>
                  </a:txBody>
                  <a:tcPr marL="0" marR="0" marT="0" marB="0"/>
                </a:tc>
                <a:tc>
                  <a:txBody>
                    <a:bodyPr/>
                    <a:lstStyle/>
                    <a:p>
                      <a:pPr>
                        <a:lnSpc>
                          <a:spcPct val="100000"/>
                        </a:lnSpc>
                      </a:pPr>
                      <a:endParaRPr sz="1000">
                        <a:latin typeface="Times New Roman"/>
                        <a:cs typeface="Times New Roman"/>
                      </a:endParaRPr>
                    </a:p>
                  </a:txBody>
                  <a:tcPr marL="0" marR="0" marT="0" marB="0"/>
                </a:tc>
                <a:tc>
                  <a:txBody>
                    <a:bodyPr/>
                    <a:lstStyle/>
                    <a:p>
                      <a:pPr>
                        <a:lnSpc>
                          <a:spcPct val="100000"/>
                        </a:lnSpc>
                      </a:pPr>
                      <a:endParaRPr sz="1000">
                        <a:latin typeface="Times New Roman"/>
                        <a:cs typeface="Times New Roman"/>
                      </a:endParaRPr>
                    </a:p>
                  </a:txBody>
                  <a:tcPr marL="0" marR="0" marT="0" marB="0"/>
                </a:tc>
                <a:tc>
                  <a:txBody>
                    <a:bodyPr/>
                    <a:lstStyle/>
                    <a:p>
                      <a:pPr marR="640715" algn="r">
                        <a:lnSpc>
                          <a:spcPct val="100000"/>
                        </a:lnSpc>
                        <a:spcBef>
                          <a:spcPts val="204"/>
                        </a:spcBef>
                      </a:pPr>
                      <a:r>
                        <a:rPr sz="900" b="1" spc="-20" dirty="0">
                          <a:solidFill>
                            <a:srgbClr val="FFFFFF"/>
                          </a:solidFill>
                          <a:latin typeface="Arial"/>
                          <a:cs typeface="Arial"/>
                        </a:rPr>
                        <a:t>29.7</a:t>
                      </a:r>
                      <a:endParaRPr sz="900">
                        <a:latin typeface="Arial"/>
                        <a:cs typeface="Arial"/>
                      </a:endParaRPr>
                    </a:p>
                  </a:txBody>
                  <a:tcPr marL="0" marR="0" marT="26034" marB="0"/>
                </a:tc>
                <a:tc>
                  <a:txBody>
                    <a:bodyPr/>
                    <a:lstStyle/>
                    <a:p>
                      <a:pPr>
                        <a:lnSpc>
                          <a:spcPct val="100000"/>
                        </a:lnSpc>
                      </a:pPr>
                      <a:endParaRPr sz="1000">
                        <a:latin typeface="Times New Roman"/>
                        <a:cs typeface="Times New Roman"/>
                      </a:endParaRPr>
                    </a:p>
                  </a:txBody>
                  <a:tcPr marL="0" marR="0" marT="0" marB="0">
                    <a:solidFill>
                      <a:srgbClr val="C3C3C3"/>
                    </a:solidFill>
                  </a:tcPr>
                </a:tc>
                <a:tc>
                  <a:txBody>
                    <a:bodyPr/>
                    <a:lstStyle/>
                    <a:p>
                      <a:pPr marL="458470">
                        <a:lnSpc>
                          <a:spcPct val="100000"/>
                        </a:lnSpc>
                        <a:spcBef>
                          <a:spcPts val="204"/>
                        </a:spcBef>
                      </a:pPr>
                      <a:r>
                        <a:rPr sz="900" b="1" spc="-20" dirty="0">
                          <a:latin typeface="Arial"/>
                          <a:cs typeface="Arial"/>
                        </a:rPr>
                        <a:t>29.4</a:t>
                      </a:r>
                      <a:endParaRPr sz="900">
                        <a:latin typeface="Arial"/>
                        <a:cs typeface="Arial"/>
                      </a:endParaRPr>
                    </a:p>
                  </a:txBody>
                  <a:tcPr marL="0" marR="0" marT="26034" marB="0"/>
                </a:tc>
                <a:tc>
                  <a:txBody>
                    <a:bodyPr/>
                    <a:lstStyle/>
                    <a:p>
                      <a:pPr>
                        <a:lnSpc>
                          <a:spcPct val="100000"/>
                        </a:lnSpc>
                      </a:pPr>
                      <a:endParaRPr sz="1000">
                        <a:latin typeface="Times New Roman"/>
                        <a:cs typeface="Times New Roman"/>
                      </a:endParaRPr>
                    </a:p>
                  </a:txBody>
                  <a:tcPr marL="0" marR="0" marT="0" marB="0"/>
                </a:tc>
                <a:tc>
                  <a:txBody>
                    <a:bodyPr/>
                    <a:lstStyle/>
                    <a:p>
                      <a:pPr>
                        <a:lnSpc>
                          <a:spcPct val="100000"/>
                        </a:lnSpc>
                      </a:pPr>
                      <a:endParaRPr sz="1000">
                        <a:latin typeface="Times New Roman"/>
                        <a:cs typeface="Times New Roman"/>
                      </a:endParaRPr>
                    </a:p>
                  </a:txBody>
                  <a:tcPr marL="0" marR="0" marT="0" marB="0"/>
                </a:tc>
                <a:extLst>
                  <a:ext uri="{0D108BD9-81ED-4DB2-BD59-A6C34878D82A}">
                    <a16:rowId xmlns:a16="http://schemas.microsoft.com/office/drawing/2014/main" val="10005"/>
                  </a:ext>
                </a:extLst>
              </a:tr>
              <a:tr h="109220">
                <a:tc>
                  <a:txBody>
                    <a:bodyPr/>
                    <a:lstStyle/>
                    <a:p>
                      <a:pPr>
                        <a:lnSpc>
                          <a:spcPct val="100000"/>
                        </a:lnSpc>
                      </a:pPr>
                      <a:endParaRPr sz="500">
                        <a:latin typeface="Times New Roman"/>
                        <a:cs typeface="Times New Roman"/>
                      </a:endParaRPr>
                    </a:p>
                  </a:txBody>
                  <a:tcPr marL="0" marR="0" marT="0" marB="0"/>
                </a:tc>
                <a:tc>
                  <a:txBody>
                    <a:bodyPr/>
                    <a:lstStyle/>
                    <a:p>
                      <a:pPr>
                        <a:lnSpc>
                          <a:spcPct val="100000"/>
                        </a:lnSpc>
                      </a:pPr>
                      <a:endParaRPr sz="500">
                        <a:latin typeface="Times New Roman"/>
                        <a:cs typeface="Times New Roman"/>
                      </a:endParaRPr>
                    </a:p>
                  </a:txBody>
                  <a:tcPr marL="0" marR="0" marT="0" marB="0"/>
                </a:tc>
                <a:tc>
                  <a:txBody>
                    <a:bodyPr/>
                    <a:lstStyle/>
                    <a:p>
                      <a:pPr>
                        <a:lnSpc>
                          <a:spcPct val="100000"/>
                        </a:lnSpc>
                      </a:pPr>
                      <a:endParaRPr sz="500">
                        <a:latin typeface="Times New Roman"/>
                        <a:cs typeface="Times New Roman"/>
                      </a:endParaRPr>
                    </a:p>
                  </a:txBody>
                  <a:tcPr marL="0" marR="0" marT="0" marB="0"/>
                </a:tc>
                <a:tc>
                  <a:txBody>
                    <a:bodyPr/>
                    <a:lstStyle/>
                    <a:p>
                      <a:pPr>
                        <a:lnSpc>
                          <a:spcPct val="100000"/>
                        </a:lnSpc>
                      </a:pPr>
                      <a:endParaRPr sz="500">
                        <a:latin typeface="Times New Roman"/>
                        <a:cs typeface="Times New Roman"/>
                      </a:endParaRPr>
                    </a:p>
                  </a:txBody>
                  <a:tcPr marL="0" marR="0" marT="0" marB="0"/>
                </a:tc>
                <a:tc>
                  <a:txBody>
                    <a:bodyPr/>
                    <a:lstStyle/>
                    <a:p>
                      <a:pPr>
                        <a:lnSpc>
                          <a:spcPct val="100000"/>
                        </a:lnSpc>
                      </a:pPr>
                      <a:endParaRPr sz="500">
                        <a:latin typeface="Times New Roman"/>
                        <a:cs typeface="Times New Roman"/>
                      </a:endParaRPr>
                    </a:p>
                  </a:txBody>
                  <a:tcPr marL="0" marR="0" marT="0" marB="0"/>
                </a:tc>
                <a:tc>
                  <a:txBody>
                    <a:bodyPr/>
                    <a:lstStyle/>
                    <a:p>
                      <a:pPr>
                        <a:lnSpc>
                          <a:spcPct val="100000"/>
                        </a:lnSpc>
                      </a:pPr>
                      <a:endParaRPr sz="500">
                        <a:latin typeface="Times New Roman"/>
                        <a:cs typeface="Times New Roman"/>
                      </a:endParaRPr>
                    </a:p>
                  </a:txBody>
                  <a:tcPr marL="0" marR="0" marT="0" marB="0"/>
                </a:tc>
                <a:tc>
                  <a:txBody>
                    <a:bodyPr/>
                    <a:lstStyle/>
                    <a:p>
                      <a:pPr>
                        <a:lnSpc>
                          <a:spcPct val="100000"/>
                        </a:lnSpc>
                      </a:pPr>
                      <a:endParaRPr sz="500">
                        <a:latin typeface="Times New Roman"/>
                        <a:cs typeface="Times New Roman"/>
                      </a:endParaRPr>
                    </a:p>
                  </a:txBody>
                  <a:tcPr marL="0" marR="0" marT="0" marB="0"/>
                </a:tc>
                <a:tc>
                  <a:txBody>
                    <a:bodyPr/>
                    <a:lstStyle/>
                    <a:p>
                      <a:pPr>
                        <a:lnSpc>
                          <a:spcPct val="100000"/>
                        </a:lnSpc>
                      </a:pPr>
                      <a:endParaRPr sz="500">
                        <a:latin typeface="Times New Roman"/>
                        <a:cs typeface="Times New Roman"/>
                      </a:endParaRPr>
                    </a:p>
                  </a:txBody>
                  <a:tcPr marL="0" marR="0" marT="0" marB="0"/>
                </a:tc>
                <a:extLst>
                  <a:ext uri="{0D108BD9-81ED-4DB2-BD59-A6C34878D82A}">
                    <a16:rowId xmlns:a16="http://schemas.microsoft.com/office/drawing/2014/main" val="10006"/>
                  </a:ext>
                </a:extLst>
              </a:tr>
              <a:tr h="200660">
                <a:tc>
                  <a:txBody>
                    <a:bodyPr/>
                    <a:lstStyle/>
                    <a:p>
                      <a:pPr marL="31750">
                        <a:lnSpc>
                          <a:spcPts val="1325"/>
                        </a:lnSpc>
                      </a:pPr>
                      <a:r>
                        <a:rPr sz="1200" dirty="0">
                          <a:latin typeface="Arial"/>
                          <a:cs typeface="Arial"/>
                        </a:rPr>
                        <a:t>Associated</a:t>
                      </a:r>
                      <a:r>
                        <a:rPr sz="1200" spc="-30" dirty="0">
                          <a:latin typeface="Arial"/>
                          <a:cs typeface="Arial"/>
                        </a:rPr>
                        <a:t> </a:t>
                      </a:r>
                      <a:r>
                        <a:rPr sz="1200" dirty="0">
                          <a:latin typeface="Arial"/>
                          <a:cs typeface="Arial"/>
                        </a:rPr>
                        <a:t>with</a:t>
                      </a:r>
                      <a:r>
                        <a:rPr sz="1200" spc="-35" dirty="0">
                          <a:latin typeface="Arial"/>
                          <a:cs typeface="Arial"/>
                        </a:rPr>
                        <a:t> </a:t>
                      </a:r>
                      <a:r>
                        <a:rPr sz="1200" dirty="0">
                          <a:latin typeface="Arial"/>
                          <a:cs typeface="Arial"/>
                        </a:rPr>
                        <a:t>pelabresib</a:t>
                      </a:r>
                      <a:r>
                        <a:rPr sz="1200" spc="-60" dirty="0">
                          <a:latin typeface="Arial"/>
                          <a:cs typeface="Arial"/>
                        </a:rPr>
                        <a:t> </a:t>
                      </a:r>
                      <a:r>
                        <a:rPr sz="1200" dirty="0">
                          <a:latin typeface="Arial"/>
                          <a:cs typeface="Arial"/>
                        </a:rPr>
                        <a:t>or</a:t>
                      </a:r>
                      <a:r>
                        <a:rPr sz="1200" spc="-20" dirty="0">
                          <a:latin typeface="Arial"/>
                          <a:cs typeface="Arial"/>
                        </a:rPr>
                        <a:t> </a:t>
                      </a:r>
                      <a:r>
                        <a:rPr sz="1200" dirty="0">
                          <a:latin typeface="Arial"/>
                          <a:cs typeface="Arial"/>
                        </a:rPr>
                        <a:t>placebo</a:t>
                      </a:r>
                      <a:r>
                        <a:rPr sz="1200" spc="-55" dirty="0">
                          <a:latin typeface="Arial"/>
                          <a:cs typeface="Arial"/>
                        </a:rPr>
                        <a:t> </a:t>
                      </a:r>
                      <a:r>
                        <a:rPr sz="1200" spc="-10" dirty="0">
                          <a:latin typeface="Arial"/>
                          <a:cs typeface="Arial"/>
                        </a:rPr>
                        <a:t>discontinuation</a:t>
                      </a:r>
                      <a:endParaRPr sz="1200">
                        <a:latin typeface="Arial"/>
                        <a:cs typeface="Arial"/>
                      </a:endParaRPr>
                    </a:p>
                  </a:txBody>
                  <a:tcPr marL="0" marR="0" marT="0" marB="0"/>
                </a:tc>
                <a:tc>
                  <a:txBody>
                    <a:bodyPr/>
                    <a:lstStyle/>
                    <a:p>
                      <a:pPr>
                        <a:lnSpc>
                          <a:spcPct val="100000"/>
                        </a:lnSpc>
                      </a:pPr>
                      <a:endParaRPr sz="1000">
                        <a:latin typeface="Times New Roman"/>
                        <a:cs typeface="Times New Roman"/>
                      </a:endParaRPr>
                    </a:p>
                  </a:txBody>
                  <a:tcPr marL="0" marR="0" marT="0" marB="0"/>
                </a:tc>
                <a:tc>
                  <a:txBody>
                    <a:bodyPr/>
                    <a:lstStyle/>
                    <a:p>
                      <a:pPr>
                        <a:lnSpc>
                          <a:spcPct val="100000"/>
                        </a:lnSpc>
                      </a:pPr>
                      <a:endParaRPr sz="1000">
                        <a:latin typeface="Times New Roman"/>
                        <a:cs typeface="Times New Roman"/>
                      </a:endParaRPr>
                    </a:p>
                  </a:txBody>
                  <a:tcPr marL="0" marR="0" marT="0" marB="0"/>
                </a:tc>
                <a:tc>
                  <a:txBody>
                    <a:bodyPr/>
                    <a:lstStyle/>
                    <a:p>
                      <a:pPr marR="55244" algn="r">
                        <a:lnSpc>
                          <a:spcPct val="100000"/>
                        </a:lnSpc>
                        <a:spcBef>
                          <a:spcPts val="245"/>
                        </a:spcBef>
                      </a:pPr>
                      <a:r>
                        <a:rPr sz="900" b="1" spc="-20" dirty="0">
                          <a:solidFill>
                            <a:srgbClr val="FFFFFF"/>
                          </a:solidFill>
                          <a:latin typeface="Arial"/>
                          <a:cs typeface="Arial"/>
                        </a:rPr>
                        <a:t>12.3</a:t>
                      </a:r>
                      <a:endParaRPr sz="900">
                        <a:latin typeface="Arial"/>
                        <a:cs typeface="Arial"/>
                      </a:endParaRPr>
                    </a:p>
                  </a:txBody>
                  <a:tcPr marL="0" marR="0" marT="31115" marB="0"/>
                </a:tc>
                <a:tc>
                  <a:txBody>
                    <a:bodyPr/>
                    <a:lstStyle/>
                    <a:p>
                      <a:pPr marR="1270" algn="r">
                        <a:lnSpc>
                          <a:spcPct val="100000"/>
                        </a:lnSpc>
                        <a:spcBef>
                          <a:spcPts val="245"/>
                        </a:spcBef>
                      </a:pPr>
                      <a:r>
                        <a:rPr sz="900" b="1" spc="-25" dirty="0">
                          <a:latin typeface="Arial"/>
                          <a:cs typeface="Arial"/>
                        </a:rPr>
                        <a:t>7.9</a:t>
                      </a:r>
                      <a:endParaRPr sz="900">
                        <a:latin typeface="Arial"/>
                        <a:cs typeface="Arial"/>
                      </a:endParaRPr>
                    </a:p>
                  </a:txBody>
                  <a:tcPr marL="0" marR="0" marT="31115" marB="0">
                    <a:lnR w="9525">
                      <a:solidFill>
                        <a:srgbClr val="696969"/>
                      </a:solidFill>
                      <a:prstDash val="solid"/>
                    </a:lnR>
                    <a:solidFill>
                      <a:srgbClr val="C3C3C3"/>
                    </a:solidFill>
                  </a:tcPr>
                </a:tc>
                <a:tc>
                  <a:txBody>
                    <a:bodyPr/>
                    <a:lstStyle/>
                    <a:p>
                      <a:pPr>
                        <a:lnSpc>
                          <a:spcPct val="100000"/>
                        </a:lnSpc>
                      </a:pPr>
                      <a:endParaRPr sz="1000">
                        <a:latin typeface="Times New Roman"/>
                        <a:cs typeface="Times New Roman"/>
                      </a:endParaRPr>
                    </a:p>
                  </a:txBody>
                  <a:tcPr marL="0" marR="0" marT="0" marB="0">
                    <a:lnL w="9525">
                      <a:solidFill>
                        <a:srgbClr val="696969"/>
                      </a:solidFill>
                      <a:prstDash val="solid"/>
                    </a:lnL>
                  </a:tcPr>
                </a:tc>
                <a:tc>
                  <a:txBody>
                    <a:bodyPr/>
                    <a:lstStyle/>
                    <a:p>
                      <a:pPr>
                        <a:lnSpc>
                          <a:spcPct val="100000"/>
                        </a:lnSpc>
                      </a:pPr>
                      <a:endParaRPr sz="1000">
                        <a:latin typeface="Times New Roman"/>
                        <a:cs typeface="Times New Roman"/>
                      </a:endParaRPr>
                    </a:p>
                  </a:txBody>
                  <a:tcPr marL="0" marR="0" marT="0" marB="0"/>
                </a:tc>
                <a:tc>
                  <a:txBody>
                    <a:bodyPr/>
                    <a:lstStyle/>
                    <a:p>
                      <a:pPr>
                        <a:lnSpc>
                          <a:spcPct val="100000"/>
                        </a:lnSpc>
                      </a:pPr>
                      <a:endParaRPr sz="1000">
                        <a:latin typeface="Times New Roman"/>
                        <a:cs typeface="Times New Roman"/>
                      </a:endParaRPr>
                    </a:p>
                  </a:txBody>
                  <a:tcPr marL="0" marR="0" marT="0" marB="0"/>
                </a:tc>
                <a:extLst>
                  <a:ext uri="{0D108BD9-81ED-4DB2-BD59-A6C34878D82A}">
                    <a16:rowId xmlns:a16="http://schemas.microsoft.com/office/drawing/2014/main" val="10007"/>
                  </a:ext>
                </a:extLst>
              </a:tr>
              <a:tr h="40640">
                <a:tc>
                  <a:txBody>
                    <a:bodyPr/>
                    <a:lstStyle/>
                    <a:p>
                      <a:pPr>
                        <a:lnSpc>
                          <a:spcPct val="100000"/>
                        </a:lnSpc>
                      </a:pPr>
                      <a:endParaRPr sz="100">
                        <a:latin typeface="Times New Roman"/>
                        <a:cs typeface="Times New Roman"/>
                      </a:endParaRPr>
                    </a:p>
                  </a:txBody>
                  <a:tcPr marL="0" marR="0" marT="0" marB="0"/>
                </a:tc>
                <a:tc>
                  <a:txBody>
                    <a:bodyPr/>
                    <a:lstStyle/>
                    <a:p>
                      <a:pPr>
                        <a:lnSpc>
                          <a:spcPct val="100000"/>
                        </a:lnSpc>
                      </a:pPr>
                      <a:endParaRPr sz="100">
                        <a:latin typeface="Times New Roman"/>
                        <a:cs typeface="Times New Roman"/>
                      </a:endParaRPr>
                    </a:p>
                  </a:txBody>
                  <a:tcPr marL="0" marR="0" marT="0" marB="0"/>
                </a:tc>
                <a:tc>
                  <a:txBody>
                    <a:bodyPr/>
                    <a:lstStyle/>
                    <a:p>
                      <a:pPr>
                        <a:lnSpc>
                          <a:spcPct val="100000"/>
                        </a:lnSpc>
                      </a:pPr>
                      <a:endParaRPr sz="100">
                        <a:latin typeface="Times New Roman"/>
                        <a:cs typeface="Times New Roman"/>
                      </a:endParaRPr>
                    </a:p>
                  </a:txBody>
                  <a:tcPr marL="0" marR="0" marT="0" marB="0"/>
                </a:tc>
                <a:tc>
                  <a:txBody>
                    <a:bodyPr/>
                    <a:lstStyle/>
                    <a:p>
                      <a:pPr>
                        <a:lnSpc>
                          <a:spcPct val="100000"/>
                        </a:lnSpc>
                      </a:pPr>
                      <a:endParaRPr sz="100">
                        <a:latin typeface="Times New Roman"/>
                        <a:cs typeface="Times New Roman"/>
                      </a:endParaRPr>
                    </a:p>
                  </a:txBody>
                  <a:tcPr marL="0" marR="0" marT="0" marB="0"/>
                </a:tc>
                <a:tc>
                  <a:txBody>
                    <a:bodyPr/>
                    <a:lstStyle/>
                    <a:p>
                      <a:pPr>
                        <a:lnSpc>
                          <a:spcPct val="100000"/>
                        </a:lnSpc>
                      </a:pPr>
                      <a:endParaRPr sz="100">
                        <a:latin typeface="Times New Roman"/>
                        <a:cs typeface="Times New Roman"/>
                      </a:endParaRPr>
                    </a:p>
                  </a:txBody>
                  <a:tcPr marL="0" marR="0" marT="0" marB="0">
                    <a:solidFill>
                      <a:srgbClr val="C3C3C3"/>
                    </a:solidFill>
                  </a:tcPr>
                </a:tc>
                <a:tc>
                  <a:txBody>
                    <a:bodyPr/>
                    <a:lstStyle/>
                    <a:p>
                      <a:pPr>
                        <a:lnSpc>
                          <a:spcPct val="100000"/>
                        </a:lnSpc>
                      </a:pPr>
                      <a:endParaRPr sz="100">
                        <a:latin typeface="Times New Roman"/>
                        <a:cs typeface="Times New Roman"/>
                      </a:endParaRPr>
                    </a:p>
                  </a:txBody>
                  <a:tcPr marL="0" marR="0" marT="0" marB="0"/>
                </a:tc>
                <a:tc>
                  <a:txBody>
                    <a:bodyPr/>
                    <a:lstStyle/>
                    <a:p>
                      <a:pPr>
                        <a:lnSpc>
                          <a:spcPct val="100000"/>
                        </a:lnSpc>
                      </a:pPr>
                      <a:endParaRPr sz="100">
                        <a:latin typeface="Times New Roman"/>
                        <a:cs typeface="Times New Roman"/>
                      </a:endParaRPr>
                    </a:p>
                  </a:txBody>
                  <a:tcPr marL="0" marR="0" marT="0" marB="0"/>
                </a:tc>
                <a:tc>
                  <a:txBody>
                    <a:bodyPr/>
                    <a:lstStyle/>
                    <a:p>
                      <a:pPr>
                        <a:lnSpc>
                          <a:spcPct val="100000"/>
                        </a:lnSpc>
                      </a:pPr>
                      <a:endParaRPr sz="100">
                        <a:latin typeface="Times New Roman"/>
                        <a:cs typeface="Times New Roman"/>
                      </a:endParaRPr>
                    </a:p>
                  </a:txBody>
                  <a:tcPr marL="0" marR="0" marT="0" marB="0"/>
                </a:tc>
                <a:extLst>
                  <a:ext uri="{0D108BD9-81ED-4DB2-BD59-A6C34878D82A}">
                    <a16:rowId xmlns:a16="http://schemas.microsoft.com/office/drawing/2014/main" val="10008"/>
                  </a:ext>
                </a:extLst>
              </a:tr>
              <a:tr h="76200">
                <a:tc>
                  <a:txBody>
                    <a:bodyPr/>
                    <a:lstStyle/>
                    <a:p>
                      <a:pPr>
                        <a:lnSpc>
                          <a:spcPct val="100000"/>
                        </a:lnSpc>
                      </a:pPr>
                      <a:endParaRPr sz="300">
                        <a:latin typeface="Times New Roman"/>
                        <a:cs typeface="Times New Roman"/>
                      </a:endParaRPr>
                    </a:p>
                  </a:txBody>
                  <a:tcPr marL="0" marR="0" marT="0" marB="0"/>
                </a:tc>
                <a:tc>
                  <a:txBody>
                    <a:bodyPr/>
                    <a:lstStyle/>
                    <a:p>
                      <a:pPr>
                        <a:lnSpc>
                          <a:spcPct val="100000"/>
                        </a:lnSpc>
                      </a:pPr>
                      <a:endParaRPr sz="300">
                        <a:latin typeface="Times New Roman"/>
                        <a:cs typeface="Times New Roman"/>
                      </a:endParaRPr>
                    </a:p>
                  </a:txBody>
                  <a:tcPr marL="0" marR="0" marT="0" marB="0"/>
                </a:tc>
                <a:tc>
                  <a:txBody>
                    <a:bodyPr/>
                    <a:lstStyle/>
                    <a:p>
                      <a:pPr>
                        <a:lnSpc>
                          <a:spcPct val="100000"/>
                        </a:lnSpc>
                      </a:pPr>
                      <a:endParaRPr sz="300">
                        <a:latin typeface="Times New Roman"/>
                        <a:cs typeface="Times New Roman"/>
                      </a:endParaRPr>
                    </a:p>
                  </a:txBody>
                  <a:tcPr marL="0" marR="0" marT="0" marB="0"/>
                </a:tc>
                <a:tc>
                  <a:txBody>
                    <a:bodyPr/>
                    <a:lstStyle/>
                    <a:p>
                      <a:pPr>
                        <a:lnSpc>
                          <a:spcPct val="100000"/>
                        </a:lnSpc>
                      </a:pPr>
                      <a:endParaRPr sz="300">
                        <a:latin typeface="Times New Roman"/>
                        <a:cs typeface="Times New Roman"/>
                      </a:endParaRPr>
                    </a:p>
                  </a:txBody>
                  <a:tcPr marL="0" marR="0" marT="0" marB="0"/>
                </a:tc>
                <a:tc>
                  <a:txBody>
                    <a:bodyPr/>
                    <a:lstStyle/>
                    <a:p>
                      <a:pPr>
                        <a:lnSpc>
                          <a:spcPct val="100000"/>
                        </a:lnSpc>
                      </a:pPr>
                      <a:endParaRPr sz="300">
                        <a:latin typeface="Times New Roman"/>
                        <a:cs typeface="Times New Roman"/>
                      </a:endParaRPr>
                    </a:p>
                  </a:txBody>
                  <a:tcPr marL="0" marR="0" marT="0" marB="0"/>
                </a:tc>
                <a:tc>
                  <a:txBody>
                    <a:bodyPr/>
                    <a:lstStyle/>
                    <a:p>
                      <a:pPr>
                        <a:lnSpc>
                          <a:spcPct val="100000"/>
                        </a:lnSpc>
                      </a:pPr>
                      <a:endParaRPr sz="300">
                        <a:latin typeface="Times New Roman"/>
                        <a:cs typeface="Times New Roman"/>
                      </a:endParaRPr>
                    </a:p>
                  </a:txBody>
                  <a:tcPr marL="0" marR="0" marT="0" marB="0"/>
                </a:tc>
                <a:tc>
                  <a:txBody>
                    <a:bodyPr/>
                    <a:lstStyle/>
                    <a:p>
                      <a:pPr>
                        <a:lnSpc>
                          <a:spcPct val="100000"/>
                        </a:lnSpc>
                      </a:pPr>
                      <a:endParaRPr sz="300">
                        <a:latin typeface="Times New Roman"/>
                        <a:cs typeface="Times New Roman"/>
                      </a:endParaRPr>
                    </a:p>
                  </a:txBody>
                  <a:tcPr marL="0" marR="0" marT="0" marB="0"/>
                </a:tc>
                <a:tc>
                  <a:txBody>
                    <a:bodyPr/>
                    <a:lstStyle/>
                    <a:p>
                      <a:pPr>
                        <a:lnSpc>
                          <a:spcPct val="100000"/>
                        </a:lnSpc>
                      </a:pPr>
                      <a:endParaRPr sz="300">
                        <a:latin typeface="Times New Roman"/>
                        <a:cs typeface="Times New Roman"/>
                      </a:endParaRPr>
                    </a:p>
                  </a:txBody>
                  <a:tcPr marL="0" marR="0" marT="0" marB="0"/>
                </a:tc>
                <a:extLst>
                  <a:ext uri="{0D108BD9-81ED-4DB2-BD59-A6C34878D82A}">
                    <a16:rowId xmlns:a16="http://schemas.microsoft.com/office/drawing/2014/main" val="10009"/>
                  </a:ext>
                </a:extLst>
              </a:tr>
              <a:tr h="0">
                <a:tc>
                  <a:txBody>
                    <a:bodyPr/>
                    <a:lstStyle/>
                    <a:p>
                      <a:pPr marR="70485" algn="r">
                        <a:lnSpc>
                          <a:spcPts val="1235"/>
                        </a:lnSpc>
                      </a:pPr>
                      <a:r>
                        <a:rPr sz="1200" dirty="0">
                          <a:latin typeface="Arial"/>
                          <a:cs typeface="Arial"/>
                        </a:rPr>
                        <a:t>Associated</a:t>
                      </a:r>
                      <a:r>
                        <a:rPr sz="1200" spc="-40" dirty="0">
                          <a:latin typeface="Arial"/>
                          <a:cs typeface="Arial"/>
                        </a:rPr>
                        <a:t> </a:t>
                      </a:r>
                      <a:r>
                        <a:rPr sz="1200" dirty="0">
                          <a:latin typeface="Arial"/>
                          <a:cs typeface="Arial"/>
                        </a:rPr>
                        <a:t>with</a:t>
                      </a:r>
                      <a:r>
                        <a:rPr sz="1200" spc="-45" dirty="0">
                          <a:latin typeface="Arial"/>
                          <a:cs typeface="Arial"/>
                        </a:rPr>
                        <a:t> </a:t>
                      </a:r>
                      <a:r>
                        <a:rPr sz="1200" dirty="0">
                          <a:latin typeface="Arial"/>
                          <a:cs typeface="Arial"/>
                        </a:rPr>
                        <a:t>ruxolitinib</a:t>
                      </a:r>
                      <a:r>
                        <a:rPr sz="1200" spc="-40" dirty="0">
                          <a:latin typeface="Arial"/>
                          <a:cs typeface="Arial"/>
                        </a:rPr>
                        <a:t> </a:t>
                      </a:r>
                      <a:r>
                        <a:rPr sz="1200" spc="-10" dirty="0">
                          <a:latin typeface="Arial"/>
                          <a:cs typeface="Arial"/>
                        </a:rPr>
                        <a:t>discontinuation</a:t>
                      </a:r>
                      <a:endParaRPr sz="1200">
                        <a:latin typeface="Arial"/>
                        <a:cs typeface="Arial"/>
                      </a:endParaRPr>
                    </a:p>
                  </a:txBody>
                  <a:tcPr marL="0" marR="0" marT="0" marB="0"/>
                </a:tc>
                <a:tc>
                  <a:txBody>
                    <a:bodyPr/>
                    <a:lstStyle/>
                    <a:p>
                      <a:pPr>
                        <a:lnSpc>
                          <a:spcPct val="100000"/>
                        </a:lnSpc>
                      </a:pPr>
                      <a:endParaRPr sz="1000">
                        <a:latin typeface="Times New Roman"/>
                        <a:cs typeface="Times New Roman"/>
                      </a:endParaRPr>
                    </a:p>
                  </a:txBody>
                  <a:tcPr marL="0" marR="0" marT="0" marB="0"/>
                </a:tc>
                <a:tc>
                  <a:txBody>
                    <a:bodyPr/>
                    <a:lstStyle/>
                    <a:p>
                      <a:pPr>
                        <a:lnSpc>
                          <a:spcPct val="100000"/>
                        </a:lnSpc>
                      </a:pPr>
                      <a:endParaRPr sz="1000">
                        <a:latin typeface="Times New Roman"/>
                        <a:cs typeface="Times New Roman"/>
                      </a:endParaRPr>
                    </a:p>
                  </a:txBody>
                  <a:tcPr marL="0" marR="0" marT="0" marB="0"/>
                </a:tc>
                <a:tc>
                  <a:txBody>
                    <a:bodyPr/>
                    <a:lstStyle/>
                    <a:p>
                      <a:pPr marR="38100" algn="r">
                        <a:lnSpc>
                          <a:spcPct val="100000"/>
                        </a:lnSpc>
                        <a:spcBef>
                          <a:spcPts val="195"/>
                        </a:spcBef>
                      </a:pPr>
                      <a:r>
                        <a:rPr sz="900" b="1" spc="-25" dirty="0">
                          <a:solidFill>
                            <a:srgbClr val="FFFFFF"/>
                          </a:solidFill>
                          <a:latin typeface="Arial"/>
                          <a:cs typeface="Arial"/>
                        </a:rPr>
                        <a:t>9.9</a:t>
                      </a:r>
                      <a:endParaRPr sz="900">
                        <a:latin typeface="Arial"/>
                        <a:cs typeface="Arial"/>
                      </a:endParaRPr>
                    </a:p>
                  </a:txBody>
                  <a:tcPr marL="0" marR="0" marT="24765" marB="0"/>
                </a:tc>
                <a:tc>
                  <a:txBody>
                    <a:bodyPr/>
                    <a:lstStyle/>
                    <a:p>
                      <a:pPr marR="39370" algn="r">
                        <a:lnSpc>
                          <a:spcPct val="100000"/>
                        </a:lnSpc>
                        <a:spcBef>
                          <a:spcPts val="195"/>
                        </a:spcBef>
                      </a:pPr>
                      <a:r>
                        <a:rPr sz="900" b="1" spc="-25" dirty="0">
                          <a:latin typeface="Arial"/>
                          <a:cs typeface="Arial"/>
                        </a:rPr>
                        <a:t>6.5</a:t>
                      </a:r>
                      <a:endParaRPr sz="900">
                        <a:latin typeface="Arial"/>
                        <a:cs typeface="Arial"/>
                      </a:endParaRPr>
                    </a:p>
                  </a:txBody>
                  <a:tcPr marL="0" marR="0" marT="24765" marB="0">
                    <a:solidFill>
                      <a:srgbClr val="C3C3C3"/>
                    </a:solidFill>
                  </a:tcPr>
                </a:tc>
                <a:tc>
                  <a:txBody>
                    <a:bodyPr/>
                    <a:lstStyle/>
                    <a:p>
                      <a:pPr>
                        <a:lnSpc>
                          <a:spcPct val="100000"/>
                        </a:lnSpc>
                      </a:pPr>
                      <a:endParaRPr sz="1000">
                        <a:latin typeface="Times New Roman"/>
                        <a:cs typeface="Times New Roman"/>
                      </a:endParaRPr>
                    </a:p>
                  </a:txBody>
                  <a:tcPr marL="0" marR="0" marT="0" marB="0"/>
                </a:tc>
                <a:tc>
                  <a:txBody>
                    <a:bodyPr/>
                    <a:lstStyle/>
                    <a:p>
                      <a:pPr>
                        <a:lnSpc>
                          <a:spcPct val="100000"/>
                        </a:lnSpc>
                      </a:pPr>
                      <a:endParaRPr sz="1000">
                        <a:latin typeface="Times New Roman"/>
                        <a:cs typeface="Times New Roman"/>
                      </a:endParaRPr>
                    </a:p>
                  </a:txBody>
                  <a:tcPr marL="0" marR="0" marT="0" marB="0"/>
                </a:tc>
                <a:tc>
                  <a:txBody>
                    <a:bodyPr/>
                    <a:lstStyle/>
                    <a:p>
                      <a:pPr>
                        <a:lnSpc>
                          <a:spcPct val="100000"/>
                        </a:lnSpc>
                      </a:pPr>
                      <a:endParaRPr sz="1000" dirty="0">
                        <a:latin typeface="Times New Roman"/>
                        <a:cs typeface="Times New Roman"/>
                      </a:endParaRPr>
                    </a:p>
                  </a:txBody>
                  <a:tcPr marL="0" marR="0" marT="0" marB="0"/>
                </a:tc>
                <a:extLst>
                  <a:ext uri="{0D108BD9-81ED-4DB2-BD59-A6C34878D82A}">
                    <a16:rowId xmlns:a16="http://schemas.microsoft.com/office/drawing/2014/main" val="10010"/>
                  </a:ext>
                </a:extLst>
              </a:tr>
            </a:tbl>
          </a:graphicData>
        </a:graphic>
      </p:graphicFrame>
      <p:sp>
        <p:nvSpPr>
          <p:cNvPr id="49" name="object 49"/>
          <p:cNvSpPr txBox="1"/>
          <p:nvPr/>
        </p:nvSpPr>
        <p:spPr>
          <a:xfrm>
            <a:off x="7463790" y="5357825"/>
            <a:ext cx="96520"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5" normalizeH="0" baseline="0" noProof="0" dirty="0">
                <a:ln>
                  <a:noFill/>
                </a:ln>
                <a:solidFill>
                  <a:srgbClr val="585858"/>
                </a:solidFill>
                <a:effectLst/>
                <a:uLnTx/>
                <a:uFillTx/>
                <a:latin typeface="Arial"/>
                <a:ea typeface="ＭＳ Ｐゴシック"/>
                <a:cs typeface="Arial"/>
              </a:rPr>
              <a:t>0</a:t>
            </a:r>
            <a:endParaRPr kumimoji="0" sz="10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50" name="object 50"/>
          <p:cNvSpPr txBox="1"/>
          <p:nvPr/>
        </p:nvSpPr>
        <p:spPr>
          <a:xfrm>
            <a:off x="9133078" y="5357825"/>
            <a:ext cx="165735"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25" normalizeH="0" baseline="0" noProof="0" dirty="0">
                <a:ln>
                  <a:noFill/>
                </a:ln>
                <a:solidFill>
                  <a:srgbClr val="585858"/>
                </a:solidFill>
                <a:effectLst/>
                <a:uLnTx/>
                <a:uFillTx/>
                <a:latin typeface="Arial"/>
                <a:ea typeface="ＭＳ Ｐゴシック"/>
                <a:cs typeface="Arial"/>
              </a:rPr>
              <a:t>50</a:t>
            </a:r>
            <a:endParaRPr kumimoji="0" sz="10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51" name="object 51"/>
          <p:cNvSpPr txBox="1"/>
          <p:nvPr/>
        </p:nvSpPr>
        <p:spPr>
          <a:xfrm>
            <a:off x="10802493" y="5357825"/>
            <a:ext cx="238125"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25" normalizeH="0" baseline="0" noProof="0" dirty="0">
                <a:ln>
                  <a:noFill/>
                </a:ln>
                <a:solidFill>
                  <a:srgbClr val="585858"/>
                </a:solidFill>
                <a:effectLst/>
                <a:uLnTx/>
                <a:uFillTx/>
                <a:latin typeface="Arial"/>
                <a:ea typeface="ＭＳ Ｐゴシック"/>
                <a:cs typeface="Arial"/>
              </a:rPr>
              <a:t>100</a:t>
            </a:r>
            <a:endParaRPr kumimoji="0" sz="10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52" name="object 52"/>
          <p:cNvSpPr txBox="1"/>
          <p:nvPr/>
        </p:nvSpPr>
        <p:spPr>
          <a:xfrm>
            <a:off x="4028059" y="5994401"/>
            <a:ext cx="7399044" cy="718145"/>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1200" cap="none" spc="0" normalizeH="0" baseline="0" noProof="0" dirty="0">
                <a:ln>
                  <a:noFill/>
                </a:ln>
                <a:solidFill>
                  <a:srgbClr val="000000"/>
                </a:solidFill>
                <a:effectLst/>
                <a:uLnTx/>
                <a:uFillTx/>
                <a:latin typeface="Arial"/>
                <a:ea typeface="ＭＳ Ｐゴシック"/>
                <a:cs typeface="Arial"/>
              </a:rPr>
              <a:t>Preliminary</a:t>
            </a:r>
            <a:r>
              <a:rPr kumimoji="0" sz="900" b="1" i="0" u="none" strike="noStrike" kern="1200" cap="none" spc="-35"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Analyses</a:t>
            </a:r>
            <a:r>
              <a:rPr kumimoji="0" sz="900" b="1"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from</a:t>
            </a:r>
            <a:r>
              <a:rPr kumimoji="0" sz="900" b="1"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Data</a:t>
            </a:r>
            <a:r>
              <a:rPr kumimoji="0" sz="900" b="1"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cut</a:t>
            </a:r>
            <a:r>
              <a:rPr kumimoji="0" sz="900" b="1"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off:</a:t>
            </a:r>
            <a:r>
              <a:rPr kumimoji="0" sz="900" b="1"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August</a:t>
            </a:r>
            <a:r>
              <a:rPr kumimoji="0" sz="900" b="1"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31,</a:t>
            </a:r>
            <a:r>
              <a:rPr kumimoji="0" sz="900" b="1"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1" i="0" u="none" strike="noStrike" kern="1200" cap="none" spc="0" normalizeH="0" baseline="0" noProof="0" dirty="0">
                <a:ln>
                  <a:noFill/>
                </a:ln>
                <a:solidFill>
                  <a:srgbClr val="000000"/>
                </a:solidFill>
                <a:effectLst/>
                <a:uLnTx/>
                <a:uFillTx/>
                <a:latin typeface="Arial"/>
                <a:ea typeface="ＭＳ Ｐゴシック"/>
                <a:cs typeface="Arial"/>
              </a:rPr>
              <a:t>2023.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TEAE,</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treatment-emergent</a:t>
            </a:r>
            <a:r>
              <a:rPr kumimoji="0" sz="900" b="0" i="0" u="none" strike="noStrike" kern="1200" cap="none" spc="-5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adverse</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event;</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SAE,</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serious</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adverse</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event.</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*Safety</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population:</a:t>
            </a:r>
            <a:r>
              <a:rPr kumimoji="0" sz="900" b="0" i="0" u="none" strike="noStrike" kern="1200" cap="none" spc="-4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received</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at</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least</a:t>
            </a:r>
            <a:r>
              <a:rPr kumimoji="0" sz="9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one</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dose</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of</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study</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drug.</a:t>
            </a:r>
            <a:r>
              <a:rPr kumimoji="0" sz="9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TEAEs</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are</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regardless</a:t>
            </a:r>
            <a:r>
              <a:rPr kumimoji="0" sz="900" b="0" i="0" u="none" strike="noStrike" kern="1200" cap="none" spc="-5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of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relationship</a:t>
            </a:r>
            <a:r>
              <a:rPr kumimoji="0" sz="900" b="0" i="0" u="none" strike="noStrike" kern="1200" cap="none" spc="-5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to</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study</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drug.</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 TEAE</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for</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the</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double-blinded</a:t>
            </a:r>
            <a:r>
              <a:rPr kumimoji="0" sz="9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treatment</a:t>
            </a:r>
            <a:r>
              <a:rPr kumimoji="0" sz="9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period</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is</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defined</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as an</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adverse</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event</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that</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has</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 start</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date</a:t>
            </a:r>
            <a:r>
              <a:rPr kumimoji="0" sz="9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on</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or</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after</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the</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first</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dose</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of</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the</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pelabresib/placebo</a:t>
            </a:r>
            <a:r>
              <a:rPr kumimoji="0" sz="9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and</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before</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30</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days</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after</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the</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last</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dose</a:t>
            </a:r>
            <a:r>
              <a:rPr kumimoji="0"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of</a:t>
            </a:r>
            <a:r>
              <a:rPr kumimoji="0" lang="en-US"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lang="en-US" sz="900" b="0" i="0" u="none" strike="noStrike" kern="1200" cap="none" spc="-10" normalizeH="0" baseline="0" noProof="0" dirty="0" err="1">
                <a:ln>
                  <a:noFill/>
                </a:ln>
                <a:solidFill>
                  <a:srgbClr val="000000"/>
                </a:solidFill>
                <a:effectLst/>
                <a:uLnTx/>
                <a:uFillTx/>
                <a:latin typeface="Arial"/>
                <a:ea typeface="ＭＳ Ｐゴシック"/>
                <a:cs typeface="Arial"/>
              </a:rPr>
              <a:t>pelabresib</a:t>
            </a:r>
            <a:r>
              <a:rPr kumimoji="0" lang="en-US" sz="900" b="0" i="0" u="none" strike="noStrike" kern="1200" cap="none" spc="-10" normalizeH="0" baseline="0" noProof="0" dirty="0">
                <a:ln>
                  <a:noFill/>
                </a:ln>
                <a:solidFill>
                  <a:srgbClr val="000000"/>
                </a:solidFill>
                <a:effectLst/>
                <a:uLnTx/>
                <a:uFillTx/>
                <a:latin typeface="Arial"/>
                <a:ea typeface="ＭＳ Ｐゴシック"/>
                <a:cs typeface="Arial"/>
              </a:rPr>
              <a:t>/placebo</a:t>
            </a:r>
            <a:r>
              <a:rPr kumimoji="0" lang="en-US" sz="900" b="0" i="0" u="none" strike="noStrike" kern="1200" cap="none" spc="-50" normalizeH="0" baseline="0" noProof="0" dirty="0">
                <a:ln>
                  <a:noFill/>
                </a:ln>
                <a:solidFill>
                  <a:srgbClr val="000000"/>
                </a:solidFill>
                <a:effectLst/>
                <a:uLnTx/>
                <a:uFillTx/>
                <a:latin typeface="Arial"/>
                <a:ea typeface="ＭＳ Ｐゴシック"/>
                <a:cs typeface="Arial"/>
              </a:rPr>
              <a:t> </a:t>
            </a:r>
            <a:r>
              <a:rPr kumimoji="0" lang="en-US" sz="900" b="0" i="0" u="none" strike="noStrike" kern="1200" cap="none" spc="0" normalizeH="0" baseline="0" noProof="0" dirty="0">
                <a:ln>
                  <a:noFill/>
                </a:ln>
                <a:solidFill>
                  <a:srgbClr val="000000"/>
                </a:solidFill>
                <a:effectLst/>
                <a:uLnTx/>
                <a:uFillTx/>
                <a:latin typeface="Arial"/>
                <a:ea typeface="ＭＳ Ｐゴシック"/>
                <a:cs typeface="Arial"/>
              </a:rPr>
              <a:t>or</a:t>
            </a:r>
            <a:r>
              <a:rPr kumimoji="0" lang="en-US"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lang="en-US" sz="900" b="0" i="0" u="none" strike="noStrike" kern="1200" cap="none" spc="0" normalizeH="0" baseline="0" noProof="0" dirty="0">
                <a:ln>
                  <a:noFill/>
                </a:ln>
                <a:solidFill>
                  <a:srgbClr val="000000"/>
                </a:solidFill>
                <a:effectLst/>
                <a:uLnTx/>
                <a:uFillTx/>
                <a:latin typeface="Arial"/>
                <a:ea typeface="ＭＳ Ｐゴシック"/>
                <a:cs typeface="Arial"/>
              </a:rPr>
              <a:t>before</a:t>
            </a:r>
            <a:r>
              <a:rPr kumimoji="0" lang="en-US"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lang="en-US" sz="900" b="0" i="0" u="none" strike="noStrike" kern="1200" cap="none" spc="0" normalizeH="0" baseline="0" noProof="0" dirty="0">
                <a:ln>
                  <a:noFill/>
                </a:ln>
                <a:solidFill>
                  <a:srgbClr val="000000"/>
                </a:solidFill>
                <a:effectLst/>
                <a:uLnTx/>
                <a:uFillTx/>
                <a:latin typeface="Arial"/>
                <a:ea typeface="ＭＳ Ｐゴシック"/>
                <a:cs typeface="Arial"/>
              </a:rPr>
              <a:t>the</a:t>
            </a:r>
            <a:r>
              <a:rPr kumimoji="0" lang="en-US"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lang="en-US" sz="900" b="0" i="0" u="none" strike="noStrike" kern="1200" cap="none" spc="0" normalizeH="0" baseline="0" noProof="0" dirty="0">
                <a:ln>
                  <a:noFill/>
                </a:ln>
                <a:solidFill>
                  <a:srgbClr val="000000"/>
                </a:solidFill>
                <a:effectLst/>
                <a:uLnTx/>
                <a:uFillTx/>
                <a:latin typeface="Arial"/>
                <a:ea typeface="ＭＳ Ｐゴシック"/>
                <a:cs typeface="Arial"/>
              </a:rPr>
              <a:t>start</a:t>
            </a:r>
            <a:r>
              <a:rPr kumimoji="0" lang="en-US"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lang="en-US" sz="900" b="0" i="0" u="none" strike="noStrike" kern="1200" cap="none" spc="0" normalizeH="0" baseline="0" noProof="0" dirty="0">
                <a:ln>
                  <a:noFill/>
                </a:ln>
                <a:solidFill>
                  <a:srgbClr val="000000"/>
                </a:solidFill>
                <a:effectLst/>
                <a:uLnTx/>
                <a:uFillTx/>
                <a:latin typeface="Arial"/>
                <a:ea typeface="ＭＳ Ｐゴシック"/>
                <a:cs typeface="Arial"/>
              </a:rPr>
              <a:t>of</a:t>
            </a:r>
            <a:r>
              <a:rPr kumimoji="0" lang="en-US"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lang="en-US" sz="900" b="0" i="0" u="none" strike="noStrike" kern="1200" cap="none" spc="0" normalizeH="0" baseline="0" noProof="0" dirty="0">
                <a:ln>
                  <a:noFill/>
                </a:ln>
                <a:solidFill>
                  <a:srgbClr val="000000"/>
                </a:solidFill>
                <a:effectLst/>
                <a:uLnTx/>
                <a:uFillTx/>
                <a:latin typeface="Arial"/>
                <a:ea typeface="ＭＳ Ｐゴシック"/>
                <a:cs typeface="Arial"/>
              </a:rPr>
              <a:t>alternative</a:t>
            </a:r>
            <a:r>
              <a:rPr kumimoji="0" lang="en-US"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lang="en-US" sz="900" b="0" i="0" u="none" strike="noStrike" kern="1200" cap="none" spc="0" normalizeH="0" baseline="0" noProof="0" dirty="0">
                <a:ln>
                  <a:noFill/>
                </a:ln>
                <a:solidFill>
                  <a:srgbClr val="000000"/>
                </a:solidFill>
                <a:effectLst/>
                <a:uLnTx/>
                <a:uFillTx/>
                <a:latin typeface="Arial"/>
                <a:ea typeface="ＭＳ Ｐゴシック"/>
                <a:cs typeface="Arial"/>
              </a:rPr>
              <a:t>(off-study)</a:t>
            </a:r>
            <a:r>
              <a:rPr kumimoji="0" lang="en-US"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lang="en-US" sz="900" b="0" i="0" u="none" strike="noStrike" kern="1200" cap="none" spc="0" normalizeH="0" baseline="0" noProof="0" dirty="0">
                <a:ln>
                  <a:noFill/>
                </a:ln>
                <a:solidFill>
                  <a:srgbClr val="000000"/>
                </a:solidFill>
                <a:effectLst/>
                <a:uLnTx/>
                <a:uFillTx/>
                <a:latin typeface="Arial"/>
                <a:ea typeface="ＭＳ Ｐゴシック"/>
                <a:cs typeface="Arial"/>
              </a:rPr>
              <a:t>treatment</a:t>
            </a:r>
            <a:r>
              <a:rPr kumimoji="0" lang="en-US" sz="9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lang="en-US" sz="900" b="0" i="0" u="none" strike="noStrike" kern="1200" cap="none" spc="0" normalizeH="0" baseline="0" noProof="0" dirty="0">
                <a:ln>
                  <a:noFill/>
                </a:ln>
                <a:solidFill>
                  <a:srgbClr val="000000"/>
                </a:solidFill>
                <a:effectLst/>
                <a:uLnTx/>
                <a:uFillTx/>
                <a:latin typeface="Arial"/>
                <a:ea typeface="ＭＳ Ｐゴシック"/>
                <a:cs typeface="Arial"/>
              </a:rPr>
              <a:t>for MF,</a:t>
            </a:r>
            <a:r>
              <a:rPr kumimoji="0" lang="en-US"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lang="en-US" sz="900" b="0" i="0" u="none" strike="noStrike" kern="1200" cap="none" spc="0" normalizeH="0" baseline="0" noProof="0" dirty="0">
                <a:ln>
                  <a:noFill/>
                </a:ln>
                <a:solidFill>
                  <a:srgbClr val="000000"/>
                </a:solidFill>
                <a:effectLst/>
                <a:uLnTx/>
                <a:uFillTx/>
                <a:latin typeface="Arial"/>
                <a:ea typeface="ＭＳ Ｐゴシック"/>
                <a:cs typeface="Arial"/>
              </a:rPr>
              <a:t>whichever</a:t>
            </a:r>
            <a:r>
              <a:rPr kumimoji="0" lang="en-US"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lang="en-US" sz="900" b="0" i="0" u="none" strike="noStrike" kern="1200" cap="none" spc="0" normalizeH="0" baseline="0" noProof="0" dirty="0">
                <a:ln>
                  <a:noFill/>
                </a:ln>
                <a:solidFill>
                  <a:srgbClr val="000000"/>
                </a:solidFill>
                <a:effectLst/>
                <a:uLnTx/>
                <a:uFillTx/>
                <a:latin typeface="Arial"/>
                <a:ea typeface="ＭＳ Ｐゴシック"/>
                <a:cs typeface="Arial"/>
              </a:rPr>
              <a:t>occurs</a:t>
            </a:r>
            <a:r>
              <a:rPr kumimoji="0" lang="en-US"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lang="en-US" sz="900" b="0" i="0" u="none" strike="noStrike" kern="1200" cap="none" spc="0" normalizeH="0" baseline="0" noProof="0" dirty="0">
                <a:ln>
                  <a:noFill/>
                </a:ln>
                <a:solidFill>
                  <a:srgbClr val="000000"/>
                </a:solidFill>
                <a:effectLst/>
                <a:uLnTx/>
                <a:uFillTx/>
                <a:latin typeface="Arial"/>
                <a:ea typeface="ＭＳ Ｐゴシック"/>
                <a:cs typeface="Arial"/>
              </a:rPr>
              <a:t>first.</a:t>
            </a:r>
            <a:r>
              <a:rPr kumimoji="0" lang="en-US"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lang="en-US" sz="900" b="0" i="0" u="none" strike="noStrike" kern="1200" cap="none" spc="0" normalizeH="0" baseline="0" noProof="0" dirty="0">
                <a:ln>
                  <a:noFill/>
                </a:ln>
                <a:solidFill>
                  <a:srgbClr val="000000"/>
                </a:solidFill>
                <a:effectLst/>
                <a:uLnTx/>
                <a:uFillTx/>
                <a:latin typeface="Arial"/>
                <a:ea typeface="ＭＳ Ｐゴシック"/>
                <a:cs typeface="Arial"/>
              </a:rPr>
              <a:t>MF,</a:t>
            </a:r>
            <a:r>
              <a:rPr kumimoji="0" lang="en-US" sz="9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lang="en-US" sz="900" b="0" i="0" u="none" strike="noStrike" kern="1200" cap="none" spc="-10" normalizeH="0" baseline="0" noProof="0" dirty="0">
                <a:ln>
                  <a:noFill/>
                </a:ln>
                <a:solidFill>
                  <a:srgbClr val="000000"/>
                </a:solidFill>
                <a:effectLst/>
                <a:uLnTx/>
                <a:uFillTx/>
                <a:latin typeface="Arial"/>
                <a:ea typeface="ＭＳ Ｐゴシック"/>
                <a:cs typeface="Arial"/>
              </a:rPr>
              <a:t>myelofibrosis.</a:t>
            </a:r>
            <a:endParaRPr kumimoji="0" lang="en-US" sz="900" b="0" i="0" u="none" strike="noStrike" kern="1200" cap="none" spc="0" normalizeH="0" baseline="0" noProof="0" dirty="0">
              <a:ln>
                <a:noFill/>
              </a:ln>
              <a:solidFill>
                <a:srgbClr val="000000"/>
              </a:solidFill>
              <a:effectLst/>
              <a:uLnTx/>
              <a:uFillTx/>
              <a:latin typeface="Arial"/>
              <a:ea typeface="ＭＳ Ｐゴシック"/>
              <a:cs typeface="Arial"/>
            </a:endParaRPr>
          </a:p>
          <a:p>
            <a:pPr marL="12700" marR="5080" lvl="0" indent="0" algn="l" defTabSz="914400" rtl="0" eaLnBrk="1" fontAlgn="auto" latinLnBrk="0" hangingPunct="1">
              <a:lnSpc>
                <a:spcPct val="100000"/>
              </a:lnSpc>
              <a:spcBef>
                <a:spcPts val="100"/>
              </a:spcBef>
              <a:spcAft>
                <a:spcPts val="0"/>
              </a:spcAft>
              <a:buClrTx/>
              <a:buSzTx/>
              <a:buFontTx/>
              <a:buNone/>
              <a:tabLst/>
              <a:defRPr/>
            </a:pPr>
            <a:endParaRPr kumimoji="0" sz="900" b="0" i="0" u="none" strike="noStrike" kern="1200" cap="none" spc="0" normalizeH="0" baseline="0" noProof="0" dirty="0">
              <a:ln>
                <a:noFill/>
              </a:ln>
              <a:solidFill>
                <a:srgbClr val="000000"/>
              </a:solidFill>
              <a:effectLst/>
              <a:uLnTx/>
              <a:uFillTx/>
              <a:latin typeface="Arial"/>
              <a:ea typeface="ＭＳ Ｐゴシック"/>
              <a:cs typeface="Arial"/>
            </a:endParaRPr>
          </a:p>
        </p:txBody>
      </p:sp>
      <p:grpSp>
        <p:nvGrpSpPr>
          <p:cNvPr id="53" name="object 53"/>
          <p:cNvGrpSpPr/>
          <p:nvPr/>
        </p:nvGrpSpPr>
        <p:grpSpPr>
          <a:xfrm>
            <a:off x="7267702" y="1871217"/>
            <a:ext cx="203200" cy="203200"/>
            <a:chOff x="7267702" y="1871217"/>
            <a:chExt cx="203200" cy="203200"/>
          </a:xfrm>
        </p:grpSpPr>
        <p:sp>
          <p:nvSpPr>
            <p:cNvPr id="54" name="object 54"/>
            <p:cNvSpPr/>
            <p:nvPr/>
          </p:nvSpPr>
          <p:spPr>
            <a:xfrm>
              <a:off x="7274052" y="1877567"/>
              <a:ext cx="190500" cy="190500"/>
            </a:xfrm>
            <a:custGeom>
              <a:avLst/>
              <a:gdLst/>
              <a:ahLst/>
              <a:cxnLst/>
              <a:rect l="l" t="t" r="r" b="b"/>
              <a:pathLst>
                <a:path w="190500" h="190500">
                  <a:moveTo>
                    <a:pt x="190500" y="0"/>
                  </a:moveTo>
                  <a:lnTo>
                    <a:pt x="0" y="0"/>
                  </a:lnTo>
                  <a:lnTo>
                    <a:pt x="0" y="190500"/>
                  </a:lnTo>
                  <a:lnTo>
                    <a:pt x="190500" y="190500"/>
                  </a:lnTo>
                  <a:lnTo>
                    <a:pt x="190500" y="0"/>
                  </a:lnTo>
                  <a:close/>
                </a:path>
              </a:pathLst>
            </a:custGeom>
            <a:solidFill>
              <a:srgbClr val="0A2C8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55" name="object 55"/>
            <p:cNvSpPr/>
            <p:nvPr/>
          </p:nvSpPr>
          <p:spPr>
            <a:xfrm>
              <a:off x="7274052" y="1877567"/>
              <a:ext cx="190500" cy="190500"/>
            </a:xfrm>
            <a:custGeom>
              <a:avLst/>
              <a:gdLst/>
              <a:ahLst/>
              <a:cxnLst/>
              <a:rect l="l" t="t" r="r" b="b"/>
              <a:pathLst>
                <a:path w="190500" h="190500">
                  <a:moveTo>
                    <a:pt x="0" y="190500"/>
                  </a:moveTo>
                  <a:lnTo>
                    <a:pt x="190500" y="190500"/>
                  </a:lnTo>
                  <a:lnTo>
                    <a:pt x="190500" y="0"/>
                  </a:lnTo>
                  <a:lnTo>
                    <a:pt x="0" y="0"/>
                  </a:lnTo>
                  <a:lnTo>
                    <a:pt x="0" y="190500"/>
                  </a:lnTo>
                  <a:close/>
                </a:path>
              </a:pathLst>
            </a:custGeom>
            <a:ln w="12700">
              <a:solidFill>
                <a:srgbClr val="0A2C8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pSp>
        <p:nvGrpSpPr>
          <p:cNvPr id="56" name="object 56"/>
          <p:cNvGrpSpPr/>
          <p:nvPr/>
        </p:nvGrpSpPr>
        <p:grpSpPr>
          <a:xfrm>
            <a:off x="7545069" y="1871217"/>
            <a:ext cx="203200" cy="203200"/>
            <a:chOff x="7545069" y="1871217"/>
            <a:chExt cx="203200" cy="203200"/>
          </a:xfrm>
        </p:grpSpPr>
        <p:sp>
          <p:nvSpPr>
            <p:cNvPr id="57" name="object 57"/>
            <p:cNvSpPr/>
            <p:nvPr/>
          </p:nvSpPr>
          <p:spPr>
            <a:xfrm>
              <a:off x="7551419" y="1877567"/>
              <a:ext cx="190500" cy="190500"/>
            </a:xfrm>
            <a:custGeom>
              <a:avLst/>
              <a:gdLst/>
              <a:ahLst/>
              <a:cxnLst/>
              <a:rect l="l" t="t" r="r" b="b"/>
              <a:pathLst>
                <a:path w="190500" h="190500">
                  <a:moveTo>
                    <a:pt x="190500" y="0"/>
                  </a:moveTo>
                  <a:lnTo>
                    <a:pt x="0" y="0"/>
                  </a:lnTo>
                  <a:lnTo>
                    <a:pt x="0" y="190500"/>
                  </a:lnTo>
                  <a:lnTo>
                    <a:pt x="190500" y="190500"/>
                  </a:lnTo>
                  <a:lnTo>
                    <a:pt x="190500" y="0"/>
                  </a:lnTo>
                  <a:close/>
                </a:path>
              </a:pathLst>
            </a:custGeom>
            <a:solidFill>
              <a:srgbClr val="C3C3C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58" name="object 58"/>
            <p:cNvSpPr/>
            <p:nvPr/>
          </p:nvSpPr>
          <p:spPr>
            <a:xfrm>
              <a:off x="7551419" y="1877567"/>
              <a:ext cx="190500" cy="190500"/>
            </a:xfrm>
            <a:custGeom>
              <a:avLst/>
              <a:gdLst/>
              <a:ahLst/>
              <a:cxnLst/>
              <a:rect l="l" t="t" r="r" b="b"/>
              <a:pathLst>
                <a:path w="190500" h="190500">
                  <a:moveTo>
                    <a:pt x="0" y="190500"/>
                  </a:moveTo>
                  <a:lnTo>
                    <a:pt x="190500" y="190500"/>
                  </a:lnTo>
                  <a:lnTo>
                    <a:pt x="190500" y="0"/>
                  </a:lnTo>
                  <a:lnTo>
                    <a:pt x="0" y="0"/>
                  </a:lnTo>
                  <a:lnTo>
                    <a:pt x="0" y="190500"/>
                  </a:lnTo>
                  <a:close/>
                </a:path>
              </a:pathLst>
            </a:custGeom>
            <a:ln w="12700">
              <a:solidFill>
                <a:srgbClr val="69696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sp>
        <p:nvSpPr>
          <p:cNvPr id="63" name="TextBox 62">
            <a:extLst>
              <a:ext uri="{FF2B5EF4-FFF2-40B4-BE49-F238E27FC236}">
                <a16:creationId xmlns:a16="http://schemas.microsoft.com/office/drawing/2014/main" id="{F1C6A30A-740D-4580-B80A-BFD910DB0483}"/>
              </a:ext>
            </a:extLst>
          </p:cNvPr>
          <p:cNvSpPr txBox="1"/>
          <p:nvPr/>
        </p:nvSpPr>
        <p:spPr>
          <a:xfrm>
            <a:off x="825537" y="204329"/>
            <a:ext cx="1102356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1005A"/>
                </a:solidFill>
                <a:effectLst/>
                <a:uLnTx/>
                <a:uFillTx/>
                <a:latin typeface="Arial"/>
                <a:ea typeface="ＭＳ Ｐゴシック"/>
                <a:cs typeface="Arial"/>
              </a:rPr>
              <a:t>The</a:t>
            </a:r>
            <a:r>
              <a:rPr kumimoji="0" lang="en-US" sz="2400" b="1" i="0" u="none" strike="noStrike" kern="1200" cap="none" spc="-50" normalizeH="0" baseline="0" noProof="0" dirty="0">
                <a:ln>
                  <a:noFill/>
                </a:ln>
                <a:solidFill>
                  <a:srgbClr val="91005A"/>
                </a:solidFill>
                <a:effectLst/>
                <a:uLnTx/>
                <a:uFillTx/>
                <a:latin typeface="Arial"/>
                <a:ea typeface="ＭＳ Ｐゴシック"/>
                <a:cs typeface="Arial"/>
              </a:rPr>
              <a:t> </a:t>
            </a:r>
            <a:r>
              <a:rPr kumimoji="0" lang="en-US" sz="2400" b="1" i="0" u="none" strike="noStrike" kern="1200" cap="none" spc="0" normalizeH="0" baseline="0" noProof="0" dirty="0">
                <a:ln>
                  <a:noFill/>
                </a:ln>
                <a:solidFill>
                  <a:srgbClr val="91005A"/>
                </a:solidFill>
                <a:effectLst/>
                <a:uLnTx/>
                <a:uFillTx/>
                <a:latin typeface="Arial"/>
                <a:ea typeface="ＭＳ Ｐゴシック"/>
                <a:cs typeface="Arial"/>
              </a:rPr>
              <a:t>safety</a:t>
            </a:r>
            <a:r>
              <a:rPr kumimoji="0" lang="en-US" sz="2400" b="1" i="0" u="none" strike="noStrike" kern="1200" cap="none" spc="-35" normalizeH="0" baseline="0" noProof="0" dirty="0">
                <a:ln>
                  <a:noFill/>
                </a:ln>
                <a:solidFill>
                  <a:srgbClr val="91005A"/>
                </a:solidFill>
                <a:effectLst/>
                <a:uLnTx/>
                <a:uFillTx/>
                <a:latin typeface="Arial"/>
                <a:ea typeface="ＭＳ Ｐゴシック"/>
                <a:cs typeface="Arial"/>
              </a:rPr>
              <a:t> </a:t>
            </a:r>
            <a:r>
              <a:rPr kumimoji="0" lang="en-US" sz="2400" b="1" i="0" u="none" strike="noStrike" kern="1200" cap="none" spc="0" normalizeH="0" baseline="0" noProof="0" dirty="0">
                <a:ln>
                  <a:noFill/>
                </a:ln>
                <a:solidFill>
                  <a:srgbClr val="91005A"/>
                </a:solidFill>
                <a:effectLst/>
                <a:uLnTx/>
                <a:uFillTx/>
                <a:latin typeface="Arial"/>
                <a:ea typeface="ＭＳ Ｐゴシック"/>
                <a:cs typeface="Arial"/>
              </a:rPr>
              <a:t>profile</a:t>
            </a:r>
            <a:r>
              <a:rPr kumimoji="0" lang="en-US" sz="2400" b="1" i="0" u="none" strike="noStrike" kern="1200" cap="none" spc="-25" normalizeH="0" baseline="0" noProof="0" dirty="0">
                <a:ln>
                  <a:noFill/>
                </a:ln>
                <a:solidFill>
                  <a:srgbClr val="91005A"/>
                </a:solidFill>
                <a:effectLst/>
                <a:uLnTx/>
                <a:uFillTx/>
                <a:latin typeface="Arial"/>
                <a:ea typeface="ＭＳ Ｐゴシック"/>
                <a:cs typeface="Arial"/>
              </a:rPr>
              <a:t> </a:t>
            </a:r>
            <a:r>
              <a:rPr kumimoji="0" lang="en-US" sz="2400" b="1" i="0" u="none" strike="noStrike" kern="1200" cap="none" spc="0" normalizeH="0" baseline="0" noProof="0" dirty="0">
                <a:ln>
                  <a:noFill/>
                </a:ln>
                <a:solidFill>
                  <a:srgbClr val="91005A"/>
                </a:solidFill>
                <a:effectLst/>
                <a:uLnTx/>
                <a:uFillTx/>
                <a:latin typeface="Arial"/>
                <a:ea typeface="ＭＳ Ｐゴシック"/>
                <a:cs typeface="Arial"/>
              </a:rPr>
              <a:t>of</a:t>
            </a:r>
            <a:r>
              <a:rPr kumimoji="0" lang="en-US" sz="2400" b="1" i="0" u="none" strike="noStrike" kern="1200" cap="none" spc="-60" normalizeH="0" baseline="0" noProof="0" dirty="0">
                <a:ln>
                  <a:noFill/>
                </a:ln>
                <a:solidFill>
                  <a:srgbClr val="91005A"/>
                </a:solidFill>
                <a:effectLst/>
                <a:uLnTx/>
                <a:uFillTx/>
                <a:latin typeface="Arial"/>
                <a:ea typeface="ＭＳ Ｐゴシック"/>
                <a:cs typeface="Arial"/>
              </a:rPr>
              <a:t> </a:t>
            </a:r>
            <a:r>
              <a:rPr kumimoji="0" lang="en-US" sz="2400" b="1" i="0" u="none" strike="noStrike" kern="1200" cap="none" spc="0" normalizeH="0" baseline="0" noProof="0" dirty="0">
                <a:ln>
                  <a:noFill/>
                </a:ln>
                <a:solidFill>
                  <a:srgbClr val="91005A"/>
                </a:solidFill>
                <a:effectLst/>
                <a:uLnTx/>
                <a:uFillTx/>
                <a:latin typeface="Arial"/>
                <a:ea typeface="ＭＳ Ｐゴシック"/>
                <a:cs typeface="Arial"/>
              </a:rPr>
              <a:t>the</a:t>
            </a:r>
            <a:r>
              <a:rPr kumimoji="0" lang="en-US" sz="2400" b="1" i="0" u="none" strike="noStrike" kern="1200" cap="none" spc="-25" normalizeH="0" baseline="0" noProof="0" dirty="0">
                <a:ln>
                  <a:noFill/>
                </a:ln>
                <a:solidFill>
                  <a:srgbClr val="91005A"/>
                </a:solidFill>
                <a:effectLst/>
                <a:uLnTx/>
                <a:uFillTx/>
                <a:latin typeface="Arial"/>
                <a:ea typeface="ＭＳ Ｐゴシック"/>
                <a:cs typeface="Arial"/>
              </a:rPr>
              <a:t> </a:t>
            </a:r>
            <a:r>
              <a:rPr kumimoji="0" lang="en-US" sz="2400" b="1" i="0" u="none" strike="noStrike" kern="1200" cap="none" spc="0" normalizeH="0" baseline="0" noProof="0" dirty="0" err="1">
                <a:ln>
                  <a:noFill/>
                </a:ln>
                <a:solidFill>
                  <a:srgbClr val="91005A"/>
                </a:solidFill>
                <a:effectLst/>
                <a:uLnTx/>
                <a:uFillTx/>
                <a:latin typeface="Arial"/>
                <a:ea typeface="ＭＳ Ｐゴシック"/>
                <a:cs typeface="Arial"/>
              </a:rPr>
              <a:t>pelabresib</a:t>
            </a:r>
            <a:r>
              <a:rPr kumimoji="0" lang="en-US" sz="2400" b="1" i="0" u="none" strike="noStrike" kern="1200" cap="none" spc="-40" normalizeH="0" baseline="0" noProof="0" dirty="0">
                <a:ln>
                  <a:noFill/>
                </a:ln>
                <a:solidFill>
                  <a:srgbClr val="91005A"/>
                </a:solidFill>
                <a:effectLst/>
                <a:uLnTx/>
                <a:uFillTx/>
                <a:latin typeface="Arial"/>
                <a:ea typeface="ＭＳ Ｐゴシック"/>
                <a:cs typeface="Arial"/>
              </a:rPr>
              <a:t> </a:t>
            </a:r>
            <a:r>
              <a:rPr kumimoji="0" lang="en-US" sz="2400" b="1" i="0" u="none" strike="noStrike" kern="1200" cap="none" spc="0" normalizeH="0" baseline="0" noProof="0" dirty="0">
                <a:ln>
                  <a:noFill/>
                </a:ln>
                <a:solidFill>
                  <a:srgbClr val="91005A"/>
                </a:solidFill>
                <a:effectLst/>
                <a:uLnTx/>
                <a:uFillTx/>
                <a:latin typeface="Arial"/>
                <a:ea typeface="ＭＳ Ｐゴシック"/>
                <a:cs typeface="Arial"/>
              </a:rPr>
              <a:t>+</a:t>
            </a:r>
            <a:r>
              <a:rPr kumimoji="0" lang="en-US" sz="2400" b="1" i="0" u="none" strike="noStrike" kern="1200" cap="none" spc="-40" normalizeH="0" baseline="0" noProof="0" dirty="0">
                <a:ln>
                  <a:noFill/>
                </a:ln>
                <a:solidFill>
                  <a:srgbClr val="91005A"/>
                </a:solidFill>
                <a:effectLst/>
                <a:uLnTx/>
                <a:uFillTx/>
                <a:latin typeface="Arial"/>
                <a:ea typeface="ＭＳ Ｐゴシック"/>
                <a:cs typeface="Arial"/>
              </a:rPr>
              <a:t> </a:t>
            </a:r>
            <a:r>
              <a:rPr kumimoji="0" lang="en-US" sz="2400" b="1" i="0" u="none" strike="noStrike" kern="1200" cap="none" spc="0" normalizeH="0" baseline="0" noProof="0" dirty="0" err="1">
                <a:ln>
                  <a:noFill/>
                </a:ln>
                <a:solidFill>
                  <a:srgbClr val="91005A"/>
                </a:solidFill>
                <a:effectLst/>
                <a:uLnTx/>
                <a:uFillTx/>
                <a:latin typeface="Arial"/>
                <a:ea typeface="ＭＳ Ｐゴシック"/>
                <a:cs typeface="Arial"/>
              </a:rPr>
              <a:t>ruxolitinib</a:t>
            </a:r>
            <a:r>
              <a:rPr kumimoji="0" lang="en-US" sz="2400" b="1" i="0" u="none" strike="noStrike" kern="1200" cap="none" spc="-20" normalizeH="0" baseline="0" noProof="0" dirty="0">
                <a:ln>
                  <a:noFill/>
                </a:ln>
                <a:solidFill>
                  <a:srgbClr val="91005A"/>
                </a:solidFill>
                <a:effectLst/>
                <a:uLnTx/>
                <a:uFillTx/>
                <a:latin typeface="Arial"/>
                <a:ea typeface="ＭＳ Ｐゴシック"/>
                <a:cs typeface="Arial"/>
              </a:rPr>
              <a:t> </a:t>
            </a:r>
            <a:r>
              <a:rPr kumimoji="0" lang="en-US" sz="2400" b="1" i="0" u="none" strike="noStrike" kern="1200" cap="none" spc="0" normalizeH="0" baseline="0" noProof="0" dirty="0">
                <a:ln>
                  <a:noFill/>
                </a:ln>
                <a:solidFill>
                  <a:srgbClr val="91005A"/>
                </a:solidFill>
                <a:effectLst/>
                <a:uLnTx/>
                <a:uFillTx/>
                <a:latin typeface="Arial"/>
                <a:ea typeface="ＭＳ Ｐゴシック"/>
                <a:cs typeface="Arial"/>
              </a:rPr>
              <a:t>combination</a:t>
            </a:r>
            <a:r>
              <a:rPr kumimoji="0" lang="en-US" sz="2400" b="1" i="0" u="none" strike="noStrike" kern="1200" cap="none" spc="-15" normalizeH="0" baseline="0" noProof="0" dirty="0">
                <a:ln>
                  <a:noFill/>
                </a:ln>
                <a:solidFill>
                  <a:srgbClr val="91005A"/>
                </a:solidFill>
                <a:effectLst/>
                <a:uLnTx/>
                <a:uFillTx/>
                <a:latin typeface="Arial"/>
                <a:ea typeface="ＭＳ Ｐゴシック"/>
                <a:cs typeface="Arial"/>
              </a:rPr>
              <a:t> </a:t>
            </a:r>
            <a:r>
              <a:rPr kumimoji="0" lang="en-US" sz="2400" b="1" i="0" u="none" strike="noStrike" kern="1200" cap="none" spc="0" normalizeH="0" baseline="0" noProof="0" dirty="0">
                <a:ln>
                  <a:noFill/>
                </a:ln>
                <a:solidFill>
                  <a:srgbClr val="91005A"/>
                </a:solidFill>
                <a:effectLst/>
                <a:uLnTx/>
                <a:uFillTx/>
                <a:latin typeface="Arial"/>
                <a:ea typeface="ＭＳ Ｐゴシック"/>
                <a:cs typeface="Arial"/>
              </a:rPr>
              <a:t>was</a:t>
            </a:r>
            <a:r>
              <a:rPr kumimoji="0" lang="en-US" sz="2400" b="1" i="0" u="none" strike="noStrike" kern="1200" cap="none" spc="-80" normalizeH="0" baseline="0" noProof="0" dirty="0">
                <a:ln>
                  <a:noFill/>
                </a:ln>
                <a:solidFill>
                  <a:srgbClr val="91005A"/>
                </a:solidFill>
                <a:effectLst/>
                <a:uLnTx/>
                <a:uFillTx/>
                <a:latin typeface="Arial"/>
                <a:ea typeface="ＭＳ Ｐゴシック"/>
                <a:cs typeface="Arial"/>
              </a:rPr>
              <a:t> </a:t>
            </a:r>
            <a:r>
              <a:rPr kumimoji="0" lang="en-US" sz="2400" b="1" i="0" u="none" strike="noStrike" kern="1200" cap="none" spc="0" normalizeH="0" baseline="0" noProof="0" dirty="0">
                <a:ln>
                  <a:noFill/>
                </a:ln>
                <a:solidFill>
                  <a:srgbClr val="91005A"/>
                </a:solidFill>
                <a:effectLst/>
                <a:uLnTx/>
                <a:uFillTx/>
                <a:latin typeface="Arial"/>
                <a:ea typeface="ＭＳ Ｐゴシック"/>
                <a:cs typeface="Arial"/>
              </a:rPr>
              <a:t>consistent</a:t>
            </a:r>
            <a:r>
              <a:rPr kumimoji="0" lang="en-US" sz="2400" b="1" i="0" u="none" strike="noStrike" kern="1200" cap="none" spc="-25" normalizeH="0" baseline="0" noProof="0" dirty="0">
                <a:ln>
                  <a:noFill/>
                </a:ln>
                <a:solidFill>
                  <a:srgbClr val="91005A"/>
                </a:solidFill>
                <a:effectLst/>
                <a:uLnTx/>
                <a:uFillTx/>
                <a:latin typeface="Arial"/>
                <a:ea typeface="ＭＳ Ｐゴシック"/>
                <a:cs typeface="Arial"/>
              </a:rPr>
              <a:t> </a:t>
            </a:r>
            <a:r>
              <a:rPr kumimoji="0" lang="en-US" sz="2400" b="1" i="0" u="none" strike="noStrike" kern="1200" cap="none" spc="0" normalizeH="0" baseline="0" noProof="0" dirty="0">
                <a:ln>
                  <a:noFill/>
                </a:ln>
                <a:solidFill>
                  <a:srgbClr val="91005A"/>
                </a:solidFill>
                <a:effectLst/>
                <a:uLnTx/>
                <a:uFillTx/>
                <a:latin typeface="Arial"/>
                <a:ea typeface="ＭＳ Ｐゴシック"/>
                <a:cs typeface="Arial"/>
              </a:rPr>
              <a:t>with</a:t>
            </a:r>
            <a:r>
              <a:rPr kumimoji="0" lang="en-US" sz="2400" b="1" i="0" u="none" strike="noStrike" kern="1200" cap="none" spc="-75" normalizeH="0" baseline="0" noProof="0" dirty="0">
                <a:ln>
                  <a:noFill/>
                </a:ln>
                <a:solidFill>
                  <a:srgbClr val="91005A"/>
                </a:solidFill>
                <a:effectLst/>
                <a:uLnTx/>
                <a:uFillTx/>
                <a:latin typeface="Arial"/>
                <a:ea typeface="ＭＳ Ｐゴシック"/>
                <a:cs typeface="Arial"/>
              </a:rPr>
              <a:t> </a:t>
            </a:r>
            <a:r>
              <a:rPr kumimoji="0" lang="en-US" sz="2400" b="1" i="0" u="none" strike="noStrike" kern="1200" cap="none" spc="0" normalizeH="0" baseline="0" noProof="0" dirty="0">
                <a:ln>
                  <a:noFill/>
                </a:ln>
                <a:solidFill>
                  <a:srgbClr val="91005A"/>
                </a:solidFill>
                <a:effectLst/>
                <a:uLnTx/>
                <a:uFillTx/>
                <a:latin typeface="Arial"/>
                <a:ea typeface="ＭＳ Ｐゴシック"/>
                <a:cs typeface="Arial"/>
              </a:rPr>
              <a:t>prior</a:t>
            </a:r>
            <a:r>
              <a:rPr kumimoji="0" lang="en-US" sz="2400" b="1" i="0" u="none" strike="noStrike" kern="1200" cap="none" spc="-35" normalizeH="0" baseline="0" noProof="0" dirty="0">
                <a:ln>
                  <a:noFill/>
                </a:ln>
                <a:solidFill>
                  <a:srgbClr val="91005A"/>
                </a:solidFill>
                <a:effectLst/>
                <a:uLnTx/>
                <a:uFillTx/>
                <a:latin typeface="Arial"/>
                <a:ea typeface="ＭＳ Ｐゴシック"/>
                <a:cs typeface="Arial"/>
              </a:rPr>
              <a:t> </a:t>
            </a:r>
            <a:r>
              <a:rPr kumimoji="0" lang="en-US" sz="2400" b="1" i="0" u="none" strike="noStrike" kern="1200" cap="none" spc="-10" normalizeH="0" baseline="0" noProof="0" dirty="0">
                <a:ln>
                  <a:noFill/>
                </a:ln>
                <a:solidFill>
                  <a:srgbClr val="91005A"/>
                </a:solidFill>
                <a:effectLst/>
                <a:uLnTx/>
                <a:uFillTx/>
                <a:latin typeface="Arial"/>
                <a:ea typeface="ＭＳ Ｐゴシック"/>
                <a:cs typeface="Arial"/>
              </a:rPr>
              <a:t>trials</a:t>
            </a:r>
            <a:endParaRPr kumimoji="0" lang="en-US" sz="2400" b="0" i="0" u="none" strike="noStrike" kern="1200" cap="none" spc="0" normalizeH="0" baseline="0" noProof="0" dirty="0">
              <a:ln>
                <a:noFill/>
              </a:ln>
              <a:solidFill>
                <a:srgbClr val="000000"/>
              </a:solidFill>
              <a:effectLst/>
              <a:uLnTx/>
              <a:uFillTx/>
              <a:latin typeface="Arial"/>
              <a:ea typeface="ＭＳ Ｐゴシック"/>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ＭＳ Ｐゴシック"/>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3827678" y="6126062"/>
            <a:ext cx="5616575" cy="353695"/>
          </a:xfrm>
          <a:prstGeom prst="rect">
            <a:avLst/>
          </a:prstGeom>
        </p:spPr>
        <p:txBody>
          <a:bodyPr vert="horz" wrap="square" lIns="0" tIns="1905" rIns="0" bIns="0" rtlCol="0">
            <a:spAutoFit/>
          </a:bodyPr>
          <a:lstStyle/>
          <a:p>
            <a:pPr marL="17145" marR="0" lvl="0" indent="0" algn="l" defTabSz="914400" rtl="0" eaLnBrk="1" fontAlgn="auto" latinLnBrk="0" hangingPunct="1">
              <a:lnSpc>
                <a:spcPct val="100000"/>
              </a:lnSpc>
              <a:spcBef>
                <a:spcPts val="15"/>
              </a:spcBef>
              <a:spcAft>
                <a:spcPts val="0"/>
              </a:spcAft>
              <a:buClrTx/>
              <a:buSzTx/>
              <a:buFontTx/>
              <a:buNone/>
              <a:tabLst/>
              <a:defRPr/>
            </a:pPr>
            <a:r>
              <a:rPr kumimoji="0" sz="900" b="0" i="0" u="none" strike="noStrike" kern="1200" cap="none" spc="0" normalizeH="0" baseline="0" noProof="0" dirty="0">
                <a:ln>
                  <a:noFill/>
                </a:ln>
                <a:solidFill>
                  <a:srgbClr val="000000"/>
                </a:solidFill>
                <a:effectLst/>
                <a:uLnTx/>
                <a:uFillTx/>
                <a:latin typeface="Arial"/>
                <a:ea typeface="ＭＳ Ｐゴシック"/>
                <a:cs typeface="Arial"/>
              </a:rPr>
              <a:t>JAK,</a:t>
            </a:r>
            <a:r>
              <a:rPr kumimoji="0" sz="9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Janus</a:t>
            </a:r>
            <a:r>
              <a:rPr kumimoji="0" sz="9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kinase;</a:t>
            </a:r>
            <a:r>
              <a:rPr kumimoji="0" sz="900" b="0" i="0" u="none" strike="noStrike" kern="1200" cap="none" spc="-4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SVR35,</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≥35%</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reduction</a:t>
            </a:r>
            <a:r>
              <a:rPr kumimoji="0" sz="9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in</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spleen</a:t>
            </a:r>
            <a:r>
              <a:rPr kumimoji="0" sz="9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volume;</a:t>
            </a:r>
            <a:r>
              <a:rPr kumimoji="0" sz="9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TSS50,</a:t>
            </a:r>
            <a:r>
              <a:rPr kumimoji="0" sz="9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≥50%</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reduction</a:t>
            </a:r>
            <a:r>
              <a:rPr kumimoji="0" sz="900" b="0" i="0" u="none" strike="noStrike" kern="1200" cap="none" spc="-4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in</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total</a:t>
            </a:r>
            <a:r>
              <a:rPr kumimoji="0" sz="9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a:cs typeface="Arial"/>
              </a:rPr>
              <a:t>symptom</a:t>
            </a:r>
            <a:r>
              <a:rPr kumimoji="0" sz="9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900" b="0" i="0" u="none" strike="noStrike" kern="1200" cap="none" spc="-10" normalizeH="0" baseline="0" noProof="0" dirty="0">
                <a:ln>
                  <a:noFill/>
                </a:ln>
                <a:solidFill>
                  <a:srgbClr val="000000"/>
                </a:solidFill>
                <a:effectLst/>
                <a:uLnTx/>
                <a:uFillTx/>
                <a:latin typeface="Arial"/>
                <a:ea typeface="ＭＳ Ｐゴシック"/>
                <a:cs typeface="Arial"/>
              </a:rPr>
              <a:t>score.</a:t>
            </a:r>
            <a:endParaRPr kumimoji="0" sz="900" b="0" i="0" u="none" strike="noStrike" kern="1200" cap="none" spc="0" normalizeH="0" baseline="0" noProof="0" dirty="0">
              <a:ln>
                <a:noFill/>
              </a:ln>
              <a:solidFill>
                <a:srgbClr val="000000"/>
              </a:solidFill>
              <a:effectLst/>
              <a:uLnTx/>
              <a:uFillTx/>
              <a:latin typeface="Arial"/>
              <a:ea typeface="ＭＳ Ｐゴシック"/>
              <a:cs typeface="Arial"/>
            </a:endParaRPr>
          </a:p>
          <a:p>
            <a:pPr marL="12700" marR="0" lvl="0" indent="0" algn="l" defTabSz="914400" rtl="0" eaLnBrk="1" fontAlgn="auto" latinLnBrk="0" hangingPunct="1">
              <a:lnSpc>
                <a:spcPct val="100000"/>
              </a:lnSpc>
              <a:spcBef>
                <a:spcPts val="615"/>
              </a:spcBef>
              <a:spcAft>
                <a:spcPts val="0"/>
              </a:spcAft>
              <a:buClrTx/>
              <a:buSzTx/>
              <a:buFontTx/>
              <a:buNone/>
              <a:tabLst/>
              <a:defRPr/>
            </a:pPr>
            <a:r>
              <a:rPr kumimoji="0" sz="800" b="0" i="0" u="none" strike="noStrike" kern="1200" cap="none" spc="0" normalizeH="0" baseline="0" noProof="0" dirty="0">
                <a:ln>
                  <a:noFill/>
                </a:ln>
                <a:solidFill>
                  <a:srgbClr val="000000"/>
                </a:solidFill>
                <a:effectLst/>
                <a:uLnTx/>
                <a:uFillTx/>
                <a:latin typeface="Arial"/>
                <a:ea typeface="ＭＳ Ｐゴシック"/>
                <a:cs typeface="Arial"/>
              </a:rPr>
              <a:t>Rampal</a:t>
            </a:r>
            <a:r>
              <a:rPr kumimoji="0" sz="8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800" b="0" i="0" u="none" strike="noStrike" kern="1200" cap="none" spc="0" normalizeH="0" baseline="0" noProof="0" dirty="0">
                <a:ln>
                  <a:noFill/>
                </a:ln>
                <a:solidFill>
                  <a:srgbClr val="000000"/>
                </a:solidFill>
                <a:effectLst/>
                <a:uLnTx/>
                <a:uFillTx/>
                <a:latin typeface="Arial"/>
                <a:ea typeface="ＭＳ Ｐゴシック"/>
                <a:cs typeface="Arial"/>
              </a:rPr>
              <a:t>R,</a:t>
            </a:r>
            <a:r>
              <a:rPr kumimoji="0" sz="8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800" b="0" i="0" u="none" strike="noStrike" kern="1200" cap="none" spc="0" normalizeH="0" baseline="0" noProof="0" dirty="0">
                <a:ln>
                  <a:noFill/>
                </a:ln>
                <a:solidFill>
                  <a:srgbClr val="000000"/>
                </a:solidFill>
                <a:effectLst/>
                <a:uLnTx/>
                <a:uFillTx/>
                <a:latin typeface="Arial"/>
                <a:ea typeface="ＭＳ Ｐゴシック"/>
                <a:cs typeface="Arial"/>
              </a:rPr>
              <a:t>et</a:t>
            </a:r>
            <a:r>
              <a:rPr kumimoji="0" sz="8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800" b="0" i="0" u="none" strike="noStrike" kern="1200" cap="none" spc="0" normalizeH="0" baseline="0" noProof="0" dirty="0">
                <a:ln>
                  <a:noFill/>
                </a:ln>
                <a:solidFill>
                  <a:srgbClr val="000000"/>
                </a:solidFill>
                <a:effectLst/>
                <a:uLnTx/>
                <a:uFillTx/>
                <a:latin typeface="Arial"/>
                <a:ea typeface="ＭＳ Ｐゴシック"/>
                <a:cs typeface="Arial"/>
              </a:rPr>
              <a:t>al.</a:t>
            </a:r>
            <a:r>
              <a:rPr kumimoji="0" sz="800" b="0" i="0" u="none" strike="noStrike" kern="1200" cap="none" spc="5" normalizeH="0" baseline="0" noProof="0" dirty="0">
                <a:ln>
                  <a:noFill/>
                </a:ln>
                <a:solidFill>
                  <a:srgbClr val="000000"/>
                </a:solidFill>
                <a:effectLst/>
                <a:uLnTx/>
                <a:uFillTx/>
                <a:latin typeface="Arial"/>
                <a:ea typeface="ＭＳ Ｐゴシック"/>
                <a:cs typeface="Arial"/>
              </a:rPr>
              <a:t> </a:t>
            </a:r>
            <a:r>
              <a:rPr kumimoji="0" sz="800" b="0" i="0" u="none" strike="noStrike" kern="1200" cap="none" spc="0" normalizeH="0" baseline="0" noProof="0" dirty="0">
                <a:ln>
                  <a:noFill/>
                </a:ln>
                <a:solidFill>
                  <a:srgbClr val="000000"/>
                </a:solidFill>
                <a:effectLst/>
                <a:uLnTx/>
                <a:uFillTx/>
                <a:latin typeface="Arial"/>
                <a:ea typeface="ＭＳ Ｐゴシック"/>
                <a:cs typeface="Arial"/>
              </a:rPr>
              <a:t>ASH</a:t>
            </a:r>
            <a:r>
              <a:rPr kumimoji="0" sz="8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800" b="0" i="0" u="none" strike="noStrike" kern="1200" cap="none" spc="0" normalizeH="0" baseline="0" noProof="0" dirty="0">
                <a:ln>
                  <a:noFill/>
                </a:ln>
                <a:solidFill>
                  <a:srgbClr val="000000"/>
                </a:solidFill>
                <a:effectLst/>
                <a:uLnTx/>
                <a:uFillTx/>
                <a:latin typeface="Arial"/>
                <a:ea typeface="ＭＳ Ｐゴシック"/>
                <a:cs typeface="Arial"/>
              </a:rPr>
              <a:t>2023.</a:t>
            </a:r>
            <a:r>
              <a:rPr kumimoji="0" sz="800" b="0" i="0" u="none" strike="noStrike" kern="1200" cap="none" spc="20" normalizeH="0" baseline="0" noProof="0" dirty="0">
                <a:ln>
                  <a:noFill/>
                </a:ln>
                <a:solidFill>
                  <a:srgbClr val="000000"/>
                </a:solidFill>
                <a:effectLst/>
                <a:uLnTx/>
                <a:uFillTx/>
                <a:latin typeface="Arial"/>
                <a:ea typeface="ＭＳ Ｐゴシック"/>
                <a:cs typeface="Arial"/>
              </a:rPr>
              <a:t> </a:t>
            </a:r>
            <a:r>
              <a:rPr kumimoji="0" sz="800" b="0" i="0" u="none" strike="noStrike" kern="1200" cap="none" spc="0" normalizeH="0" baseline="0" noProof="0" dirty="0">
                <a:ln>
                  <a:noFill/>
                </a:ln>
                <a:solidFill>
                  <a:srgbClr val="000000"/>
                </a:solidFill>
                <a:effectLst/>
                <a:uLnTx/>
                <a:uFillTx/>
                <a:latin typeface="Arial"/>
                <a:ea typeface="ＭＳ Ｐゴシック"/>
                <a:cs typeface="Arial"/>
              </a:rPr>
              <a:t>Oral</a:t>
            </a:r>
            <a:r>
              <a:rPr kumimoji="0" sz="800" b="0" i="0" u="none" strike="noStrike" kern="1200" cap="none" spc="-10" normalizeH="0" baseline="0" noProof="0" dirty="0">
                <a:ln>
                  <a:noFill/>
                </a:ln>
                <a:solidFill>
                  <a:srgbClr val="000000"/>
                </a:solidFill>
                <a:effectLst/>
                <a:uLnTx/>
                <a:uFillTx/>
                <a:latin typeface="Arial"/>
                <a:ea typeface="ＭＳ Ｐゴシック"/>
                <a:cs typeface="Arial"/>
              </a:rPr>
              <a:t> </a:t>
            </a:r>
            <a:r>
              <a:rPr kumimoji="0" sz="800" b="0" i="0" u="none" strike="noStrike" kern="1200" cap="none" spc="-25" normalizeH="0" baseline="0" noProof="0" dirty="0">
                <a:ln>
                  <a:noFill/>
                </a:ln>
                <a:solidFill>
                  <a:srgbClr val="000000"/>
                </a:solidFill>
                <a:effectLst/>
                <a:uLnTx/>
                <a:uFillTx/>
                <a:latin typeface="Arial"/>
                <a:ea typeface="ＭＳ Ｐゴシック"/>
                <a:cs typeface="Arial"/>
              </a:rPr>
              <a:t>628</a:t>
            </a:r>
            <a:endParaRPr kumimoji="0" sz="800" b="0" i="0" u="none" strike="noStrike" kern="1200" cap="none" spc="0" normalizeH="0" baseline="0" noProof="0" dirty="0">
              <a:ln>
                <a:noFill/>
              </a:ln>
              <a:solidFill>
                <a:srgbClr val="000000"/>
              </a:solidFill>
              <a:effectLst/>
              <a:uLnTx/>
              <a:uFillTx/>
              <a:latin typeface="Arial"/>
              <a:ea typeface="ＭＳ Ｐゴシック"/>
              <a:cs typeface="Arial"/>
            </a:endParaRPr>
          </a:p>
        </p:txBody>
      </p:sp>
      <p:sp>
        <p:nvSpPr>
          <p:cNvPr id="3" name="object 3"/>
          <p:cNvSpPr txBox="1"/>
          <p:nvPr/>
        </p:nvSpPr>
        <p:spPr>
          <a:xfrm>
            <a:off x="369214" y="1104391"/>
            <a:ext cx="11450955" cy="4429418"/>
          </a:xfrm>
          <a:prstGeom prst="rect">
            <a:avLst/>
          </a:prstGeom>
        </p:spPr>
        <p:txBody>
          <a:bodyPr vert="horz" wrap="square" lIns="0" tIns="12700" rIns="0" bIns="0" rtlCol="0">
            <a:spAutoFit/>
          </a:bodyPr>
          <a:lstStyle/>
          <a:p>
            <a:pPr marL="295275" marR="0" lvl="0" indent="-227965" algn="l" defTabSz="914400" rtl="0" eaLnBrk="1" fontAlgn="auto" latinLnBrk="0" hangingPunct="1">
              <a:lnSpc>
                <a:spcPct val="100000"/>
              </a:lnSpc>
              <a:spcBef>
                <a:spcPts val="100"/>
              </a:spcBef>
              <a:spcAft>
                <a:spcPts val="0"/>
              </a:spcAft>
              <a:buClr>
                <a:srgbClr val="91005A"/>
              </a:buClr>
              <a:buSzTx/>
              <a:buFont typeface="Wingdings"/>
              <a:buChar char=""/>
              <a:tabLst>
                <a:tab pos="295275" algn="l"/>
              </a:tabLst>
              <a:defRPr/>
            </a:pPr>
            <a:r>
              <a:rPr kumimoji="0" sz="1800" b="1" i="0" u="none" strike="noStrike" kern="1200" cap="none" spc="0" normalizeH="0" baseline="0" noProof="0" dirty="0">
                <a:ln>
                  <a:noFill/>
                </a:ln>
                <a:solidFill>
                  <a:srgbClr val="000000"/>
                </a:solidFill>
                <a:effectLst/>
                <a:uLnTx/>
                <a:uFillTx/>
                <a:latin typeface="Arial"/>
                <a:ea typeface="ＭＳ Ｐゴシック"/>
                <a:cs typeface="Arial"/>
              </a:rPr>
              <a:t>Pelabresib</a:t>
            </a:r>
            <a:r>
              <a:rPr kumimoji="0" sz="1800" b="1" i="0" u="none" strike="noStrike" kern="1200" cap="none" spc="5"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in</a:t>
            </a:r>
            <a:r>
              <a:rPr kumimoji="0" sz="1800" b="1" i="0" u="none" strike="noStrike" kern="1200" cap="none" spc="-5"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combination</a:t>
            </a:r>
            <a:r>
              <a:rPr kumimoji="0" sz="1800" b="1" i="0" u="none" strike="noStrike" kern="1200" cap="none" spc="-10"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with</a:t>
            </a:r>
            <a:r>
              <a:rPr kumimoji="0" sz="1800" b="1" i="0" u="none" strike="noStrike" kern="1200" cap="none" spc="-40"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ruxolitinib</a:t>
            </a:r>
            <a:r>
              <a:rPr kumimoji="0" sz="1800" b="1" i="0" u="none" strike="noStrike" kern="1200" cap="none" spc="5"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compared</a:t>
            </a:r>
            <a:r>
              <a:rPr kumimoji="0" sz="1800" b="1" i="0" u="none" strike="noStrike" kern="1200" cap="none" spc="5"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with</a:t>
            </a:r>
            <a:r>
              <a:rPr kumimoji="0" sz="1800" b="1" i="0" u="none" strike="noStrike" kern="1200" cap="none" spc="-30"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placebo</a:t>
            </a:r>
            <a:r>
              <a:rPr kumimoji="0" sz="1800" b="1" i="0" u="none" strike="noStrike" kern="1200" cap="none" spc="5"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in</a:t>
            </a:r>
            <a:r>
              <a:rPr kumimoji="0" sz="1800" b="1" i="0" u="none" strike="noStrike" kern="1200" cap="none" spc="-5"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combination</a:t>
            </a:r>
            <a:r>
              <a:rPr kumimoji="0" sz="1800" b="1" i="0" u="none" strike="noStrike" kern="1200" cap="none" spc="-10"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with</a:t>
            </a:r>
            <a:r>
              <a:rPr kumimoji="0" sz="1800" b="1" i="0" u="none" strike="noStrike" kern="1200" cap="none" spc="-40"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ruxolitinib</a:t>
            </a:r>
            <a:r>
              <a:rPr kumimoji="0" sz="1800" b="1" i="0" u="none" strike="noStrike" kern="1200" cap="none" spc="5"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25" normalizeH="0" baseline="0" noProof="0" dirty="0">
                <a:ln>
                  <a:noFill/>
                </a:ln>
                <a:solidFill>
                  <a:srgbClr val="000000"/>
                </a:solidFill>
                <a:effectLst/>
                <a:uLnTx/>
                <a:uFillTx/>
                <a:latin typeface="Arial"/>
                <a:ea typeface="ＭＳ Ｐゴシック"/>
                <a:cs typeface="Arial"/>
              </a:rPr>
              <a:t>in</a:t>
            </a:r>
            <a:endParaRPr kumimoji="0" sz="1800" b="0" i="0" u="none" strike="noStrike" kern="1200" cap="none" spc="0" normalizeH="0" baseline="0" noProof="0" dirty="0">
              <a:ln>
                <a:noFill/>
              </a:ln>
              <a:solidFill>
                <a:srgbClr val="000000"/>
              </a:solidFill>
              <a:effectLst/>
              <a:uLnTx/>
              <a:uFillTx/>
              <a:latin typeface="Arial"/>
              <a:ea typeface="ＭＳ Ｐゴシック"/>
              <a:cs typeface="Arial"/>
            </a:endParaRPr>
          </a:p>
          <a:p>
            <a:pPr marL="29591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dirty="0">
                <a:ln>
                  <a:noFill/>
                </a:ln>
                <a:solidFill>
                  <a:srgbClr val="000000"/>
                </a:solidFill>
                <a:effectLst/>
                <a:uLnTx/>
                <a:uFillTx/>
                <a:latin typeface="Arial"/>
                <a:ea typeface="ＭＳ Ｐゴシック"/>
                <a:cs typeface="Arial"/>
              </a:rPr>
              <a:t>JAK</a:t>
            </a:r>
            <a:r>
              <a:rPr kumimoji="0" sz="1800" b="1" i="0" u="none" strike="noStrike" kern="1200" cap="none" spc="15"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inhibitor</a:t>
            </a:r>
            <a:r>
              <a:rPr kumimoji="0" sz="1800" b="1" i="0" u="none" strike="noStrike" kern="1200" cap="none" spc="-65"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10" normalizeH="0" baseline="0" noProof="0" dirty="0">
                <a:ln>
                  <a:noFill/>
                </a:ln>
                <a:solidFill>
                  <a:srgbClr val="000000"/>
                </a:solidFill>
                <a:effectLst/>
                <a:uLnTx/>
                <a:uFillTx/>
                <a:latin typeface="Arial"/>
                <a:ea typeface="ＭＳ Ｐゴシック"/>
                <a:cs typeface="Arial"/>
              </a:rPr>
              <a:t>treatment-</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naïve</a:t>
            </a:r>
            <a:r>
              <a:rPr kumimoji="0" sz="1800" b="1" i="0" u="none" strike="noStrike" kern="1200" cap="none" spc="20"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patients</a:t>
            </a:r>
            <a:r>
              <a:rPr kumimoji="0" sz="1800" b="1" i="0" u="none" strike="noStrike" kern="1200" cap="none" spc="-50"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at</a:t>
            </a:r>
            <a:r>
              <a:rPr kumimoji="0" sz="1800" b="1" i="0" u="none" strike="noStrike" kern="1200" cap="none" spc="-30"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Week</a:t>
            </a:r>
            <a:r>
              <a:rPr kumimoji="0" sz="1800" b="1" i="0" u="none" strike="noStrike" kern="1200" cap="none" spc="-25" normalizeH="0" baseline="0" noProof="0" dirty="0">
                <a:ln>
                  <a:noFill/>
                </a:ln>
                <a:solidFill>
                  <a:srgbClr val="000000"/>
                </a:solidFill>
                <a:effectLst/>
                <a:uLnTx/>
                <a:uFillTx/>
                <a:latin typeface="Arial"/>
                <a:ea typeface="ＭＳ Ｐゴシック"/>
                <a:cs typeface="Arial"/>
              </a:rPr>
              <a:t> 24:</a:t>
            </a:r>
            <a:endParaRPr kumimoji="0" sz="1800" b="0" i="0" u="none" strike="noStrike" kern="1200" cap="none" spc="0" normalizeH="0" baseline="0" noProof="0" dirty="0">
              <a:ln>
                <a:noFill/>
              </a:ln>
              <a:solidFill>
                <a:srgbClr val="000000"/>
              </a:solidFill>
              <a:effectLst/>
              <a:uLnTx/>
              <a:uFillTx/>
              <a:latin typeface="Arial"/>
              <a:ea typeface="ＭＳ Ｐゴシック"/>
              <a:cs typeface="Arial"/>
            </a:endParaRPr>
          </a:p>
          <a:p>
            <a:pPr marL="516255" marR="0" lvl="1" indent="-177800" algn="l" defTabSz="914400" rtl="0" eaLnBrk="1" fontAlgn="auto" latinLnBrk="0" hangingPunct="1">
              <a:lnSpc>
                <a:spcPct val="100000"/>
              </a:lnSpc>
              <a:spcBef>
                <a:spcPts val="500"/>
              </a:spcBef>
              <a:spcAft>
                <a:spcPts val="0"/>
              </a:spcAft>
              <a:buClr>
                <a:srgbClr val="91005A"/>
              </a:buClr>
              <a:buSzTx/>
              <a:buFontTx/>
              <a:buChar char="–"/>
              <a:tabLst>
                <a:tab pos="516255" algn="l"/>
              </a:tabLst>
              <a:defRPr/>
            </a:pPr>
            <a:r>
              <a:rPr kumimoji="0" sz="1600" b="0" i="0" u="none" strike="noStrike" kern="1200" cap="none" spc="-10" normalizeH="0" baseline="0" noProof="0" dirty="0">
                <a:ln>
                  <a:noFill/>
                </a:ln>
                <a:solidFill>
                  <a:srgbClr val="000000"/>
                </a:solidFill>
                <a:effectLst/>
                <a:uLnTx/>
                <a:uFillTx/>
                <a:latin typeface="Arial"/>
                <a:ea typeface="ＭＳ Ｐゴシック"/>
                <a:cs typeface="Arial"/>
              </a:rPr>
              <a:t>Significantly</a:t>
            </a:r>
            <a:r>
              <a:rPr kumimoji="0" sz="1600" b="0" i="0" u="none" strike="noStrike" kern="1200" cap="none" spc="-60" normalizeH="0" baseline="0" noProof="0" dirty="0">
                <a:ln>
                  <a:noFill/>
                </a:ln>
                <a:solidFill>
                  <a:srgbClr val="000000"/>
                </a:solidFill>
                <a:effectLst/>
                <a:uLnTx/>
                <a:uFillTx/>
                <a:latin typeface="Arial"/>
                <a:ea typeface="ＭＳ Ｐゴシック"/>
                <a:cs typeface="Arial"/>
              </a:rPr>
              <a:t> </a:t>
            </a:r>
            <a:r>
              <a:rPr kumimoji="0" sz="1600" b="0" i="0" u="none" strike="noStrike" kern="1200" cap="none" spc="0" normalizeH="0" baseline="0" noProof="0" dirty="0">
                <a:ln>
                  <a:noFill/>
                </a:ln>
                <a:solidFill>
                  <a:srgbClr val="000000"/>
                </a:solidFill>
                <a:effectLst/>
                <a:uLnTx/>
                <a:uFillTx/>
                <a:latin typeface="Arial"/>
                <a:ea typeface="ＭＳ Ｐゴシック"/>
                <a:cs typeface="Arial"/>
              </a:rPr>
              <a:t>reduced</a:t>
            </a:r>
            <a:r>
              <a:rPr kumimoji="0" sz="16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1600" b="0" i="0" u="none" strike="noStrike" kern="1200" cap="none" spc="-10" normalizeH="0" baseline="0" noProof="0" dirty="0">
                <a:ln>
                  <a:noFill/>
                </a:ln>
                <a:solidFill>
                  <a:srgbClr val="000000"/>
                </a:solidFill>
                <a:effectLst/>
                <a:uLnTx/>
                <a:uFillTx/>
                <a:latin typeface="Arial"/>
                <a:ea typeface="ＭＳ Ｐゴシック"/>
                <a:cs typeface="Arial"/>
              </a:rPr>
              <a:t>splenomegaly</a:t>
            </a:r>
            <a:r>
              <a:rPr kumimoji="0" sz="16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1600" b="0" i="0" u="none" strike="noStrike" kern="1200" cap="none" spc="0" normalizeH="0" baseline="0" noProof="0" dirty="0">
                <a:ln>
                  <a:noFill/>
                </a:ln>
                <a:solidFill>
                  <a:srgbClr val="000000"/>
                </a:solidFill>
                <a:effectLst/>
                <a:uLnTx/>
                <a:uFillTx/>
                <a:latin typeface="Arial"/>
                <a:ea typeface="ＭＳ Ｐゴシック"/>
                <a:cs typeface="Arial"/>
              </a:rPr>
              <a:t>(SVR35:</a:t>
            </a:r>
            <a:r>
              <a:rPr kumimoji="0" sz="16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1600" b="0" i="0" u="none" strike="noStrike" kern="1200" cap="none" spc="0" normalizeH="0" baseline="0" noProof="0" dirty="0">
                <a:ln>
                  <a:noFill/>
                </a:ln>
                <a:solidFill>
                  <a:srgbClr val="000000"/>
                </a:solidFill>
                <a:effectLst/>
                <a:uLnTx/>
                <a:uFillTx/>
                <a:latin typeface="Arial"/>
                <a:ea typeface="ＭＳ Ｐゴシック"/>
                <a:cs typeface="Arial"/>
              </a:rPr>
              <a:t>66%</a:t>
            </a:r>
            <a:r>
              <a:rPr kumimoji="0" sz="1600" b="0" i="0" u="none" strike="noStrike" kern="1200" cap="none" spc="-15" normalizeH="0" baseline="0" noProof="0" dirty="0">
                <a:ln>
                  <a:noFill/>
                </a:ln>
                <a:solidFill>
                  <a:srgbClr val="000000"/>
                </a:solidFill>
                <a:effectLst/>
                <a:uLnTx/>
                <a:uFillTx/>
                <a:latin typeface="Arial"/>
                <a:ea typeface="ＭＳ Ｐゴシック"/>
                <a:cs typeface="Arial"/>
              </a:rPr>
              <a:t> </a:t>
            </a:r>
            <a:r>
              <a:rPr kumimoji="0" sz="1600" b="0" i="0" u="none" strike="noStrike" kern="1200" cap="none" spc="0" normalizeH="0" baseline="0" noProof="0" dirty="0">
                <a:ln>
                  <a:noFill/>
                </a:ln>
                <a:solidFill>
                  <a:srgbClr val="000000"/>
                </a:solidFill>
                <a:effectLst/>
                <a:uLnTx/>
                <a:uFillTx/>
                <a:latin typeface="Arial"/>
                <a:ea typeface="ＭＳ Ｐゴシック"/>
                <a:cs typeface="Arial"/>
              </a:rPr>
              <a:t>vs</a:t>
            </a:r>
            <a:r>
              <a:rPr kumimoji="0" sz="16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1600" b="0" i="0" u="none" strike="noStrike" kern="1200" cap="none" spc="0" normalizeH="0" baseline="0" noProof="0" dirty="0">
                <a:ln>
                  <a:noFill/>
                </a:ln>
                <a:solidFill>
                  <a:srgbClr val="000000"/>
                </a:solidFill>
                <a:effectLst/>
                <a:uLnTx/>
                <a:uFillTx/>
                <a:latin typeface="Arial"/>
                <a:ea typeface="ＭＳ Ｐゴシック"/>
                <a:cs typeface="Arial"/>
              </a:rPr>
              <a:t>35%;</a:t>
            </a:r>
            <a:r>
              <a:rPr kumimoji="0" sz="16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1600" b="0" i="0" u="none" strike="noStrike" kern="1200" cap="none" spc="-10" normalizeH="0" baseline="0" noProof="0" dirty="0">
                <a:ln>
                  <a:noFill/>
                </a:ln>
                <a:solidFill>
                  <a:srgbClr val="000000"/>
                </a:solidFill>
                <a:effectLst/>
                <a:uLnTx/>
                <a:uFillTx/>
                <a:latin typeface="Arial"/>
                <a:ea typeface="ＭＳ Ｐゴシック"/>
                <a:cs typeface="Arial"/>
              </a:rPr>
              <a:t>p&lt;0.001)</a:t>
            </a:r>
            <a:endParaRPr kumimoji="0" sz="1600" b="0" i="0" u="none" strike="noStrike" kern="1200" cap="none" spc="0" normalizeH="0" baseline="0" noProof="0" dirty="0">
              <a:ln>
                <a:noFill/>
              </a:ln>
              <a:solidFill>
                <a:srgbClr val="000000"/>
              </a:solidFill>
              <a:effectLst/>
              <a:uLnTx/>
              <a:uFillTx/>
              <a:latin typeface="Arial"/>
              <a:ea typeface="ＭＳ Ｐゴシック"/>
              <a:cs typeface="Arial"/>
            </a:endParaRPr>
          </a:p>
          <a:p>
            <a:pPr marL="516255" marR="0" lvl="1" indent="-177800" algn="l" defTabSz="914400" rtl="0" eaLnBrk="1" fontAlgn="auto" latinLnBrk="0" hangingPunct="1">
              <a:lnSpc>
                <a:spcPct val="100000"/>
              </a:lnSpc>
              <a:spcBef>
                <a:spcPts val="505"/>
              </a:spcBef>
              <a:spcAft>
                <a:spcPts val="0"/>
              </a:spcAft>
              <a:buClr>
                <a:srgbClr val="91005A"/>
              </a:buClr>
              <a:buSzTx/>
              <a:buFontTx/>
              <a:buChar char="–"/>
              <a:tabLst>
                <a:tab pos="516255" algn="l"/>
              </a:tabLst>
              <a:defRPr/>
            </a:pPr>
            <a:r>
              <a:rPr kumimoji="0" sz="1600" b="0" i="0" u="none" strike="noStrike" kern="1200" cap="none" spc="0" normalizeH="0" baseline="0" noProof="0" dirty="0">
                <a:ln>
                  <a:noFill/>
                </a:ln>
                <a:solidFill>
                  <a:srgbClr val="000000"/>
                </a:solidFill>
                <a:effectLst/>
                <a:uLnTx/>
                <a:uFillTx/>
                <a:latin typeface="Arial"/>
                <a:ea typeface="ＭＳ Ｐゴシック"/>
                <a:cs typeface="Arial"/>
              </a:rPr>
              <a:t>Demonstrated</a:t>
            </a:r>
            <a:r>
              <a:rPr kumimoji="0" sz="16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1600" b="0" i="0" u="none" strike="noStrike" kern="1200" cap="none" spc="0" normalizeH="0" baseline="0" noProof="0" dirty="0">
                <a:ln>
                  <a:noFill/>
                </a:ln>
                <a:solidFill>
                  <a:srgbClr val="000000"/>
                </a:solidFill>
                <a:effectLst/>
                <a:uLnTx/>
                <a:uFillTx/>
                <a:latin typeface="Arial"/>
                <a:ea typeface="ＭＳ Ｐゴシック"/>
                <a:cs typeface="Arial"/>
              </a:rPr>
              <a:t>strong</a:t>
            </a:r>
            <a:r>
              <a:rPr kumimoji="0" sz="1600" b="0" i="0" u="none" strike="noStrike" kern="1200" cap="none" spc="-45" normalizeH="0" baseline="0" noProof="0" dirty="0">
                <a:ln>
                  <a:noFill/>
                </a:ln>
                <a:solidFill>
                  <a:srgbClr val="000000"/>
                </a:solidFill>
                <a:effectLst/>
                <a:uLnTx/>
                <a:uFillTx/>
                <a:latin typeface="Arial"/>
                <a:ea typeface="ＭＳ Ｐゴシック"/>
                <a:cs typeface="Arial"/>
              </a:rPr>
              <a:t> </a:t>
            </a:r>
            <a:r>
              <a:rPr kumimoji="0" sz="1600" b="0" i="0" u="none" strike="noStrike" kern="1200" cap="none" spc="0" normalizeH="0" baseline="0" noProof="0" dirty="0">
                <a:ln>
                  <a:noFill/>
                </a:ln>
                <a:solidFill>
                  <a:srgbClr val="000000"/>
                </a:solidFill>
                <a:effectLst/>
                <a:uLnTx/>
                <a:uFillTx/>
                <a:latin typeface="Arial"/>
                <a:ea typeface="ＭＳ Ｐゴシック"/>
                <a:cs typeface="Arial"/>
              </a:rPr>
              <a:t>trends</a:t>
            </a:r>
            <a:r>
              <a:rPr kumimoji="0" sz="1600" b="0" i="0" u="none" strike="noStrike" kern="1200" cap="none" spc="-30" normalizeH="0" baseline="0" noProof="0" dirty="0">
                <a:ln>
                  <a:noFill/>
                </a:ln>
                <a:solidFill>
                  <a:srgbClr val="000000"/>
                </a:solidFill>
                <a:effectLst/>
                <a:uLnTx/>
                <a:uFillTx/>
                <a:latin typeface="Arial"/>
                <a:ea typeface="ＭＳ Ｐゴシック"/>
                <a:cs typeface="Arial"/>
              </a:rPr>
              <a:t> </a:t>
            </a:r>
            <a:r>
              <a:rPr kumimoji="0" sz="1600" b="0" i="0" u="none" strike="noStrike" kern="1200" cap="none" spc="0" normalizeH="0" baseline="0" noProof="0" dirty="0">
                <a:ln>
                  <a:noFill/>
                </a:ln>
                <a:solidFill>
                  <a:srgbClr val="000000"/>
                </a:solidFill>
                <a:effectLst/>
                <a:uLnTx/>
                <a:uFillTx/>
                <a:latin typeface="Arial"/>
                <a:ea typeface="ＭＳ Ｐゴシック"/>
                <a:cs typeface="Arial"/>
              </a:rPr>
              <a:t>in</a:t>
            </a:r>
            <a:r>
              <a:rPr kumimoji="0" sz="1600" b="0" i="0" u="none" strike="noStrike" kern="1200" cap="none" spc="-65" normalizeH="0" baseline="0" noProof="0" dirty="0">
                <a:ln>
                  <a:noFill/>
                </a:ln>
                <a:solidFill>
                  <a:srgbClr val="000000"/>
                </a:solidFill>
                <a:effectLst/>
                <a:uLnTx/>
                <a:uFillTx/>
                <a:latin typeface="Arial"/>
                <a:ea typeface="ＭＳ Ｐゴシック"/>
                <a:cs typeface="Arial"/>
              </a:rPr>
              <a:t> </a:t>
            </a:r>
            <a:r>
              <a:rPr kumimoji="0" sz="1600" b="0" i="0" u="none" strike="noStrike" kern="1200" cap="none" spc="0" normalizeH="0" baseline="0" noProof="0" dirty="0">
                <a:ln>
                  <a:noFill/>
                </a:ln>
                <a:solidFill>
                  <a:srgbClr val="000000"/>
                </a:solidFill>
                <a:effectLst/>
                <a:uLnTx/>
                <a:uFillTx/>
                <a:latin typeface="Arial"/>
                <a:ea typeface="ＭＳ Ｐゴシック"/>
                <a:cs typeface="Arial"/>
              </a:rPr>
              <a:t>reducing</a:t>
            </a:r>
            <a:r>
              <a:rPr kumimoji="0" sz="1600" b="0" i="0" u="none" strike="noStrike" kern="1200" cap="none" spc="-55" normalizeH="0" baseline="0" noProof="0" dirty="0">
                <a:ln>
                  <a:noFill/>
                </a:ln>
                <a:solidFill>
                  <a:srgbClr val="000000"/>
                </a:solidFill>
                <a:effectLst/>
                <a:uLnTx/>
                <a:uFillTx/>
                <a:latin typeface="Arial"/>
                <a:ea typeface="ＭＳ Ｐゴシック"/>
                <a:cs typeface="Arial"/>
              </a:rPr>
              <a:t> </a:t>
            </a:r>
            <a:r>
              <a:rPr kumimoji="0" sz="1600" b="0" i="0" u="none" strike="noStrike" kern="1200" cap="none" spc="0" normalizeH="0" baseline="0" noProof="0" dirty="0">
                <a:ln>
                  <a:noFill/>
                </a:ln>
                <a:solidFill>
                  <a:srgbClr val="000000"/>
                </a:solidFill>
                <a:effectLst/>
                <a:uLnTx/>
                <a:uFillTx/>
                <a:latin typeface="Arial"/>
                <a:ea typeface="ＭＳ Ｐゴシック"/>
                <a:cs typeface="Arial"/>
              </a:rPr>
              <a:t>the</a:t>
            </a:r>
            <a:r>
              <a:rPr kumimoji="0" sz="16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1600" b="0" i="0" u="none" strike="noStrike" kern="1200" cap="none" spc="0" normalizeH="0" baseline="0" noProof="0" dirty="0">
                <a:ln>
                  <a:noFill/>
                </a:ln>
                <a:solidFill>
                  <a:srgbClr val="000000"/>
                </a:solidFill>
                <a:effectLst/>
                <a:uLnTx/>
                <a:uFillTx/>
                <a:latin typeface="Arial"/>
                <a:ea typeface="ＭＳ Ｐゴシック"/>
                <a:cs typeface="Arial"/>
              </a:rPr>
              <a:t>mean</a:t>
            </a:r>
            <a:r>
              <a:rPr kumimoji="0" sz="1600" b="0" i="0" u="none" strike="noStrike" kern="1200" cap="none" spc="-45" normalizeH="0" baseline="0" noProof="0" dirty="0">
                <a:ln>
                  <a:noFill/>
                </a:ln>
                <a:solidFill>
                  <a:srgbClr val="000000"/>
                </a:solidFill>
                <a:effectLst/>
                <a:uLnTx/>
                <a:uFillTx/>
                <a:latin typeface="Arial"/>
                <a:ea typeface="ＭＳ Ｐゴシック"/>
                <a:cs typeface="Arial"/>
              </a:rPr>
              <a:t> </a:t>
            </a:r>
            <a:r>
              <a:rPr kumimoji="0" sz="1600" b="0" i="0" u="none" strike="noStrike" kern="1200" cap="none" spc="0" normalizeH="0" baseline="0" noProof="0" dirty="0">
                <a:ln>
                  <a:noFill/>
                </a:ln>
                <a:solidFill>
                  <a:srgbClr val="000000"/>
                </a:solidFill>
                <a:effectLst/>
                <a:uLnTx/>
                <a:uFillTx/>
                <a:latin typeface="Arial"/>
                <a:ea typeface="ＭＳ Ｐゴシック"/>
                <a:cs typeface="Arial"/>
              </a:rPr>
              <a:t>absolute</a:t>
            </a:r>
            <a:r>
              <a:rPr kumimoji="0" sz="1600" b="0" i="0" u="none" strike="noStrike" kern="1200" cap="none" spc="-65" normalizeH="0" baseline="0" noProof="0" dirty="0">
                <a:ln>
                  <a:noFill/>
                </a:ln>
                <a:solidFill>
                  <a:srgbClr val="000000"/>
                </a:solidFill>
                <a:effectLst/>
                <a:uLnTx/>
                <a:uFillTx/>
                <a:latin typeface="Arial"/>
                <a:ea typeface="ＭＳ Ｐゴシック"/>
                <a:cs typeface="Arial"/>
              </a:rPr>
              <a:t> </a:t>
            </a:r>
            <a:r>
              <a:rPr kumimoji="0" sz="1600" b="0" i="0" u="none" strike="noStrike" kern="1200" cap="none" spc="0" normalizeH="0" baseline="0" noProof="0" dirty="0">
                <a:ln>
                  <a:noFill/>
                </a:ln>
                <a:solidFill>
                  <a:srgbClr val="000000"/>
                </a:solidFill>
                <a:effectLst/>
                <a:uLnTx/>
                <a:uFillTx/>
                <a:latin typeface="Arial"/>
                <a:ea typeface="ＭＳ Ｐゴシック"/>
                <a:cs typeface="Arial"/>
              </a:rPr>
              <a:t>TSS</a:t>
            </a:r>
            <a:r>
              <a:rPr kumimoji="0" sz="1600" b="0" i="0" u="none" strike="noStrike" kern="1200" cap="none" spc="-50" normalizeH="0" baseline="0" noProof="0" dirty="0">
                <a:ln>
                  <a:noFill/>
                </a:ln>
                <a:solidFill>
                  <a:srgbClr val="000000"/>
                </a:solidFill>
                <a:effectLst/>
                <a:uLnTx/>
                <a:uFillTx/>
                <a:latin typeface="Arial"/>
                <a:ea typeface="ＭＳ Ｐゴシック"/>
                <a:cs typeface="Arial"/>
              </a:rPr>
              <a:t> </a:t>
            </a:r>
            <a:r>
              <a:rPr kumimoji="0" sz="1600" b="0" i="0" u="none" strike="noStrike" kern="1200" cap="none" spc="0" normalizeH="0" baseline="0" noProof="0" dirty="0">
                <a:ln>
                  <a:noFill/>
                </a:ln>
                <a:solidFill>
                  <a:srgbClr val="000000"/>
                </a:solidFill>
                <a:effectLst/>
                <a:uLnTx/>
                <a:uFillTx/>
                <a:latin typeface="Arial"/>
                <a:ea typeface="ＭＳ Ｐゴシック"/>
                <a:cs typeface="Arial"/>
              </a:rPr>
              <a:t>(p=0.0545)</a:t>
            </a:r>
            <a:r>
              <a:rPr kumimoji="0" sz="1600" b="0" i="0" u="none" strike="noStrike" kern="1200" cap="none" spc="-25" normalizeH="0" baseline="0" noProof="0" dirty="0">
                <a:ln>
                  <a:noFill/>
                </a:ln>
                <a:solidFill>
                  <a:srgbClr val="000000"/>
                </a:solidFill>
                <a:effectLst/>
                <a:uLnTx/>
                <a:uFillTx/>
                <a:latin typeface="Arial"/>
                <a:ea typeface="ＭＳ Ｐゴシック"/>
                <a:cs typeface="Arial"/>
              </a:rPr>
              <a:t> </a:t>
            </a:r>
            <a:r>
              <a:rPr kumimoji="0" sz="1600" b="0" i="0" u="none" strike="noStrike" kern="1200" cap="none" spc="0" normalizeH="0" baseline="0" noProof="0" dirty="0">
                <a:ln>
                  <a:noFill/>
                </a:ln>
                <a:solidFill>
                  <a:srgbClr val="000000"/>
                </a:solidFill>
                <a:effectLst/>
                <a:uLnTx/>
                <a:uFillTx/>
                <a:latin typeface="Arial"/>
                <a:ea typeface="ＭＳ Ｐゴシック"/>
                <a:cs typeface="Arial"/>
              </a:rPr>
              <a:t>and</a:t>
            </a:r>
            <a:r>
              <a:rPr kumimoji="0" sz="1600" b="0" i="0" u="none" strike="noStrike" kern="1200" cap="none" spc="-45" normalizeH="0" baseline="0" noProof="0" dirty="0">
                <a:ln>
                  <a:noFill/>
                </a:ln>
                <a:solidFill>
                  <a:srgbClr val="000000"/>
                </a:solidFill>
                <a:effectLst/>
                <a:uLnTx/>
                <a:uFillTx/>
                <a:latin typeface="Arial"/>
                <a:ea typeface="ＭＳ Ｐゴシック"/>
                <a:cs typeface="Arial"/>
              </a:rPr>
              <a:t> </a:t>
            </a:r>
            <a:r>
              <a:rPr kumimoji="0" sz="1600" b="0" i="0" u="none" strike="noStrike" kern="1200" cap="none" spc="-10" normalizeH="0" baseline="0" noProof="0" dirty="0">
                <a:ln>
                  <a:noFill/>
                </a:ln>
                <a:solidFill>
                  <a:srgbClr val="000000"/>
                </a:solidFill>
                <a:effectLst/>
                <a:uLnTx/>
                <a:uFillTx/>
                <a:latin typeface="Arial"/>
                <a:ea typeface="ＭＳ Ｐゴシック"/>
                <a:cs typeface="Arial"/>
              </a:rPr>
              <a:t>improving</a:t>
            </a:r>
            <a:r>
              <a:rPr kumimoji="0" sz="1600" b="0" i="0" u="none" strike="noStrike" kern="1200" cap="none" spc="-85" normalizeH="0" baseline="0" noProof="0" dirty="0">
                <a:ln>
                  <a:noFill/>
                </a:ln>
                <a:solidFill>
                  <a:srgbClr val="000000"/>
                </a:solidFill>
                <a:effectLst/>
                <a:uLnTx/>
                <a:uFillTx/>
                <a:latin typeface="Arial"/>
                <a:ea typeface="ＭＳ Ｐゴシック"/>
                <a:cs typeface="Arial"/>
              </a:rPr>
              <a:t> </a:t>
            </a:r>
            <a:r>
              <a:rPr kumimoji="0" sz="1600" b="0" i="0" u="none" strike="noStrike" kern="1200" cap="none" spc="0" normalizeH="0" baseline="0" noProof="0" dirty="0">
                <a:ln>
                  <a:noFill/>
                </a:ln>
                <a:solidFill>
                  <a:srgbClr val="000000"/>
                </a:solidFill>
                <a:effectLst/>
                <a:uLnTx/>
                <a:uFillTx/>
                <a:latin typeface="Arial"/>
                <a:ea typeface="ＭＳ Ｐゴシック"/>
                <a:cs typeface="Arial"/>
              </a:rPr>
              <a:t>TSS50</a:t>
            </a:r>
            <a:r>
              <a:rPr kumimoji="0" sz="16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1600" b="0" i="0" u="none" strike="noStrike" kern="1200" cap="none" spc="-10" normalizeH="0" baseline="0" noProof="0" dirty="0">
                <a:ln>
                  <a:noFill/>
                </a:ln>
                <a:solidFill>
                  <a:srgbClr val="000000"/>
                </a:solidFill>
                <a:effectLst/>
                <a:uLnTx/>
                <a:uFillTx/>
                <a:latin typeface="Arial"/>
                <a:ea typeface="ＭＳ Ｐゴシック"/>
                <a:cs typeface="Arial"/>
              </a:rPr>
              <a:t>response</a:t>
            </a:r>
            <a:endParaRPr kumimoji="0" sz="1600" b="0" i="0" u="none" strike="noStrike" kern="1200" cap="none" spc="0" normalizeH="0" baseline="0" noProof="0" dirty="0">
              <a:ln>
                <a:noFill/>
              </a:ln>
              <a:solidFill>
                <a:srgbClr val="000000"/>
              </a:solidFill>
              <a:effectLst/>
              <a:uLnTx/>
              <a:uFillTx/>
              <a:latin typeface="Arial"/>
              <a:ea typeface="ＭＳ Ｐゴシック"/>
              <a:cs typeface="Arial"/>
            </a:endParaRPr>
          </a:p>
          <a:p>
            <a:pPr marL="516255" marR="0" lvl="1" indent="-177800" algn="l" defTabSz="914400" rtl="0" eaLnBrk="1" fontAlgn="auto" latinLnBrk="0" hangingPunct="1">
              <a:lnSpc>
                <a:spcPct val="100000"/>
              </a:lnSpc>
              <a:spcBef>
                <a:spcPts val="505"/>
              </a:spcBef>
              <a:spcAft>
                <a:spcPts val="0"/>
              </a:spcAft>
              <a:buClr>
                <a:srgbClr val="91005A"/>
              </a:buClr>
              <a:buSzTx/>
              <a:buFontTx/>
              <a:buChar char="–"/>
              <a:tabLst>
                <a:tab pos="516255" algn="l"/>
              </a:tabLst>
              <a:defRPr/>
            </a:pPr>
            <a:r>
              <a:rPr kumimoji="0" sz="1600" b="0" i="0" u="none" strike="noStrike" kern="1200" cap="none" spc="0" normalizeH="0" baseline="0" noProof="0" dirty="0">
                <a:ln>
                  <a:noFill/>
                </a:ln>
                <a:solidFill>
                  <a:srgbClr val="000000"/>
                </a:solidFill>
                <a:effectLst/>
                <a:uLnTx/>
                <a:uFillTx/>
                <a:latin typeface="Arial"/>
                <a:ea typeface="ＭＳ Ｐゴシック"/>
                <a:cs typeface="Arial"/>
              </a:rPr>
              <a:t>Doubled</a:t>
            </a:r>
            <a:r>
              <a:rPr kumimoji="0" sz="1600" b="0" i="0" u="none" strike="noStrike" kern="1200" cap="none" spc="-65" normalizeH="0" baseline="0" noProof="0" dirty="0">
                <a:ln>
                  <a:noFill/>
                </a:ln>
                <a:solidFill>
                  <a:srgbClr val="000000"/>
                </a:solidFill>
                <a:effectLst/>
                <a:uLnTx/>
                <a:uFillTx/>
                <a:latin typeface="Arial"/>
                <a:ea typeface="ＭＳ Ｐゴシック"/>
                <a:cs typeface="Arial"/>
              </a:rPr>
              <a:t> </a:t>
            </a:r>
            <a:r>
              <a:rPr kumimoji="0" sz="1600" b="0" i="0" u="none" strike="noStrike" kern="1200" cap="none" spc="0" normalizeH="0" baseline="0" noProof="0" dirty="0">
                <a:ln>
                  <a:noFill/>
                </a:ln>
                <a:solidFill>
                  <a:srgbClr val="000000"/>
                </a:solidFill>
                <a:effectLst/>
                <a:uLnTx/>
                <a:uFillTx/>
                <a:latin typeface="Arial"/>
                <a:ea typeface="ＭＳ Ｐゴシック"/>
                <a:cs typeface="Arial"/>
              </a:rPr>
              <a:t>the</a:t>
            </a:r>
            <a:r>
              <a:rPr kumimoji="0" sz="16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1600" b="0" i="0" u="none" strike="noStrike" kern="1200" cap="none" spc="0" normalizeH="0" baseline="0" noProof="0" dirty="0">
                <a:ln>
                  <a:noFill/>
                </a:ln>
                <a:solidFill>
                  <a:srgbClr val="000000"/>
                </a:solidFill>
                <a:effectLst/>
                <a:uLnTx/>
                <a:uFillTx/>
                <a:latin typeface="Arial"/>
                <a:ea typeface="ＭＳ Ｐゴシック"/>
                <a:cs typeface="Arial"/>
              </a:rPr>
              <a:t>percentage</a:t>
            </a:r>
            <a:r>
              <a:rPr kumimoji="0" sz="16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1600" b="0" i="0" u="none" strike="noStrike" kern="1200" cap="none" spc="0" normalizeH="0" baseline="0" noProof="0" dirty="0">
                <a:ln>
                  <a:noFill/>
                </a:ln>
                <a:solidFill>
                  <a:srgbClr val="000000"/>
                </a:solidFill>
                <a:effectLst/>
                <a:uLnTx/>
                <a:uFillTx/>
                <a:latin typeface="Arial"/>
                <a:ea typeface="ＭＳ Ｐゴシック"/>
                <a:cs typeface="Arial"/>
              </a:rPr>
              <a:t>of</a:t>
            </a:r>
            <a:r>
              <a:rPr kumimoji="0" sz="1600" b="0" i="0" u="none" strike="noStrike" kern="1200" cap="none" spc="-35" normalizeH="0" baseline="0" noProof="0" dirty="0">
                <a:ln>
                  <a:noFill/>
                </a:ln>
                <a:solidFill>
                  <a:srgbClr val="000000"/>
                </a:solidFill>
                <a:effectLst/>
                <a:uLnTx/>
                <a:uFillTx/>
                <a:latin typeface="Arial"/>
                <a:ea typeface="ＭＳ Ｐゴシック"/>
                <a:cs typeface="Arial"/>
              </a:rPr>
              <a:t> </a:t>
            </a:r>
            <a:r>
              <a:rPr kumimoji="0" sz="1600" b="0" i="0" u="none" strike="noStrike" kern="1200" cap="none" spc="0" normalizeH="0" baseline="0" noProof="0" dirty="0">
                <a:ln>
                  <a:noFill/>
                </a:ln>
                <a:solidFill>
                  <a:srgbClr val="000000"/>
                </a:solidFill>
                <a:effectLst/>
                <a:uLnTx/>
                <a:uFillTx/>
                <a:latin typeface="Arial"/>
                <a:ea typeface="ＭＳ Ｐゴシック"/>
                <a:cs typeface="Arial"/>
              </a:rPr>
              <a:t>patients</a:t>
            </a:r>
            <a:r>
              <a:rPr kumimoji="0" sz="1600" b="0" i="0" u="none" strike="noStrike" kern="1200" cap="none" spc="-40" normalizeH="0" baseline="0" noProof="0" dirty="0">
                <a:ln>
                  <a:noFill/>
                </a:ln>
                <a:solidFill>
                  <a:srgbClr val="000000"/>
                </a:solidFill>
                <a:effectLst/>
                <a:uLnTx/>
                <a:uFillTx/>
                <a:latin typeface="Arial"/>
                <a:ea typeface="ＭＳ Ｐゴシック"/>
                <a:cs typeface="Arial"/>
              </a:rPr>
              <a:t> </a:t>
            </a:r>
            <a:r>
              <a:rPr kumimoji="0" sz="1600" b="0" i="0" u="none" strike="noStrike" kern="1200" cap="none" spc="0" normalizeH="0" baseline="0" noProof="0" dirty="0">
                <a:ln>
                  <a:noFill/>
                </a:ln>
                <a:solidFill>
                  <a:srgbClr val="000000"/>
                </a:solidFill>
                <a:effectLst/>
                <a:uLnTx/>
                <a:uFillTx/>
                <a:latin typeface="Arial"/>
                <a:ea typeface="ＭＳ Ｐゴシック"/>
                <a:cs typeface="Arial"/>
              </a:rPr>
              <a:t>with</a:t>
            </a:r>
            <a:r>
              <a:rPr kumimoji="0" sz="1600" b="0" i="0" u="none" strike="noStrike" kern="1200" cap="none" spc="-45" normalizeH="0" baseline="0" noProof="0" dirty="0">
                <a:ln>
                  <a:noFill/>
                </a:ln>
                <a:solidFill>
                  <a:srgbClr val="000000"/>
                </a:solidFill>
                <a:effectLst/>
                <a:uLnTx/>
                <a:uFillTx/>
                <a:latin typeface="Arial"/>
                <a:ea typeface="ＭＳ Ｐゴシック"/>
                <a:cs typeface="Arial"/>
              </a:rPr>
              <a:t> </a:t>
            </a:r>
            <a:r>
              <a:rPr kumimoji="0" sz="1600" b="0" i="0" u="none" strike="noStrike" kern="1200" cap="none" spc="0" normalizeH="0" baseline="0" noProof="0" dirty="0">
                <a:ln>
                  <a:noFill/>
                </a:ln>
                <a:solidFill>
                  <a:srgbClr val="000000"/>
                </a:solidFill>
                <a:effectLst/>
                <a:uLnTx/>
                <a:uFillTx/>
                <a:latin typeface="Arial"/>
                <a:ea typeface="ＭＳ Ｐゴシック"/>
                <a:cs typeface="Arial"/>
              </a:rPr>
              <a:t>dual</a:t>
            </a:r>
            <a:r>
              <a:rPr kumimoji="0" sz="1600" b="0" i="0" u="none" strike="noStrike" kern="1200" cap="none" spc="-45" normalizeH="0" baseline="0" noProof="0" dirty="0">
                <a:ln>
                  <a:noFill/>
                </a:ln>
                <a:solidFill>
                  <a:srgbClr val="000000"/>
                </a:solidFill>
                <a:effectLst/>
                <a:uLnTx/>
                <a:uFillTx/>
                <a:latin typeface="Arial"/>
                <a:ea typeface="ＭＳ Ｐゴシック"/>
                <a:cs typeface="Arial"/>
              </a:rPr>
              <a:t> </a:t>
            </a:r>
            <a:r>
              <a:rPr kumimoji="0" sz="1600" b="0" i="0" u="none" strike="noStrike" kern="1200" cap="none" spc="0" normalizeH="0" baseline="0" noProof="0" dirty="0">
                <a:ln>
                  <a:noFill/>
                </a:ln>
                <a:solidFill>
                  <a:srgbClr val="000000"/>
                </a:solidFill>
                <a:effectLst/>
                <a:uLnTx/>
                <a:uFillTx/>
                <a:latin typeface="Arial"/>
                <a:ea typeface="ＭＳ Ｐゴシック"/>
                <a:cs typeface="Arial"/>
              </a:rPr>
              <a:t>SVR35</a:t>
            </a:r>
            <a:r>
              <a:rPr kumimoji="0" sz="1600" b="0" i="0" u="none" strike="noStrike" kern="1200" cap="none" spc="-60" normalizeH="0" baseline="0" noProof="0" dirty="0">
                <a:ln>
                  <a:noFill/>
                </a:ln>
                <a:solidFill>
                  <a:srgbClr val="000000"/>
                </a:solidFill>
                <a:effectLst/>
                <a:uLnTx/>
                <a:uFillTx/>
                <a:latin typeface="Arial"/>
                <a:ea typeface="ＭＳ Ｐゴシック"/>
                <a:cs typeface="Arial"/>
              </a:rPr>
              <a:t> </a:t>
            </a:r>
            <a:r>
              <a:rPr kumimoji="0" sz="1600" b="0" i="0" u="none" strike="noStrike" kern="1200" cap="none" spc="0" normalizeH="0" baseline="0" noProof="0" dirty="0">
                <a:ln>
                  <a:noFill/>
                </a:ln>
                <a:solidFill>
                  <a:srgbClr val="000000"/>
                </a:solidFill>
                <a:effectLst/>
                <a:uLnTx/>
                <a:uFillTx/>
                <a:latin typeface="Arial"/>
                <a:ea typeface="ＭＳ Ｐゴシック"/>
                <a:cs typeface="Arial"/>
              </a:rPr>
              <a:t>/</a:t>
            </a:r>
            <a:r>
              <a:rPr kumimoji="0" sz="1600" b="0" i="0" u="none" strike="noStrike" kern="1200" cap="none" spc="-60" normalizeH="0" baseline="0" noProof="0" dirty="0">
                <a:ln>
                  <a:noFill/>
                </a:ln>
                <a:solidFill>
                  <a:srgbClr val="000000"/>
                </a:solidFill>
                <a:effectLst/>
                <a:uLnTx/>
                <a:uFillTx/>
                <a:latin typeface="Arial"/>
                <a:ea typeface="ＭＳ Ｐゴシック"/>
                <a:cs typeface="Arial"/>
              </a:rPr>
              <a:t> </a:t>
            </a:r>
            <a:r>
              <a:rPr kumimoji="0" sz="1600" b="0" i="0" u="none" strike="noStrike" kern="1200" cap="none" spc="0" normalizeH="0" baseline="0" noProof="0" dirty="0">
                <a:ln>
                  <a:noFill/>
                </a:ln>
                <a:solidFill>
                  <a:srgbClr val="000000"/>
                </a:solidFill>
                <a:effectLst/>
                <a:uLnTx/>
                <a:uFillTx/>
                <a:latin typeface="Arial"/>
                <a:ea typeface="ＭＳ Ｐゴシック"/>
                <a:cs typeface="Arial"/>
              </a:rPr>
              <a:t>TSS50</a:t>
            </a:r>
            <a:r>
              <a:rPr kumimoji="0" sz="1600" b="0" i="0" u="none" strike="noStrike" kern="1200" cap="none" spc="-50" normalizeH="0" baseline="0" noProof="0" dirty="0">
                <a:ln>
                  <a:noFill/>
                </a:ln>
                <a:solidFill>
                  <a:srgbClr val="000000"/>
                </a:solidFill>
                <a:effectLst/>
                <a:uLnTx/>
                <a:uFillTx/>
                <a:latin typeface="Arial"/>
                <a:ea typeface="ＭＳ Ｐゴシック"/>
                <a:cs typeface="Arial"/>
              </a:rPr>
              <a:t> </a:t>
            </a:r>
            <a:r>
              <a:rPr kumimoji="0" sz="1600" b="0" i="0" u="none" strike="noStrike" kern="1200" cap="none" spc="-10" normalizeH="0" baseline="0" noProof="0" dirty="0">
                <a:ln>
                  <a:noFill/>
                </a:ln>
                <a:solidFill>
                  <a:srgbClr val="000000"/>
                </a:solidFill>
                <a:effectLst/>
                <a:uLnTx/>
                <a:uFillTx/>
                <a:latin typeface="Arial"/>
                <a:ea typeface="ＭＳ Ｐゴシック"/>
                <a:cs typeface="Arial"/>
              </a:rPr>
              <a:t>response</a:t>
            </a:r>
            <a:endParaRPr kumimoji="0" sz="1600" b="0" i="0" u="none" strike="noStrike" kern="1200" cap="none" spc="0" normalizeH="0" baseline="0" noProof="0" dirty="0">
              <a:ln>
                <a:noFill/>
              </a:ln>
              <a:solidFill>
                <a:srgbClr val="000000"/>
              </a:solidFill>
              <a:effectLst/>
              <a:uLnTx/>
              <a:uFillTx/>
              <a:latin typeface="Arial"/>
              <a:ea typeface="ＭＳ Ｐゴシック"/>
              <a:cs typeface="Arial"/>
            </a:endParaRPr>
          </a:p>
          <a:p>
            <a:pPr marL="295910" marR="1202055" lvl="0" indent="-228600" algn="l" defTabSz="914400" rtl="0" eaLnBrk="1" fontAlgn="auto" latinLnBrk="0" hangingPunct="1">
              <a:lnSpc>
                <a:spcPct val="100000"/>
              </a:lnSpc>
              <a:spcBef>
                <a:spcPts val="985"/>
              </a:spcBef>
              <a:spcAft>
                <a:spcPts val="0"/>
              </a:spcAft>
              <a:buClr>
                <a:srgbClr val="91005A"/>
              </a:buClr>
              <a:buSzTx/>
              <a:buFont typeface="Wingdings"/>
              <a:buChar char=""/>
              <a:tabLst>
                <a:tab pos="295910" algn="l"/>
              </a:tabLst>
              <a:defRPr/>
            </a:pPr>
            <a:r>
              <a:rPr kumimoji="0" sz="1800" b="1" i="0" u="none" strike="noStrike" kern="1200" cap="none" spc="0" normalizeH="0" baseline="0" noProof="0" dirty="0">
                <a:ln>
                  <a:noFill/>
                </a:ln>
                <a:solidFill>
                  <a:srgbClr val="000000"/>
                </a:solidFill>
                <a:effectLst/>
                <a:uLnTx/>
                <a:uFillTx/>
                <a:latin typeface="Arial"/>
                <a:ea typeface="ＭＳ Ｐゴシック"/>
                <a:cs typeface="Arial"/>
              </a:rPr>
              <a:t>Fewer</a:t>
            </a:r>
            <a:r>
              <a:rPr kumimoji="0" sz="1800" b="1" i="0" u="none" strike="noStrike" kern="1200" cap="none" spc="-75"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anemia</a:t>
            </a:r>
            <a:r>
              <a:rPr kumimoji="0" sz="1800" b="1" i="0" u="none" strike="noStrike" kern="1200" cap="none" spc="-30"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adverse</a:t>
            </a:r>
            <a:r>
              <a:rPr kumimoji="0" sz="1800" b="1" i="0" u="none" strike="noStrike" kern="1200" cap="none" spc="30"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events,</a:t>
            </a:r>
            <a:r>
              <a:rPr kumimoji="0" sz="1800" b="1" i="0" u="none" strike="noStrike" kern="1200" cap="none" spc="15"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higher</a:t>
            </a:r>
            <a:r>
              <a:rPr kumimoji="0" sz="1800" b="1" i="0" u="none" strike="noStrike" kern="1200" cap="none" spc="-35"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rates</a:t>
            </a:r>
            <a:r>
              <a:rPr kumimoji="0" sz="1800" b="1" i="0" u="none" strike="noStrike" kern="1200" cap="none" spc="-15"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of</a:t>
            </a:r>
            <a:r>
              <a:rPr kumimoji="0" sz="1800" b="1" i="0" u="none" strike="noStrike" kern="1200" cap="none" spc="-20"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hemoglobin</a:t>
            </a:r>
            <a:r>
              <a:rPr kumimoji="0" sz="1800" b="1" i="0" u="none" strike="noStrike" kern="1200" cap="none" spc="-40"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responses</a:t>
            </a:r>
            <a:r>
              <a:rPr kumimoji="0" sz="1800" b="1" i="0" u="none" strike="noStrike" kern="1200" cap="none" spc="-10"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and</a:t>
            </a:r>
            <a:r>
              <a:rPr kumimoji="0" sz="1800" b="1" i="0" u="none" strike="noStrike" kern="1200" cap="none" spc="-20"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less</a:t>
            </a:r>
            <a:r>
              <a:rPr kumimoji="0" sz="1800" b="1" i="0" u="none" strike="noStrike" kern="1200" cap="none" spc="-30"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patients</a:t>
            </a:r>
            <a:r>
              <a:rPr kumimoji="0" sz="1800" b="1" i="0" u="none" strike="noStrike" kern="1200" cap="none" spc="-15"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20" normalizeH="0" baseline="0" noProof="0" dirty="0">
                <a:ln>
                  <a:noFill/>
                </a:ln>
                <a:solidFill>
                  <a:srgbClr val="000000"/>
                </a:solidFill>
                <a:effectLst/>
                <a:uLnTx/>
                <a:uFillTx/>
                <a:latin typeface="Arial"/>
                <a:ea typeface="ＭＳ Ｐゴシック"/>
                <a:cs typeface="Arial"/>
              </a:rPr>
              <a:t>with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transfusion</a:t>
            </a:r>
            <a:r>
              <a:rPr kumimoji="0" sz="1800" b="1" i="0" u="none" strike="noStrike" kern="1200" cap="none" spc="-15"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10" normalizeH="0" baseline="0" noProof="0" dirty="0">
                <a:ln>
                  <a:noFill/>
                </a:ln>
                <a:solidFill>
                  <a:srgbClr val="000000"/>
                </a:solidFill>
                <a:effectLst/>
                <a:uLnTx/>
                <a:uFillTx/>
                <a:latin typeface="Arial"/>
                <a:ea typeface="ＭＳ Ｐゴシック"/>
                <a:cs typeface="Arial"/>
              </a:rPr>
              <a:t>requirement</a:t>
            </a:r>
            <a:endParaRPr kumimoji="0" sz="1800" b="0" i="0" u="none" strike="noStrike" kern="1200" cap="none" spc="0" normalizeH="0" baseline="0" noProof="0" dirty="0">
              <a:ln>
                <a:noFill/>
              </a:ln>
              <a:solidFill>
                <a:srgbClr val="000000"/>
              </a:solidFill>
              <a:effectLst/>
              <a:uLnTx/>
              <a:uFillTx/>
              <a:latin typeface="Arial"/>
              <a:ea typeface="ＭＳ Ｐゴシック"/>
              <a:cs typeface="Arial"/>
            </a:endParaRPr>
          </a:p>
          <a:p>
            <a:pPr marL="295910" marR="300355" lvl="0" indent="-228600" algn="l" defTabSz="914400" rtl="0" eaLnBrk="1" fontAlgn="auto" latinLnBrk="0" hangingPunct="1">
              <a:lnSpc>
                <a:spcPct val="100000"/>
              </a:lnSpc>
              <a:spcBef>
                <a:spcPts val="1015"/>
              </a:spcBef>
              <a:spcAft>
                <a:spcPts val="0"/>
              </a:spcAft>
              <a:buClr>
                <a:srgbClr val="91005A"/>
              </a:buClr>
              <a:buSzTx/>
              <a:buFont typeface="Wingdings"/>
              <a:buChar char=""/>
              <a:tabLst>
                <a:tab pos="295910" algn="l"/>
              </a:tabLst>
              <a:defRPr/>
            </a:pPr>
            <a:r>
              <a:rPr kumimoji="0" sz="1800" b="1" i="0" u="none" strike="noStrike" kern="1200" cap="none" spc="0" normalizeH="0" baseline="0" noProof="0" dirty="0">
                <a:ln>
                  <a:noFill/>
                </a:ln>
                <a:solidFill>
                  <a:srgbClr val="000000"/>
                </a:solidFill>
                <a:effectLst/>
                <a:uLnTx/>
                <a:uFillTx/>
                <a:latin typeface="Arial"/>
                <a:ea typeface="ＭＳ Ｐゴシック"/>
                <a:cs typeface="Arial"/>
              </a:rPr>
              <a:t>The</a:t>
            </a:r>
            <a:r>
              <a:rPr kumimoji="0" sz="1800" b="1" i="0" u="none" strike="noStrike" kern="1200" cap="none" spc="-45"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safety</a:t>
            </a:r>
            <a:r>
              <a:rPr kumimoji="0" sz="1800" b="1" i="0" u="none" strike="noStrike" kern="1200" cap="none" spc="-10"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profile</a:t>
            </a:r>
            <a:r>
              <a:rPr kumimoji="0" sz="1800" b="1" i="0" u="none" strike="noStrike" kern="1200" cap="none" spc="-25"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appeared generally</a:t>
            </a:r>
            <a:r>
              <a:rPr kumimoji="0" sz="1800" b="1" i="0" u="none" strike="noStrike" kern="1200" cap="none" spc="-20"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comparable</a:t>
            </a:r>
            <a:r>
              <a:rPr kumimoji="0" sz="1800" b="1" i="0" u="none" strike="noStrike" kern="1200" cap="none" spc="-15"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to</a:t>
            </a:r>
            <a:r>
              <a:rPr kumimoji="0" sz="1800" b="1" i="0" u="none" strike="noStrike" kern="1200" cap="none" spc="-20"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the</a:t>
            </a:r>
            <a:r>
              <a:rPr kumimoji="0" sz="1800" b="1" i="0" u="none" strike="noStrike" kern="1200" cap="none" spc="-15"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established</a:t>
            </a:r>
            <a:r>
              <a:rPr kumimoji="0" sz="1800" b="1" i="0" u="none" strike="noStrike" kern="1200" cap="none" spc="-15"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safety</a:t>
            </a:r>
            <a:r>
              <a:rPr kumimoji="0" sz="1800" b="1" i="0" u="none" strike="noStrike" kern="1200" cap="none" spc="-10"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profile</a:t>
            </a:r>
            <a:r>
              <a:rPr kumimoji="0" sz="1800" b="1" i="0" u="none" strike="noStrike" kern="1200" cap="none" spc="-25"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of</a:t>
            </a:r>
            <a:r>
              <a:rPr kumimoji="0" sz="1800" b="1" i="0" u="none" strike="noStrike" kern="1200" cap="none" spc="-15"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ruxolitinib</a:t>
            </a:r>
            <a:r>
              <a:rPr kumimoji="0" sz="1800" b="1" i="0" u="none" strike="noStrike" kern="1200" cap="none" spc="-35"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20" normalizeH="0" baseline="0" noProof="0" dirty="0">
                <a:ln>
                  <a:noFill/>
                </a:ln>
                <a:solidFill>
                  <a:srgbClr val="000000"/>
                </a:solidFill>
                <a:effectLst/>
                <a:uLnTx/>
                <a:uFillTx/>
                <a:latin typeface="Arial"/>
                <a:ea typeface="ＭＳ Ｐゴシック"/>
                <a:cs typeface="Arial"/>
              </a:rPr>
              <a:t>with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fewer</a:t>
            </a:r>
            <a:r>
              <a:rPr kumimoji="0" sz="1800" b="1" i="0" u="none" strike="noStrike" kern="1200" cap="none" spc="-45"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grade</a:t>
            </a:r>
            <a:r>
              <a:rPr kumimoji="0" sz="1800" b="1" i="0" u="none" strike="noStrike" kern="1200" cap="none" spc="-10"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 3</a:t>
            </a:r>
            <a:r>
              <a:rPr kumimoji="0" sz="1800" b="1" i="0" u="none" strike="noStrike" kern="1200" cap="none" spc="5"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10" normalizeH="0" baseline="0" noProof="0" dirty="0">
                <a:ln>
                  <a:noFill/>
                </a:ln>
                <a:solidFill>
                  <a:srgbClr val="000000"/>
                </a:solidFill>
                <a:effectLst/>
                <a:uLnTx/>
                <a:uFillTx/>
                <a:latin typeface="Arial"/>
                <a:ea typeface="ＭＳ Ｐゴシック"/>
                <a:cs typeface="Arial"/>
              </a:rPr>
              <a:t>events</a:t>
            </a:r>
            <a:endParaRPr kumimoji="0" sz="1800" b="0" i="0" u="none" strike="noStrike" kern="1200" cap="none" spc="0" normalizeH="0" baseline="0" noProof="0" dirty="0">
              <a:ln>
                <a:noFill/>
              </a:ln>
              <a:solidFill>
                <a:srgbClr val="000000"/>
              </a:solidFill>
              <a:effectLst/>
              <a:uLnTx/>
              <a:uFillTx/>
              <a:latin typeface="Arial"/>
              <a:ea typeface="ＭＳ Ｐゴシック"/>
              <a:cs typeface="Arial"/>
            </a:endParaRPr>
          </a:p>
          <a:p>
            <a:pPr marL="295910" marR="720090" lvl="0" indent="-228600" algn="l" defTabSz="914400" rtl="0" eaLnBrk="1" fontAlgn="auto" latinLnBrk="0" hangingPunct="1">
              <a:lnSpc>
                <a:spcPct val="100000"/>
              </a:lnSpc>
              <a:spcBef>
                <a:spcPts val="994"/>
              </a:spcBef>
              <a:spcAft>
                <a:spcPts val="0"/>
              </a:spcAft>
              <a:buClr>
                <a:srgbClr val="91005A"/>
              </a:buClr>
              <a:buSzTx/>
              <a:buFont typeface="Wingdings"/>
              <a:buChar char=""/>
              <a:tabLst>
                <a:tab pos="295910" algn="l"/>
              </a:tabLst>
              <a:defRPr/>
            </a:pPr>
            <a:r>
              <a:rPr kumimoji="0" sz="1800" b="1" i="0" u="none" strike="noStrike" kern="1200" cap="none" spc="0" normalizeH="0" baseline="0" noProof="0" dirty="0">
                <a:ln>
                  <a:noFill/>
                </a:ln>
                <a:solidFill>
                  <a:srgbClr val="000000"/>
                </a:solidFill>
                <a:effectLst/>
                <a:uLnTx/>
                <a:uFillTx/>
                <a:latin typeface="Arial"/>
                <a:ea typeface="ＭＳ Ｐゴシック"/>
                <a:cs typeface="Arial"/>
              </a:rPr>
              <a:t>Pelabresib</a:t>
            </a:r>
            <a:r>
              <a:rPr kumimoji="0" sz="1800" b="1" i="0" u="none" strike="noStrike" kern="1200" cap="none" spc="-10"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in</a:t>
            </a:r>
            <a:r>
              <a:rPr kumimoji="0" sz="1800" b="1" i="0" u="none" strike="noStrike" kern="1200" cap="none" spc="-10"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combination</a:t>
            </a:r>
            <a:r>
              <a:rPr kumimoji="0" sz="1800" b="1" i="0" u="none" strike="noStrike" kern="1200" cap="none" spc="-20"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with</a:t>
            </a:r>
            <a:r>
              <a:rPr kumimoji="0" sz="1800" b="1" i="0" u="none" strike="noStrike" kern="1200" cap="none" spc="-45"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ruxolitinib</a:t>
            </a:r>
            <a:r>
              <a:rPr kumimoji="0" sz="1800" b="1" i="0" u="none" strike="noStrike" kern="1200" cap="none" spc="-20"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showed</a:t>
            </a:r>
            <a:r>
              <a:rPr kumimoji="0" sz="1800" b="1" i="0" u="none" strike="noStrike" kern="1200" cap="none" spc="-40"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reduction</a:t>
            </a:r>
            <a:r>
              <a:rPr kumimoji="0" sz="1800" b="1" i="0" u="none" strike="noStrike" kern="1200" cap="none" spc="-10"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of</a:t>
            </a:r>
            <a:r>
              <a:rPr kumimoji="0" sz="1800" b="1" i="0" u="none" strike="noStrike" kern="1200" cap="none" spc="-5"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pro-inflammatory</a:t>
            </a:r>
            <a:r>
              <a:rPr kumimoji="0" sz="1800" b="1" i="0" u="none" strike="noStrike" kern="1200" cap="none" spc="-15"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cytokines,</a:t>
            </a:r>
            <a:r>
              <a:rPr kumimoji="0" sz="1800" b="1" i="0" u="none" strike="noStrike" kern="1200" cap="none" spc="15"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25" normalizeH="0" baseline="0" noProof="0" dirty="0">
                <a:ln>
                  <a:noFill/>
                </a:ln>
                <a:solidFill>
                  <a:srgbClr val="000000"/>
                </a:solidFill>
                <a:effectLst/>
                <a:uLnTx/>
                <a:uFillTx/>
                <a:latin typeface="Arial"/>
                <a:ea typeface="ＭＳ Ｐゴシック"/>
                <a:cs typeface="Arial"/>
              </a:rPr>
              <a:t>and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improvement</a:t>
            </a:r>
            <a:r>
              <a:rPr kumimoji="0" sz="1800" b="1" i="0" u="none" strike="noStrike" kern="1200" cap="none" spc="-10"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in</a:t>
            </a:r>
            <a:r>
              <a:rPr kumimoji="0" sz="1800" b="1" i="0" u="none" strike="noStrike" kern="1200" cap="none" spc="-35"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bone</a:t>
            </a:r>
            <a:r>
              <a:rPr kumimoji="0" sz="1800" b="1" i="0" u="none" strike="noStrike" kern="1200" cap="none" spc="-50"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marrow</a:t>
            </a:r>
            <a:r>
              <a:rPr kumimoji="0" sz="1800" b="1" i="0" u="none" strike="noStrike" kern="1200" cap="none" spc="-20"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fibrosis</a:t>
            </a:r>
            <a:r>
              <a:rPr kumimoji="0" sz="1800" b="1" i="0" u="none" strike="noStrike" kern="1200" cap="none" spc="-45"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and</a:t>
            </a:r>
            <a:r>
              <a:rPr kumimoji="0" sz="1800" b="1" i="0" u="none" strike="noStrike" kern="1200" cap="none" spc="-40"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anemia</a:t>
            </a:r>
            <a:r>
              <a:rPr kumimoji="0" sz="1800" b="1" i="0" u="none" strike="noStrike" kern="1200" cap="none" spc="-20"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response,</a:t>
            </a:r>
            <a:r>
              <a:rPr kumimoji="0" sz="1800" b="1" i="0" u="none" strike="noStrike" kern="1200" cap="none" spc="-35"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addressing</a:t>
            </a:r>
            <a:r>
              <a:rPr kumimoji="0" sz="1800" b="1" i="0" u="none" strike="noStrike" kern="1200" cap="none" spc="-45"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the</a:t>
            </a:r>
            <a:r>
              <a:rPr kumimoji="0" sz="1800" b="1" i="0" u="none" strike="noStrike" kern="1200" cap="none" spc="-30"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four</a:t>
            </a:r>
            <a:r>
              <a:rPr kumimoji="0" sz="1800" b="1" i="0" u="none" strike="noStrike" kern="1200" cap="none" spc="-45" normalizeH="0" baseline="0" noProof="0" dirty="0">
                <a:ln>
                  <a:noFill/>
                </a:ln>
                <a:solidFill>
                  <a:srgbClr val="000000"/>
                </a:solidFill>
                <a:effectLst/>
                <a:uLnTx/>
                <a:uFillTx/>
                <a:latin typeface="Arial"/>
                <a:ea typeface="ＭＳ Ｐゴシック"/>
                <a:cs typeface="Arial"/>
              </a:rPr>
              <a:t> </a:t>
            </a:r>
            <a:r>
              <a:rPr kumimoji="0" sz="1800" b="1" i="0" u="none" strike="noStrike" kern="1200" cap="none" spc="0" normalizeH="0" baseline="0" noProof="0" dirty="0">
                <a:ln>
                  <a:noFill/>
                </a:ln>
                <a:solidFill>
                  <a:srgbClr val="000000"/>
                </a:solidFill>
                <a:effectLst/>
                <a:uLnTx/>
                <a:uFillTx/>
                <a:latin typeface="Arial"/>
                <a:ea typeface="ＭＳ Ｐゴシック"/>
                <a:cs typeface="Arial"/>
              </a:rPr>
              <a:t>hallmarks</a:t>
            </a:r>
            <a:r>
              <a:rPr kumimoji="0" sz="1800" b="1" i="0" u="none" strike="noStrike" kern="1200" cap="none" spc="-25" normalizeH="0" baseline="0" noProof="0" dirty="0">
                <a:ln>
                  <a:noFill/>
                </a:ln>
                <a:solidFill>
                  <a:srgbClr val="000000"/>
                </a:solidFill>
                <a:effectLst/>
                <a:uLnTx/>
                <a:uFillTx/>
                <a:latin typeface="Arial"/>
                <a:ea typeface="ＭＳ Ｐゴシック"/>
                <a:cs typeface="Arial"/>
              </a:rPr>
              <a:t> of </a:t>
            </a:r>
            <a:r>
              <a:rPr kumimoji="0" sz="1800" b="1" i="0" u="none" strike="noStrike" kern="1200" cap="none" spc="-10" normalizeH="0" baseline="0" noProof="0" dirty="0">
                <a:ln>
                  <a:noFill/>
                </a:ln>
                <a:solidFill>
                  <a:srgbClr val="000000"/>
                </a:solidFill>
                <a:effectLst/>
                <a:uLnTx/>
                <a:uFillTx/>
                <a:latin typeface="Arial"/>
                <a:ea typeface="ＭＳ Ｐゴシック"/>
                <a:cs typeface="Arial"/>
              </a:rPr>
              <a:t>myelofibrosis</a:t>
            </a:r>
            <a:endParaRPr kumimoji="0" sz="1800" b="0" i="0" u="none" strike="noStrike" kern="1200" cap="none" spc="0" normalizeH="0" baseline="0" noProof="0" dirty="0">
              <a:ln>
                <a:noFill/>
              </a:ln>
              <a:solidFill>
                <a:srgbClr val="000000"/>
              </a:solidFill>
              <a:effectLst/>
              <a:uLnTx/>
              <a:uFillTx/>
              <a:latin typeface="Arial"/>
              <a:ea typeface="ＭＳ Ｐゴシック"/>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srgbClr val="000000"/>
              </a:solidFill>
              <a:effectLst/>
              <a:uLnTx/>
              <a:uFillTx/>
              <a:latin typeface="Arial"/>
              <a:ea typeface="ＭＳ Ｐゴシック"/>
              <a:cs typeface="Arial"/>
            </a:endParaRPr>
          </a:p>
          <a:p>
            <a:pPr marL="0" marR="0" lvl="0" indent="0" algn="l" defTabSz="914400" rtl="0" eaLnBrk="1" fontAlgn="auto" latinLnBrk="0" hangingPunct="1">
              <a:lnSpc>
                <a:spcPct val="100000"/>
              </a:lnSpc>
              <a:spcBef>
                <a:spcPts val="10"/>
              </a:spcBef>
              <a:spcAft>
                <a:spcPts val="0"/>
              </a:spcAft>
              <a:buClrTx/>
              <a:buSzTx/>
              <a:buFontTx/>
              <a:buNone/>
              <a:tabLst/>
              <a:defRPr/>
            </a:pPr>
            <a:endParaRPr kumimoji="0" sz="1950" b="0" i="0" u="none" strike="noStrike" kern="1200" cap="none" spc="0" normalizeH="0" baseline="0" noProof="0" dirty="0">
              <a:ln>
                <a:noFill/>
              </a:ln>
              <a:solidFill>
                <a:srgbClr val="000000"/>
              </a:solidFill>
              <a:effectLst/>
              <a:uLnTx/>
              <a:uFillTx/>
              <a:latin typeface="Arial"/>
              <a:ea typeface="ＭＳ Ｐゴシック"/>
              <a:cs typeface="Arial"/>
            </a:endParaRPr>
          </a:p>
        </p:txBody>
      </p:sp>
      <p:sp>
        <p:nvSpPr>
          <p:cNvPr id="7" name="TextBox 6">
            <a:extLst>
              <a:ext uri="{FF2B5EF4-FFF2-40B4-BE49-F238E27FC236}">
                <a16:creationId xmlns:a16="http://schemas.microsoft.com/office/drawing/2014/main" id="{F0D530A5-7688-42DD-BC67-2D7B6677358E}"/>
              </a:ext>
            </a:extLst>
          </p:cNvPr>
          <p:cNvSpPr txBox="1"/>
          <p:nvPr/>
        </p:nvSpPr>
        <p:spPr>
          <a:xfrm>
            <a:off x="825537" y="204329"/>
            <a:ext cx="1102356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91005A"/>
                </a:solidFill>
                <a:effectLst/>
                <a:uLnTx/>
                <a:uFillTx/>
                <a:latin typeface="Arial"/>
                <a:ea typeface="ＭＳ Ｐゴシック"/>
                <a:cs typeface="Arial"/>
              </a:rPr>
              <a:t>Conclusions</a:t>
            </a:r>
            <a:endParaRPr kumimoji="0" lang="en-US" sz="4000" b="0" i="0" u="none" strike="noStrike" kern="1200" cap="none" spc="0" normalizeH="0" baseline="0" noProof="0" dirty="0">
              <a:ln>
                <a:noFill/>
              </a:ln>
              <a:solidFill>
                <a:srgbClr val="000000"/>
              </a:solidFill>
              <a:effectLst/>
              <a:uLnTx/>
              <a:uFillTx/>
              <a:latin typeface="Arial"/>
              <a:ea typeface="ＭＳ Ｐゴシック"/>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0000"/>
              </a:solidFill>
              <a:effectLst/>
              <a:uLnTx/>
              <a:uFillTx/>
              <a:latin typeface="Arial"/>
              <a:ea typeface="ＭＳ Ｐゴシック"/>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B8EADA-E60F-47DA-9D04-77437B01BAC9}"/>
              </a:ext>
            </a:extLst>
          </p:cNvPr>
          <p:cNvSpPr>
            <a:spLocks noGrp="1"/>
          </p:cNvSpPr>
          <p:nvPr>
            <p:ph sz="half" idx="1"/>
          </p:nvPr>
        </p:nvSpPr>
        <p:spPr>
          <a:xfrm>
            <a:off x="768350" y="1399720"/>
            <a:ext cx="4286250" cy="2000133"/>
          </a:xfrm>
        </p:spPr>
        <p:txBody>
          <a:bodyPr/>
          <a:lstStyle/>
          <a:p>
            <a:r>
              <a:rPr lang="en-US" sz="2800" dirty="0"/>
              <a:t>Defining “disease modification”</a:t>
            </a:r>
          </a:p>
        </p:txBody>
      </p:sp>
      <p:sp>
        <p:nvSpPr>
          <p:cNvPr id="3" name="Content Placeholder 2">
            <a:extLst>
              <a:ext uri="{FF2B5EF4-FFF2-40B4-BE49-F238E27FC236}">
                <a16:creationId xmlns:a16="http://schemas.microsoft.com/office/drawing/2014/main" id="{1A9DF0A3-C5D8-4CD3-8033-4B234BCA4D7D}"/>
              </a:ext>
            </a:extLst>
          </p:cNvPr>
          <p:cNvSpPr>
            <a:spLocks noGrp="1"/>
          </p:cNvSpPr>
          <p:nvPr>
            <p:ph sz="half" idx="2"/>
          </p:nvPr>
        </p:nvSpPr>
        <p:spPr>
          <a:xfrm>
            <a:off x="5911850" y="1234755"/>
            <a:ext cx="5511800" cy="1584645"/>
          </a:xfrm>
        </p:spPr>
        <p:txBody>
          <a:bodyPr/>
          <a:lstStyle/>
          <a:p>
            <a:r>
              <a:rPr lang="en-US" sz="2800" dirty="0"/>
              <a:t>Tailoring selection of JAK inhibitors to specific patient populations </a:t>
            </a:r>
          </a:p>
        </p:txBody>
      </p:sp>
      <p:sp>
        <p:nvSpPr>
          <p:cNvPr id="5" name="Title 4">
            <a:extLst>
              <a:ext uri="{FF2B5EF4-FFF2-40B4-BE49-F238E27FC236}">
                <a16:creationId xmlns:a16="http://schemas.microsoft.com/office/drawing/2014/main" id="{0B0E8481-1AC4-49DF-984E-B015768398B1}"/>
              </a:ext>
            </a:extLst>
          </p:cNvPr>
          <p:cNvSpPr>
            <a:spLocks noGrp="1"/>
          </p:cNvSpPr>
          <p:nvPr>
            <p:ph type="title"/>
          </p:nvPr>
        </p:nvSpPr>
        <p:spPr/>
        <p:txBody>
          <a:bodyPr/>
          <a:lstStyle/>
          <a:p>
            <a:r>
              <a:rPr lang="en-US" dirty="0"/>
              <a:t>Where are we headed in MF?</a:t>
            </a:r>
          </a:p>
        </p:txBody>
      </p:sp>
      <p:sp>
        <p:nvSpPr>
          <p:cNvPr id="6" name="Content Placeholder 2">
            <a:extLst>
              <a:ext uri="{FF2B5EF4-FFF2-40B4-BE49-F238E27FC236}">
                <a16:creationId xmlns:a16="http://schemas.microsoft.com/office/drawing/2014/main" id="{372B0C1C-5908-4485-BD9C-F18E6D79A2E1}"/>
              </a:ext>
            </a:extLst>
          </p:cNvPr>
          <p:cNvSpPr txBox="1">
            <a:spLocks/>
          </p:cNvSpPr>
          <p:nvPr/>
        </p:nvSpPr>
        <p:spPr bwMode="auto">
          <a:xfrm>
            <a:off x="6096000" y="3776848"/>
            <a:ext cx="5511800" cy="158464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6777" indent="-456777" algn="l" rtl="0" eaLnBrk="1" fontAlgn="base" hangingPunct="1">
              <a:spcBef>
                <a:spcPct val="20000"/>
              </a:spcBef>
              <a:spcAft>
                <a:spcPct val="0"/>
              </a:spcAft>
              <a:buChar char="•"/>
              <a:defRPr sz="3730">
                <a:solidFill>
                  <a:schemeClr val="tx1"/>
                </a:solidFill>
                <a:latin typeface="+mn-lt"/>
                <a:ea typeface="+mn-ea"/>
                <a:cs typeface="+mn-cs"/>
              </a:defRPr>
            </a:lvl1pPr>
            <a:lvl2pPr marL="989684" indent="-380648" algn="l" rtl="0" eaLnBrk="1" fontAlgn="base" hangingPunct="1">
              <a:spcBef>
                <a:spcPct val="20000"/>
              </a:spcBef>
              <a:spcAft>
                <a:spcPct val="0"/>
              </a:spcAft>
              <a:buChar char="–"/>
              <a:defRPr sz="3197">
                <a:solidFill>
                  <a:schemeClr val="tx1"/>
                </a:solidFill>
                <a:latin typeface="+mn-lt"/>
                <a:ea typeface="+mn-ea"/>
              </a:defRPr>
            </a:lvl2pPr>
            <a:lvl3pPr marL="1522590" indent="-304518" algn="l" rtl="0" eaLnBrk="1" fontAlgn="base" hangingPunct="1">
              <a:spcBef>
                <a:spcPct val="20000"/>
              </a:spcBef>
              <a:spcAft>
                <a:spcPct val="0"/>
              </a:spcAft>
              <a:buChar char="•"/>
              <a:defRPr sz="2664">
                <a:solidFill>
                  <a:schemeClr val="tx1"/>
                </a:solidFill>
                <a:latin typeface="+mn-lt"/>
                <a:ea typeface="+mn-ea"/>
              </a:defRPr>
            </a:lvl3pPr>
            <a:lvl4pPr marL="2131626" indent="-304518" algn="l" rtl="0" eaLnBrk="1" fontAlgn="base" hangingPunct="1">
              <a:spcBef>
                <a:spcPct val="20000"/>
              </a:spcBef>
              <a:spcAft>
                <a:spcPct val="0"/>
              </a:spcAft>
              <a:defRPr sz="2398">
                <a:solidFill>
                  <a:schemeClr val="tx1"/>
                </a:solidFill>
                <a:latin typeface="+mn-lt"/>
                <a:ea typeface="+mn-ea"/>
              </a:defRPr>
            </a:lvl4pPr>
            <a:lvl5pPr marL="2740663" indent="-304518" algn="l" rtl="0" eaLnBrk="1" fontAlgn="base" hangingPunct="1">
              <a:spcBef>
                <a:spcPct val="20000"/>
              </a:spcBef>
              <a:spcAft>
                <a:spcPct val="0"/>
              </a:spcAft>
              <a:buChar char="»"/>
              <a:defRPr sz="2398">
                <a:solidFill>
                  <a:schemeClr val="tx1"/>
                </a:solidFill>
                <a:latin typeface="+mn-lt"/>
                <a:ea typeface="+mn-ea"/>
              </a:defRPr>
            </a:lvl5pPr>
            <a:lvl6pPr marL="3349699" indent="-304518" algn="l" rtl="0" eaLnBrk="1" fontAlgn="base" hangingPunct="1">
              <a:spcBef>
                <a:spcPct val="20000"/>
              </a:spcBef>
              <a:spcAft>
                <a:spcPct val="0"/>
              </a:spcAft>
              <a:buChar char="»"/>
              <a:defRPr sz="2398">
                <a:solidFill>
                  <a:schemeClr val="tx1"/>
                </a:solidFill>
                <a:latin typeface="+mn-lt"/>
                <a:ea typeface="+mn-ea"/>
              </a:defRPr>
            </a:lvl6pPr>
            <a:lvl7pPr marL="3958735" indent="-304518" algn="l" rtl="0" eaLnBrk="1" fontAlgn="base" hangingPunct="1">
              <a:spcBef>
                <a:spcPct val="20000"/>
              </a:spcBef>
              <a:spcAft>
                <a:spcPct val="0"/>
              </a:spcAft>
              <a:buChar char="»"/>
              <a:defRPr sz="2398">
                <a:solidFill>
                  <a:schemeClr val="tx1"/>
                </a:solidFill>
                <a:latin typeface="+mn-lt"/>
                <a:ea typeface="+mn-ea"/>
              </a:defRPr>
            </a:lvl7pPr>
            <a:lvl8pPr marL="4567771" indent="-304518" algn="l" rtl="0" eaLnBrk="1" fontAlgn="base" hangingPunct="1">
              <a:spcBef>
                <a:spcPct val="20000"/>
              </a:spcBef>
              <a:spcAft>
                <a:spcPct val="0"/>
              </a:spcAft>
              <a:buChar char="»"/>
              <a:defRPr sz="2398">
                <a:solidFill>
                  <a:schemeClr val="tx1"/>
                </a:solidFill>
                <a:latin typeface="+mn-lt"/>
                <a:ea typeface="+mn-ea"/>
              </a:defRPr>
            </a:lvl8pPr>
            <a:lvl9pPr marL="5176807" indent="-304518" algn="l" rtl="0" eaLnBrk="1" fontAlgn="base" hangingPunct="1">
              <a:spcBef>
                <a:spcPct val="20000"/>
              </a:spcBef>
              <a:spcAft>
                <a:spcPct val="0"/>
              </a:spcAft>
              <a:buChar char="»"/>
              <a:defRPr sz="2398">
                <a:solidFill>
                  <a:schemeClr val="tx1"/>
                </a:solidFill>
                <a:latin typeface="+mn-lt"/>
                <a:ea typeface="+mn-ea"/>
              </a:defRPr>
            </a:lvl9pPr>
          </a:lstStyle>
          <a:p>
            <a:pPr marL="456777" marR="0" lvl="0" indent="-456777"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srgbClr val="000000"/>
                </a:solidFill>
                <a:effectLst/>
                <a:uLnTx/>
                <a:uFillTx/>
                <a:latin typeface="Arial"/>
                <a:ea typeface="ＭＳ Ｐゴシック"/>
              </a:rPr>
              <a:t>Novel non-JAK targets</a:t>
            </a:r>
          </a:p>
        </p:txBody>
      </p:sp>
      <p:sp>
        <p:nvSpPr>
          <p:cNvPr id="7" name="Content Placeholder 2">
            <a:extLst>
              <a:ext uri="{FF2B5EF4-FFF2-40B4-BE49-F238E27FC236}">
                <a16:creationId xmlns:a16="http://schemas.microsoft.com/office/drawing/2014/main" id="{EFC34EDC-6FC9-4C06-9655-CF0588B6FF21}"/>
              </a:ext>
            </a:extLst>
          </p:cNvPr>
          <p:cNvSpPr txBox="1">
            <a:spLocks/>
          </p:cNvSpPr>
          <p:nvPr/>
        </p:nvSpPr>
        <p:spPr bwMode="auto">
          <a:xfrm>
            <a:off x="704850" y="3883733"/>
            <a:ext cx="5511800" cy="158464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6777" indent="-456777" algn="l" rtl="0" eaLnBrk="1" fontAlgn="base" hangingPunct="1">
              <a:spcBef>
                <a:spcPct val="20000"/>
              </a:spcBef>
              <a:spcAft>
                <a:spcPct val="0"/>
              </a:spcAft>
              <a:buChar char="•"/>
              <a:defRPr sz="3730">
                <a:solidFill>
                  <a:schemeClr val="tx1"/>
                </a:solidFill>
                <a:latin typeface="+mn-lt"/>
                <a:ea typeface="+mn-ea"/>
                <a:cs typeface="+mn-cs"/>
              </a:defRPr>
            </a:lvl1pPr>
            <a:lvl2pPr marL="989684" indent="-380648" algn="l" rtl="0" eaLnBrk="1" fontAlgn="base" hangingPunct="1">
              <a:spcBef>
                <a:spcPct val="20000"/>
              </a:spcBef>
              <a:spcAft>
                <a:spcPct val="0"/>
              </a:spcAft>
              <a:buChar char="–"/>
              <a:defRPr sz="3197">
                <a:solidFill>
                  <a:schemeClr val="tx1"/>
                </a:solidFill>
                <a:latin typeface="+mn-lt"/>
                <a:ea typeface="+mn-ea"/>
              </a:defRPr>
            </a:lvl2pPr>
            <a:lvl3pPr marL="1522590" indent="-304518" algn="l" rtl="0" eaLnBrk="1" fontAlgn="base" hangingPunct="1">
              <a:spcBef>
                <a:spcPct val="20000"/>
              </a:spcBef>
              <a:spcAft>
                <a:spcPct val="0"/>
              </a:spcAft>
              <a:buChar char="•"/>
              <a:defRPr sz="2664">
                <a:solidFill>
                  <a:schemeClr val="tx1"/>
                </a:solidFill>
                <a:latin typeface="+mn-lt"/>
                <a:ea typeface="+mn-ea"/>
              </a:defRPr>
            </a:lvl3pPr>
            <a:lvl4pPr marL="2131626" indent="-304518" algn="l" rtl="0" eaLnBrk="1" fontAlgn="base" hangingPunct="1">
              <a:spcBef>
                <a:spcPct val="20000"/>
              </a:spcBef>
              <a:spcAft>
                <a:spcPct val="0"/>
              </a:spcAft>
              <a:defRPr sz="2398">
                <a:solidFill>
                  <a:schemeClr val="tx1"/>
                </a:solidFill>
                <a:latin typeface="+mn-lt"/>
                <a:ea typeface="+mn-ea"/>
              </a:defRPr>
            </a:lvl4pPr>
            <a:lvl5pPr marL="2740663" indent="-304518" algn="l" rtl="0" eaLnBrk="1" fontAlgn="base" hangingPunct="1">
              <a:spcBef>
                <a:spcPct val="20000"/>
              </a:spcBef>
              <a:spcAft>
                <a:spcPct val="0"/>
              </a:spcAft>
              <a:buChar char="»"/>
              <a:defRPr sz="2398">
                <a:solidFill>
                  <a:schemeClr val="tx1"/>
                </a:solidFill>
                <a:latin typeface="+mn-lt"/>
                <a:ea typeface="+mn-ea"/>
              </a:defRPr>
            </a:lvl5pPr>
            <a:lvl6pPr marL="3349699" indent="-304518" algn="l" rtl="0" eaLnBrk="1" fontAlgn="base" hangingPunct="1">
              <a:spcBef>
                <a:spcPct val="20000"/>
              </a:spcBef>
              <a:spcAft>
                <a:spcPct val="0"/>
              </a:spcAft>
              <a:buChar char="»"/>
              <a:defRPr sz="2398">
                <a:solidFill>
                  <a:schemeClr val="tx1"/>
                </a:solidFill>
                <a:latin typeface="+mn-lt"/>
                <a:ea typeface="+mn-ea"/>
              </a:defRPr>
            </a:lvl6pPr>
            <a:lvl7pPr marL="3958735" indent="-304518" algn="l" rtl="0" eaLnBrk="1" fontAlgn="base" hangingPunct="1">
              <a:spcBef>
                <a:spcPct val="20000"/>
              </a:spcBef>
              <a:spcAft>
                <a:spcPct val="0"/>
              </a:spcAft>
              <a:buChar char="»"/>
              <a:defRPr sz="2398">
                <a:solidFill>
                  <a:schemeClr val="tx1"/>
                </a:solidFill>
                <a:latin typeface="+mn-lt"/>
                <a:ea typeface="+mn-ea"/>
              </a:defRPr>
            </a:lvl7pPr>
            <a:lvl8pPr marL="4567771" indent="-304518" algn="l" rtl="0" eaLnBrk="1" fontAlgn="base" hangingPunct="1">
              <a:spcBef>
                <a:spcPct val="20000"/>
              </a:spcBef>
              <a:spcAft>
                <a:spcPct val="0"/>
              </a:spcAft>
              <a:buChar char="»"/>
              <a:defRPr sz="2398">
                <a:solidFill>
                  <a:schemeClr val="tx1"/>
                </a:solidFill>
                <a:latin typeface="+mn-lt"/>
                <a:ea typeface="+mn-ea"/>
              </a:defRPr>
            </a:lvl8pPr>
            <a:lvl9pPr marL="5176807" indent="-304518" algn="l" rtl="0" eaLnBrk="1" fontAlgn="base" hangingPunct="1">
              <a:spcBef>
                <a:spcPct val="20000"/>
              </a:spcBef>
              <a:spcAft>
                <a:spcPct val="0"/>
              </a:spcAft>
              <a:buChar char="»"/>
              <a:defRPr sz="2398">
                <a:solidFill>
                  <a:schemeClr val="tx1"/>
                </a:solidFill>
                <a:latin typeface="+mn-lt"/>
                <a:ea typeface="+mn-ea"/>
              </a:defRPr>
            </a:lvl9pPr>
          </a:lstStyle>
          <a:p>
            <a:pPr marL="456777" marR="0" lvl="0" indent="-456777"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srgbClr val="000000"/>
                </a:solidFill>
                <a:effectLst/>
                <a:uLnTx/>
                <a:uFillTx/>
                <a:latin typeface="Arial"/>
                <a:ea typeface="ＭＳ Ｐゴシック"/>
              </a:rPr>
              <a:t>JAK inhibitor combos</a:t>
            </a:r>
          </a:p>
        </p:txBody>
      </p:sp>
    </p:spTree>
    <p:extLst>
      <p:ext uri="{BB962C8B-B14F-4D97-AF65-F5344CB8AC3E}">
        <p14:creationId xmlns:p14="http://schemas.microsoft.com/office/powerpoint/2010/main" val="35542554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82528" y="639291"/>
            <a:ext cx="7426943" cy="926470"/>
          </a:xfrm>
        </p:spPr>
        <p:txBody>
          <a:bodyPr>
            <a:noAutofit/>
          </a:bodyPr>
          <a:lstStyle/>
          <a:p>
            <a:r>
              <a:rPr lang="en-US" dirty="0"/>
              <a:t>Emerging Treatments in DLBCL</a:t>
            </a:r>
          </a:p>
        </p:txBody>
      </p:sp>
      <p:sp>
        <p:nvSpPr>
          <p:cNvPr id="5" name="TextBox 4">
            <a:extLst>
              <a:ext uri="{FF2B5EF4-FFF2-40B4-BE49-F238E27FC236}">
                <a16:creationId xmlns:a16="http://schemas.microsoft.com/office/drawing/2014/main" id="{A49D37E7-3AC3-405B-ABC0-97E99955D42D}"/>
              </a:ext>
            </a:extLst>
          </p:cNvPr>
          <p:cNvSpPr txBox="1"/>
          <p:nvPr/>
        </p:nvSpPr>
        <p:spPr>
          <a:xfrm>
            <a:off x="11278" y="2184594"/>
            <a:ext cx="12180722" cy="2552302"/>
          </a:xfrm>
          <a:prstGeom prst="rect">
            <a:avLst/>
          </a:prstGeom>
          <a:noFill/>
        </p:spPr>
        <p:txBody>
          <a:bodyPr wrap="square" rtlCol="0">
            <a:spAutoFit/>
          </a:bodyPr>
          <a:lstStyle/>
          <a:p>
            <a:pPr marL="0" marR="0" lvl="0" indent="0" algn="ctr" defTabSz="2157461" rtl="0" eaLnBrk="1" fontAlgn="base" latinLnBrk="0" hangingPunct="1">
              <a:lnSpc>
                <a:spcPct val="100000"/>
              </a:lnSpc>
              <a:spcBef>
                <a:spcPts val="0"/>
              </a:spcBef>
              <a:spcAft>
                <a:spcPct val="0"/>
              </a:spcAft>
              <a:buClrTx/>
              <a:buSzTx/>
              <a:buFontTx/>
              <a:buNone/>
              <a:tabLst/>
              <a:defRPr/>
            </a:pPr>
            <a:endParaRPr kumimoji="0" lang="en-US" sz="3197" b="1" i="0" u="none" strike="noStrike" kern="1200" cap="none" spc="0" normalizeH="0" baseline="0" noProof="0" dirty="0">
              <a:ln>
                <a:noFill/>
              </a:ln>
              <a:solidFill>
                <a:srgbClr val="FF0000"/>
              </a:solidFill>
              <a:effectLst/>
              <a:uLnTx/>
              <a:uFillTx/>
              <a:latin typeface="Arial" panose="020B0604020202020204" pitchFamily="34" charset="0"/>
              <a:ea typeface="ＭＳ Ｐゴシック"/>
              <a:cs typeface="Arial" panose="020B0604020202020204" pitchFamily="34" charset="0"/>
            </a:endParaRPr>
          </a:p>
          <a:p>
            <a:pPr marL="0" marR="0" lvl="0" indent="0" algn="ctr" defTabSz="2157461" rtl="0" eaLnBrk="1" fontAlgn="base" latinLnBrk="0" hangingPunct="1">
              <a:lnSpc>
                <a:spcPct val="100000"/>
              </a:lnSpc>
              <a:spcBef>
                <a:spcPts val="0"/>
              </a:spcBef>
              <a:spcAft>
                <a:spcPct val="0"/>
              </a:spcAft>
              <a:buClrTx/>
              <a:buSzTx/>
              <a:buFontTx/>
              <a:buNone/>
              <a:tabLst/>
              <a:defRPr/>
            </a:pPr>
            <a:r>
              <a:rPr kumimoji="0" lang="en-US" sz="3197" b="1" i="0" u="none" strike="noStrike" kern="1200" cap="none" spc="0" normalizeH="0" baseline="0" noProof="0" dirty="0">
                <a:ln>
                  <a:noFill/>
                </a:ln>
                <a:solidFill>
                  <a:srgbClr val="002E51"/>
                </a:solidFill>
                <a:effectLst/>
                <a:uLnTx/>
                <a:uFillTx/>
                <a:latin typeface="Arial" panose="020B0604020202020204" pitchFamily="34" charset="0"/>
                <a:ea typeface="ＭＳ Ｐゴシック"/>
                <a:cs typeface="Arial" panose="020B0604020202020204" pitchFamily="34" charset="0"/>
              </a:rPr>
              <a:t>Swetha Kambhampati MD</a:t>
            </a:r>
            <a:endParaRPr kumimoji="0" lang="en-US" sz="3197" b="0" i="0" u="none" strike="noStrike" kern="1200" cap="none" spc="0" normalizeH="0" baseline="0" noProof="0" dirty="0">
              <a:ln>
                <a:noFill/>
              </a:ln>
              <a:solidFill>
                <a:srgbClr val="003767"/>
              </a:solidFill>
              <a:effectLst/>
              <a:uLnTx/>
              <a:uFillTx/>
              <a:latin typeface="Arial" panose="020B0604020202020204" pitchFamily="34" charset="0"/>
              <a:ea typeface="ＭＳ Ｐゴシック"/>
              <a:cs typeface="Arial" panose="020B0604020202020204" pitchFamily="34" charset="0"/>
            </a:endParaRPr>
          </a:p>
          <a:p>
            <a:pPr marL="0" marR="0" lvl="0" indent="0" algn="ctr" defTabSz="2157461" rtl="0" eaLnBrk="1" fontAlgn="base" latinLnBrk="0" hangingPunct="1">
              <a:lnSpc>
                <a:spcPct val="100000"/>
              </a:lnSpc>
              <a:spcBef>
                <a:spcPts val="0"/>
              </a:spcBef>
              <a:spcAft>
                <a:spcPct val="0"/>
              </a:spcAft>
              <a:buClrTx/>
              <a:buSzTx/>
              <a:buFontTx/>
              <a:buNone/>
              <a:tabLst/>
              <a:defRPr/>
            </a:pPr>
            <a:r>
              <a:rPr kumimoji="0" lang="en-US" sz="3197" b="0" i="0" u="none" strike="noStrike" kern="1200" cap="none" spc="0" normalizeH="0" baseline="0" noProof="0" dirty="0">
                <a:ln>
                  <a:noFill/>
                </a:ln>
                <a:solidFill>
                  <a:srgbClr val="003767"/>
                </a:solidFill>
                <a:effectLst/>
                <a:uLnTx/>
                <a:uFillTx/>
                <a:latin typeface="Arial" panose="020B0604020202020204" pitchFamily="34" charset="0"/>
                <a:ea typeface="ＭＳ Ｐゴシック"/>
                <a:cs typeface="Arial" panose="020B0604020202020204" pitchFamily="34" charset="0"/>
              </a:rPr>
              <a:t>Assistant Professor</a:t>
            </a:r>
          </a:p>
          <a:p>
            <a:pPr marL="0" marR="0" lvl="0" indent="0" algn="ctr" defTabSz="2157461" rtl="0" eaLnBrk="1" fontAlgn="base" latinLnBrk="0" hangingPunct="1">
              <a:lnSpc>
                <a:spcPct val="100000"/>
              </a:lnSpc>
              <a:spcBef>
                <a:spcPts val="0"/>
              </a:spcBef>
              <a:spcAft>
                <a:spcPct val="0"/>
              </a:spcAft>
              <a:buClrTx/>
              <a:buSzTx/>
              <a:buFontTx/>
              <a:buNone/>
              <a:tabLst/>
              <a:defRPr/>
            </a:pPr>
            <a:r>
              <a:rPr kumimoji="0" lang="en-US" sz="3197" b="0" i="0" u="none" strike="noStrike" kern="1200" cap="none" spc="0" normalizeH="0" baseline="0" noProof="0" dirty="0">
                <a:ln>
                  <a:noFill/>
                </a:ln>
                <a:solidFill>
                  <a:srgbClr val="003767"/>
                </a:solidFill>
                <a:effectLst/>
                <a:uLnTx/>
                <a:uFillTx/>
                <a:latin typeface="Arial" panose="020B0604020202020204" pitchFamily="34" charset="0"/>
                <a:ea typeface="ＭＳ Ｐゴシック"/>
                <a:cs typeface="Arial" panose="020B0604020202020204" pitchFamily="34" charset="0"/>
              </a:rPr>
              <a:t>City of Hope National Medical Center</a:t>
            </a:r>
          </a:p>
          <a:p>
            <a:pPr marL="0" marR="0" lvl="0" indent="0" algn="ctr" defTabSz="2157461" rtl="0" eaLnBrk="1" fontAlgn="base" latinLnBrk="0" hangingPunct="1">
              <a:lnSpc>
                <a:spcPct val="100000"/>
              </a:lnSpc>
              <a:spcBef>
                <a:spcPts val="0"/>
              </a:spcBef>
              <a:spcAft>
                <a:spcPct val="0"/>
              </a:spcAft>
              <a:buClrTx/>
              <a:buSzTx/>
              <a:buFontTx/>
              <a:buNone/>
              <a:tabLst/>
              <a:defRPr/>
            </a:pPr>
            <a:r>
              <a:rPr kumimoji="0" lang="en-US" sz="3197" b="0" i="0" u="none" strike="noStrike" kern="1200" cap="none" spc="0" normalizeH="0" baseline="0" noProof="0" dirty="0">
                <a:ln>
                  <a:noFill/>
                </a:ln>
                <a:solidFill>
                  <a:srgbClr val="003767"/>
                </a:solidFill>
                <a:effectLst/>
                <a:uLnTx/>
                <a:uFillTx/>
                <a:latin typeface="Arial" panose="020B0604020202020204" pitchFamily="34" charset="0"/>
                <a:ea typeface="ＭＳ Ｐゴシック"/>
                <a:cs typeface="Arial" panose="020B0604020202020204" pitchFamily="34" charset="0"/>
              </a:rPr>
              <a:t>Duarte, CA</a:t>
            </a:r>
          </a:p>
        </p:txBody>
      </p:sp>
      <p:pic>
        <p:nvPicPr>
          <p:cNvPr id="1026" name="Picture 2" descr="Twitter Logo and symbol, meaning, history, PNG, brand">
            <a:extLst>
              <a:ext uri="{FF2B5EF4-FFF2-40B4-BE49-F238E27FC236}">
                <a16:creationId xmlns:a16="http://schemas.microsoft.com/office/drawing/2014/main" id="{466FB1C5-E506-F121-381F-DB2684ADF7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7369" y="4736896"/>
            <a:ext cx="1475249" cy="8261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E4D24C0-FC5B-9582-60FE-BF670EE9E4AC}"/>
              </a:ext>
            </a:extLst>
          </p:cNvPr>
          <p:cNvSpPr txBox="1"/>
          <p:nvPr/>
        </p:nvSpPr>
        <p:spPr>
          <a:xfrm>
            <a:off x="4872618" y="4986397"/>
            <a:ext cx="25806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ＭＳ Ｐゴシック"/>
              </a:rPr>
              <a:t>@</a:t>
            </a:r>
            <a:r>
              <a:rPr kumimoji="0" lang="en-US" sz="2000" b="0" i="0" u="none" strike="noStrike" kern="1200" cap="none" spc="0" normalizeH="0" baseline="0" noProof="0" dirty="0" err="1">
                <a:ln>
                  <a:noFill/>
                </a:ln>
                <a:solidFill>
                  <a:srgbClr val="000000"/>
                </a:solidFill>
                <a:effectLst/>
                <a:uLnTx/>
                <a:uFillTx/>
                <a:latin typeface="Arial"/>
                <a:ea typeface="ＭＳ Ｐゴシック"/>
              </a:rPr>
              <a:t>SwethaKamMD</a:t>
            </a:r>
            <a:endParaRPr kumimoji="0" lang="en-US" sz="2000" b="0" i="0" u="none" strike="noStrike" kern="1200" cap="none" spc="0" normalizeH="0" baseline="0" noProof="0" dirty="0">
              <a:ln>
                <a:noFill/>
              </a:ln>
              <a:solidFill>
                <a:srgbClr val="000000"/>
              </a:solidFill>
              <a:effectLst/>
              <a:uLnTx/>
              <a:uFillTx/>
              <a:latin typeface="Arial"/>
              <a:ea typeface="ＭＳ Ｐゴシック"/>
            </a:endParaRPr>
          </a:p>
        </p:txBody>
      </p:sp>
    </p:spTree>
    <p:extLst>
      <p:ext uri="{BB962C8B-B14F-4D97-AF65-F5344CB8AC3E}">
        <p14:creationId xmlns:p14="http://schemas.microsoft.com/office/powerpoint/2010/main" val="28227466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CD24E0B-EC06-3241-2698-B19047777761}"/>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99" b="0" i="0" u="none" strike="noStrike" kern="1200" cap="none" spc="0" normalizeH="0" baseline="0" noProof="0" dirty="0">
              <a:ln>
                <a:noFill/>
              </a:ln>
              <a:solidFill>
                <a:srgbClr val="800000"/>
              </a:solidFill>
              <a:effectLst/>
              <a:uLnTx/>
              <a:uFillTx/>
              <a:latin typeface="Arial"/>
              <a:ea typeface="ＭＳ Ｐゴシック"/>
            </a:endParaRPr>
          </a:p>
        </p:txBody>
      </p:sp>
      <p:sp>
        <p:nvSpPr>
          <p:cNvPr id="5" name="Title 4">
            <a:extLst>
              <a:ext uri="{FF2B5EF4-FFF2-40B4-BE49-F238E27FC236}">
                <a16:creationId xmlns:a16="http://schemas.microsoft.com/office/drawing/2014/main" id="{E3180E4D-5487-FD24-6F8C-6BF698DDCCF3}"/>
              </a:ext>
            </a:extLst>
          </p:cNvPr>
          <p:cNvSpPr>
            <a:spLocks noGrp="1"/>
          </p:cNvSpPr>
          <p:nvPr>
            <p:ph type="title"/>
          </p:nvPr>
        </p:nvSpPr>
        <p:spPr/>
        <p:txBody>
          <a:bodyPr/>
          <a:lstStyle/>
          <a:p>
            <a:r>
              <a:rPr lang="en-US" dirty="0"/>
              <a:t>Disclosures</a:t>
            </a:r>
          </a:p>
        </p:txBody>
      </p:sp>
      <p:sp>
        <p:nvSpPr>
          <p:cNvPr id="6" name="TextBox 5">
            <a:extLst>
              <a:ext uri="{FF2B5EF4-FFF2-40B4-BE49-F238E27FC236}">
                <a16:creationId xmlns:a16="http://schemas.microsoft.com/office/drawing/2014/main" id="{51C60ECF-D65C-A9FC-0F3D-739F7ADEC521}"/>
              </a:ext>
            </a:extLst>
          </p:cNvPr>
          <p:cNvSpPr txBox="1"/>
          <p:nvPr/>
        </p:nvSpPr>
        <p:spPr>
          <a:xfrm>
            <a:off x="1397479" y="1828801"/>
            <a:ext cx="1000664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ＭＳ Ｐゴシック"/>
              </a:rPr>
              <a:t>Research Funding: Genentech, ADC-Therapeutics, Genmab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ＭＳ Ｐゴシック"/>
              </a:rPr>
              <a:t>Advisory Board: Ipsen</a:t>
            </a:r>
          </a:p>
        </p:txBody>
      </p:sp>
    </p:spTree>
    <p:extLst>
      <p:ext uri="{BB962C8B-B14F-4D97-AF65-F5344CB8AC3E}">
        <p14:creationId xmlns:p14="http://schemas.microsoft.com/office/powerpoint/2010/main" val="31524647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F45C2F1C-6137-2450-E9BA-ED881BF787D2}"/>
              </a:ext>
            </a:extLst>
          </p:cNvPr>
          <p:cNvGraphicFramePr>
            <a:graphicFrameLocks noGrp="1"/>
          </p:cNvGraphicFramePr>
          <p:nvPr>
            <p:ph sz="half" idx="1"/>
          </p:nvPr>
        </p:nvGraphicFramePr>
        <p:xfrm>
          <a:off x="536576" y="1122737"/>
          <a:ext cx="6420678" cy="4341412"/>
        </p:xfrm>
        <a:graphic>
          <a:graphicData uri="http://schemas.openxmlformats.org/drawingml/2006/table">
            <a:tbl>
              <a:tblPr firstRow="1" bandRow="1">
                <a:tableStyleId>{073A0DAA-6AF3-43AB-8588-CEC1D06C72B9}</a:tableStyleId>
              </a:tblPr>
              <a:tblGrid>
                <a:gridCol w="3086962">
                  <a:extLst>
                    <a:ext uri="{9D8B030D-6E8A-4147-A177-3AD203B41FA5}">
                      <a16:colId xmlns:a16="http://schemas.microsoft.com/office/drawing/2014/main" val="20000"/>
                    </a:ext>
                  </a:extLst>
                </a:gridCol>
                <a:gridCol w="1909881">
                  <a:extLst>
                    <a:ext uri="{9D8B030D-6E8A-4147-A177-3AD203B41FA5}">
                      <a16:colId xmlns:a16="http://schemas.microsoft.com/office/drawing/2014/main" val="20001"/>
                    </a:ext>
                  </a:extLst>
                </a:gridCol>
                <a:gridCol w="1423835">
                  <a:extLst>
                    <a:ext uri="{9D8B030D-6E8A-4147-A177-3AD203B41FA5}">
                      <a16:colId xmlns:a16="http://schemas.microsoft.com/office/drawing/2014/main" val="20002"/>
                    </a:ext>
                  </a:extLst>
                </a:gridCol>
              </a:tblGrid>
              <a:tr h="340912">
                <a:tc>
                  <a:txBody>
                    <a:bodyPr/>
                    <a:lstStyle/>
                    <a:p>
                      <a:pPr algn="ctr" rtl="0"/>
                      <a:r>
                        <a:rPr lang="en-US" sz="1600" b="1" i="0" u="none" strike="noStrike" kern="1200" baseline="0" dirty="0">
                          <a:solidFill>
                            <a:schemeClr val="tx1"/>
                          </a:solidFill>
                          <a:latin typeface="+mn-lt"/>
                          <a:cs typeface="Arial" panose="020B0604020202020204" pitchFamily="34" charset="0"/>
                        </a:rPr>
                        <a:t>Phase III Trial</a:t>
                      </a:r>
                    </a:p>
                  </a:txBody>
                  <a:tcPr marL="68580" marR="68580" marT="34290" marB="3429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a:r>
                        <a:rPr lang="en-US" sz="1600" b="1" i="0" u="none" strike="noStrike" kern="1200" baseline="0" dirty="0">
                          <a:solidFill>
                            <a:schemeClr val="tx1"/>
                          </a:solidFill>
                          <a:latin typeface="+mn-lt"/>
                          <a:cs typeface="Arial" panose="020B0604020202020204" pitchFamily="34" charset="0"/>
                        </a:rPr>
                        <a:t>Subgroup</a:t>
                      </a:r>
                    </a:p>
                  </a:txBody>
                  <a:tcPr marL="68580" marR="68580" marT="34290" marB="3429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a:r>
                        <a:rPr lang="en-US" sz="1600" u="none" strike="noStrike" kern="1200" baseline="0" dirty="0">
                          <a:solidFill>
                            <a:schemeClr val="tx1"/>
                          </a:solidFill>
                          <a:latin typeface="+mn-lt"/>
                          <a:cs typeface="Arial" panose="020B0604020202020204" pitchFamily="34" charset="0"/>
                        </a:rPr>
                        <a:t>Outcome</a:t>
                      </a:r>
                      <a:endParaRPr lang="en-US" sz="1600" b="1" i="0" u="none" strike="noStrike" kern="1200" baseline="0" dirty="0">
                        <a:solidFill>
                          <a:schemeClr val="tx1"/>
                        </a:solidFill>
                        <a:latin typeface="+mn-lt"/>
                        <a:cs typeface="Arial" panose="020B0604020202020204" pitchFamily="34" charset="0"/>
                      </a:endParaRPr>
                    </a:p>
                  </a:txBody>
                  <a:tcPr marL="68580" marR="68580" marT="34290" marB="3429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7565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sng" dirty="0">
                          <a:latin typeface="+mn-lt"/>
                          <a:cs typeface="Arial" panose="020B0604020202020204" pitchFamily="34" charset="0"/>
                        </a:rPr>
                        <a:t>GOYA</a:t>
                      </a:r>
                      <a:r>
                        <a:rPr lang="en-US" sz="1600" b="0" u="none" baseline="30000" dirty="0">
                          <a:latin typeface="+mn-lt"/>
                          <a:cs typeface="Arial" panose="020B0604020202020204" pitchFamily="34" charset="0"/>
                        </a:rPr>
                        <a:t>1</a:t>
                      </a:r>
                      <a:r>
                        <a:rPr lang="en-US" sz="1600" b="1" u="sng" dirty="0">
                          <a:latin typeface="+mn-lt"/>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cs typeface="Arial" panose="020B0604020202020204" pitchFamily="34" charset="0"/>
                        </a:rPr>
                        <a:t>R-CHOP vs. G-CHOP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u="none" baseline="0" dirty="0">
                          <a:latin typeface="+mn-lt"/>
                          <a:cs typeface="Arial" panose="020B0604020202020204" pitchFamily="34" charset="0"/>
                        </a:rPr>
                        <a:t>(n = 1,418)</a:t>
                      </a:r>
                      <a:endParaRPr lang="en-US" sz="1600" dirty="0">
                        <a:latin typeface="+mn-lt"/>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1600" dirty="0">
                        <a:latin typeface="+mn-lt"/>
                        <a:cs typeface="Arial" panose="020B0604020202020204" pitchFamily="34" charset="0"/>
                      </a:endParaRPr>
                    </a:p>
                    <a:p>
                      <a:pPr algn="ctr"/>
                      <a:r>
                        <a:rPr lang="en-US" sz="1600" dirty="0">
                          <a:latin typeface="+mn-lt"/>
                          <a:cs typeface="Arial" panose="020B0604020202020204" pitchFamily="34" charset="0"/>
                        </a:rPr>
                        <a:t>All</a:t>
                      </a:r>
                    </a:p>
                  </a:txBody>
                  <a:tcPr marL="68580" marR="68580" marT="34290" marB="3429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600" dirty="0">
                          <a:latin typeface="+mn-lt"/>
                          <a:cs typeface="Arial" panose="020B0604020202020204" pitchFamily="34" charset="0"/>
                        </a:rPr>
                        <a:t>Negative</a:t>
                      </a:r>
                    </a:p>
                  </a:txBody>
                  <a:tcPr marL="68580" marR="68580" marT="34290" marB="3429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7565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sng" dirty="0">
                          <a:latin typeface="+mn-lt"/>
                          <a:cs typeface="Arial" panose="020B0604020202020204" pitchFamily="34" charset="0"/>
                        </a:rPr>
                        <a:t>A50303</a:t>
                      </a:r>
                      <a:r>
                        <a:rPr lang="en-US" sz="1600" b="0" u="none" baseline="30000" dirty="0">
                          <a:latin typeface="+mn-lt"/>
                          <a:cs typeface="Arial" panose="020B0604020202020204" pitchFamily="34" charset="0"/>
                        </a:rPr>
                        <a:t>2</a:t>
                      </a:r>
                      <a:endParaRPr lang="en-US" sz="1600" b="1" u="sng"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cs typeface="Arial" panose="020B0604020202020204" pitchFamily="34" charset="0"/>
                        </a:rPr>
                        <a:t>R-CHOP vs. R-EPOCH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u="none" baseline="0" dirty="0">
                          <a:latin typeface="+mn-lt"/>
                          <a:cs typeface="Arial" panose="020B0604020202020204" pitchFamily="34" charset="0"/>
                        </a:rPr>
                        <a:t>(n = 524)</a:t>
                      </a:r>
                      <a:endParaRPr lang="en-US" sz="1600" dirty="0">
                        <a:latin typeface="+mn-lt"/>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1600" dirty="0">
                        <a:latin typeface="+mn-lt"/>
                        <a:cs typeface="Arial" panose="020B0604020202020204" pitchFamily="34" charset="0"/>
                      </a:endParaRPr>
                    </a:p>
                    <a:p>
                      <a:pPr algn="ctr"/>
                      <a:r>
                        <a:rPr lang="en-US" sz="1600" dirty="0">
                          <a:latin typeface="+mn-lt"/>
                          <a:cs typeface="Arial" panose="020B0604020202020204" pitchFamily="34" charset="0"/>
                        </a:rPr>
                        <a:t>All</a:t>
                      </a:r>
                    </a:p>
                  </a:txBody>
                  <a:tcPr marL="68580" marR="68580" marT="34290" marB="3429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600" dirty="0">
                          <a:latin typeface="+mn-lt"/>
                          <a:cs typeface="Arial" panose="020B0604020202020204" pitchFamily="34" charset="0"/>
                        </a:rPr>
                        <a:t>Negative</a:t>
                      </a:r>
                    </a:p>
                  </a:txBody>
                  <a:tcPr marL="68580" marR="68580" marT="34290" marB="3429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2"/>
                  </a:ext>
                </a:extLst>
              </a:tr>
              <a:tr h="7565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sng" dirty="0">
                          <a:latin typeface="+mn-lt"/>
                          <a:cs typeface="Arial" panose="020B0604020202020204" pitchFamily="34" charset="0"/>
                        </a:rPr>
                        <a:t>PHOENIX</a:t>
                      </a:r>
                      <a:r>
                        <a:rPr lang="en-US" sz="1600" b="0" u="none" baseline="30000" dirty="0">
                          <a:latin typeface="+mn-lt"/>
                          <a:cs typeface="Arial" panose="020B0604020202020204" pitchFamily="34" charset="0"/>
                        </a:rPr>
                        <a:t>3</a:t>
                      </a:r>
                      <a:endParaRPr lang="en-US" sz="1600" b="1" u="sng"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cs typeface="Arial" panose="020B0604020202020204" pitchFamily="34" charset="0"/>
                        </a:rPr>
                        <a:t>R-CHOP</a:t>
                      </a:r>
                      <a:r>
                        <a:rPr lang="en-US" sz="1600" baseline="0" dirty="0">
                          <a:latin typeface="+mn-lt"/>
                          <a:cs typeface="Arial" panose="020B0604020202020204" pitchFamily="34" charset="0"/>
                        </a:rPr>
                        <a:t> ± Ibrutinib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a:latin typeface="+mn-lt"/>
                          <a:cs typeface="Arial" panose="020B0604020202020204" pitchFamily="34" charset="0"/>
                        </a:rPr>
                        <a:t>(N= 838)</a:t>
                      </a:r>
                      <a:endParaRPr lang="en-US" sz="1600" dirty="0">
                        <a:latin typeface="+mn-lt"/>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cs typeface="Arial" panose="020B0604020202020204" pitchFamily="34" charset="0"/>
                        </a:rPr>
                        <a:t>Non-GC by Hans</a:t>
                      </a:r>
                    </a:p>
                  </a:txBody>
                  <a:tcPr marL="68580" marR="68580" marT="34290" marB="3429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cs typeface="Arial" panose="020B0604020202020204" pitchFamily="34" charset="0"/>
                        </a:rPr>
                        <a:t>Negative</a:t>
                      </a:r>
                    </a:p>
                  </a:txBody>
                  <a:tcPr marL="68580" marR="68580" marT="34290" marB="3429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3"/>
                  </a:ext>
                </a:extLst>
              </a:tr>
              <a:tr h="7565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sng" dirty="0">
                          <a:latin typeface="+mn-lt"/>
                          <a:cs typeface="Arial" panose="020B0604020202020204" pitchFamily="34" charset="0"/>
                        </a:rPr>
                        <a:t>ROBUST</a:t>
                      </a:r>
                      <a:r>
                        <a:rPr lang="en-US" sz="1600" b="0" u="sng" baseline="30000" dirty="0">
                          <a:latin typeface="+mn-lt"/>
                          <a:cs typeface="Arial" panose="020B0604020202020204" pitchFamily="34" charset="0"/>
                        </a:rPr>
                        <a:t>4</a:t>
                      </a:r>
                      <a:r>
                        <a:rPr lang="en-US" sz="1600" b="1" u="sng" baseline="0" dirty="0">
                          <a:latin typeface="+mn-lt"/>
                          <a:cs typeface="Arial" panose="020B0604020202020204" pitchFamily="34" charset="0"/>
                        </a:rPr>
                        <a:t> and E1412</a:t>
                      </a:r>
                      <a:r>
                        <a:rPr lang="en-US" sz="1600" b="0" u="none" baseline="30000" dirty="0">
                          <a:latin typeface="+mn-lt"/>
                          <a:cs typeface="Arial" panose="020B0604020202020204" pitchFamily="34" charset="0"/>
                        </a:rPr>
                        <a:t>5</a:t>
                      </a:r>
                      <a:endParaRPr lang="en-US" sz="1600" b="1" u="sng" baseline="0"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cs typeface="Arial" panose="020B0604020202020204" pitchFamily="34" charset="0"/>
                        </a:rPr>
                        <a:t>R-CHOP</a:t>
                      </a:r>
                      <a:r>
                        <a:rPr lang="en-US" sz="1600" baseline="0" dirty="0">
                          <a:latin typeface="+mn-lt"/>
                          <a:cs typeface="Arial" panose="020B0604020202020204" pitchFamily="34" charset="0"/>
                        </a:rPr>
                        <a:t> ± Lenalidomide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u="none" baseline="0" dirty="0">
                          <a:latin typeface="+mn-lt"/>
                          <a:cs typeface="Arial" panose="020B0604020202020204" pitchFamily="34" charset="0"/>
                        </a:rPr>
                        <a:t>(n = 570)  (n = 349)</a:t>
                      </a:r>
                    </a:p>
                  </a:txBody>
                  <a:tcPr marL="68580" marR="68580" marT="34290" marB="3429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cs typeface="Arial" panose="020B0604020202020204" pitchFamily="34" charset="0"/>
                        </a:rPr>
                        <a:t>ABC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cs typeface="Arial" panose="020B0604020202020204" pitchFamily="34" charset="0"/>
                        </a:rPr>
                        <a:t>by GEP</a:t>
                      </a:r>
                    </a:p>
                  </a:txBody>
                  <a:tcPr marL="68580" marR="68580" marT="34290" marB="3429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cs typeface="Arial" panose="020B0604020202020204" pitchFamily="34" charset="0"/>
                        </a:rPr>
                        <a:t>Negative</a:t>
                      </a:r>
                    </a:p>
                  </a:txBody>
                  <a:tcPr marL="68580" marR="68580" marT="34290" marB="3429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4"/>
                  </a:ext>
                </a:extLst>
              </a:tr>
              <a:tr h="7565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sng" dirty="0">
                          <a:latin typeface="+mn-lt"/>
                          <a:cs typeface="Arial" panose="020B0604020202020204" pitchFamily="34" charset="0"/>
                        </a:rPr>
                        <a:t>REMoDL</a:t>
                      </a:r>
                      <a:r>
                        <a:rPr lang="en-US" sz="1600" b="0" u="none" baseline="30000" dirty="0">
                          <a:latin typeface="+mn-lt"/>
                          <a:cs typeface="Arial" panose="020B0604020202020204" pitchFamily="34" charset="0"/>
                        </a:rPr>
                        <a:t>6</a:t>
                      </a:r>
                      <a:r>
                        <a:rPr lang="en-US" sz="1600" u="sng" dirty="0">
                          <a:latin typeface="+mn-lt"/>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cs typeface="Arial" panose="020B0604020202020204" pitchFamily="34" charset="0"/>
                        </a:rPr>
                        <a:t>R-CHOP</a:t>
                      </a:r>
                      <a:r>
                        <a:rPr lang="en-US" sz="1600" baseline="0" dirty="0">
                          <a:latin typeface="+mn-lt"/>
                          <a:cs typeface="Arial" panose="020B0604020202020204" pitchFamily="34" charset="0"/>
                        </a:rPr>
                        <a:t> ± Bortezomib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cs typeface="Arial" panose="020B0604020202020204" pitchFamily="34" charset="0"/>
                        </a:rPr>
                        <a:t>(n</a:t>
                      </a:r>
                      <a:r>
                        <a:rPr lang="en-US" sz="1600" baseline="0" dirty="0">
                          <a:latin typeface="+mn-lt"/>
                          <a:cs typeface="Arial" panose="020B0604020202020204" pitchFamily="34" charset="0"/>
                        </a:rPr>
                        <a:t> = </a:t>
                      </a:r>
                      <a:r>
                        <a:rPr lang="en-US" sz="1600" dirty="0">
                          <a:latin typeface="+mn-lt"/>
                          <a:cs typeface="Arial" panose="020B0604020202020204" pitchFamily="34" charset="0"/>
                        </a:rPr>
                        <a:t>1,128) </a:t>
                      </a:r>
                    </a:p>
                  </a:txBody>
                  <a:tcPr marL="68580" marR="68580" marT="34290" marB="3429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600" dirty="0">
                          <a:latin typeface="+mn-lt"/>
                          <a:cs typeface="Arial" panose="020B0604020202020204" pitchFamily="34" charset="0"/>
                        </a:rPr>
                        <a:t>Stratified </a:t>
                      </a:r>
                    </a:p>
                    <a:p>
                      <a:pPr algn="ctr"/>
                      <a:r>
                        <a:rPr lang="en-US" sz="1600" dirty="0">
                          <a:latin typeface="+mn-lt"/>
                          <a:cs typeface="Arial" panose="020B0604020202020204" pitchFamily="34" charset="0"/>
                        </a:rPr>
                        <a:t>by GEP</a:t>
                      </a:r>
                    </a:p>
                  </a:txBody>
                  <a:tcPr marL="68580" marR="68580" marT="34290" marB="3429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600" dirty="0">
                          <a:latin typeface="+mn-lt"/>
                          <a:cs typeface="Arial" panose="020B0604020202020204" pitchFamily="34" charset="0"/>
                        </a:rPr>
                        <a:t>Negative</a:t>
                      </a:r>
                    </a:p>
                  </a:txBody>
                  <a:tcPr marL="68580" marR="68580" marT="34290" marB="3429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5"/>
                  </a:ext>
                </a:extLst>
              </a:tr>
            </a:tbl>
          </a:graphicData>
        </a:graphic>
      </p:graphicFrame>
      <p:sp>
        <p:nvSpPr>
          <p:cNvPr id="6" name="Title 1">
            <a:extLst>
              <a:ext uri="{FF2B5EF4-FFF2-40B4-BE49-F238E27FC236}">
                <a16:creationId xmlns:a16="http://schemas.microsoft.com/office/drawing/2014/main" id="{8FF93456-2895-DCC1-076B-2DF03CD76334}"/>
              </a:ext>
            </a:extLst>
          </p:cNvPr>
          <p:cNvSpPr txBox="1">
            <a:spLocks/>
          </p:cNvSpPr>
          <p:nvPr/>
        </p:nvSpPr>
        <p:spPr>
          <a:xfrm>
            <a:off x="616226" y="272552"/>
            <a:ext cx="10515600" cy="659523"/>
          </a:xfrm>
          <a:prstGeom prst="rect">
            <a:avLst/>
          </a:prstGeom>
          <a:noFill/>
        </p:spPr>
        <p:txBody>
          <a:bodyPr/>
          <a:lstStyle>
            <a:lvl1pPr algn="ctr" rtl="0" eaLnBrk="1" fontAlgn="base" hangingPunct="1">
              <a:spcBef>
                <a:spcPct val="0"/>
              </a:spcBef>
              <a:spcAft>
                <a:spcPct val="0"/>
              </a:spcAft>
              <a:defRPr sz="4796" i="0">
                <a:solidFill>
                  <a:srgbClr val="003465"/>
                </a:solidFill>
                <a:latin typeface="+mn-lt"/>
                <a:ea typeface="+mj-ea"/>
                <a:cs typeface="+mj-cs"/>
              </a:defRPr>
            </a:lvl1pPr>
            <a:lvl2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5pPr>
            <a:lvl6pPr marL="609036"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72"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108"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144"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3465"/>
                </a:solidFill>
                <a:effectLst/>
                <a:uLnTx/>
                <a:uFillTx/>
                <a:latin typeface="Arial"/>
                <a:ea typeface="ＭＳ Ｐゴシック"/>
              </a:rPr>
              <a:t>Improving R-CHOP What has </a:t>
            </a:r>
            <a:r>
              <a:rPr kumimoji="0" lang="en-US" sz="4000" b="0" i="1" u="none" strike="noStrike" kern="0" cap="none" spc="0" normalizeH="0" baseline="0" noProof="0" dirty="0">
                <a:ln>
                  <a:noFill/>
                </a:ln>
                <a:solidFill>
                  <a:srgbClr val="003465"/>
                </a:solidFill>
                <a:effectLst/>
                <a:uLnTx/>
                <a:uFillTx/>
                <a:latin typeface="Arial"/>
                <a:ea typeface="ＭＳ Ｐゴシック"/>
              </a:rPr>
              <a:t>not</a:t>
            </a:r>
            <a:r>
              <a:rPr kumimoji="0" lang="en-US" sz="4000" b="0" i="0" u="none" strike="noStrike" kern="0" cap="none" spc="0" normalizeH="0" baseline="0" noProof="0" dirty="0">
                <a:ln>
                  <a:noFill/>
                </a:ln>
                <a:solidFill>
                  <a:srgbClr val="003465"/>
                </a:solidFill>
                <a:effectLst/>
                <a:uLnTx/>
                <a:uFillTx/>
                <a:latin typeface="Arial"/>
                <a:ea typeface="ＭＳ Ｐゴシック"/>
              </a:rPr>
              <a:t> worked</a:t>
            </a:r>
          </a:p>
        </p:txBody>
      </p:sp>
      <p:sp>
        <p:nvSpPr>
          <p:cNvPr id="7" name="Content Placeholder 6">
            <a:extLst>
              <a:ext uri="{FF2B5EF4-FFF2-40B4-BE49-F238E27FC236}">
                <a16:creationId xmlns:a16="http://schemas.microsoft.com/office/drawing/2014/main" id="{CBA05CF2-4192-D74C-137F-49BF8190C7BC}"/>
              </a:ext>
            </a:extLst>
          </p:cNvPr>
          <p:cNvSpPr>
            <a:spLocks noGrp="1"/>
          </p:cNvSpPr>
          <p:nvPr>
            <p:ph sz="half" idx="2"/>
          </p:nvPr>
        </p:nvSpPr>
        <p:spPr>
          <a:xfrm>
            <a:off x="7722703" y="1490870"/>
            <a:ext cx="3932721" cy="377328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dirty="0"/>
              <a:t>R-CHOP 21 remains the standard of care for most patients with DLBCL</a:t>
            </a:r>
          </a:p>
        </p:txBody>
      </p:sp>
      <p:sp>
        <p:nvSpPr>
          <p:cNvPr id="8" name="TextBox 7">
            <a:extLst>
              <a:ext uri="{FF2B5EF4-FFF2-40B4-BE49-F238E27FC236}">
                <a16:creationId xmlns:a16="http://schemas.microsoft.com/office/drawing/2014/main" id="{CC4671FF-9E40-9EF3-4D24-866D0FBBBFEF}"/>
              </a:ext>
            </a:extLst>
          </p:cNvPr>
          <p:cNvSpPr txBox="1"/>
          <p:nvPr/>
        </p:nvSpPr>
        <p:spPr>
          <a:xfrm>
            <a:off x="2426938" y="6022944"/>
            <a:ext cx="9539775" cy="6595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1. </a:t>
            </a: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a:cs typeface="Arial" panose="020B0604020202020204" pitchFamily="34" charset="0"/>
              </a:rPr>
              <a:t>Sehn</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LH et al.  </a:t>
            </a:r>
            <a:r>
              <a:rPr kumimoji="0" lang="en-US" sz="12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J </a:t>
            </a:r>
            <a:r>
              <a:rPr kumimoji="0" lang="en-US" sz="1200" b="0" i="1" u="none" strike="noStrike" kern="1200" cap="none" spc="0" normalizeH="0" baseline="0" noProof="0" dirty="0" err="1">
                <a:ln>
                  <a:noFill/>
                </a:ln>
                <a:solidFill>
                  <a:srgbClr val="000000"/>
                </a:solidFill>
                <a:effectLst/>
                <a:uLnTx/>
                <a:uFillTx/>
                <a:latin typeface="Arial" panose="020B0604020202020204" pitchFamily="34" charset="0"/>
                <a:ea typeface="ＭＳ Ｐゴシック"/>
                <a:cs typeface="Arial" panose="020B0604020202020204" pitchFamily="34" charset="0"/>
              </a:rPr>
              <a:t>Hematol</a:t>
            </a:r>
            <a:r>
              <a:rPr kumimoji="0" lang="en-US" sz="12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Oncol.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2020;13(1):71. 2.  Bartlett NL et al. </a:t>
            </a:r>
            <a:r>
              <a:rPr kumimoji="0" lang="it-IT" sz="1200" b="0" i="1" u="none" strike="noStrike" kern="1200" cap="none" spc="0" normalizeH="0" baseline="0" noProof="0" dirty="0" err="1">
                <a:ln>
                  <a:noFill/>
                </a:ln>
                <a:solidFill>
                  <a:srgbClr val="000000"/>
                </a:solidFill>
                <a:effectLst/>
                <a:uLnTx/>
                <a:uFillTx/>
                <a:latin typeface="Arial" panose="020B0604020202020204" pitchFamily="34" charset="0"/>
                <a:ea typeface="ＭＳ Ｐゴシック"/>
                <a:cs typeface="Arial" panose="020B0604020202020204" pitchFamily="34" charset="0"/>
              </a:rPr>
              <a:t>J</a:t>
            </a:r>
            <a:r>
              <a:rPr kumimoji="0" lang="it-IT" sz="12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Clin </a:t>
            </a:r>
            <a:r>
              <a:rPr kumimoji="0" lang="it-IT" sz="1200" b="0" i="1" u="none" strike="noStrike" kern="1200" cap="none" spc="0" normalizeH="0" baseline="0" noProof="0" dirty="0" err="1">
                <a:ln>
                  <a:noFill/>
                </a:ln>
                <a:solidFill>
                  <a:srgbClr val="000000"/>
                </a:solidFill>
                <a:effectLst/>
                <a:uLnTx/>
                <a:uFillTx/>
                <a:latin typeface="Arial" panose="020B0604020202020204" pitchFamily="34" charset="0"/>
                <a:ea typeface="ＭＳ Ｐゴシック"/>
                <a:cs typeface="Arial" panose="020B0604020202020204" pitchFamily="34" charset="0"/>
              </a:rPr>
              <a:t>Oncol</a:t>
            </a:r>
            <a:r>
              <a:rPr kumimoji="0" lang="it-IT" sz="12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a:t>
            </a: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2019;37(21):1790-1799.</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3.  Younes A et al. </a:t>
            </a:r>
            <a:r>
              <a:rPr kumimoji="0" lang="en-US" sz="12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J Clin Oncol</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2019;37(15):1285-1295.4.  Nowakowski GS et al.</a:t>
            </a:r>
            <a:r>
              <a:rPr kumimoji="0" lang="en-US" sz="12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a:t>
            </a:r>
            <a:r>
              <a:rPr kumimoji="0" lang="it-IT" sz="1200" b="0" i="1" u="none" strike="noStrike" kern="1200" cap="none" spc="0" normalizeH="0" baseline="0" noProof="0" dirty="0" err="1">
                <a:ln>
                  <a:noFill/>
                </a:ln>
                <a:solidFill>
                  <a:srgbClr val="000000"/>
                </a:solidFill>
                <a:effectLst/>
                <a:uLnTx/>
                <a:uFillTx/>
                <a:latin typeface="Arial" panose="020B0604020202020204" pitchFamily="34" charset="0"/>
                <a:ea typeface="ＭＳ Ｐゴシック"/>
                <a:cs typeface="Arial" panose="020B0604020202020204" pitchFamily="34" charset="0"/>
              </a:rPr>
              <a:t>J</a:t>
            </a:r>
            <a:r>
              <a:rPr kumimoji="0" lang="it-IT" sz="12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Clin </a:t>
            </a:r>
            <a:r>
              <a:rPr kumimoji="0" lang="it-IT" sz="1200" b="0" i="1" u="none" strike="noStrike" kern="1200" cap="none" spc="0" normalizeH="0" baseline="0" noProof="0" dirty="0" err="1">
                <a:ln>
                  <a:noFill/>
                </a:ln>
                <a:solidFill>
                  <a:srgbClr val="000000"/>
                </a:solidFill>
                <a:effectLst/>
                <a:uLnTx/>
                <a:uFillTx/>
                <a:latin typeface="Arial" panose="020B0604020202020204" pitchFamily="34" charset="0"/>
                <a:ea typeface="ＭＳ Ｐゴシック"/>
                <a:cs typeface="Arial" panose="020B0604020202020204" pitchFamily="34" charset="0"/>
              </a:rPr>
              <a:t>Oncol</a:t>
            </a:r>
            <a:r>
              <a:rPr kumimoji="0" lang="it-IT" sz="12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a:t>
            </a: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2021;39(12):1317-1328.</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5. Nowakowski GS et al.</a:t>
            </a:r>
            <a:r>
              <a:rPr kumimoji="0" lang="en-US" sz="12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a:t>
            </a:r>
            <a:r>
              <a:rPr kumimoji="0" lang="it-IT" sz="1200" b="0" i="1" u="none" strike="noStrike" kern="1200" cap="none" spc="0" normalizeH="0" baseline="0" noProof="0" dirty="0" err="1">
                <a:ln>
                  <a:noFill/>
                </a:ln>
                <a:solidFill>
                  <a:srgbClr val="000000"/>
                </a:solidFill>
                <a:effectLst/>
                <a:uLnTx/>
                <a:uFillTx/>
                <a:latin typeface="Arial" panose="020B0604020202020204" pitchFamily="34" charset="0"/>
                <a:ea typeface="ＭＳ Ｐゴシック"/>
                <a:cs typeface="Arial" panose="020B0604020202020204" pitchFamily="34" charset="0"/>
              </a:rPr>
              <a:t>J</a:t>
            </a:r>
            <a:r>
              <a:rPr kumimoji="0" lang="it-IT" sz="12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Clin </a:t>
            </a:r>
            <a:r>
              <a:rPr kumimoji="0" lang="it-IT" sz="1200" b="0" i="1" u="none" strike="noStrike" kern="1200" cap="none" spc="0" normalizeH="0" baseline="0" noProof="0" dirty="0" err="1">
                <a:ln>
                  <a:noFill/>
                </a:ln>
                <a:solidFill>
                  <a:srgbClr val="000000"/>
                </a:solidFill>
                <a:effectLst/>
                <a:uLnTx/>
                <a:uFillTx/>
                <a:latin typeface="Arial" panose="020B0604020202020204" pitchFamily="34" charset="0"/>
                <a:ea typeface="ＭＳ Ｐゴシック"/>
                <a:cs typeface="Arial" panose="020B0604020202020204" pitchFamily="34" charset="0"/>
              </a:rPr>
              <a:t>Oncol</a:t>
            </a:r>
            <a:r>
              <a:rPr kumimoji="0" lang="it-IT" sz="12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a:t>
            </a: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2021;39(12):1329-1338.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6.  Davies A et al. </a:t>
            </a:r>
            <a:r>
              <a:rPr kumimoji="0" lang="en-US" sz="12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Lancet Oncol.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2019;20(5):649-662.</a:t>
            </a:r>
            <a:endParaRPr kumimoji="0" lang="en-US" sz="1200" b="0" i="0" u="none" strike="noStrike" kern="1200" cap="none" spc="0" normalizeH="0" baseline="0" noProof="0" dirty="0">
              <a:ln>
                <a:noFill/>
              </a:ln>
              <a:solidFill>
                <a:srgbClr val="000000"/>
              </a:solidFill>
              <a:effectLst/>
              <a:uLnTx/>
              <a:uFillTx/>
              <a:latin typeface="Arial"/>
              <a:ea typeface="ＭＳ Ｐゴシック"/>
            </a:endParaRPr>
          </a:p>
        </p:txBody>
      </p:sp>
    </p:spTree>
    <p:extLst>
      <p:ext uri="{BB962C8B-B14F-4D97-AF65-F5344CB8AC3E}">
        <p14:creationId xmlns:p14="http://schemas.microsoft.com/office/powerpoint/2010/main" val="42244558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21D9FB-7DC4-EFC1-C90C-80F62E732AFA}"/>
              </a:ext>
            </a:extLst>
          </p:cNvPr>
          <p:cNvSpPr>
            <a:spLocks noGrp="1"/>
          </p:cNvSpPr>
          <p:nvPr>
            <p:ph type="title"/>
          </p:nvPr>
        </p:nvSpPr>
        <p:spPr/>
        <p:txBody>
          <a:bodyPr/>
          <a:lstStyle/>
          <a:p>
            <a:r>
              <a:rPr lang="en-US" sz="4000" dirty="0"/>
              <a:t>POLARIX: Pola-R-CHP improves PFS compared to R-CHOP</a:t>
            </a:r>
          </a:p>
        </p:txBody>
      </p:sp>
      <p:sp>
        <p:nvSpPr>
          <p:cNvPr id="4" name="Rounded Rectangle 2015">
            <a:extLst>
              <a:ext uri="{FF2B5EF4-FFF2-40B4-BE49-F238E27FC236}">
                <a16:creationId xmlns:a16="http://schemas.microsoft.com/office/drawing/2014/main" id="{8146D579-2879-E2B5-A1EC-11D5AE287879}"/>
              </a:ext>
            </a:extLst>
          </p:cNvPr>
          <p:cNvSpPr/>
          <p:nvPr/>
        </p:nvSpPr>
        <p:spPr>
          <a:xfrm>
            <a:off x="6096000" y="1488954"/>
            <a:ext cx="5929412" cy="22222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50" b="0" i="0" u="none" strike="noStrike" kern="1200" cap="none" spc="0" normalizeH="0" baseline="0" noProof="0" dirty="0">
              <a:ln>
                <a:noFill/>
              </a:ln>
              <a:solidFill>
                <a:srgbClr val="000000"/>
              </a:solidFill>
              <a:effectLst/>
              <a:uLnTx/>
              <a:uFillTx/>
              <a:latin typeface="Georgia"/>
              <a:ea typeface="ＭＳ Ｐゴシック"/>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a:ea typeface="ＭＳ Ｐゴシック"/>
              </a:rPr>
              <a:t>Pola-R-CHP demonstrated a </a:t>
            </a:r>
            <a:r>
              <a:rPr kumimoji="0" lang="en-GB" sz="1400" b="1" i="0" u="none" strike="noStrike" kern="1200" cap="none" spc="0" normalizeH="0" baseline="0" noProof="0" dirty="0">
                <a:ln>
                  <a:noFill/>
                </a:ln>
                <a:solidFill>
                  <a:srgbClr val="000000"/>
                </a:solidFill>
                <a:effectLst/>
                <a:uLnTx/>
                <a:uFillTx/>
                <a:latin typeface="Arial"/>
                <a:ea typeface="ＭＳ Ｐゴシック"/>
              </a:rPr>
              <a:t>27% reduction in the relative risk of disease progression, relapse, or death </a:t>
            </a:r>
            <a:r>
              <a:rPr kumimoji="0" lang="en-GB" sz="1400" b="0" i="0" u="none" strike="noStrike" kern="1200" cap="none" spc="0" normalizeH="0" baseline="0" noProof="0" dirty="0">
                <a:ln>
                  <a:noFill/>
                </a:ln>
                <a:solidFill>
                  <a:srgbClr val="000000"/>
                </a:solidFill>
                <a:effectLst/>
                <a:uLnTx/>
                <a:uFillTx/>
                <a:latin typeface="Arial"/>
                <a:ea typeface="ＭＳ Ｐゴシック"/>
              </a:rPr>
              <a:t>versus R-CHOP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000000"/>
              </a:solidFill>
              <a:effectLst/>
              <a:uLnTx/>
              <a:uFillTx/>
              <a:latin typeface="Arial"/>
              <a:ea typeface="ＭＳ Ｐゴシック"/>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srgbClr val="000000"/>
                </a:solidFill>
                <a:effectLst/>
                <a:uLnTx/>
                <a:uFillTx/>
                <a:latin typeface="Arial"/>
                <a:ea typeface="ＭＳ Ｐゴシック"/>
              </a:rPr>
              <a:t>24-month PFS: </a:t>
            </a:r>
            <a:br>
              <a:rPr kumimoji="0" lang="en-GB" sz="1400" b="1" i="0" u="none" strike="noStrike" kern="1200" cap="none" spc="0" normalizeH="0" baseline="0" noProof="0" dirty="0">
                <a:ln>
                  <a:noFill/>
                </a:ln>
                <a:solidFill>
                  <a:srgbClr val="000000"/>
                </a:solidFill>
                <a:effectLst/>
                <a:uLnTx/>
                <a:uFillTx/>
                <a:latin typeface="Arial"/>
                <a:ea typeface="ＭＳ Ｐゴシック"/>
              </a:rPr>
            </a:br>
            <a:r>
              <a:rPr kumimoji="0" lang="en-GB" sz="1400" b="0" i="0" u="none" strike="noStrike" kern="1200" cap="none" spc="0" normalizeH="0" baseline="0" noProof="0" dirty="0">
                <a:ln>
                  <a:noFill/>
                </a:ln>
                <a:solidFill>
                  <a:srgbClr val="000000"/>
                </a:solidFill>
                <a:effectLst/>
                <a:uLnTx/>
                <a:uFillTx/>
                <a:latin typeface="Arial"/>
                <a:ea typeface="ＭＳ Ｐゴシック"/>
              </a:rPr>
              <a:t>76.7% with Pola-R-CHP versus 70.2% with R-CHOP (</a:t>
            </a:r>
            <a:r>
              <a:rPr kumimoji="0" lang="en-GB" sz="1400" b="1" i="0" u="none" strike="noStrike" kern="1200" cap="none" spc="0" normalizeH="0" baseline="0" noProof="0" dirty="0">
                <a:ln>
                  <a:noFill/>
                </a:ln>
                <a:solidFill>
                  <a:srgbClr val="000000"/>
                </a:solidFill>
                <a:effectLst/>
                <a:uLnTx/>
                <a:uFillTx/>
                <a:latin typeface="Arial"/>
                <a:ea typeface="ＭＳ Ｐゴシック"/>
              </a:rPr>
              <a:t>∆=6.5%</a:t>
            </a:r>
            <a:r>
              <a:rPr kumimoji="0" lang="en-GB" sz="1400" b="0" i="0" u="none" strike="noStrike" kern="1200" cap="none" spc="0" normalizeH="0" baseline="0" noProof="0" dirty="0">
                <a:ln>
                  <a:noFill/>
                </a:ln>
                <a:solidFill>
                  <a:srgbClr val="000000"/>
                </a:solidFill>
                <a:effectLst/>
                <a:uLnTx/>
                <a:uFillTx/>
                <a:latin typeface="Arial"/>
                <a:ea typeface="ＭＳ Ｐゴシック"/>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a:ea typeface="ＭＳ Ｐゴシック"/>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a:ea typeface="ＭＳ Ｐゴシック"/>
              </a:rPr>
              <a:t>CR 86.6% vs 82.7%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000000"/>
              </a:solidFill>
              <a:effectLst/>
              <a:uLnTx/>
              <a:uFillTx/>
              <a:latin typeface="Arial"/>
              <a:ea typeface="ＭＳ Ｐゴシック"/>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a:ea typeface="ＭＳ Ｐゴシック"/>
              </a:rPr>
              <a:t>At median follow-up of 28.2 months, no OS benefit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50" b="0" i="0" u="none" strike="noStrike" kern="1200" cap="none" spc="0" normalizeH="0" baseline="0" noProof="0" dirty="0">
              <a:ln>
                <a:noFill/>
              </a:ln>
              <a:solidFill>
                <a:srgbClr val="FFFFFF"/>
              </a:solidFill>
              <a:effectLst/>
              <a:uLnTx/>
              <a:uFillTx/>
              <a:latin typeface="Georgia"/>
              <a:ea typeface="ＭＳ Ｐゴシック"/>
            </a:endParaRPr>
          </a:p>
        </p:txBody>
      </p:sp>
      <p:pic>
        <p:nvPicPr>
          <p:cNvPr id="6" name="Graphic 5">
            <a:extLst>
              <a:ext uri="{FF2B5EF4-FFF2-40B4-BE49-F238E27FC236}">
                <a16:creationId xmlns:a16="http://schemas.microsoft.com/office/drawing/2014/main" id="{7A5EF084-FC72-3785-6144-3A39093405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92963" y="3716503"/>
            <a:ext cx="3466985" cy="2971701"/>
          </a:xfrm>
          <a:prstGeom prst="rect">
            <a:avLst/>
          </a:prstGeom>
        </p:spPr>
      </p:pic>
      <p:pic>
        <p:nvPicPr>
          <p:cNvPr id="7" name="Picture 6" descr="Chart, line chart&#10;&#10;Description automatically generated">
            <a:extLst>
              <a:ext uri="{FF2B5EF4-FFF2-40B4-BE49-F238E27FC236}">
                <a16:creationId xmlns:a16="http://schemas.microsoft.com/office/drawing/2014/main" id="{FB5C497B-12D1-0E3C-2A88-99B1748B1ABA}"/>
              </a:ext>
            </a:extLst>
          </p:cNvPr>
          <p:cNvPicPr>
            <a:picLocks noChangeAspect="1"/>
          </p:cNvPicPr>
          <p:nvPr/>
        </p:nvPicPr>
        <p:blipFill>
          <a:blip r:embed="rId5"/>
          <a:stretch>
            <a:fillRect/>
          </a:stretch>
        </p:blipFill>
        <p:spPr>
          <a:xfrm>
            <a:off x="317652" y="1729082"/>
            <a:ext cx="5778348" cy="3557680"/>
          </a:xfrm>
          <a:prstGeom prst="rect">
            <a:avLst/>
          </a:prstGeom>
        </p:spPr>
      </p:pic>
      <p:sp>
        <p:nvSpPr>
          <p:cNvPr id="2" name="TextBox 1">
            <a:extLst>
              <a:ext uri="{FF2B5EF4-FFF2-40B4-BE49-F238E27FC236}">
                <a16:creationId xmlns:a16="http://schemas.microsoft.com/office/drawing/2014/main" id="{AF6E8EA0-3C4C-A0BF-B8CF-F732BE52EF64}"/>
              </a:ext>
            </a:extLst>
          </p:cNvPr>
          <p:cNvSpPr txBox="1"/>
          <p:nvPr/>
        </p:nvSpPr>
        <p:spPr>
          <a:xfrm>
            <a:off x="7634496" y="6441983"/>
            <a:ext cx="49014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rPr>
              <a:t>Tilly et al. NEJM January 2022</a:t>
            </a:r>
          </a:p>
        </p:txBody>
      </p:sp>
      <p:sp>
        <p:nvSpPr>
          <p:cNvPr id="3" name="Rectangle 2">
            <a:extLst>
              <a:ext uri="{FF2B5EF4-FFF2-40B4-BE49-F238E27FC236}">
                <a16:creationId xmlns:a16="http://schemas.microsoft.com/office/drawing/2014/main" id="{B41D9670-88D4-377D-3BB9-AA47E3B0BFA3}"/>
              </a:ext>
            </a:extLst>
          </p:cNvPr>
          <p:cNvSpPr/>
          <p:nvPr/>
        </p:nvSpPr>
        <p:spPr bwMode="auto">
          <a:xfrm>
            <a:off x="3035808" y="5919578"/>
            <a:ext cx="4047744" cy="76862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72" charset="0"/>
                <a:ea typeface="ＭＳ Ｐゴシック" pitchFamily="-72" charset="-128"/>
                <a:cs typeface="ＭＳ Ｐゴシック" pitchFamily="-72" charset="-128"/>
              </a:rPr>
              <a:t>Pola-R-CHP FDA Approved in April 2023</a:t>
            </a:r>
          </a:p>
        </p:txBody>
      </p:sp>
    </p:spTree>
    <p:extLst>
      <p:ext uri="{BB962C8B-B14F-4D97-AF65-F5344CB8AC3E}">
        <p14:creationId xmlns:p14="http://schemas.microsoft.com/office/powerpoint/2010/main" val="6961767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A52C22C-2158-FD7F-43B6-5E1291779F82}"/>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99" b="0" i="0" u="none" strike="noStrike" kern="1200" cap="none" spc="0" normalizeH="0" baseline="0" noProof="0" dirty="0">
              <a:ln>
                <a:noFill/>
              </a:ln>
              <a:solidFill>
                <a:srgbClr val="800000"/>
              </a:solidFill>
              <a:effectLst/>
              <a:uLnTx/>
              <a:uFillTx/>
              <a:latin typeface="Arial"/>
              <a:ea typeface="ＭＳ Ｐゴシック"/>
            </a:endParaRPr>
          </a:p>
        </p:txBody>
      </p:sp>
      <p:sp>
        <p:nvSpPr>
          <p:cNvPr id="5" name="Title 4">
            <a:extLst>
              <a:ext uri="{FF2B5EF4-FFF2-40B4-BE49-F238E27FC236}">
                <a16:creationId xmlns:a16="http://schemas.microsoft.com/office/drawing/2014/main" id="{C39AF7AA-A613-048E-D5A0-2345F5FB74CC}"/>
              </a:ext>
            </a:extLst>
          </p:cNvPr>
          <p:cNvSpPr>
            <a:spLocks noGrp="1"/>
          </p:cNvSpPr>
          <p:nvPr>
            <p:ph type="title"/>
          </p:nvPr>
        </p:nvSpPr>
        <p:spPr/>
        <p:txBody>
          <a:bodyPr/>
          <a:lstStyle/>
          <a:p>
            <a:r>
              <a:rPr lang="en-US" dirty="0"/>
              <a:t>POLARIX Sub-group analysis</a:t>
            </a:r>
          </a:p>
        </p:txBody>
      </p:sp>
      <p:pic>
        <p:nvPicPr>
          <p:cNvPr id="6" name="Content Placeholder 4" descr="Table&#10;&#10;Description automatically generated">
            <a:extLst>
              <a:ext uri="{FF2B5EF4-FFF2-40B4-BE49-F238E27FC236}">
                <a16:creationId xmlns:a16="http://schemas.microsoft.com/office/drawing/2014/main" id="{FD3199B0-33E1-8F60-3AD5-F2F0991D0ADA}"/>
              </a:ext>
            </a:extLst>
          </p:cNvPr>
          <p:cNvPicPr>
            <a:picLocks noChangeAspect="1"/>
          </p:cNvPicPr>
          <p:nvPr/>
        </p:nvPicPr>
        <p:blipFill>
          <a:blip r:embed="rId3"/>
          <a:stretch>
            <a:fillRect/>
          </a:stretch>
        </p:blipFill>
        <p:spPr>
          <a:xfrm>
            <a:off x="5392988" y="800181"/>
            <a:ext cx="6578997" cy="5953991"/>
          </a:xfrm>
          <a:prstGeom prst="rect">
            <a:avLst/>
          </a:prstGeom>
          <a:ln>
            <a:noFill/>
          </a:ln>
        </p:spPr>
      </p:pic>
      <p:sp>
        <p:nvSpPr>
          <p:cNvPr id="7" name="Frame 6">
            <a:extLst>
              <a:ext uri="{FF2B5EF4-FFF2-40B4-BE49-F238E27FC236}">
                <a16:creationId xmlns:a16="http://schemas.microsoft.com/office/drawing/2014/main" id="{1FCC4530-A6F8-7770-5A1D-34EA7948AE9F}"/>
              </a:ext>
            </a:extLst>
          </p:cNvPr>
          <p:cNvSpPr/>
          <p:nvPr/>
        </p:nvSpPr>
        <p:spPr>
          <a:xfrm>
            <a:off x="5392988" y="2398036"/>
            <a:ext cx="6467318" cy="92647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endParaRPr>
          </a:p>
        </p:txBody>
      </p:sp>
      <p:sp>
        <p:nvSpPr>
          <p:cNvPr id="8" name="Frame 7">
            <a:extLst>
              <a:ext uri="{FF2B5EF4-FFF2-40B4-BE49-F238E27FC236}">
                <a16:creationId xmlns:a16="http://schemas.microsoft.com/office/drawing/2014/main" id="{C2A577E3-10A0-7D9A-48D1-CCA63C54B5C9}"/>
              </a:ext>
            </a:extLst>
          </p:cNvPr>
          <p:cNvSpPr/>
          <p:nvPr/>
        </p:nvSpPr>
        <p:spPr>
          <a:xfrm>
            <a:off x="5308962" y="4730401"/>
            <a:ext cx="6663023" cy="1434904"/>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endParaRPr>
          </a:p>
        </p:txBody>
      </p:sp>
      <p:sp>
        <p:nvSpPr>
          <p:cNvPr id="9" name="Rectangle 8">
            <a:extLst>
              <a:ext uri="{FF2B5EF4-FFF2-40B4-BE49-F238E27FC236}">
                <a16:creationId xmlns:a16="http://schemas.microsoft.com/office/drawing/2014/main" id="{87167C68-67BD-A641-EDE1-DA8D1411FD83}"/>
              </a:ext>
            </a:extLst>
          </p:cNvPr>
          <p:cNvSpPr/>
          <p:nvPr/>
        </p:nvSpPr>
        <p:spPr>
          <a:xfrm>
            <a:off x="513678" y="2352821"/>
            <a:ext cx="4276578" cy="215235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ＭＳ Ｐゴシック"/>
              </a:rPr>
              <a:t>PFS Benefit in IPI 3-5, non-bulky disease, older male patients, and ABC subtype though study not powered for sub-group analysis</a:t>
            </a:r>
          </a:p>
        </p:txBody>
      </p:sp>
      <p:sp>
        <p:nvSpPr>
          <p:cNvPr id="10" name="TextBox 9">
            <a:extLst>
              <a:ext uri="{FF2B5EF4-FFF2-40B4-BE49-F238E27FC236}">
                <a16:creationId xmlns:a16="http://schemas.microsoft.com/office/drawing/2014/main" id="{C32AAF00-EE3A-5093-D1B0-02AF22FFC7F3}"/>
              </a:ext>
            </a:extLst>
          </p:cNvPr>
          <p:cNvSpPr txBox="1"/>
          <p:nvPr/>
        </p:nvSpPr>
        <p:spPr>
          <a:xfrm>
            <a:off x="757214" y="6611779"/>
            <a:ext cx="490146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ＭＳ Ｐゴシック"/>
              </a:rPr>
              <a:t>Tilly et al. NEJM January 2022</a:t>
            </a:r>
          </a:p>
        </p:txBody>
      </p:sp>
      <p:sp>
        <p:nvSpPr>
          <p:cNvPr id="2" name="TextBox 1">
            <a:extLst>
              <a:ext uri="{FF2B5EF4-FFF2-40B4-BE49-F238E27FC236}">
                <a16:creationId xmlns:a16="http://schemas.microsoft.com/office/drawing/2014/main" id="{06DD059D-84C7-C241-A9DA-28B4DEFED505}"/>
              </a:ext>
            </a:extLst>
          </p:cNvPr>
          <p:cNvSpPr txBox="1"/>
          <p:nvPr/>
        </p:nvSpPr>
        <p:spPr>
          <a:xfrm>
            <a:off x="2941218" y="6475256"/>
            <a:ext cx="49014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rPr>
              <a:t>Tilly et al. NEJM January 2022</a:t>
            </a:r>
          </a:p>
        </p:txBody>
      </p:sp>
    </p:spTree>
    <p:extLst>
      <p:ext uri="{BB962C8B-B14F-4D97-AF65-F5344CB8AC3E}">
        <p14:creationId xmlns:p14="http://schemas.microsoft.com/office/powerpoint/2010/main" val="4120812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AC42088-E118-CA25-AFAF-424E4EDB94A6}"/>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99" b="0" i="0" u="none" strike="noStrike" kern="1200" cap="none" spc="0" normalizeH="0" baseline="0" noProof="0" dirty="0">
              <a:ln>
                <a:noFill/>
              </a:ln>
              <a:solidFill>
                <a:srgbClr val="800000"/>
              </a:solidFill>
              <a:effectLst/>
              <a:uLnTx/>
              <a:uFillTx/>
              <a:latin typeface="Arial"/>
              <a:ea typeface="ＭＳ Ｐゴシック"/>
            </a:endParaRPr>
          </a:p>
        </p:txBody>
      </p:sp>
      <p:sp>
        <p:nvSpPr>
          <p:cNvPr id="5" name="Title 4">
            <a:extLst>
              <a:ext uri="{FF2B5EF4-FFF2-40B4-BE49-F238E27FC236}">
                <a16:creationId xmlns:a16="http://schemas.microsoft.com/office/drawing/2014/main" id="{E472A6FE-5152-43E3-5AE9-B1ADEB97F362}"/>
              </a:ext>
            </a:extLst>
          </p:cNvPr>
          <p:cNvSpPr>
            <a:spLocks noGrp="1"/>
          </p:cNvSpPr>
          <p:nvPr>
            <p:ph type="title"/>
          </p:nvPr>
        </p:nvSpPr>
        <p:spPr/>
        <p:txBody>
          <a:bodyPr/>
          <a:lstStyle/>
          <a:p>
            <a:r>
              <a:rPr lang="en-US" sz="4000" dirty="0"/>
              <a:t>POLARIX Common Adverse Events</a:t>
            </a:r>
          </a:p>
        </p:txBody>
      </p:sp>
      <p:grpSp>
        <p:nvGrpSpPr>
          <p:cNvPr id="6" name="Group 5">
            <a:extLst>
              <a:ext uri="{FF2B5EF4-FFF2-40B4-BE49-F238E27FC236}">
                <a16:creationId xmlns:a16="http://schemas.microsoft.com/office/drawing/2014/main" id="{AEDB9D58-E3A3-FC1C-CA61-95DC63A669CF}"/>
              </a:ext>
            </a:extLst>
          </p:cNvPr>
          <p:cNvGrpSpPr/>
          <p:nvPr/>
        </p:nvGrpSpPr>
        <p:grpSpPr>
          <a:xfrm>
            <a:off x="1414484" y="1056567"/>
            <a:ext cx="8641640" cy="4744866"/>
            <a:chOff x="994729" y="1219836"/>
            <a:chExt cx="6991733" cy="3917168"/>
          </a:xfrm>
        </p:grpSpPr>
        <p:sp>
          <p:nvSpPr>
            <p:cNvPr id="7" name="TextBox 6">
              <a:extLst>
                <a:ext uri="{FF2B5EF4-FFF2-40B4-BE49-F238E27FC236}">
                  <a16:creationId xmlns:a16="http://schemas.microsoft.com/office/drawing/2014/main" id="{D422BA92-EDFF-5AA0-AA9A-20FBA293D6AC}"/>
                </a:ext>
              </a:extLst>
            </p:cNvPr>
            <p:cNvSpPr txBox="1"/>
            <p:nvPr/>
          </p:nvSpPr>
          <p:spPr>
            <a:xfrm>
              <a:off x="3274639" y="1219836"/>
              <a:ext cx="862416" cy="184666"/>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808080">
                      <a:lumMod val="50000"/>
                    </a:srgbClr>
                  </a:solidFill>
                  <a:effectLst/>
                  <a:uLnTx/>
                  <a:uFillTx/>
                  <a:latin typeface="Arial"/>
                  <a:ea typeface="ＭＳ Ｐゴシック"/>
                </a:rPr>
                <a:t>Pola-R-CHP</a:t>
              </a:r>
            </a:p>
          </p:txBody>
        </p:sp>
        <p:sp>
          <p:nvSpPr>
            <p:cNvPr id="8" name="TextBox 7">
              <a:extLst>
                <a:ext uri="{FF2B5EF4-FFF2-40B4-BE49-F238E27FC236}">
                  <a16:creationId xmlns:a16="http://schemas.microsoft.com/office/drawing/2014/main" id="{39A16319-8B5B-DC6B-3F8E-97F5D55177C3}"/>
                </a:ext>
              </a:extLst>
            </p:cNvPr>
            <p:cNvSpPr txBox="1"/>
            <p:nvPr/>
          </p:nvSpPr>
          <p:spPr>
            <a:xfrm>
              <a:off x="6232191" y="1219836"/>
              <a:ext cx="605935" cy="184666"/>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808080">
                      <a:lumMod val="50000"/>
                    </a:srgbClr>
                  </a:solidFill>
                  <a:effectLst/>
                  <a:uLnTx/>
                  <a:uFillTx/>
                  <a:latin typeface="Arial"/>
                  <a:ea typeface="ＭＳ Ｐゴシック"/>
                </a:rPr>
                <a:t>R-CHOP</a:t>
              </a:r>
            </a:p>
          </p:txBody>
        </p:sp>
        <p:grpSp>
          <p:nvGrpSpPr>
            <p:cNvPr id="9" name="Group 8">
              <a:extLst>
                <a:ext uri="{FF2B5EF4-FFF2-40B4-BE49-F238E27FC236}">
                  <a16:creationId xmlns:a16="http://schemas.microsoft.com/office/drawing/2014/main" id="{B5DC9E11-9D30-890D-084F-E23165A8737A}"/>
                </a:ext>
              </a:extLst>
            </p:cNvPr>
            <p:cNvGrpSpPr/>
            <p:nvPr/>
          </p:nvGrpSpPr>
          <p:grpSpPr>
            <a:xfrm>
              <a:off x="994729" y="1532592"/>
              <a:ext cx="1179810" cy="3323125"/>
              <a:chOff x="965875" y="1532592"/>
              <a:chExt cx="1179810" cy="3323125"/>
            </a:xfrm>
          </p:grpSpPr>
          <p:sp>
            <p:nvSpPr>
              <p:cNvPr id="49" name="TextBox 48">
                <a:extLst>
                  <a:ext uri="{FF2B5EF4-FFF2-40B4-BE49-F238E27FC236}">
                    <a16:creationId xmlns:a16="http://schemas.microsoft.com/office/drawing/2014/main" id="{B00AE583-3E19-B780-BF1F-EE3A3B13A4AB}"/>
                  </a:ext>
                </a:extLst>
              </p:cNvPr>
              <p:cNvSpPr txBox="1"/>
              <p:nvPr/>
            </p:nvSpPr>
            <p:spPr>
              <a:xfrm>
                <a:off x="1583188" y="4717218"/>
                <a:ext cx="538609" cy="138499"/>
              </a:xfrm>
              <a:prstGeom prst="rect">
                <a:avLst/>
              </a:prstGeom>
              <a:noFill/>
            </p:spPr>
            <p:txBody>
              <a:bodyPr wrap="non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808080">
                        <a:lumMod val="50000"/>
                      </a:srgbClr>
                    </a:solidFill>
                    <a:effectLst/>
                    <a:uLnTx/>
                    <a:uFillTx/>
                    <a:latin typeface="Arial"/>
                    <a:ea typeface="ＭＳ Ｐゴシック"/>
                  </a:rPr>
                  <a:t>Dysgeusia</a:t>
                </a:r>
              </a:p>
            </p:txBody>
          </p:sp>
          <p:sp>
            <p:nvSpPr>
              <p:cNvPr id="50" name="TextBox 49">
                <a:extLst>
                  <a:ext uri="{FF2B5EF4-FFF2-40B4-BE49-F238E27FC236}">
                    <a16:creationId xmlns:a16="http://schemas.microsoft.com/office/drawing/2014/main" id="{E24A4EE1-9543-AFFC-891E-177367161C15}"/>
                  </a:ext>
                </a:extLst>
              </p:cNvPr>
              <p:cNvSpPr txBox="1"/>
              <p:nvPr/>
            </p:nvSpPr>
            <p:spPr>
              <a:xfrm>
                <a:off x="1672956" y="4526516"/>
                <a:ext cx="448841" cy="138499"/>
              </a:xfrm>
              <a:prstGeom prst="rect">
                <a:avLst/>
              </a:prstGeom>
              <a:noFill/>
            </p:spPr>
            <p:txBody>
              <a:bodyPr wrap="non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808080">
                        <a:lumMod val="50000"/>
                      </a:srgbClr>
                    </a:solidFill>
                    <a:effectLst/>
                    <a:uLnTx/>
                    <a:uFillTx/>
                    <a:latin typeface="Arial"/>
                    <a:ea typeface="ＭＳ Ｐゴシック"/>
                  </a:rPr>
                  <a:t>Asthenia</a:t>
                </a:r>
              </a:p>
            </p:txBody>
          </p:sp>
          <p:sp>
            <p:nvSpPr>
              <p:cNvPr id="51" name="TextBox 50">
                <a:extLst>
                  <a:ext uri="{FF2B5EF4-FFF2-40B4-BE49-F238E27FC236}">
                    <a16:creationId xmlns:a16="http://schemas.microsoft.com/office/drawing/2014/main" id="{01821E88-3239-F721-EEFE-3A9FA00FE927}"/>
                  </a:ext>
                </a:extLst>
              </p:cNvPr>
              <p:cNvSpPr txBox="1"/>
              <p:nvPr/>
            </p:nvSpPr>
            <p:spPr>
              <a:xfrm>
                <a:off x="1493420" y="2109923"/>
                <a:ext cx="628377" cy="138499"/>
              </a:xfrm>
              <a:prstGeom prst="rect">
                <a:avLst/>
              </a:prstGeom>
              <a:noFill/>
            </p:spPr>
            <p:txBody>
              <a:bodyPr wrap="non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808080">
                        <a:lumMod val="50000"/>
                      </a:srgbClr>
                    </a:solidFill>
                    <a:effectLst/>
                    <a:uLnTx/>
                    <a:uFillTx/>
                    <a:latin typeface="Arial"/>
                    <a:ea typeface="ＭＳ Ｐゴシック"/>
                  </a:rPr>
                  <a:t>Neutropenia</a:t>
                </a:r>
              </a:p>
            </p:txBody>
          </p:sp>
          <p:sp>
            <p:nvSpPr>
              <p:cNvPr id="52" name="TextBox 51">
                <a:extLst>
                  <a:ext uri="{FF2B5EF4-FFF2-40B4-BE49-F238E27FC236}">
                    <a16:creationId xmlns:a16="http://schemas.microsoft.com/office/drawing/2014/main" id="{50521B46-B326-30E5-7A6C-0570E5EBFD92}"/>
                  </a:ext>
                </a:extLst>
              </p:cNvPr>
              <p:cNvSpPr txBox="1"/>
              <p:nvPr/>
            </p:nvSpPr>
            <p:spPr>
              <a:xfrm>
                <a:off x="1672956" y="1924020"/>
                <a:ext cx="448841" cy="138499"/>
              </a:xfrm>
              <a:prstGeom prst="rect">
                <a:avLst/>
              </a:prstGeom>
              <a:noFill/>
            </p:spPr>
            <p:txBody>
              <a:bodyPr wrap="non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err="1">
                    <a:ln>
                      <a:noFill/>
                    </a:ln>
                    <a:solidFill>
                      <a:srgbClr val="808080">
                        <a:lumMod val="50000"/>
                      </a:srgbClr>
                    </a:solidFill>
                    <a:effectLst/>
                    <a:uLnTx/>
                    <a:uFillTx/>
                    <a:latin typeface="Arial"/>
                    <a:ea typeface="ＭＳ Ｐゴシック"/>
                  </a:rPr>
                  <a:t>Diarrhea</a:t>
                </a:r>
                <a:endParaRPr kumimoji="0" lang="en-GB" sz="900" b="0" i="0" u="none" strike="noStrike" kern="1200" cap="none" spc="0" normalizeH="0" baseline="0" noProof="0" dirty="0">
                  <a:ln>
                    <a:noFill/>
                  </a:ln>
                  <a:solidFill>
                    <a:srgbClr val="808080">
                      <a:lumMod val="50000"/>
                    </a:srgbClr>
                  </a:solidFill>
                  <a:effectLst/>
                  <a:uLnTx/>
                  <a:uFillTx/>
                  <a:latin typeface="Arial"/>
                  <a:ea typeface="ＭＳ Ｐゴシック"/>
                </a:endParaRPr>
              </a:p>
            </p:txBody>
          </p:sp>
          <p:sp>
            <p:nvSpPr>
              <p:cNvPr id="53" name="TextBox 52">
                <a:extLst>
                  <a:ext uri="{FF2B5EF4-FFF2-40B4-BE49-F238E27FC236}">
                    <a16:creationId xmlns:a16="http://schemas.microsoft.com/office/drawing/2014/main" id="{450EC224-7233-B728-9A33-51F4D817DB15}"/>
                  </a:ext>
                </a:extLst>
              </p:cNvPr>
              <p:cNvSpPr txBox="1"/>
              <p:nvPr/>
            </p:nvSpPr>
            <p:spPr>
              <a:xfrm>
                <a:off x="1724252" y="1730949"/>
                <a:ext cx="397545" cy="138499"/>
              </a:xfrm>
              <a:prstGeom prst="rect">
                <a:avLst/>
              </a:prstGeom>
              <a:noFill/>
            </p:spPr>
            <p:txBody>
              <a:bodyPr wrap="non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808080">
                        <a:lumMod val="50000"/>
                      </a:srgbClr>
                    </a:solidFill>
                    <a:effectLst/>
                    <a:uLnTx/>
                    <a:uFillTx/>
                    <a:latin typeface="Arial"/>
                    <a:ea typeface="ＭＳ Ｐゴシック"/>
                  </a:rPr>
                  <a:t>Nausea</a:t>
                </a:r>
              </a:p>
            </p:txBody>
          </p:sp>
          <p:sp>
            <p:nvSpPr>
              <p:cNvPr id="54" name="TextBox 53">
                <a:extLst>
                  <a:ext uri="{FF2B5EF4-FFF2-40B4-BE49-F238E27FC236}">
                    <a16:creationId xmlns:a16="http://schemas.microsoft.com/office/drawing/2014/main" id="{0D082A02-1897-851D-7EC4-EF7B61C36734}"/>
                  </a:ext>
                </a:extLst>
              </p:cNvPr>
              <p:cNvSpPr txBox="1"/>
              <p:nvPr/>
            </p:nvSpPr>
            <p:spPr>
              <a:xfrm>
                <a:off x="1730664" y="2327629"/>
                <a:ext cx="391133" cy="138499"/>
              </a:xfrm>
              <a:prstGeom prst="rect">
                <a:avLst/>
              </a:prstGeom>
              <a:noFill/>
            </p:spPr>
            <p:txBody>
              <a:bodyPr wrap="non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err="1">
                    <a:ln>
                      <a:noFill/>
                    </a:ln>
                    <a:solidFill>
                      <a:srgbClr val="808080">
                        <a:lumMod val="50000"/>
                      </a:srgbClr>
                    </a:solidFill>
                    <a:effectLst/>
                    <a:uLnTx/>
                    <a:uFillTx/>
                    <a:latin typeface="Arial"/>
                    <a:ea typeface="ＭＳ Ｐゴシック"/>
                  </a:rPr>
                  <a:t>Anemia</a:t>
                </a:r>
                <a:endParaRPr kumimoji="0" lang="en-GB" sz="900" b="0" i="0" u="none" strike="noStrike" kern="1200" cap="none" spc="0" normalizeH="0" baseline="0" noProof="0" dirty="0">
                  <a:ln>
                    <a:noFill/>
                  </a:ln>
                  <a:solidFill>
                    <a:srgbClr val="808080">
                      <a:lumMod val="50000"/>
                    </a:srgbClr>
                  </a:solidFill>
                  <a:effectLst/>
                  <a:uLnTx/>
                  <a:uFillTx/>
                  <a:latin typeface="Arial"/>
                  <a:ea typeface="ＭＳ Ｐゴシック"/>
                </a:endParaRPr>
              </a:p>
            </p:txBody>
          </p:sp>
          <p:sp>
            <p:nvSpPr>
              <p:cNvPr id="55" name="TextBox 54">
                <a:extLst>
                  <a:ext uri="{FF2B5EF4-FFF2-40B4-BE49-F238E27FC236}">
                    <a16:creationId xmlns:a16="http://schemas.microsoft.com/office/drawing/2014/main" id="{A42B326A-A5D9-B840-FF76-0D5E1DBCC2EA}"/>
                  </a:ext>
                </a:extLst>
              </p:cNvPr>
              <p:cNvSpPr txBox="1"/>
              <p:nvPr/>
            </p:nvSpPr>
            <p:spPr>
              <a:xfrm>
                <a:off x="1737076" y="3338100"/>
                <a:ext cx="384721" cy="138499"/>
              </a:xfrm>
              <a:prstGeom prst="rect">
                <a:avLst/>
              </a:prstGeom>
              <a:noFill/>
            </p:spPr>
            <p:txBody>
              <a:bodyPr wrap="non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808080">
                        <a:lumMod val="50000"/>
                      </a:srgbClr>
                    </a:solidFill>
                    <a:effectLst/>
                    <a:uLnTx/>
                    <a:uFillTx/>
                    <a:latin typeface="Arial"/>
                    <a:ea typeface="ＭＳ Ｐゴシック"/>
                  </a:rPr>
                  <a:t>Pyrexia</a:t>
                </a:r>
              </a:p>
            </p:txBody>
          </p:sp>
          <p:sp>
            <p:nvSpPr>
              <p:cNvPr id="56" name="TextBox 55">
                <a:extLst>
                  <a:ext uri="{FF2B5EF4-FFF2-40B4-BE49-F238E27FC236}">
                    <a16:creationId xmlns:a16="http://schemas.microsoft.com/office/drawing/2014/main" id="{C5D9176D-9DED-E586-0849-FD8F665F777F}"/>
                  </a:ext>
                </a:extLst>
              </p:cNvPr>
              <p:cNvSpPr txBox="1"/>
              <p:nvPr/>
            </p:nvSpPr>
            <p:spPr>
              <a:xfrm>
                <a:off x="1781960" y="3932308"/>
                <a:ext cx="339837" cy="138499"/>
              </a:xfrm>
              <a:prstGeom prst="rect">
                <a:avLst/>
              </a:prstGeom>
              <a:noFill/>
            </p:spPr>
            <p:txBody>
              <a:bodyPr wrap="non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808080">
                        <a:lumMod val="50000"/>
                      </a:srgbClr>
                    </a:solidFill>
                    <a:effectLst/>
                    <a:uLnTx/>
                    <a:uFillTx/>
                    <a:latin typeface="Arial"/>
                    <a:ea typeface="ＭＳ Ｐゴシック"/>
                  </a:rPr>
                  <a:t>Cough</a:t>
                </a:r>
              </a:p>
            </p:txBody>
          </p:sp>
          <p:sp>
            <p:nvSpPr>
              <p:cNvPr id="57" name="TextBox 56">
                <a:extLst>
                  <a:ext uri="{FF2B5EF4-FFF2-40B4-BE49-F238E27FC236}">
                    <a16:creationId xmlns:a16="http://schemas.microsoft.com/office/drawing/2014/main" id="{6A287075-9E5B-0ED6-FF69-0AE0A4F2C052}"/>
                  </a:ext>
                </a:extLst>
              </p:cNvPr>
              <p:cNvSpPr txBox="1"/>
              <p:nvPr/>
            </p:nvSpPr>
            <p:spPr>
              <a:xfrm>
                <a:off x="1672956" y="3536169"/>
                <a:ext cx="448841" cy="138499"/>
              </a:xfrm>
              <a:prstGeom prst="rect">
                <a:avLst/>
              </a:prstGeom>
              <a:noFill/>
            </p:spPr>
            <p:txBody>
              <a:bodyPr wrap="non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808080">
                        <a:lumMod val="50000"/>
                      </a:srgbClr>
                    </a:solidFill>
                    <a:effectLst/>
                    <a:uLnTx/>
                    <a:uFillTx/>
                    <a:latin typeface="Arial"/>
                    <a:ea typeface="ＭＳ Ｐゴシック"/>
                  </a:rPr>
                  <a:t>Vomiting</a:t>
                </a:r>
              </a:p>
            </p:txBody>
          </p:sp>
          <p:sp>
            <p:nvSpPr>
              <p:cNvPr id="58" name="TextBox 57">
                <a:extLst>
                  <a:ext uri="{FF2B5EF4-FFF2-40B4-BE49-F238E27FC236}">
                    <a16:creationId xmlns:a16="http://schemas.microsoft.com/office/drawing/2014/main" id="{40FAD07F-0DCA-46CC-0608-3F9341E32981}"/>
                  </a:ext>
                </a:extLst>
              </p:cNvPr>
              <p:cNvSpPr txBox="1"/>
              <p:nvPr/>
            </p:nvSpPr>
            <p:spPr>
              <a:xfrm>
                <a:off x="1127934" y="3734239"/>
                <a:ext cx="993863" cy="138499"/>
              </a:xfrm>
              <a:prstGeom prst="rect">
                <a:avLst/>
              </a:prstGeom>
              <a:noFill/>
            </p:spPr>
            <p:txBody>
              <a:bodyPr wrap="non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808080">
                        <a:lumMod val="50000"/>
                      </a:srgbClr>
                    </a:solidFill>
                    <a:effectLst/>
                    <a:uLnTx/>
                    <a:uFillTx/>
                    <a:latin typeface="Arial"/>
                    <a:ea typeface="ＭＳ Ｐゴシック"/>
                  </a:rPr>
                  <a:t>Febrile neutropenia</a:t>
                </a:r>
              </a:p>
            </p:txBody>
          </p:sp>
          <p:sp>
            <p:nvSpPr>
              <p:cNvPr id="59" name="TextBox 58">
                <a:extLst>
                  <a:ext uri="{FF2B5EF4-FFF2-40B4-BE49-F238E27FC236}">
                    <a16:creationId xmlns:a16="http://schemas.microsoft.com/office/drawing/2014/main" id="{6260E0E4-DBCE-10DB-C399-DFA8041E6DAE}"/>
                  </a:ext>
                </a:extLst>
              </p:cNvPr>
              <p:cNvSpPr txBox="1"/>
              <p:nvPr/>
            </p:nvSpPr>
            <p:spPr>
              <a:xfrm>
                <a:off x="1596012" y="4130378"/>
                <a:ext cx="525785" cy="138499"/>
              </a:xfrm>
              <a:prstGeom prst="rect">
                <a:avLst/>
              </a:prstGeom>
              <a:noFill/>
            </p:spPr>
            <p:txBody>
              <a:bodyPr wrap="non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808080">
                        <a:lumMod val="50000"/>
                      </a:srgbClr>
                    </a:solidFill>
                    <a:effectLst/>
                    <a:uLnTx/>
                    <a:uFillTx/>
                    <a:latin typeface="Arial"/>
                    <a:ea typeface="ＭＳ Ｐゴシック"/>
                  </a:rPr>
                  <a:t>Headache</a:t>
                </a:r>
              </a:p>
            </p:txBody>
          </p:sp>
          <p:sp>
            <p:nvSpPr>
              <p:cNvPr id="60" name="TextBox 59">
                <a:extLst>
                  <a:ext uri="{FF2B5EF4-FFF2-40B4-BE49-F238E27FC236}">
                    <a16:creationId xmlns:a16="http://schemas.microsoft.com/office/drawing/2014/main" id="{F3B0E84D-3BB2-020B-2B24-79D34DBD0A3A}"/>
                  </a:ext>
                </a:extLst>
              </p:cNvPr>
              <p:cNvSpPr txBox="1"/>
              <p:nvPr/>
            </p:nvSpPr>
            <p:spPr>
              <a:xfrm>
                <a:off x="1198466" y="4328447"/>
                <a:ext cx="923331" cy="138499"/>
              </a:xfrm>
              <a:prstGeom prst="rect">
                <a:avLst/>
              </a:prstGeom>
              <a:noFill/>
            </p:spPr>
            <p:txBody>
              <a:bodyPr wrap="non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808080">
                        <a:lumMod val="50000"/>
                      </a:srgbClr>
                    </a:solidFill>
                    <a:effectLst/>
                    <a:uLnTx/>
                    <a:uFillTx/>
                    <a:latin typeface="Arial"/>
                    <a:ea typeface="ＭＳ Ｐゴシック"/>
                  </a:rPr>
                  <a:t>Decreased weight</a:t>
                </a:r>
              </a:p>
            </p:txBody>
          </p:sp>
          <p:sp>
            <p:nvSpPr>
              <p:cNvPr id="61" name="TextBox 60">
                <a:extLst>
                  <a:ext uri="{FF2B5EF4-FFF2-40B4-BE49-F238E27FC236}">
                    <a16:creationId xmlns:a16="http://schemas.microsoft.com/office/drawing/2014/main" id="{6EF74966-0EFD-0E65-2FD9-DA5BB0D7C18F}"/>
                  </a:ext>
                </a:extLst>
              </p:cNvPr>
              <p:cNvSpPr txBox="1"/>
              <p:nvPr/>
            </p:nvSpPr>
            <p:spPr>
              <a:xfrm>
                <a:off x="1480595" y="2541920"/>
                <a:ext cx="641202" cy="138499"/>
              </a:xfrm>
              <a:prstGeom prst="rect">
                <a:avLst/>
              </a:prstGeom>
              <a:noFill/>
            </p:spPr>
            <p:txBody>
              <a:bodyPr wrap="non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808080">
                        <a:lumMod val="50000"/>
                      </a:srgbClr>
                    </a:solidFill>
                    <a:effectLst/>
                    <a:uLnTx/>
                    <a:uFillTx/>
                    <a:latin typeface="Arial"/>
                    <a:ea typeface="ＭＳ Ｐゴシック"/>
                  </a:rPr>
                  <a:t>Constipation</a:t>
                </a:r>
              </a:p>
            </p:txBody>
          </p:sp>
          <p:sp>
            <p:nvSpPr>
              <p:cNvPr id="62" name="TextBox 61">
                <a:extLst>
                  <a:ext uri="{FF2B5EF4-FFF2-40B4-BE49-F238E27FC236}">
                    <a16:creationId xmlns:a16="http://schemas.microsoft.com/office/drawing/2014/main" id="{A84F7AAF-F230-EEFF-A1EF-61447F8703FC}"/>
                  </a:ext>
                </a:extLst>
              </p:cNvPr>
              <p:cNvSpPr txBox="1"/>
              <p:nvPr/>
            </p:nvSpPr>
            <p:spPr>
              <a:xfrm>
                <a:off x="1737076" y="2745049"/>
                <a:ext cx="384721" cy="138499"/>
              </a:xfrm>
              <a:prstGeom prst="rect">
                <a:avLst/>
              </a:prstGeom>
              <a:noFill/>
            </p:spPr>
            <p:txBody>
              <a:bodyPr wrap="non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808080">
                        <a:lumMod val="50000"/>
                      </a:srgbClr>
                    </a:solidFill>
                    <a:effectLst/>
                    <a:uLnTx/>
                    <a:uFillTx/>
                    <a:latin typeface="Arial"/>
                    <a:ea typeface="ＭＳ Ｐゴシック"/>
                  </a:rPr>
                  <a:t>Fatigue</a:t>
                </a:r>
              </a:p>
            </p:txBody>
          </p:sp>
          <p:sp>
            <p:nvSpPr>
              <p:cNvPr id="63" name="TextBox 62">
                <a:extLst>
                  <a:ext uri="{FF2B5EF4-FFF2-40B4-BE49-F238E27FC236}">
                    <a16:creationId xmlns:a16="http://schemas.microsoft.com/office/drawing/2014/main" id="{0431AF5B-43FA-8D46-CA9F-97FF6D703BE3}"/>
                  </a:ext>
                </a:extLst>
              </p:cNvPr>
              <p:cNvSpPr txBox="1"/>
              <p:nvPr/>
            </p:nvSpPr>
            <p:spPr>
              <a:xfrm>
                <a:off x="1672956" y="2943120"/>
                <a:ext cx="448841" cy="138499"/>
              </a:xfrm>
              <a:prstGeom prst="rect">
                <a:avLst/>
              </a:prstGeom>
              <a:noFill/>
            </p:spPr>
            <p:txBody>
              <a:bodyPr wrap="non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808080">
                        <a:lumMod val="50000"/>
                      </a:srgbClr>
                    </a:solidFill>
                    <a:effectLst/>
                    <a:uLnTx/>
                    <a:uFillTx/>
                    <a:latin typeface="Arial"/>
                    <a:ea typeface="ＭＳ Ｐゴシック"/>
                  </a:rPr>
                  <a:t>Alopecia</a:t>
                </a:r>
              </a:p>
            </p:txBody>
          </p:sp>
          <p:sp>
            <p:nvSpPr>
              <p:cNvPr id="64" name="TextBox 63">
                <a:extLst>
                  <a:ext uri="{FF2B5EF4-FFF2-40B4-BE49-F238E27FC236}">
                    <a16:creationId xmlns:a16="http://schemas.microsoft.com/office/drawing/2014/main" id="{14FDECE7-6DEF-D6B5-DD30-052A914A428D}"/>
                  </a:ext>
                </a:extLst>
              </p:cNvPr>
              <p:cNvSpPr txBox="1"/>
              <p:nvPr/>
            </p:nvSpPr>
            <p:spPr>
              <a:xfrm>
                <a:off x="965875" y="1532592"/>
                <a:ext cx="1179810" cy="140100"/>
              </a:xfrm>
              <a:prstGeom prst="rect">
                <a:avLst/>
              </a:prstGeom>
              <a:noFill/>
            </p:spPr>
            <p:txBody>
              <a:bodyPr wrap="non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808080">
                        <a:lumMod val="50000"/>
                      </a:srgbClr>
                    </a:solidFill>
                    <a:effectLst/>
                    <a:uLnTx/>
                    <a:uFillTx/>
                    <a:latin typeface="Arial"/>
                    <a:ea typeface="ＭＳ Ｐゴシック"/>
                  </a:rPr>
                  <a:t>Peripheral neuropathy*</a:t>
                </a:r>
              </a:p>
            </p:txBody>
          </p:sp>
          <p:sp>
            <p:nvSpPr>
              <p:cNvPr id="65" name="TextBox 64">
                <a:extLst>
                  <a:ext uri="{FF2B5EF4-FFF2-40B4-BE49-F238E27FC236}">
                    <a16:creationId xmlns:a16="http://schemas.microsoft.com/office/drawing/2014/main" id="{8194F125-FA33-FD0D-AB2D-BB48F82377D4}"/>
                  </a:ext>
                </a:extLst>
              </p:cNvPr>
              <p:cNvSpPr txBox="1"/>
              <p:nvPr/>
            </p:nvSpPr>
            <p:spPr>
              <a:xfrm>
                <a:off x="1121523" y="3140030"/>
                <a:ext cx="1000274" cy="138499"/>
              </a:xfrm>
              <a:prstGeom prst="rect">
                <a:avLst/>
              </a:prstGeom>
              <a:noFill/>
            </p:spPr>
            <p:txBody>
              <a:bodyPr wrap="non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808080">
                        <a:lumMod val="50000"/>
                      </a:srgbClr>
                    </a:solidFill>
                    <a:effectLst/>
                    <a:uLnTx/>
                    <a:uFillTx/>
                    <a:latin typeface="Arial"/>
                    <a:ea typeface="ＭＳ Ｐゴシック"/>
                  </a:rPr>
                  <a:t>Decreased appetite</a:t>
                </a:r>
              </a:p>
            </p:txBody>
          </p:sp>
        </p:grpSp>
        <p:grpSp>
          <p:nvGrpSpPr>
            <p:cNvPr id="10" name="Group 9">
              <a:extLst>
                <a:ext uri="{FF2B5EF4-FFF2-40B4-BE49-F238E27FC236}">
                  <a16:creationId xmlns:a16="http://schemas.microsoft.com/office/drawing/2014/main" id="{463C57E2-3941-9E8B-9D8C-5EA0FB90F86F}"/>
                </a:ext>
              </a:extLst>
            </p:cNvPr>
            <p:cNvGrpSpPr/>
            <p:nvPr/>
          </p:nvGrpSpPr>
          <p:grpSpPr>
            <a:xfrm>
              <a:off x="1990657" y="1328843"/>
              <a:ext cx="5995805" cy="3808161"/>
              <a:chOff x="1990657" y="1328843"/>
              <a:chExt cx="5995805" cy="3808161"/>
            </a:xfrm>
          </p:grpSpPr>
          <p:graphicFrame>
            <p:nvGraphicFramePr>
              <p:cNvPr id="44" name="Chart 43">
                <a:extLst>
                  <a:ext uri="{FF2B5EF4-FFF2-40B4-BE49-F238E27FC236}">
                    <a16:creationId xmlns:a16="http://schemas.microsoft.com/office/drawing/2014/main" id="{33FA7A43-24C5-2170-DF21-570175789B9B}"/>
                  </a:ext>
                </a:extLst>
              </p:cNvPr>
              <p:cNvGraphicFramePr/>
              <p:nvPr/>
            </p:nvGraphicFramePr>
            <p:xfrm>
              <a:off x="1990657" y="1328843"/>
              <a:ext cx="5995805" cy="3798695"/>
            </p:xfrm>
            <a:graphic>
              <a:graphicData uri="http://schemas.openxmlformats.org/drawingml/2006/chart">
                <c:chart xmlns:c="http://schemas.openxmlformats.org/drawingml/2006/chart" xmlns:r="http://schemas.openxmlformats.org/officeDocument/2006/relationships" r:id="rId3"/>
              </a:graphicData>
            </a:graphic>
          </p:graphicFrame>
          <p:sp>
            <p:nvSpPr>
              <p:cNvPr id="45" name="Rectangle 44">
                <a:extLst>
                  <a:ext uri="{FF2B5EF4-FFF2-40B4-BE49-F238E27FC236}">
                    <a16:creationId xmlns:a16="http://schemas.microsoft.com/office/drawing/2014/main" id="{E9C7C681-D1DA-DA7E-462E-3BDEE72C35D7}"/>
                  </a:ext>
                </a:extLst>
              </p:cNvPr>
              <p:cNvSpPr/>
              <p:nvPr/>
            </p:nvSpPr>
            <p:spPr>
              <a:xfrm>
                <a:off x="2876709" y="5007266"/>
                <a:ext cx="77760" cy="100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srgbClr val="FFFFFF"/>
                  </a:solidFill>
                  <a:effectLst/>
                  <a:uLnTx/>
                  <a:uFillTx/>
                  <a:latin typeface="Arial"/>
                  <a:ea typeface="ＭＳ Ｐゴシック"/>
                </a:endParaRPr>
              </a:p>
            </p:txBody>
          </p:sp>
          <p:sp>
            <p:nvSpPr>
              <p:cNvPr id="46" name="Rectangle 45">
                <a:extLst>
                  <a:ext uri="{FF2B5EF4-FFF2-40B4-BE49-F238E27FC236}">
                    <a16:creationId xmlns:a16="http://schemas.microsoft.com/office/drawing/2014/main" id="{C0091F25-49D5-F546-4C6C-DFF5A4543A5A}"/>
                  </a:ext>
                </a:extLst>
              </p:cNvPr>
              <p:cNvSpPr/>
              <p:nvPr/>
            </p:nvSpPr>
            <p:spPr>
              <a:xfrm>
                <a:off x="2103986" y="5036309"/>
                <a:ext cx="139103" cy="100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srgbClr val="FFFFFF"/>
                  </a:solidFill>
                  <a:effectLst/>
                  <a:uLnTx/>
                  <a:uFillTx/>
                  <a:latin typeface="Arial"/>
                  <a:ea typeface="ＭＳ Ｐゴシック"/>
                </a:endParaRPr>
              </a:p>
            </p:txBody>
          </p:sp>
          <p:sp>
            <p:nvSpPr>
              <p:cNvPr id="47" name="Rectangle 46">
                <a:extLst>
                  <a:ext uri="{FF2B5EF4-FFF2-40B4-BE49-F238E27FC236}">
                    <a16:creationId xmlns:a16="http://schemas.microsoft.com/office/drawing/2014/main" id="{E035A833-A2E9-1287-1FA3-65FD4C66C2BD}"/>
                  </a:ext>
                </a:extLst>
              </p:cNvPr>
              <p:cNvSpPr/>
              <p:nvPr/>
            </p:nvSpPr>
            <p:spPr>
              <a:xfrm>
                <a:off x="4256133" y="5006728"/>
                <a:ext cx="75601" cy="85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srgbClr val="FFFFFF"/>
                  </a:solidFill>
                  <a:effectLst/>
                  <a:uLnTx/>
                  <a:uFillTx/>
                  <a:latin typeface="Arial"/>
                  <a:ea typeface="ＭＳ Ｐゴシック"/>
                </a:endParaRPr>
              </a:p>
            </p:txBody>
          </p:sp>
          <p:sp>
            <p:nvSpPr>
              <p:cNvPr id="48" name="Rectangle 47">
                <a:extLst>
                  <a:ext uri="{FF2B5EF4-FFF2-40B4-BE49-F238E27FC236}">
                    <a16:creationId xmlns:a16="http://schemas.microsoft.com/office/drawing/2014/main" id="{3EFB73C5-7533-B60D-1DD0-FA95B07F80AB}"/>
                  </a:ext>
                </a:extLst>
              </p:cNvPr>
              <p:cNvSpPr/>
              <p:nvPr/>
            </p:nvSpPr>
            <p:spPr>
              <a:xfrm>
                <a:off x="3567184" y="5013028"/>
                <a:ext cx="75601" cy="85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srgbClr val="FFFFFF"/>
                  </a:solidFill>
                  <a:effectLst/>
                  <a:uLnTx/>
                  <a:uFillTx/>
                  <a:latin typeface="Arial"/>
                  <a:ea typeface="ＭＳ Ｐゴシック"/>
                </a:endParaRPr>
              </a:p>
            </p:txBody>
          </p:sp>
        </p:grpSp>
        <p:grpSp>
          <p:nvGrpSpPr>
            <p:cNvPr id="11" name="Group 10">
              <a:extLst>
                <a:ext uri="{FF2B5EF4-FFF2-40B4-BE49-F238E27FC236}">
                  <a16:creationId xmlns:a16="http://schemas.microsoft.com/office/drawing/2014/main" id="{1CB7D5B4-D05C-91B5-4D24-78025AAC1D92}"/>
                </a:ext>
              </a:extLst>
            </p:cNvPr>
            <p:cNvGrpSpPr/>
            <p:nvPr/>
          </p:nvGrpSpPr>
          <p:grpSpPr>
            <a:xfrm>
              <a:off x="2237618" y="1547529"/>
              <a:ext cx="72703" cy="3383068"/>
              <a:chOff x="2237618" y="1547529"/>
              <a:chExt cx="72703" cy="3383068"/>
            </a:xfrm>
          </p:grpSpPr>
          <p:cxnSp>
            <p:nvCxnSpPr>
              <p:cNvPr id="26" name="Straight Connector 25">
                <a:extLst>
                  <a:ext uri="{FF2B5EF4-FFF2-40B4-BE49-F238E27FC236}">
                    <a16:creationId xmlns:a16="http://schemas.microsoft.com/office/drawing/2014/main" id="{44FC641E-E106-741B-1F53-EFE5106D1F54}"/>
                  </a:ext>
                </a:extLst>
              </p:cNvPr>
              <p:cNvCxnSpPr>
                <a:cxnSpLocks/>
              </p:cNvCxnSpPr>
              <p:nvPr/>
            </p:nvCxnSpPr>
            <p:spPr>
              <a:xfrm>
                <a:off x="2310040" y="1547529"/>
                <a:ext cx="0" cy="33830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06EC6C5-0D4A-EBA8-5694-B9F50A6957CD}"/>
                  </a:ext>
                </a:extLst>
              </p:cNvPr>
              <p:cNvCxnSpPr>
                <a:cxnSpLocks/>
              </p:cNvCxnSpPr>
              <p:nvPr/>
            </p:nvCxnSpPr>
            <p:spPr>
              <a:xfrm flipH="1">
                <a:off x="2237618" y="1615122"/>
                <a:ext cx="727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CE9936C-8C42-15D8-59CF-F5CFB6C9FA93}"/>
                  </a:ext>
                </a:extLst>
              </p:cNvPr>
              <p:cNvCxnSpPr>
                <a:cxnSpLocks/>
              </p:cNvCxnSpPr>
              <p:nvPr/>
            </p:nvCxnSpPr>
            <p:spPr>
              <a:xfrm flipH="1">
                <a:off x="2237618" y="4806415"/>
                <a:ext cx="727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A7F85FE-48C8-03B4-636D-5FFF4E8190DA}"/>
                  </a:ext>
                </a:extLst>
              </p:cNvPr>
              <p:cNvCxnSpPr>
                <a:cxnSpLocks/>
              </p:cNvCxnSpPr>
              <p:nvPr/>
            </p:nvCxnSpPr>
            <p:spPr>
              <a:xfrm flipH="1">
                <a:off x="2237618" y="4608447"/>
                <a:ext cx="727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4DC4B76-53F9-BA9C-0F84-CB1C4F9CD866}"/>
                  </a:ext>
                </a:extLst>
              </p:cNvPr>
              <p:cNvCxnSpPr>
                <a:cxnSpLocks/>
              </p:cNvCxnSpPr>
              <p:nvPr/>
            </p:nvCxnSpPr>
            <p:spPr>
              <a:xfrm flipH="1">
                <a:off x="2237618" y="4410475"/>
                <a:ext cx="727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48ECECE-7B52-316B-7D41-A49BF44228A4}"/>
                  </a:ext>
                </a:extLst>
              </p:cNvPr>
              <p:cNvCxnSpPr>
                <a:cxnSpLocks/>
              </p:cNvCxnSpPr>
              <p:nvPr/>
            </p:nvCxnSpPr>
            <p:spPr>
              <a:xfrm flipH="1">
                <a:off x="2237618" y="4212504"/>
                <a:ext cx="727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20F810-920C-52B9-6DC7-C50D83D95616}"/>
                  </a:ext>
                </a:extLst>
              </p:cNvPr>
              <p:cNvCxnSpPr>
                <a:cxnSpLocks/>
              </p:cNvCxnSpPr>
              <p:nvPr/>
            </p:nvCxnSpPr>
            <p:spPr>
              <a:xfrm flipH="1">
                <a:off x="2237618" y="4014533"/>
                <a:ext cx="727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7FDD6AD-06F4-8822-A00E-1FF41D8AA8A2}"/>
                  </a:ext>
                </a:extLst>
              </p:cNvPr>
              <p:cNvCxnSpPr>
                <a:cxnSpLocks/>
              </p:cNvCxnSpPr>
              <p:nvPr/>
            </p:nvCxnSpPr>
            <p:spPr>
              <a:xfrm flipH="1">
                <a:off x="2237618" y="3816561"/>
                <a:ext cx="727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1919D51-BD81-97C3-8D3F-E8DADF6A3C28}"/>
                  </a:ext>
                </a:extLst>
              </p:cNvPr>
              <p:cNvCxnSpPr>
                <a:cxnSpLocks/>
              </p:cNvCxnSpPr>
              <p:nvPr/>
            </p:nvCxnSpPr>
            <p:spPr>
              <a:xfrm flipH="1">
                <a:off x="2237618" y="3618590"/>
                <a:ext cx="727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430908A-440C-4918-B6DB-8350ED406CCC}"/>
                  </a:ext>
                </a:extLst>
              </p:cNvPr>
              <p:cNvCxnSpPr>
                <a:cxnSpLocks/>
              </p:cNvCxnSpPr>
              <p:nvPr/>
            </p:nvCxnSpPr>
            <p:spPr>
              <a:xfrm flipH="1">
                <a:off x="2237618" y="3420618"/>
                <a:ext cx="727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FDED6A3-DF48-B755-5CC5-6A4AA64E3DF0}"/>
                  </a:ext>
                </a:extLst>
              </p:cNvPr>
              <p:cNvCxnSpPr>
                <a:cxnSpLocks/>
              </p:cNvCxnSpPr>
              <p:nvPr/>
            </p:nvCxnSpPr>
            <p:spPr>
              <a:xfrm flipH="1">
                <a:off x="2237618" y="3222647"/>
                <a:ext cx="727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AAFBB97-7923-B654-ED0E-601144DBB836}"/>
                  </a:ext>
                </a:extLst>
              </p:cNvPr>
              <p:cNvCxnSpPr>
                <a:cxnSpLocks/>
              </p:cNvCxnSpPr>
              <p:nvPr/>
            </p:nvCxnSpPr>
            <p:spPr>
              <a:xfrm flipH="1">
                <a:off x="2237618" y="3024675"/>
                <a:ext cx="727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655E6BA-4AA1-ABD7-C251-902C0FDC7ECB}"/>
                  </a:ext>
                </a:extLst>
              </p:cNvPr>
              <p:cNvCxnSpPr>
                <a:cxnSpLocks/>
              </p:cNvCxnSpPr>
              <p:nvPr/>
            </p:nvCxnSpPr>
            <p:spPr>
              <a:xfrm flipH="1">
                <a:off x="2237618" y="2826704"/>
                <a:ext cx="727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6CD8E27-8C75-F879-C7CB-72145F00FC8A}"/>
                  </a:ext>
                </a:extLst>
              </p:cNvPr>
              <p:cNvCxnSpPr>
                <a:cxnSpLocks/>
              </p:cNvCxnSpPr>
              <p:nvPr/>
            </p:nvCxnSpPr>
            <p:spPr>
              <a:xfrm flipH="1">
                <a:off x="2237618" y="2628733"/>
                <a:ext cx="727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EF60290-B236-9E2A-5BF3-CD926BD4D1C3}"/>
                  </a:ext>
                </a:extLst>
              </p:cNvPr>
              <p:cNvCxnSpPr>
                <a:cxnSpLocks/>
              </p:cNvCxnSpPr>
              <p:nvPr/>
            </p:nvCxnSpPr>
            <p:spPr>
              <a:xfrm flipH="1">
                <a:off x="2237618" y="2425700"/>
                <a:ext cx="727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6D56EAE-3583-75E8-9D85-2DA71E1D5D7C}"/>
                  </a:ext>
                </a:extLst>
              </p:cNvPr>
              <p:cNvCxnSpPr>
                <a:cxnSpLocks/>
              </p:cNvCxnSpPr>
              <p:nvPr/>
            </p:nvCxnSpPr>
            <p:spPr>
              <a:xfrm flipH="1">
                <a:off x="2237618" y="2211509"/>
                <a:ext cx="727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4B361C3-3D02-D573-DBF7-91202D256C72}"/>
                  </a:ext>
                </a:extLst>
              </p:cNvPr>
              <p:cNvCxnSpPr>
                <a:cxnSpLocks/>
              </p:cNvCxnSpPr>
              <p:nvPr/>
            </p:nvCxnSpPr>
            <p:spPr>
              <a:xfrm flipH="1">
                <a:off x="2237618" y="1993900"/>
                <a:ext cx="727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81AD313-E737-9B1A-855D-74AA2F73CBB6}"/>
                  </a:ext>
                </a:extLst>
              </p:cNvPr>
              <p:cNvCxnSpPr>
                <a:cxnSpLocks/>
              </p:cNvCxnSpPr>
              <p:nvPr/>
            </p:nvCxnSpPr>
            <p:spPr>
              <a:xfrm flipH="1">
                <a:off x="2237618" y="1808095"/>
                <a:ext cx="727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4DF23CF0-EC56-F243-5F6A-98251A73B68B}"/>
                </a:ext>
              </a:extLst>
            </p:cNvPr>
            <p:cNvGrpSpPr/>
            <p:nvPr/>
          </p:nvGrpSpPr>
          <p:grpSpPr>
            <a:xfrm>
              <a:off x="7372875" y="1563315"/>
              <a:ext cx="407163" cy="924857"/>
              <a:chOff x="7113774" y="2250217"/>
              <a:chExt cx="407163" cy="924857"/>
            </a:xfrm>
          </p:grpSpPr>
          <p:sp>
            <p:nvSpPr>
              <p:cNvPr id="13" name="Rectangle 12">
                <a:extLst>
                  <a:ext uri="{FF2B5EF4-FFF2-40B4-BE49-F238E27FC236}">
                    <a16:creationId xmlns:a16="http://schemas.microsoft.com/office/drawing/2014/main" id="{9657E3C4-03E7-EC78-A57D-ACA253848FFD}"/>
                  </a:ext>
                </a:extLst>
              </p:cNvPr>
              <p:cNvSpPr/>
              <p:nvPr/>
            </p:nvSpPr>
            <p:spPr>
              <a:xfrm>
                <a:off x="7240895" y="3039514"/>
                <a:ext cx="109055" cy="108000"/>
              </a:xfrm>
              <a:prstGeom prst="rect">
                <a:avLst/>
              </a:prstGeom>
              <a:solidFill>
                <a:schemeClr val="accent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1" u="none" strike="noStrike" kern="1200" cap="none" spc="0" normalizeH="0" baseline="0" noProof="0" dirty="0">
                  <a:ln>
                    <a:noFill/>
                  </a:ln>
                  <a:solidFill>
                    <a:srgbClr val="FFFFFF"/>
                  </a:solidFill>
                  <a:effectLst/>
                  <a:uLnTx/>
                  <a:uFillTx/>
                  <a:latin typeface="Arial"/>
                  <a:ea typeface="ＭＳ Ｐゴシック"/>
                </a:endParaRPr>
              </a:p>
            </p:txBody>
          </p:sp>
          <p:sp>
            <p:nvSpPr>
              <p:cNvPr id="14" name="Rectangle 13">
                <a:extLst>
                  <a:ext uri="{FF2B5EF4-FFF2-40B4-BE49-F238E27FC236}">
                    <a16:creationId xmlns:a16="http://schemas.microsoft.com/office/drawing/2014/main" id="{BEB82C48-D8BD-A0F5-9BAD-2C208F3FB250}"/>
                  </a:ext>
                </a:extLst>
              </p:cNvPr>
              <p:cNvSpPr/>
              <p:nvPr/>
            </p:nvSpPr>
            <p:spPr>
              <a:xfrm>
                <a:off x="7240895" y="2851618"/>
                <a:ext cx="109055" cy="108000"/>
              </a:xfrm>
              <a:prstGeom prst="rect">
                <a:avLst/>
              </a:prstGeom>
              <a:solidFill>
                <a:srgbClr val="00996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1" u="none" strike="noStrike" kern="1200" cap="none" spc="0" normalizeH="0" baseline="0" noProof="0" dirty="0">
                  <a:ln>
                    <a:noFill/>
                  </a:ln>
                  <a:solidFill>
                    <a:srgbClr val="FFFFFF"/>
                  </a:solidFill>
                  <a:effectLst/>
                  <a:uLnTx/>
                  <a:uFillTx/>
                  <a:latin typeface="Arial"/>
                  <a:ea typeface="ＭＳ Ｐゴシック"/>
                </a:endParaRPr>
              </a:p>
            </p:txBody>
          </p:sp>
          <p:sp>
            <p:nvSpPr>
              <p:cNvPr id="15" name="Rectangle 14">
                <a:extLst>
                  <a:ext uri="{FF2B5EF4-FFF2-40B4-BE49-F238E27FC236}">
                    <a16:creationId xmlns:a16="http://schemas.microsoft.com/office/drawing/2014/main" id="{8BFD0B02-707D-F227-853E-1AF4ABA07B30}"/>
                  </a:ext>
                </a:extLst>
              </p:cNvPr>
              <p:cNvSpPr/>
              <p:nvPr/>
            </p:nvSpPr>
            <p:spPr>
              <a:xfrm>
                <a:off x="7240895" y="2663721"/>
                <a:ext cx="109055" cy="108000"/>
              </a:xfrm>
              <a:prstGeom prst="rect">
                <a:avLst/>
              </a:prstGeom>
              <a:solidFill>
                <a:schemeClr val="accent4">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1" u="none" strike="noStrike" kern="1200" cap="none" spc="0" normalizeH="0" baseline="0" noProof="0" dirty="0">
                  <a:ln>
                    <a:noFill/>
                  </a:ln>
                  <a:solidFill>
                    <a:srgbClr val="FFFFFF"/>
                  </a:solidFill>
                  <a:effectLst/>
                  <a:uLnTx/>
                  <a:uFillTx/>
                  <a:latin typeface="Arial"/>
                  <a:ea typeface="ＭＳ Ｐゴシック"/>
                </a:endParaRPr>
              </a:p>
            </p:txBody>
          </p:sp>
          <p:sp>
            <p:nvSpPr>
              <p:cNvPr id="16" name="Rectangle 15">
                <a:extLst>
                  <a:ext uri="{FF2B5EF4-FFF2-40B4-BE49-F238E27FC236}">
                    <a16:creationId xmlns:a16="http://schemas.microsoft.com/office/drawing/2014/main" id="{A26D4737-A8C6-25E6-92D4-25A614F3E282}"/>
                  </a:ext>
                </a:extLst>
              </p:cNvPr>
              <p:cNvSpPr/>
              <p:nvPr/>
            </p:nvSpPr>
            <p:spPr>
              <a:xfrm>
                <a:off x="7240895" y="2475823"/>
                <a:ext cx="109055" cy="108000"/>
              </a:xfrm>
              <a:prstGeom prst="rect">
                <a:avLst/>
              </a:prstGeom>
              <a:solidFill>
                <a:schemeClr val="accent4">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1" u="none" strike="noStrike" kern="1200" cap="none" spc="0" normalizeH="0" baseline="0" noProof="0" dirty="0">
                  <a:ln>
                    <a:noFill/>
                  </a:ln>
                  <a:solidFill>
                    <a:srgbClr val="FFFFFF"/>
                  </a:solidFill>
                  <a:effectLst/>
                  <a:uLnTx/>
                  <a:uFillTx/>
                  <a:latin typeface="Arial"/>
                  <a:ea typeface="ＭＳ Ｐゴシック"/>
                </a:endParaRPr>
              </a:p>
            </p:txBody>
          </p:sp>
          <p:sp>
            <p:nvSpPr>
              <p:cNvPr id="17" name="TextBox 16">
                <a:extLst>
                  <a:ext uri="{FF2B5EF4-FFF2-40B4-BE49-F238E27FC236}">
                    <a16:creationId xmlns:a16="http://schemas.microsoft.com/office/drawing/2014/main" id="{C077AA2D-C06D-4621-CBF3-69BF7CD2C8F0}"/>
                  </a:ext>
                </a:extLst>
              </p:cNvPr>
              <p:cNvSpPr txBox="1"/>
              <p:nvPr/>
            </p:nvSpPr>
            <p:spPr>
              <a:xfrm>
                <a:off x="7121789" y="2442451"/>
                <a:ext cx="78548"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808080">
                        <a:lumMod val="50000"/>
                      </a:srgbClr>
                    </a:solidFill>
                    <a:effectLst/>
                    <a:uLnTx/>
                    <a:uFillTx/>
                    <a:latin typeface="Arial"/>
                    <a:ea typeface="ＭＳ Ｐゴシック"/>
                  </a:rPr>
                  <a:t>1</a:t>
                </a:r>
              </a:p>
            </p:txBody>
          </p:sp>
          <p:sp>
            <p:nvSpPr>
              <p:cNvPr id="18" name="TextBox 17">
                <a:extLst>
                  <a:ext uri="{FF2B5EF4-FFF2-40B4-BE49-F238E27FC236}">
                    <a16:creationId xmlns:a16="http://schemas.microsoft.com/office/drawing/2014/main" id="{050E015D-8A58-7539-64ED-A83636DF42DB}"/>
                  </a:ext>
                </a:extLst>
              </p:cNvPr>
              <p:cNvSpPr txBox="1"/>
              <p:nvPr/>
            </p:nvSpPr>
            <p:spPr>
              <a:xfrm>
                <a:off x="7121789" y="2630233"/>
                <a:ext cx="78548"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808080">
                        <a:lumMod val="50000"/>
                      </a:srgbClr>
                    </a:solidFill>
                    <a:effectLst/>
                    <a:uLnTx/>
                    <a:uFillTx/>
                    <a:latin typeface="Arial"/>
                    <a:ea typeface="ＭＳ Ｐゴシック"/>
                  </a:rPr>
                  <a:t>2</a:t>
                </a:r>
              </a:p>
            </p:txBody>
          </p:sp>
          <p:sp>
            <p:nvSpPr>
              <p:cNvPr id="19" name="TextBox 18">
                <a:extLst>
                  <a:ext uri="{FF2B5EF4-FFF2-40B4-BE49-F238E27FC236}">
                    <a16:creationId xmlns:a16="http://schemas.microsoft.com/office/drawing/2014/main" id="{E602C169-DA41-616D-389D-53D76119C25E}"/>
                  </a:ext>
                </a:extLst>
              </p:cNvPr>
              <p:cNvSpPr txBox="1"/>
              <p:nvPr/>
            </p:nvSpPr>
            <p:spPr>
              <a:xfrm>
                <a:off x="7121789" y="2818015"/>
                <a:ext cx="78548"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808080">
                        <a:lumMod val="50000"/>
                      </a:srgbClr>
                    </a:solidFill>
                    <a:effectLst/>
                    <a:uLnTx/>
                    <a:uFillTx/>
                    <a:latin typeface="Arial"/>
                    <a:ea typeface="ＭＳ Ｐゴシック"/>
                  </a:rPr>
                  <a:t>3</a:t>
                </a:r>
              </a:p>
            </p:txBody>
          </p:sp>
          <p:sp>
            <p:nvSpPr>
              <p:cNvPr id="20" name="TextBox 19">
                <a:extLst>
                  <a:ext uri="{FF2B5EF4-FFF2-40B4-BE49-F238E27FC236}">
                    <a16:creationId xmlns:a16="http://schemas.microsoft.com/office/drawing/2014/main" id="{33C7AEA0-9DB6-994F-F214-1A7B3BB0D380}"/>
                  </a:ext>
                </a:extLst>
              </p:cNvPr>
              <p:cNvSpPr txBox="1"/>
              <p:nvPr/>
            </p:nvSpPr>
            <p:spPr>
              <a:xfrm>
                <a:off x="7121789" y="3005797"/>
                <a:ext cx="78548"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808080">
                        <a:lumMod val="50000"/>
                      </a:srgbClr>
                    </a:solidFill>
                    <a:effectLst/>
                    <a:uLnTx/>
                    <a:uFillTx/>
                    <a:latin typeface="Arial"/>
                    <a:ea typeface="ＭＳ Ｐゴシック"/>
                  </a:rPr>
                  <a:t>4</a:t>
                </a:r>
              </a:p>
            </p:txBody>
          </p:sp>
          <p:sp>
            <p:nvSpPr>
              <p:cNvPr id="21" name="TextBox 20">
                <a:extLst>
                  <a:ext uri="{FF2B5EF4-FFF2-40B4-BE49-F238E27FC236}">
                    <a16:creationId xmlns:a16="http://schemas.microsoft.com/office/drawing/2014/main" id="{0485419E-2020-0E76-DD7F-6B272651DDEC}"/>
                  </a:ext>
                </a:extLst>
              </p:cNvPr>
              <p:cNvSpPr txBox="1"/>
              <p:nvPr/>
            </p:nvSpPr>
            <p:spPr>
              <a:xfrm>
                <a:off x="7113774" y="2250217"/>
                <a:ext cx="407163"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808080">
                        <a:lumMod val="50000"/>
                      </a:srgbClr>
                    </a:solidFill>
                    <a:effectLst/>
                    <a:uLnTx/>
                    <a:uFillTx/>
                    <a:latin typeface="Arial"/>
                    <a:ea typeface="ＭＳ Ｐゴシック"/>
                  </a:rPr>
                  <a:t>Grade</a:t>
                </a:r>
              </a:p>
            </p:txBody>
          </p:sp>
          <p:sp>
            <p:nvSpPr>
              <p:cNvPr id="22" name="Rectangle 21">
                <a:extLst>
                  <a:ext uri="{FF2B5EF4-FFF2-40B4-BE49-F238E27FC236}">
                    <a16:creationId xmlns:a16="http://schemas.microsoft.com/office/drawing/2014/main" id="{10EB2929-D9FC-4349-7160-9D8A1E4FD349}"/>
                  </a:ext>
                </a:extLst>
              </p:cNvPr>
              <p:cNvSpPr/>
              <p:nvPr/>
            </p:nvSpPr>
            <p:spPr>
              <a:xfrm>
                <a:off x="7411239" y="3039514"/>
                <a:ext cx="109055" cy="108000"/>
              </a:xfrm>
              <a:prstGeom prst="rect">
                <a:avLst/>
              </a:prstGeom>
              <a:solidFill>
                <a:schemeClr val="tx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1" u="none" strike="noStrike" kern="1200" cap="none" spc="0" normalizeH="0" baseline="0" noProof="0" dirty="0">
                  <a:ln>
                    <a:noFill/>
                  </a:ln>
                  <a:solidFill>
                    <a:srgbClr val="FFFFFF"/>
                  </a:solidFill>
                  <a:effectLst/>
                  <a:uLnTx/>
                  <a:uFillTx/>
                  <a:latin typeface="Arial"/>
                  <a:ea typeface="ＭＳ Ｐゴシック"/>
                </a:endParaRPr>
              </a:p>
            </p:txBody>
          </p:sp>
          <p:sp>
            <p:nvSpPr>
              <p:cNvPr id="23" name="Rectangle 22">
                <a:extLst>
                  <a:ext uri="{FF2B5EF4-FFF2-40B4-BE49-F238E27FC236}">
                    <a16:creationId xmlns:a16="http://schemas.microsoft.com/office/drawing/2014/main" id="{E09A128E-0594-F5E6-E774-B537B22DD5ED}"/>
                  </a:ext>
                </a:extLst>
              </p:cNvPr>
              <p:cNvSpPr/>
              <p:nvPr/>
            </p:nvSpPr>
            <p:spPr>
              <a:xfrm>
                <a:off x="7411239" y="2851618"/>
                <a:ext cx="109055" cy="108000"/>
              </a:xfrm>
              <a:prstGeom prst="rect">
                <a:avLst/>
              </a:prstGeom>
              <a:solidFill>
                <a:srgbClr val="0066C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1" u="none" strike="noStrike" kern="1200" cap="none" spc="0" normalizeH="0" baseline="0" noProof="0" dirty="0">
                  <a:ln>
                    <a:noFill/>
                  </a:ln>
                  <a:solidFill>
                    <a:srgbClr val="FFFFFF"/>
                  </a:solidFill>
                  <a:effectLst/>
                  <a:uLnTx/>
                  <a:uFillTx/>
                  <a:latin typeface="Arial"/>
                  <a:ea typeface="ＭＳ Ｐゴシック"/>
                </a:endParaRPr>
              </a:p>
            </p:txBody>
          </p:sp>
          <p:sp>
            <p:nvSpPr>
              <p:cNvPr id="24" name="Rectangle 23">
                <a:extLst>
                  <a:ext uri="{FF2B5EF4-FFF2-40B4-BE49-F238E27FC236}">
                    <a16:creationId xmlns:a16="http://schemas.microsoft.com/office/drawing/2014/main" id="{830CB36F-5482-C64B-F0C3-6276C656A033}"/>
                  </a:ext>
                </a:extLst>
              </p:cNvPr>
              <p:cNvSpPr/>
              <p:nvPr/>
            </p:nvSpPr>
            <p:spPr>
              <a:xfrm>
                <a:off x="7411239" y="2663721"/>
                <a:ext cx="109055" cy="108000"/>
              </a:xfrm>
              <a:prstGeom prst="rect">
                <a:avLst/>
              </a:prstGeom>
              <a:solidFill>
                <a:schemeClr val="tx2">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1" u="none" strike="noStrike" kern="1200" cap="none" spc="0" normalizeH="0" baseline="0" noProof="0" dirty="0">
                  <a:ln>
                    <a:noFill/>
                  </a:ln>
                  <a:solidFill>
                    <a:srgbClr val="FFFFFF"/>
                  </a:solidFill>
                  <a:effectLst/>
                  <a:uLnTx/>
                  <a:uFillTx/>
                  <a:latin typeface="Arial"/>
                  <a:ea typeface="ＭＳ Ｐゴシック"/>
                </a:endParaRPr>
              </a:p>
            </p:txBody>
          </p:sp>
          <p:sp>
            <p:nvSpPr>
              <p:cNvPr id="25" name="Rectangle 24">
                <a:extLst>
                  <a:ext uri="{FF2B5EF4-FFF2-40B4-BE49-F238E27FC236}">
                    <a16:creationId xmlns:a16="http://schemas.microsoft.com/office/drawing/2014/main" id="{5279BF87-E97B-82DB-F786-34BFB3FA5B3D}"/>
                  </a:ext>
                </a:extLst>
              </p:cNvPr>
              <p:cNvSpPr/>
              <p:nvPr/>
            </p:nvSpPr>
            <p:spPr>
              <a:xfrm>
                <a:off x="7411239" y="2475823"/>
                <a:ext cx="109055" cy="108000"/>
              </a:xfrm>
              <a:prstGeom prst="rect">
                <a:avLst/>
              </a:prstGeom>
              <a:solidFill>
                <a:schemeClr val="accent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1" u="none" strike="noStrike" kern="1200" cap="none" spc="0" normalizeH="0" baseline="0" noProof="0" dirty="0">
                  <a:ln>
                    <a:noFill/>
                  </a:ln>
                  <a:solidFill>
                    <a:srgbClr val="FFFFFF"/>
                  </a:solidFill>
                  <a:effectLst/>
                  <a:uLnTx/>
                  <a:uFillTx/>
                  <a:latin typeface="Arial"/>
                  <a:ea typeface="ＭＳ Ｐゴシック"/>
                </a:endParaRPr>
              </a:p>
            </p:txBody>
          </p:sp>
        </p:grpSp>
      </p:grpSp>
      <p:sp>
        <p:nvSpPr>
          <p:cNvPr id="2" name="TextBox 1">
            <a:extLst>
              <a:ext uri="{FF2B5EF4-FFF2-40B4-BE49-F238E27FC236}">
                <a16:creationId xmlns:a16="http://schemas.microsoft.com/office/drawing/2014/main" id="{7DD0BDA3-A4F8-698A-3E44-4AF21A341D28}"/>
              </a:ext>
            </a:extLst>
          </p:cNvPr>
          <p:cNvSpPr txBox="1"/>
          <p:nvPr/>
        </p:nvSpPr>
        <p:spPr>
          <a:xfrm>
            <a:off x="7349463" y="6320280"/>
            <a:ext cx="49014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rPr>
              <a:t>Tilly et al. NEJM January 2022</a:t>
            </a:r>
          </a:p>
        </p:txBody>
      </p:sp>
    </p:spTree>
    <p:extLst>
      <p:ext uri="{BB962C8B-B14F-4D97-AF65-F5344CB8AC3E}">
        <p14:creationId xmlns:p14="http://schemas.microsoft.com/office/powerpoint/2010/main" val="41751976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25CAB2-BD24-4500-8EEE-E3047808B243}"/>
              </a:ext>
            </a:extLst>
          </p:cNvPr>
          <p:cNvSpPr>
            <a:spLocks noGrp="1"/>
          </p:cNvSpPr>
          <p:nvPr>
            <p:ph type="title"/>
          </p:nvPr>
        </p:nvSpPr>
        <p:spPr/>
        <p:txBody>
          <a:bodyPr/>
          <a:lstStyle/>
          <a:p>
            <a:r>
              <a:rPr lang="en-US" sz="4000" dirty="0"/>
              <a:t>POLARIX: Pola-R-CHP vs R-CHOP</a:t>
            </a:r>
          </a:p>
        </p:txBody>
      </p:sp>
      <p:graphicFrame>
        <p:nvGraphicFramePr>
          <p:cNvPr id="6" name="Table 7">
            <a:extLst>
              <a:ext uri="{FF2B5EF4-FFF2-40B4-BE49-F238E27FC236}">
                <a16:creationId xmlns:a16="http://schemas.microsoft.com/office/drawing/2014/main" id="{6EFBF897-DC6C-DF37-611B-CBD3220D28B4}"/>
              </a:ext>
            </a:extLst>
          </p:cNvPr>
          <p:cNvGraphicFramePr>
            <a:graphicFrameLocks noGrp="1"/>
          </p:cNvGraphicFramePr>
          <p:nvPr/>
        </p:nvGraphicFramePr>
        <p:xfrm>
          <a:off x="6725776" y="1096266"/>
          <a:ext cx="5247248" cy="4450080"/>
        </p:xfrm>
        <a:graphic>
          <a:graphicData uri="http://schemas.openxmlformats.org/drawingml/2006/table">
            <a:tbl>
              <a:tblPr firstRow="1" bandRow="1">
                <a:tableStyleId>{5C22544A-7EE6-4342-B048-85BDC9FD1C3A}</a:tableStyleId>
              </a:tblPr>
              <a:tblGrid>
                <a:gridCol w="2623624">
                  <a:extLst>
                    <a:ext uri="{9D8B030D-6E8A-4147-A177-3AD203B41FA5}">
                      <a16:colId xmlns:a16="http://schemas.microsoft.com/office/drawing/2014/main" val="1220785060"/>
                    </a:ext>
                  </a:extLst>
                </a:gridCol>
                <a:gridCol w="2623624">
                  <a:extLst>
                    <a:ext uri="{9D8B030D-6E8A-4147-A177-3AD203B41FA5}">
                      <a16:colId xmlns:a16="http://schemas.microsoft.com/office/drawing/2014/main" val="1535975794"/>
                    </a:ext>
                  </a:extLst>
                </a:gridCol>
              </a:tblGrid>
              <a:tr h="370840">
                <a:tc>
                  <a:txBody>
                    <a:bodyPr/>
                    <a:lstStyle/>
                    <a:p>
                      <a:r>
                        <a:rPr lang="en-US" sz="2000" dirty="0"/>
                        <a:t>Strengths</a:t>
                      </a:r>
                    </a:p>
                  </a:txBody>
                  <a:tcPr/>
                </a:tc>
                <a:tc>
                  <a:txBody>
                    <a:bodyPr/>
                    <a:lstStyle/>
                    <a:p>
                      <a:r>
                        <a:rPr lang="en-US" sz="2000" dirty="0"/>
                        <a:t>Concerns</a:t>
                      </a:r>
                    </a:p>
                  </a:txBody>
                  <a:tcPr/>
                </a:tc>
                <a:extLst>
                  <a:ext uri="{0D108BD9-81ED-4DB2-BD59-A6C34878D82A}">
                    <a16:rowId xmlns:a16="http://schemas.microsoft.com/office/drawing/2014/main" val="201796833"/>
                  </a:ext>
                </a:extLst>
              </a:tr>
              <a:tr h="370840">
                <a:tc>
                  <a:txBody>
                    <a:bodyPr/>
                    <a:lstStyle/>
                    <a:p>
                      <a:pPr marL="285750" indent="-285750">
                        <a:buFont typeface="Arial" panose="020B0604020202020204" pitchFamily="34" charset="0"/>
                        <a:buChar char="•"/>
                      </a:pPr>
                      <a:r>
                        <a:rPr lang="en-US" sz="2000" dirty="0"/>
                        <a:t>Enhanced PFS at 2-year follow-up </a:t>
                      </a:r>
                    </a:p>
                    <a:p>
                      <a:pPr marL="285750" indent="-285750">
                        <a:buFont typeface="Arial" panose="020B0604020202020204" pitchFamily="34" charset="0"/>
                        <a:buChar char="•"/>
                      </a:pPr>
                      <a:r>
                        <a:rPr lang="en-US" sz="2000" dirty="0"/>
                        <a:t>No toxicity differences</a:t>
                      </a:r>
                    </a:p>
                    <a:p>
                      <a:pPr marL="285750" indent="-285750">
                        <a:buFont typeface="Arial" panose="020B0604020202020204" pitchFamily="34" charset="0"/>
                        <a:buChar char="•"/>
                      </a:pPr>
                      <a:r>
                        <a:rPr lang="en-US" sz="2000" dirty="0"/>
                        <a:t>Higher risk patients appeared to disproportionately benefit</a:t>
                      </a:r>
                    </a:p>
                    <a:p>
                      <a:pPr marL="285750" indent="-285750">
                        <a:buFont typeface="Arial" panose="020B0604020202020204" pitchFamily="34" charset="0"/>
                        <a:buChar char="•"/>
                      </a:pPr>
                      <a:r>
                        <a:rPr lang="en-US" sz="2000" dirty="0"/>
                        <a:t>Cost-effective if long-term outcomes are maintained</a:t>
                      </a:r>
                    </a:p>
                  </a:txBody>
                  <a:tcPr/>
                </a:tc>
                <a:tc>
                  <a:txBody>
                    <a:bodyPr/>
                    <a:lstStyle/>
                    <a:p>
                      <a:pPr marL="285750" indent="-285750">
                        <a:buFont typeface="Arial" panose="020B0604020202020204" pitchFamily="34" charset="0"/>
                        <a:buChar char="•"/>
                      </a:pPr>
                      <a:r>
                        <a:rPr lang="en-US" sz="2000" dirty="0"/>
                        <a:t>Small PFS difference (6%) at 2-year f/u</a:t>
                      </a:r>
                    </a:p>
                    <a:p>
                      <a:pPr marL="285750" indent="-285750">
                        <a:buFont typeface="Arial" panose="020B0604020202020204" pitchFamily="34" charset="0"/>
                        <a:buChar char="•"/>
                      </a:pPr>
                      <a:r>
                        <a:rPr lang="en-US" sz="2000" dirty="0"/>
                        <a:t>Certain subsets (GCB, double hit) appear to not benefit</a:t>
                      </a:r>
                    </a:p>
                    <a:p>
                      <a:pPr marL="285750" indent="-285750">
                        <a:buFont typeface="Arial" panose="020B0604020202020204" pitchFamily="34" charset="0"/>
                        <a:buChar char="•"/>
                      </a:pPr>
                      <a:r>
                        <a:rPr lang="en-US" sz="2000" dirty="0"/>
                        <a:t>Expensive</a:t>
                      </a:r>
                    </a:p>
                    <a:p>
                      <a:pPr marL="285750" indent="-285750">
                        <a:buFont typeface="Arial" panose="020B0604020202020204" pitchFamily="34" charset="0"/>
                        <a:buChar char="•"/>
                      </a:pPr>
                      <a:r>
                        <a:rPr lang="en-US" sz="2000" dirty="0"/>
                        <a:t>Uncertain impact on outcome of salvage treatments</a:t>
                      </a:r>
                    </a:p>
                    <a:p>
                      <a:pPr marL="285750" indent="-285750">
                        <a:buFont typeface="Arial" panose="020B0604020202020204" pitchFamily="34" charset="0"/>
                        <a:buChar char="•"/>
                      </a:pPr>
                      <a:r>
                        <a:rPr lang="en-US" sz="2000" dirty="0"/>
                        <a:t>No OS benefit at 2-year f/u</a:t>
                      </a:r>
                    </a:p>
                  </a:txBody>
                  <a:tcPr/>
                </a:tc>
                <a:extLst>
                  <a:ext uri="{0D108BD9-81ED-4DB2-BD59-A6C34878D82A}">
                    <a16:rowId xmlns:a16="http://schemas.microsoft.com/office/drawing/2014/main" val="461789043"/>
                  </a:ext>
                </a:extLst>
              </a:tr>
            </a:tbl>
          </a:graphicData>
        </a:graphic>
      </p:graphicFrame>
      <p:sp>
        <p:nvSpPr>
          <p:cNvPr id="7" name="Text Placeholder 2">
            <a:extLst>
              <a:ext uri="{FF2B5EF4-FFF2-40B4-BE49-F238E27FC236}">
                <a16:creationId xmlns:a16="http://schemas.microsoft.com/office/drawing/2014/main" id="{FE874CB9-F06E-4A4D-3E46-3A459644DEC1}"/>
              </a:ext>
            </a:extLst>
          </p:cNvPr>
          <p:cNvSpPr txBox="1">
            <a:spLocks/>
          </p:cNvSpPr>
          <p:nvPr/>
        </p:nvSpPr>
        <p:spPr bwMode="auto">
          <a:xfrm>
            <a:off x="218976" y="956826"/>
            <a:ext cx="6414452" cy="4689751"/>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456777" indent="-456777" algn="l" rtl="0" eaLnBrk="1" fontAlgn="base" hangingPunct="1">
              <a:spcBef>
                <a:spcPct val="20000"/>
              </a:spcBef>
              <a:spcAft>
                <a:spcPct val="0"/>
              </a:spcAft>
              <a:buChar char="•"/>
              <a:defRPr sz="3730">
                <a:solidFill>
                  <a:schemeClr val="tx1"/>
                </a:solidFill>
                <a:latin typeface="+mn-lt"/>
                <a:ea typeface="+mn-ea"/>
                <a:cs typeface="+mn-cs"/>
              </a:defRPr>
            </a:lvl1pPr>
            <a:lvl2pPr marL="989684" indent="-380648" algn="l" rtl="0" eaLnBrk="1" fontAlgn="base" hangingPunct="1">
              <a:spcBef>
                <a:spcPct val="20000"/>
              </a:spcBef>
              <a:spcAft>
                <a:spcPct val="0"/>
              </a:spcAft>
              <a:buChar char="–"/>
              <a:defRPr sz="3197">
                <a:solidFill>
                  <a:schemeClr val="tx1"/>
                </a:solidFill>
                <a:latin typeface="+mn-lt"/>
                <a:ea typeface="+mn-ea"/>
              </a:defRPr>
            </a:lvl2pPr>
            <a:lvl3pPr marL="1522590" indent="-304518" algn="l" rtl="0" eaLnBrk="1" fontAlgn="base" hangingPunct="1">
              <a:spcBef>
                <a:spcPct val="20000"/>
              </a:spcBef>
              <a:spcAft>
                <a:spcPct val="0"/>
              </a:spcAft>
              <a:buChar char="•"/>
              <a:defRPr sz="2664">
                <a:solidFill>
                  <a:schemeClr val="tx1"/>
                </a:solidFill>
                <a:latin typeface="+mn-lt"/>
                <a:ea typeface="+mn-ea"/>
              </a:defRPr>
            </a:lvl3pPr>
            <a:lvl4pPr marL="2131626" indent="-304518" algn="l" rtl="0" eaLnBrk="1" fontAlgn="base" hangingPunct="1">
              <a:spcBef>
                <a:spcPct val="20000"/>
              </a:spcBef>
              <a:spcAft>
                <a:spcPct val="0"/>
              </a:spcAft>
              <a:defRPr sz="2398">
                <a:solidFill>
                  <a:schemeClr val="tx1"/>
                </a:solidFill>
                <a:latin typeface="+mn-lt"/>
                <a:ea typeface="+mn-ea"/>
              </a:defRPr>
            </a:lvl4pPr>
            <a:lvl5pPr marL="2740663" indent="-304518" algn="l" rtl="0" eaLnBrk="1" fontAlgn="base" hangingPunct="1">
              <a:spcBef>
                <a:spcPct val="20000"/>
              </a:spcBef>
              <a:spcAft>
                <a:spcPct val="0"/>
              </a:spcAft>
              <a:buChar char="»"/>
              <a:defRPr sz="2398">
                <a:solidFill>
                  <a:schemeClr val="tx1"/>
                </a:solidFill>
                <a:latin typeface="+mn-lt"/>
                <a:ea typeface="+mn-ea"/>
              </a:defRPr>
            </a:lvl5pPr>
            <a:lvl6pPr marL="3349699" indent="-304518" algn="l" rtl="0" eaLnBrk="1" fontAlgn="base" hangingPunct="1">
              <a:spcBef>
                <a:spcPct val="20000"/>
              </a:spcBef>
              <a:spcAft>
                <a:spcPct val="0"/>
              </a:spcAft>
              <a:buChar char="»"/>
              <a:defRPr sz="2398">
                <a:solidFill>
                  <a:schemeClr val="tx1"/>
                </a:solidFill>
                <a:latin typeface="+mn-lt"/>
                <a:ea typeface="+mn-ea"/>
              </a:defRPr>
            </a:lvl6pPr>
            <a:lvl7pPr marL="3958735" indent="-304518" algn="l" rtl="0" eaLnBrk="1" fontAlgn="base" hangingPunct="1">
              <a:spcBef>
                <a:spcPct val="20000"/>
              </a:spcBef>
              <a:spcAft>
                <a:spcPct val="0"/>
              </a:spcAft>
              <a:buChar char="»"/>
              <a:defRPr sz="2398">
                <a:solidFill>
                  <a:schemeClr val="tx1"/>
                </a:solidFill>
                <a:latin typeface="+mn-lt"/>
                <a:ea typeface="+mn-ea"/>
              </a:defRPr>
            </a:lvl7pPr>
            <a:lvl8pPr marL="4567771" indent="-304518" algn="l" rtl="0" eaLnBrk="1" fontAlgn="base" hangingPunct="1">
              <a:spcBef>
                <a:spcPct val="20000"/>
              </a:spcBef>
              <a:spcAft>
                <a:spcPct val="0"/>
              </a:spcAft>
              <a:buChar char="»"/>
              <a:defRPr sz="2398">
                <a:solidFill>
                  <a:schemeClr val="tx1"/>
                </a:solidFill>
                <a:latin typeface="+mn-lt"/>
                <a:ea typeface="+mn-ea"/>
              </a:defRPr>
            </a:lvl8pPr>
            <a:lvl9pPr marL="5176807" indent="-304518" algn="l" rtl="0" eaLnBrk="1" fontAlgn="base" hangingPunct="1">
              <a:spcBef>
                <a:spcPct val="20000"/>
              </a:spcBef>
              <a:spcAft>
                <a:spcPct val="0"/>
              </a:spcAft>
              <a:buChar char="»"/>
              <a:defRPr sz="2398">
                <a:solidFill>
                  <a:schemeClr val="tx1"/>
                </a:solidFill>
                <a:latin typeface="+mn-lt"/>
                <a:ea typeface="+mn-ea"/>
              </a:defRPr>
            </a:lvl9pPr>
          </a:lstStyle>
          <a:p>
            <a:pPr marL="456777" marR="0" lvl="0" indent="-456777" algn="l" defTabSz="914400" rtl="0" eaLnBrk="1" fontAlgn="base" latinLnBrk="0" hangingPunct="1">
              <a:lnSpc>
                <a:spcPct val="100000"/>
              </a:lnSpc>
              <a:spcBef>
                <a:spcPct val="20000"/>
              </a:spcBef>
              <a:spcAft>
                <a:spcPct val="0"/>
              </a:spcAft>
              <a:buClrTx/>
              <a:buSzTx/>
              <a:buFontTx/>
              <a:buChar char="•"/>
              <a:tabLst/>
              <a:defRPr/>
            </a:pPr>
            <a:r>
              <a:rPr kumimoji="0" lang="en-US" sz="2100" b="0"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Pola-R-CHP significantly prolongs PFS compared with R-CHOP (HR 0.73) in patients with intermediate and high-risk previously untreated DLBCL</a:t>
            </a:r>
          </a:p>
          <a:p>
            <a:pPr marL="989684" marR="0" lvl="1" indent="-380648" algn="l" defTabSz="914400" rtl="0" eaLnBrk="1" fontAlgn="base" latinLnBrk="0" hangingPunct="1">
              <a:lnSpc>
                <a:spcPct val="100000"/>
              </a:lnSpc>
              <a:spcBef>
                <a:spcPct val="20000"/>
              </a:spcBef>
              <a:spcAft>
                <a:spcPct val="0"/>
              </a:spcAft>
              <a:buClrTx/>
              <a:buSzTx/>
              <a:buFontTx/>
              <a:buChar char="–"/>
              <a:tabLst/>
              <a:defRPr/>
            </a:pPr>
            <a:r>
              <a:rPr kumimoji="0" lang="en-US" sz="2100" b="0"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24-month PFS: 76.7% with Pola-R-CHP versus 70.2% with R-CHOP</a:t>
            </a:r>
          </a:p>
          <a:p>
            <a:pPr marL="456777" marR="0" lvl="0" indent="-456777" algn="l" defTabSz="914400" rtl="0" eaLnBrk="1" fontAlgn="base" latinLnBrk="0" hangingPunct="1">
              <a:lnSpc>
                <a:spcPct val="100000"/>
              </a:lnSpc>
              <a:spcBef>
                <a:spcPct val="20000"/>
              </a:spcBef>
              <a:spcAft>
                <a:spcPct val="0"/>
              </a:spcAft>
              <a:buClrTx/>
              <a:buSzTx/>
              <a:buFontTx/>
              <a:buChar char="•"/>
              <a:tabLst/>
              <a:defRPr/>
            </a:pPr>
            <a:r>
              <a:rPr kumimoji="0" lang="en-US" sz="2100" b="0"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Benefit highest for patients age &gt; 60, IPI 3-5, and ABC subtype? (study not powered for this)</a:t>
            </a:r>
          </a:p>
          <a:p>
            <a:pPr marL="456777" marR="0" lvl="0" indent="-456777" algn="l" defTabSz="914400" rtl="0" eaLnBrk="1" fontAlgn="base" latinLnBrk="0" hangingPunct="1">
              <a:lnSpc>
                <a:spcPct val="100000"/>
              </a:lnSpc>
              <a:spcBef>
                <a:spcPct val="20000"/>
              </a:spcBef>
              <a:spcAft>
                <a:spcPct val="0"/>
              </a:spcAft>
              <a:buClrTx/>
              <a:buSzTx/>
              <a:buFontTx/>
              <a:buChar char="•"/>
              <a:tabLst/>
              <a:defRPr/>
            </a:pPr>
            <a:r>
              <a:rPr kumimoji="0" lang="en-US" sz="2100" b="0"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No overall survival benefit yet</a:t>
            </a:r>
          </a:p>
          <a:p>
            <a:pPr marL="456777" marR="0" lvl="0" indent="-456777" algn="l" defTabSz="914400" rtl="0" eaLnBrk="1" fontAlgn="base" latinLnBrk="0" hangingPunct="1">
              <a:lnSpc>
                <a:spcPct val="100000"/>
              </a:lnSpc>
              <a:spcBef>
                <a:spcPct val="20000"/>
              </a:spcBef>
              <a:spcAft>
                <a:spcPct val="0"/>
              </a:spcAft>
              <a:buClrTx/>
              <a:buSzTx/>
              <a:buFontTx/>
              <a:buChar char="•"/>
              <a:tabLst/>
              <a:defRPr/>
            </a:pPr>
            <a:r>
              <a:rPr kumimoji="0" lang="en-US" sz="2100" b="0"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Safety profile of pola-R-CHP and R-CHOP comparable</a:t>
            </a:r>
          </a:p>
          <a:p>
            <a:pPr marL="456777" marR="0" lvl="0" indent="-456777" algn="l" defTabSz="914400" rtl="0" eaLnBrk="1" fontAlgn="base" latinLnBrk="0" hangingPunct="1">
              <a:lnSpc>
                <a:spcPct val="100000"/>
              </a:lnSpc>
              <a:spcBef>
                <a:spcPct val="20000"/>
              </a:spcBef>
              <a:spcAft>
                <a:spcPct val="0"/>
              </a:spcAft>
              <a:buClrTx/>
              <a:buSzTx/>
              <a:buFontTx/>
              <a:buChar char="•"/>
              <a:tabLst/>
              <a:defRPr/>
            </a:pPr>
            <a:r>
              <a:rPr kumimoji="0" lang="en-US" sz="2100" b="0"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Cost-effective analysis demonstrates that pola-RCHP is cost effective (ICER $84,308/QALY) if 5-year PFS is at least 66.1%</a:t>
            </a:r>
          </a:p>
        </p:txBody>
      </p:sp>
      <p:sp>
        <p:nvSpPr>
          <p:cNvPr id="8" name="TextBox 7">
            <a:extLst>
              <a:ext uri="{FF2B5EF4-FFF2-40B4-BE49-F238E27FC236}">
                <a16:creationId xmlns:a16="http://schemas.microsoft.com/office/drawing/2014/main" id="{FA7F9473-D206-A583-309E-54C2B85A189E}"/>
              </a:ext>
            </a:extLst>
          </p:cNvPr>
          <p:cNvSpPr txBox="1"/>
          <p:nvPr/>
        </p:nvSpPr>
        <p:spPr>
          <a:xfrm>
            <a:off x="7031051" y="6164984"/>
            <a:ext cx="463669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a:ea typeface="ＭＳ Ｐゴシック"/>
              </a:rPr>
              <a:t>Tilly H et al. </a:t>
            </a:r>
            <a:r>
              <a:rPr kumimoji="0" lang="en-GB" sz="1400" b="0" i="1" u="none" strike="noStrike" kern="0" cap="none" spc="0" normalizeH="0" baseline="0" noProof="0" dirty="0">
                <a:ln>
                  <a:noFill/>
                </a:ln>
                <a:solidFill>
                  <a:srgbClr val="000000"/>
                </a:solidFill>
                <a:effectLst/>
                <a:uLnTx/>
                <a:uFillTx/>
                <a:latin typeface="Arial"/>
                <a:ea typeface="ＭＳ Ｐゴシック"/>
              </a:rPr>
              <a:t>N </a:t>
            </a:r>
            <a:r>
              <a:rPr kumimoji="0" lang="en-GB" sz="1400" b="0" i="1" u="none" strike="noStrike" kern="0" cap="none" spc="0" normalizeH="0" baseline="0" noProof="0" dirty="0" err="1">
                <a:ln>
                  <a:noFill/>
                </a:ln>
                <a:solidFill>
                  <a:srgbClr val="000000"/>
                </a:solidFill>
                <a:effectLst/>
                <a:uLnTx/>
                <a:uFillTx/>
                <a:latin typeface="Arial"/>
                <a:ea typeface="ＭＳ Ｐゴシック"/>
              </a:rPr>
              <a:t>Engl</a:t>
            </a:r>
            <a:r>
              <a:rPr kumimoji="0" lang="en-GB" sz="1400" b="0" i="1" u="none" strike="noStrike" kern="0" cap="none" spc="0" normalizeH="0" baseline="0" noProof="0" dirty="0">
                <a:ln>
                  <a:noFill/>
                </a:ln>
                <a:solidFill>
                  <a:srgbClr val="000000"/>
                </a:solidFill>
                <a:effectLst/>
                <a:uLnTx/>
                <a:uFillTx/>
                <a:latin typeface="Arial"/>
                <a:ea typeface="ＭＳ Ｐゴシック"/>
              </a:rPr>
              <a:t> J Med</a:t>
            </a:r>
            <a:r>
              <a:rPr kumimoji="0" lang="en-GB" sz="1400" b="0" i="0" u="none" strike="noStrike" kern="0" cap="none" spc="0" normalizeH="0" baseline="0" noProof="0" dirty="0">
                <a:ln>
                  <a:noFill/>
                </a:ln>
                <a:solidFill>
                  <a:srgbClr val="000000"/>
                </a:solidFill>
                <a:effectLst/>
                <a:uLnTx/>
                <a:uFillTx/>
                <a:latin typeface="Arial"/>
                <a:ea typeface="ＭＳ Ｐゴシック"/>
              </a:rPr>
              <a:t>. 2022;386(4):351-363.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a:ea typeface="ＭＳ Ｐゴシック"/>
              </a:rPr>
              <a:t>Kambhampati et al. </a:t>
            </a:r>
            <a:r>
              <a:rPr kumimoji="0" lang="en-GB" sz="1400" b="0" i="1" u="none" strike="noStrike" kern="0" cap="none" spc="0" normalizeH="0" baseline="0" noProof="0" dirty="0">
                <a:ln>
                  <a:noFill/>
                </a:ln>
                <a:solidFill>
                  <a:srgbClr val="000000"/>
                </a:solidFill>
                <a:effectLst/>
                <a:uLnTx/>
                <a:uFillTx/>
                <a:latin typeface="Arial"/>
                <a:ea typeface="ＭＳ Ｐゴシック"/>
              </a:rPr>
              <a:t>Blood</a:t>
            </a:r>
            <a:r>
              <a:rPr kumimoji="0" lang="en-GB" sz="1400" b="0" i="0" u="none" strike="noStrike" kern="0" cap="none" spc="0" normalizeH="0" baseline="0" noProof="0" dirty="0">
                <a:ln>
                  <a:noFill/>
                </a:ln>
                <a:solidFill>
                  <a:srgbClr val="000000"/>
                </a:solidFill>
                <a:effectLst/>
                <a:uLnTx/>
                <a:uFillTx/>
                <a:latin typeface="Arial"/>
                <a:ea typeface="ＭＳ Ｐゴシック"/>
              </a:rPr>
              <a:t>. 2022</a:t>
            </a:r>
          </a:p>
        </p:txBody>
      </p:sp>
    </p:spTree>
    <p:extLst>
      <p:ext uri="{BB962C8B-B14F-4D97-AF65-F5344CB8AC3E}">
        <p14:creationId xmlns:p14="http://schemas.microsoft.com/office/powerpoint/2010/main" val="1833710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08" y="176056"/>
            <a:ext cx="12180722" cy="926470"/>
          </a:xfrm>
        </p:spPr>
        <p:txBody>
          <a:bodyPr>
            <a:normAutofit/>
          </a:bodyPr>
          <a:lstStyle/>
          <a:p>
            <a:r>
              <a:rPr lang="en-US" b="1" dirty="0">
                <a:solidFill>
                  <a:srgbClr val="003767"/>
                </a:solidFill>
              </a:rPr>
              <a:t>Program Chair</a:t>
            </a:r>
            <a:endParaRPr lang="en-US" dirty="0"/>
          </a:p>
        </p:txBody>
      </p:sp>
      <p:sp>
        <p:nvSpPr>
          <p:cNvPr id="5" name="TextBox 4">
            <a:extLst>
              <a:ext uri="{FF2B5EF4-FFF2-40B4-BE49-F238E27FC236}">
                <a16:creationId xmlns:a16="http://schemas.microsoft.com/office/drawing/2014/main" id="{A49D37E7-3AC3-405B-ABC0-97E99955D42D}"/>
              </a:ext>
            </a:extLst>
          </p:cNvPr>
          <p:cNvSpPr txBox="1"/>
          <p:nvPr/>
        </p:nvSpPr>
        <p:spPr>
          <a:xfrm>
            <a:off x="11278" y="1960179"/>
            <a:ext cx="12180722" cy="2654573"/>
          </a:xfrm>
          <a:prstGeom prst="rect">
            <a:avLst/>
          </a:prstGeom>
          <a:noFill/>
        </p:spPr>
        <p:txBody>
          <a:bodyPr wrap="square" rtlCol="0">
            <a:spAutoFit/>
          </a:bodyPr>
          <a:lstStyle/>
          <a:p>
            <a:pPr marL="0" marR="0" lvl="0" indent="0" algn="ctr" defTabSz="2157461" rtl="0" eaLnBrk="1" fontAlgn="base" latinLnBrk="0" hangingPunct="1">
              <a:lnSpc>
                <a:spcPct val="100000"/>
              </a:lnSpc>
              <a:spcBef>
                <a:spcPts val="0"/>
              </a:spcBef>
              <a:spcAft>
                <a:spcPct val="0"/>
              </a:spcAft>
              <a:buClrTx/>
              <a:buSzTx/>
              <a:buFontTx/>
              <a:buNone/>
              <a:tabLst/>
              <a:defRPr/>
            </a:pPr>
            <a:endParaRPr kumimoji="0" lang="en-US" sz="2650" b="1" i="0" u="none" strike="noStrike" kern="1200" cap="none" spc="0" normalizeH="0" baseline="0" noProof="0" dirty="0">
              <a:ln>
                <a:noFill/>
              </a:ln>
              <a:solidFill>
                <a:srgbClr val="FF0000"/>
              </a:solidFill>
              <a:effectLst/>
              <a:uLnTx/>
              <a:uFillTx/>
              <a:latin typeface="Arial" panose="020B0604020202020204" pitchFamily="34" charset="0"/>
              <a:ea typeface="ＭＳ Ｐゴシック"/>
              <a:cs typeface="Arial" panose="020B0604020202020204" pitchFamily="34" charset="0"/>
            </a:endParaRPr>
          </a:p>
          <a:p>
            <a:pPr marL="0" marR="0" lvl="0" indent="0" algn="ctr" defTabSz="1218072"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2060"/>
                </a:solidFill>
                <a:effectLst/>
                <a:uLnTx/>
                <a:uFillTx/>
                <a:latin typeface="Arial"/>
                <a:ea typeface="Arial"/>
                <a:cs typeface="Arial"/>
                <a:sym typeface="Arial"/>
              </a:rPr>
              <a:t>Catherine C. Coombs, MD</a:t>
            </a:r>
            <a:endParaRPr kumimoji="0" lang="en-US" sz="2800" b="0" i="0" u="none" strike="noStrike" kern="0" cap="none" spc="0" normalizeH="0" baseline="0" noProof="0" dirty="0">
              <a:ln>
                <a:noFill/>
              </a:ln>
              <a:solidFill>
                <a:srgbClr val="002060"/>
              </a:solidFill>
              <a:effectLst/>
              <a:uLnTx/>
              <a:uFillTx/>
              <a:latin typeface="Arial"/>
              <a:ea typeface="Arial"/>
              <a:cs typeface="Arial"/>
              <a:sym typeface="Arial"/>
            </a:endParaRPr>
          </a:p>
          <a:p>
            <a:pPr marL="0" marR="0" lvl="0" indent="0" algn="ctr" defTabSz="1218072"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2060"/>
                </a:solidFill>
                <a:effectLst/>
                <a:uLnTx/>
                <a:uFillTx/>
                <a:latin typeface="Arial"/>
                <a:ea typeface="Arial"/>
                <a:cs typeface="Arial"/>
                <a:sym typeface="Arial"/>
              </a:rPr>
              <a:t>Associate Clinical Professor</a:t>
            </a:r>
          </a:p>
          <a:p>
            <a:pPr marL="0" marR="0" lvl="0" indent="0" algn="ctr" defTabSz="1218072"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2060"/>
                </a:solidFill>
                <a:effectLst/>
                <a:uLnTx/>
                <a:uFillTx/>
                <a:latin typeface="Arial"/>
                <a:ea typeface="Arial"/>
                <a:cs typeface="Arial"/>
                <a:sym typeface="Arial"/>
              </a:rPr>
              <a:t>University of California Irvine</a:t>
            </a:r>
          </a:p>
          <a:p>
            <a:pPr marL="0" marR="0" lvl="0" indent="0" algn="ctr" defTabSz="1218072"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2060"/>
                </a:solidFill>
                <a:effectLst/>
                <a:uLnTx/>
                <a:uFillTx/>
                <a:latin typeface="Arial"/>
                <a:ea typeface="Arial"/>
                <a:cs typeface="Arial"/>
                <a:sym typeface="Arial"/>
              </a:rPr>
              <a:t>Orange, CA</a:t>
            </a:r>
          </a:p>
          <a:p>
            <a:pPr marL="0" marR="0" lvl="0" indent="0" algn="ctr" defTabSz="1218072"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a:ln>
                <a:noFill/>
              </a:ln>
              <a:solidFill>
                <a:srgbClr val="002060"/>
              </a:solidFill>
              <a:effectLst/>
              <a:uLnTx/>
              <a:uFillTx/>
              <a:latin typeface="Arial"/>
              <a:ea typeface="Arial"/>
              <a:cs typeface="Arial"/>
              <a:sym typeface="Arial"/>
            </a:endParaRPr>
          </a:p>
        </p:txBody>
      </p:sp>
    </p:spTree>
    <p:extLst>
      <p:ext uri="{BB962C8B-B14F-4D97-AF65-F5344CB8AC3E}">
        <p14:creationId xmlns:p14="http://schemas.microsoft.com/office/powerpoint/2010/main" val="28304360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D2264B6-60CB-C206-0EDE-86C51F506C1D}"/>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99" b="0" i="0" u="none" strike="noStrike" kern="1200" cap="none" spc="0" normalizeH="0" baseline="0" noProof="0" dirty="0">
              <a:ln>
                <a:noFill/>
              </a:ln>
              <a:solidFill>
                <a:srgbClr val="800000"/>
              </a:solidFill>
              <a:effectLst/>
              <a:uLnTx/>
              <a:uFillTx/>
              <a:latin typeface="Arial"/>
              <a:ea typeface="ＭＳ Ｐゴシック"/>
            </a:endParaRPr>
          </a:p>
        </p:txBody>
      </p:sp>
      <p:sp>
        <p:nvSpPr>
          <p:cNvPr id="5" name="Title 4">
            <a:extLst>
              <a:ext uri="{FF2B5EF4-FFF2-40B4-BE49-F238E27FC236}">
                <a16:creationId xmlns:a16="http://schemas.microsoft.com/office/drawing/2014/main" id="{5105D0E3-24F7-B94E-C98F-A22F20C915BE}"/>
              </a:ext>
            </a:extLst>
          </p:cNvPr>
          <p:cNvSpPr>
            <a:spLocks noGrp="1"/>
          </p:cNvSpPr>
          <p:nvPr>
            <p:ph type="title"/>
          </p:nvPr>
        </p:nvSpPr>
        <p:spPr/>
        <p:txBody>
          <a:bodyPr/>
          <a:lstStyle/>
          <a:p>
            <a:r>
              <a:rPr lang="en-US" dirty="0"/>
              <a:t>The Next Generation of RCHOP + X Studies</a:t>
            </a:r>
          </a:p>
        </p:txBody>
      </p:sp>
      <p:sp>
        <p:nvSpPr>
          <p:cNvPr id="6" name="Text Placeholder 2">
            <a:extLst>
              <a:ext uri="{FF2B5EF4-FFF2-40B4-BE49-F238E27FC236}">
                <a16:creationId xmlns:a16="http://schemas.microsoft.com/office/drawing/2014/main" id="{02051BAA-A1EA-EC4F-2D90-B4EB686C30A2}"/>
              </a:ext>
            </a:extLst>
          </p:cNvPr>
          <p:cNvSpPr txBox="1">
            <a:spLocks/>
          </p:cNvSpPr>
          <p:nvPr/>
        </p:nvSpPr>
        <p:spPr>
          <a:xfrm>
            <a:off x="466245" y="1485900"/>
            <a:ext cx="10058401" cy="4443413"/>
          </a:xfrm>
          <a:prstGeom prst="rect">
            <a:avLst/>
          </a:prstGeom>
        </p:spPr>
        <p:txBody>
          <a:bodyPr>
            <a:normAutofit/>
          </a:bodyPr>
          <a:lstStyle>
            <a:lvl1pPr marL="456777" indent="-456777" algn="l" rtl="0" eaLnBrk="1" fontAlgn="base" hangingPunct="1">
              <a:spcBef>
                <a:spcPct val="20000"/>
              </a:spcBef>
              <a:spcAft>
                <a:spcPct val="0"/>
              </a:spcAft>
              <a:buChar char="•"/>
              <a:defRPr sz="3197">
                <a:solidFill>
                  <a:schemeClr val="tx1"/>
                </a:solidFill>
                <a:latin typeface="+mn-lt"/>
                <a:ea typeface="+mn-ea"/>
                <a:cs typeface="+mn-cs"/>
              </a:defRPr>
            </a:lvl1pPr>
            <a:lvl2pPr marL="989684" indent="-380648" algn="l" rtl="0" eaLnBrk="1" fontAlgn="base" hangingPunct="1">
              <a:spcBef>
                <a:spcPct val="20000"/>
              </a:spcBef>
              <a:spcAft>
                <a:spcPct val="0"/>
              </a:spcAft>
              <a:buChar char="–"/>
              <a:defRPr sz="2664">
                <a:solidFill>
                  <a:schemeClr val="tx1"/>
                </a:solidFill>
                <a:latin typeface="+mn-lt"/>
                <a:ea typeface="+mn-ea"/>
              </a:defRPr>
            </a:lvl2pPr>
            <a:lvl3pPr marL="1522590" indent="-304518" algn="l" rtl="0" eaLnBrk="1" fontAlgn="base" hangingPunct="1">
              <a:spcBef>
                <a:spcPct val="20000"/>
              </a:spcBef>
              <a:spcAft>
                <a:spcPct val="0"/>
              </a:spcAft>
              <a:buChar char="•"/>
              <a:defRPr>
                <a:solidFill>
                  <a:schemeClr val="tx1"/>
                </a:solidFill>
                <a:latin typeface="+mn-lt"/>
                <a:ea typeface="+mn-ea"/>
              </a:defRPr>
            </a:lvl3pPr>
            <a:lvl4pPr marL="2131626" indent="-304518" algn="l" rtl="0" eaLnBrk="1" fontAlgn="base" hangingPunct="1">
              <a:spcBef>
                <a:spcPct val="20000"/>
              </a:spcBef>
              <a:spcAft>
                <a:spcPct val="0"/>
              </a:spcAft>
              <a:defRPr sz="2664">
                <a:solidFill>
                  <a:schemeClr val="tx1"/>
                </a:solidFill>
                <a:latin typeface="+mn-lt"/>
                <a:ea typeface="+mn-ea"/>
              </a:defRPr>
            </a:lvl4pPr>
            <a:lvl5pPr marL="2740663" indent="-304518" algn="l" rtl="0" eaLnBrk="1" fontAlgn="base" hangingPunct="1">
              <a:spcBef>
                <a:spcPct val="20000"/>
              </a:spcBef>
              <a:spcAft>
                <a:spcPct val="0"/>
              </a:spcAft>
              <a:buChar char="»"/>
              <a:defRPr sz="2664">
                <a:solidFill>
                  <a:schemeClr val="tx1"/>
                </a:solidFill>
                <a:latin typeface="+mn-lt"/>
                <a:ea typeface="+mn-ea"/>
              </a:defRPr>
            </a:lvl5pPr>
            <a:lvl6pPr marL="3349699" indent="-304518" algn="l" rtl="0" eaLnBrk="1" fontAlgn="base" hangingPunct="1">
              <a:spcBef>
                <a:spcPct val="20000"/>
              </a:spcBef>
              <a:spcAft>
                <a:spcPct val="0"/>
              </a:spcAft>
              <a:buChar char="»"/>
              <a:defRPr sz="2664">
                <a:solidFill>
                  <a:schemeClr val="tx1"/>
                </a:solidFill>
                <a:latin typeface="+mn-lt"/>
                <a:ea typeface="+mn-ea"/>
              </a:defRPr>
            </a:lvl6pPr>
            <a:lvl7pPr marL="3958735" indent="-304518" algn="l" rtl="0" eaLnBrk="1" fontAlgn="base" hangingPunct="1">
              <a:spcBef>
                <a:spcPct val="20000"/>
              </a:spcBef>
              <a:spcAft>
                <a:spcPct val="0"/>
              </a:spcAft>
              <a:buChar char="»"/>
              <a:defRPr sz="2664">
                <a:solidFill>
                  <a:schemeClr val="tx1"/>
                </a:solidFill>
                <a:latin typeface="+mn-lt"/>
                <a:ea typeface="+mn-ea"/>
              </a:defRPr>
            </a:lvl7pPr>
            <a:lvl8pPr marL="4567771" indent="-304518" algn="l" rtl="0" eaLnBrk="1" fontAlgn="base" hangingPunct="1">
              <a:spcBef>
                <a:spcPct val="20000"/>
              </a:spcBef>
              <a:spcAft>
                <a:spcPct val="0"/>
              </a:spcAft>
              <a:buChar char="»"/>
              <a:defRPr sz="2664">
                <a:solidFill>
                  <a:schemeClr val="tx1"/>
                </a:solidFill>
                <a:latin typeface="+mn-lt"/>
                <a:ea typeface="+mn-ea"/>
              </a:defRPr>
            </a:lvl8pPr>
            <a:lvl9pPr marL="5176807" indent="-304518" algn="l" rtl="0" eaLnBrk="1" fontAlgn="base" hangingPunct="1">
              <a:spcBef>
                <a:spcPct val="20000"/>
              </a:spcBef>
              <a:spcAft>
                <a:spcPct val="0"/>
              </a:spcAft>
              <a:buChar char="»"/>
              <a:defRPr sz="2664">
                <a:solidFill>
                  <a:schemeClr val="tx1"/>
                </a:solidFill>
                <a:latin typeface="+mn-lt"/>
                <a:ea typeface="+mn-ea"/>
              </a:defRPr>
            </a:lvl9pPr>
          </a:lstStyle>
          <a:p>
            <a:pPr marL="456777" marR="0" lvl="0" indent="-456777"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err="1">
                <a:ln>
                  <a:noFill/>
                </a:ln>
                <a:solidFill>
                  <a:srgbClr val="000000"/>
                </a:solidFill>
                <a:effectLst/>
                <a:uLnTx/>
                <a:uFillTx/>
                <a:latin typeface="Arial"/>
                <a:ea typeface="ＭＳ Ｐゴシック"/>
              </a:rPr>
              <a:t>frontMIND</a:t>
            </a:r>
            <a:r>
              <a:rPr kumimoji="0" lang="en-US" sz="2800" b="0" i="0" u="none" strike="noStrike" kern="0" cap="none" spc="0" normalizeH="0" baseline="0" noProof="0" dirty="0">
                <a:ln>
                  <a:noFill/>
                </a:ln>
                <a:solidFill>
                  <a:srgbClr val="000000"/>
                </a:solidFill>
                <a:effectLst/>
                <a:uLnTx/>
                <a:uFillTx/>
                <a:latin typeface="Arial"/>
                <a:ea typeface="ＭＳ Ｐゴシック"/>
              </a:rPr>
              <a:t>: R-CHOP + </a:t>
            </a:r>
            <a:r>
              <a:rPr kumimoji="0" lang="en-US" sz="2800" b="0" i="0" u="none" strike="noStrike" kern="0" cap="none" spc="0" normalizeH="0" baseline="0" noProof="0" dirty="0" err="1">
                <a:ln>
                  <a:noFill/>
                </a:ln>
                <a:solidFill>
                  <a:srgbClr val="000000"/>
                </a:solidFill>
                <a:effectLst/>
                <a:uLnTx/>
                <a:uFillTx/>
                <a:latin typeface="Arial"/>
                <a:ea typeface="ＭＳ Ｐゴシック"/>
              </a:rPr>
              <a:t>tafasitamab</a:t>
            </a:r>
            <a:r>
              <a:rPr kumimoji="0" lang="en-US" sz="2800" b="0" i="0" u="none" strike="noStrike" kern="0" cap="none" spc="0" normalizeH="0" baseline="0" noProof="0" dirty="0">
                <a:ln>
                  <a:noFill/>
                </a:ln>
                <a:solidFill>
                  <a:srgbClr val="000000"/>
                </a:solidFill>
                <a:effectLst/>
                <a:uLnTx/>
                <a:uFillTx/>
                <a:latin typeface="Arial"/>
                <a:ea typeface="ＭＳ Ｐゴシック"/>
              </a:rPr>
              <a:t> + lenalidomide vs R-CHOP</a:t>
            </a:r>
          </a:p>
          <a:p>
            <a:pPr marL="456777" marR="0" lvl="0" indent="-456777"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srgbClr val="000000"/>
                </a:solidFill>
                <a:effectLst/>
                <a:uLnTx/>
                <a:uFillTx/>
                <a:latin typeface="Arial"/>
                <a:ea typeface="ＭＳ Ｐゴシック"/>
              </a:rPr>
              <a:t>ESCALADE: R-CHOP + acalabrutinib vs R-CHOP</a:t>
            </a:r>
          </a:p>
          <a:p>
            <a:pPr marL="456777" marR="0" lvl="0" indent="-456777"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srgbClr val="000000"/>
                </a:solidFill>
                <a:effectLst/>
                <a:uLnTx/>
                <a:uFillTx/>
                <a:latin typeface="Arial"/>
                <a:ea typeface="ＭＳ Ｐゴシック"/>
              </a:rPr>
              <a:t>Pola-RCHP + </a:t>
            </a:r>
            <a:r>
              <a:rPr kumimoji="0" lang="en-US" sz="2800" b="0" i="0" u="none" strike="noStrike" kern="0" cap="none" spc="0" normalizeH="0" baseline="0" noProof="0" dirty="0" err="1">
                <a:ln>
                  <a:noFill/>
                </a:ln>
                <a:solidFill>
                  <a:srgbClr val="000000"/>
                </a:solidFill>
                <a:effectLst/>
                <a:uLnTx/>
                <a:uFillTx/>
                <a:latin typeface="Arial"/>
                <a:ea typeface="ＭＳ Ｐゴシック"/>
              </a:rPr>
              <a:t>glofitamab</a:t>
            </a:r>
            <a:r>
              <a:rPr kumimoji="0" lang="en-US" sz="2800" b="0" i="0" u="none" strike="noStrike" kern="0" cap="none" spc="0" normalizeH="0" baseline="0" noProof="0" dirty="0">
                <a:ln>
                  <a:noFill/>
                </a:ln>
                <a:solidFill>
                  <a:srgbClr val="000000"/>
                </a:solidFill>
                <a:effectLst/>
                <a:uLnTx/>
                <a:uFillTx/>
                <a:latin typeface="Arial"/>
                <a:ea typeface="ＭＳ Ｐゴシック"/>
              </a:rPr>
              <a:t> vs Pola-RCHP</a:t>
            </a:r>
          </a:p>
          <a:p>
            <a:pPr marL="456777" marR="0" lvl="0" indent="-456777"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srgbClr val="000000"/>
                </a:solidFill>
                <a:effectLst/>
                <a:uLnTx/>
                <a:uFillTx/>
                <a:latin typeface="Arial"/>
                <a:ea typeface="ＭＳ Ｐゴシック"/>
              </a:rPr>
              <a:t>R-CHOP + </a:t>
            </a:r>
            <a:r>
              <a:rPr kumimoji="0" lang="en-US" sz="2800" b="0" i="0" u="none" strike="noStrike" kern="0" cap="none" spc="0" normalizeH="0" baseline="0" noProof="0" dirty="0" err="1">
                <a:ln>
                  <a:noFill/>
                </a:ln>
                <a:solidFill>
                  <a:srgbClr val="000000"/>
                </a:solidFill>
                <a:effectLst/>
                <a:uLnTx/>
                <a:uFillTx/>
                <a:latin typeface="Arial"/>
                <a:ea typeface="ＭＳ Ｐゴシック"/>
              </a:rPr>
              <a:t>epcoritamab</a:t>
            </a:r>
            <a:r>
              <a:rPr kumimoji="0" lang="en-US" sz="2800" b="0" i="0" u="none" strike="noStrike" kern="0" cap="none" spc="0" normalizeH="0" baseline="0" noProof="0" dirty="0">
                <a:ln>
                  <a:noFill/>
                </a:ln>
                <a:solidFill>
                  <a:srgbClr val="000000"/>
                </a:solidFill>
                <a:effectLst/>
                <a:uLnTx/>
                <a:uFillTx/>
                <a:latin typeface="Arial"/>
                <a:ea typeface="ＭＳ Ｐゴシック"/>
              </a:rPr>
              <a:t> vs R-CHOP</a:t>
            </a:r>
          </a:p>
          <a:p>
            <a:pPr marL="456777" marR="0" lvl="0" indent="-456777"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srgbClr val="000000"/>
                </a:solidFill>
                <a:effectLst/>
                <a:uLnTx/>
                <a:uFillTx/>
                <a:latin typeface="Arial"/>
                <a:ea typeface="ＭＳ Ｐゴシック"/>
              </a:rPr>
              <a:t>R-</a:t>
            </a:r>
            <a:r>
              <a:rPr kumimoji="0" lang="en-US" sz="2800" b="0" i="0" u="none" strike="noStrike" kern="0" cap="none" spc="0" normalizeH="0" baseline="0" noProof="0" dirty="0" err="1">
                <a:ln>
                  <a:noFill/>
                </a:ln>
                <a:solidFill>
                  <a:srgbClr val="000000"/>
                </a:solidFill>
                <a:effectLst/>
                <a:uLnTx/>
                <a:uFillTx/>
                <a:latin typeface="Arial"/>
                <a:ea typeface="ＭＳ Ｐゴシック"/>
              </a:rPr>
              <a:t>miniCHOP</a:t>
            </a:r>
            <a:r>
              <a:rPr kumimoji="0" lang="en-US" sz="2800" b="0" i="0" u="none" strike="noStrike" kern="0" cap="none" spc="0" normalizeH="0" baseline="0" noProof="0" dirty="0">
                <a:ln>
                  <a:noFill/>
                </a:ln>
                <a:solidFill>
                  <a:srgbClr val="000000"/>
                </a:solidFill>
                <a:effectLst/>
                <a:uLnTx/>
                <a:uFillTx/>
                <a:latin typeface="Arial"/>
                <a:ea typeface="ＭＳ Ｐゴシック"/>
              </a:rPr>
              <a:t> + CC-486 vs R-</a:t>
            </a:r>
            <a:r>
              <a:rPr kumimoji="0" lang="en-US" sz="2800" b="0" i="0" u="none" strike="noStrike" kern="0" cap="none" spc="0" normalizeH="0" baseline="0" noProof="0" dirty="0" err="1">
                <a:ln>
                  <a:noFill/>
                </a:ln>
                <a:solidFill>
                  <a:srgbClr val="000000"/>
                </a:solidFill>
                <a:effectLst/>
                <a:uLnTx/>
                <a:uFillTx/>
                <a:latin typeface="Arial"/>
                <a:ea typeface="ＭＳ Ｐゴシック"/>
              </a:rPr>
              <a:t>miniCHOP</a:t>
            </a:r>
            <a:endParaRPr kumimoji="0" lang="en-US" sz="2800" b="0" i="0" u="none" strike="noStrike" kern="0" cap="none" spc="0" normalizeH="0" baseline="0" noProof="0" dirty="0">
              <a:ln>
                <a:noFill/>
              </a:ln>
              <a:solidFill>
                <a:srgbClr val="000000"/>
              </a:solidFill>
              <a:effectLst/>
              <a:uLnTx/>
              <a:uFillTx/>
              <a:latin typeface="Arial"/>
              <a:ea typeface="ＭＳ Ｐゴシック"/>
            </a:endParaRPr>
          </a:p>
          <a:p>
            <a:pPr marL="456777" marR="0" lvl="0" indent="-456777"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srgbClr val="000000"/>
                </a:solidFill>
                <a:effectLst/>
                <a:uLnTx/>
                <a:uFillTx/>
                <a:latin typeface="Arial"/>
                <a:ea typeface="ＭＳ Ｐゴシック"/>
              </a:rPr>
              <a:t>Zuma-23: R-chemotherapy x 2 -&gt; Axi-cel vs R-chemotherapy</a:t>
            </a:r>
          </a:p>
        </p:txBody>
      </p:sp>
    </p:spTree>
    <p:extLst>
      <p:ext uri="{BB962C8B-B14F-4D97-AF65-F5344CB8AC3E}">
        <p14:creationId xmlns:p14="http://schemas.microsoft.com/office/powerpoint/2010/main" val="3663550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1E7324-E4E2-2C2C-2115-E37EA26A5960}"/>
              </a:ext>
            </a:extLst>
          </p:cNvPr>
          <p:cNvSpPr>
            <a:spLocks noGrp="1"/>
          </p:cNvSpPr>
          <p:nvPr>
            <p:ph sz="half" idx="1"/>
          </p:nvPr>
        </p:nvSpPr>
        <p:spPr>
          <a:xfrm>
            <a:off x="218976" y="1096266"/>
            <a:ext cx="6330121" cy="4470816"/>
          </a:xfrm>
        </p:spPr>
        <p:txBody>
          <a:bodyPr/>
          <a:lstStyle/>
          <a:p>
            <a:r>
              <a:rPr lang="en-US" sz="2200" dirty="0"/>
              <a:t>~1/3 of pts with aggressive B-NHL</a:t>
            </a:r>
          </a:p>
          <a:p>
            <a:r>
              <a:rPr lang="en-US" sz="2200" dirty="0"/>
              <a:t>Standard treatment is:</a:t>
            </a:r>
          </a:p>
          <a:p>
            <a:pPr lvl="1"/>
            <a:r>
              <a:rPr lang="en-US" sz="2200" dirty="0"/>
              <a:t>Salvage/2L chemo-immunotherapy</a:t>
            </a:r>
          </a:p>
          <a:p>
            <a:pPr lvl="1"/>
            <a:r>
              <a:rPr lang="en-US" sz="2200" dirty="0"/>
              <a:t>Autologous stem cell transplantation (ASCT) for </a:t>
            </a:r>
            <a:r>
              <a:rPr lang="en-US" sz="2200" dirty="0" err="1"/>
              <a:t>chemosensitive</a:t>
            </a:r>
            <a:r>
              <a:rPr lang="en-US" sz="2200" dirty="0"/>
              <a:t> pts</a:t>
            </a:r>
          </a:p>
          <a:p>
            <a:r>
              <a:rPr lang="en-US" sz="2200" dirty="0"/>
              <a:t>ASCT cures about half of pts</a:t>
            </a:r>
          </a:p>
          <a:p>
            <a:r>
              <a:rPr lang="en-US" sz="2200" dirty="0"/>
              <a:t>Primary refractory/early relapse after prior rituximab -&gt; dismal outcomes</a:t>
            </a:r>
          </a:p>
          <a:p>
            <a:pPr lvl="1"/>
            <a:r>
              <a:rPr lang="en-US" sz="1667" dirty="0"/>
              <a:t>2L salvage intent-to-transplant outcomes:</a:t>
            </a:r>
          </a:p>
          <a:p>
            <a:pPr lvl="2"/>
            <a:r>
              <a:rPr lang="en-US" sz="1667" dirty="0"/>
              <a:t>ORR 46%</a:t>
            </a:r>
          </a:p>
          <a:p>
            <a:pPr lvl="2"/>
            <a:r>
              <a:rPr lang="en-US" sz="1667" dirty="0"/>
              <a:t>3y EFS 20%</a:t>
            </a:r>
          </a:p>
          <a:p>
            <a:pPr lvl="2"/>
            <a:r>
              <a:rPr lang="en-US" sz="1667" dirty="0"/>
              <a:t>3y OS 39%</a:t>
            </a:r>
          </a:p>
          <a:p>
            <a:endParaRPr lang="en-US" dirty="0"/>
          </a:p>
        </p:txBody>
      </p:sp>
      <p:sp>
        <p:nvSpPr>
          <p:cNvPr id="5" name="Title 4">
            <a:extLst>
              <a:ext uri="{FF2B5EF4-FFF2-40B4-BE49-F238E27FC236}">
                <a16:creationId xmlns:a16="http://schemas.microsoft.com/office/drawing/2014/main" id="{2B208767-8E7C-70EC-9FAE-29D0897C0FF0}"/>
              </a:ext>
            </a:extLst>
          </p:cNvPr>
          <p:cNvSpPr>
            <a:spLocks noGrp="1"/>
          </p:cNvSpPr>
          <p:nvPr>
            <p:ph type="title"/>
          </p:nvPr>
        </p:nvSpPr>
        <p:spPr/>
        <p:txBody>
          <a:bodyPr/>
          <a:lstStyle/>
          <a:p>
            <a:r>
              <a:rPr lang="en-US" dirty="0"/>
              <a:t>Relapsed/Refractory DLBCL</a:t>
            </a:r>
          </a:p>
        </p:txBody>
      </p:sp>
      <p:grpSp>
        <p:nvGrpSpPr>
          <p:cNvPr id="6" name="Group 5">
            <a:extLst>
              <a:ext uri="{FF2B5EF4-FFF2-40B4-BE49-F238E27FC236}">
                <a16:creationId xmlns:a16="http://schemas.microsoft.com/office/drawing/2014/main" id="{304DDC47-4706-EF02-A04B-351BAB13F56F}"/>
              </a:ext>
            </a:extLst>
          </p:cNvPr>
          <p:cNvGrpSpPr/>
          <p:nvPr/>
        </p:nvGrpSpPr>
        <p:grpSpPr>
          <a:xfrm>
            <a:off x="6549098" y="1659665"/>
            <a:ext cx="5423925" cy="4234200"/>
            <a:chOff x="4110892" y="1148862"/>
            <a:chExt cx="4948305" cy="3327441"/>
          </a:xfrm>
        </p:grpSpPr>
        <p:pic>
          <p:nvPicPr>
            <p:cNvPr id="7" name="Picture 5">
              <a:extLst>
                <a:ext uri="{FF2B5EF4-FFF2-40B4-BE49-F238E27FC236}">
                  <a16:creationId xmlns:a16="http://schemas.microsoft.com/office/drawing/2014/main" id="{D9616D19-E69C-07E2-421A-1A1A9B51ED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1286" y="1226107"/>
              <a:ext cx="4757911" cy="3250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54C882B6-2EF6-EB03-5D34-1911310B58B8}"/>
                </a:ext>
              </a:extLst>
            </p:cNvPr>
            <p:cNvSpPr/>
            <p:nvPr/>
          </p:nvSpPr>
          <p:spPr>
            <a:xfrm>
              <a:off x="4110892" y="1148862"/>
              <a:ext cx="461108" cy="3282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endParaRPr>
            </a:p>
          </p:txBody>
        </p:sp>
      </p:grpSp>
      <p:sp>
        <p:nvSpPr>
          <p:cNvPr id="9" name="TextBox 8">
            <a:extLst>
              <a:ext uri="{FF2B5EF4-FFF2-40B4-BE49-F238E27FC236}">
                <a16:creationId xmlns:a16="http://schemas.microsoft.com/office/drawing/2014/main" id="{71158F77-F125-5DBD-E4C6-82710B7696FC}"/>
              </a:ext>
            </a:extLst>
          </p:cNvPr>
          <p:cNvSpPr txBox="1"/>
          <p:nvPr/>
        </p:nvSpPr>
        <p:spPr>
          <a:xfrm>
            <a:off x="8507486" y="1054767"/>
            <a:ext cx="2012577" cy="6258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CD113B"/>
                </a:solidFill>
                <a:effectLst/>
                <a:uLnTx/>
                <a:uFillTx/>
                <a:latin typeface="Arial"/>
                <a:ea typeface="ＭＳ Ｐゴシック"/>
              </a:rPr>
              <a:t>CORAL</a:t>
            </a:r>
          </a:p>
        </p:txBody>
      </p:sp>
      <p:sp>
        <p:nvSpPr>
          <p:cNvPr id="10" name="object 6">
            <a:extLst>
              <a:ext uri="{FF2B5EF4-FFF2-40B4-BE49-F238E27FC236}">
                <a16:creationId xmlns:a16="http://schemas.microsoft.com/office/drawing/2014/main" id="{7AA3B974-90CC-749A-C551-A83BBE8C4507}"/>
              </a:ext>
            </a:extLst>
          </p:cNvPr>
          <p:cNvSpPr txBox="1"/>
          <p:nvPr/>
        </p:nvSpPr>
        <p:spPr>
          <a:xfrm>
            <a:off x="8861864" y="6388847"/>
            <a:ext cx="2103849" cy="166712"/>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Gisselbrecht,</a:t>
            </a:r>
            <a:r>
              <a:rPr kumimoji="0" sz="1000" b="0" i="0" u="none" strike="noStrike" kern="1200" cap="none" spc="-5"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a:t>
            </a:r>
            <a:r>
              <a:rPr kumimoji="0"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et</a:t>
            </a:r>
            <a:r>
              <a:rPr kumimoji="0" sz="1000" b="0" i="0" u="none" strike="noStrike" kern="1200" cap="none" spc="-1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a:t>
            </a:r>
            <a:r>
              <a:rPr kumimoji="0"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al.</a:t>
            </a:r>
            <a:r>
              <a:rPr kumimoji="0" sz="1000" b="0" i="0" u="none" strike="noStrike" kern="1200" cap="none" spc="-1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a:t>
            </a:r>
            <a:r>
              <a:rPr kumimoji="0"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JCO </a:t>
            </a:r>
            <a:r>
              <a:rPr kumimoji="0" sz="1000" b="0" i="0" u="none" strike="noStrike" kern="1200" cap="none" spc="-2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2010</a:t>
            </a:r>
            <a:endParaRPr kumimoji="0"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2139948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9E4D91-52EF-2A6E-F0EE-7B1A41BBE1D5}"/>
              </a:ext>
            </a:extLst>
          </p:cNvPr>
          <p:cNvSpPr>
            <a:spLocks noGrp="1"/>
          </p:cNvSpPr>
          <p:nvPr>
            <p:ph type="title"/>
          </p:nvPr>
        </p:nvSpPr>
        <p:spPr/>
        <p:txBody>
          <a:bodyPr/>
          <a:lstStyle/>
          <a:p>
            <a:r>
              <a:rPr lang="en-US" sz="3800" dirty="0"/>
              <a:t>Three Randomized Trials of CAR T cell vs SOC in primary refractory/early relapse DLBCL</a:t>
            </a:r>
          </a:p>
        </p:txBody>
      </p:sp>
      <p:grpSp>
        <p:nvGrpSpPr>
          <p:cNvPr id="6" name="Group 5">
            <a:extLst>
              <a:ext uri="{FF2B5EF4-FFF2-40B4-BE49-F238E27FC236}">
                <a16:creationId xmlns:a16="http://schemas.microsoft.com/office/drawing/2014/main" id="{23E8431B-0998-3F94-8511-CA3B0CDAC7AB}"/>
              </a:ext>
            </a:extLst>
          </p:cNvPr>
          <p:cNvGrpSpPr/>
          <p:nvPr/>
        </p:nvGrpSpPr>
        <p:grpSpPr>
          <a:xfrm>
            <a:off x="217788" y="1369233"/>
            <a:ext cx="9355241" cy="4523105"/>
            <a:chOff x="300251" y="1577181"/>
            <a:chExt cx="9355241" cy="4523105"/>
          </a:xfrm>
        </p:grpSpPr>
        <p:grpSp>
          <p:nvGrpSpPr>
            <p:cNvPr id="7" name="object 4">
              <a:extLst>
                <a:ext uri="{FF2B5EF4-FFF2-40B4-BE49-F238E27FC236}">
                  <a16:creationId xmlns:a16="http://schemas.microsoft.com/office/drawing/2014/main" id="{0E4B6464-7CDB-88BB-4D40-3123384BC7AA}"/>
                </a:ext>
              </a:extLst>
            </p:cNvPr>
            <p:cNvGrpSpPr/>
            <p:nvPr/>
          </p:nvGrpSpPr>
          <p:grpSpPr>
            <a:xfrm>
              <a:off x="3951287" y="3199606"/>
              <a:ext cx="5704205" cy="2900680"/>
              <a:chOff x="3951287" y="3199606"/>
              <a:chExt cx="5704205" cy="2900680"/>
            </a:xfrm>
          </p:grpSpPr>
          <p:sp>
            <p:nvSpPr>
              <p:cNvPr id="19" name="object 5">
                <a:extLst>
                  <a:ext uri="{FF2B5EF4-FFF2-40B4-BE49-F238E27FC236}">
                    <a16:creationId xmlns:a16="http://schemas.microsoft.com/office/drawing/2014/main" id="{FE9CE08C-8EEC-B8A6-727C-6A171B4E4A03}"/>
                  </a:ext>
                </a:extLst>
              </p:cNvPr>
              <p:cNvSpPr/>
              <p:nvPr/>
            </p:nvSpPr>
            <p:spPr>
              <a:xfrm>
                <a:off x="3957423" y="3205395"/>
                <a:ext cx="5657850" cy="1292860"/>
              </a:xfrm>
              <a:custGeom>
                <a:avLst/>
                <a:gdLst/>
                <a:ahLst/>
                <a:cxnLst/>
                <a:rect l="l" t="t" r="r" b="b"/>
                <a:pathLst>
                  <a:path w="5657850" h="1292860">
                    <a:moveTo>
                      <a:pt x="5442394" y="1292703"/>
                    </a:moveTo>
                    <a:lnTo>
                      <a:pt x="215455" y="1292703"/>
                    </a:lnTo>
                    <a:lnTo>
                      <a:pt x="166053" y="1287013"/>
                    </a:lnTo>
                    <a:lnTo>
                      <a:pt x="120703" y="1270804"/>
                    </a:lnTo>
                    <a:lnTo>
                      <a:pt x="80698" y="1245370"/>
                    </a:lnTo>
                    <a:lnTo>
                      <a:pt x="47333" y="1212004"/>
                    </a:lnTo>
                    <a:lnTo>
                      <a:pt x="21899" y="1172000"/>
                    </a:lnTo>
                    <a:lnTo>
                      <a:pt x="5690" y="1126650"/>
                    </a:lnTo>
                    <a:lnTo>
                      <a:pt x="0" y="1077248"/>
                    </a:lnTo>
                    <a:lnTo>
                      <a:pt x="0" y="215454"/>
                    </a:lnTo>
                    <a:lnTo>
                      <a:pt x="5690" y="166052"/>
                    </a:lnTo>
                    <a:lnTo>
                      <a:pt x="21899" y="120702"/>
                    </a:lnTo>
                    <a:lnTo>
                      <a:pt x="47333" y="80698"/>
                    </a:lnTo>
                    <a:lnTo>
                      <a:pt x="80699" y="47332"/>
                    </a:lnTo>
                    <a:lnTo>
                      <a:pt x="120703" y="21898"/>
                    </a:lnTo>
                    <a:lnTo>
                      <a:pt x="166053" y="5690"/>
                    </a:lnTo>
                    <a:lnTo>
                      <a:pt x="215454" y="0"/>
                    </a:lnTo>
                    <a:lnTo>
                      <a:pt x="5442395" y="0"/>
                    </a:lnTo>
                    <a:lnTo>
                      <a:pt x="5491795" y="5690"/>
                    </a:lnTo>
                    <a:lnTo>
                      <a:pt x="5537145" y="21899"/>
                    </a:lnTo>
                    <a:lnTo>
                      <a:pt x="5577150" y="47333"/>
                    </a:lnTo>
                    <a:lnTo>
                      <a:pt x="5610516" y="80698"/>
                    </a:lnTo>
                    <a:lnTo>
                      <a:pt x="5635949" y="120703"/>
                    </a:lnTo>
                    <a:lnTo>
                      <a:pt x="5652158" y="166053"/>
                    </a:lnTo>
                    <a:lnTo>
                      <a:pt x="5657848" y="215454"/>
                    </a:lnTo>
                    <a:lnTo>
                      <a:pt x="5657848" y="1077248"/>
                    </a:lnTo>
                    <a:lnTo>
                      <a:pt x="5652158" y="1126650"/>
                    </a:lnTo>
                    <a:lnTo>
                      <a:pt x="5635949" y="1172000"/>
                    </a:lnTo>
                    <a:lnTo>
                      <a:pt x="5610515" y="1212004"/>
                    </a:lnTo>
                    <a:lnTo>
                      <a:pt x="5577150" y="1245370"/>
                    </a:lnTo>
                    <a:lnTo>
                      <a:pt x="5537145" y="1270804"/>
                    </a:lnTo>
                    <a:lnTo>
                      <a:pt x="5491796" y="1287013"/>
                    </a:lnTo>
                    <a:lnTo>
                      <a:pt x="5442394" y="1292703"/>
                    </a:lnTo>
                    <a:close/>
                  </a:path>
                </a:pathLst>
              </a:custGeom>
              <a:solidFill>
                <a:srgbClr val="E6E6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0" name="object 6">
                <a:extLst>
                  <a:ext uri="{FF2B5EF4-FFF2-40B4-BE49-F238E27FC236}">
                    <a16:creationId xmlns:a16="http://schemas.microsoft.com/office/drawing/2014/main" id="{30E9F23F-0D43-A1BC-0CE7-01E273B3AC1E}"/>
                  </a:ext>
                </a:extLst>
              </p:cNvPr>
              <p:cNvSpPr/>
              <p:nvPr/>
            </p:nvSpPr>
            <p:spPr>
              <a:xfrm>
                <a:off x="3957637" y="3205956"/>
                <a:ext cx="5657850" cy="1292225"/>
              </a:xfrm>
              <a:custGeom>
                <a:avLst/>
                <a:gdLst/>
                <a:ahLst/>
                <a:cxnLst/>
                <a:rect l="l" t="t" r="r" b="b"/>
                <a:pathLst>
                  <a:path w="5657850" h="1292225">
                    <a:moveTo>
                      <a:pt x="0" y="215106"/>
                    </a:moveTo>
                    <a:lnTo>
                      <a:pt x="4762" y="171450"/>
                    </a:lnTo>
                    <a:lnTo>
                      <a:pt x="16668" y="130968"/>
                    </a:lnTo>
                    <a:lnTo>
                      <a:pt x="37306" y="94456"/>
                    </a:lnTo>
                    <a:lnTo>
                      <a:pt x="63500" y="62706"/>
                    </a:lnTo>
                    <a:lnTo>
                      <a:pt x="95250" y="36512"/>
                    </a:lnTo>
                    <a:lnTo>
                      <a:pt x="131762" y="16668"/>
                    </a:lnTo>
                    <a:lnTo>
                      <a:pt x="172243" y="3968"/>
                    </a:lnTo>
                    <a:lnTo>
                      <a:pt x="215900" y="0"/>
                    </a:lnTo>
                    <a:lnTo>
                      <a:pt x="5442743" y="0"/>
                    </a:lnTo>
                    <a:lnTo>
                      <a:pt x="5486400" y="3968"/>
                    </a:lnTo>
                    <a:lnTo>
                      <a:pt x="5526881" y="16668"/>
                    </a:lnTo>
                    <a:lnTo>
                      <a:pt x="5563393" y="36512"/>
                    </a:lnTo>
                    <a:lnTo>
                      <a:pt x="5595143" y="62706"/>
                    </a:lnTo>
                    <a:lnTo>
                      <a:pt x="5621337" y="94456"/>
                    </a:lnTo>
                    <a:lnTo>
                      <a:pt x="5641181" y="130968"/>
                    </a:lnTo>
                    <a:lnTo>
                      <a:pt x="5653881" y="171450"/>
                    </a:lnTo>
                    <a:lnTo>
                      <a:pt x="5657850" y="215106"/>
                    </a:lnTo>
                    <a:lnTo>
                      <a:pt x="5657850" y="1077118"/>
                    </a:lnTo>
                    <a:lnTo>
                      <a:pt x="5653881" y="1120775"/>
                    </a:lnTo>
                    <a:lnTo>
                      <a:pt x="5641181" y="1161256"/>
                    </a:lnTo>
                    <a:lnTo>
                      <a:pt x="5621337" y="1197768"/>
                    </a:lnTo>
                    <a:lnTo>
                      <a:pt x="5595143" y="1229518"/>
                    </a:lnTo>
                    <a:lnTo>
                      <a:pt x="5563393" y="1255712"/>
                    </a:lnTo>
                    <a:lnTo>
                      <a:pt x="5526881" y="1275556"/>
                    </a:lnTo>
                    <a:lnTo>
                      <a:pt x="5486400" y="1288256"/>
                    </a:lnTo>
                    <a:lnTo>
                      <a:pt x="5442743" y="1292225"/>
                    </a:lnTo>
                    <a:lnTo>
                      <a:pt x="215900" y="1292225"/>
                    </a:lnTo>
                    <a:lnTo>
                      <a:pt x="172243" y="1288256"/>
                    </a:lnTo>
                    <a:lnTo>
                      <a:pt x="131762" y="1275556"/>
                    </a:lnTo>
                    <a:lnTo>
                      <a:pt x="95250" y="1255712"/>
                    </a:lnTo>
                    <a:lnTo>
                      <a:pt x="63500" y="1229518"/>
                    </a:lnTo>
                    <a:lnTo>
                      <a:pt x="37306" y="1197768"/>
                    </a:lnTo>
                    <a:lnTo>
                      <a:pt x="16668" y="1161256"/>
                    </a:lnTo>
                    <a:lnTo>
                      <a:pt x="4762" y="1120775"/>
                    </a:lnTo>
                    <a:lnTo>
                      <a:pt x="0" y="1077118"/>
                    </a:lnTo>
                    <a:lnTo>
                      <a:pt x="0" y="215106"/>
                    </a:lnTo>
                    <a:close/>
                  </a:path>
                </a:pathLst>
              </a:custGeom>
              <a:ln w="12700">
                <a:solidFill>
                  <a:srgbClr val="35959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pic>
            <p:nvPicPr>
              <p:cNvPr id="21" name="object 7">
                <a:extLst>
                  <a:ext uri="{FF2B5EF4-FFF2-40B4-BE49-F238E27FC236}">
                    <a16:creationId xmlns:a16="http://schemas.microsoft.com/office/drawing/2014/main" id="{F67352A9-5539-5448-87D3-173E40332A98}"/>
                  </a:ext>
                </a:extLst>
              </p:cNvPr>
              <p:cNvPicPr/>
              <p:nvPr/>
            </p:nvPicPr>
            <p:blipFill>
              <a:blip r:embed="rId3" cstate="print"/>
              <a:stretch>
                <a:fillRect/>
              </a:stretch>
            </p:blipFill>
            <p:spPr>
              <a:xfrm>
                <a:off x="6184900" y="3314700"/>
                <a:ext cx="3204371" cy="1122624"/>
              </a:xfrm>
              <a:prstGeom prst="rect">
                <a:avLst/>
              </a:prstGeom>
            </p:spPr>
          </p:pic>
          <p:sp>
            <p:nvSpPr>
              <p:cNvPr id="22" name="object 8">
                <a:extLst>
                  <a:ext uri="{FF2B5EF4-FFF2-40B4-BE49-F238E27FC236}">
                    <a16:creationId xmlns:a16="http://schemas.microsoft.com/office/drawing/2014/main" id="{D1C96424-A951-4CDC-8D8B-2B3341638782}"/>
                  </a:ext>
                </a:extLst>
              </p:cNvPr>
              <p:cNvSpPr/>
              <p:nvPr/>
            </p:nvSpPr>
            <p:spPr>
              <a:xfrm>
                <a:off x="3990974" y="4800407"/>
                <a:ext cx="5657850" cy="1292860"/>
              </a:xfrm>
              <a:custGeom>
                <a:avLst/>
                <a:gdLst/>
                <a:ahLst/>
                <a:cxnLst/>
                <a:rect l="l" t="t" r="r" b="b"/>
                <a:pathLst>
                  <a:path w="5657850" h="1292860">
                    <a:moveTo>
                      <a:pt x="5442394" y="1292703"/>
                    </a:moveTo>
                    <a:lnTo>
                      <a:pt x="215455" y="1292703"/>
                    </a:lnTo>
                    <a:lnTo>
                      <a:pt x="166053" y="1287012"/>
                    </a:lnTo>
                    <a:lnTo>
                      <a:pt x="120703" y="1270804"/>
                    </a:lnTo>
                    <a:lnTo>
                      <a:pt x="80698" y="1245370"/>
                    </a:lnTo>
                    <a:lnTo>
                      <a:pt x="47333" y="1212004"/>
                    </a:lnTo>
                    <a:lnTo>
                      <a:pt x="21899" y="1171999"/>
                    </a:lnTo>
                    <a:lnTo>
                      <a:pt x="5690" y="1126650"/>
                    </a:lnTo>
                    <a:lnTo>
                      <a:pt x="0" y="1077248"/>
                    </a:lnTo>
                    <a:lnTo>
                      <a:pt x="0" y="215454"/>
                    </a:lnTo>
                    <a:lnTo>
                      <a:pt x="5690" y="166052"/>
                    </a:lnTo>
                    <a:lnTo>
                      <a:pt x="21899" y="120702"/>
                    </a:lnTo>
                    <a:lnTo>
                      <a:pt x="47333" y="80698"/>
                    </a:lnTo>
                    <a:lnTo>
                      <a:pt x="80699" y="47332"/>
                    </a:lnTo>
                    <a:lnTo>
                      <a:pt x="120703" y="21898"/>
                    </a:lnTo>
                    <a:lnTo>
                      <a:pt x="166053" y="5690"/>
                    </a:lnTo>
                    <a:lnTo>
                      <a:pt x="215454" y="0"/>
                    </a:lnTo>
                    <a:lnTo>
                      <a:pt x="5442395" y="0"/>
                    </a:lnTo>
                    <a:lnTo>
                      <a:pt x="5491795" y="5690"/>
                    </a:lnTo>
                    <a:lnTo>
                      <a:pt x="5537145" y="21899"/>
                    </a:lnTo>
                    <a:lnTo>
                      <a:pt x="5577150" y="47333"/>
                    </a:lnTo>
                    <a:lnTo>
                      <a:pt x="5610516" y="80698"/>
                    </a:lnTo>
                    <a:lnTo>
                      <a:pt x="5635949" y="120703"/>
                    </a:lnTo>
                    <a:lnTo>
                      <a:pt x="5652158" y="166053"/>
                    </a:lnTo>
                    <a:lnTo>
                      <a:pt x="5657848" y="215454"/>
                    </a:lnTo>
                    <a:lnTo>
                      <a:pt x="5657848" y="1077248"/>
                    </a:lnTo>
                    <a:lnTo>
                      <a:pt x="5652158" y="1126650"/>
                    </a:lnTo>
                    <a:lnTo>
                      <a:pt x="5635949" y="1172000"/>
                    </a:lnTo>
                    <a:lnTo>
                      <a:pt x="5610515" y="1212004"/>
                    </a:lnTo>
                    <a:lnTo>
                      <a:pt x="5577150" y="1245370"/>
                    </a:lnTo>
                    <a:lnTo>
                      <a:pt x="5537145" y="1270804"/>
                    </a:lnTo>
                    <a:lnTo>
                      <a:pt x="5491796" y="1287012"/>
                    </a:lnTo>
                    <a:lnTo>
                      <a:pt x="5442394" y="1292703"/>
                    </a:lnTo>
                    <a:close/>
                  </a:path>
                </a:pathLst>
              </a:custGeom>
              <a:solidFill>
                <a:srgbClr val="BAFB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23" name="object 9">
                <a:extLst>
                  <a:ext uri="{FF2B5EF4-FFF2-40B4-BE49-F238E27FC236}">
                    <a16:creationId xmlns:a16="http://schemas.microsoft.com/office/drawing/2014/main" id="{7B7732AE-974D-F23B-CB41-F2369E7D484A}"/>
                  </a:ext>
                </a:extLst>
              </p:cNvPr>
              <p:cNvSpPr/>
              <p:nvPr/>
            </p:nvSpPr>
            <p:spPr>
              <a:xfrm>
                <a:off x="3990975" y="4800600"/>
                <a:ext cx="5657850" cy="1293495"/>
              </a:xfrm>
              <a:custGeom>
                <a:avLst/>
                <a:gdLst/>
                <a:ahLst/>
                <a:cxnLst/>
                <a:rect l="l" t="t" r="r" b="b"/>
                <a:pathLst>
                  <a:path w="5657850" h="1293495">
                    <a:moveTo>
                      <a:pt x="0" y="215900"/>
                    </a:moveTo>
                    <a:lnTo>
                      <a:pt x="4762" y="172243"/>
                    </a:lnTo>
                    <a:lnTo>
                      <a:pt x="16668" y="131762"/>
                    </a:lnTo>
                    <a:lnTo>
                      <a:pt x="37306" y="95250"/>
                    </a:lnTo>
                    <a:lnTo>
                      <a:pt x="63500" y="63500"/>
                    </a:lnTo>
                    <a:lnTo>
                      <a:pt x="95250" y="37306"/>
                    </a:lnTo>
                    <a:lnTo>
                      <a:pt x="131762" y="16668"/>
                    </a:lnTo>
                    <a:lnTo>
                      <a:pt x="172243" y="4762"/>
                    </a:lnTo>
                    <a:lnTo>
                      <a:pt x="215900" y="0"/>
                    </a:lnTo>
                    <a:lnTo>
                      <a:pt x="5442743" y="0"/>
                    </a:lnTo>
                    <a:lnTo>
                      <a:pt x="5486400" y="4762"/>
                    </a:lnTo>
                    <a:lnTo>
                      <a:pt x="5526881" y="16668"/>
                    </a:lnTo>
                    <a:lnTo>
                      <a:pt x="5563393" y="37306"/>
                    </a:lnTo>
                    <a:lnTo>
                      <a:pt x="5595143" y="63500"/>
                    </a:lnTo>
                    <a:lnTo>
                      <a:pt x="5621337" y="95250"/>
                    </a:lnTo>
                    <a:lnTo>
                      <a:pt x="5641181" y="131762"/>
                    </a:lnTo>
                    <a:lnTo>
                      <a:pt x="5653881" y="172243"/>
                    </a:lnTo>
                    <a:lnTo>
                      <a:pt x="5657850" y="215900"/>
                    </a:lnTo>
                    <a:lnTo>
                      <a:pt x="5657850" y="1077118"/>
                    </a:lnTo>
                    <a:lnTo>
                      <a:pt x="5653881" y="1120775"/>
                    </a:lnTo>
                    <a:lnTo>
                      <a:pt x="5641181" y="1161256"/>
                    </a:lnTo>
                    <a:lnTo>
                      <a:pt x="5621337" y="1197768"/>
                    </a:lnTo>
                    <a:lnTo>
                      <a:pt x="5595143" y="1229518"/>
                    </a:lnTo>
                    <a:lnTo>
                      <a:pt x="5563393" y="1255712"/>
                    </a:lnTo>
                    <a:lnTo>
                      <a:pt x="5526881" y="1276350"/>
                    </a:lnTo>
                    <a:lnTo>
                      <a:pt x="5486400" y="1288256"/>
                    </a:lnTo>
                    <a:lnTo>
                      <a:pt x="5442743" y="1293018"/>
                    </a:lnTo>
                    <a:lnTo>
                      <a:pt x="215900" y="1293018"/>
                    </a:lnTo>
                    <a:lnTo>
                      <a:pt x="172243" y="1288256"/>
                    </a:lnTo>
                    <a:lnTo>
                      <a:pt x="131762" y="1276350"/>
                    </a:lnTo>
                    <a:lnTo>
                      <a:pt x="95250" y="1255712"/>
                    </a:lnTo>
                    <a:lnTo>
                      <a:pt x="63500" y="1229518"/>
                    </a:lnTo>
                    <a:lnTo>
                      <a:pt x="37306" y="1197768"/>
                    </a:lnTo>
                    <a:lnTo>
                      <a:pt x="16668" y="1161256"/>
                    </a:lnTo>
                    <a:lnTo>
                      <a:pt x="4762" y="1120775"/>
                    </a:lnTo>
                    <a:lnTo>
                      <a:pt x="0" y="1077118"/>
                    </a:lnTo>
                    <a:lnTo>
                      <a:pt x="0" y="215900"/>
                    </a:lnTo>
                    <a:close/>
                  </a:path>
                </a:pathLst>
              </a:custGeom>
              <a:ln w="12700">
                <a:solidFill>
                  <a:srgbClr val="35959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pic>
            <p:nvPicPr>
              <p:cNvPr id="24" name="object 10">
                <a:extLst>
                  <a:ext uri="{FF2B5EF4-FFF2-40B4-BE49-F238E27FC236}">
                    <a16:creationId xmlns:a16="http://schemas.microsoft.com/office/drawing/2014/main" id="{5E048CD9-1167-33BB-66CF-71383E5DB7C4}"/>
                  </a:ext>
                </a:extLst>
              </p:cNvPr>
              <p:cNvPicPr/>
              <p:nvPr/>
            </p:nvPicPr>
            <p:blipFill>
              <a:blip r:embed="rId4" cstate="print"/>
              <a:stretch>
                <a:fillRect/>
              </a:stretch>
            </p:blipFill>
            <p:spPr>
              <a:xfrm>
                <a:off x="6197600" y="4927600"/>
                <a:ext cx="3204373" cy="1068316"/>
              </a:xfrm>
              <a:prstGeom prst="rect">
                <a:avLst/>
              </a:prstGeom>
            </p:spPr>
          </p:pic>
        </p:grpSp>
        <p:grpSp>
          <p:nvGrpSpPr>
            <p:cNvPr id="8" name="object 11">
              <a:extLst>
                <a:ext uri="{FF2B5EF4-FFF2-40B4-BE49-F238E27FC236}">
                  <a16:creationId xmlns:a16="http://schemas.microsoft.com/office/drawing/2014/main" id="{67DEF8E5-60F8-849A-6D05-5D6A0BFE698E}"/>
                </a:ext>
              </a:extLst>
            </p:cNvPr>
            <p:cNvGrpSpPr/>
            <p:nvPr/>
          </p:nvGrpSpPr>
          <p:grpSpPr>
            <a:xfrm>
              <a:off x="3917950" y="1577181"/>
              <a:ext cx="5670550" cy="1306195"/>
              <a:chOff x="3917950" y="1577181"/>
              <a:chExt cx="5670550" cy="1306195"/>
            </a:xfrm>
          </p:grpSpPr>
          <p:sp>
            <p:nvSpPr>
              <p:cNvPr id="16" name="object 12">
                <a:extLst>
                  <a:ext uri="{FF2B5EF4-FFF2-40B4-BE49-F238E27FC236}">
                    <a16:creationId xmlns:a16="http://schemas.microsoft.com/office/drawing/2014/main" id="{0349A806-548E-01A8-8C4B-A52B358250FA}"/>
                  </a:ext>
                </a:extLst>
              </p:cNvPr>
              <p:cNvSpPr/>
              <p:nvPr/>
            </p:nvSpPr>
            <p:spPr>
              <a:xfrm>
                <a:off x="3924299" y="1583217"/>
                <a:ext cx="5657850" cy="1292860"/>
              </a:xfrm>
              <a:custGeom>
                <a:avLst/>
                <a:gdLst/>
                <a:ahLst/>
                <a:cxnLst/>
                <a:rect l="l" t="t" r="r" b="b"/>
                <a:pathLst>
                  <a:path w="5657850" h="1292860">
                    <a:moveTo>
                      <a:pt x="215455" y="1292703"/>
                    </a:moveTo>
                    <a:lnTo>
                      <a:pt x="166053" y="1287012"/>
                    </a:lnTo>
                    <a:lnTo>
                      <a:pt x="120703" y="1270803"/>
                    </a:lnTo>
                    <a:lnTo>
                      <a:pt x="80698" y="1245369"/>
                    </a:lnTo>
                    <a:lnTo>
                      <a:pt x="47333" y="1212004"/>
                    </a:lnTo>
                    <a:lnTo>
                      <a:pt x="21899" y="1171999"/>
                    </a:lnTo>
                    <a:lnTo>
                      <a:pt x="5690" y="1126649"/>
                    </a:lnTo>
                    <a:lnTo>
                      <a:pt x="0" y="1077248"/>
                    </a:lnTo>
                    <a:lnTo>
                      <a:pt x="0" y="215454"/>
                    </a:lnTo>
                    <a:lnTo>
                      <a:pt x="5690" y="166052"/>
                    </a:lnTo>
                    <a:lnTo>
                      <a:pt x="21899" y="120702"/>
                    </a:lnTo>
                    <a:lnTo>
                      <a:pt x="47333" y="80698"/>
                    </a:lnTo>
                    <a:lnTo>
                      <a:pt x="80699" y="47332"/>
                    </a:lnTo>
                    <a:lnTo>
                      <a:pt x="120703" y="21898"/>
                    </a:lnTo>
                    <a:lnTo>
                      <a:pt x="166053" y="5690"/>
                    </a:lnTo>
                    <a:lnTo>
                      <a:pt x="215454" y="0"/>
                    </a:lnTo>
                    <a:lnTo>
                      <a:pt x="5442395" y="0"/>
                    </a:lnTo>
                    <a:lnTo>
                      <a:pt x="5491796" y="5690"/>
                    </a:lnTo>
                    <a:lnTo>
                      <a:pt x="5537145" y="21899"/>
                    </a:lnTo>
                    <a:lnTo>
                      <a:pt x="5577150" y="47333"/>
                    </a:lnTo>
                    <a:lnTo>
                      <a:pt x="5610516" y="80698"/>
                    </a:lnTo>
                    <a:lnTo>
                      <a:pt x="5635949" y="120703"/>
                    </a:lnTo>
                    <a:lnTo>
                      <a:pt x="5652158" y="166053"/>
                    </a:lnTo>
                    <a:lnTo>
                      <a:pt x="5657848" y="215454"/>
                    </a:lnTo>
                    <a:lnTo>
                      <a:pt x="5657848" y="1077248"/>
                    </a:lnTo>
                    <a:lnTo>
                      <a:pt x="5652158" y="1126649"/>
                    </a:lnTo>
                    <a:lnTo>
                      <a:pt x="5635949" y="1171999"/>
                    </a:lnTo>
                    <a:lnTo>
                      <a:pt x="5610515" y="1212004"/>
                    </a:lnTo>
                    <a:lnTo>
                      <a:pt x="5577150" y="1245369"/>
                    </a:lnTo>
                    <a:lnTo>
                      <a:pt x="5537145" y="1270803"/>
                    </a:lnTo>
                    <a:lnTo>
                      <a:pt x="5491796" y="1287012"/>
                    </a:lnTo>
                    <a:lnTo>
                      <a:pt x="5442394" y="1292702"/>
                    </a:lnTo>
                    <a:lnTo>
                      <a:pt x="215455" y="1292703"/>
                    </a:lnTo>
                    <a:close/>
                  </a:path>
                </a:pathLst>
              </a:custGeom>
              <a:solidFill>
                <a:srgbClr val="B0E3E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7" name="object 13">
                <a:extLst>
                  <a:ext uri="{FF2B5EF4-FFF2-40B4-BE49-F238E27FC236}">
                    <a16:creationId xmlns:a16="http://schemas.microsoft.com/office/drawing/2014/main" id="{556D66B7-0B0E-559A-4E85-7CB8A6118835}"/>
                  </a:ext>
                </a:extLst>
              </p:cNvPr>
              <p:cNvSpPr/>
              <p:nvPr/>
            </p:nvSpPr>
            <p:spPr>
              <a:xfrm>
                <a:off x="3924300" y="1583531"/>
                <a:ext cx="5657850" cy="1293495"/>
              </a:xfrm>
              <a:custGeom>
                <a:avLst/>
                <a:gdLst/>
                <a:ahLst/>
                <a:cxnLst/>
                <a:rect l="l" t="t" r="r" b="b"/>
                <a:pathLst>
                  <a:path w="5657850" h="1293495">
                    <a:moveTo>
                      <a:pt x="0" y="215900"/>
                    </a:moveTo>
                    <a:lnTo>
                      <a:pt x="4762" y="172243"/>
                    </a:lnTo>
                    <a:lnTo>
                      <a:pt x="16668" y="131762"/>
                    </a:lnTo>
                    <a:lnTo>
                      <a:pt x="37306" y="95250"/>
                    </a:lnTo>
                    <a:lnTo>
                      <a:pt x="63500" y="63500"/>
                    </a:lnTo>
                    <a:lnTo>
                      <a:pt x="95250" y="37306"/>
                    </a:lnTo>
                    <a:lnTo>
                      <a:pt x="131762" y="16668"/>
                    </a:lnTo>
                    <a:lnTo>
                      <a:pt x="172243" y="4762"/>
                    </a:lnTo>
                    <a:lnTo>
                      <a:pt x="215900" y="0"/>
                    </a:lnTo>
                    <a:lnTo>
                      <a:pt x="5442743" y="0"/>
                    </a:lnTo>
                    <a:lnTo>
                      <a:pt x="5486400" y="4762"/>
                    </a:lnTo>
                    <a:lnTo>
                      <a:pt x="5526881" y="16668"/>
                    </a:lnTo>
                    <a:lnTo>
                      <a:pt x="5563393" y="37306"/>
                    </a:lnTo>
                    <a:lnTo>
                      <a:pt x="5595143" y="63500"/>
                    </a:lnTo>
                    <a:lnTo>
                      <a:pt x="5621337" y="95250"/>
                    </a:lnTo>
                    <a:lnTo>
                      <a:pt x="5641181" y="131762"/>
                    </a:lnTo>
                    <a:lnTo>
                      <a:pt x="5653881" y="172243"/>
                    </a:lnTo>
                    <a:lnTo>
                      <a:pt x="5657850" y="215900"/>
                    </a:lnTo>
                    <a:lnTo>
                      <a:pt x="5657850" y="1077118"/>
                    </a:lnTo>
                    <a:lnTo>
                      <a:pt x="5653881" y="1120775"/>
                    </a:lnTo>
                    <a:lnTo>
                      <a:pt x="5641181" y="1161256"/>
                    </a:lnTo>
                    <a:lnTo>
                      <a:pt x="5621337" y="1197768"/>
                    </a:lnTo>
                    <a:lnTo>
                      <a:pt x="5595143" y="1229518"/>
                    </a:lnTo>
                    <a:lnTo>
                      <a:pt x="5563393" y="1255712"/>
                    </a:lnTo>
                    <a:lnTo>
                      <a:pt x="5526881" y="1276350"/>
                    </a:lnTo>
                    <a:lnTo>
                      <a:pt x="5486400" y="1288256"/>
                    </a:lnTo>
                    <a:lnTo>
                      <a:pt x="5442743" y="1293018"/>
                    </a:lnTo>
                    <a:lnTo>
                      <a:pt x="215900" y="1293018"/>
                    </a:lnTo>
                    <a:lnTo>
                      <a:pt x="172243" y="1288256"/>
                    </a:lnTo>
                    <a:lnTo>
                      <a:pt x="131762" y="1276350"/>
                    </a:lnTo>
                    <a:lnTo>
                      <a:pt x="95250" y="1255712"/>
                    </a:lnTo>
                    <a:lnTo>
                      <a:pt x="63500" y="1229518"/>
                    </a:lnTo>
                    <a:lnTo>
                      <a:pt x="37306" y="1197768"/>
                    </a:lnTo>
                    <a:lnTo>
                      <a:pt x="16668" y="1161256"/>
                    </a:lnTo>
                    <a:lnTo>
                      <a:pt x="4762" y="1120775"/>
                    </a:lnTo>
                    <a:lnTo>
                      <a:pt x="0" y="1077118"/>
                    </a:lnTo>
                    <a:lnTo>
                      <a:pt x="0" y="215900"/>
                    </a:lnTo>
                    <a:close/>
                  </a:path>
                </a:pathLst>
              </a:custGeom>
              <a:ln w="12700">
                <a:solidFill>
                  <a:srgbClr val="35959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pic>
            <p:nvPicPr>
              <p:cNvPr id="18" name="object 14">
                <a:extLst>
                  <a:ext uri="{FF2B5EF4-FFF2-40B4-BE49-F238E27FC236}">
                    <a16:creationId xmlns:a16="http://schemas.microsoft.com/office/drawing/2014/main" id="{2277C8AD-1BCB-09CF-E8B4-B6B8A3904FC3}"/>
                  </a:ext>
                </a:extLst>
              </p:cNvPr>
              <p:cNvPicPr/>
              <p:nvPr/>
            </p:nvPicPr>
            <p:blipFill>
              <a:blip r:embed="rId5" cstate="print"/>
              <a:stretch>
                <a:fillRect/>
              </a:stretch>
            </p:blipFill>
            <p:spPr>
              <a:xfrm>
                <a:off x="6172200" y="1727200"/>
                <a:ext cx="3178695" cy="1019726"/>
              </a:xfrm>
              <a:prstGeom prst="rect">
                <a:avLst/>
              </a:prstGeom>
            </p:spPr>
          </p:pic>
        </p:grpSp>
        <p:sp>
          <p:nvSpPr>
            <p:cNvPr id="9" name="object 17">
              <a:extLst>
                <a:ext uri="{FF2B5EF4-FFF2-40B4-BE49-F238E27FC236}">
                  <a16:creationId xmlns:a16="http://schemas.microsoft.com/office/drawing/2014/main" id="{7DE953A3-A2AB-8465-B559-D6D7D50CDDAC}"/>
                </a:ext>
              </a:extLst>
            </p:cNvPr>
            <p:cNvSpPr txBox="1"/>
            <p:nvPr/>
          </p:nvSpPr>
          <p:spPr>
            <a:xfrm>
              <a:off x="300251" y="3402500"/>
              <a:ext cx="3243580" cy="923925"/>
            </a:xfrm>
            <a:prstGeom prst="rect">
              <a:avLst/>
            </a:prstGeom>
            <a:ln w="12700">
              <a:solidFill>
                <a:srgbClr val="CC0037"/>
              </a:solidFill>
            </a:ln>
          </p:spPr>
          <p:txBody>
            <a:bodyPr vert="horz" wrap="square" lIns="0" tIns="31114" rIns="0" bIns="0" rtlCol="0">
              <a:spAutoFit/>
            </a:bodyPr>
            <a:lstStyle/>
            <a:p>
              <a:pPr marL="414020" marR="401955" lvl="0" indent="483870" algn="l" defTabSz="914400" rtl="0" eaLnBrk="1" fontAlgn="auto" latinLnBrk="0" hangingPunct="1">
                <a:lnSpc>
                  <a:spcPct val="100000"/>
                </a:lnSpc>
                <a:spcBef>
                  <a:spcPts val="244"/>
                </a:spcBef>
                <a:spcAft>
                  <a:spcPts val="0"/>
                </a:spcAft>
                <a:buClrTx/>
                <a:buSzTx/>
                <a:buFontTx/>
                <a:buNone/>
                <a:tabLst/>
                <a:defRPr/>
              </a:pPr>
              <a:r>
                <a:rPr kumimoji="0" sz="1800" b="1" i="0" u="none" strike="noStrike" kern="1200" cap="none" spc="0" normalizeH="0" baseline="0" noProof="0" dirty="0">
                  <a:ln>
                    <a:noFill/>
                  </a:ln>
                  <a:solidFill>
                    <a:srgbClr val="000000"/>
                  </a:solidFill>
                  <a:effectLst/>
                  <a:uLnTx/>
                  <a:uFillTx/>
                  <a:latin typeface="Calibri"/>
                  <a:ea typeface="ＭＳ Ｐゴシック"/>
                  <a:cs typeface="Calibri"/>
                </a:rPr>
                <a:t>Clinical</a:t>
              </a:r>
              <a:r>
                <a:rPr kumimoji="0" sz="1800" b="1" i="0" u="none" strike="noStrike" kern="1200" cap="none" spc="-20" normalizeH="0" baseline="0" noProof="0" dirty="0">
                  <a:ln>
                    <a:noFill/>
                  </a:ln>
                  <a:solidFill>
                    <a:srgbClr val="000000"/>
                  </a:solidFill>
                  <a:effectLst/>
                  <a:uLnTx/>
                  <a:uFillTx/>
                  <a:latin typeface="Calibri"/>
                  <a:ea typeface="ＭＳ Ｐゴシック"/>
                  <a:cs typeface="Calibri"/>
                </a:rPr>
                <a:t> </a:t>
              </a:r>
              <a:r>
                <a:rPr kumimoji="0" sz="1800" b="1" i="0" u="none" strike="noStrike" kern="1200" cap="none" spc="0" normalizeH="0" baseline="0" noProof="0" dirty="0">
                  <a:ln>
                    <a:noFill/>
                  </a:ln>
                  <a:solidFill>
                    <a:srgbClr val="000000"/>
                  </a:solidFill>
                  <a:effectLst/>
                  <a:uLnTx/>
                  <a:uFillTx/>
                  <a:latin typeface="Calibri"/>
                  <a:ea typeface="ＭＳ Ｐゴシック"/>
                  <a:cs typeface="Calibri"/>
                </a:rPr>
                <a:t>trials</a:t>
              </a:r>
              <a:r>
                <a:rPr kumimoji="0" sz="1800" b="1" i="0" u="none" strike="noStrike" kern="1200" cap="none" spc="-15" normalizeH="0" baseline="0" noProof="0" dirty="0">
                  <a:ln>
                    <a:noFill/>
                  </a:ln>
                  <a:solidFill>
                    <a:srgbClr val="000000"/>
                  </a:solidFill>
                  <a:effectLst/>
                  <a:uLnTx/>
                  <a:uFillTx/>
                  <a:latin typeface="Calibri"/>
                  <a:ea typeface="ＭＳ Ｐゴシック"/>
                  <a:cs typeface="Calibri"/>
                </a:rPr>
                <a:t> </a:t>
              </a:r>
              <a:r>
                <a:rPr kumimoji="0" sz="1800" b="1" i="0" u="none" strike="noStrike" kern="1200" cap="none" spc="-25" normalizeH="0" baseline="0" noProof="0" dirty="0">
                  <a:ln>
                    <a:noFill/>
                  </a:ln>
                  <a:solidFill>
                    <a:srgbClr val="000000"/>
                  </a:solidFill>
                  <a:effectLst/>
                  <a:uLnTx/>
                  <a:uFillTx/>
                  <a:latin typeface="Calibri"/>
                  <a:ea typeface="ＭＳ Ｐゴシック"/>
                  <a:cs typeface="Calibri"/>
                </a:rPr>
                <a:t>of </a:t>
              </a:r>
              <a:r>
                <a:rPr kumimoji="0" sz="1800" b="1" i="0" u="none" strike="noStrike" kern="1200" cap="none" spc="0" normalizeH="0" baseline="0" noProof="0" dirty="0">
                  <a:ln>
                    <a:noFill/>
                  </a:ln>
                  <a:solidFill>
                    <a:srgbClr val="000000"/>
                  </a:solidFill>
                  <a:effectLst/>
                  <a:uLnTx/>
                  <a:uFillTx/>
                  <a:latin typeface="Calibri"/>
                  <a:ea typeface="ＭＳ Ｐゴシック"/>
                  <a:cs typeface="Calibri"/>
                </a:rPr>
                <a:t>CD19</a:t>
              </a:r>
              <a:r>
                <a:rPr kumimoji="0" sz="1800" b="1" i="0" u="none" strike="noStrike" kern="1200" cap="none" spc="-15" normalizeH="0" baseline="0" noProof="0" dirty="0">
                  <a:ln>
                    <a:noFill/>
                  </a:ln>
                  <a:solidFill>
                    <a:srgbClr val="000000"/>
                  </a:solidFill>
                  <a:effectLst/>
                  <a:uLnTx/>
                  <a:uFillTx/>
                  <a:latin typeface="Calibri"/>
                  <a:ea typeface="ＭＳ Ｐゴシック"/>
                  <a:cs typeface="Calibri"/>
                </a:rPr>
                <a:t> </a:t>
              </a:r>
              <a:r>
                <a:rPr kumimoji="0" sz="1800" b="1" i="0" u="none" strike="noStrike" kern="1200" cap="none" spc="0" normalizeH="0" baseline="0" noProof="0" dirty="0">
                  <a:ln>
                    <a:noFill/>
                  </a:ln>
                  <a:solidFill>
                    <a:srgbClr val="000000"/>
                  </a:solidFill>
                  <a:effectLst/>
                  <a:uLnTx/>
                  <a:uFillTx/>
                  <a:latin typeface="Calibri"/>
                  <a:ea typeface="ＭＳ Ｐゴシック"/>
                  <a:cs typeface="Calibri"/>
                </a:rPr>
                <a:t>CAR</a:t>
              </a:r>
              <a:r>
                <a:rPr kumimoji="0" sz="1800" b="1" i="0" u="none" strike="noStrike" kern="1200" cap="none" spc="-15" normalizeH="0" baseline="0" noProof="0" dirty="0">
                  <a:ln>
                    <a:noFill/>
                  </a:ln>
                  <a:solidFill>
                    <a:srgbClr val="000000"/>
                  </a:solidFill>
                  <a:effectLst/>
                  <a:uLnTx/>
                  <a:uFillTx/>
                  <a:latin typeface="Calibri"/>
                  <a:ea typeface="ＭＳ Ｐゴシック"/>
                  <a:cs typeface="Calibri"/>
                </a:rPr>
                <a:t> </a:t>
              </a:r>
              <a:r>
                <a:rPr kumimoji="0" sz="1800" b="1" i="0" u="none" strike="noStrike" kern="1200" cap="none" spc="0" normalizeH="0" baseline="0" noProof="0" dirty="0">
                  <a:ln>
                    <a:noFill/>
                  </a:ln>
                  <a:solidFill>
                    <a:srgbClr val="000000"/>
                  </a:solidFill>
                  <a:effectLst/>
                  <a:uLnTx/>
                  <a:uFillTx/>
                  <a:latin typeface="Calibri"/>
                  <a:ea typeface="ＭＳ Ｐゴシック"/>
                  <a:cs typeface="Calibri"/>
                </a:rPr>
                <a:t>T</a:t>
              </a:r>
              <a:r>
                <a:rPr kumimoji="0" sz="1800" b="1" i="0" u="none" strike="noStrike" kern="1200" cap="none" spc="-15" normalizeH="0" baseline="0" noProof="0" dirty="0">
                  <a:ln>
                    <a:noFill/>
                  </a:ln>
                  <a:solidFill>
                    <a:srgbClr val="000000"/>
                  </a:solidFill>
                  <a:effectLst/>
                  <a:uLnTx/>
                  <a:uFillTx/>
                  <a:latin typeface="Calibri"/>
                  <a:ea typeface="ＭＳ Ｐゴシック"/>
                  <a:cs typeface="Calibri"/>
                </a:rPr>
                <a:t> </a:t>
              </a:r>
              <a:r>
                <a:rPr kumimoji="0" sz="1800" b="1" i="0" u="none" strike="noStrike" kern="1200" cap="none" spc="0" normalizeH="0" baseline="0" noProof="0" dirty="0">
                  <a:ln>
                    <a:noFill/>
                  </a:ln>
                  <a:solidFill>
                    <a:srgbClr val="000000"/>
                  </a:solidFill>
                  <a:effectLst/>
                  <a:uLnTx/>
                  <a:uFillTx/>
                  <a:latin typeface="Calibri"/>
                  <a:ea typeface="ＭＳ Ｐゴシック"/>
                  <a:cs typeface="Calibri"/>
                </a:rPr>
                <a:t>cell</a:t>
              </a:r>
              <a:r>
                <a:rPr kumimoji="0" sz="1800" b="1" i="0" u="none" strike="noStrike" kern="1200" cap="none" spc="-15" normalizeH="0" baseline="0" noProof="0" dirty="0">
                  <a:ln>
                    <a:noFill/>
                  </a:ln>
                  <a:solidFill>
                    <a:srgbClr val="000000"/>
                  </a:solidFill>
                  <a:effectLst/>
                  <a:uLnTx/>
                  <a:uFillTx/>
                  <a:latin typeface="Calibri"/>
                  <a:ea typeface="ＭＳ Ｐゴシック"/>
                  <a:cs typeface="Calibri"/>
                </a:rPr>
                <a:t> </a:t>
              </a:r>
              <a:r>
                <a:rPr kumimoji="0" sz="1800" b="1" i="0" u="none" strike="noStrike" kern="1200" cap="none" spc="-10" normalizeH="0" baseline="0" noProof="0" dirty="0">
                  <a:ln>
                    <a:noFill/>
                  </a:ln>
                  <a:solidFill>
                    <a:srgbClr val="000000"/>
                  </a:solidFill>
                  <a:effectLst/>
                  <a:uLnTx/>
                  <a:uFillTx/>
                  <a:latin typeface="Calibri"/>
                  <a:ea typeface="ＭＳ Ｐゴシック"/>
                  <a:cs typeface="Calibri"/>
                </a:rPr>
                <a:t>therapies </a:t>
              </a:r>
              <a:r>
                <a:rPr kumimoji="0" sz="1800" b="1" i="0" u="none" strike="noStrike" kern="1200" cap="none" spc="0" normalizeH="0" baseline="0" noProof="0" dirty="0">
                  <a:ln>
                    <a:noFill/>
                  </a:ln>
                  <a:solidFill>
                    <a:srgbClr val="000000"/>
                  </a:solidFill>
                  <a:effectLst/>
                  <a:uLnTx/>
                  <a:uFillTx/>
                  <a:latin typeface="Calibri"/>
                  <a:ea typeface="ＭＳ Ｐゴシック"/>
                  <a:cs typeface="Calibri"/>
                </a:rPr>
                <a:t>in</a:t>
              </a:r>
              <a:r>
                <a:rPr kumimoji="0" sz="1800" b="1" i="0" u="none" strike="noStrike" kern="1200" cap="none" spc="-10" normalizeH="0" baseline="0" noProof="0" dirty="0">
                  <a:ln>
                    <a:noFill/>
                  </a:ln>
                  <a:solidFill>
                    <a:srgbClr val="000000"/>
                  </a:solidFill>
                  <a:effectLst/>
                  <a:uLnTx/>
                  <a:uFillTx/>
                  <a:latin typeface="Calibri"/>
                  <a:ea typeface="ＭＳ Ｐゴシック"/>
                  <a:cs typeface="Calibri"/>
                </a:rPr>
                <a:t> </a:t>
              </a:r>
              <a:r>
                <a:rPr kumimoji="0" sz="1800" b="1" i="0" u="none" strike="noStrike" kern="1200" cap="none" spc="0" normalizeH="0" baseline="0" noProof="0" dirty="0">
                  <a:ln>
                    <a:noFill/>
                  </a:ln>
                  <a:solidFill>
                    <a:srgbClr val="000000"/>
                  </a:solidFill>
                  <a:effectLst/>
                  <a:uLnTx/>
                  <a:uFillTx/>
                  <a:latin typeface="Calibri"/>
                  <a:ea typeface="ＭＳ Ｐゴシック"/>
                  <a:cs typeface="Calibri"/>
                </a:rPr>
                <a:t>2L</a:t>
              </a:r>
              <a:r>
                <a:rPr kumimoji="0" sz="1800" b="1" i="0" u="none" strike="noStrike" kern="1200" cap="none" spc="-5" normalizeH="0" baseline="0" noProof="0" dirty="0">
                  <a:ln>
                    <a:noFill/>
                  </a:ln>
                  <a:solidFill>
                    <a:srgbClr val="000000"/>
                  </a:solidFill>
                  <a:effectLst/>
                  <a:uLnTx/>
                  <a:uFillTx/>
                  <a:latin typeface="Calibri"/>
                  <a:ea typeface="ＭＳ Ｐゴシック"/>
                  <a:cs typeface="Calibri"/>
                </a:rPr>
                <a:t> </a:t>
              </a:r>
              <a:r>
                <a:rPr kumimoji="0" sz="1800" b="1" i="0" u="none" strike="noStrike" kern="1200" cap="none" spc="0" normalizeH="0" baseline="0" noProof="0" dirty="0">
                  <a:ln>
                    <a:noFill/>
                  </a:ln>
                  <a:solidFill>
                    <a:srgbClr val="000000"/>
                  </a:solidFill>
                  <a:effectLst/>
                  <a:uLnTx/>
                  <a:uFillTx/>
                  <a:latin typeface="Calibri"/>
                  <a:ea typeface="ＭＳ Ｐゴシック"/>
                  <a:cs typeface="Calibri"/>
                </a:rPr>
                <a:t>≤</a:t>
              </a:r>
              <a:r>
                <a:rPr kumimoji="0" sz="1800" b="1" i="0" u="none" strike="noStrike" kern="1200" cap="none" spc="-10" normalizeH="0" baseline="0" noProof="0" dirty="0">
                  <a:ln>
                    <a:noFill/>
                  </a:ln>
                  <a:solidFill>
                    <a:srgbClr val="000000"/>
                  </a:solidFill>
                  <a:effectLst/>
                  <a:uLnTx/>
                  <a:uFillTx/>
                  <a:latin typeface="Calibri"/>
                  <a:ea typeface="ＭＳ Ｐゴシック"/>
                  <a:cs typeface="Calibri"/>
                </a:rPr>
                <a:t> </a:t>
              </a:r>
              <a:r>
                <a:rPr kumimoji="0" sz="1800" b="1" i="0" u="none" strike="noStrike" kern="1200" cap="none" spc="0" normalizeH="0" baseline="0" noProof="0" dirty="0">
                  <a:ln>
                    <a:noFill/>
                  </a:ln>
                  <a:solidFill>
                    <a:srgbClr val="000000"/>
                  </a:solidFill>
                  <a:effectLst/>
                  <a:uLnTx/>
                  <a:uFillTx/>
                  <a:latin typeface="Calibri"/>
                  <a:ea typeface="ＭＳ Ｐゴシック"/>
                  <a:cs typeface="Calibri"/>
                </a:rPr>
                <a:t>12</a:t>
              </a:r>
              <a:r>
                <a:rPr kumimoji="0" sz="1800" b="1" i="0" u="none" strike="noStrike" kern="1200" cap="none" spc="-5" normalizeH="0" baseline="0" noProof="0" dirty="0">
                  <a:ln>
                    <a:noFill/>
                  </a:ln>
                  <a:solidFill>
                    <a:srgbClr val="000000"/>
                  </a:solidFill>
                  <a:effectLst/>
                  <a:uLnTx/>
                  <a:uFillTx/>
                  <a:latin typeface="Calibri"/>
                  <a:ea typeface="ＭＳ Ｐゴシック"/>
                  <a:cs typeface="Calibri"/>
                </a:rPr>
                <a:t> </a:t>
              </a:r>
              <a:r>
                <a:rPr kumimoji="0" sz="1800" b="1" i="0" u="none" strike="noStrike" kern="1200" cap="none" spc="0" normalizeH="0" baseline="0" noProof="0" dirty="0">
                  <a:ln>
                    <a:noFill/>
                  </a:ln>
                  <a:solidFill>
                    <a:srgbClr val="000000"/>
                  </a:solidFill>
                  <a:effectLst/>
                  <a:uLnTx/>
                  <a:uFillTx/>
                  <a:latin typeface="Calibri"/>
                  <a:ea typeface="ＭＳ Ｐゴシック"/>
                  <a:cs typeface="Calibri"/>
                </a:rPr>
                <a:t>months</a:t>
              </a:r>
              <a:r>
                <a:rPr kumimoji="0" sz="1800" b="1" i="0" u="none" strike="noStrike" kern="1200" cap="none" spc="-5" normalizeH="0" baseline="0" noProof="0" dirty="0">
                  <a:ln>
                    <a:noFill/>
                  </a:ln>
                  <a:solidFill>
                    <a:srgbClr val="000000"/>
                  </a:solidFill>
                  <a:effectLst/>
                  <a:uLnTx/>
                  <a:uFillTx/>
                  <a:latin typeface="Calibri"/>
                  <a:ea typeface="ＭＳ Ｐゴシック"/>
                  <a:cs typeface="Calibri"/>
                </a:rPr>
                <a:t> </a:t>
              </a:r>
              <a:r>
                <a:rPr kumimoji="0" sz="1800" b="1" i="0" u="none" strike="noStrike" kern="1200" cap="none" spc="-20" normalizeH="0" baseline="0" noProof="0" dirty="0">
                  <a:ln>
                    <a:noFill/>
                  </a:ln>
                  <a:solidFill>
                    <a:srgbClr val="000000"/>
                  </a:solidFill>
                  <a:effectLst/>
                  <a:uLnTx/>
                  <a:uFillTx/>
                  <a:latin typeface="Calibri"/>
                  <a:ea typeface="ＭＳ Ｐゴシック"/>
                  <a:cs typeface="Calibri"/>
                </a:rPr>
                <a:t>LBCL</a:t>
              </a:r>
              <a:endParaRPr kumimoji="0" sz="1800" b="0" i="0" u="none" strike="noStrike" kern="1200" cap="none" spc="0" normalizeH="0" baseline="0" noProof="0" dirty="0">
                <a:ln>
                  <a:noFill/>
                </a:ln>
                <a:solidFill>
                  <a:srgbClr val="000000"/>
                </a:solidFill>
                <a:effectLst/>
                <a:uLnTx/>
                <a:uFillTx/>
                <a:latin typeface="Calibri"/>
                <a:ea typeface="ＭＳ Ｐゴシック"/>
                <a:cs typeface="Calibri"/>
              </a:endParaRPr>
            </a:p>
          </p:txBody>
        </p:sp>
        <p:sp>
          <p:nvSpPr>
            <p:cNvPr id="10" name="object 23">
              <a:extLst>
                <a:ext uri="{FF2B5EF4-FFF2-40B4-BE49-F238E27FC236}">
                  <a16:creationId xmlns:a16="http://schemas.microsoft.com/office/drawing/2014/main" id="{4F3A77A1-96D2-C6B7-FD1F-99FF4F966371}"/>
                </a:ext>
              </a:extLst>
            </p:cNvPr>
            <p:cNvSpPr txBox="1"/>
            <p:nvPr/>
          </p:nvSpPr>
          <p:spPr>
            <a:xfrm>
              <a:off x="4260882" y="3554585"/>
              <a:ext cx="1784350" cy="609600"/>
            </a:xfrm>
            <a:prstGeom prst="rect">
              <a:avLst/>
            </a:prstGeom>
          </p:spPr>
          <p:txBody>
            <a:bodyPr vert="horz" wrap="square" lIns="0" tIns="41910" rIns="0" bIns="0" rtlCol="0">
              <a:spAutoFit/>
            </a:bodyPr>
            <a:lstStyle/>
            <a:p>
              <a:pPr marL="386080" marR="377825" lvl="0" indent="0" algn="ctr" defTabSz="914400" rtl="0" eaLnBrk="1" fontAlgn="auto" latinLnBrk="0" hangingPunct="1">
                <a:lnSpc>
                  <a:spcPts val="1460"/>
                </a:lnSpc>
                <a:spcBef>
                  <a:spcPts val="330"/>
                </a:spcBef>
                <a:spcAft>
                  <a:spcPts val="0"/>
                </a:spcAft>
                <a:buClrTx/>
                <a:buSzTx/>
                <a:buFontTx/>
                <a:buNone/>
                <a:tabLst/>
                <a:defRPr/>
              </a:pPr>
              <a:r>
                <a:rPr kumimoji="0" sz="1400" b="1" i="0" u="none" strike="noStrike" kern="1200" cap="none" spc="-10" normalizeH="0" baseline="0" noProof="0" dirty="0">
                  <a:ln>
                    <a:noFill/>
                  </a:ln>
                  <a:solidFill>
                    <a:srgbClr val="000000"/>
                  </a:solidFill>
                  <a:effectLst/>
                  <a:uLnTx/>
                  <a:uFillTx/>
                  <a:latin typeface="Calibri"/>
                  <a:ea typeface="ＭＳ Ｐゴシック"/>
                  <a:cs typeface="Calibri"/>
                </a:rPr>
                <a:t>TRANSFORM</a:t>
              </a:r>
              <a:r>
                <a:rPr kumimoji="0" sz="1350" b="1" i="0" u="none" strike="noStrike" kern="1200" cap="none" spc="-15" normalizeH="0" baseline="24691" noProof="0" dirty="0">
                  <a:ln>
                    <a:noFill/>
                  </a:ln>
                  <a:solidFill>
                    <a:srgbClr val="000000"/>
                  </a:solidFill>
                  <a:effectLst/>
                  <a:uLnTx/>
                  <a:uFillTx/>
                  <a:latin typeface="Calibri"/>
                  <a:ea typeface="ＭＳ Ｐゴシック"/>
                  <a:cs typeface="Calibri"/>
                </a:rPr>
                <a:t>2</a:t>
              </a:r>
              <a:r>
                <a:rPr kumimoji="0" sz="1350" b="1" i="0" u="none" strike="noStrike" kern="1200" cap="none" spc="0" normalizeH="0" baseline="24691" noProof="0" dirty="0">
                  <a:ln>
                    <a:noFill/>
                  </a:ln>
                  <a:solidFill>
                    <a:srgbClr val="000000"/>
                  </a:solidFill>
                  <a:effectLst/>
                  <a:uLnTx/>
                  <a:uFillTx/>
                  <a:latin typeface="Calibri"/>
                  <a:ea typeface="ＭＳ Ｐゴシック"/>
                  <a:cs typeface="Calibri"/>
                </a:rPr>
                <a:t> </a:t>
              </a:r>
              <a:r>
                <a:rPr kumimoji="0" sz="1400" b="1" i="0" u="none" strike="noStrike" kern="1200" cap="none" spc="0" normalizeH="0" baseline="0" noProof="0" dirty="0">
                  <a:ln>
                    <a:noFill/>
                  </a:ln>
                  <a:solidFill>
                    <a:srgbClr val="000000"/>
                  </a:solidFill>
                  <a:effectLst/>
                  <a:uLnTx/>
                  <a:uFillTx/>
                  <a:latin typeface="Calibri"/>
                  <a:ea typeface="ＭＳ Ｐゴシック"/>
                  <a:cs typeface="Calibri"/>
                </a:rPr>
                <a:t>(N =</a:t>
              </a:r>
              <a:r>
                <a:rPr kumimoji="0" sz="1400" b="1" i="0" u="none" strike="noStrike" kern="1200" cap="none" spc="-5" normalizeH="0" baseline="0" noProof="0" dirty="0">
                  <a:ln>
                    <a:noFill/>
                  </a:ln>
                  <a:solidFill>
                    <a:srgbClr val="000000"/>
                  </a:solidFill>
                  <a:effectLst/>
                  <a:uLnTx/>
                  <a:uFillTx/>
                  <a:latin typeface="Calibri"/>
                  <a:ea typeface="ＭＳ Ｐゴシック"/>
                  <a:cs typeface="Calibri"/>
                </a:rPr>
                <a:t> </a:t>
              </a:r>
              <a:r>
                <a:rPr kumimoji="0" sz="1400" b="1" i="0" u="none" strike="noStrike" kern="1200" cap="none" spc="-20" normalizeH="0" baseline="0" noProof="0" dirty="0">
                  <a:ln>
                    <a:noFill/>
                  </a:ln>
                  <a:solidFill>
                    <a:srgbClr val="000000"/>
                  </a:solidFill>
                  <a:effectLst/>
                  <a:uLnTx/>
                  <a:uFillTx/>
                  <a:latin typeface="Calibri"/>
                  <a:ea typeface="ＭＳ Ｐゴシック"/>
                  <a:cs typeface="Calibri"/>
                </a:rPr>
                <a:t>184)</a:t>
              </a:r>
              <a:endParaRPr kumimoji="0" sz="1400" b="0" i="0" u="none" strike="noStrike" kern="1200" cap="none" spc="0" normalizeH="0" baseline="0" noProof="0" dirty="0">
                <a:ln>
                  <a:noFill/>
                </a:ln>
                <a:solidFill>
                  <a:srgbClr val="000000"/>
                </a:solidFill>
                <a:effectLst/>
                <a:uLnTx/>
                <a:uFillTx/>
                <a:latin typeface="Calibri"/>
                <a:ea typeface="ＭＳ Ｐゴシック"/>
                <a:cs typeface="Calibri"/>
              </a:endParaRPr>
            </a:p>
            <a:p>
              <a:pPr marL="0" marR="0" lvl="0" indent="0" algn="ctr" defTabSz="914400" rtl="0" eaLnBrk="1" fontAlgn="auto" latinLnBrk="0" hangingPunct="1">
                <a:lnSpc>
                  <a:spcPts val="1450"/>
                </a:lnSpc>
                <a:spcBef>
                  <a:spcPts val="0"/>
                </a:spcBef>
                <a:spcAft>
                  <a:spcPts val="0"/>
                </a:spcAft>
                <a:buClrTx/>
                <a:buSzTx/>
                <a:buFontTx/>
                <a:buNone/>
                <a:tabLst/>
                <a:defRPr/>
              </a:pPr>
              <a:r>
                <a:rPr kumimoji="0" sz="1400" b="1" i="0" u="none" strike="noStrike" kern="1200" cap="none" spc="0" normalizeH="0" baseline="0" noProof="0" dirty="0">
                  <a:ln>
                    <a:noFill/>
                  </a:ln>
                  <a:solidFill>
                    <a:srgbClr val="000000"/>
                  </a:solidFill>
                  <a:effectLst/>
                  <a:uLnTx/>
                  <a:uFillTx/>
                  <a:latin typeface="Calibri"/>
                  <a:ea typeface="ＭＳ Ｐゴシック"/>
                  <a:cs typeface="Calibri"/>
                </a:rPr>
                <a:t>Phase</a:t>
              </a:r>
              <a:r>
                <a:rPr kumimoji="0" sz="1400" b="1" i="0" u="none" strike="noStrike" kern="1200" cap="none" spc="-25" normalizeH="0" baseline="0" noProof="0" dirty="0">
                  <a:ln>
                    <a:noFill/>
                  </a:ln>
                  <a:solidFill>
                    <a:srgbClr val="000000"/>
                  </a:solidFill>
                  <a:effectLst/>
                  <a:uLnTx/>
                  <a:uFillTx/>
                  <a:latin typeface="Calibri"/>
                  <a:ea typeface="ＭＳ Ｐゴシック"/>
                  <a:cs typeface="Calibri"/>
                </a:rPr>
                <a:t> </a:t>
              </a:r>
              <a:r>
                <a:rPr kumimoji="0" sz="1400" b="1" i="0" u="none" strike="noStrike" kern="1200" cap="none" spc="0" normalizeH="0" baseline="0" noProof="0" dirty="0">
                  <a:ln>
                    <a:noFill/>
                  </a:ln>
                  <a:solidFill>
                    <a:srgbClr val="000000"/>
                  </a:solidFill>
                  <a:effectLst/>
                  <a:uLnTx/>
                  <a:uFillTx/>
                  <a:latin typeface="Calibri"/>
                  <a:ea typeface="ＭＳ Ｐゴシック"/>
                  <a:cs typeface="Calibri"/>
                </a:rPr>
                <a:t>3;</a:t>
              </a:r>
              <a:r>
                <a:rPr kumimoji="0" sz="1400" b="1" i="0" u="none" strike="noStrike" kern="1200" cap="none" spc="-5" normalizeH="0" baseline="0" noProof="0" dirty="0">
                  <a:ln>
                    <a:noFill/>
                  </a:ln>
                  <a:solidFill>
                    <a:srgbClr val="000000"/>
                  </a:solidFill>
                  <a:effectLst/>
                  <a:uLnTx/>
                  <a:uFillTx/>
                  <a:latin typeface="Calibri"/>
                  <a:ea typeface="ＭＳ Ｐゴシック"/>
                  <a:cs typeface="Calibri"/>
                </a:rPr>
                <a:t> </a:t>
              </a:r>
              <a:r>
                <a:rPr kumimoji="0" sz="1400" b="1" i="0" u="none" strike="noStrike" kern="1200" cap="none" spc="0" normalizeH="0" baseline="0" noProof="0" dirty="0">
                  <a:ln>
                    <a:noFill/>
                  </a:ln>
                  <a:solidFill>
                    <a:srgbClr val="000000"/>
                  </a:solidFill>
                  <a:effectLst/>
                  <a:uLnTx/>
                  <a:uFillTx/>
                  <a:latin typeface="Calibri"/>
                  <a:ea typeface="ＭＳ Ｐゴシック"/>
                  <a:cs typeface="Calibri"/>
                </a:rPr>
                <a:t>liso-cel</a:t>
              </a:r>
              <a:r>
                <a:rPr kumimoji="0" sz="1400" b="1" i="0" u="none" strike="noStrike" kern="1200" cap="none" spc="-5" normalizeH="0" baseline="0" noProof="0" dirty="0">
                  <a:ln>
                    <a:noFill/>
                  </a:ln>
                  <a:solidFill>
                    <a:srgbClr val="000000"/>
                  </a:solidFill>
                  <a:effectLst/>
                  <a:uLnTx/>
                  <a:uFillTx/>
                  <a:latin typeface="Calibri"/>
                  <a:ea typeface="ＭＳ Ｐゴシック"/>
                  <a:cs typeface="Calibri"/>
                </a:rPr>
                <a:t> </a:t>
              </a:r>
              <a:r>
                <a:rPr kumimoji="0" sz="1400" b="1" i="0" u="none" strike="noStrike" kern="1200" cap="none" spc="0" normalizeH="0" baseline="0" noProof="0" dirty="0">
                  <a:ln>
                    <a:noFill/>
                  </a:ln>
                  <a:solidFill>
                    <a:srgbClr val="000000"/>
                  </a:solidFill>
                  <a:effectLst/>
                  <a:uLnTx/>
                  <a:uFillTx/>
                  <a:latin typeface="Calibri"/>
                  <a:ea typeface="ＭＳ Ｐゴシック"/>
                  <a:cs typeface="Calibri"/>
                </a:rPr>
                <a:t>vs</a:t>
              </a:r>
              <a:r>
                <a:rPr kumimoji="0" sz="1400" b="1" i="0" u="none" strike="noStrike" kern="1200" cap="none" spc="-5" normalizeH="0" baseline="0" noProof="0" dirty="0">
                  <a:ln>
                    <a:noFill/>
                  </a:ln>
                  <a:solidFill>
                    <a:srgbClr val="000000"/>
                  </a:solidFill>
                  <a:effectLst/>
                  <a:uLnTx/>
                  <a:uFillTx/>
                  <a:latin typeface="Calibri"/>
                  <a:ea typeface="ＭＳ Ｐゴシック"/>
                  <a:cs typeface="Calibri"/>
                </a:rPr>
                <a:t> </a:t>
              </a:r>
              <a:r>
                <a:rPr kumimoji="0" sz="1400" b="1" i="0" u="none" strike="noStrike" kern="1200" cap="none" spc="-25" normalizeH="0" baseline="0" noProof="0" dirty="0">
                  <a:ln>
                    <a:noFill/>
                  </a:ln>
                  <a:solidFill>
                    <a:srgbClr val="000000"/>
                  </a:solidFill>
                  <a:effectLst/>
                  <a:uLnTx/>
                  <a:uFillTx/>
                  <a:latin typeface="Calibri"/>
                  <a:ea typeface="ＭＳ Ｐゴシック"/>
                  <a:cs typeface="Calibri"/>
                </a:rPr>
                <a:t>SOC</a:t>
              </a:r>
              <a:endParaRPr kumimoji="0" sz="1400" b="0" i="0" u="none" strike="noStrike" kern="1200" cap="none" spc="0" normalizeH="0" baseline="0" noProof="0" dirty="0">
                <a:ln>
                  <a:noFill/>
                </a:ln>
                <a:solidFill>
                  <a:srgbClr val="000000"/>
                </a:solidFill>
                <a:effectLst/>
                <a:uLnTx/>
                <a:uFillTx/>
                <a:latin typeface="Calibri"/>
                <a:ea typeface="ＭＳ Ｐゴシック"/>
                <a:cs typeface="Calibri"/>
              </a:endParaRPr>
            </a:p>
          </p:txBody>
        </p:sp>
        <p:grpSp>
          <p:nvGrpSpPr>
            <p:cNvPr id="11" name="object 27">
              <a:extLst>
                <a:ext uri="{FF2B5EF4-FFF2-40B4-BE49-F238E27FC236}">
                  <a16:creationId xmlns:a16="http://schemas.microsoft.com/office/drawing/2014/main" id="{A6C6ACD0-E301-DC4C-2375-7BE01F40A038}"/>
                </a:ext>
              </a:extLst>
            </p:cNvPr>
            <p:cNvGrpSpPr/>
            <p:nvPr/>
          </p:nvGrpSpPr>
          <p:grpSpPr>
            <a:xfrm>
              <a:off x="1915425" y="3823567"/>
              <a:ext cx="2075814" cy="1661795"/>
              <a:chOff x="1915425" y="3823567"/>
              <a:chExt cx="2075814" cy="1661795"/>
            </a:xfrm>
          </p:grpSpPr>
          <p:sp>
            <p:nvSpPr>
              <p:cNvPr id="12" name="object 28">
                <a:extLst>
                  <a:ext uri="{FF2B5EF4-FFF2-40B4-BE49-F238E27FC236}">
                    <a16:creationId xmlns:a16="http://schemas.microsoft.com/office/drawing/2014/main" id="{8B951CAC-646D-A073-1A73-A5917FF67732}"/>
                  </a:ext>
                </a:extLst>
              </p:cNvPr>
              <p:cNvSpPr/>
              <p:nvPr/>
            </p:nvSpPr>
            <p:spPr>
              <a:xfrm>
                <a:off x="3543300" y="3858717"/>
                <a:ext cx="348615" cy="3175"/>
              </a:xfrm>
              <a:custGeom>
                <a:avLst/>
                <a:gdLst/>
                <a:ahLst/>
                <a:cxnLst/>
                <a:rect l="l" t="t" r="r" b="b"/>
                <a:pathLst>
                  <a:path w="348614" h="3175">
                    <a:moveTo>
                      <a:pt x="0" y="0"/>
                    </a:moveTo>
                    <a:lnTo>
                      <a:pt x="348001" y="3118"/>
                    </a:lnTo>
                  </a:path>
                </a:pathLst>
              </a:custGeom>
              <a:ln w="12699">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3" name="object 29">
                <a:extLst>
                  <a:ext uri="{FF2B5EF4-FFF2-40B4-BE49-F238E27FC236}">
                    <a16:creationId xmlns:a16="http://schemas.microsoft.com/office/drawing/2014/main" id="{E162D8CD-458C-D7A8-954A-616A9EE7EADE}"/>
                  </a:ext>
                </a:extLst>
              </p:cNvPr>
              <p:cNvSpPr/>
              <p:nvPr/>
            </p:nvSpPr>
            <p:spPr>
              <a:xfrm>
                <a:off x="3871910" y="3823567"/>
                <a:ext cx="76835" cy="76200"/>
              </a:xfrm>
              <a:custGeom>
                <a:avLst/>
                <a:gdLst/>
                <a:ahLst/>
                <a:cxnLst/>
                <a:rect l="l" t="t" r="r" b="b"/>
                <a:pathLst>
                  <a:path w="76835" h="76200">
                    <a:moveTo>
                      <a:pt x="0" y="76197"/>
                    </a:moveTo>
                    <a:lnTo>
                      <a:pt x="682" y="0"/>
                    </a:lnTo>
                    <a:lnTo>
                      <a:pt x="76538" y="38781"/>
                    </a:lnTo>
                    <a:lnTo>
                      <a:pt x="0" y="76197"/>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4" name="object 30">
                <a:extLst>
                  <a:ext uri="{FF2B5EF4-FFF2-40B4-BE49-F238E27FC236}">
                    <a16:creationId xmlns:a16="http://schemas.microsoft.com/office/drawing/2014/main" id="{C9EE35C6-73E3-4632-56EF-68739ACD07C1}"/>
                  </a:ext>
                </a:extLst>
              </p:cNvPr>
              <p:cNvSpPr/>
              <p:nvPr/>
            </p:nvSpPr>
            <p:spPr>
              <a:xfrm>
                <a:off x="1921775" y="4325829"/>
                <a:ext cx="2012314" cy="1121410"/>
              </a:xfrm>
              <a:custGeom>
                <a:avLst/>
                <a:gdLst/>
                <a:ahLst/>
                <a:cxnLst/>
                <a:rect l="l" t="t" r="r" b="b"/>
                <a:pathLst>
                  <a:path w="2012314" h="1121410">
                    <a:moveTo>
                      <a:pt x="0" y="0"/>
                    </a:moveTo>
                    <a:lnTo>
                      <a:pt x="0" y="1120930"/>
                    </a:lnTo>
                    <a:lnTo>
                      <a:pt x="2012049" y="1120930"/>
                    </a:lnTo>
                  </a:path>
                </a:pathLst>
              </a:custGeom>
              <a:ln w="12699">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5" name="object 31">
                <a:extLst>
                  <a:ext uri="{FF2B5EF4-FFF2-40B4-BE49-F238E27FC236}">
                    <a16:creationId xmlns:a16="http://schemas.microsoft.com/office/drawing/2014/main" id="{F92FECBA-2D94-2D66-0956-82015EC91061}"/>
                  </a:ext>
                </a:extLst>
              </p:cNvPr>
              <p:cNvSpPr/>
              <p:nvPr/>
            </p:nvSpPr>
            <p:spPr>
              <a:xfrm>
                <a:off x="3914774" y="5408659"/>
                <a:ext cx="76200" cy="76200"/>
              </a:xfrm>
              <a:custGeom>
                <a:avLst/>
                <a:gdLst/>
                <a:ahLst/>
                <a:cxnLst/>
                <a:rect l="l" t="t" r="r" b="b"/>
                <a:pathLst>
                  <a:path w="76200" h="76200">
                    <a:moveTo>
                      <a:pt x="76200" y="38100"/>
                    </a:moveTo>
                    <a:lnTo>
                      <a:pt x="0" y="0"/>
                    </a:lnTo>
                    <a:lnTo>
                      <a:pt x="0" y="76199"/>
                    </a:lnTo>
                    <a:lnTo>
                      <a:pt x="76200" y="3810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grpSp>
      <p:sp>
        <p:nvSpPr>
          <p:cNvPr id="25" name="object 23">
            <a:extLst>
              <a:ext uri="{FF2B5EF4-FFF2-40B4-BE49-F238E27FC236}">
                <a16:creationId xmlns:a16="http://schemas.microsoft.com/office/drawing/2014/main" id="{F7A7D6C1-2A77-E4FC-A8A4-D6ADC42F3C11}"/>
              </a:ext>
            </a:extLst>
          </p:cNvPr>
          <p:cNvSpPr txBox="1"/>
          <p:nvPr/>
        </p:nvSpPr>
        <p:spPr>
          <a:xfrm>
            <a:off x="4074133" y="1715645"/>
            <a:ext cx="1784350" cy="657872"/>
          </a:xfrm>
          <a:prstGeom prst="rect">
            <a:avLst/>
          </a:prstGeom>
        </p:spPr>
        <p:txBody>
          <a:bodyPr vert="horz" wrap="square" lIns="0" tIns="41910" rIns="0" bIns="0" rtlCol="0">
            <a:spAutoFit/>
          </a:bodyPr>
          <a:lstStyle/>
          <a:p>
            <a:pPr marL="386080" marR="377825" lvl="0" indent="0" algn="ctr" defTabSz="914400" rtl="0" eaLnBrk="1" fontAlgn="auto" latinLnBrk="0" hangingPunct="1">
              <a:lnSpc>
                <a:spcPts val="1460"/>
              </a:lnSpc>
              <a:spcBef>
                <a:spcPts val="330"/>
              </a:spcBef>
              <a:spcAft>
                <a:spcPts val="0"/>
              </a:spcAft>
              <a:buClrTx/>
              <a:buSzTx/>
              <a:buFontTx/>
              <a:buNone/>
              <a:tabLst/>
              <a:defRPr/>
            </a:pPr>
            <a:r>
              <a:rPr kumimoji="0" lang="en-US" sz="1400" b="1" i="0" u="none" strike="noStrike" kern="1200" cap="none" spc="-10" normalizeH="0" baseline="0" noProof="0" dirty="0">
                <a:ln>
                  <a:noFill/>
                </a:ln>
                <a:solidFill>
                  <a:srgbClr val="000000"/>
                </a:solidFill>
                <a:effectLst/>
                <a:uLnTx/>
                <a:uFillTx/>
                <a:latin typeface="Calibri"/>
                <a:ea typeface="ＭＳ Ｐゴシック"/>
                <a:cs typeface="Calibri"/>
              </a:rPr>
              <a:t>ZUMA 7</a:t>
            </a:r>
            <a:r>
              <a:rPr kumimoji="0" lang="en-US" sz="1400" b="1" i="0" u="none" strike="noStrike" kern="1200" cap="none" spc="-10" normalizeH="0" baseline="30000" noProof="0" dirty="0">
                <a:ln>
                  <a:noFill/>
                </a:ln>
                <a:solidFill>
                  <a:srgbClr val="000000"/>
                </a:solidFill>
                <a:effectLst/>
                <a:uLnTx/>
                <a:uFillTx/>
                <a:latin typeface="Calibri"/>
                <a:ea typeface="ＭＳ Ｐゴシック"/>
                <a:cs typeface="Calibri"/>
              </a:rPr>
              <a:t>1</a:t>
            </a:r>
            <a:endParaRPr kumimoji="0" lang="en-US" sz="1400" b="1" i="0" u="none" strike="noStrike" kern="1200" cap="none" spc="-10" normalizeH="0" baseline="0" noProof="0" dirty="0">
              <a:ln>
                <a:noFill/>
              </a:ln>
              <a:solidFill>
                <a:srgbClr val="000000"/>
              </a:solidFill>
              <a:effectLst/>
              <a:uLnTx/>
              <a:uFillTx/>
              <a:latin typeface="Calibri"/>
              <a:ea typeface="ＭＳ Ｐゴシック"/>
              <a:cs typeface="Calibri"/>
            </a:endParaRPr>
          </a:p>
          <a:p>
            <a:pPr marL="386080" marR="377825" lvl="0" indent="0" algn="ctr" defTabSz="914400" rtl="0" eaLnBrk="1" fontAlgn="auto" latinLnBrk="0" hangingPunct="1">
              <a:lnSpc>
                <a:spcPts val="1460"/>
              </a:lnSpc>
              <a:spcBef>
                <a:spcPts val="330"/>
              </a:spcBef>
              <a:spcAft>
                <a:spcPts val="0"/>
              </a:spcAft>
              <a:buClrTx/>
              <a:buSzTx/>
              <a:buFontTx/>
              <a:buNone/>
              <a:tabLst/>
              <a:defRPr/>
            </a:pPr>
            <a:r>
              <a:rPr kumimoji="0" sz="1400" b="1" i="0" u="none" strike="noStrike" kern="1200" cap="none" spc="0" normalizeH="0" baseline="0" noProof="0" dirty="0">
                <a:ln>
                  <a:noFill/>
                </a:ln>
                <a:solidFill>
                  <a:srgbClr val="000000"/>
                </a:solidFill>
                <a:effectLst/>
                <a:uLnTx/>
                <a:uFillTx/>
                <a:latin typeface="Calibri"/>
                <a:ea typeface="ＭＳ Ｐゴシック"/>
                <a:cs typeface="Calibri"/>
              </a:rPr>
              <a:t>(N =</a:t>
            </a:r>
            <a:r>
              <a:rPr kumimoji="0" sz="1400" b="1" i="0" u="none" strike="noStrike" kern="1200" cap="none" spc="-5" normalizeH="0" baseline="0" noProof="0" dirty="0">
                <a:ln>
                  <a:noFill/>
                </a:ln>
                <a:solidFill>
                  <a:srgbClr val="000000"/>
                </a:solidFill>
                <a:effectLst/>
                <a:uLnTx/>
                <a:uFillTx/>
                <a:latin typeface="Calibri"/>
                <a:ea typeface="ＭＳ Ｐゴシック"/>
                <a:cs typeface="Calibri"/>
              </a:rPr>
              <a:t> </a:t>
            </a:r>
            <a:r>
              <a:rPr kumimoji="0" lang="en-US" sz="1400" b="1" i="0" u="none" strike="noStrike" kern="1200" cap="none" spc="-20" normalizeH="0" baseline="0" noProof="0" dirty="0">
                <a:ln>
                  <a:noFill/>
                </a:ln>
                <a:solidFill>
                  <a:srgbClr val="000000"/>
                </a:solidFill>
                <a:effectLst/>
                <a:uLnTx/>
                <a:uFillTx/>
                <a:latin typeface="Calibri"/>
                <a:ea typeface="ＭＳ Ｐゴシック"/>
                <a:cs typeface="Calibri"/>
              </a:rPr>
              <a:t>359</a:t>
            </a:r>
            <a:r>
              <a:rPr kumimoji="0" sz="1400" b="1" i="0" u="none" strike="noStrike" kern="1200" cap="none" spc="-20" normalizeH="0" baseline="0" noProof="0" dirty="0">
                <a:ln>
                  <a:noFill/>
                </a:ln>
                <a:solidFill>
                  <a:srgbClr val="000000"/>
                </a:solidFill>
                <a:effectLst/>
                <a:uLnTx/>
                <a:uFillTx/>
                <a:latin typeface="Calibri"/>
                <a:ea typeface="ＭＳ Ｐゴシック"/>
                <a:cs typeface="Calibri"/>
              </a:rPr>
              <a:t>)</a:t>
            </a:r>
            <a:endParaRPr kumimoji="0" sz="1400" b="0" i="0" u="none" strike="noStrike" kern="1200" cap="none" spc="0" normalizeH="0" baseline="0" noProof="0" dirty="0">
              <a:ln>
                <a:noFill/>
              </a:ln>
              <a:solidFill>
                <a:srgbClr val="000000"/>
              </a:solidFill>
              <a:effectLst/>
              <a:uLnTx/>
              <a:uFillTx/>
              <a:latin typeface="Calibri"/>
              <a:ea typeface="ＭＳ Ｐゴシック"/>
              <a:cs typeface="Calibri"/>
            </a:endParaRPr>
          </a:p>
          <a:p>
            <a:pPr marL="0" marR="0" lvl="0" indent="0" algn="ctr" defTabSz="914400" rtl="0" eaLnBrk="1" fontAlgn="auto" latinLnBrk="0" hangingPunct="1">
              <a:lnSpc>
                <a:spcPts val="1450"/>
              </a:lnSpc>
              <a:spcBef>
                <a:spcPts val="0"/>
              </a:spcBef>
              <a:spcAft>
                <a:spcPts val="0"/>
              </a:spcAft>
              <a:buClrTx/>
              <a:buSzTx/>
              <a:buFontTx/>
              <a:buNone/>
              <a:tabLst/>
              <a:defRPr/>
            </a:pPr>
            <a:r>
              <a:rPr kumimoji="0" sz="1400" b="1" i="0" u="none" strike="noStrike" kern="1200" cap="none" spc="0" normalizeH="0" baseline="0" noProof="0" dirty="0">
                <a:ln>
                  <a:noFill/>
                </a:ln>
                <a:solidFill>
                  <a:srgbClr val="000000"/>
                </a:solidFill>
                <a:effectLst/>
                <a:uLnTx/>
                <a:uFillTx/>
                <a:latin typeface="Calibri"/>
                <a:ea typeface="ＭＳ Ｐゴシック"/>
                <a:cs typeface="Calibri"/>
              </a:rPr>
              <a:t>Phase</a:t>
            </a:r>
            <a:r>
              <a:rPr kumimoji="0" sz="1400" b="1" i="0" u="none" strike="noStrike" kern="1200" cap="none" spc="-25" normalizeH="0" baseline="0" noProof="0" dirty="0">
                <a:ln>
                  <a:noFill/>
                </a:ln>
                <a:solidFill>
                  <a:srgbClr val="000000"/>
                </a:solidFill>
                <a:effectLst/>
                <a:uLnTx/>
                <a:uFillTx/>
                <a:latin typeface="Calibri"/>
                <a:ea typeface="ＭＳ Ｐゴシック"/>
                <a:cs typeface="Calibri"/>
              </a:rPr>
              <a:t> </a:t>
            </a:r>
            <a:r>
              <a:rPr kumimoji="0" sz="1400" b="1" i="0" u="none" strike="noStrike" kern="1200" cap="none" spc="0" normalizeH="0" baseline="0" noProof="0" dirty="0">
                <a:ln>
                  <a:noFill/>
                </a:ln>
                <a:solidFill>
                  <a:srgbClr val="000000"/>
                </a:solidFill>
                <a:effectLst/>
                <a:uLnTx/>
                <a:uFillTx/>
                <a:latin typeface="Calibri"/>
                <a:ea typeface="ＭＳ Ｐゴシック"/>
                <a:cs typeface="Calibri"/>
              </a:rPr>
              <a:t>3;</a:t>
            </a:r>
            <a:r>
              <a:rPr kumimoji="0" sz="1400" b="1" i="0" u="none" strike="noStrike" kern="1200" cap="none" spc="-5" normalizeH="0" baseline="0" noProof="0" dirty="0">
                <a:ln>
                  <a:noFill/>
                </a:ln>
                <a:solidFill>
                  <a:srgbClr val="000000"/>
                </a:solidFill>
                <a:effectLst/>
                <a:uLnTx/>
                <a:uFillTx/>
                <a:latin typeface="Calibri"/>
                <a:ea typeface="ＭＳ Ｐゴシック"/>
                <a:cs typeface="Calibri"/>
              </a:rPr>
              <a:t> </a:t>
            </a:r>
            <a:r>
              <a:rPr kumimoji="0" lang="en-US" sz="1400" b="1" i="0" u="none" strike="noStrike" kern="1200" cap="none" spc="-5" normalizeH="0" baseline="0" noProof="0" dirty="0">
                <a:ln>
                  <a:noFill/>
                </a:ln>
                <a:solidFill>
                  <a:srgbClr val="000000"/>
                </a:solidFill>
                <a:effectLst/>
                <a:uLnTx/>
                <a:uFillTx/>
                <a:latin typeface="Calibri"/>
                <a:ea typeface="ＭＳ Ｐゴシック"/>
                <a:cs typeface="Calibri"/>
              </a:rPr>
              <a:t>axi-cel</a:t>
            </a:r>
            <a:r>
              <a:rPr kumimoji="0" sz="1400" b="1" i="0" u="none" strike="noStrike" kern="1200" cap="none" spc="-5" normalizeH="0" baseline="0" noProof="0" dirty="0">
                <a:ln>
                  <a:noFill/>
                </a:ln>
                <a:solidFill>
                  <a:srgbClr val="000000"/>
                </a:solidFill>
                <a:effectLst/>
                <a:uLnTx/>
                <a:uFillTx/>
                <a:latin typeface="Calibri"/>
                <a:ea typeface="ＭＳ Ｐゴシック"/>
                <a:cs typeface="Calibri"/>
              </a:rPr>
              <a:t> </a:t>
            </a:r>
            <a:r>
              <a:rPr kumimoji="0" sz="1400" b="1" i="0" u="none" strike="noStrike" kern="1200" cap="none" spc="0" normalizeH="0" baseline="0" noProof="0" dirty="0">
                <a:ln>
                  <a:noFill/>
                </a:ln>
                <a:solidFill>
                  <a:srgbClr val="000000"/>
                </a:solidFill>
                <a:effectLst/>
                <a:uLnTx/>
                <a:uFillTx/>
                <a:latin typeface="Calibri"/>
                <a:ea typeface="ＭＳ Ｐゴシック"/>
                <a:cs typeface="Calibri"/>
              </a:rPr>
              <a:t>vs</a:t>
            </a:r>
            <a:r>
              <a:rPr kumimoji="0" sz="1400" b="1" i="0" u="none" strike="noStrike" kern="1200" cap="none" spc="-5" normalizeH="0" baseline="0" noProof="0" dirty="0">
                <a:ln>
                  <a:noFill/>
                </a:ln>
                <a:solidFill>
                  <a:srgbClr val="000000"/>
                </a:solidFill>
                <a:effectLst/>
                <a:uLnTx/>
                <a:uFillTx/>
                <a:latin typeface="Calibri"/>
                <a:ea typeface="ＭＳ Ｐゴシック"/>
                <a:cs typeface="Calibri"/>
              </a:rPr>
              <a:t> </a:t>
            </a:r>
            <a:r>
              <a:rPr kumimoji="0" sz="1400" b="1" i="0" u="none" strike="noStrike" kern="1200" cap="none" spc="-25" normalizeH="0" baseline="0" noProof="0" dirty="0">
                <a:ln>
                  <a:noFill/>
                </a:ln>
                <a:solidFill>
                  <a:srgbClr val="000000"/>
                </a:solidFill>
                <a:effectLst/>
                <a:uLnTx/>
                <a:uFillTx/>
                <a:latin typeface="Calibri"/>
                <a:ea typeface="ＭＳ Ｐゴシック"/>
                <a:cs typeface="Calibri"/>
              </a:rPr>
              <a:t>SOC</a:t>
            </a:r>
            <a:endParaRPr kumimoji="0" sz="1400" b="0" i="0" u="none" strike="noStrike" kern="1200" cap="none" spc="0" normalizeH="0" baseline="0" noProof="0" dirty="0">
              <a:ln>
                <a:noFill/>
              </a:ln>
              <a:solidFill>
                <a:srgbClr val="000000"/>
              </a:solidFill>
              <a:effectLst/>
              <a:uLnTx/>
              <a:uFillTx/>
              <a:latin typeface="Calibri"/>
              <a:ea typeface="ＭＳ Ｐゴシック"/>
              <a:cs typeface="Calibri"/>
            </a:endParaRPr>
          </a:p>
        </p:txBody>
      </p:sp>
      <p:sp>
        <p:nvSpPr>
          <p:cNvPr id="26" name="object 23">
            <a:extLst>
              <a:ext uri="{FF2B5EF4-FFF2-40B4-BE49-F238E27FC236}">
                <a16:creationId xmlns:a16="http://schemas.microsoft.com/office/drawing/2014/main" id="{60312649-BE1B-ACC1-DF5D-2F8B8AF68D3C}"/>
              </a:ext>
            </a:extLst>
          </p:cNvPr>
          <p:cNvSpPr txBox="1"/>
          <p:nvPr/>
        </p:nvSpPr>
        <p:spPr>
          <a:xfrm>
            <a:off x="4178419" y="4909875"/>
            <a:ext cx="1784350" cy="657872"/>
          </a:xfrm>
          <a:prstGeom prst="rect">
            <a:avLst/>
          </a:prstGeom>
        </p:spPr>
        <p:txBody>
          <a:bodyPr vert="horz" wrap="square" lIns="0" tIns="41910" rIns="0" bIns="0" rtlCol="0">
            <a:spAutoFit/>
          </a:bodyPr>
          <a:lstStyle/>
          <a:p>
            <a:pPr marL="386080" marR="377825" lvl="0" indent="0" algn="ctr" defTabSz="914400" rtl="0" eaLnBrk="1" fontAlgn="auto" latinLnBrk="0" hangingPunct="1">
              <a:lnSpc>
                <a:spcPts val="1460"/>
              </a:lnSpc>
              <a:spcBef>
                <a:spcPts val="330"/>
              </a:spcBef>
              <a:spcAft>
                <a:spcPts val="0"/>
              </a:spcAft>
              <a:buClrTx/>
              <a:buSzTx/>
              <a:buFontTx/>
              <a:buNone/>
              <a:tabLst/>
              <a:defRPr/>
            </a:pPr>
            <a:r>
              <a:rPr kumimoji="0" lang="en-US" sz="1400" b="1" i="0" u="none" strike="noStrike" kern="1200" cap="none" spc="-10" normalizeH="0" baseline="0" noProof="0" dirty="0">
                <a:ln>
                  <a:noFill/>
                </a:ln>
                <a:solidFill>
                  <a:srgbClr val="000000"/>
                </a:solidFill>
                <a:effectLst/>
                <a:uLnTx/>
                <a:uFillTx/>
                <a:latin typeface="Calibri"/>
                <a:ea typeface="ＭＳ Ｐゴシック"/>
                <a:cs typeface="Calibri"/>
              </a:rPr>
              <a:t>BELINDA</a:t>
            </a:r>
            <a:r>
              <a:rPr kumimoji="0" lang="en-US" sz="1400" b="1" i="0" u="none" strike="noStrike" kern="1200" cap="none" spc="-10" normalizeH="0" baseline="30000" noProof="0" dirty="0">
                <a:ln>
                  <a:noFill/>
                </a:ln>
                <a:solidFill>
                  <a:srgbClr val="000000"/>
                </a:solidFill>
                <a:effectLst/>
                <a:uLnTx/>
                <a:uFillTx/>
                <a:latin typeface="Calibri"/>
                <a:ea typeface="ＭＳ Ｐゴシック"/>
                <a:cs typeface="Calibri"/>
              </a:rPr>
              <a:t>3</a:t>
            </a:r>
            <a:endParaRPr kumimoji="0" lang="en-US" sz="1400" b="1" i="0" u="none" strike="noStrike" kern="1200" cap="none" spc="-10" normalizeH="0" baseline="0" noProof="0" dirty="0">
              <a:ln>
                <a:noFill/>
              </a:ln>
              <a:solidFill>
                <a:srgbClr val="000000"/>
              </a:solidFill>
              <a:effectLst/>
              <a:uLnTx/>
              <a:uFillTx/>
              <a:latin typeface="Calibri"/>
              <a:ea typeface="ＭＳ Ｐゴシック"/>
              <a:cs typeface="Calibri"/>
            </a:endParaRPr>
          </a:p>
          <a:p>
            <a:pPr marL="386080" marR="377825" lvl="0" indent="0" algn="ctr" defTabSz="914400" rtl="0" eaLnBrk="1" fontAlgn="auto" latinLnBrk="0" hangingPunct="1">
              <a:lnSpc>
                <a:spcPts val="1460"/>
              </a:lnSpc>
              <a:spcBef>
                <a:spcPts val="330"/>
              </a:spcBef>
              <a:spcAft>
                <a:spcPts val="0"/>
              </a:spcAft>
              <a:buClrTx/>
              <a:buSzTx/>
              <a:buFontTx/>
              <a:buNone/>
              <a:tabLst/>
              <a:defRPr/>
            </a:pPr>
            <a:r>
              <a:rPr kumimoji="0" sz="1350" b="1" i="0" u="none" strike="noStrike" kern="1200" cap="none" spc="0" normalizeH="0" baseline="24691" noProof="0" dirty="0">
                <a:ln>
                  <a:noFill/>
                </a:ln>
                <a:solidFill>
                  <a:srgbClr val="000000"/>
                </a:solidFill>
                <a:effectLst/>
                <a:uLnTx/>
                <a:uFillTx/>
                <a:latin typeface="Calibri"/>
                <a:ea typeface="ＭＳ Ｐゴシック"/>
                <a:cs typeface="Calibri"/>
              </a:rPr>
              <a:t> </a:t>
            </a:r>
            <a:r>
              <a:rPr kumimoji="0" sz="1400" b="1" i="0" u="none" strike="noStrike" kern="1200" cap="none" spc="0" normalizeH="0" baseline="0" noProof="0" dirty="0">
                <a:ln>
                  <a:noFill/>
                </a:ln>
                <a:solidFill>
                  <a:srgbClr val="000000"/>
                </a:solidFill>
                <a:effectLst/>
                <a:uLnTx/>
                <a:uFillTx/>
                <a:latin typeface="Calibri"/>
                <a:ea typeface="ＭＳ Ｐゴシック"/>
                <a:cs typeface="Calibri"/>
              </a:rPr>
              <a:t>(N =</a:t>
            </a:r>
            <a:r>
              <a:rPr kumimoji="0" sz="1400" b="1" i="0" u="none" strike="noStrike" kern="1200" cap="none" spc="-5" normalizeH="0" baseline="0" noProof="0" dirty="0">
                <a:ln>
                  <a:noFill/>
                </a:ln>
                <a:solidFill>
                  <a:srgbClr val="000000"/>
                </a:solidFill>
                <a:effectLst/>
                <a:uLnTx/>
                <a:uFillTx/>
                <a:latin typeface="Calibri"/>
                <a:ea typeface="ＭＳ Ｐゴシック"/>
                <a:cs typeface="Calibri"/>
              </a:rPr>
              <a:t> </a:t>
            </a:r>
            <a:r>
              <a:rPr kumimoji="0" lang="en-US" sz="1400" b="1" i="0" u="none" strike="noStrike" kern="1200" cap="none" spc="-20" normalizeH="0" baseline="0" noProof="0" dirty="0">
                <a:ln>
                  <a:noFill/>
                </a:ln>
                <a:solidFill>
                  <a:srgbClr val="000000"/>
                </a:solidFill>
                <a:effectLst/>
                <a:uLnTx/>
                <a:uFillTx/>
                <a:latin typeface="Calibri"/>
                <a:ea typeface="ＭＳ Ｐゴシック"/>
                <a:cs typeface="Calibri"/>
              </a:rPr>
              <a:t>322</a:t>
            </a:r>
            <a:r>
              <a:rPr kumimoji="0" sz="1400" b="1" i="0" u="none" strike="noStrike" kern="1200" cap="none" spc="-20" normalizeH="0" baseline="0" noProof="0" dirty="0">
                <a:ln>
                  <a:noFill/>
                </a:ln>
                <a:solidFill>
                  <a:srgbClr val="000000"/>
                </a:solidFill>
                <a:effectLst/>
                <a:uLnTx/>
                <a:uFillTx/>
                <a:latin typeface="Calibri"/>
                <a:ea typeface="ＭＳ Ｐゴシック"/>
                <a:cs typeface="Calibri"/>
              </a:rPr>
              <a:t>)</a:t>
            </a:r>
            <a:endParaRPr kumimoji="0" sz="1400" b="0" i="0" u="none" strike="noStrike" kern="1200" cap="none" spc="0" normalizeH="0" baseline="0" noProof="0" dirty="0">
              <a:ln>
                <a:noFill/>
              </a:ln>
              <a:solidFill>
                <a:srgbClr val="000000"/>
              </a:solidFill>
              <a:effectLst/>
              <a:uLnTx/>
              <a:uFillTx/>
              <a:latin typeface="Calibri"/>
              <a:ea typeface="ＭＳ Ｐゴシック"/>
              <a:cs typeface="Calibri"/>
            </a:endParaRPr>
          </a:p>
          <a:p>
            <a:pPr marL="0" marR="0" lvl="0" indent="0" algn="ctr" defTabSz="914400" rtl="0" eaLnBrk="1" fontAlgn="auto" latinLnBrk="0" hangingPunct="1">
              <a:lnSpc>
                <a:spcPts val="1450"/>
              </a:lnSpc>
              <a:spcBef>
                <a:spcPts val="0"/>
              </a:spcBef>
              <a:spcAft>
                <a:spcPts val="0"/>
              </a:spcAft>
              <a:buClrTx/>
              <a:buSzTx/>
              <a:buFontTx/>
              <a:buNone/>
              <a:tabLst/>
              <a:defRPr/>
            </a:pPr>
            <a:r>
              <a:rPr kumimoji="0" sz="1400" b="1" i="0" u="none" strike="noStrike" kern="1200" cap="none" spc="0" normalizeH="0" baseline="0" noProof="0" dirty="0">
                <a:ln>
                  <a:noFill/>
                </a:ln>
                <a:solidFill>
                  <a:srgbClr val="000000"/>
                </a:solidFill>
                <a:effectLst/>
                <a:uLnTx/>
                <a:uFillTx/>
                <a:latin typeface="Calibri"/>
                <a:ea typeface="ＭＳ Ｐゴシック"/>
                <a:cs typeface="Calibri"/>
              </a:rPr>
              <a:t>Phase</a:t>
            </a:r>
            <a:r>
              <a:rPr kumimoji="0" sz="1400" b="1" i="0" u="none" strike="noStrike" kern="1200" cap="none" spc="-25" normalizeH="0" baseline="0" noProof="0" dirty="0">
                <a:ln>
                  <a:noFill/>
                </a:ln>
                <a:solidFill>
                  <a:srgbClr val="000000"/>
                </a:solidFill>
                <a:effectLst/>
                <a:uLnTx/>
                <a:uFillTx/>
                <a:latin typeface="Calibri"/>
                <a:ea typeface="ＭＳ Ｐゴシック"/>
                <a:cs typeface="Calibri"/>
              </a:rPr>
              <a:t> </a:t>
            </a:r>
            <a:r>
              <a:rPr kumimoji="0" sz="1400" b="1" i="0" u="none" strike="noStrike" kern="1200" cap="none" spc="0" normalizeH="0" baseline="0" noProof="0" dirty="0">
                <a:ln>
                  <a:noFill/>
                </a:ln>
                <a:solidFill>
                  <a:srgbClr val="000000"/>
                </a:solidFill>
                <a:effectLst/>
                <a:uLnTx/>
                <a:uFillTx/>
                <a:latin typeface="Calibri"/>
                <a:ea typeface="ＭＳ Ｐゴシック"/>
                <a:cs typeface="Calibri"/>
              </a:rPr>
              <a:t>3;</a:t>
            </a:r>
            <a:r>
              <a:rPr kumimoji="0" sz="1400" b="1" i="0" u="none" strike="noStrike" kern="1200" cap="none" spc="-5" normalizeH="0" baseline="0" noProof="0" dirty="0">
                <a:ln>
                  <a:noFill/>
                </a:ln>
                <a:solidFill>
                  <a:srgbClr val="000000"/>
                </a:solidFill>
                <a:effectLst/>
                <a:uLnTx/>
                <a:uFillTx/>
                <a:latin typeface="Calibri"/>
                <a:ea typeface="ＭＳ Ｐゴシック"/>
                <a:cs typeface="Calibri"/>
              </a:rPr>
              <a:t> </a:t>
            </a:r>
            <a:r>
              <a:rPr kumimoji="0" lang="en-US" sz="1400" b="1" i="0" u="none" strike="noStrike" kern="1200" cap="none" spc="-5" normalizeH="0" baseline="0" noProof="0" dirty="0" err="1">
                <a:ln>
                  <a:noFill/>
                </a:ln>
                <a:solidFill>
                  <a:srgbClr val="000000"/>
                </a:solidFill>
                <a:effectLst/>
                <a:uLnTx/>
                <a:uFillTx/>
                <a:latin typeface="Calibri"/>
                <a:ea typeface="ＭＳ Ｐゴシック"/>
                <a:cs typeface="Calibri"/>
              </a:rPr>
              <a:t>tisa</a:t>
            </a:r>
            <a:r>
              <a:rPr kumimoji="0" sz="1400" b="1" i="0" u="none" strike="noStrike" kern="1200" cap="none" spc="0" normalizeH="0" baseline="0" noProof="0" dirty="0" err="1">
                <a:ln>
                  <a:noFill/>
                </a:ln>
                <a:solidFill>
                  <a:srgbClr val="000000"/>
                </a:solidFill>
                <a:effectLst/>
                <a:uLnTx/>
                <a:uFillTx/>
                <a:latin typeface="Calibri"/>
                <a:ea typeface="ＭＳ Ｐゴシック"/>
                <a:cs typeface="Calibri"/>
              </a:rPr>
              <a:t>-cel</a:t>
            </a:r>
            <a:r>
              <a:rPr kumimoji="0" sz="1400" b="1" i="0" u="none" strike="noStrike" kern="1200" cap="none" spc="-5" normalizeH="0" baseline="0" noProof="0" dirty="0">
                <a:ln>
                  <a:noFill/>
                </a:ln>
                <a:solidFill>
                  <a:srgbClr val="000000"/>
                </a:solidFill>
                <a:effectLst/>
                <a:uLnTx/>
                <a:uFillTx/>
                <a:latin typeface="Calibri"/>
                <a:ea typeface="ＭＳ Ｐゴシック"/>
                <a:cs typeface="Calibri"/>
              </a:rPr>
              <a:t> </a:t>
            </a:r>
            <a:r>
              <a:rPr kumimoji="0" sz="1400" b="1" i="0" u="none" strike="noStrike" kern="1200" cap="none" spc="0" normalizeH="0" baseline="0" noProof="0" dirty="0">
                <a:ln>
                  <a:noFill/>
                </a:ln>
                <a:solidFill>
                  <a:srgbClr val="000000"/>
                </a:solidFill>
                <a:effectLst/>
                <a:uLnTx/>
                <a:uFillTx/>
                <a:latin typeface="Calibri"/>
                <a:ea typeface="ＭＳ Ｐゴシック"/>
                <a:cs typeface="Calibri"/>
              </a:rPr>
              <a:t>vs</a:t>
            </a:r>
            <a:r>
              <a:rPr kumimoji="0" sz="1400" b="1" i="0" u="none" strike="noStrike" kern="1200" cap="none" spc="-5" normalizeH="0" baseline="0" noProof="0" dirty="0">
                <a:ln>
                  <a:noFill/>
                </a:ln>
                <a:solidFill>
                  <a:srgbClr val="000000"/>
                </a:solidFill>
                <a:effectLst/>
                <a:uLnTx/>
                <a:uFillTx/>
                <a:latin typeface="Calibri"/>
                <a:ea typeface="ＭＳ Ｐゴシック"/>
                <a:cs typeface="Calibri"/>
              </a:rPr>
              <a:t> </a:t>
            </a:r>
            <a:r>
              <a:rPr kumimoji="0" sz="1400" b="1" i="0" u="none" strike="noStrike" kern="1200" cap="none" spc="-25" normalizeH="0" baseline="0" noProof="0" dirty="0">
                <a:ln>
                  <a:noFill/>
                </a:ln>
                <a:solidFill>
                  <a:srgbClr val="000000"/>
                </a:solidFill>
                <a:effectLst/>
                <a:uLnTx/>
                <a:uFillTx/>
                <a:latin typeface="Calibri"/>
                <a:ea typeface="ＭＳ Ｐゴシック"/>
                <a:cs typeface="Calibri"/>
              </a:rPr>
              <a:t>SOC</a:t>
            </a:r>
            <a:endParaRPr kumimoji="0" sz="1400" b="0" i="0" u="none" strike="noStrike" kern="1200" cap="none" spc="0" normalizeH="0" baseline="0" noProof="0" dirty="0">
              <a:ln>
                <a:noFill/>
              </a:ln>
              <a:solidFill>
                <a:srgbClr val="000000"/>
              </a:solidFill>
              <a:effectLst/>
              <a:uLnTx/>
              <a:uFillTx/>
              <a:latin typeface="Calibri"/>
              <a:ea typeface="ＭＳ Ｐゴシック"/>
              <a:cs typeface="Calibri"/>
            </a:endParaRPr>
          </a:p>
        </p:txBody>
      </p:sp>
      <p:sp>
        <p:nvSpPr>
          <p:cNvPr id="27" name="Rectangle 26">
            <a:extLst>
              <a:ext uri="{FF2B5EF4-FFF2-40B4-BE49-F238E27FC236}">
                <a16:creationId xmlns:a16="http://schemas.microsoft.com/office/drawing/2014/main" id="{3098637E-52A7-13E0-8F0A-A66A4E579B86}"/>
              </a:ext>
            </a:extLst>
          </p:cNvPr>
          <p:cNvSpPr/>
          <p:nvPr/>
        </p:nvSpPr>
        <p:spPr>
          <a:xfrm>
            <a:off x="9499686" y="1480153"/>
            <a:ext cx="2628598" cy="10397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ＭＳ Ｐゴシック"/>
              </a:rPr>
              <a:t>Positive study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ＭＳ Ｐゴシック"/>
              </a:rPr>
              <a:t>Axi-cel approved second line</a:t>
            </a:r>
          </a:p>
        </p:txBody>
      </p:sp>
      <p:sp>
        <p:nvSpPr>
          <p:cNvPr id="28" name="Rectangle 27">
            <a:extLst>
              <a:ext uri="{FF2B5EF4-FFF2-40B4-BE49-F238E27FC236}">
                <a16:creationId xmlns:a16="http://schemas.microsoft.com/office/drawing/2014/main" id="{291B7071-1056-ED6D-CF19-7040C644E5E3}"/>
              </a:ext>
            </a:extLst>
          </p:cNvPr>
          <p:cNvSpPr/>
          <p:nvPr/>
        </p:nvSpPr>
        <p:spPr>
          <a:xfrm>
            <a:off x="9499686" y="3123977"/>
            <a:ext cx="2628598" cy="10397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ＭＳ Ｐゴシック"/>
              </a:rPr>
              <a:t>Positive study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FFFF"/>
                </a:solidFill>
                <a:effectLst/>
                <a:uLnTx/>
                <a:uFillTx/>
                <a:latin typeface="Arial"/>
                <a:ea typeface="ＭＳ Ｐゴシック"/>
              </a:rPr>
              <a:t>Liso-cel</a:t>
            </a:r>
            <a:r>
              <a:rPr kumimoji="0" lang="en-US" sz="1800" b="0" i="0" u="none" strike="noStrike" kern="1200" cap="none" spc="0" normalizeH="0" baseline="0" noProof="0" dirty="0">
                <a:ln>
                  <a:noFill/>
                </a:ln>
                <a:solidFill>
                  <a:srgbClr val="FFFFFF"/>
                </a:solidFill>
                <a:effectLst/>
                <a:uLnTx/>
                <a:uFillTx/>
                <a:latin typeface="Arial"/>
                <a:ea typeface="ＭＳ Ｐゴシック"/>
              </a:rPr>
              <a:t> approved second-line</a:t>
            </a:r>
          </a:p>
        </p:txBody>
      </p:sp>
      <p:sp>
        <p:nvSpPr>
          <p:cNvPr id="29" name="Rectangle 28">
            <a:extLst>
              <a:ext uri="{FF2B5EF4-FFF2-40B4-BE49-F238E27FC236}">
                <a16:creationId xmlns:a16="http://schemas.microsoft.com/office/drawing/2014/main" id="{DDB61D58-E809-A1C9-0C67-658160307E53}"/>
              </a:ext>
            </a:extLst>
          </p:cNvPr>
          <p:cNvSpPr/>
          <p:nvPr/>
        </p:nvSpPr>
        <p:spPr>
          <a:xfrm>
            <a:off x="9532810" y="4718911"/>
            <a:ext cx="2571713" cy="10397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ＭＳ Ｐゴシック"/>
              </a:rPr>
              <a:t>Negative study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ＭＳ Ｐゴシック"/>
              </a:rPr>
              <a:t>Tisa-</a:t>
            </a:r>
            <a:r>
              <a:rPr kumimoji="0" lang="en-US" sz="1800" b="0" i="0" u="none" strike="noStrike" kern="1200" cap="none" spc="0" normalizeH="0" baseline="0" noProof="0" dirty="0" err="1">
                <a:ln>
                  <a:noFill/>
                </a:ln>
                <a:solidFill>
                  <a:srgbClr val="FFFFFF"/>
                </a:solidFill>
                <a:effectLst/>
                <a:uLnTx/>
                <a:uFillTx/>
                <a:latin typeface="Arial"/>
                <a:ea typeface="ＭＳ Ｐゴシック"/>
              </a:rPr>
              <a:t>cel</a:t>
            </a:r>
            <a:r>
              <a:rPr kumimoji="0" lang="en-US" sz="1800" b="0" i="0" u="none" strike="noStrike" kern="1200" cap="none" spc="0" normalizeH="0" baseline="0" noProof="0" dirty="0">
                <a:ln>
                  <a:noFill/>
                </a:ln>
                <a:solidFill>
                  <a:srgbClr val="FFFFFF"/>
                </a:solidFill>
                <a:effectLst/>
                <a:uLnTx/>
                <a:uFillTx/>
                <a:latin typeface="Arial"/>
                <a:ea typeface="ＭＳ Ｐゴシック"/>
              </a:rPr>
              <a:t> not approved second-line</a:t>
            </a:r>
          </a:p>
        </p:txBody>
      </p:sp>
      <p:sp>
        <p:nvSpPr>
          <p:cNvPr id="30" name="Text Placeholder 3">
            <a:extLst>
              <a:ext uri="{FF2B5EF4-FFF2-40B4-BE49-F238E27FC236}">
                <a16:creationId xmlns:a16="http://schemas.microsoft.com/office/drawing/2014/main" id="{6C1C250D-F86F-A8F6-1CCC-5B88198BA821}"/>
              </a:ext>
            </a:extLst>
          </p:cNvPr>
          <p:cNvSpPr txBox="1">
            <a:spLocks/>
          </p:cNvSpPr>
          <p:nvPr/>
        </p:nvSpPr>
        <p:spPr>
          <a:xfrm>
            <a:off x="3108905" y="6451579"/>
            <a:ext cx="9637296" cy="266700"/>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rgbClr val="7F7F7F"/>
                </a:solidFill>
                <a:latin typeface="Whitney Light" pitchFamily="2" charset="77"/>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rgbClr val="7F7F7F"/>
                </a:solidFill>
                <a:latin typeface="Whitney Light" pitchFamily="2" charset="77"/>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rgbClr val="7F7F7F"/>
                </a:solidFill>
                <a:latin typeface="Whitney Light" pitchFamily="2"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rgbClr val="7F7F7F"/>
                </a:solidFill>
                <a:latin typeface="Whitney Light" pitchFamily="2" charset="77"/>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rgbClr val="7F7F7F"/>
                </a:solidFill>
                <a:latin typeface="Whitney Light"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rgbClr val="7F7F7F"/>
                </a:solidFill>
                <a:effectLst/>
                <a:uLnTx/>
                <a:uFillTx/>
                <a:latin typeface="Calibri"/>
                <a:ea typeface="ＭＳ Ｐゴシック"/>
                <a:cs typeface="Calibri"/>
              </a:rPr>
              <a:t>1.</a:t>
            </a:r>
            <a:r>
              <a:rPr kumimoji="0" lang="en-US" sz="1000" b="0" i="0" u="none" strike="noStrike" kern="1200" cap="none" spc="-10" normalizeH="0" baseline="0" noProof="0" dirty="0">
                <a:ln>
                  <a:noFill/>
                </a:ln>
                <a:solidFill>
                  <a:srgbClr val="7F7F7F"/>
                </a:solidFill>
                <a:effectLst/>
                <a:uLnTx/>
                <a:uFillTx/>
                <a:latin typeface="Calibri"/>
                <a:ea typeface="ＭＳ Ｐゴシック"/>
                <a:cs typeface="Calibri"/>
              </a:rPr>
              <a:t> </a:t>
            </a:r>
            <a:r>
              <a:rPr kumimoji="0" lang="en-US" sz="1000" b="0" i="0" u="none" strike="noStrike" kern="1200" cap="none" spc="0" normalizeH="0" baseline="0" noProof="0" dirty="0">
                <a:ln>
                  <a:noFill/>
                </a:ln>
                <a:solidFill>
                  <a:srgbClr val="7F7F7F"/>
                </a:solidFill>
                <a:effectLst/>
                <a:uLnTx/>
                <a:uFillTx/>
                <a:latin typeface="Calibri"/>
                <a:ea typeface="ＭＳ Ｐゴシック"/>
                <a:cs typeface="Calibri"/>
              </a:rPr>
              <a:t>Locke</a:t>
            </a:r>
            <a:r>
              <a:rPr kumimoji="0" lang="en-US" sz="1000" b="0" i="0" u="none" strike="noStrike" kern="1200" cap="none" spc="-10" normalizeH="0" baseline="0" noProof="0" dirty="0">
                <a:ln>
                  <a:noFill/>
                </a:ln>
                <a:solidFill>
                  <a:srgbClr val="7F7F7F"/>
                </a:solidFill>
                <a:effectLst/>
                <a:uLnTx/>
                <a:uFillTx/>
                <a:latin typeface="Calibri"/>
                <a:ea typeface="ＭＳ Ｐゴシック"/>
                <a:cs typeface="Calibri"/>
              </a:rPr>
              <a:t> </a:t>
            </a:r>
            <a:r>
              <a:rPr kumimoji="0" lang="en-US" sz="1000" b="0" i="0" u="none" strike="noStrike" kern="1200" cap="none" spc="0" normalizeH="0" baseline="0" noProof="0" dirty="0">
                <a:ln>
                  <a:noFill/>
                </a:ln>
                <a:solidFill>
                  <a:srgbClr val="7F7F7F"/>
                </a:solidFill>
                <a:effectLst/>
                <a:uLnTx/>
                <a:uFillTx/>
                <a:latin typeface="Calibri"/>
                <a:ea typeface="ＭＳ Ｐゴシック"/>
                <a:cs typeface="Calibri"/>
              </a:rPr>
              <a:t>FL,</a:t>
            </a:r>
            <a:r>
              <a:rPr kumimoji="0" lang="en-US" sz="1000" b="0" i="0" u="none" strike="noStrike" kern="1200" cap="none" spc="-5" normalizeH="0" baseline="0" noProof="0" dirty="0">
                <a:ln>
                  <a:noFill/>
                </a:ln>
                <a:solidFill>
                  <a:srgbClr val="7F7F7F"/>
                </a:solidFill>
                <a:effectLst/>
                <a:uLnTx/>
                <a:uFillTx/>
                <a:latin typeface="Calibri"/>
                <a:ea typeface="ＭＳ Ｐゴシック"/>
                <a:cs typeface="Calibri"/>
              </a:rPr>
              <a:t> </a:t>
            </a:r>
            <a:r>
              <a:rPr kumimoji="0" lang="en-US" sz="1000" b="0" i="0" u="none" strike="noStrike" kern="1200" cap="none" spc="0" normalizeH="0" baseline="0" noProof="0" dirty="0">
                <a:ln>
                  <a:noFill/>
                </a:ln>
                <a:solidFill>
                  <a:srgbClr val="7F7F7F"/>
                </a:solidFill>
                <a:effectLst/>
                <a:uLnTx/>
                <a:uFillTx/>
                <a:latin typeface="Calibri"/>
                <a:ea typeface="ＭＳ Ｐゴシック"/>
                <a:cs typeface="Calibri"/>
              </a:rPr>
              <a:t>et</a:t>
            </a:r>
            <a:r>
              <a:rPr kumimoji="0" lang="en-US" sz="1000" b="0" i="0" u="none" strike="noStrike" kern="1200" cap="none" spc="-10" normalizeH="0" baseline="0" noProof="0" dirty="0">
                <a:ln>
                  <a:noFill/>
                </a:ln>
                <a:solidFill>
                  <a:srgbClr val="7F7F7F"/>
                </a:solidFill>
                <a:effectLst/>
                <a:uLnTx/>
                <a:uFillTx/>
                <a:latin typeface="Calibri"/>
                <a:ea typeface="ＭＳ Ｐゴシック"/>
                <a:cs typeface="Calibri"/>
              </a:rPr>
              <a:t> </a:t>
            </a:r>
            <a:r>
              <a:rPr kumimoji="0" lang="en-US" sz="1000" b="0" i="0" u="none" strike="noStrike" kern="1200" cap="none" spc="0" normalizeH="0" baseline="0" noProof="0" dirty="0">
                <a:ln>
                  <a:noFill/>
                </a:ln>
                <a:solidFill>
                  <a:srgbClr val="7F7F7F"/>
                </a:solidFill>
                <a:effectLst/>
                <a:uLnTx/>
                <a:uFillTx/>
                <a:latin typeface="Calibri"/>
                <a:ea typeface="ＭＳ Ｐゴシック"/>
                <a:cs typeface="Calibri"/>
              </a:rPr>
              <a:t>al.</a:t>
            </a:r>
            <a:r>
              <a:rPr kumimoji="0" lang="en-US" sz="1000" b="0" i="0" u="none" strike="noStrike" kern="1200" cap="none" spc="-10" normalizeH="0" baseline="0" noProof="0" dirty="0">
                <a:ln>
                  <a:noFill/>
                </a:ln>
                <a:solidFill>
                  <a:srgbClr val="7F7F7F"/>
                </a:solidFill>
                <a:effectLst/>
                <a:uLnTx/>
                <a:uFillTx/>
                <a:latin typeface="Calibri"/>
                <a:ea typeface="ＭＳ Ｐゴシック"/>
                <a:cs typeface="Calibri"/>
              </a:rPr>
              <a:t> </a:t>
            </a:r>
            <a:r>
              <a:rPr kumimoji="0" lang="en-US" sz="1000" b="0" i="0" u="none" strike="noStrike" kern="1200" cap="none" spc="0" normalizeH="0" baseline="0" noProof="0" dirty="0">
                <a:ln>
                  <a:noFill/>
                </a:ln>
                <a:solidFill>
                  <a:srgbClr val="7F7F7F"/>
                </a:solidFill>
                <a:effectLst/>
                <a:uLnTx/>
                <a:uFillTx/>
                <a:latin typeface="Calibri"/>
                <a:ea typeface="ＭＳ Ｐゴシック"/>
                <a:cs typeface="Calibri"/>
              </a:rPr>
              <a:t>N</a:t>
            </a:r>
            <a:r>
              <a:rPr kumimoji="0" lang="en-US" sz="1000" b="0" i="0" u="none" strike="noStrike" kern="1200" cap="none" spc="-10" normalizeH="0" baseline="0" noProof="0" dirty="0">
                <a:ln>
                  <a:noFill/>
                </a:ln>
                <a:solidFill>
                  <a:srgbClr val="7F7F7F"/>
                </a:solidFill>
                <a:effectLst/>
                <a:uLnTx/>
                <a:uFillTx/>
                <a:latin typeface="Calibri"/>
                <a:ea typeface="ＭＳ Ｐゴシック"/>
                <a:cs typeface="Calibri"/>
              </a:rPr>
              <a:t> </a:t>
            </a:r>
            <a:r>
              <a:rPr kumimoji="0" lang="en-US" sz="1000" b="0" i="0" u="none" strike="noStrike" kern="1200" cap="none" spc="0" normalizeH="0" baseline="0" noProof="0" dirty="0" err="1">
                <a:ln>
                  <a:noFill/>
                </a:ln>
                <a:solidFill>
                  <a:srgbClr val="7F7F7F"/>
                </a:solidFill>
                <a:effectLst/>
                <a:uLnTx/>
                <a:uFillTx/>
                <a:latin typeface="Calibri"/>
                <a:ea typeface="ＭＳ Ｐゴシック"/>
                <a:cs typeface="Calibri"/>
              </a:rPr>
              <a:t>Engl</a:t>
            </a:r>
            <a:r>
              <a:rPr kumimoji="0" lang="en-US" sz="1000" b="0" i="0" u="none" strike="noStrike" kern="1200" cap="none" spc="-15" normalizeH="0" baseline="0" noProof="0" dirty="0">
                <a:ln>
                  <a:noFill/>
                </a:ln>
                <a:solidFill>
                  <a:srgbClr val="7F7F7F"/>
                </a:solidFill>
                <a:effectLst/>
                <a:uLnTx/>
                <a:uFillTx/>
                <a:latin typeface="Calibri"/>
                <a:ea typeface="ＭＳ Ｐゴシック"/>
                <a:cs typeface="Calibri"/>
              </a:rPr>
              <a:t> </a:t>
            </a:r>
            <a:r>
              <a:rPr kumimoji="0" lang="en-US" sz="1000" b="0" i="0" u="none" strike="noStrike" kern="1200" cap="none" spc="0" normalizeH="0" baseline="0" noProof="0" dirty="0">
                <a:ln>
                  <a:noFill/>
                </a:ln>
                <a:solidFill>
                  <a:srgbClr val="7F7F7F"/>
                </a:solidFill>
                <a:effectLst/>
                <a:uLnTx/>
                <a:uFillTx/>
                <a:latin typeface="Calibri"/>
                <a:ea typeface="ＭＳ Ｐゴシック"/>
                <a:cs typeface="Calibri"/>
              </a:rPr>
              <a:t>J</a:t>
            </a:r>
            <a:r>
              <a:rPr kumimoji="0" lang="en-US" sz="1000" b="0" i="0" u="none" strike="noStrike" kern="1200" cap="none" spc="-5" normalizeH="0" baseline="0" noProof="0" dirty="0">
                <a:ln>
                  <a:noFill/>
                </a:ln>
                <a:solidFill>
                  <a:srgbClr val="7F7F7F"/>
                </a:solidFill>
                <a:effectLst/>
                <a:uLnTx/>
                <a:uFillTx/>
                <a:latin typeface="Calibri"/>
                <a:ea typeface="ＭＳ Ｐゴシック"/>
                <a:cs typeface="Calibri"/>
              </a:rPr>
              <a:t> </a:t>
            </a:r>
            <a:r>
              <a:rPr kumimoji="0" lang="en-US" sz="1000" b="0" i="0" u="none" strike="noStrike" kern="1200" cap="none" spc="0" normalizeH="0" baseline="0" noProof="0" dirty="0">
                <a:ln>
                  <a:noFill/>
                </a:ln>
                <a:solidFill>
                  <a:srgbClr val="7F7F7F"/>
                </a:solidFill>
                <a:effectLst/>
                <a:uLnTx/>
                <a:uFillTx/>
                <a:latin typeface="Calibri"/>
                <a:ea typeface="ＭＳ Ｐゴシック"/>
                <a:cs typeface="Calibri"/>
              </a:rPr>
              <a:t>Med.</a:t>
            </a:r>
            <a:r>
              <a:rPr kumimoji="0" lang="en-US" sz="1000" b="0" i="0" u="none" strike="noStrike" kern="1200" cap="none" spc="-10" normalizeH="0" baseline="0" noProof="0" dirty="0">
                <a:ln>
                  <a:noFill/>
                </a:ln>
                <a:solidFill>
                  <a:srgbClr val="7F7F7F"/>
                </a:solidFill>
                <a:effectLst/>
                <a:uLnTx/>
                <a:uFillTx/>
                <a:latin typeface="Calibri"/>
                <a:ea typeface="ＭＳ Ｐゴシック"/>
                <a:cs typeface="Calibri"/>
              </a:rPr>
              <a:t> </a:t>
            </a:r>
            <a:r>
              <a:rPr kumimoji="0" lang="en-US" sz="1000" b="0" i="0" u="none" strike="noStrike" kern="1200" cap="none" spc="0" normalizeH="0" baseline="0" noProof="0" dirty="0">
                <a:ln>
                  <a:noFill/>
                </a:ln>
                <a:solidFill>
                  <a:srgbClr val="7F7F7F"/>
                </a:solidFill>
                <a:effectLst/>
                <a:uLnTx/>
                <a:uFillTx/>
                <a:latin typeface="Calibri"/>
                <a:ea typeface="ＭＳ Ｐゴシック"/>
                <a:cs typeface="Calibri"/>
              </a:rPr>
              <a:t>2022;386:640-54.</a:t>
            </a:r>
            <a:r>
              <a:rPr kumimoji="0" lang="en-US" sz="1000" b="0" i="0" u="none" strike="noStrike" kern="1200" cap="none" spc="-5" normalizeH="0" baseline="0" noProof="0" dirty="0">
                <a:ln>
                  <a:noFill/>
                </a:ln>
                <a:solidFill>
                  <a:srgbClr val="7F7F7F"/>
                </a:solidFill>
                <a:effectLst/>
                <a:uLnTx/>
                <a:uFillTx/>
                <a:latin typeface="Calibri"/>
                <a:ea typeface="ＭＳ Ｐゴシック"/>
                <a:cs typeface="Calibri"/>
              </a:rPr>
              <a:t> </a:t>
            </a:r>
            <a:r>
              <a:rPr kumimoji="0" lang="en-US" sz="1000" b="0" i="0" u="none" strike="noStrike" kern="1200" cap="none" spc="0" normalizeH="0" baseline="0" noProof="0" dirty="0">
                <a:ln>
                  <a:noFill/>
                </a:ln>
                <a:solidFill>
                  <a:srgbClr val="7F7F7F"/>
                </a:solidFill>
                <a:effectLst/>
                <a:uLnTx/>
                <a:uFillTx/>
                <a:latin typeface="Calibri"/>
                <a:ea typeface="ＭＳ Ｐゴシック"/>
                <a:cs typeface="Calibri"/>
              </a:rPr>
              <a:t>2.</a:t>
            </a:r>
            <a:r>
              <a:rPr kumimoji="0" lang="en-US" sz="1000" b="0" i="0" u="none" strike="noStrike" kern="1200" cap="none" spc="60" normalizeH="0" baseline="0" noProof="0" dirty="0">
                <a:ln>
                  <a:noFill/>
                </a:ln>
                <a:solidFill>
                  <a:srgbClr val="7F7F7F"/>
                </a:solidFill>
                <a:effectLst/>
                <a:uLnTx/>
                <a:uFillTx/>
                <a:latin typeface="Calibri"/>
                <a:ea typeface="ＭＳ Ｐゴシック"/>
                <a:cs typeface="Calibri"/>
              </a:rPr>
              <a:t> </a:t>
            </a:r>
            <a:r>
              <a:rPr kumimoji="0" lang="en-US" sz="1000" b="0" i="0" u="none" strike="noStrike" kern="1200" cap="none" spc="0" normalizeH="0" baseline="0" noProof="0" dirty="0" err="1">
                <a:ln>
                  <a:noFill/>
                </a:ln>
                <a:solidFill>
                  <a:srgbClr val="7F7F7F"/>
                </a:solidFill>
                <a:effectLst/>
                <a:uLnTx/>
                <a:uFillTx/>
                <a:latin typeface="Calibri"/>
                <a:ea typeface="ＭＳ Ｐゴシック"/>
                <a:cs typeface="Calibri"/>
              </a:rPr>
              <a:t>Kamdar</a:t>
            </a:r>
            <a:r>
              <a:rPr kumimoji="0" lang="en-US" sz="1000" b="0" i="0" u="none" strike="noStrike" kern="1200" cap="none" spc="5" normalizeH="0" baseline="0" noProof="0" dirty="0">
                <a:ln>
                  <a:noFill/>
                </a:ln>
                <a:solidFill>
                  <a:srgbClr val="7F7F7F"/>
                </a:solidFill>
                <a:effectLst/>
                <a:uLnTx/>
                <a:uFillTx/>
                <a:latin typeface="Calibri"/>
                <a:ea typeface="ＭＳ Ｐゴシック"/>
                <a:cs typeface="Calibri"/>
              </a:rPr>
              <a:t> </a:t>
            </a:r>
            <a:r>
              <a:rPr kumimoji="0" lang="en-US" sz="1000" b="0" i="0" u="none" strike="noStrike" kern="1200" cap="none" spc="0" normalizeH="0" baseline="0" noProof="0" dirty="0">
                <a:ln>
                  <a:noFill/>
                </a:ln>
                <a:solidFill>
                  <a:srgbClr val="7F7F7F"/>
                </a:solidFill>
                <a:effectLst/>
                <a:uLnTx/>
                <a:uFillTx/>
                <a:latin typeface="Calibri"/>
                <a:ea typeface="ＭＳ Ｐゴシック"/>
                <a:cs typeface="Calibri"/>
              </a:rPr>
              <a:t>M,</a:t>
            </a:r>
            <a:r>
              <a:rPr kumimoji="0" lang="en-US" sz="1000" b="0" i="0" u="none" strike="noStrike" kern="1200" cap="none" spc="-10" normalizeH="0" baseline="0" noProof="0" dirty="0">
                <a:ln>
                  <a:noFill/>
                </a:ln>
                <a:solidFill>
                  <a:srgbClr val="7F7F7F"/>
                </a:solidFill>
                <a:effectLst/>
                <a:uLnTx/>
                <a:uFillTx/>
                <a:latin typeface="Calibri"/>
                <a:ea typeface="ＭＳ Ｐゴシック"/>
                <a:cs typeface="Calibri"/>
              </a:rPr>
              <a:t> </a:t>
            </a:r>
            <a:r>
              <a:rPr kumimoji="0" lang="en-US" sz="1000" b="0" i="0" u="none" strike="noStrike" kern="1200" cap="none" spc="0" normalizeH="0" baseline="0" noProof="0" dirty="0">
                <a:ln>
                  <a:noFill/>
                </a:ln>
                <a:solidFill>
                  <a:srgbClr val="7F7F7F"/>
                </a:solidFill>
                <a:effectLst/>
                <a:uLnTx/>
                <a:uFillTx/>
                <a:latin typeface="Calibri"/>
                <a:ea typeface="ＭＳ Ｐゴシック"/>
                <a:cs typeface="Calibri"/>
              </a:rPr>
              <a:t>et</a:t>
            </a:r>
            <a:r>
              <a:rPr kumimoji="0" lang="en-US" sz="1000" b="0" i="0" u="none" strike="noStrike" kern="1200" cap="none" spc="-5" normalizeH="0" baseline="0" noProof="0" dirty="0">
                <a:ln>
                  <a:noFill/>
                </a:ln>
                <a:solidFill>
                  <a:srgbClr val="7F7F7F"/>
                </a:solidFill>
                <a:effectLst/>
                <a:uLnTx/>
                <a:uFillTx/>
                <a:latin typeface="Calibri"/>
                <a:ea typeface="ＭＳ Ｐゴシック"/>
                <a:cs typeface="Calibri"/>
              </a:rPr>
              <a:t> </a:t>
            </a:r>
            <a:r>
              <a:rPr kumimoji="0" lang="en-US" sz="1000" b="0" i="0" u="none" strike="noStrike" kern="1200" cap="none" spc="0" normalizeH="0" baseline="0" noProof="0" dirty="0">
                <a:ln>
                  <a:noFill/>
                </a:ln>
                <a:solidFill>
                  <a:srgbClr val="7F7F7F"/>
                </a:solidFill>
                <a:effectLst/>
                <a:uLnTx/>
                <a:uFillTx/>
                <a:latin typeface="Calibri"/>
                <a:ea typeface="ＭＳ Ｐゴシック"/>
                <a:cs typeface="Calibri"/>
              </a:rPr>
              <a:t>al.</a:t>
            </a:r>
            <a:r>
              <a:rPr kumimoji="0" lang="en-US" sz="1000" b="0" i="0" u="none" strike="noStrike" kern="1200" cap="none" spc="-15" normalizeH="0" baseline="0" noProof="0" dirty="0">
                <a:ln>
                  <a:noFill/>
                </a:ln>
                <a:solidFill>
                  <a:srgbClr val="7F7F7F"/>
                </a:solidFill>
                <a:effectLst/>
                <a:uLnTx/>
                <a:uFillTx/>
                <a:latin typeface="Calibri"/>
                <a:ea typeface="ＭＳ Ｐゴシック"/>
                <a:cs typeface="Calibri"/>
              </a:rPr>
              <a:t> </a:t>
            </a:r>
            <a:r>
              <a:rPr kumimoji="0" lang="en-US" sz="1000" b="0" i="0" u="none" strike="noStrike" kern="1200" cap="none" spc="0" normalizeH="0" baseline="0" noProof="0" dirty="0">
                <a:ln>
                  <a:noFill/>
                </a:ln>
                <a:solidFill>
                  <a:srgbClr val="7F7F7F"/>
                </a:solidFill>
                <a:effectLst/>
                <a:uLnTx/>
                <a:uFillTx/>
                <a:latin typeface="Calibri"/>
                <a:ea typeface="ＭＳ Ｐゴシック"/>
                <a:cs typeface="Calibri"/>
              </a:rPr>
              <a:t>Oral</a:t>
            </a:r>
            <a:r>
              <a:rPr kumimoji="0" lang="en-US" sz="1000" b="0" i="0" u="none" strike="noStrike" kern="1200" cap="none" spc="-15" normalizeH="0" baseline="0" noProof="0" dirty="0">
                <a:ln>
                  <a:noFill/>
                </a:ln>
                <a:solidFill>
                  <a:srgbClr val="7F7F7F"/>
                </a:solidFill>
                <a:effectLst/>
                <a:uLnTx/>
                <a:uFillTx/>
                <a:latin typeface="Calibri"/>
                <a:ea typeface="ＭＳ Ｐゴシック"/>
                <a:cs typeface="Calibri"/>
              </a:rPr>
              <a:t> </a:t>
            </a:r>
            <a:r>
              <a:rPr kumimoji="0" lang="en-US" sz="1000" b="0" i="0" u="none" strike="noStrike" kern="1200" cap="none" spc="0" normalizeH="0" baseline="0" noProof="0" dirty="0">
                <a:ln>
                  <a:noFill/>
                </a:ln>
                <a:solidFill>
                  <a:srgbClr val="7F7F7F"/>
                </a:solidFill>
                <a:effectLst/>
                <a:uLnTx/>
                <a:uFillTx/>
                <a:latin typeface="Calibri"/>
                <a:ea typeface="ＭＳ Ｐゴシック"/>
                <a:cs typeface="Calibri"/>
              </a:rPr>
              <a:t>presentation</a:t>
            </a:r>
            <a:r>
              <a:rPr kumimoji="0" lang="en-US" sz="1000" b="0" i="0" u="none" strike="noStrike" kern="1200" cap="none" spc="-5" normalizeH="0" baseline="0" noProof="0" dirty="0">
                <a:ln>
                  <a:noFill/>
                </a:ln>
                <a:solidFill>
                  <a:srgbClr val="7F7F7F"/>
                </a:solidFill>
                <a:effectLst/>
                <a:uLnTx/>
                <a:uFillTx/>
                <a:latin typeface="Calibri"/>
                <a:ea typeface="ＭＳ Ｐゴシック"/>
                <a:cs typeface="Calibri"/>
              </a:rPr>
              <a:t> </a:t>
            </a:r>
            <a:r>
              <a:rPr kumimoji="0" lang="en-US" sz="1000" b="0" i="0" u="none" strike="noStrike" kern="1200" cap="none" spc="0" normalizeH="0" baseline="0" noProof="0" dirty="0">
                <a:ln>
                  <a:noFill/>
                </a:ln>
                <a:solidFill>
                  <a:srgbClr val="7F7F7F"/>
                </a:solidFill>
                <a:effectLst/>
                <a:uLnTx/>
                <a:uFillTx/>
                <a:latin typeface="Calibri"/>
                <a:ea typeface="ＭＳ Ｐゴシック"/>
                <a:cs typeface="Calibri"/>
              </a:rPr>
              <a:t>at</a:t>
            </a:r>
            <a:r>
              <a:rPr kumimoji="0" lang="en-US" sz="1000" b="0" i="0" u="none" strike="noStrike" kern="1200" cap="none" spc="-10" normalizeH="0" baseline="0" noProof="0" dirty="0">
                <a:ln>
                  <a:noFill/>
                </a:ln>
                <a:solidFill>
                  <a:srgbClr val="7F7F7F"/>
                </a:solidFill>
                <a:effectLst/>
                <a:uLnTx/>
                <a:uFillTx/>
                <a:latin typeface="Calibri"/>
                <a:ea typeface="ＭＳ Ｐゴシック"/>
                <a:cs typeface="Calibri"/>
              </a:rPr>
              <a:t> </a:t>
            </a:r>
            <a:r>
              <a:rPr kumimoji="0" lang="en-US" sz="1000" b="0" i="0" u="none" strike="noStrike" kern="1200" cap="none" spc="0" normalizeH="0" baseline="0" noProof="0" dirty="0">
                <a:ln>
                  <a:noFill/>
                </a:ln>
                <a:solidFill>
                  <a:srgbClr val="7F7F7F"/>
                </a:solidFill>
                <a:effectLst/>
                <a:uLnTx/>
                <a:uFillTx/>
                <a:latin typeface="Calibri"/>
                <a:ea typeface="ＭＳ Ｐゴシック"/>
                <a:cs typeface="Calibri"/>
              </a:rPr>
              <a:t>ASH</a:t>
            </a:r>
            <a:r>
              <a:rPr kumimoji="0" lang="en-US" sz="1000" b="0" i="0" u="none" strike="noStrike" kern="1200" cap="none" spc="-5" normalizeH="0" baseline="0" noProof="0" dirty="0">
                <a:ln>
                  <a:noFill/>
                </a:ln>
                <a:solidFill>
                  <a:srgbClr val="7F7F7F"/>
                </a:solidFill>
                <a:effectLst/>
                <a:uLnTx/>
                <a:uFillTx/>
                <a:latin typeface="Calibri"/>
                <a:ea typeface="ＭＳ Ｐゴシック"/>
                <a:cs typeface="Calibri"/>
              </a:rPr>
              <a:t> </a:t>
            </a:r>
            <a:r>
              <a:rPr kumimoji="0" lang="en-US" sz="1000" b="0" i="0" u="none" strike="noStrike" kern="1200" cap="none" spc="0" normalizeH="0" baseline="0" noProof="0" dirty="0">
                <a:ln>
                  <a:noFill/>
                </a:ln>
                <a:solidFill>
                  <a:srgbClr val="7F7F7F"/>
                </a:solidFill>
                <a:effectLst/>
                <a:uLnTx/>
                <a:uFillTx/>
                <a:latin typeface="Calibri"/>
                <a:ea typeface="ＭＳ Ｐゴシック"/>
                <a:cs typeface="Calibri"/>
              </a:rPr>
              <a:t>2021;</a:t>
            </a:r>
            <a:r>
              <a:rPr kumimoji="0" lang="en-US" sz="1000" b="0" i="0" u="none" strike="noStrike" kern="1200" cap="none" spc="-10" normalizeH="0" baseline="0" noProof="0" dirty="0">
                <a:ln>
                  <a:noFill/>
                </a:ln>
                <a:solidFill>
                  <a:srgbClr val="7F7F7F"/>
                </a:solidFill>
                <a:effectLst/>
                <a:uLnTx/>
                <a:uFillTx/>
                <a:latin typeface="Calibri"/>
                <a:ea typeface="ＭＳ Ｐゴシック"/>
                <a:cs typeface="Calibri"/>
              </a:rPr>
              <a:t> </a:t>
            </a:r>
            <a:r>
              <a:rPr kumimoji="0" lang="en-US" sz="1000" b="0" i="0" u="none" strike="noStrike" kern="1200" cap="none" spc="0" normalizeH="0" baseline="0" noProof="0" dirty="0">
                <a:ln>
                  <a:noFill/>
                </a:ln>
                <a:solidFill>
                  <a:srgbClr val="7F7F7F"/>
                </a:solidFill>
                <a:effectLst/>
                <a:uLnTx/>
                <a:uFillTx/>
                <a:latin typeface="Calibri"/>
                <a:ea typeface="ＭＳ Ｐゴシック"/>
                <a:cs typeface="Calibri"/>
              </a:rPr>
              <a:t>abstract</a:t>
            </a:r>
            <a:r>
              <a:rPr kumimoji="0" lang="en-US" sz="1000" b="0" i="0" u="none" strike="noStrike" kern="1200" cap="none" spc="-15" normalizeH="0" baseline="0" noProof="0" dirty="0">
                <a:ln>
                  <a:noFill/>
                </a:ln>
                <a:solidFill>
                  <a:srgbClr val="7F7F7F"/>
                </a:solidFill>
                <a:effectLst/>
                <a:uLnTx/>
                <a:uFillTx/>
                <a:latin typeface="Calibri"/>
                <a:ea typeface="ＭＳ Ｐゴシック"/>
                <a:cs typeface="Calibri"/>
              </a:rPr>
              <a:t> </a:t>
            </a:r>
            <a:r>
              <a:rPr kumimoji="0" lang="en-US" sz="1000" b="0" i="0" u="none" strike="noStrike" kern="1200" cap="none" spc="0" normalizeH="0" baseline="0" noProof="0" dirty="0">
                <a:ln>
                  <a:noFill/>
                </a:ln>
                <a:solidFill>
                  <a:srgbClr val="7F7F7F"/>
                </a:solidFill>
                <a:effectLst/>
                <a:uLnTx/>
                <a:uFillTx/>
                <a:latin typeface="Calibri"/>
                <a:ea typeface="ＭＳ Ｐゴシック"/>
                <a:cs typeface="Calibri"/>
              </a:rPr>
              <a:t>91.</a:t>
            </a:r>
            <a:r>
              <a:rPr kumimoji="0" lang="en-US" sz="1000" b="0" i="0" u="none" strike="noStrike" kern="1200" cap="none" spc="-5" normalizeH="0" baseline="0" noProof="0" dirty="0">
                <a:ln>
                  <a:noFill/>
                </a:ln>
                <a:solidFill>
                  <a:srgbClr val="7F7F7F"/>
                </a:solidFill>
                <a:effectLst/>
                <a:uLnTx/>
                <a:uFillTx/>
                <a:latin typeface="Calibri"/>
                <a:ea typeface="ＭＳ Ｐゴシック"/>
                <a:cs typeface="Calibri"/>
              </a:rPr>
              <a:t> </a:t>
            </a:r>
            <a:r>
              <a:rPr kumimoji="0" lang="en-US" sz="1000" b="0" i="0" u="none" strike="noStrike" kern="1200" cap="none" spc="0" normalizeH="0" baseline="0" noProof="0" dirty="0">
                <a:ln>
                  <a:noFill/>
                </a:ln>
                <a:solidFill>
                  <a:srgbClr val="7F7F7F"/>
                </a:solidFill>
                <a:effectLst/>
                <a:uLnTx/>
                <a:uFillTx/>
                <a:latin typeface="Calibri"/>
                <a:ea typeface="ＭＳ Ｐゴシック"/>
                <a:cs typeface="Calibri"/>
              </a:rPr>
              <a:t>3.</a:t>
            </a:r>
            <a:r>
              <a:rPr kumimoji="0" lang="en-US" sz="1000" b="0" i="0" u="none" strike="noStrike" kern="1200" cap="none" spc="-10" normalizeH="0" baseline="0" noProof="0" dirty="0">
                <a:ln>
                  <a:noFill/>
                </a:ln>
                <a:solidFill>
                  <a:srgbClr val="7F7F7F"/>
                </a:solidFill>
                <a:effectLst/>
                <a:uLnTx/>
                <a:uFillTx/>
                <a:latin typeface="Calibri"/>
                <a:ea typeface="ＭＳ Ｐゴシック"/>
                <a:cs typeface="Calibri"/>
              </a:rPr>
              <a:t> </a:t>
            </a:r>
            <a:r>
              <a:rPr kumimoji="0" lang="en-US" sz="1000" b="0" i="0" u="none" strike="noStrike" kern="1200" cap="none" spc="0" normalizeH="0" baseline="0" noProof="0" dirty="0">
                <a:ln>
                  <a:noFill/>
                </a:ln>
                <a:solidFill>
                  <a:srgbClr val="7F7F7F"/>
                </a:solidFill>
                <a:effectLst/>
                <a:uLnTx/>
                <a:uFillTx/>
                <a:latin typeface="Calibri"/>
                <a:ea typeface="ＭＳ Ｐゴシック"/>
                <a:cs typeface="Calibri"/>
              </a:rPr>
              <a:t>Bishop</a:t>
            </a:r>
            <a:r>
              <a:rPr kumimoji="0" lang="en-US" sz="1000" b="0" i="0" u="none" strike="noStrike" kern="1200" cap="none" spc="-5" normalizeH="0" baseline="0" noProof="0" dirty="0">
                <a:ln>
                  <a:noFill/>
                </a:ln>
                <a:solidFill>
                  <a:srgbClr val="7F7F7F"/>
                </a:solidFill>
                <a:effectLst/>
                <a:uLnTx/>
                <a:uFillTx/>
                <a:latin typeface="Calibri"/>
                <a:ea typeface="ＭＳ Ｐゴシック"/>
                <a:cs typeface="Calibri"/>
              </a:rPr>
              <a:t> </a:t>
            </a:r>
            <a:r>
              <a:rPr kumimoji="0" lang="en-US" sz="1000" b="0" i="0" u="none" strike="noStrike" kern="1200" cap="none" spc="0" normalizeH="0" baseline="0" noProof="0" dirty="0">
                <a:ln>
                  <a:noFill/>
                </a:ln>
                <a:solidFill>
                  <a:srgbClr val="7F7F7F"/>
                </a:solidFill>
                <a:effectLst/>
                <a:uLnTx/>
                <a:uFillTx/>
                <a:latin typeface="Calibri"/>
                <a:ea typeface="ＭＳ Ｐゴシック"/>
                <a:cs typeface="Calibri"/>
              </a:rPr>
              <a:t>MR,</a:t>
            </a:r>
            <a:r>
              <a:rPr kumimoji="0" lang="en-US" sz="1000" b="0" i="0" u="none" strike="noStrike" kern="1200" cap="none" spc="-10" normalizeH="0" baseline="0" noProof="0" dirty="0">
                <a:ln>
                  <a:noFill/>
                </a:ln>
                <a:solidFill>
                  <a:srgbClr val="7F7F7F"/>
                </a:solidFill>
                <a:effectLst/>
                <a:uLnTx/>
                <a:uFillTx/>
                <a:latin typeface="Calibri"/>
                <a:ea typeface="ＭＳ Ｐゴシック"/>
                <a:cs typeface="Calibri"/>
              </a:rPr>
              <a:t> </a:t>
            </a:r>
            <a:r>
              <a:rPr kumimoji="0" lang="en-US" sz="1000" b="0" i="0" u="none" strike="noStrike" kern="1200" cap="none" spc="0" normalizeH="0" baseline="0" noProof="0" dirty="0">
                <a:ln>
                  <a:noFill/>
                </a:ln>
                <a:solidFill>
                  <a:srgbClr val="7F7F7F"/>
                </a:solidFill>
                <a:effectLst/>
                <a:uLnTx/>
                <a:uFillTx/>
                <a:latin typeface="Calibri"/>
                <a:ea typeface="ＭＳ Ｐゴシック"/>
                <a:cs typeface="Calibri"/>
              </a:rPr>
              <a:t>et</a:t>
            </a:r>
            <a:r>
              <a:rPr kumimoji="0" lang="en-US" sz="1000" b="0" i="0" u="none" strike="noStrike" kern="1200" cap="none" spc="-10" normalizeH="0" baseline="0" noProof="0" dirty="0">
                <a:ln>
                  <a:noFill/>
                </a:ln>
                <a:solidFill>
                  <a:srgbClr val="7F7F7F"/>
                </a:solidFill>
                <a:effectLst/>
                <a:uLnTx/>
                <a:uFillTx/>
                <a:latin typeface="Calibri"/>
                <a:ea typeface="ＭＳ Ｐゴシック"/>
                <a:cs typeface="Calibri"/>
              </a:rPr>
              <a:t> </a:t>
            </a:r>
            <a:r>
              <a:rPr kumimoji="0" lang="en-US" sz="1000" b="0" i="0" u="none" strike="noStrike" kern="1200" cap="none" spc="0" normalizeH="0" baseline="0" noProof="0" dirty="0">
                <a:ln>
                  <a:noFill/>
                </a:ln>
                <a:solidFill>
                  <a:srgbClr val="7F7F7F"/>
                </a:solidFill>
                <a:effectLst/>
                <a:uLnTx/>
                <a:uFillTx/>
                <a:latin typeface="Calibri"/>
                <a:ea typeface="ＭＳ Ｐゴシック"/>
                <a:cs typeface="Calibri"/>
              </a:rPr>
              <a:t>al.</a:t>
            </a:r>
            <a:r>
              <a:rPr kumimoji="0" lang="en-US" sz="1000" b="0" i="0" u="none" strike="noStrike" kern="1200" cap="none" spc="-10" normalizeH="0" baseline="0" noProof="0" dirty="0">
                <a:ln>
                  <a:noFill/>
                </a:ln>
                <a:solidFill>
                  <a:srgbClr val="7F7F7F"/>
                </a:solidFill>
                <a:effectLst/>
                <a:uLnTx/>
                <a:uFillTx/>
                <a:latin typeface="Calibri"/>
                <a:ea typeface="ＭＳ Ｐゴシック"/>
                <a:cs typeface="Calibri"/>
              </a:rPr>
              <a:t> </a:t>
            </a:r>
            <a:r>
              <a:rPr kumimoji="0" lang="en-US" sz="1000" b="0" i="0" u="none" strike="noStrike" kern="1200" cap="none" spc="0" normalizeH="0" baseline="0" noProof="0" dirty="0">
                <a:ln>
                  <a:noFill/>
                </a:ln>
                <a:solidFill>
                  <a:srgbClr val="7F7F7F"/>
                </a:solidFill>
                <a:effectLst/>
                <a:uLnTx/>
                <a:uFillTx/>
                <a:latin typeface="Calibri"/>
                <a:ea typeface="ＭＳ Ｐゴシック"/>
                <a:cs typeface="Calibri"/>
              </a:rPr>
              <a:t>N</a:t>
            </a:r>
            <a:r>
              <a:rPr kumimoji="0" lang="en-US" sz="1000" b="0" i="0" u="none" strike="noStrike" kern="1200" cap="none" spc="-10" normalizeH="0" baseline="0" noProof="0" dirty="0">
                <a:ln>
                  <a:noFill/>
                </a:ln>
                <a:solidFill>
                  <a:srgbClr val="7F7F7F"/>
                </a:solidFill>
                <a:effectLst/>
                <a:uLnTx/>
                <a:uFillTx/>
                <a:latin typeface="Calibri"/>
                <a:ea typeface="ＭＳ Ｐゴシック"/>
                <a:cs typeface="Calibri"/>
              </a:rPr>
              <a:t> </a:t>
            </a:r>
            <a:r>
              <a:rPr kumimoji="0" lang="en-US" sz="1000" b="0" i="0" u="none" strike="noStrike" kern="1200" cap="none" spc="0" normalizeH="0" baseline="0" noProof="0" dirty="0" err="1">
                <a:ln>
                  <a:noFill/>
                </a:ln>
                <a:solidFill>
                  <a:srgbClr val="7F7F7F"/>
                </a:solidFill>
                <a:effectLst/>
                <a:uLnTx/>
                <a:uFillTx/>
                <a:latin typeface="Calibri"/>
                <a:ea typeface="ＭＳ Ｐゴシック"/>
                <a:cs typeface="Calibri"/>
              </a:rPr>
              <a:t>Engl</a:t>
            </a:r>
            <a:r>
              <a:rPr kumimoji="0" lang="en-US" sz="1000" b="0" i="0" u="none" strike="noStrike" kern="1200" cap="none" spc="-10" normalizeH="0" baseline="0" noProof="0" dirty="0">
                <a:ln>
                  <a:noFill/>
                </a:ln>
                <a:solidFill>
                  <a:srgbClr val="7F7F7F"/>
                </a:solidFill>
                <a:effectLst/>
                <a:uLnTx/>
                <a:uFillTx/>
                <a:latin typeface="Calibri"/>
                <a:ea typeface="ＭＳ Ｐゴシック"/>
                <a:cs typeface="Calibri"/>
              </a:rPr>
              <a:t> </a:t>
            </a:r>
            <a:r>
              <a:rPr kumimoji="0" lang="en-US" sz="1000" b="0" i="0" u="none" strike="noStrike" kern="1200" cap="none" spc="0" normalizeH="0" baseline="0" noProof="0" dirty="0">
                <a:ln>
                  <a:noFill/>
                </a:ln>
                <a:solidFill>
                  <a:srgbClr val="7F7F7F"/>
                </a:solidFill>
                <a:effectLst/>
                <a:uLnTx/>
                <a:uFillTx/>
                <a:latin typeface="Calibri"/>
                <a:ea typeface="ＭＳ Ｐゴシック"/>
                <a:cs typeface="Calibri"/>
              </a:rPr>
              <a:t>J</a:t>
            </a:r>
            <a:r>
              <a:rPr kumimoji="0" lang="en-US" sz="1000" b="0" i="0" u="none" strike="noStrike" kern="1200" cap="none" spc="-10" normalizeH="0" baseline="0" noProof="0" dirty="0">
                <a:ln>
                  <a:noFill/>
                </a:ln>
                <a:solidFill>
                  <a:srgbClr val="7F7F7F"/>
                </a:solidFill>
                <a:effectLst/>
                <a:uLnTx/>
                <a:uFillTx/>
                <a:latin typeface="Calibri"/>
                <a:ea typeface="ＭＳ Ｐゴシック"/>
                <a:cs typeface="Calibri"/>
              </a:rPr>
              <a:t> </a:t>
            </a:r>
            <a:r>
              <a:rPr kumimoji="0" lang="en-US" sz="1000" b="0" i="0" u="none" strike="noStrike" kern="1200" cap="none" spc="0" normalizeH="0" baseline="0" noProof="0" dirty="0">
                <a:ln>
                  <a:noFill/>
                </a:ln>
                <a:solidFill>
                  <a:srgbClr val="7F7F7F"/>
                </a:solidFill>
                <a:effectLst/>
                <a:uLnTx/>
                <a:uFillTx/>
                <a:latin typeface="Calibri"/>
                <a:ea typeface="ＭＳ Ｐゴシック"/>
                <a:cs typeface="Calibri"/>
              </a:rPr>
              <a:t>Med.</a:t>
            </a:r>
            <a:r>
              <a:rPr kumimoji="0" lang="en-US" sz="1000" b="0" i="0" u="none" strike="noStrike" kern="1200" cap="none" spc="-5" normalizeH="0" baseline="0" noProof="0" dirty="0">
                <a:ln>
                  <a:noFill/>
                </a:ln>
                <a:solidFill>
                  <a:srgbClr val="7F7F7F"/>
                </a:solidFill>
                <a:effectLst/>
                <a:uLnTx/>
                <a:uFillTx/>
                <a:latin typeface="Calibri"/>
                <a:ea typeface="ＭＳ Ｐゴシック"/>
                <a:cs typeface="Calibri"/>
              </a:rPr>
              <a:t> </a:t>
            </a:r>
            <a:r>
              <a:rPr kumimoji="0" lang="en-US" sz="1000" b="0" i="0" u="none" strike="noStrike" kern="1200" cap="none" spc="0" normalizeH="0" baseline="0" noProof="0" dirty="0">
                <a:ln>
                  <a:noFill/>
                </a:ln>
                <a:solidFill>
                  <a:srgbClr val="7F7F7F"/>
                </a:solidFill>
                <a:effectLst/>
                <a:uLnTx/>
                <a:uFillTx/>
                <a:latin typeface="Calibri"/>
                <a:ea typeface="ＭＳ Ｐゴシック"/>
                <a:cs typeface="Calibri"/>
              </a:rPr>
              <a:t>2022;386:629-</a:t>
            </a:r>
            <a:r>
              <a:rPr kumimoji="0" lang="en-US" sz="1000" b="0" i="0" u="none" strike="noStrike" kern="1200" cap="none" spc="-25" normalizeH="0" baseline="0" noProof="0" dirty="0">
                <a:ln>
                  <a:noFill/>
                </a:ln>
                <a:solidFill>
                  <a:srgbClr val="7F7F7F"/>
                </a:solidFill>
                <a:effectLst/>
                <a:uLnTx/>
                <a:uFillTx/>
                <a:latin typeface="Calibri"/>
                <a:ea typeface="ＭＳ Ｐゴシック"/>
                <a:cs typeface="Calibri"/>
              </a:rPr>
              <a:t>39.</a:t>
            </a:r>
            <a:endParaRPr kumimoji="0" lang="en-US" sz="1000" b="0" i="0" u="none" strike="noStrike" kern="1200" cap="none" spc="0" normalizeH="0" baseline="0" noProof="0" dirty="0">
              <a:ln>
                <a:noFill/>
              </a:ln>
              <a:solidFill>
                <a:srgbClr val="7F7F7F"/>
              </a:solidFill>
              <a:effectLst/>
              <a:uLnTx/>
              <a:uFillTx/>
              <a:latin typeface="Calibri"/>
              <a:ea typeface="ＭＳ Ｐゴシック"/>
              <a:cs typeface="Calibri"/>
            </a:endParaRPr>
          </a:p>
        </p:txBody>
      </p:sp>
    </p:spTree>
    <p:extLst>
      <p:ext uri="{BB962C8B-B14F-4D97-AF65-F5344CB8AC3E}">
        <p14:creationId xmlns:p14="http://schemas.microsoft.com/office/powerpoint/2010/main" val="5557106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B9AD12C-54FB-7603-8F84-B99723C9779F}"/>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99" b="0" i="0" u="none" strike="noStrike" kern="1200" cap="none" spc="0" normalizeH="0" baseline="0" noProof="0" dirty="0">
              <a:ln>
                <a:noFill/>
              </a:ln>
              <a:solidFill>
                <a:srgbClr val="800000"/>
              </a:solidFill>
              <a:effectLst/>
              <a:uLnTx/>
              <a:uFillTx/>
              <a:latin typeface="Arial"/>
              <a:ea typeface="ＭＳ Ｐゴシック"/>
            </a:endParaRPr>
          </a:p>
        </p:txBody>
      </p:sp>
      <p:sp>
        <p:nvSpPr>
          <p:cNvPr id="4" name="Title 4">
            <a:extLst>
              <a:ext uri="{FF2B5EF4-FFF2-40B4-BE49-F238E27FC236}">
                <a16:creationId xmlns:a16="http://schemas.microsoft.com/office/drawing/2014/main" id="{52F926DC-2E75-B2D9-110B-B406897B5C55}"/>
              </a:ext>
            </a:extLst>
          </p:cNvPr>
          <p:cNvSpPr>
            <a:spLocks noGrp="1"/>
          </p:cNvSpPr>
          <p:nvPr/>
        </p:nvSpPr>
        <p:spPr>
          <a:xfrm>
            <a:off x="0" y="198555"/>
            <a:ext cx="12192000" cy="926470"/>
          </a:xfrm>
          <a:prstGeom prst="rect">
            <a:avLst/>
          </a:prstGeom>
          <a:noFill/>
        </p:spPr>
        <p:txBody>
          <a:bodyPr/>
          <a:lstStyle>
            <a:lvl1pPr algn="ctr" rtl="0" eaLnBrk="1" fontAlgn="base" hangingPunct="1">
              <a:spcBef>
                <a:spcPct val="0"/>
              </a:spcBef>
              <a:spcAft>
                <a:spcPct val="0"/>
              </a:spcAft>
              <a:defRPr sz="4796" i="0">
                <a:solidFill>
                  <a:srgbClr val="003465"/>
                </a:solidFill>
                <a:latin typeface="+mn-lt"/>
                <a:ea typeface="+mj-ea"/>
                <a:cs typeface="+mj-cs"/>
              </a:defRPr>
            </a:lvl1pPr>
            <a:lvl2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5pPr>
            <a:lvl6pPr marL="609036"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72"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108"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144"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003465"/>
                </a:solidFill>
                <a:effectLst/>
                <a:uLnTx/>
                <a:uFillTx/>
                <a:latin typeface="Arial"/>
                <a:ea typeface="ＭＳ Ｐゴシック"/>
              </a:rPr>
              <a:t>Primary Endpoint- Event-Free Survival</a:t>
            </a:r>
          </a:p>
        </p:txBody>
      </p:sp>
      <p:sp>
        <p:nvSpPr>
          <p:cNvPr id="9" name="TextBox 8">
            <a:extLst>
              <a:ext uri="{FF2B5EF4-FFF2-40B4-BE49-F238E27FC236}">
                <a16:creationId xmlns:a16="http://schemas.microsoft.com/office/drawing/2014/main" id="{1A551026-1ADA-0ABE-5046-A3EC6719ADC0}"/>
              </a:ext>
            </a:extLst>
          </p:cNvPr>
          <p:cNvSpPr txBox="1"/>
          <p:nvPr/>
        </p:nvSpPr>
        <p:spPr>
          <a:xfrm>
            <a:off x="1060024" y="1017431"/>
            <a:ext cx="27604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a:ea typeface="ＭＳ Ｐゴシック"/>
              </a:rPr>
              <a:t>ZUMA 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a:ea typeface="ＭＳ Ｐゴシック"/>
              </a:rPr>
              <a:t>(Axi-cel)</a:t>
            </a:r>
          </a:p>
        </p:txBody>
      </p:sp>
      <p:pic>
        <p:nvPicPr>
          <p:cNvPr id="10" name="Picture 2">
            <a:extLst>
              <a:ext uri="{FF2B5EF4-FFF2-40B4-BE49-F238E27FC236}">
                <a16:creationId xmlns:a16="http://schemas.microsoft.com/office/drawing/2014/main" id="{18823C85-AC55-70EC-B973-DC3C39425A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11" t="16600" r="1053" b="21623"/>
          <a:stretch/>
        </p:blipFill>
        <p:spPr bwMode="auto">
          <a:xfrm>
            <a:off x="-1" y="3053461"/>
            <a:ext cx="5011351" cy="1794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4722E9D2-D2F3-35A9-8AA9-4FD02D5817F7}"/>
              </a:ext>
            </a:extLst>
          </p:cNvPr>
          <p:cNvSpPr txBox="1"/>
          <p:nvPr/>
        </p:nvSpPr>
        <p:spPr>
          <a:xfrm>
            <a:off x="418893" y="2045694"/>
            <a:ext cx="27604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a:ea typeface="ＭＳ Ｐゴシック"/>
              </a:rPr>
              <a:t>Median FU 47.2 months </a:t>
            </a:r>
          </a:p>
        </p:txBody>
      </p:sp>
      <p:sp>
        <p:nvSpPr>
          <p:cNvPr id="12" name="TextBox 11">
            <a:extLst>
              <a:ext uri="{FF2B5EF4-FFF2-40B4-BE49-F238E27FC236}">
                <a16:creationId xmlns:a16="http://schemas.microsoft.com/office/drawing/2014/main" id="{405CFA31-74A7-6705-16E5-4D15E79C18DF}"/>
              </a:ext>
            </a:extLst>
          </p:cNvPr>
          <p:cNvSpPr txBox="1"/>
          <p:nvPr/>
        </p:nvSpPr>
        <p:spPr>
          <a:xfrm>
            <a:off x="2577931" y="5787210"/>
            <a:ext cx="5370799"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rPr>
              <a:t>Locke, F et al, N </a:t>
            </a:r>
            <a:r>
              <a:rPr kumimoji="0" lang="en-US" sz="1400" b="0" i="0" u="none" strike="noStrike" kern="1200" cap="none" spc="0" normalizeH="0" baseline="0" noProof="0" dirty="0" err="1">
                <a:ln>
                  <a:noFill/>
                </a:ln>
                <a:solidFill>
                  <a:srgbClr val="000000"/>
                </a:solidFill>
                <a:effectLst/>
                <a:uLnTx/>
                <a:uFillTx/>
                <a:latin typeface="Arial"/>
                <a:ea typeface="ＭＳ Ｐゴシック"/>
              </a:rPr>
              <a:t>Engl</a:t>
            </a:r>
            <a:r>
              <a:rPr kumimoji="0" lang="en-US" sz="1400" b="0" i="0" u="none" strike="noStrike" kern="1200" cap="none" spc="0" normalizeH="0" baseline="0" noProof="0" dirty="0">
                <a:ln>
                  <a:noFill/>
                </a:ln>
                <a:solidFill>
                  <a:srgbClr val="000000"/>
                </a:solidFill>
                <a:effectLst/>
                <a:uLnTx/>
                <a:uFillTx/>
                <a:latin typeface="Arial"/>
                <a:ea typeface="ＭＳ Ｐゴシック"/>
              </a:rPr>
              <a:t> J Med. 2022 Feb 17;386(7):640-654., Westin et al NEJM 2023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a:ea typeface="ＭＳ Ｐゴシック"/>
              </a:rPr>
              <a:t>Kamdar</a:t>
            </a:r>
            <a:r>
              <a:rPr kumimoji="0" lang="en-US" sz="1400" b="0" i="0" u="none" strike="noStrike" kern="1200" cap="none" spc="0" normalizeH="0" baseline="0" noProof="0" dirty="0">
                <a:ln>
                  <a:noFill/>
                </a:ln>
                <a:solidFill>
                  <a:srgbClr val="000000"/>
                </a:solidFill>
                <a:effectLst/>
                <a:uLnTx/>
                <a:uFillTx/>
                <a:latin typeface="Arial"/>
                <a:ea typeface="ＭＳ Ｐゴシック"/>
              </a:rPr>
              <a:t>, M et al Lancet. 2022 Jun 18;399(10343):2294-2308.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a:ea typeface="ＭＳ Ｐゴシック"/>
              </a:rPr>
              <a:t>Bishop,M</a:t>
            </a:r>
            <a:r>
              <a:rPr kumimoji="0" lang="en-US" sz="1400" b="0" i="0" u="none" strike="noStrike" kern="1200" cap="none" spc="0" normalizeH="0" baseline="0" noProof="0" dirty="0">
                <a:ln>
                  <a:noFill/>
                </a:ln>
                <a:solidFill>
                  <a:srgbClr val="000000"/>
                </a:solidFill>
                <a:effectLst/>
                <a:uLnTx/>
                <a:uFillTx/>
                <a:latin typeface="Arial"/>
                <a:ea typeface="ＭＳ Ｐゴシック"/>
              </a:rPr>
              <a:t> et al N </a:t>
            </a:r>
            <a:r>
              <a:rPr kumimoji="0" lang="en-US" sz="1400" b="0" i="0" u="none" strike="noStrike" kern="1200" cap="none" spc="0" normalizeH="0" baseline="0" noProof="0" dirty="0" err="1">
                <a:ln>
                  <a:noFill/>
                </a:ln>
                <a:solidFill>
                  <a:srgbClr val="000000"/>
                </a:solidFill>
                <a:effectLst/>
                <a:uLnTx/>
                <a:uFillTx/>
                <a:latin typeface="Arial"/>
                <a:ea typeface="ＭＳ Ｐゴシック"/>
              </a:rPr>
              <a:t>Engl</a:t>
            </a:r>
            <a:r>
              <a:rPr kumimoji="0" lang="en-US" sz="1400" b="0" i="0" u="none" strike="noStrike" kern="1200" cap="none" spc="0" normalizeH="0" baseline="0" noProof="0" dirty="0">
                <a:ln>
                  <a:noFill/>
                </a:ln>
                <a:solidFill>
                  <a:srgbClr val="000000"/>
                </a:solidFill>
                <a:effectLst/>
                <a:uLnTx/>
                <a:uFillTx/>
                <a:latin typeface="Arial"/>
                <a:ea typeface="ＭＳ Ｐゴシック"/>
              </a:rPr>
              <a:t> J Med. 2022 Feb 17;386(7):629-639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rPr>
              <a:t>Abramson JS et al Blood 2023 6;141(14):1675-1684</a:t>
            </a:r>
          </a:p>
        </p:txBody>
      </p:sp>
      <p:sp>
        <p:nvSpPr>
          <p:cNvPr id="13" name="TextBox 12">
            <a:extLst>
              <a:ext uri="{FF2B5EF4-FFF2-40B4-BE49-F238E27FC236}">
                <a16:creationId xmlns:a16="http://schemas.microsoft.com/office/drawing/2014/main" id="{DF52933B-B0C8-EBE7-0086-F42CC471516A}"/>
              </a:ext>
            </a:extLst>
          </p:cNvPr>
          <p:cNvSpPr txBox="1"/>
          <p:nvPr/>
        </p:nvSpPr>
        <p:spPr>
          <a:xfrm>
            <a:off x="5619597" y="956060"/>
            <a:ext cx="339305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a:ea typeface="ＭＳ Ｐゴシック"/>
              </a:rPr>
              <a:t>TRANSFORM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a:ea typeface="ＭＳ Ｐゴシック"/>
              </a:rPr>
              <a:t>(</a:t>
            </a:r>
            <a:r>
              <a:rPr kumimoji="0" lang="en-US" sz="2400" b="0" i="0" u="none" strike="noStrike" kern="1200" cap="none" spc="0" normalizeH="0" baseline="0" noProof="0" dirty="0" err="1">
                <a:ln>
                  <a:noFill/>
                </a:ln>
                <a:solidFill>
                  <a:srgbClr val="FF0000"/>
                </a:solidFill>
                <a:effectLst/>
                <a:uLnTx/>
                <a:uFillTx/>
                <a:latin typeface="Arial"/>
                <a:ea typeface="ＭＳ Ｐゴシック"/>
              </a:rPr>
              <a:t>Liso-cel</a:t>
            </a:r>
            <a:r>
              <a:rPr kumimoji="0" lang="en-US" sz="2400" b="0" i="0" u="none" strike="noStrike" kern="1200" cap="none" spc="0" normalizeH="0" baseline="0" noProof="0" dirty="0">
                <a:ln>
                  <a:noFill/>
                </a:ln>
                <a:solidFill>
                  <a:srgbClr val="FF0000"/>
                </a:solidFill>
                <a:effectLst/>
                <a:uLnTx/>
                <a:uFillTx/>
                <a:latin typeface="Arial"/>
                <a:ea typeface="ＭＳ Ｐゴシック"/>
              </a:rPr>
              <a:t>)</a:t>
            </a:r>
          </a:p>
        </p:txBody>
      </p:sp>
      <p:sp>
        <p:nvSpPr>
          <p:cNvPr id="15" name="TextBox 14">
            <a:extLst>
              <a:ext uri="{FF2B5EF4-FFF2-40B4-BE49-F238E27FC236}">
                <a16:creationId xmlns:a16="http://schemas.microsoft.com/office/drawing/2014/main" id="{034CF20F-06D9-813E-05A2-8D8398EC8C50}"/>
              </a:ext>
            </a:extLst>
          </p:cNvPr>
          <p:cNvSpPr txBox="1"/>
          <p:nvPr/>
        </p:nvSpPr>
        <p:spPr>
          <a:xfrm>
            <a:off x="5499039" y="2004036"/>
            <a:ext cx="27604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a:ea typeface="ＭＳ Ｐゴシック"/>
              </a:rPr>
              <a:t>Median FU 17.5 months </a:t>
            </a:r>
          </a:p>
        </p:txBody>
      </p:sp>
      <p:pic>
        <p:nvPicPr>
          <p:cNvPr id="16" name="Picture 15" descr="A picture containing text, screenshot, line, plot&#10;&#10;Description automatically generated">
            <a:extLst>
              <a:ext uri="{FF2B5EF4-FFF2-40B4-BE49-F238E27FC236}">
                <a16:creationId xmlns:a16="http://schemas.microsoft.com/office/drawing/2014/main" id="{1D386199-8D09-6B87-5AAB-EAC392C066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1349" y="2707702"/>
            <a:ext cx="3735835" cy="2851625"/>
          </a:xfrm>
          <a:prstGeom prst="rect">
            <a:avLst/>
          </a:prstGeom>
        </p:spPr>
      </p:pic>
      <p:sp>
        <p:nvSpPr>
          <p:cNvPr id="17" name="TextBox 16">
            <a:extLst>
              <a:ext uri="{FF2B5EF4-FFF2-40B4-BE49-F238E27FC236}">
                <a16:creationId xmlns:a16="http://schemas.microsoft.com/office/drawing/2014/main" id="{ACEAA1C1-75FB-CA97-62AD-23B7D7E1AB4A}"/>
              </a:ext>
            </a:extLst>
          </p:cNvPr>
          <p:cNvSpPr txBox="1"/>
          <p:nvPr/>
        </p:nvSpPr>
        <p:spPr>
          <a:xfrm>
            <a:off x="9858967" y="935698"/>
            <a:ext cx="339305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a:ea typeface="ＭＳ Ｐゴシック"/>
              </a:rPr>
              <a:t>BELINDA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a:ea typeface="ＭＳ Ｐゴシック"/>
              </a:rPr>
              <a:t>(Tisa-</a:t>
            </a:r>
            <a:r>
              <a:rPr kumimoji="0" lang="en-US" sz="2400" b="0" i="0" u="none" strike="noStrike" kern="1200" cap="none" spc="0" normalizeH="0" baseline="0" noProof="0" dirty="0" err="1">
                <a:ln>
                  <a:noFill/>
                </a:ln>
                <a:solidFill>
                  <a:srgbClr val="FF0000"/>
                </a:solidFill>
                <a:effectLst/>
                <a:uLnTx/>
                <a:uFillTx/>
                <a:latin typeface="Arial"/>
                <a:ea typeface="ＭＳ Ｐゴシック"/>
              </a:rPr>
              <a:t>cel</a:t>
            </a:r>
            <a:r>
              <a:rPr kumimoji="0" lang="en-US" sz="2400" b="0" i="0" u="none" strike="noStrike" kern="1200" cap="none" spc="0" normalizeH="0" baseline="0" noProof="0" dirty="0">
                <a:ln>
                  <a:noFill/>
                </a:ln>
                <a:solidFill>
                  <a:srgbClr val="FF0000"/>
                </a:solidFill>
                <a:effectLst/>
                <a:uLnTx/>
                <a:uFillTx/>
                <a:latin typeface="Arial"/>
                <a:ea typeface="ＭＳ Ｐゴシック"/>
              </a:rPr>
              <a:t>)</a:t>
            </a:r>
          </a:p>
        </p:txBody>
      </p:sp>
      <p:sp>
        <p:nvSpPr>
          <p:cNvPr id="18" name="TextBox 17">
            <a:extLst>
              <a:ext uri="{FF2B5EF4-FFF2-40B4-BE49-F238E27FC236}">
                <a16:creationId xmlns:a16="http://schemas.microsoft.com/office/drawing/2014/main" id="{D843FC8A-4683-DF95-5DCE-B0A1B49B592F}"/>
              </a:ext>
            </a:extLst>
          </p:cNvPr>
          <p:cNvSpPr txBox="1"/>
          <p:nvPr/>
        </p:nvSpPr>
        <p:spPr>
          <a:xfrm>
            <a:off x="9012654" y="1970696"/>
            <a:ext cx="27604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a:ea typeface="ＭＳ Ｐゴシック"/>
              </a:rPr>
              <a:t>Median FU 10 months </a:t>
            </a:r>
          </a:p>
        </p:txBody>
      </p:sp>
      <p:grpSp>
        <p:nvGrpSpPr>
          <p:cNvPr id="20" name="Group 19">
            <a:extLst>
              <a:ext uri="{FF2B5EF4-FFF2-40B4-BE49-F238E27FC236}">
                <a16:creationId xmlns:a16="http://schemas.microsoft.com/office/drawing/2014/main" id="{7D6C96FE-DFDF-3030-B6D9-C972F1873921}"/>
              </a:ext>
            </a:extLst>
          </p:cNvPr>
          <p:cNvGrpSpPr/>
          <p:nvPr/>
        </p:nvGrpSpPr>
        <p:grpSpPr>
          <a:xfrm>
            <a:off x="8747184" y="2408366"/>
            <a:ext cx="3444816" cy="3248616"/>
            <a:chOff x="448970" y="1717368"/>
            <a:chExt cx="7155570" cy="4145431"/>
          </a:xfrm>
        </p:grpSpPr>
        <p:pic>
          <p:nvPicPr>
            <p:cNvPr id="21" name="Picture 20">
              <a:extLst>
                <a:ext uri="{FF2B5EF4-FFF2-40B4-BE49-F238E27FC236}">
                  <a16:creationId xmlns:a16="http://schemas.microsoft.com/office/drawing/2014/main" id="{9F92FB3B-E249-CF66-973D-6682E1AD9A35}"/>
                </a:ext>
              </a:extLst>
            </p:cNvPr>
            <p:cNvPicPr/>
            <p:nvPr/>
          </p:nvPicPr>
          <p:blipFill rotWithShape="1">
            <a:blip r:embed="rId5"/>
            <a:srcRect l="914" t="3585" r="517" b="872"/>
            <a:stretch/>
          </p:blipFill>
          <p:spPr bwMode="auto">
            <a:xfrm>
              <a:off x="448970" y="1717368"/>
              <a:ext cx="7155570" cy="4145431"/>
            </a:xfrm>
            <a:prstGeom prst="rect">
              <a:avLst/>
            </a:prstGeom>
            <a:ln>
              <a:noFill/>
            </a:ln>
            <a:extLst>
              <a:ext uri="{53640926-AAD7-44D8-BBD7-CCE9431645EC}">
                <a14:shadowObscured xmlns:a14="http://schemas.microsoft.com/office/drawing/2010/main"/>
              </a:ext>
            </a:extLst>
          </p:spPr>
        </p:pic>
        <p:sp>
          <p:nvSpPr>
            <p:cNvPr id="22" name="Rectangle 21">
              <a:extLst>
                <a:ext uri="{FF2B5EF4-FFF2-40B4-BE49-F238E27FC236}">
                  <a16:creationId xmlns:a16="http://schemas.microsoft.com/office/drawing/2014/main" id="{23A06409-BAA6-A911-F6E2-FBC1C99885A9}"/>
                </a:ext>
              </a:extLst>
            </p:cNvPr>
            <p:cNvSpPr/>
            <p:nvPr/>
          </p:nvSpPr>
          <p:spPr>
            <a:xfrm>
              <a:off x="4216456" y="1717368"/>
              <a:ext cx="3262904" cy="196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ＭＳ Ｐゴシック"/>
              </a:endParaRPr>
            </a:p>
          </p:txBody>
        </p:sp>
      </p:grpSp>
      <p:sp>
        <p:nvSpPr>
          <p:cNvPr id="19" name="Rectangle 18">
            <a:extLst>
              <a:ext uri="{FF2B5EF4-FFF2-40B4-BE49-F238E27FC236}">
                <a16:creationId xmlns:a16="http://schemas.microsoft.com/office/drawing/2014/main" id="{D61ABB51-E63C-5C0E-6771-87352183BFF5}"/>
              </a:ext>
            </a:extLst>
          </p:cNvPr>
          <p:cNvSpPr/>
          <p:nvPr/>
        </p:nvSpPr>
        <p:spPr>
          <a:xfrm>
            <a:off x="9904204" y="3064557"/>
            <a:ext cx="2933150" cy="52322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ＭＳ Ｐゴシック"/>
              </a:rPr>
              <a:t>HR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1.07 (95% CI, 0.82-1.40, p=0.69</a:t>
            </a: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sp>
        <p:nvSpPr>
          <p:cNvPr id="23" name="Rectangle 22">
            <a:extLst>
              <a:ext uri="{FF2B5EF4-FFF2-40B4-BE49-F238E27FC236}">
                <a16:creationId xmlns:a16="http://schemas.microsoft.com/office/drawing/2014/main" id="{59466DAE-CF77-9F4B-E46A-9A9EB23EB2C0}"/>
              </a:ext>
            </a:extLst>
          </p:cNvPr>
          <p:cNvSpPr/>
          <p:nvPr/>
        </p:nvSpPr>
        <p:spPr bwMode="auto">
          <a:xfrm>
            <a:off x="481802" y="4908627"/>
            <a:ext cx="4047744" cy="764641"/>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72" charset="0"/>
                <a:ea typeface="ＭＳ Ｐゴシック" pitchFamily="-72" charset="-128"/>
                <a:cs typeface="ＭＳ Ｐゴシック" pitchFamily="-72" charset="-128"/>
              </a:rPr>
              <a:t>Second-Line Axi-cel and </a:t>
            </a:r>
            <a:r>
              <a:rPr kumimoji="0" lang="en-US" sz="2000" b="0" i="0" u="none" strike="noStrike" kern="1200" cap="none" spc="0" normalizeH="0" baseline="0" noProof="0" dirty="0" err="1">
                <a:ln>
                  <a:noFill/>
                </a:ln>
                <a:solidFill>
                  <a:srgbClr val="000000"/>
                </a:solidFill>
                <a:effectLst/>
                <a:uLnTx/>
                <a:uFillTx/>
                <a:latin typeface="Arial" pitchFamily="-72" charset="0"/>
                <a:ea typeface="ＭＳ Ｐゴシック" pitchFamily="-72" charset="-128"/>
                <a:cs typeface="ＭＳ Ｐゴシック" pitchFamily="-72" charset="-128"/>
              </a:rPr>
              <a:t>Liso-cel</a:t>
            </a:r>
            <a:r>
              <a:rPr kumimoji="0" lang="en-US" sz="2000" b="0" i="0" u="none" strike="noStrike" kern="1200" cap="none" spc="0" normalizeH="0" baseline="0" noProof="0" dirty="0">
                <a:ln>
                  <a:noFill/>
                </a:ln>
                <a:solidFill>
                  <a:srgbClr val="000000"/>
                </a:solidFill>
                <a:effectLst/>
                <a:uLnTx/>
                <a:uFillTx/>
                <a:latin typeface="Arial" pitchFamily="-72" charset="0"/>
                <a:ea typeface="ＭＳ Ｐゴシック" pitchFamily="-72" charset="-128"/>
                <a:cs typeface="ＭＳ Ｐゴシック" pitchFamily="-72" charset="-128"/>
              </a:rPr>
              <a:t> FDA Approved in 2022</a:t>
            </a:r>
          </a:p>
        </p:txBody>
      </p:sp>
    </p:spTree>
    <p:extLst>
      <p:ext uri="{BB962C8B-B14F-4D97-AF65-F5344CB8AC3E}">
        <p14:creationId xmlns:p14="http://schemas.microsoft.com/office/powerpoint/2010/main" val="8772862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descr="A table with numbers and symbols&#10;&#10;Description automatically generated">
            <a:extLst>
              <a:ext uri="{FF2B5EF4-FFF2-40B4-BE49-F238E27FC236}">
                <a16:creationId xmlns:a16="http://schemas.microsoft.com/office/drawing/2014/main" id="{4D24D9ED-DDA3-EB82-0270-BD5639D2284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45895" y="0"/>
            <a:ext cx="9140309" cy="5634084"/>
          </a:xfrm>
        </p:spPr>
      </p:pic>
      <p:sp>
        <p:nvSpPr>
          <p:cNvPr id="9" name="TextBox 8">
            <a:extLst>
              <a:ext uri="{FF2B5EF4-FFF2-40B4-BE49-F238E27FC236}">
                <a16:creationId xmlns:a16="http://schemas.microsoft.com/office/drawing/2014/main" id="{FD64438E-A4A4-21DA-FCFC-B1F2B82874E1}"/>
              </a:ext>
            </a:extLst>
          </p:cNvPr>
          <p:cNvSpPr txBox="1"/>
          <p:nvPr/>
        </p:nvSpPr>
        <p:spPr>
          <a:xfrm>
            <a:off x="3476633" y="-1"/>
            <a:ext cx="4580439" cy="759125"/>
          </a:xfrm>
          <a:prstGeom prst="rect">
            <a:avLst/>
          </a:prstGeom>
          <a:noFill/>
          <a:ln w="57150">
            <a:solidFill>
              <a:srgbClr val="CD113B"/>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a:endParaRPr>
          </a:p>
        </p:txBody>
      </p:sp>
      <p:sp>
        <p:nvSpPr>
          <p:cNvPr id="10" name="TextBox 9">
            <a:extLst>
              <a:ext uri="{FF2B5EF4-FFF2-40B4-BE49-F238E27FC236}">
                <a16:creationId xmlns:a16="http://schemas.microsoft.com/office/drawing/2014/main" id="{3FCA1D94-83B2-A695-2077-754354BEB14F}"/>
              </a:ext>
            </a:extLst>
          </p:cNvPr>
          <p:cNvSpPr txBox="1"/>
          <p:nvPr/>
        </p:nvSpPr>
        <p:spPr>
          <a:xfrm>
            <a:off x="1245895" y="2729016"/>
            <a:ext cx="6811177" cy="928584"/>
          </a:xfrm>
          <a:prstGeom prst="rect">
            <a:avLst/>
          </a:prstGeom>
          <a:noFill/>
          <a:ln w="38100">
            <a:solidFill>
              <a:srgbClr val="CD113B"/>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a:endParaRPr>
          </a:p>
        </p:txBody>
      </p:sp>
      <p:sp>
        <p:nvSpPr>
          <p:cNvPr id="11" name="TextBox 10">
            <a:extLst>
              <a:ext uri="{FF2B5EF4-FFF2-40B4-BE49-F238E27FC236}">
                <a16:creationId xmlns:a16="http://schemas.microsoft.com/office/drawing/2014/main" id="{B1BCC3EE-2D2D-33FC-B1D6-9E1C043F3D63}"/>
              </a:ext>
            </a:extLst>
          </p:cNvPr>
          <p:cNvSpPr txBox="1"/>
          <p:nvPr/>
        </p:nvSpPr>
        <p:spPr>
          <a:xfrm>
            <a:off x="1245895" y="5373112"/>
            <a:ext cx="6811177" cy="260972"/>
          </a:xfrm>
          <a:prstGeom prst="rect">
            <a:avLst/>
          </a:prstGeom>
          <a:noFill/>
          <a:ln w="38100">
            <a:solidFill>
              <a:srgbClr val="CD113B"/>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a:endParaRPr>
          </a:p>
        </p:txBody>
      </p:sp>
      <p:sp>
        <p:nvSpPr>
          <p:cNvPr id="12" name="TextBox 11">
            <a:extLst>
              <a:ext uri="{FF2B5EF4-FFF2-40B4-BE49-F238E27FC236}">
                <a16:creationId xmlns:a16="http://schemas.microsoft.com/office/drawing/2014/main" id="{F0025F07-9E00-82B5-55DE-5DB4EEAA4F03}"/>
              </a:ext>
            </a:extLst>
          </p:cNvPr>
          <p:cNvSpPr txBox="1"/>
          <p:nvPr/>
        </p:nvSpPr>
        <p:spPr>
          <a:xfrm>
            <a:off x="4782725" y="5788094"/>
            <a:ext cx="681117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1.Locke, F et al, N </a:t>
            </a:r>
            <a:r>
              <a:rPr kumimoji="0" lang="en-US" sz="1200" b="0" i="0" u="none" strike="noStrike" kern="1200" cap="none" spc="0" normalizeH="0" baseline="0" noProof="0" dirty="0" err="1">
                <a:ln>
                  <a:noFill/>
                </a:ln>
                <a:solidFill>
                  <a:srgbClr val="000000"/>
                </a:solidFill>
                <a:effectLst/>
                <a:uLnTx/>
                <a:uFillTx/>
                <a:latin typeface="Arial"/>
                <a:ea typeface="ＭＳ Ｐゴシック"/>
              </a:rPr>
              <a:t>Engl</a:t>
            </a:r>
            <a:r>
              <a:rPr kumimoji="0" lang="en-US" sz="1200" b="0" i="0" u="none" strike="noStrike" kern="1200" cap="none" spc="0" normalizeH="0" baseline="0" noProof="0" dirty="0">
                <a:ln>
                  <a:noFill/>
                </a:ln>
                <a:solidFill>
                  <a:srgbClr val="000000"/>
                </a:solidFill>
                <a:effectLst/>
                <a:uLnTx/>
                <a:uFillTx/>
                <a:latin typeface="Arial"/>
                <a:ea typeface="ＭＳ Ｐゴシック"/>
              </a:rPr>
              <a:t> J Med. 2022 Feb 17;386(7):640-654. </a:t>
            </a:r>
            <a:r>
              <a:rPr kumimoji="0" lang="en-US" sz="1200" b="0" i="0" u="none" strike="noStrike" kern="1200" cap="none" spc="0" normalizeH="0" baseline="0" noProof="0" dirty="0" err="1">
                <a:ln>
                  <a:noFill/>
                </a:ln>
                <a:solidFill>
                  <a:srgbClr val="000000"/>
                </a:solidFill>
                <a:effectLst/>
                <a:uLnTx/>
                <a:uFillTx/>
                <a:latin typeface="Arial"/>
                <a:ea typeface="ＭＳ Ｐゴシック"/>
              </a:rPr>
              <a:t>doi</a:t>
            </a:r>
            <a:r>
              <a:rPr kumimoji="0" lang="en-US" sz="1200" b="0" i="0" u="none" strike="noStrike" kern="1200" cap="none" spc="0" normalizeH="0" baseline="0" noProof="0" dirty="0">
                <a:ln>
                  <a:noFill/>
                </a:ln>
                <a:solidFill>
                  <a:srgbClr val="000000"/>
                </a:solidFill>
                <a:effectLst/>
                <a:uLnTx/>
                <a:uFillTx/>
                <a:latin typeface="Arial"/>
                <a:ea typeface="ＭＳ Ｐゴシック"/>
              </a:rPr>
              <a:t>: 10.1056/NEJMoa2116133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2.Kamdar, M et al Lancet. 2022 Jun 18;399(10343):2294-2308. </a:t>
            </a:r>
            <a:r>
              <a:rPr kumimoji="0" lang="en-US" sz="1200" b="0" i="0" u="none" strike="noStrike" kern="1200" cap="none" spc="0" normalizeH="0" baseline="0" noProof="0" dirty="0" err="1">
                <a:ln>
                  <a:noFill/>
                </a:ln>
                <a:solidFill>
                  <a:srgbClr val="000000"/>
                </a:solidFill>
                <a:effectLst/>
                <a:uLnTx/>
                <a:uFillTx/>
                <a:latin typeface="Arial"/>
                <a:ea typeface="ＭＳ Ｐゴシック"/>
              </a:rPr>
              <a:t>doi</a:t>
            </a:r>
            <a:r>
              <a:rPr kumimoji="0" lang="en-US" sz="1200" b="0" i="0" u="none" strike="noStrike" kern="1200" cap="none" spc="0" normalizeH="0" baseline="0" noProof="0" dirty="0">
                <a:ln>
                  <a:noFill/>
                </a:ln>
                <a:solidFill>
                  <a:srgbClr val="000000"/>
                </a:solidFill>
                <a:effectLst/>
                <a:uLnTx/>
                <a:uFillTx/>
                <a:latin typeface="Arial"/>
                <a:ea typeface="ＭＳ Ｐゴシック"/>
              </a:rPr>
              <a:t>: 10.1016/S0140-6736(22)00662-6.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3.Bishop,M et al N </a:t>
            </a:r>
            <a:r>
              <a:rPr kumimoji="0" lang="en-US" sz="1200" b="0" i="0" u="none" strike="noStrike" kern="1200" cap="none" spc="0" normalizeH="0" baseline="0" noProof="0" dirty="0" err="1">
                <a:ln>
                  <a:noFill/>
                </a:ln>
                <a:solidFill>
                  <a:srgbClr val="000000"/>
                </a:solidFill>
                <a:effectLst/>
                <a:uLnTx/>
                <a:uFillTx/>
                <a:latin typeface="Arial"/>
                <a:ea typeface="ＭＳ Ｐゴシック"/>
              </a:rPr>
              <a:t>Engl</a:t>
            </a:r>
            <a:r>
              <a:rPr kumimoji="0" lang="en-US" sz="1200" b="0" i="0" u="none" strike="noStrike" kern="1200" cap="none" spc="0" normalizeH="0" baseline="0" noProof="0" dirty="0">
                <a:ln>
                  <a:noFill/>
                </a:ln>
                <a:solidFill>
                  <a:srgbClr val="000000"/>
                </a:solidFill>
                <a:effectLst/>
                <a:uLnTx/>
                <a:uFillTx/>
                <a:latin typeface="Arial"/>
                <a:ea typeface="ＭＳ Ｐゴシック"/>
              </a:rPr>
              <a:t> J Med. 2022 Feb 17;386(7):629-639. </a:t>
            </a:r>
            <a:r>
              <a:rPr kumimoji="0" lang="en-US" sz="1200" b="0" i="0" u="none" strike="noStrike" kern="1200" cap="none" spc="0" normalizeH="0" baseline="0" noProof="0" dirty="0" err="1">
                <a:ln>
                  <a:noFill/>
                </a:ln>
                <a:solidFill>
                  <a:srgbClr val="000000"/>
                </a:solidFill>
                <a:effectLst/>
                <a:uLnTx/>
                <a:uFillTx/>
                <a:latin typeface="Arial"/>
                <a:ea typeface="ＭＳ Ｐゴシック"/>
              </a:rPr>
              <a:t>doi</a:t>
            </a:r>
            <a:r>
              <a:rPr kumimoji="0" lang="en-US" sz="1200" b="0" i="0" u="none" strike="noStrike" kern="1200" cap="none" spc="0" normalizeH="0" baseline="0" noProof="0" dirty="0">
                <a:ln>
                  <a:noFill/>
                </a:ln>
                <a:solidFill>
                  <a:srgbClr val="000000"/>
                </a:solidFill>
                <a:effectLst/>
                <a:uLnTx/>
                <a:uFillTx/>
                <a:latin typeface="Arial"/>
                <a:ea typeface="ＭＳ Ｐゴシック"/>
              </a:rPr>
              <a:t>: 10.1056/NEJMoa2116596c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4.Abramson JS et al Blood 2023 6;141(14):1675-1684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ＭＳ Ｐゴシック"/>
            </a:endParaRPr>
          </a:p>
        </p:txBody>
      </p:sp>
      <p:sp>
        <p:nvSpPr>
          <p:cNvPr id="2" name="Donut 1">
            <a:extLst>
              <a:ext uri="{FF2B5EF4-FFF2-40B4-BE49-F238E27FC236}">
                <a16:creationId xmlns:a16="http://schemas.microsoft.com/office/drawing/2014/main" id="{57BE0406-E11D-58E6-B43F-981E0B40C425}"/>
              </a:ext>
            </a:extLst>
          </p:cNvPr>
          <p:cNvSpPr/>
          <p:nvPr/>
        </p:nvSpPr>
        <p:spPr>
          <a:xfrm>
            <a:off x="4184329" y="1013504"/>
            <a:ext cx="531161" cy="495181"/>
          </a:xfrm>
          <a:prstGeom prst="donut">
            <a:avLst>
              <a:gd name="adj" fmla="val 9931"/>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ＭＳ Ｐゴシック"/>
            </a:endParaRPr>
          </a:p>
        </p:txBody>
      </p:sp>
      <p:sp>
        <p:nvSpPr>
          <p:cNvPr id="3" name="Donut 2">
            <a:extLst>
              <a:ext uri="{FF2B5EF4-FFF2-40B4-BE49-F238E27FC236}">
                <a16:creationId xmlns:a16="http://schemas.microsoft.com/office/drawing/2014/main" id="{CB085703-AFB3-A61D-D6A0-699653A6FC60}"/>
              </a:ext>
            </a:extLst>
          </p:cNvPr>
          <p:cNvSpPr/>
          <p:nvPr/>
        </p:nvSpPr>
        <p:spPr>
          <a:xfrm>
            <a:off x="6488258" y="1041873"/>
            <a:ext cx="531161" cy="495181"/>
          </a:xfrm>
          <a:prstGeom prst="donut">
            <a:avLst>
              <a:gd name="adj" fmla="val 9931"/>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ＭＳ Ｐゴシック"/>
            </a:endParaRPr>
          </a:p>
        </p:txBody>
      </p:sp>
      <p:sp>
        <p:nvSpPr>
          <p:cNvPr id="4" name="Donut 3">
            <a:extLst>
              <a:ext uri="{FF2B5EF4-FFF2-40B4-BE49-F238E27FC236}">
                <a16:creationId xmlns:a16="http://schemas.microsoft.com/office/drawing/2014/main" id="{34C18811-70FC-21DC-A924-3DC0686E08D9}"/>
              </a:ext>
            </a:extLst>
          </p:cNvPr>
          <p:cNvSpPr/>
          <p:nvPr/>
        </p:nvSpPr>
        <p:spPr>
          <a:xfrm>
            <a:off x="8765347" y="1040632"/>
            <a:ext cx="531161" cy="495181"/>
          </a:xfrm>
          <a:prstGeom prst="donut">
            <a:avLst>
              <a:gd name="adj" fmla="val 9931"/>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ＭＳ Ｐゴシック"/>
            </a:endParaRPr>
          </a:p>
        </p:txBody>
      </p:sp>
      <p:sp>
        <p:nvSpPr>
          <p:cNvPr id="5" name="Donut 4">
            <a:extLst>
              <a:ext uri="{FF2B5EF4-FFF2-40B4-BE49-F238E27FC236}">
                <a16:creationId xmlns:a16="http://schemas.microsoft.com/office/drawing/2014/main" id="{A4FB07D1-5745-E1B8-2D87-E711103F21C2}"/>
              </a:ext>
            </a:extLst>
          </p:cNvPr>
          <p:cNvSpPr/>
          <p:nvPr/>
        </p:nvSpPr>
        <p:spPr>
          <a:xfrm>
            <a:off x="4305220" y="3905739"/>
            <a:ext cx="531161" cy="495181"/>
          </a:xfrm>
          <a:prstGeom prst="donut">
            <a:avLst>
              <a:gd name="adj" fmla="val 9931"/>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ＭＳ Ｐゴシック"/>
            </a:endParaRPr>
          </a:p>
        </p:txBody>
      </p:sp>
      <p:sp>
        <p:nvSpPr>
          <p:cNvPr id="6" name="Donut 5">
            <a:extLst>
              <a:ext uri="{FF2B5EF4-FFF2-40B4-BE49-F238E27FC236}">
                <a16:creationId xmlns:a16="http://schemas.microsoft.com/office/drawing/2014/main" id="{5A0AF9CC-F1FF-99C7-DAA0-D5F13587442A}"/>
              </a:ext>
            </a:extLst>
          </p:cNvPr>
          <p:cNvSpPr/>
          <p:nvPr/>
        </p:nvSpPr>
        <p:spPr>
          <a:xfrm>
            <a:off x="6668674" y="3919186"/>
            <a:ext cx="531161" cy="495181"/>
          </a:xfrm>
          <a:prstGeom prst="donut">
            <a:avLst>
              <a:gd name="adj" fmla="val 9931"/>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ＭＳ Ｐゴシック"/>
            </a:endParaRPr>
          </a:p>
        </p:txBody>
      </p:sp>
      <p:sp>
        <p:nvSpPr>
          <p:cNvPr id="7" name="Donut 6">
            <a:extLst>
              <a:ext uri="{FF2B5EF4-FFF2-40B4-BE49-F238E27FC236}">
                <a16:creationId xmlns:a16="http://schemas.microsoft.com/office/drawing/2014/main" id="{CFAD0BCD-3BD3-72F1-6B4E-A5BF5D235DC2}"/>
              </a:ext>
            </a:extLst>
          </p:cNvPr>
          <p:cNvSpPr/>
          <p:nvPr/>
        </p:nvSpPr>
        <p:spPr>
          <a:xfrm>
            <a:off x="8684664" y="3893104"/>
            <a:ext cx="531161" cy="495181"/>
          </a:xfrm>
          <a:prstGeom prst="donut">
            <a:avLst>
              <a:gd name="adj" fmla="val 9931"/>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ＭＳ Ｐゴシック"/>
            </a:endParaRPr>
          </a:p>
        </p:txBody>
      </p:sp>
    </p:spTree>
    <p:extLst>
      <p:ext uri="{BB962C8B-B14F-4D97-AF65-F5344CB8AC3E}">
        <p14:creationId xmlns:p14="http://schemas.microsoft.com/office/powerpoint/2010/main" val="361651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3E743-BCDC-F0F2-F5CF-291FC1990E99}"/>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5DFCDBC4-E519-F4D5-E332-9CA3AD893FA7}"/>
              </a:ext>
            </a:extLst>
          </p:cNvPr>
          <p:cNvSpPr>
            <a:spLocks noGrp="1"/>
          </p:cNvSpPr>
          <p:nvPr>
            <p:ph type="body" sz="quarter" idx="12"/>
          </p:nvPr>
        </p:nvSpPr>
        <p:spPr/>
        <p:txBody>
          <a:bodyPr/>
          <a:lstStyle/>
          <a:p>
            <a:endParaRPr lang="en-US"/>
          </a:p>
        </p:txBody>
      </p:sp>
      <p:sp>
        <p:nvSpPr>
          <p:cNvPr id="5" name="Title 1">
            <a:extLst>
              <a:ext uri="{FF2B5EF4-FFF2-40B4-BE49-F238E27FC236}">
                <a16:creationId xmlns:a16="http://schemas.microsoft.com/office/drawing/2014/main" id="{00C6B087-80D1-4B0A-14C8-4B193995C61C}"/>
              </a:ext>
            </a:extLst>
          </p:cNvPr>
          <p:cNvSpPr txBox="1">
            <a:spLocks/>
          </p:cNvSpPr>
          <p:nvPr/>
        </p:nvSpPr>
        <p:spPr>
          <a:xfrm>
            <a:off x="0" y="145324"/>
            <a:ext cx="12013661" cy="659523"/>
          </a:xfrm>
          <a:prstGeom prst="rect">
            <a:avLst/>
          </a:prstGeom>
          <a:noFill/>
        </p:spPr>
        <p:txBody>
          <a:bodyPr/>
          <a:lstStyle>
            <a:lvl1pPr algn="ctr" rtl="0" eaLnBrk="1" fontAlgn="base" hangingPunct="1">
              <a:spcBef>
                <a:spcPct val="0"/>
              </a:spcBef>
              <a:spcAft>
                <a:spcPct val="0"/>
              </a:spcAft>
              <a:defRPr sz="4796" i="0">
                <a:solidFill>
                  <a:srgbClr val="003465"/>
                </a:solidFill>
                <a:latin typeface="+mn-lt"/>
                <a:ea typeface="+mj-ea"/>
                <a:cs typeface="+mj-cs"/>
              </a:defRPr>
            </a:lvl1pPr>
            <a:lvl2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5pPr>
            <a:lvl6pPr marL="609036"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72"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108"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144"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3465"/>
                </a:solidFill>
                <a:effectLst/>
                <a:uLnTx/>
                <a:uFillTx/>
                <a:latin typeface="Arial"/>
                <a:ea typeface="ＭＳ Ｐゴシック"/>
              </a:rPr>
              <a:t>Not all patients are eligible for ASCT: PILOT study</a:t>
            </a:r>
          </a:p>
        </p:txBody>
      </p:sp>
      <p:sp>
        <p:nvSpPr>
          <p:cNvPr id="6" name="object 7">
            <a:extLst>
              <a:ext uri="{FF2B5EF4-FFF2-40B4-BE49-F238E27FC236}">
                <a16:creationId xmlns:a16="http://schemas.microsoft.com/office/drawing/2014/main" id="{CABFCEA0-D3B2-D3FA-A49C-50B93C36C797}"/>
              </a:ext>
            </a:extLst>
          </p:cNvPr>
          <p:cNvSpPr txBox="1"/>
          <p:nvPr/>
        </p:nvSpPr>
        <p:spPr>
          <a:xfrm>
            <a:off x="366587" y="804847"/>
            <a:ext cx="4733925" cy="3027045"/>
          </a:xfrm>
          <a:prstGeom prst="rect">
            <a:avLst/>
          </a:prstGeom>
          <a:solidFill>
            <a:srgbClr val="F1F1F1"/>
          </a:solidFill>
        </p:spPr>
        <p:txBody>
          <a:bodyPr vert="horz" wrap="square" lIns="0" tIns="53340" rIns="0" bIns="0" rtlCol="0">
            <a:spAutoFit/>
          </a:bodyPr>
          <a:lstStyle/>
          <a:p>
            <a:pPr marL="201295" marR="0" lvl="0" indent="0" algn="l" defTabSz="914400" rtl="0" eaLnBrk="1" fontAlgn="auto" latinLnBrk="0" hangingPunct="1">
              <a:lnSpc>
                <a:spcPct val="100000"/>
              </a:lnSpc>
              <a:spcBef>
                <a:spcPts val="420"/>
              </a:spcBef>
              <a:spcAft>
                <a:spcPts val="0"/>
              </a:spcAft>
              <a:buClrTx/>
              <a:buSzTx/>
              <a:buFontTx/>
              <a:buNone/>
              <a:tabLst/>
              <a:defRPr/>
            </a:pPr>
            <a:r>
              <a:rPr kumimoji="0" sz="1200" b="1" i="0" u="none" strike="noStrike" kern="1200" cap="none" spc="0" normalizeH="0" baseline="0" noProof="0" dirty="0">
                <a:ln>
                  <a:noFill/>
                </a:ln>
                <a:solidFill>
                  <a:srgbClr val="5B5453"/>
                </a:solidFill>
                <a:effectLst/>
                <a:uLnTx/>
                <a:uFillTx/>
                <a:latin typeface="Trebuchet MS"/>
                <a:ea typeface="ＭＳ Ｐゴシック"/>
                <a:cs typeface="Trebuchet MS"/>
              </a:rPr>
              <a:t>Patient</a:t>
            </a:r>
            <a:r>
              <a:rPr kumimoji="0" sz="1200" b="1" i="0" u="none" strike="noStrike" kern="1200" cap="none" spc="-30" normalizeH="0" baseline="0" noProof="0" dirty="0">
                <a:ln>
                  <a:noFill/>
                </a:ln>
                <a:solidFill>
                  <a:srgbClr val="5B5453"/>
                </a:solidFill>
                <a:effectLst/>
                <a:uLnTx/>
                <a:uFillTx/>
                <a:latin typeface="Trebuchet MS"/>
                <a:ea typeface="ＭＳ Ｐゴシック"/>
                <a:cs typeface="Trebuchet MS"/>
              </a:rPr>
              <a:t> </a:t>
            </a:r>
            <a:r>
              <a:rPr kumimoji="0" sz="1200" b="1" i="0" u="none" strike="noStrike" kern="1200" cap="none" spc="-10" normalizeH="0" baseline="0" noProof="0" dirty="0">
                <a:ln>
                  <a:noFill/>
                </a:ln>
                <a:solidFill>
                  <a:srgbClr val="5B5453"/>
                </a:solidFill>
                <a:effectLst/>
                <a:uLnTx/>
                <a:uFillTx/>
                <a:latin typeface="Trebuchet MS"/>
                <a:ea typeface="ＭＳ Ｐゴシック"/>
                <a:cs typeface="Trebuchet MS"/>
              </a:rPr>
              <a:t>eligibility</a:t>
            </a:r>
            <a:endParaRPr kumimoji="0" sz="1200" b="0" i="0" u="none" strike="noStrike" kern="1200" cap="none" spc="0" normalizeH="0" baseline="0" noProof="0" dirty="0">
              <a:ln>
                <a:noFill/>
              </a:ln>
              <a:solidFill>
                <a:srgbClr val="000000"/>
              </a:solidFill>
              <a:effectLst/>
              <a:uLnTx/>
              <a:uFillTx/>
              <a:latin typeface="Trebuchet MS"/>
              <a:ea typeface="ＭＳ Ｐゴシック"/>
              <a:cs typeface="Trebuchet MS"/>
            </a:endParaRPr>
          </a:p>
          <a:p>
            <a:pPr marL="428625" marR="0" lvl="0" indent="-229235" algn="l" defTabSz="914400" rtl="0" eaLnBrk="1" fontAlgn="auto" latinLnBrk="0" hangingPunct="1">
              <a:lnSpc>
                <a:spcPct val="100000"/>
              </a:lnSpc>
              <a:spcBef>
                <a:spcPts val="300"/>
              </a:spcBef>
              <a:spcAft>
                <a:spcPts val="0"/>
              </a:spcAft>
              <a:buClrTx/>
              <a:buSzPct val="104166"/>
              <a:buFont typeface="Arial"/>
              <a:buChar char="•"/>
              <a:tabLst>
                <a:tab pos="427990" algn="l"/>
                <a:tab pos="428625" algn="l"/>
              </a:tabLst>
              <a:defRPr/>
            </a:pP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Age</a:t>
            </a:r>
            <a:r>
              <a:rPr kumimoji="0" sz="1200" b="0" i="0" u="none" strike="noStrike" kern="1200" cap="none" spc="-30"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a:t>
            </a:r>
            <a:r>
              <a:rPr kumimoji="0" sz="1200" b="0" i="0" u="none" strike="noStrike" kern="1200" cap="none" spc="-15"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18</a:t>
            </a:r>
            <a:r>
              <a:rPr kumimoji="0" sz="1200" b="0" i="0" u="none" strike="noStrike" kern="1200" cap="none" spc="-25"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10" normalizeH="0" baseline="0" noProof="0" dirty="0">
                <a:ln>
                  <a:noFill/>
                </a:ln>
                <a:solidFill>
                  <a:srgbClr val="585353"/>
                </a:solidFill>
                <a:effectLst/>
                <a:uLnTx/>
                <a:uFillTx/>
                <a:latin typeface="Trebuchet MS"/>
                <a:ea typeface="ＭＳ Ｐゴシック"/>
                <a:cs typeface="Trebuchet MS"/>
              </a:rPr>
              <a:t>years</a:t>
            </a:r>
            <a:endParaRPr kumimoji="0" sz="1200" b="0" i="0" u="none" strike="noStrike" kern="1200" cap="none" spc="0" normalizeH="0" baseline="0" noProof="0" dirty="0">
              <a:ln>
                <a:noFill/>
              </a:ln>
              <a:solidFill>
                <a:srgbClr val="000000"/>
              </a:solidFill>
              <a:effectLst/>
              <a:uLnTx/>
              <a:uFillTx/>
              <a:latin typeface="Trebuchet MS"/>
              <a:ea typeface="ＭＳ Ｐゴシック"/>
              <a:cs typeface="Trebuchet MS"/>
            </a:endParaRPr>
          </a:p>
          <a:p>
            <a:pPr marL="427990" marR="388620" lvl="0" indent="-228600" algn="l" defTabSz="914400" rtl="0" eaLnBrk="1" fontAlgn="auto" latinLnBrk="0" hangingPunct="1">
              <a:lnSpc>
                <a:spcPct val="100000"/>
              </a:lnSpc>
              <a:spcBef>
                <a:spcPts val="300"/>
              </a:spcBef>
              <a:spcAft>
                <a:spcPts val="0"/>
              </a:spcAft>
              <a:buClrTx/>
              <a:buSzPct val="104166"/>
              <a:buFont typeface="Arial"/>
              <a:buChar char="•"/>
              <a:tabLst>
                <a:tab pos="427990" algn="l"/>
                <a:tab pos="428625" algn="l"/>
              </a:tabLst>
              <a:defRPr/>
            </a:pP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LBCL:</a:t>
            </a:r>
            <a:r>
              <a:rPr kumimoji="0" sz="1200" b="0" i="0" u="none" strike="noStrike" kern="1200" cap="none" spc="-50"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DLBCL</a:t>
            </a:r>
            <a:r>
              <a:rPr kumimoji="0" sz="1200" b="0" i="0" u="none" strike="noStrike" kern="1200" cap="none" spc="-5"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NOS</a:t>
            </a:r>
            <a:r>
              <a:rPr kumimoji="0" sz="1200" b="0" i="0" u="none" strike="noStrike" kern="1200" cap="none" spc="-15"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(de</a:t>
            </a:r>
            <a:r>
              <a:rPr kumimoji="0" sz="1200" b="0" i="0" u="none" strike="noStrike" kern="1200" cap="none" spc="-45"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novo;</a:t>
            </a:r>
            <a:r>
              <a:rPr kumimoji="0" sz="1200" b="0" i="0" u="none" strike="noStrike" kern="1200" cap="none" spc="-15"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10" normalizeH="0" baseline="0" noProof="0" dirty="0">
                <a:ln>
                  <a:noFill/>
                </a:ln>
                <a:solidFill>
                  <a:srgbClr val="585353"/>
                </a:solidFill>
                <a:effectLst/>
                <a:uLnTx/>
                <a:uFillTx/>
                <a:latin typeface="Trebuchet MS"/>
                <a:ea typeface="ＭＳ Ｐゴシック"/>
                <a:cs typeface="Trebuchet MS"/>
              </a:rPr>
              <a:t>transformed</a:t>
            </a:r>
            <a:r>
              <a:rPr kumimoji="0" sz="1200" b="0" i="0" u="none" strike="noStrike" kern="1200" cap="none" spc="-70"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from</a:t>
            </a:r>
            <a:r>
              <a:rPr kumimoji="0" sz="1200" b="0" i="0" u="none" strike="noStrike" kern="1200" cap="none" spc="-20"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FL),</a:t>
            </a:r>
            <a:r>
              <a:rPr kumimoji="0" sz="1200" b="0" i="0" u="none" strike="noStrike" kern="1200" cap="none" spc="-25"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10" normalizeH="0" baseline="0" noProof="0" dirty="0">
                <a:ln>
                  <a:noFill/>
                </a:ln>
                <a:solidFill>
                  <a:srgbClr val="585353"/>
                </a:solidFill>
                <a:effectLst/>
                <a:uLnTx/>
                <a:uFillTx/>
                <a:latin typeface="Trebuchet MS"/>
                <a:ea typeface="ＭＳ Ｐゴシック"/>
                <a:cs typeface="Trebuchet MS"/>
              </a:rPr>
              <a:t>HGBCL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with</a:t>
            </a:r>
            <a:r>
              <a:rPr kumimoji="0" sz="1200" b="0" i="0" u="none" strike="noStrike" kern="1200" cap="none" spc="-70"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rearrangements</a:t>
            </a:r>
            <a:r>
              <a:rPr kumimoji="0" sz="1200" b="0" i="0" u="none" strike="noStrike" kern="1200" cap="none" spc="-100"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in</a:t>
            </a:r>
            <a:r>
              <a:rPr kumimoji="0" sz="1200" b="0" i="0" u="none" strike="noStrike" kern="1200" cap="none" spc="-35" normalizeH="0" baseline="0" noProof="0" dirty="0">
                <a:ln>
                  <a:noFill/>
                </a:ln>
                <a:solidFill>
                  <a:srgbClr val="585353"/>
                </a:solidFill>
                <a:effectLst/>
                <a:uLnTx/>
                <a:uFillTx/>
                <a:latin typeface="Trebuchet MS"/>
                <a:ea typeface="ＭＳ Ｐゴシック"/>
                <a:cs typeface="Trebuchet MS"/>
              </a:rPr>
              <a:t> </a:t>
            </a:r>
            <a:r>
              <a:rPr kumimoji="0" sz="1200" b="0" i="1" u="none" strike="noStrike" kern="1200" cap="none" spc="0" normalizeH="0" baseline="0" noProof="0" dirty="0">
                <a:ln>
                  <a:noFill/>
                </a:ln>
                <a:solidFill>
                  <a:srgbClr val="585353"/>
                </a:solidFill>
                <a:effectLst/>
                <a:uLnTx/>
                <a:uFillTx/>
                <a:latin typeface="Trebuchet MS"/>
                <a:ea typeface="ＭＳ Ｐゴシック"/>
                <a:cs typeface="Trebuchet MS"/>
              </a:rPr>
              <a:t>MYC</a:t>
            </a:r>
            <a:r>
              <a:rPr kumimoji="0" sz="1200" b="0" i="1" u="none" strike="noStrike" kern="1200" cap="none" spc="-25"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and</a:t>
            </a:r>
            <a:r>
              <a:rPr kumimoji="0" sz="1200" b="0" i="0" u="none" strike="noStrike" kern="1200" cap="none" spc="-60" normalizeH="0" baseline="0" noProof="0" dirty="0">
                <a:ln>
                  <a:noFill/>
                </a:ln>
                <a:solidFill>
                  <a:srgbClr val="585353"/>
                </a:solidFill>
                <a:effectLst/>
                <a:uLnTx/>
                <a:uFillTx/>
                <a:latin typeface="Trebuchet MS"/>
                <a:ea typeface="ＭＳ Ｐゴシック"/>
                <a:cs typeface="Trebuchet MS"/>
              </a:rPr>
              <a:t> </a:t>
            </a:r>
            <a:r>
              <a:rPr kumimoji="0" sz="1200" b="0" i="1" u="none" strike="noStrike" kern="1200" cap="none" spc="0" normalizeH="0" baseline="0" noProof="0" dirty="0">
                <a:ln>
                  <a:noFill/>
                </a:ln>
                <a:solidFill>
                  <a:srgbClr val="585353"/>
                </a:solidFill>
                <a:effectLst/>
                <a:uLnTx/>
                <a:uFillTx/>
                <a:latin typeface="Trebuchet MS"/>
                <a:ea typeface="ＭＳ Ｐゴシック"/>
                <a:cs typeface="Trebuchet MS"/>
              </a:rPr>
              <a:t>BCL2</a:t>
            </a:r>
            <a:r>
              <a:rPr kumimoji="0" sz="1200" b="0" i="1" u="none" strike="noStrike" kern="1200" cap="none" spc="-55"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and/or</a:t>
            </a:r>
            <a:r>
              <a:rPr kumimoji="0" sz="1200" b="0" i="0" u="none" strike="noStrike" kern="1200" cap="none" spc="-55" normalizeH="0" baseline="0" noProof="0" dirty="0">
                <a:ln>
                  <a:noFill/>
                </a:ln>
                <a:solidFill>
                  <a:srgbClr val="585353"/>
                </a:solidFill>
                <a:effectLst/>
                <a:uLnTx/>
                <a:uFillTx/>
                <a:latin typeface="Trebuchet MS"/>
                <a:ea typeface="ＭＳ Ｐゴシック"/>
                <a:cs typeface="Trebuchet MS"/>
              </a:rPr>
              <a:t> </a:t>
            </a:r>
            <a:r>
              <a:rPr kumimoji="0" sz="1200" b="0" i="1" u="none" strike="noStrike" kern="1200" cap="none" spc="-20" normalizeH="0" baseline="0" noProof="0" dirty="0">
                <a:ln>
                  <a:noFill/>
                </a:ln>
                <a:solidFill>
                  <a:srgbClr val="585353"/>
                </a:solidFill>
                <a:effectLst/>
                <a:uLnTx/>
                <a:uFillTx/>
                <a:latin typeface="Trebuchet MS"/>
                <a:ea typeface="ＭＳ Ｐゴシック"/>
                <a:cs typeface="Trebuchet MS"/>
              </a:rPr>
              <a:t>BCL6 </a:t>
            </a:r>
            <a:r>
              <a:rPr kumimoji="0" sz="1200" b="0" i="0" u="none" strike="noStrike" kern="1200" cap="none" spc="-10" normalizeH="0" baseline="0" noProof="0" dirty="0">
                <a:ln>
                  <a:noFill/>
                </a:ln>
                <a:solidFill>
                  <a:srgbClr val="585353"/>
                </a:solidFill>
                <a:effectLst/>
                <a:uLnTx/>
                <a:uFillTx/>
                <a:latin typeface="Trebuchet MS"/>
                <a:ea typeface="ＭＳ Ｐゴシック"/>
                <a:cs typeface="Trebuchet MS"/>
              </a:rPr>
              <a:t>(double/triple</a:t>
            </a:r>
            <a:r>
              <a:rPr kumimoji="0" sz="1200" b="0" i="0" u="none" strike="noStrike" kern="1200" cap="none" spc="-85"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hit),</a:t>
            </a:r>
            <a:r>
              <a:rPr kumimoji="0" sz="1200" b="0" i="0" u="none" strike="noStrike" kern="1200" cap="none" spc="-35"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or</a:t>
            </a:r>
            <a:r>
              <a:rPr kumimoji="0" sz="1200" b="0" i="0" u="none" strike="noStrike" kern="1200" cap="none" spc="-25"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20" normalizeH="0" baseline="0" noProof="0" dirty="0">
                <a:ln>
                  <a:noFill/>
                </a:ln>
                <a:solidFill>
                  <a:srgbClr val="585353"/>
                </a:solidFill>
                <a:effectLst/>
                <a:uLnTx/>
                <a:uFillTx/>
                <a:latin typeface="Trebuchet MS"/>
                <a:ea typeface="ＭＳ Ｐゴシック"/>
                <a:cs typeface="Trebuchet MS"/>
              </a:rPr>
              <a:t>FL3B</a:t>
            </a:r>
            <a:endParaRPr kumimoji="0" sz="1200" b="0" i="0" u="none" strike="noStrike" kern="1200" cap="none" spc="0" normalizeH="0" baseline="0" noProof="0" dirty="0">
              <a:ln>
                <a:noFill/>
              </a:ln>
              <a:solidFill>
                <a:srgbClr val="000000"/>
              </a:solidFill>
              <a:effectLst/>
              <a:uLnTx/>
              <a:uFillTx/>
              <a:latin typeface="Trebuchet MS"/>
              <a:ea typeface="ＭＳ Ｐゴシック"/>
              <a:cs typeface="Trebuchet MS"/>
            </a:endParaRPr>
          </a:p>
          <a:p>
            <a:pPr marL="427990" marR="290830" lvl="0" indent="-228600" algn="l" defTabSz="914400" rtl="0" eaLnBrk="1" fontAlgn="auto" latinLnBrk="0" hangingPunct="1">
              <a:lnSpc>
                <a:spcPct val="100000"/>
              </a:lnSpc>
              <a:spcBef>
                <a:spcPts val="300"/>
              </a:spcBef>
              <a:spcAft>
                <a:spcPts val="0"/>
              </a:spcAft>
              <a:buClrTx/>
              <a:buSzPct val="104166"/>
              <a:buFont typeface="Arial"/>
              <a:buChar char="•"/>
              <a:tabLst>
                <a:tab pos="427990" algn="l"/>
                <a:tab pos="428625" algn="l"/>
              </a:tabLst>
              <a:defRPr/>
            </a:pP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One</a:t>
            </a:r>
            <a:r>
              <a:rPr kumimoji="0" sz="1200" b="0" i="0" u="none" strike="noStrike" kern="1200" cap="none" spc="-15"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prior</a:t>
            </a:r>
            <a:r>
              <a:rPr kumimoji="0" sz="1200" b="0" i="0" u="none" strike="noStrike" kern="1200" cap="none" spc="-35"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line</a:t>
            </a:r>
            <a:r>
              <a:rPr kumimoji="0" sz="1200" b="0" i="0" u="none" strike="noStrike" kern="1200" cap="none" spc="-35"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of</a:t>
            </a:r>
            <a:r>
              <a:rPr kumimoji="0" sz="1200" b="0" i="0" u="none" strike="noStrike" kern="1200" cap="none" spc="10"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10" normalizeH="0" baseline="0" noProof="0" dirty="0">
                <a:ln>
                  <a:noFill/>
                </a:ln>
                <a:solidFill>
                  <a:srgbClr val="585353"/>
                </a:solidFill>
                <a:effectLst/>
                <a:uLnTx/>
                <a:uFillTx/>
                <a:latin typeface="Trebuchet MS"/>
                <a:ea typeface="ＭＳ Ｐゴシック"/>
                <a:cs typeface="Trebuchet MS"/>
              </a:rPr>
              <a:t>therapy</a:t>
            </a:r>
            <a:r>
              <a:rPr kumimoji="0" sz="1200" b="0" i="0" u="none" strike="noStrike" kern="1200" cap="none" spc="-60"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10" normalizeH="0" baseline="0" noProof="0" dirty="0">
                <a:ln>
                  <a:noFill/>
                </a:ln>
                <a:solidFill>
                  <a:srgbClr val="585353"/>
                </a:solidFill>
                <a:effectLst/>
                <a:uLnTx/>
                <a:uFillTx/>
                <a:latin typeface="Trebuchet MS"/>
                <a:ea typeface="ＭＳ Ｐゴシック"/>
                <a:cs typeface="Trebuchet MS"/>
              </a:rPr>
              <a:t>containing</a:t>
            </a:r>
            <a:r>
              <a:rPr kumimoji="0" sz="1200" b="0" i="0" u="none" strike="noStrike" kern="1200" cap="none" spc="-55"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an</a:t>
            </a:r>
            <a:r>
              <a:rPr kumimoji="0" sz="1200" b="0" i="0" u="none" strike="noStrike" kern="1200" cap="none" spc="-10" normalizeH="0" baseline="0" noProof="0" dirty="0">
                <a:ln>
                  <a:noFill/>
                </a:ln>
                <a:solidFill>
                  <a:srgbClr val="585353"/>
                </a:solidFill>
                <a:effectLst/>
                <a:uLnTx/>
                <a:uFillTx/>
                <a:latin typeface="Trebuchet MS"/>
                <a:ea typeface="ＭＳ Ｐゴシック"/>
                <a:cs typeface="Trebuchet MS"/>
              </a:rPr>
              <a:t> anthracycline</a:t>
            </a:r>
            <a:r>
              <a:rPr kumimoji="0" sz="1200" b="0" i="0" u="none" strike="noStrike" kern="1200" cap="none" spc="-70"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and</a:t>
            </a:r>
            <a:r>
              <a:rPr kumimoji="0" sz="1200" b="0" i="0" u="none" strike="noStrike" kern="1200" cap="none" spc="-35"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50" normalizeH="0" baseline="0" noProof="0" dirty="0">
                <a:ln>
                  <a:noFill/>
                </a:ln>
                <a:solidFill>
                  <a:srgbClr val="585353"/>
                </a:solidFill>
                <a:effectLst/>
                <a:uLnTx/>
                <a:uFillTx/>
                <a:latin typeface="Trebuchet MS"/>
                <a:ea typeface="ＭＳ Ｐゴシック"/>
                <a:cs typeface="Trebuchet MS"/>
              </a:rPr>
              <a:t>a </a:t>
            </a:r>
            <a:r>
              <a:rPr kumimoji="0" sz="1200" b="0" i="0" u="none" strike="noStrike" kern="1200" cap="none" spc="-25" normalizeH="0" baseline="0" noProof="0" dirty="0">
                <a:ln>
                  <a:noFill/>
                </a:ln>
                <a:solidFill>
                  <a:srgbClr val="585353"/>
                </a:solidFill>
                <a:effectLst/>
                <a:uLnTx/>
                <a:uFillTx/>
                <a:latin typeface="Trebuchet MS"/>
                <a:ea typeface="ＭＳ Ｐゴシック"/>
                <a:cs typeface="Trebuchet MS"/>
              </a:rPr>
              <a:t>CD20-</a:t>
            </a:r>
            <a:r>
              <a:rPr kumimoji="0" sz="1200" b="0" i="0" u="none" strike="noStrike" kern="1200" cap="none" spc="-10" normalizeH="0" baseline="0" noProof="0" dirty="0">
                <a:ln>
                  <a:noFill/>
                </a:ln>
                <a:solidFill>
                  <a:srgbClr val="585353"/>
                </a:solidFill>
                <a:effectLst/>
                <a:uLnTx/>
                <a:uFillTx/>
                <a:latin typeface="Trebuchet MS"/>
                <a:ea typeface="ＭＳ Ｐゴシック"/>
                <a:cs typeface="Trebuchet MS"/>
              </a:rPr>
              <a:t>targeted</a:t>
            </a:r>
            <a:r>
              <a:rPr kumimoji="0" sz="1200" b="0" i="0" u="none" strike="noStrike" kern="1200" cap="none" spc="25"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10" normalizeH="0" baseline="0" noProof="0" dirty="0">
                <a:ln>
                  <a:noFill/>
                </a:ln>
                <a:solidFill>
                  <a:srgbClr val="585353"/>
                </a:solidFill>
                <a:effectLst/>
                <a:uLnTx/>
                <a:uFillTx/>
                <a:latin typeface="Trebuchet MS"/>
                <a:ea typeface="ＭＳ Ｐゴシック"/>
                <a:cs typeface="Trebuchet MS"/>
              </a:rPr>
              <a:t>agent</a:t>
            </a:r>
            <a:endParaRPr kumimoji="0" sz="1200" b="0" i="0" u="none" strike="noStrike" kern="1200" cap="none" spc="0" normalizeH="0" baseline="0" noProof="0" dirty="0">
              <a:ln>
                <a:noFill/>
              </a:ln>
              <a:solidFill>
                <a:srgbClr val="000000"/>
              </a:solidFill>
              <a:effectLst/>
              <a:uLnTx/>
              <a:uFillTx/>
              <a:latin typeface="Trebuchet MS"/>
              <a:ea typeface="ＭＳ Ｐゴシック"/>
              <a:cs typeface="Trebuchet MS"/>
            </a:endParaRPr>
          </a:p>
          <a:p>
            <a:pPr marL="427990" marR="351790" lvl="0" indent="-228600" algn="l" defTabSz="914400" rtl="0" eaLnBrk="1" fontAlgn="auto" latinLnBrk="0" hangingPunct="1">
              <a:lnSpc>
                <a:spcPct val="100000"/>
              </a:lnSpc>
              <a:spcBef>
                <a:spcPts val="300"/>
              </a:spcBef>
              <a:spcAft>
                <a:spcPts val="0"/>
              </a:spcAft>
              <a:buClrTx/>
              <a:buSzPct val="104166"/>
              <a:buFont typeface="Arial"/>
              <a:buChar char="•"/>
              <a:tabLst>
                <a:tab pos="427990" algn="l"/>
                <a:tab pos="428625" algn="l"/>
              </a:tabLst>
              <a:defRPr/>
            </a:pP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Not</a:t>
            </a:r>
            <a:r>
              <a:rPr kumimoji="0" sz="1200" b="0" i="0" u="none" strike="noStrike" kern="1200" cap="none" spc="-10" normalizeH="0" baseline="0" noProof="0" dirty="0">
                <a:ln>
                  <a:noFill/>
                </a:ln>
                <a:solidFill>
                  <a:srgbClr val="585353"/>
                </a:solidFill>
                <a:effectLst/>
                <a:uLnTx/>
                <a:uFillTx/>
                <a:latin typeface="Trebuchet MS"/>
                <a:ea typeface="ＭＳ Ｐゴシック"/>
                <a:cs typeface="Trebuchet MS"/>
              </a:rPr>
              <a:t> intended</a:t>
            </a:r>
            <a:r>
              <a:rPr kumimoji="0" sz="1200" b="0" i="0" u="none" strike="noStrike" kern="1200" cap="none" spc="-90"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for</a:t>
            </a:r>
            <a:r>
              <a:rPr kumimoji="0" sz="1200" b="0" i="0" u="none" strike="noStrike" kern="1200" cap="none" spc="-5"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HSCT</a:t>
            </a:r>
            <a:r>
              <a:rPr kumimoji="0" sz="1200" b="0" i="0" u="none" strike="noStrike" kern="1200" cap="none" spc="-5"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by</a:t>
            </a:r>
            <a:r>
              <a:rPr kumimoji="0" sz="1200" b="0" i="0" u="none" strike="noStrike" kern="1200" cap="none" spc="-20"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10" normalizeH="0" baseline="0" noProof="0" dirty="0">
                <a:ln>
                  <a:noFill/>
                </a:ln>
                <a:solidFill>
                  <a:srgbClr val="585353"/>
                </a:solidFill>
                <a:effectLst/>
                <a:uLnTx/>
                <a:uFillTx/>
                <a:latin typeface="Trebuchet MS"/>
                <a:ea typeface="ＭＳ Ｐゴシック"/>
                <a:cs typeface="Trebuchet MS"/>
              </a:rPr>
              <a:t>investigator</a:t>
            </a:r>
            <a:r>
              <a:rPr kumimoji="0" sz="1200" b="0" i="0" u="none" strike="noStrike" kern="1200" cap="none" spc="-60"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and</a:t>
            </a:r>
            <a:r>
              <a:rPr kumimoji="0" sz="1200" b="0" i="0" u="none" strike="noStrike" kern="1200" cap="none" spc="-45"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met</a:t>
            </a:r>
            <a:r>
              <a:rPr kumimoji="0" sz="1200" b="0" i="0" u="none" strike="noStrike" kern="1200" cap="none" spc="-15"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a:t>
            </a:r>
            <a:r>
              <a:rPr kumimoji="0" sz="1200" b="0" i="0" u="none" strike="noStrike" kern="1200" cap="none" spc="-15"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1 of</a:t>
            </a:r>
            <a:r>
              <a:rPr kumimoji="0" sz="1200" b="0" i="0" u="none" strike="noStrike" kern="1200" cap="none" spc="-10"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25" normalizeH="0" baseline="0" noProof="0" dirty="0">
                <a:ln>
                  <a:noFill/>
                </a:ln>
                <a:solidFill>
                  <a:srgbClr val="585353"/>
                </a:solidFill>
                <a:effectLst/>
                <a:uLnTx/>
                <a:uFillTx/>
                <a:latin typeface="Trebuchet MS"/>
                <a:ea typeface="ＭＳ Ｐゴシック"/>
                <a:cs typeface="Trebuchet MS"/>
              </a:rPr>
              <a:t>the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following</a:t>
            </a:r>
            <a:r>
              <a:rPr kumimoji="0" sz="1200" b="0" i="0" u="none" strike="noStrike" kern="1200" cap="none" spc="-70"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TNI</a:t>
            </a:r>
            <a:r>
              <a:rPr kumimoji="0" sz="1200" b="0" i="0" u="none" strike="noStrike" kern="1200" cap="none" spc="-20"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criteria:</a:t>
            </a:r>
            <a:r>
              <a:rPr kumimoji="0" sz="1200" b="0" i="0" u="none" strike="noStrike" kern="1200" cap="none" spc="-45"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age</a:t>
            </a:r>
            <a:r>
              <a:rPr kumimoji="0" sz="1200" b="0" i="0" u="none" strike="noStrike" kern="1200" cap="none" spc="-70"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a:t>
            </a:r>
            <a:r>
              <a:rPr kumimoji="0" sz="1200" b="0" i="0" u="none" strike="noStrike" kern="1200" cap="none" spc="-30"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70</a:t>
            </a:r>
            <a:r>
              <a:rPr kumimoji="0" sz="1200" b="0" i="0" u="none" strike="noStrike" kern="1200" cap="none" spc="-15"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years,</a:t>
            </a:r>
            <a:r>
              <a:rPr kumimoji="0" sz="1200" b="0" i="0" u="none" strike="noStrike" kern="1200" cap="none" spc="-60"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ECOG</a:t>
            </a:r>
            <a:r>
              <a:rPr kumimoji="0" sz="1200" b="0" i="0" u="none" strike="noStrike" kern="1200" cap="none" spc="-35"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PS</a:t>
            </a:r>
            <a:r>
              <a:rPr kumimoji="0" sz="1200" b="0" i="0" u="none" strike="noStrike" kern="1200" cap="none" spc="-15"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of</a:t>
            </a:r>
            <a:r>
              <a:rPr kumimoji="0" sz="1200" b="0" i="0" u="none" strike="noStrike" kern="1200" cap="none" spc="-20"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2,</a:t>
            </a:r>
            <a:r>
              <a:rPr kumimoji="0" sz="1200" b="0" i="0" u="none" strike="noStrike" kern="1200" cap="none" spc="-20" normalizeH="0" baseline="0" noProof="0" dirty="0">
                <a:ln>
                  <a:noFill/>
                </a:ln>
                <a:solidFill>
                  <a:srgbClr val="585353"/>
                </a:solidFill>
                <a:effectLst/>
                <a:uLnTx/>
                <a:uFillTx/>
                <a:latin typeface="Trebuchet MS"/>
                <a:ea typeface="ＭＳ Ｐゴシック"/>
                <a:cs typeface="Trebuchet MS"/>
              </a:rPr>
              <a:t> DLCO</a:t>
            </a:r>
            <a:endParaRPr kumimoji="0" sz="1200" b="0" i="0" u="none" strike="noStrike" kern="1200" cap="none" spc="0" normalizeH="0" baseline="0" noProof="0" dirty="0">
              <a:ln>
                <a:noFill/>
              </a:ln>
              <a:solidFill>
                <a:srgbClr val="000000"/>
              </a:solidFill>
              <a:effectLst/>
              <a:uLnTx/>
              <a:uFillTx/>
              <a:latin typeface="Trebuchet MS"/>
              <a:ea typeface="ＭＳ Ｐゴシック"/>
              <a:cs typeface="Trebuchet MS"/>
            </a:endParaRPr>
          </a:p>
          <a:p>
            <a:pPr marL="427990" marR="29591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a:t>
            </a:r>
            <a:r>
              <a:rPr kumimoji="0" sz="1200" b="0" i="0" u="none" strike="noStrike" kern="1200" cap="none" spc="95"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60%</a:t>
            </a:r>
            <a:r>
              <a:rPr kumimoji="0" sz="1200" b="0" i="0" u="none" strike="noStrike" kern="1200" cap="none" spc="140"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(adjusted</a:t>
            </a:r>
            <a:r>
              <a:rPr kumimoji="0" sz="1200" b="0" i="0" u="none" strike="noStrike" kern="1200" cap="none" spc="145"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for</a:t>
            </a:r>
            <a:r>
              <a:rPr kumimoji="0" sz="1200" b="0" i="0" u="none" strike="noStrike" kern="1200" cap="none" spc="215"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sex-specific</a:t>
            </a:r>
            <a:r>
              <a:rPr kumimoji="0" sz="1200" b="0" i="0" u="none" strike="noStrike" kern="1200" cap="none" spc="175"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10" normalizeH="0" baseline="0" noProof="0" dirty="0">
                <a:ln>
                  <a:noFill/>
                </a:ln>
                <a:solidFill>
                  <a:srgbClr val="585353"/>
                </a:solidFill>
                <a:effectLst/>
                <a:uLnTx/>
                <a:uFillTx/>
                <a:latin typeface="Trebuchet MS"/>
                <a:ea typeface="ＭＳ Ｐゴシック"/>
                <a:cs typeface="Trebuchet MS"/>
              </a:rPr>
              <a:t>hemoglobin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concentration),</a:t>
            </a:r>
            <a:r>
              <a:rPr kumimoji="0" sz="1200" b="0" i="0" u="none" strike="noStrike" kern="1200" cap="none" spc="-60"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LVEF</a:t>
            </a:r>
            <a:r>
              <a:rPr kumimoji="0" sz="1200" b="0" i="0" u="none" strike="noStrike" kern="1200" cap="none" spc="145"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&lt;</a:t>
            </a:r>
            <a:r>
              <a:rPr kumimoji="0" sz="1200" b="0" i="0" u="none" strike="noStrike" kern="1200" cap="none" spc="5"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50%,</a:t>
            </a:r>
            <a:r>
              <a:rPr kumimoji="0" sz="1200" b="0" i="0" u="none" strike="noStrike" kern="1200" cap="none" spc="35"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CrCl</a:t>
            </a:r>
            <a:r>
              <a:rPr kumimoji="0" sz="1200" b="0" i="0" u="none" strike="noStrike" kern="1200" cap="none" spc="-35"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&lt;</a:t>
            </a:r>
            <a:r>
              <a:rPr kumimoji="0" sz="1200" b="0" i="0" u="none" strike="noStrike" kern="1200" cap="none" spc="25"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60</a:t>
            </a:r>
            <a:r>
              <a:rPr kumimoji="0" sz="1200" b="0" i="0" u="none" strike="noStrike" kern="1200" cap="none" spc="5"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mL/min</a:t>
            </a:r>
            <a:r>
              <a:rPr kumimoji="0" sz="1200" b="0" i="0" u="none" strike="noStrike" kern="1200" cap="none" spc="15"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10" normalizeH="0" baseline="0" noProof="0" dirty="0">
                <a:ln>
                  <a:noFill/>
                </a:ln>
                <a:solidFill>
                  <a:srgbClr val="585353"/>
                </a:solidFill>
                <a:effectLst/>
                <a:uLnTx/>
                <a:uFillTx/>
                <a:latin typeface="Trebuchet MS"/>
                <a:ea typeface="ＭＳ Ｐゴシック"/>
                <a:cs typeface="Trebuchet MS"/>
              </a:rPr>
              <a:t>(calculated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using</a:t>
            </a:r>
            <a:r>
              <a:rPr kumimoji="0" sz="1200" b="0" i="0" u="none" strike="noStrike" kern="1200" cap="none" spc="130"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10" normalizeH="0" baseline="0" noProof="0" dirty="0">
                <a:ln>
                  <a:noFill/>
                </a:ln>
                <a:solidFill>
                  <a:srgbClr val="585353"/>
                </a:solidFill>
                <a:effectLst/>
                <a:uLnTx/>
                <a:uFillTx/>
                <a:latin typeface="Trebuchet MS"/>
                <a:ea typeface="ＭＳ Ｐゴシック"/>
                <a:cs typeface="Trebuchet MS"/>
              </a:rPr>
              <a:t>Cockcroft-</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Gault),</a:t>
            </a:r>
            <a:r>
              <a:rPr kumimoji="0" sz="1200" b="0" i="0" u="none" strike="noStrike" kern="1200" cap="none" spc="30"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and/or</a:t>
            </a:r>
            <a:r>
              <a:rPr kumimoji="0" sz="1200" b="0" i="0" u="none" strike="noStrike" kern="1200" cap="none" spc="15"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AST/ALT</a:t>
            </a:r>
            <a:r>
              <a:rPr kumimoji="0" sz="1200" b="0" i="0" u="none" strike="noStrike" kern="1200" cap="none" spc="229"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&gt;</a:t>
            </a:r>
            <a:r>
              <a:rPr kumimoji="0" sz="1200" b="0" i="0" u="none" strike="noStrike" kern="1200" cap="none" spc="65"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2</a:t>
            </a:r>
            <a:r>
              <a:rPr kumimoji="0" sz="1200" b="0" i="0" u="none" strike="noStrike" kern="1200" cap="none" spc="70"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Arial"/>
                <a:ea typeface="ＭＳ Ｐゴシック"/>
                <a:cs typeface="Arial"/>
              </a:rPr>
              <a:t>×</a:t>
            </a:r>
            <a:r>
              <a:rPr kumimoji="0" sz="1200" b="0" i="0" u="none" strike="noStrike" kern="1200" cap="none" spc="114" normalizeH="0" baseline="0" noProof="0" dirty="0">
                <a:ln>
                  <a:noFill/>
                </a:ln>
                <a:solidFill>
                  <a:srgbClr val="585353"/>
                </a:solidFill>
                <a:effectLst/>
                <a:uLnTx/>
                <a:uFillTx/>
                <a:latin typeface="Arial"/>
                <a:ea typeface="ＭＳ Ｐゴシック"/>
                <a:cs typeface="Arial"/>
              </a:rPr>
              <a:t> </a:t>
            </a:r>
            <a:r>
              <a:rPr kumimoji="0" sz="1200" b="0" i="0" u="none" strike="noStrike" kern="1200" cap="none" spc="-25" normalizeH="0" baseline="0" noProof="0" dirty="0">
                <a:ln>
                  <a:noFill/>
                </a:ln>
                <a:solidFill>
                  <a:srgbClr val="585353"/>
                </a:solidFill>
                <a:effectLst/>
                <a:uLnTx/>
                <a:uFillTx/>
                <a:latin typeface="Trebuchet MS"/>
                <a:ea typeface="ＭＳ Ｐゴシック"/>
                <a:cs typeface="Trebuchet MS"/>
              </a:rPr>
              <a:t>ULN</a:t>
            </a:r>
            <a:endParaRPr kumimoji="0" sz="1200" b="0" i="0" u="none" strike="noStrike" kern="1200" cap="none" spc="0" normalizeH="0" baseline="0" noProof="0" dirty="0">
              <a:ln>
                <a:noFill/>
              </a:ln>
              <a:solidFill>
                <a:srgbClr val="000000"/>
              </a:solidFill>
              <a:effectLst/>
              <a:uLnTx/>
              <a:uFillTx/>
              <a:latin typeface="Trebuchet MS"/>
              <a:ea typeface="ＭＳ Ｐゴシック"/>
              <a:cs typeface="Trebuchet MS"/>
            </a:endParaRPr>
          </a:p>
          <a:p>
            <a:pPr marL="428625" marR="0" lvl="0" indent="-229235" algn="l" defTabSz="914400" rtl="0" eaLnBrk="1" fontAlgn="auto" latinLnBrk="0" hangingPunct="1">
              <a:lnSpc>
                <a:spcPct val="100000"/>
              </a:lnSpc>
              <a:spcBef>
                <a:spcPts val="300"/>
              </a:spcBef>
              <a:spcAft>
                <a:spcPts val="0"/>
              </a:spcAft>
              <a:buClrTx/>
              <a:buSzPct val="104166"/>
              <a:buFont typeface="Arial"/>
              <a:buChar char="•"/>
              <a:tabLst>
                <a:tab pos="427990" algn="l"/>
                <a:tab pos="428625" algn="l"/>
              </a:tabLst>
              <a:defRPr/>
            </a:pP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Adequate</a:t>
            </a:r>
            <a:r>
              <a:rPr kumimoji="0" sz="1200" b="0" i="0" u="none" strike="noStrike" kern="1200" cap="none" spc="-80"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organ</a:t>
            </a:r>
            <a:r>
              <a:rPr kumimoji="0" sz="1200" b="0" i="0" u="none" strike="noStrike" kern="1200" cap="none" spc="-40"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10" normalizeH="0" baseline="0" noProof="0" dirty="0">
                <a:ln>
                  <a:noFill/>
                </a:ln>
                <a:solidFill>
                  <a:srgbClr val="585353"/>
                </a:solidFill>
                <a:effectLst/>
                <a:uLnTx/>
                <a:uFillTx/>
                <a:latin typeface="Trebuchet MS"/>
                <a:ea typeface="ＭＳ Ｐゴシック"/>
                <a:cs typeface="Trebuchet MS"/>
              </a:rPr>
              <a:t>function</a:t>
            </a:r>
            <a:r>
              <a:rPr kumimoji="0" sz="1200" b="0" i="0" u="none" strike="noStrike" kern="1200" cap="none" spc="-15" normalizeH="0" baseline="20833" noProof="0" dirty="0">
                <a:ln>
                  <a:noFill/>
                </a:ln>
                <a:solidFill>
                  <a:srgbClr val="585353"/>
                </a:solidFill>
                <a:effectLst/>
                <a:uLnTx/>
                <a:uFillTx/>
                <a:latin typeface="Trebuchet MS"/>
                <a:ea typeface="ＭＳ Ｐゴシック"/>
                <a:cs typeface="Trebuchet MS"/>
              </a:rPr>
              <a:t>a</a:t>
            </a:r>
            <a:endParaRPr kumimoji="0" sz="1200" b="0" i="0" u="none" strike="noStrike" kern="1200" cap="none" spc="0" normalizeH="0" baseline="20833" noProof="0" dirty="0">
              <a:ln>
                <a:noFill/>
              </a:ln>
              <a:solidFill>
                <a:srgbClr val="000000"/>
              </a:solidFill>
              <a:effectLst/>
              <a:uLnTx/>
              <a:uFillTx/>
              <a:latin typeface="Trebuchet MS"/>
              <a:ea typeface="ＭＳ Ｐゴシック"/>
              <a:cs typeface="Trebuchet MS"/>
            </a:endParaRPr>
          </a:p>
          <a:p>
            <a:pPr marL="428625" marR="0" lvl="0" indent="-229235" algn="l" defTabSz="914400" rtl="0" eaLnBrk="1" fontAlgn="auto" latinLnBrk="0" hangingPunct="1">
              <a:lnSpc>
                <a:spcPct val="100000"/>
              </a:lnSpc>
              <a:spcBef>
                <a:spcPts val="300"/>
              </a:spcBef>
              <a:spcAft>
                <a:spcPts val="0"/>
              </a:spcAft>
              <a:buClrTx/>
              <a:buSzPct val="104166"/>
              <a:buFont typeface="Arial"/>
              <a:buChar char="•"/>
              <a:tabLst>
                <a:tab pos="427990" algn="l"/>
                <a:tab pos="428625" algn="l"/>
              </a:tabLst>
              <a:defRPr/>
            </a:pP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Patients</a:t>
            </a:r>
            <a:r>
              <a:rPr kumimoji="0" sz="1200" b="0" i="0" u="none" strike="noStrike" kern="1200" cap="none" spc="-25"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with</a:t>
            </a:r>
            <a:r>
              <a:rPr kumimoji="0" sz="1200" b="0" i="0" u="none" strike="noStrike" kern="1200" cap="none" spc="-65"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secondary</a:t>
            </a:r>
            <a:r>
              <a:rPr kumimoji="0" sz="1200" b="0" i="0" u="none" strike="noStrike" kern="1200" cap="none" spc="-90"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CNS</a:t>
            </a:r>
            <a:r>
              <a:rPr kumimoji="0" sz="1200" b="0" i="0" u="none" strike="noStrike" kern="1200" cap="none" spc="-45"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lymphoma</a:t>
            </a:r>
            <a:r>
              <a:rPr kumimoji="0" sz="1200" b="0" i="0" u="none" strike="noStrike" kern="1200" cap="none" spc="-50"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0" normalizeH="0" baseline="0" noProof="0" dirty="0">
                <a:ln>
                  <a:noFill/>
                </a:ln>
                <a:solidFill>
                  <a:srgbClr val="585353"/>
                </a:solidFill>
                <a:effectLst/>
                <a:uLnTx/>
                <a:uFillTx/>
                <a:latin typeface="Trebuchet MS"/>
                <a:ea typeface="ＭＳ Ｐゴシック"/>
                <a:cs typeface="Trebuchet MS"/>
              </a:rPr>
              <a:t>were</a:t>
            </a:r>
            <a:r>
              <a:rPr kumimoji="0" sz="1200" b="0" i="0" u="none" strike="noStrike" kern="1200" cap="none" spc="-65" normalizeH="0" baseline="0" noProof="0" dirty="0">
                <a:ln>
                  <a:noFill/>
                </a:ln>
                <a:solidFill>
                  <a:srgbClr val="585353"/>
                </a:solidFill>
                <a:effectLst/>
                <a:uLnTx/>
                <a:uFillTx/>
                <a:latin typeface="Trebuchet MS"/>
                <a:ea typeface="ＭＳ Ｐゴシック"/>
                <a:cs typeface="Trebuchet MS"/>
              </a:rPr>
              <a:t> </a:t>
            </a:r>
            <a:r>
              <a:rPr kumimoji="0" sz="1200" b="0" i="0" u="none" strike="noStrike" kern="1200" cap="none" spc="-10" normalizeH="0" baseline="0" noProof="0" dirty="0">
                <a:ln>
                  <a:noFill/>
                </a:ln>
                <a:solidFill>
                  <a:srgbClr val="585353"/>
                </a:solidFill>
                <a:effectLst/>
                <a:uLnTx/>
                <a:uFillTx/>
                <a:latin typeface="Trebuchet MS"/>
                <a:ea typeface="ＭＳ Ｐゴシック"/>
                <a:cs typeface="Trebuchet MS"/>
              </a:rPr>
              <a:t>allowed</a:t>
            </a:r>
            <a:endParaRPr kumimoji="0" sz="1200" b="0" i="0" u="none" strike="noStrike" kern="1200" cap="none" spc="0" normalizeH="0" baseline="0" noProof="0" dirty="0">
              <a:ln>
                <a:noFill/>
              </a:ln>
              <a:solidFill>
                <a:srgbClr val="000000"/>
              </a:solidFill>
              <a:effectLst/>
              <a:uLnTx/>
              <a:uFillTx/>
              <a:latin typeface="Trebuchet MS"/>
              <a:ea typeface="ＭＳ Ｐゴシック"/>
              <a:cs typeface="Trebuchet MS"/>
            </a:endParaRPr>
          </a:p>
        </p:txBody>
      </p:sp>
      <p:grpSp>
        <p:nvGrpSpPr>
          <p:cNvPr id="7" name="object 5">
            <a:extLst>
              <a:ext uri="{FF2B5EF4-FFF2-40B4-BE49-F238E27FC236}">
                <a16:creationId xmlns:a16="http://schemas.microsoft.com/office/drawing/2014/main" id="{ED130A66-C89C-7F89-58C2-785967DD3E4A}"/>
              </a:ext>
            </a:extLst>
          </p:cNvPr>
          <p:cNvGrpSpPr/>
          <p:nvPr/>
        </p:nvGrpSpPr>
        <p:grpSpPr>
          <a:xfrm>
            <a:off x="5785311" y="804847"/>
            <a:ext cx="2875610" cy="2783742"/>
            <a:chOff x="6819900" y="831108"/>
            <a:chExt cx="2771775" cy="3401060"/>
          </a:xfrm>
        </p:grpSpPr>
        <p:pic>
          <p:nvPicPr>
            <p:cNvPr id="8" name="object 6">
              <a:extLst>
                <a:ext uri="{FF2B5EF4-FFF2-40B4-BE49-F238E27FC236}">
                  <a16:creationId xmlns:a16="http://schemas.microsoft.com/office/drawing/2014/main" id="{10661869-DDD8-A606-1803-5710B4008BD2}"/>
                </a:ext>
              </a:extLst>
            </p:cNvPr>
            <p:cNvPicPr/>
            <p:nvPr/>
          </p:nvPicPr>
          <p:blipFill>
            <a:blip r:embed="rId3" cstate="print"/>
            <a:stretch>
              <a:fillRect/>
            </a:stretch>
          </p:blipFill>
          <p:spPr>
            <a:xfrm>
              <a:off x="6819900" y="831108"/>
              <a:ext cx="2759777" cy="3400624"/>
            </a:xfrm>
            <a:prstGeom prst="rect">
              <a:avLst/>
            </a:prstGeom>
          </p:spPr>
        </p:pic>
        <p:sp>
          <p:nvSpPr>
            <p:cNvPr id="9" name="object 7">
              <a:extLst>
                <a:ext uri="{FF2B5EF4-FFF2-40B4-BE49-F238E27FC236}">
                  <a16:creationId xmlns:a16="http://schemas.microsoft.com/office/drawing/2014/main" id="{FE87BB2B-FC00-7FD5-2AB4-E5AE87750928}"/>
                </a:ext>
              </a:extLst>
            </p:cNvPr>
            <p:cNvSpPr/>
            <p:nvPr/>
          </p:nvSpPr>
          <p:spPr>
            <a:xfrm>
              <a:off x="9283848" y="3087445"/>
              <a:ext cx="301625" cy="341630"/>
            </a:xfrm>
            <a:custGeom>
              <a:avLst/>
              <a:gdLst/>
              <a:ahLst/>
              <a:cxnLst/>
              <a:rect l="l" t="t" r="r" b="b"/>
              <a:pathLst>
                <a:path w="301625" h="341629">
                  <a:moveTo>
                    <a:pt x="301214" y="341554"/>
                  </a:moveTo>
                  <a:lnTo>
                    <a:pt x="0" y="341554"/>
                  </a:lnTo>
                  <a:lnTo>
                    <a:pt x="0" y="0"/>
                  </a:lnTo>
                  <a:lnTo>
                    <a:pt x="301214" y="0"/>
                  </a:lnTo>
                  <a:lnTo>
                    <a:pt x="301214" y="341554"/>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sp>
          <p:nvSpPr>
            <p:cNvPr id="10" name="object 8">
              <a:extLst>
                <a:ext uri="{FF2B5EF4-FFF2-40B4-BE49-F238E27FC236}">
                  <a16:creationId xmlns:a16="http://schemas.microsoft.com/office/drawing/2014/main" id="{30EA0462-0BD0-BBBB-7EFF-F669D51ED6A7}"/>
                </a:ext>
              </a:extLst>
            </p:cNvPr>
            <p:cNvSpPr/>
            <p:nvPr/>
          </p:nvSpPr>
          <p:spPr>
            <a:xfrm>
              <a:off x="9283848" y="3087445"/>
              <a:ext cx="301625" cy="341630"/>
            </a:xfrm>
            <a:custGeom>
              <a:avLst/>
              <a:gdLst/>
              <a:ahLst/>
              <a:cxnLst/>
              <a:rect l="l" t="t" r="r" b="b"/>
              <a:pathLst>
                <a:path w="301625" h="341629">
                  <a:moveTo>
                    <a:pt x="0" y="0"/>
                  </a:moveTo>
                  <a:lnTo>
                    <a:pt x="301214" y="0"/>
                  </a:lnTo>
                  <a:lnTo>
                    <a:pt x="301214" y="341554"/>
                  </a:lnTo>
                  <a:lnTo>
                    <a:pt x="0" y="341554"/>
                  </a:lnTo>
                  <a:lnTo>
                    <a:pt x="0" y="0"/>
                  </a:lnTo>
                  <a:close/>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ＭＳ Ｐゴシック"/>
              </a:endParaRPr>
            </a:p>
          </p:txBody>
        </p:sp>
      </p:grpSp>
      <p:sp>
        <p:nvSpPr>
          <p:cNvPr id="11" name="TextBox 10">
            <a:extLst>
              <a:ext uri="{FF2B5EF4-FFF2-40B4-BE49-F238E27FC236}">
                <a16:creationId xmlns:a16="http://schemas.microsoft.com/office/drawing/2014/main" id="{7BCE52CB-313F-D0ED-ADEF-FC1F2C672B32}"/>
              </a:ext>
            </a:extLst>
          </p:cNvPr>
          <p:cNvSpPr txBox="1"/>
          <p:nvPr/>
        </p:nvSpPr>
        <p:spPr>
          <a:xfrm>
            <a:off x="8899486" y="949980"/>
            <a:ext cx="3292514" cy="21544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              </a:t>
            </a:r>
            <a:r>
              <a:rPr kumimoji="0" lang="en-US" sz="1800" b="1" i="0" u="none" strike="noStrike" kern="1200" cap="none" spc="0" normalizeH="0" baseline="0" noProof="0" dirty="0">
                <a:ln>
                  <a:noFill/>
                </a:ln>
                <a:solidFill>
                  <a:srgbClr val="CD113B"/>
                </a:solidFill>
                <a:effectLst/>
                <a:uLnTx/>
                <a:uFillTx/>
                <a:latin typeface="Arial"/>
                <a:ea typeface="ＭＳ Ｐゴシック"/>
              </a:rPr>
              <a:t>RESULTS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D113B"/>
                </a:solidFill>
                <a:effectLst/>
                <a:uLnTx/>
                <a:uFillTx/>
                <a:latin typeface="Arial"/>
                <a:ea typeface="ＭＳ Ｐゴシック"/>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rPr>
              <a:t>Median follow up 12.3 months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rPr>
              <a:t>Median PFS 9 months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rPr>
              <a:t>Median DOR 12 </a:t>
            </a:r>
            <a:r>
              <a:rPr kumimoji="0" lang="en-US" sz="1600" b="0" i="0" u="none" strike="noStrike" kern="1200" cap="none" spc="0" normalizeH="0" baseline="0" noProof="0" dirty="0" err="1">
                <a:ln>
                  <a:noFill/>
                </a:ln>
                <a:solidFill>
                  <a:srgbClr val="000000"/>
                </a:solidFill>
                <a:effectLst/>
                <a:uLnTx/>
                <a:uFillTx/>
                <a:latin typeface="Arial"/>
                <a:ea typeface="ＭＳ Ｐゴシック"/>
              </a:rPr>
              <a:t>mos</a:t>
            </a:r>
            <a:r>
              <a:rPr kumimoji="0" lang="en-US" sz="1600" b="0" i="0" u="none" strike="noStrike" kern="1200" cap="none" spc="0" normalizeH="0" baseline="0" noProof="0" dirty="0">
                <a:ln>
                  <a:noFill/>
                </a:ln>
                <a:solidFill>
                  <a:srgbClr val="000000"/>
                </a:solidFill>
                <a:effectLst/>
                <a:uLnTx/>
                <a:uFillTx/>
                <a:latin typeface="Arial"/>
                <a:ea typeface="ＭＳ Ｐゴシック"/>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rPr>
              <a:t>(22 </a:t>
            </a:r>
            <a:r>
              <a:rPr kumimoji="0" lang="en-US" sz="1600" b="0" i="0" u="none" strike="noStrike" kern="1200" cap="none" spc="0" normalizeH="0" baseline="0" noProof="0" dirty="0" err="1">
                <a:ln>
                  <a:noFill/>
                </a:ln>
                <a:solidFill>
                  <a:srgbClr val="000000"/>
                </a:solidFill>
                <a:effectLst/>
                <a:uLnTx/>
                <a:uFillTx/>
                <a:latin typeface="Arial"/>
                <a:ea typeface="ＭＳ Ｐゴシック"/>
              </a:rPr>
              <a:t>mos</a:t>
            </a:r>
            <a:r>
              <a:rPr kumimoji="0" lang="en-US" sz="1600" b="0" i="0" u="none" strike="noStrike" kern="1200" cap="none" spc="0" normalizeH="0" baseline="0" noProof="0" dirty="0">
                <a:ln>
                  <a:noFill/>
                </a:ln>
                <a:solidFill>
                  <a:srgbClr val="000000"/>
                </a:solidFill>
                <a:effectLst/>
                <a:uLnTx/>
                <a:uFillTx/>
                <a:latin typeface="Arial"/>
                <a:ea typeface="ＭＳ Ｐゴシック"/>
              </a:rPr>
              <a:t> in CR pts)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rPr>
              <a:t>Median OS Not Reached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D113B"/>
                </a:solidFill>
                <a:effectLst/>
                <a:uLnTx/>
                <a:uFillTx/>
                <a:latin typeface="Arial"/>
                <a:ea typeface="ＭＳ Ｐゴシック"/>
              </a:rPr>
              <a:t>  </a:t>
            </a:r>
          </a:p>
        </p:txBody>
      </p:sp>
      <p:pic>
        <p:nvPicPr>
          <p:cNvPr id="12" name="Picture 11" descr="A picture containing text, line, diagram, plot&#10;&#10;Description automatically generated">
            <a:extLst>
              <a:ext uri="{FF2B5EF4-FFF2-40B4-BE49-F238E27FC236}">
                <a16:creationId xmlns:a16="http://schemas.microsoft.com/office/drawing/2014/main" id="{F86A8325-0FB9-1B6E-033C-CF934F942B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587" y="3908084"/>
            <a:ext cx="4084389" cy="2104071"/>
          </a:xfrm>
          <a:prstGeom prst="rect">
            <a:avLst/>
          </a:prstGeom>
        </p:spPr>
      </p:pic>
      <p:pic>
        <p:nvPicPr>
          <p:cNvPr id="13" name="Picture 12" descr="A picture containing text, line, diagram, font&#10;&#10;Description automatically generated">
            <a:extLst>
              <a:ext uri="{FF2B5EF4-FFF2-40B4-BE49-F238E27FC236}">
                <a16:creationId xmlns:a16="http://schemas.microsoft.com/office/drawing/2014/main" id="{6884971B-0C02-7FE6-7BB5-3BEE31F4C4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5580" y="3989598"/>
            <a:ext cx="3625981" cy="2037390"/>
          </a:xfrm>
          <a:prstGeom prst="rect">
            <a:avLst/>
          </a:prstGeom>
        </p:spPr>
      </p:pic>
      <p:sp>
        <p:nvSpPr>
          <p:cNvPr id="14" name="TextBox 13">
            <a:extLst>
              <a:ext uri="{FF2B5EF4-FFF2-40B4-BE49-F238E27FC236}">
                <a16:creationId xmlns:a16="http://schemas.microsoft.com/office/drawing/2014/main" id="{5C7B36E4-DED5-558B-A096-2272BDD8C67B}"/>
              </a:ext>
            </a:extLst>
          </p:cNvPr>
          <p:cNvSpPr txBox="1"/>
          <p:nvPr/>
        </p:nvSpPr>
        <p:spPr>
          <a:xfrm>
            <a:off x="8785860" y="3176171"/>
            <a:ext cx="3406140" cy="28931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A10E2F"/>
                </a:solidFill>
                <a:effectLst/>
                <a:uLnTx/>
                <a:uFillTx/>
                <a:latin typeface="Arial"/>
                <a:ea typeface="ＭＳ Ｐゴシック"/>
              </a:rPr>
              <a:t>               </a:t>
            </a:r>
            <a:r>
              <a:rPr kumimoji="0" lang="en-US" sz="1800" b="1" i="0" u="none" strike="noStrike" kern="1200" cap="none" spc="0" normalizeH="0" baseline="0" noProof="0" dirty="0">
                <a:ln>
                  <a:noFill/>
                </a:ln>
                <a:solidFill>
                  <a:srgbClr val="CD113B"/>
                </a:solidFill>
                <a:effectLst/>
                <a:uLnTx/>
                <a:uFillTx/>
                <a:latin typeface="Arial"/>
                <a:ea typeface="ＭＳ Ｐゴシック"/>
              </a:rPr>
              <a:t>SAFETY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rPr>
              <a:t>NO treatment related deaths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rPr>
              <a:t>Most common &gt;=Grade 3 treatment related AE’s – Neutropenia (48%), Thrombocytopenia (20%)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rPr>
              <a:t>CRS (38% low grade; 1 grade 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rPr>
              <a:t>Neurological events (31% low grade, 3 grade 3</a:t>
            </a:r>
            <a:r>
              <a:rPr kumimoji="0" lang="en-US" sz="1200" b="0" i="0" u="none" strike="noStrike" kern="1200" cap="none" spc="0" normalizeH="0" baseline="0" noProof="0" dirty="0">
                <a:ln>
                  <a:noFill/>
                </a:ln>
                <a:solidFill>
                  <a:srgbClr val="000000"/>
                </a:solidFill>
                <a:effectLst/>
                <a:uLnTx/>
                <a:uFillTx/>
                <a:latin typeface="Arial"/>
                <a:ea typeface="ＭＳ Ｐゴシック"/>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a:endParaRPr>
          </a:p>
        </p:txBody>
      </p:sp>
      <p:sp>
        <p:nvSpPr>
          <p:cNvPr id="15" name="Footer Placeholder 14">
            <a:extLst>
              <a:ext uri="{FF2B5EF4-FFF2-40B4-BE49-F238E27FC236}">
                <a16:creationId xmlns:a16="http://schemas.microsoft.com/office/drawing/2014/main" id="{6F3F8D39-60B8-D164-19B2-DBD8803BC38E}"/>
              </a:ext>
            </a:extLst>
          </p:cNvPr>
          <p:cNvSpPr txBox="1">
            <a:spLocks noGrp="1"/>
          </p:cNvSpPr>
          <p:nvPr>
            <p:ph type="ftr" sz="quarter" idx="3"/>
          </p:nvPr>
        </p:nvSpPr>
        <p:spPr>
          <a:xfrm>
            <a:off x="7272855" y="6184694"/>
            <a:ext cx="478592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Sehgal et al Lancet Oncol 2022; 23: 1066–77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a:endParaRPr>
          </a:p>
        </p:txBody>
      </p:sp>
    </p:spTree>
    <p:extLst>
      <p:ext uri="{BB962C8B-B14F-4D97-AF65-F5344CB8AC3E}">
        <p14:creationId xmlns:p14="http://schemas.microsoft.com/office/powerpoint/2010/main" val="11903678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AC4FE-4844-FCE9-6104-B44C4A02575E}"/>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3E56F807-789F-9F2C-DA08-88FAFDC3CB71}"/>
              </a:ext>
            </a:extLst>
          </p:cNvPr>
          <p:cNvSpPr>
            <a:spLocks noGrp="1"/>
          </p:cNvSpPr>
          <p:nvPr>
            <p:ph type="body" sz="quarter" idx="12"/>
          </p:nvPr>
        </p:nvSpPr>
        <p:spPr/>
        <p:txBody>
          <a:bodyPr/>
          <a:lstStyle/>
          <a:p>
            <a:endParaRPr lang="en-US"/>
          </a:p>
        </p:txBody>
      </p:sp>
      <p:sp>
        <p:nvSpPr>
          <p:cNvPr id="9" name="Title 1">
            <a:extLst>
              <a:ext uri="{FF2B5EF4-FFF2-40B4-BE49-F238E27FC236}">
                <a16:creationId xmlns:a16="http://schemas.microsoft.com/office/drawing/2014/main" id="{D09241E2-4BEC-8728-A972-86687234DEC0}"/>
              </a:ext>
            </a:extLst>
          </p:cNvPr>
          <p:cNvSpPr txBox="1">
            <a:spLocks/>
          </p:cNvSpPr>
          <p:nvPr/>
        </p:nvSpPr>
        <p:spPr>
          <a:xfrm>
            <a:off x="-66712" y="0"/>
            <a:ext cx="12013661" cy="659523"/>
          </a:xfrm>
          <a:prstGeom prst="rect">
            <a:avLst/>
          </a:prstGeom>
          <a:noFill/>
        </p:spPr>
        <p:txBody>
          <a:bodyPr/>
          <a:lstStyle>
            <a:lvl1pPr algn="ctr" rtl="0" eaLnBrk="1" fontAlgn="base" hangingPunct="1">
              <a:spcBef>
                <a:spcPct val="0"/>
              </a:spcBef>
              <a:spcAft>
                <a:spcPct val="0"/>
              </a:spcAft>
              <a:defRPr sz="4796" i="0">
                <a:solidFill>
                  <a:srgbClr val="003465"/>
                </a:solidFill>
                <a:latin typeface="+mn-lt"/>
                <a:ea typeface="+mj-ea"/>
                <a:cs typeface="+mj-cs"/>
              </a:defRPr>
            </a:lvl1pPr>
            <a:lvl2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5pPr>
            <a:lvl6pPr marL="609036"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72"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108"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144"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500" b="0" i="0" u="none" strike="noStrike" kern="0" cap="none" spc="0" normalizeH="0" baseline="0" noProof="0" dirty="0">
                <a:ln>
                  <a:noFill/>
                </a:ln>
                <a:solidFill>
                  <a:srgbClr val="003465"/>
                </a:solidFill>
                <a:effectLst/>
                <a:uLnTx/>
                <a:uFillTx/>
                <a:latin typeface="Arial"/>
                <a:ea typeface="ＭＳ Ｐゴシック"/>
              </a:rPr>
              <a:t>Bispecific Antibodies</a:t>
            </a:r>
          </a:p>
        </p:txBody>
      </p:sp>
      <p:pic>
        <p:nvPicPr>
          <p:cNvPr id="10" name="Content Placeholder 7" descr="A diagram of a cell&#10;&#10;Description automatically generated with low confidence">
            <a:extLst>
              <a:ext uri="{FF2B5EF4-FFF2-40B4-BE49-F238E27FC236}">
                <a16:creationId xmlns:a16="http://schemas.microsoft.com/office/drawing/2014/main" id="{CBE06DF8-75F1-BD08-C016-A4ED6BC48C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37" y="863073"/>
            <a:ext cx="5814204" cy="5131853"/>
          </a:xfrm>
          <a:prstGeom prst="rect">
            <a:avLst/>
          </a:prstGeom>
        </p:spPr>
      </p:pic>
      <p:pic>
        <p:nvPicPr>
          <p:cNvPr id="11" name="Picture 10" descr="A diagram of a cell line&#10;&#10;Description automatically generated">
            <a:extLst>
              <a:ext uri="{FF2B5EF4-FFF2-40B4-BE49-F238E27FC236}">
                <a16:creationId xmlns:a16="http://schemas.microsoft.com/office/drawing/2014/main" id="{0EA7558F-AD1C-A4A4-392A-CC8FBCF14118}"/>
              </a:ext>
            </a:extLst>
          </p:cNvPr>
          <p:cNvPicPr>
            <a:picLocks noChangeAspect="1"/>
          </p:cNvPicPr>
          <p:nvPr/>
        </p:nvPicPr>
        <p:blipFill>
          <a:blip r:embed="rId4"/>
          <a:stretch>
            <a:fillRect/>
          </a:stretch>
        </p:blipFill>
        <p:spPr>
          <a:xfrm>
            <a:off x="7411165" y="786945"/>
            <a:ext cx="3387064" cy="2814372"/>
          </a:xfrm>
          <a:prstGeom prst="rect">
            <a:avLst/>
          </a:prstGeom>
        </p:spPr>
      </p:pic>
      <p:pic>
        <p:nvPicPr>
          <p:cNvPr id="12" name="Picture 11" descr="A diagram of a cell&#10;&#10;Description automatically generated">
            <a:extLst>
              <a:ext uri="{FF2B5EF4-FFF2-40B4-BE49-F238E27FC236}">
                <a16:creationId xmlns:a16="http://schemas.microsoft.com/office/drawing/2014/main" id="{E47BC84A-A076-5AAF-008A-83D3BC696AF9}"/>
              </a:ext>
            </a:extLst>
          </p:cNvPr>
          <p:cNvPicPr>
            <a:picLocks noChangeAspect="1"/>
          </p:cNvPicPr>
          <p:nvPr/>
        </p:nvPicPr>
        <p:blipFill>
          <a:blip r:embed="rId5"/>
          <a:stretch>
            <a:fillRect/>
          </a:stretch>
        </p:blipFill>
        <p:spPr>
          <a:xfrm>
            <a:off x="7420373" y="3684077"/>
            <a:ext cx="3034842" cy="3119733"/>
          </a:xfrm>
          <a:prstGeom prst="rect">
            <a:avLst/>
          </a:prstGeom>
        </p:spPr>
      </p:pic>
      <p:sp>
        <p:nvSpPr>
          <p:cNvPr id="13" name="TextBox 12">
            <a:extLst>
              <a:ext uri="{FF2B5EF4-FFF2-40B4-BE49-F238E27FC236}">
                <a16:creationId xmlns:a16="http://schemas.microsoft.com/office/drawing/2014/main" id="{B5BCBFCB-E38C-156B-1159-6137D0F9FC0F}"/>
              </a:ext>
            </a:extLst>
          </p:cNvPr>
          <p:cNvSpPr txBox="1"/>
          <p:nvPr/>
        </p:nvSpPr>
        <p:spPr>
          <a:xfrm>
            <a:off x="10798229" y="1901743"/>
            <a:ext cx="135043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rPr>
              <a:t>IV infusion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rPr>
              <a:t>Time-limited </a:t>
            </a:r>
          </a:p>
        </p:txBody>
      </p:sp>
      <p:sp>
        <p:nvSpPr>
          <p:cNvPr id="14" name="TextBox 13">
            <a:extLst>
              <a:ext uri="{FF2B5EF4-FFF2-40B4-BE49-F238E27FC236}">
                <a16:creationId xmlns:a16="http://schemas.microsoft.com/office/drawing/2014/main" id="{AEDF78C4-31F2-D568-E2F0-257F7791DD42}"/>
              </a:ext>
            </a:extLst>
          </p:cNvPr>
          <p:cNvSpPr txBox="1"/>
          <p:nvPr/>
        </p:nvSpPr>
        <p:spPr>
          <a:xfrm>
            <a:off x="10433185" y="4705253"/>
            <a:ext cx="175881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rPr>
              <a:t>SC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rPr>
              <a:t>Indefinite therapy</a:t>
            </a:r>
          </a:p>
        </p:txBody>
      </p:sp>
      <p:sp>
        <p:nvSpPr>
          <p:cNvPr id="15" name="Right Arrow 14">
            <a:extLst>
              <a:ext uri="{FF2B5EF4-FFF2-40B4-BE49-F238E27FC236}">
                <a16:creationId xmlns:a16="http://schemas.microsoft.com/office/drawing/2014/main" id="{844C9261-A3C8-7334-2559-AE66373E600F}"/>
              </a:ext>
            </a:extLst>
          </p:cNvPr>
          <p:cNvSpPr/>
          <p:nvPr/>
        </p:nvSpPr>
        <p:spPr>
          <a:xfrm>
            <a:off x="5940118" y="3206349"/>
            <a:ext cx="1365955" cy="344222"/>
          </a:xfrm>
          <a:prstGeom prst="rightArrow">
            <a:avLst/>
          </a:prstGeom>
          <a:solidFill>
            <a:srgbClr val="CD113B"/>
          </a:solidFill>
          <a:ln>
            <a:solidFill>
              <a:srgbClr val="CD113B"/>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a:endParaRPr>
          </a:p>
        </p:txBody>
      </p:sp>
      <p:sp>
        <p:nvSpPr>
          <p:cNvPr id="16" name="TextBox 15">
            <a:extLst>
              <a:ext uri="{FF2B5EF4-FFF2-40B4-BE49-F238E27FC236}">
                <a16:creationId xmlns:a16="http://schemas.microsoft.com/office/drawing/2014/main" id="{1D437C77-8A6E-8905-ADCE-206655B8EE6C}"/>
              </a:ext>
            </a:extLst>
          </p:cNvPr>
          <p:cNvSpPr txBox="1"/>
          <p:nvPr/>
        </p:nvSpPr>
        <p:spPr>
          <a:xfrm>
            <a:off x="5719930" y="2610971"/>
            <a:ext cx="20347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D113B"/>
                </a:solidFill>
                <a:effectLst/>
                <a:uLnTx/>
                <a:uFillTx/>
                <a:latin typeface="Arial"/>
                <a:ea typeface="ＭＳ Ｐゴシック"/>
              </a:rPr>
              <a:t>FDA Approved</a:t>
            </a:r>
          </a:p>
        </p:txBody>
      </p:sp>
      <p:sp>
        <p:nvSpPr>
          <p:cNvPr id="17" name="TextBox 16">
            <a:extLst>
              <a:ext uri="{FF2B5EF4-FFF2-40B4-BE49-F238E27FC236}">
                <a16:creationId xmlns:a16="http://schemas.microsoft.com/office/drawing/2014/main" id="{237BDFAF-D221-232E-6B08-5B13086ADBD7}"/>
              </a:ext>
            </a:extLst>
          </p:cNvPr>
          <p:cNvSpPr txBox="1"/>
          <p:nvPr/>
        </p:nvSpPr>
        <p:spPr>
          <a:xfrm>
            <a:off x="5550540" y="3809047"/>
            <a:ext cx="22733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D113B"/>
                </a:solidFill>
                <a:effectLst/>
                <a:uLnTx/>
                <a:uFillTx/>
                <a:latin typeface="Arial" panose="020B0604020202020204" pitchFamily="34" charset="0"/>
                <a:ea typeface="Geneva" pitchFamily="37" charset="-128"/>
                <a:cs typeface="Arial" panose="020B0604020202020204" pitchFamily="34" charset="0"/>
              </a:rPr>
              <a:t>≥2 lines of treatment</a:t>
            </a:r>
            <a:endParaRPr kumimoji="0" lang="en-US" sz="1800" b="0" i="0" u="none" strike="noStrike" kern="1200" cap="none" spc="0" normalizeH="0" baseline="0" noProof="0" dirty="0">
              <a:ln>
                <a:noFill/>
              </a:ln>
              <a:solidFill>
                <a:srgbClr val="000000"/>
              </a:solidFill>
              <a:effectLst/>
              <a:uLnTx/>
              <a:uFillTx/>
              <a:latin typeface="Arial"/>
              <a:ea typeface="ＭＳ Ｐゴシック"/>
            </a:endParaRPr>
          </a:p>
        </p:txBody>
      </p:sp>
      <p:sp>
        <p:nvSpPr>
          <p:cNvPr id="18" name="Footer Placeholder 17">
            <a:extLst>
              <a:ext uri="{FF2B5EF4-FFF2-40B4-BE49-F238E27FC236}">
                <a16:creationId xmlns:a16="http://schemas.microsoft.com/office/drawing/2014/main" id="{F997101E-9E7C-020A-5B7E-94125373F6F8}"/>
              </a:ext>
            </a:extLst>
          </p:cNvPr>
          <p:cNvSpPr txBox="1">
            <a:spLocks noGrp="1"/>
          </p:cNvSpPr>
          <p:nvPr>
            <p:ph type="ftr" sz="quarter" idx="3"/>
          </p:nvPr>
        </p:nvSpPr>
        <p:spPr>
          <a:xfrm>
            <a:off x="2616725" y="6253402"/>
            <a:ext cx="10690434" cy="3651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charset="0"/>
                <a:ea typeface="Geneva" charset="0"/>
              </a:rPr>
              <a:t>Singh et al British Journal of Cancer volume 124, pages1037–1048 (2021); </a:t>
            </a:r>
            <a:r>
              <a:rPr kumimoji="0" lang="en-US" sz="800" b="0" i="0" u="none" strike="noStrike" kern="1200" cap="none" spc="0" normalizeH="0" baseline="0" noProof="0" dirty="0" err="1">
                <a:ln>
                  <a:noFill/>
                </a:ln>
                <a:solidFill>
                  <a:srgbClr val="000000"/>
                </a:solidFill>
                <a:effectLst/>
                <a:uLnTx/>
                <a:uFillTx/>
                <a:latin typeface="Arial"/>
                <a:ea typeface="ＭＳ Ｐゴシック"/>
              </a:rPr>
              <a:t>Lussana</a:t>
            </a:r>
            <a:r>
              <a:rPr kumimoji="0" lang="en-US" sz="800" b="0" i="0" u="none" strike="noStrike" kern="1200" cap="none" spc="0" normalizeH="0" baseline="0" noProof="0" dirty="0">
                <a:ln>
                  <a:noFill/>
                </a:ln>
                <a:solidFill>
                  <a:srgbClr val="000000"/>
                </a:solidFill>
                <a:effectLst/>
                <a:uLnTx/>
                <a:uFillTx/>
                <a:latin typeface="Arial"/>
                <a:ea typeface="ＭＳ Ｐゴシック"/>
              </a:rPr>
              <a:t> et al;; JC Oncology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ＭＳ Ｐゴシック"/>
              </a:rPr>
              <a:t>Dickinson MJ et al; N </a:t>
            </a:r>
            <a:r>
              <a:rPr kumimoji="0" lang="en-US" sz="800" b="0" i="0" u="none" strike="noStrike" kern="1200" cap="none" spc="0" normalizeH="0" baseline="0" noProof="0" dirty="0" err="1">
                <a:ln>
                  <a:noFill/>
                </a:ln>
                <a:solidFill>
                  <a:srgbClr val="000000"/>
                </a:solidFill>
                <a:effectLst/>
                <a:uLnTx/>
                <a:uFillTx/>
                <a:latin typeface="Arial"/>
                <a:ea typeface="ＭＳ Ｐゴシック"/>
              </a:rPr>
              <a:t>Engl</a:t>
            </a:r>
            <a:r>
              <a:rPr kumimoji="0" lang="en-US" sz="800" b="0" i="0" u="none" strike="noStrike" kern="1200" cap="none" spc="0" normalizeH="0" baseline="0" noProof="0" dirty="0">
                <a:ln>
                  <a:noFill/>
                </a:ln>
                <a:solidFill>
                  <a:srgbClr val="000000"/>
                </a:solidFill>
                <a:effectLst/>
                <a:uLnTx/>
                <a:uFillTx/>
                <a:latin typeface="Arial"/>
                <a:ea typeface="ＭＳ Ｐゴシック"/>
              </a:rPr>
              <a:t> J Med 387:2220-2231,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000000"/>
                </a:solidFill>
                <a:effectLst/>
                <a:uLnTx/>
                <a:uFillTx/>
                <a:latin typeface="Arial"/>
                <a:ea typeface="ＭＳ Ｐゴシック"/>
              </a:rPr>
              <a:t>Thieblemont</a:t>
            </a:r>
            <a:r>
              <a:rPr kumimoji="0" lang="en-US" sz="800" b="0" i="0" u="none" strike="noStrike" kern="1200" cap="none" spc="0" normalizeH="0" baseline="0" noProof="0" dirty="0">
                <a:ln>
                  <a:noFill/>
                </a:ln>
                <a:solidFill>
                  <a:srgbClr val="000000"/>
                </a:solidFill>
                <a:effectLst/>
                <a:uLnTx/>
                <a:uFillTx/>
                <a:latin typeface="Arial"/>
                <a:ea typeface="ＭＳ Ｐゴシック"/>
              </a:rPr>
              <a:t> C et al; J Clin Oncol 2023 Apr 20;41(12):2238-2247</a:t>
            </a:r>
          </a:p>
        </p:txBody>
      </p:sp>
      <p:sp>
        <p:nvSpPr>
          <p:cNvPr id="19" name="Rectangle 18">
            <a:extLst>
              <a:ext uri="{FF2B5EF4-FFF2-40B4-BE49-F238E27FC236}">
                <a16:creationId xmlns:a16="http://schemas.microsoft.com/office/drawing/2014/main" id="{9A308CFC-3E0C-B129-4E3B-C001D40EC3C4}"/>
              </a:ext>
            </a:extLst>
          </p:cNvPr>
          <p:cNvSpPr/>
          <p:nvPr/>
        </p:nvSpPr>
        <p:spPr bwMode="auto">
          <a:xfrm>
            <a:off x="4206504" y="4667319"/>
            <a:ext cx="3384652" cy="528863"/>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72" charset="0"/>
                <a:ea typeface="ＭＳ Ｐゴシック" pitchFamily="-72" charset="-128"/>
                <a:cs typeface="ＭＳ Ｐゴシック" pitchFamily="-72" charset="-128"/>
              </a:rPr>
              <a:t>FDA Approved in 2023</a:t>
            </a:r>
          </a:p>
        </p:txBody>
      </p:sp>
    </p:spTree>
    <p:extLst>
      <p:ext uri="{BB962C8B-B14F-4D97-AF65-F5344CB8AC3E}">
        <p14:creationId xmlns:p14="http://schemas.microsoft.com/office/powerpoint/2010/main" val="18312240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5" name="Google Shape;115;p11"/>
          <p:cNvSpPr txBox="1">
            <a:spLocks noGrp="1"/>
          </p:cNvSpPr>
          <p:nvPr>
            <p:ph type="title"/>
          </p:nvPr>
        </p:nvSpPr>
        <p:spPr>
          <a:xfrm>
            <a:off x="530039" y="285451"/>
            <a:ext cx="8243832" cy="907252"/>
          </a:xfrm>
          <a:prstGeom prst="rect">
            <a:avLst/>
          </a:prstGeom>
          <a:noFill/>
          <a:ln>
            <a:noFill/>
          </a:ln>
        </p:spPr>
        <p:txBody>
          <a:bodyPr spcFirstLastPara="1" wrap="square" lIns="0" tIns="0" rIns="0" bIns="0" anchor="b" anchorCtr="0">
            <a:noAutofit/>
          </a:bodyPr>
          <a:lstStyle/>
          <a:p>
            <a:pPr>
              <a:lnSpc>
                <a:spcPct val="102857"/>
              </a:lnSpc>
              <a:spcBef>
                <a:spcPts val="0"/>
              </a:spcBef>
            </a:pPr>
            <a:r>
              <a:rPr lang="en-GB" dirty="0" err="1"/>
              <a:t>Glofitamab</a:t>
            </a:r>
            <a:r>
              <a:rPr lang="en-GB" dirty="0"/>
              <a:t> Pivotal Phase II Study overview</a:t>
            </a:r>
            <a:endParaRPr dirty="0"/>
          </a:p>
        </p:txBody>
      </p:sp>
      <p:sp>
        <p:nvSpPr>
          <p:cNvPr id="8" name="Text Placeholder 7">
            <a:extLst>
              <a:ext uri="{FF2B5EF4-FFF2-40B4-BE49-F238E27FC236}">
                <a16:creationId xmlns:a16="http://schemas.microsoft.com/office/drawing/2014/main" id="{8D645982-4D63-AA62-1B94-5483A837AAD6}"/>
              </a:ext>
            </a:extLst>
          </p:cNvPr>
          <p:cNvSpPr>
            <a:spLocks noGrp="1"/>
          </p:cNvSpPr>
          <p:nvPr>
            <p:ph type="body" sz="quarter" idx="11"/>
          </p:nvPr>
        </p:nvSpPr>
        <p:spPr>
          <a:xfrm>
            <a:off x="536205" y="6212610"/>
            <a:ext cx="6902776" cy="415398"/>
          </a:xfrm>
        </p:spPr>
        <p:txBody>
          <a:bodyPr/>
          <a:lstStyle/>
          <a:p>
            <a:r>
              <a:rPr lang="en-GB" sz="933" dirty="0"/>
              <a:t>*By American Society for Transplantation and Cellular Therapy criteria.</a:t>
            </a:r>
            <a:r>
              <a:rPr lang="en-GB" sz="933" baseline="30000" dirty="0"/>
              <a:t>1</a:t>
            </a:r>
            <a:r>
              <a:rPr lang="en-GB" sz="933" dirty="0"/>
              <a:t> </a:t>
            </a:r>
            <a:r>
              <a:rPr lang="en-GB" sz="933" baseline="30000" dirty="0"/>
              <a:t>†</a:t>
            </a:r>
            <a:r>
              <a:rPr lang="en-GB" sz="933" dirty="0"/>
              <a:t>By PET-CT (Lugano criteria</a:t>
            </a:r>
            <a:r>
              <a:rPr lang="en-GB" sz="933" baseline="30000" dirty="0"/>
              <a:t>2</a:t>
            </a:r>
            <a:r>
              <a:rPr lang="en-GB" sz="933" dirty="0"/>
              <a:t>). </a:t>
            </a:r>
            <a:r>
              <a:rPr lang="en-GB" sz="933" baseline="30000" dirty="0"/>
              <a:t>‡</a:t>
            </a:r>
            <a:r>
              <a:rPr lang="en-GB" sz="933" dirty="0"/>
              <a:t>By IRC and investigator. C, cycle; CRS, cytokine release syndrome; D, day; DLBCL NOS, diffuse large B-cell lymphoma not otherwise specified; DoCR, duration of complete response; DoR, duration of response; ECOG PS, Eastern Cooperative Oncology Group performance status; EOT, end-of-treatment; Gpt, Obinutuzumab; HGBCL, high-grade B-cell lymphoma; IRC, independent review committee; </a:t>
            </a:r>
            <a:br>
              <a:rPr lang="en-GB" sz="933" dirty="0"/>
            </a:br>
            <a:r>
              <a:rPr lang="en-GB" sz="933" dirty="0"/>
              <a:t>IV, intravenous; ORR, overall response rate; OS, overall survival; PET-CT, positron emission tomography-computed tomography; </a:t>
            </a:r>
            <a:br>
              <a:rPr lang="en-GB" sz="933" dirty="0"/>
            </a:br>
            <a:r>
              <a:rPr lang="en-GB" sz="933" dirty="0"/>
              <a:t>PFS, progression-free survival; PMBCL, primary mediastinal large B-cell lymphoma; </a:t>
            </a:r>
            <a:r>
              <a:rPr lang="en-GB" sz="933" dirty="0" err="1"/>
              <a:t>trFL</a:t>
            </a:r>
            <a:r>
              <a:rPr lang="en-GB" sz="933" dirty="0"/>
              <a:t>, transformed follicular lymphoma.</a:t>
            </a:r>
            <a:endParaRPr lang="en-ZA" dirty="0"/>
          </a:p>
        </p:txBody>
      </p:sp>
      <p:grpSp>
        <p:nvGrpSpPr>
          <p:cNvPr id="3" name="Group 2">
            <a:extLst>
              <a:ext uri="{FF2B5EF4-FFF2-40B4-BE49-F238E27FC236}">
                <a16:creationId xmlns:a16="http://schemas.microsoft.com/office/drawing/2014/main" id="{3FAC5859-00CB-4F66-A79C-3516A3559368}"/>
              </a:ext>
            </a:extLst>
          </p:cNvPr>
          <p:cNvGrpSpPr/>
          <p:nvPr/>
        </p:nvGrpSpPr>
        <p:grpSpPr>
          <a:xfrm>
            <a:off x="550514" y="4751921"/>
            <a:ext cx="5387774" cy="1011173"/>
            <a:chOff x="1815063" y="1464731"/>
            <a:chExt cx="634645" cy="688516"/>
          </a:xfrm>
        </p:grpSpPr>
        <p:sp>
          <p:nvSpPr>
            <p:cNvPr id="117" name="Google Shape;117;p11"/>
            <p:cNvSpPr/>
            <p:nvPr/>
          </p:nvSpPr>
          <p:spPr>
            <a:xfrm>
              <a:off x="1815063" y="1464731"/>
              <a:ext cx="634645" cy="606493"/>
            </a:xfrm>
            <a:prstGeom prst="rect">
              <a:avLst/>
            </a:prstGeom>
            <a:noFill/>
            <a:ln w="25400" cap="flat" cmpd="sng">
              <a:solidFill>
                <a:schemeClr val="accent4">
                  <a:lumMod val="10000"/>
                </a:schemeClr>
              </a:solidFill>
              <a:prstDash val="solid"/>
              <a:round/>
              <a:headEnd type="none" w="sm" len="sm"/>
              <a:tailEnd type="none" w="sm" len="sm"/>
            </a:ln>
          </p:spPr>
          <p:txBody>
            <a:bodyPr spcFirstLastPara="1" wrap="square" lIns="95970" tIns="575822" rIns="95970" bIns="95970" anchor="t" anchorCtr="0">
              <a:noAutofit/>
            </a:bodyPr>
            <a:lstStyle/>
            <a:p>
              <a:pPr marL="380876" marR="0" lvl="0" indent="-245454" algn="l" defTabSz="914400" rtl="0" eaLnBrk="1" fontAlgn="auto" latinLnBrk="0" hangingPunct="1">
                <a:lnSpc>
                  <a:spcPct val="100000"/>
                </a:lnSpc>
                <a:spcBef>
                  <a:spcPts val="0"/>
                </a:spcBef>
                <a:spcAft>
                  <a:spcPts val="0"/>
                </a:spcAft>
                <a:buClr>
                  <a:srgbClr val="0066CC"/>
                </a:buClr>
                <a:buSzPts val="1600"/>
                <a:buFontTx/>
                <a:buNone/>
                <a:tabLst/>
                <a:defRPr/>
              </a:pPr>
              <a:endParaRPr kumimoji="0" sz="2133"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8" name="Google Shape;118;p11"/>
            <p:cNvSpPr txBox="1"/>
            <p:nvPr/>
          </p:nvSpPr>
          <p:spPr>
            <a:xfrm>
              <a:off x="1817479" y="1643437"/>
              <a:ext cx="610999" cy="509810"/>
            </a:xfrm>
            <a:prstGeom prst="rect">
              <a:avLst/>
            </a:prstGeom>
            <a:noFill/>
            <a:ln>
              <a:noFill/>
            </a:ln>
          </p:spPr>
          <p:txBody>
            <a:bodyPr spcFirstLastPara="1" wrap="square" lIns="95970" tIns="47985" rIns="95970" bIns="0" anchor="t" anchorCtr="0">
              <a:noAutofit/>
            </a:bodyPr>
            <a:lstStyle/>
            <a:p>
              <a:pPr marL="228526" marR="0" lvl="0" indent="-228526" algn="l" defTabSz="914400" rtl="0" eaLnBrk="1" fontAlgn="auto" latinLnBrk="0" hangingPunct="1">
                <a:lnSpc>
                  <a:spcPct val="100000"/>
                </a:lnSpc>
                <a:spcBef>
                  <a:spcPts val="0"/>
                </a:spcBef>
                <a:spcAft>
                  <a:spcPts val="267"/>
                </a:spcAft>
                <a:buClr>
                  <a:srgbClr val="000000"/>
                </a:buClr>
                <a:buSzPts val="1200"/>
                <a:buFont typeface="Arial" panose="020B0604020202020204" pitchFamily="34" charset="0"/>
                <a:buChar char="•"/>
                <a:tabLst/>
                <a:defRPr/>
              </a:pPr>
              <a:r>
                <a:rPr kumimoji="0" lang="en-GB" sz="1599" b="1" i="0" u="none" strike="noStrike" kern="1200" cap="none" spc="0" normalizeH="0" baseline="0" noProof="0" dirty="0">
                  <a:ln>
                    <a:noFill/>
                  </a:ln>
                  <a:solidFill>
                    <a:srgbClr val="000000"/>
                  </a:solidFill>
                  <a:effectLst/>
                  <a:uLnTx/>
                  <a:uFillTx/>
                  <a:latin typeface="Arial"/>
                  <a:ea typeface="Arial"/>
                  <a:cs typeface="Arial"/>
                  <a:sym typeface="Arial"/>
                </a:rPr>
                <a:t>Primary</a:t>
              </a:r>
              <a:r>
                <a:rPr kumimoji="0" lang="en-GB" sz="1599" b="0" i="0" u="none" strike="noStrike" kern="1200" cap="none" spc="0" normalizeH="0" baseline="0" noProof="0" dirty="0">
                  <a:ln>
                    <a:noFill/>
                  </a:ln>
                  <a:solidFill>
                    <a:srgbClr val="000000"/>
                  </a:solidFill>
                  <a:effectLst/>
                  <a:uLnTx/>
                  <a:uFillTx/>
                  <a:latin typeface="Arial"/>
                  <a:ea typeface="Arial"/>
                  <a:cs typeface="Arial"/>
                  <a:sym typeface="Arial"/>
                </a:rPr>
                <a:t>: CR rate (as best response) by IRC</a:t>
              </a:r>
              <a:r>
                <a:rPr kumimoji="0" lang="en-GB" sz="1599" b="0" i="0" u="none" strike="noStrike" kern="1200" cap="none" spc="0" normalizeH="0" baseline="30000" noProof="0" dirty="0">
                  <a:ln>
                    <a:noFill/>
                  </a:ln>
                  <a:solidFill>
                    <a:srgbClr val="000000"/>
                  </a:solidFill>
                  <a:effectLst/>
                  <a:uLnTx/>
                  <a:uFillTx/>
                  <a:latin typeface="Arial"/>
                  <a:ea typeface="Arial"/>
                  <a:cs typeface="Arial"/>
                  <a:sym typeface="Arial"/>
                </a:rPr>
                <a:t>†</a:t>
              </a:r>
            </a:p>
            <a:p>
              <a:pPr marL="228526" marR="0" lvl="0" indent="-228526" algn="l" defTabSz="914400" rtl="0" eaLnBrk="1" fontAlgn="auto" latinLnBrk="0" hangingPunct="1">
                <a:lnSpc>
                  <a:spcPct val="100000"/>
                </a:lnSpc>
                <a:spcBef>
                  <a:spcPts val="0"/>
                </a:spcBef>
                <a:spcAft>
                  <a:spcPts val="267"/>
                </a:spcAft>
                <a:buClr>
                  <a:srgbClr val="000000"/>
                </a:buClr>
                <a:buSzPts val="1200"/>
                <a:buFont typeface="Arial" panose="020B0604020202020204" pitchFamily="34" charset="0"/>
                <a:buChar char="•"/>
                <a:tabLst/>
                <a:defRPr/>
              </a:pPr>
              <a:r>
                <a:rPr kumimoji="0" lang="en-GB" sz="1599" b="1" i="0" u="none" strike="noStrike" kern="1200" cap="none" spc="0" normalizeH="0" baseline="0" noProof="0" dirty="0">
                  <a:ln>
                    <a:noFill/>
                  </a:ln>
                  <a:solidFill>
                    <a:srgbClr val="000000"/>
                  </a:solidFill>
                  <a:effectLst/>
                  <a:uLnTx/>
                  <a:uFillTx/>
                  <a:latin typeface="Arial"/>
                  <a:ea typeface="Arial"/>
                  <a:cs typeface="Arial"/>
                  <a:sym typeface="Arial"/>
                </a:rPr>
                <a:t>Key secondary</a:t>
              </a:r>
              <a:r>
                <a:rPr kumimoji="0" lang="en-GB" sz="1599" b="0" i="0" u="none" strike="noStrike" kern="1200" cap="none" spc="0" normalizeH="0" baseline="0" noProof="0" dirty="0">
                  <a:ln>
                    <a:noFill/>
                  </a:ln>
                  <a:solidFill>
                    <a:srgbClr val="000000"/>
                  </a:solidFill>
                  <a:effectLst/>
                  <a:uLnTx/>
                  <a:uFillTx/>
                  <a:latin typeface="Arial"/>
                  <a:ea typeface="Arial"/>
                  <a:cs typeface="Arial"/>
                  <a:sym typeface="Arial"/>
                </a:rPr>
                <a:t>: ORR</a:t>
              </a:r>
              <a:r>
                <a:rPr kumimoji="0" lang="en-GB" sz="1599" b="0" i="0" u="none" strike="noStrike" kern="1200" cap="none" spc="0" normalizeH="0" baseline="30000" noProof="0" dirty="0">
                  <a:ln>
                    <a:noFill/>
                  </a:ln>
                  <a:solidFill>
                    <a:srgbClr val="000000"/>
                  </a:solidFill>
                  <a:effectLst/>
                  <a:uLnTx/>
                  <a:uFillTx/>
                  <a:latin typeface="Arial"/>
                  <a:ea typeface="Arial"/>
                  <a:cs typeface="Arial"/>
                  <a:sym typeface="Arial"/>
                </a:rPr>
                <a:t>‡</a:t>
              </a:r>
              <a:r>
                <a:rPr kumimoji="0" lang="en-GB" sz="1599" b="0" i="0" u="none" strike="noStrike" kern="1200" cap="none" spc="0" normalizeH="0" baseline="0" noProof="0" dirty="0">
                  <a:ln>
                    <a:noFill/>
                  </a:ln>
                  <a:solidFill>
                    <a:srgbClr val="000000"/>
                  </a:solidFill>
                  <a:effectLst/>
                  <a:uLnTx/>
                  <a:uFillTx/>
                  <a:latin typeface="Arial"/>
                  <a:ea typeface="Arial"/>
                  <a:cs typeface="Arial"/>
                  <a:sym typeface="Arial"/>
                </a:rPr>
                <a:t>, DoR, DoCR</a:t>
              </a:r>
              <a:r>
                <a:rPr kumimoji="0" lang="en-GB" sz="1599" b="0" i="0" u="none" strike="noStrike" kern="1200" cap="none" spc="0" normalizeH="0" baseline="30000" noProof="0" dirty="0">
                  <a:ln>
                    <a:noFill/>
                  </a:ln>
                  <a:solidFill>
                    <a:srgbClr val="000000"/>
                  </a:solidFill>
                  <a:effectLst/>
                  <a:uLnTx/>
                  <a:uFillTx/>
                  <a:latin typeface="Arial"/>
                  <a:ea typeface="Arial"/>
                  <a:cs typeface="Arial"/>
                  <a:sym typeface="Arial"/>
                </a:rPr>
                <a:t>‡</a:t>
              </a:r>
              <a:r>
                <a:rPr kumimoji="0" lang="en-GB" sz="1599" b="0" i="0" u="none" strike="noStrike" kern="1200" cap="none" spc="0" normalizeH="0" baseline="0" noProof="0" dirty="0">
                  <a:ln>
                    <a:noFill/>
                  </a:ln>
                  <a:solidFill>
                    <a:srgbClr val="000000"/>
                  </a:solidFill>
                  <a:effectLst/>
                  <a:uLnTx/>
                  <a:uFillTx/>
                  <a:latin typeface="Arial"/>
                  <a:ea typeface="Arial"/>
                  <a:cs typeface="Arial"/>
                  <a:sym typeface="Arial"/>
                </a:rPr>
                <a:t>, PFS, OS</a:t>
              </a:r>
            </a:p>
          </p:txBody>
        </p:sp>
      </p:grpSp>
      <p:sp>
        <p:nvSpPr>
          <p:cNvPr id="126" name="Google Shape;126;p11"/>
          <p:cNvSpPr/>
          <p:nvPr/>
        </p:nvSpPr>
        <p:spPr>
          <a:xfrm>
            <a:off x="523801" y="1405683"/>
            <a:ext cx="11134463" cy="431859"/>
          </a:xfrm>
          <a:prstGeom prst="round1Rect">
            <a:avLst>
              <a:gd name="adj" fmla="val 16667"/>
            </a:avLst>
          </a:prstGeom>
          <a:solidFill>
            <a:srgbClr val="C6D5FC"/>
          </a:solidFill>
          <a:ln>
            <a:noFill/>
          </a:ln>
        </p:spPr>
        <p:txBody>
          <a:bodyPr spcFirstLastPara="1" wrap="square" lIns="47985" tIns="60915" rIns="47985" bIns="6091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6" b="0" i="0" u="none" strike="noStrike" kern="1200" cap="none" spc="0" normalizeH="0" baseline="0" noProof="0" dirty="0">
                <a:ln>
                  <a:noFill/>
                </a:ln>
                <a:solidFill>
                  <a:srgbClr val="000000"/>
                </a:solidFill>
                <a:effectLst/>
                <a:uLnTx/>
                <a:uFillTx/>
                <a:latin typeface="Arial"/>
                <a:ea typeface="ＭＳ Ｐゴシック"/>
              </a:rPr>
              <a:t>Pivotal Phase II study in patients with R/R LBCL and ≥2 prior therapies</a:t>
            </a:r>
            <a:endParaRPr kumimoji="0" lang="en-GB" sz="1866"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125" name="Google Shape;125;p11"/>
          <p:cNvSpPr txBox="1"/>
          <p:nvPr/>
        </p:nvSpPr>
        <p:spPr>
          <a:xfrm>
            <a:off x="523800" y="2254760"/>
            <a:ext cx="3076514" cy="2189655"/>
          </a:xfrm>
          <a:prstGeom prst="rect">
            <a:avLst/>
          </a:prstGeom>
          <a:noFill/>
          <a:ln>
            <a:noFill/>
          </a:ln>
        </p:spPr>
        <p:txBody>
          <a:bodyPr spcFirstLastPara="1" wrap="square" lIns="95970" tIns="95970" rIns="95970" bIns="0" anchor="t" anchorCtr="0">
            <a:noAutofit/>
          </a:bodyPr>
          <a:lstStyle/>
          <a:p>
            <a:pPr marL="212274" marR="0" lvl="0" indent="-212274" algn="l" defTabSz="1218804" rtl="0" eaLnBrk="1" fontAlgn="base" latinLnBrk="0" hangingPunct="1">
              <a:lnSpc>
                <a:spcPct val="100000"/>
              </a:lnSpc>
              <a:spcBef>
                <a:spcPts val="0"/>
              </a:spcBef>
              <a:spcAft>
                <a:spcPts val="800"/>
              </a:spcAft>
              <a:buClr>
                <a:srgbClr val="0B41CD"/>
              </a:buClr>
              <a:buSzTx/>
              <a:buFont typeface="Arial" pitchFamily="34" charset="0"/>
              <a:buChar char="•"/>
              <a:tabLst>
                <a:tab pos="205938" algn="l"/>
              </a:tabLst>
              <a:defRPr/>
            </a:pPr>
            <a:r>
              <a:rPr kumimoji="0" lang="en-GB" sz="1599" b="0" i="0" u="none" strike="noStrike" kern="1200" cap="none" spc="0" normalizeH="0" baseline="0" noProof="0" dirty="0">
                <a:ln>
                  <a:noFill/>
                </a:ln>
                <a:solidFill>
                  <a:srgbClr val="000000"/>
                </a:solidFill>
                <a:effectLst/>
                <a:uLnTx/>
                <a:uFillTx/>
                <a:latin typeface="Arial" panose="020B0604020202020204"/>
                <a:ea typeface="ＭＳ Ｐゴシック"/>
                <a:cs typeface="Arial" pitchFamily="34" charset="0"/>
              </a:rPr>
              <a:t>DLBCL NOS, HGBCL, </a:t>
            </a:r>
            <a:r>
              <a:rPr kumimoji="0" lang="en-GB" sz="1599" b="0" i="0" u="none" strike="noStrike" kern="1200" cap="none" spc="0" normalizeH="0" baseline="0" noProof="0" dirty="0" err="1">
                <a:ln>
                  <a:noFill/>
                </a:ln>
                <a:solidFill>
                  <a:srgbClr val="000000"/>
                </a:solidFill>
                <a:effectLst/>
                <a:uLnTx/>
                <a:uFillTx/>
                <a:latin typeface="Arial" panose="020B0604020202020204"/>
                <a:ea typeface="ＭＳ Ｐゴシック"/>
                <a:cs typeface="Arial" pitchFamily="34" charset="0"/>
              </a:rPr>
              <a:t>trFL</a:t>
            </a:r>
            <a:r>
              <a:rPr kumimoji="0" lang="en-GB" sz="1599" b="0" i="0" u="none" strike="noStrike" kern="1200" cap="none" spc="0" normalizeH="0" baseline="0" noProof="0" dirty="0">
                <a:ln>
                  <a:noFill/>
                </a:ln>
                <a:solidFill>
                  <a:srgbClr val="000000"/>
                </a:solidFill>
                <a:effectLst/>
                <a:uLnTx/>
                <a:uFillTx/>
                <a:latin typeface="Arial" panose="020B0604020202020204"/>
                <a:ea typeface="ＭＳ Ｐゴシック"/>
                <a:cs typeface="Arial" pitchFamily="34" charset="0"/>
              </a:rPr>
              <a:t>, or PMBCL</a:t>
            </a:r>
          </a:p>
          <a:p>
            <a:pPr marL="212274" marR="0" lvl="0" indent="-212274" algn="l" defTabSz="1218804" rtl="0" eaLnBrk="1" fontAlgn="base" latinLnBrk="0" hangingPunct="1">
              <a:lnSpc>
                <a:spcPct val="100000"/>
              </a:lnSpc>
              <a:spcBef>
                <a:spcPts val="0"/>
              </a:spcBef>
              <a:spcAft>
                <a:spcPts val="800"/>
              </a:spcAft>
              <a:buClr>
                <a:srgbClr val="0B41CD"/>
              </a:buClr>
              <a:buSzTx/>
              <a:buFont typeface="Arial" pitchFamily="34" charset="0"/>
              <a:buChar char="•"/>
              <a:tabLst>
                <a:tab pos="205938" algn="l"/>
              </a:tabLst>
              <a:defRPr/>
            </a:pPr>
            <a:r>
              <a:rPr kumimoji="0" lang="en-GB" sz="1599" b="0" i="0" u="none" strike="noStrike" kern="1200" cap="none" spc="0" normalizeH="0" baseline="0" noProof="0" dirty="0">
                <a:ln>
                  <a:noFill/>
                </a:ln>
                <a:solidFill>
                  <a:srgbClr val="000000"/>
                </a:solidFill>
                <a:effectLst/>
                <a:uLnTx/>
                <a:uFillTx/>
                <a:latin typeface="Arial" panose="020B0604020202020204"/>
                <a:ea typeface="ＭＳ Ｐゴシック"/>
                <a:cs typeface="Arial" pitchFamily="34" charset="0"/>
              </a:rPr>
              <a:t>ECOG PS 0–1</a:t>
            </a:r>
          </a:p>
          <a:p>
            <a:pPr marL="212274" marR="0" lvl="0" indent="-212274" algn="l" defTabSz="1218804" rtl="0" eaLnBrk="1" fontAlgn="base" latinLnBrk="0" hangingPunct="1">
              <a:lnSpc>
                <a:spcPct val="100000"/>
              </a:lnSpc>
              <a:spcBef>
                <a:spcPts val="0"/>
              </a:spcBef>
              <a:spcAft>
                <a:spcPts val="800"/>
              </a:spcAft>
              <a:buClr>
                <a:srgbClr val="0B41CD"/>
              </a:buClr>
              <a:buSzTx/>
              <a:buFont typeface="Arial" pitchFamily="34" charset="0"/>
              <a:buChar char="•"/>
              <a:tabLst>
                <a:tab pos="205938" algn="l"/>
              </a:tabLst>
              <a:defRPr/>
            </a:pPr>
            <a:r>
              <a:rPr kumimoji="0" lang="en-GB" sz="1599" b="0" i="0" u="none" strike="noStrike" kern="1200" cap="none" spc="0" normalizeH="0" baseline="0" noProof="0" dirty="0">
                <a:ln>
                  <a:noFill/>
                </a:ln>
                <a:solidFill>
                  <a:srgbClr val="000000"/>
                </a:solidFill>
                <a:effectLst/>
                <a:uLnTx/>
                <a:uFillTx/>
                <a:latin typeface="Arial" panose="020B0604020202020204"/>
                <a:ea typeface="ＭＳ Ｐゴシック"/>
                <a:cs typeface="Arial" pitchFamily="34" charset="0"/>
              </a:rPr>
              <a:t>≥2 prior therapies, including:</a:t>
            </a:r>
          </a:p>
          <a:p>
            <a:pPr marL="506915" marR="0" lvl="1" indent="-277221" algn="l" defTabSz="1218804" rtl="0" eaLnBrk="1" fontAlgn="base" latinLnBrk="0" hangingPunct="1">
              <a:lnSpc>
                <a:spcPct val="100000"/>
              </a:lnSpc>
              <a:spcBef>
                <a:spcPts val="0"/>
              </a:spcBef>
              <a:spcAft>
                <a:spcPts val="800"/>
              </a:spcAft>
              <a:buClr>
                <a:srgbClr val="0B41CD"/>
              </a:buClr>
              <a:buSzTx/>
              <a:buFont typeface="Arial" pitchFamily="34" charset="0"/>
              <a:buChar char="–"/>
              <a:tabLst/>
              <a:defRPr/>
            </a:pPr>
            <a:r>
              <a:rPr kumimoji="0" lang="en-GB" sz="1599" b="0" i="0" u="none" strike="noStrike" kern="1200" cap="none" spc="0" normalizeH="0" baseline="0" noProof="0" dirty="0">
                <a:ln>
                  <a:noFill/>
                </a:ln>
                <a:solidFill>
                  <a:srgbClr val="000000"/>
                </a:solidFill>
                <a:effectLst/>
                <a:uLnTx/>
                <a:uFillTx/>
                <a:latin typeface="Arial" panose="020B0604020202020204"/>
                <a:ea typeface="ＭＳ Ｐゴシック"/>
                <a:cs typeface="Arial" pitchFamily="34" charset="0"/>
              </a:rPr>
              <a:t>Anti-CD20 antibody</a:t>
            </a:r>
          </a:p>
          <a:p>
            <a:pPr marL="506915" marR="0" lvl="1" indent="-277221" algn="l" defTabSz="1218804" rtl="0" eaLnBrk="1" fontAlgn="base" latinLnBrk="0" hangingPunct="1">
              <a:lnSpc>
                <a:spcPct val="100000"/>
              </a:lnSpc>
              <a:spcBef>
                <a:spcPts val="0"/>
              </a:spcBef>
              <a:spcAft>
                <a:spcPts val="800"/>
              </a:spcAft>
              <a:buClr>
                <a:srgbClr val="0B41CD"/>
              </a:buClr>
              <a:buSzTx/>
              <a:buFont typeface="Arial" pitchFamily="34" charset="0"/>
              <a:buChar char="–"/>
              <a:tabLst/>
              <a:defRPr/>
            </a:pPr>
            <a:r>
              <a:rPr kumimoji="0" lang="en-GB" sz="1599" b="0" i="0" u="none" strike="noStrike" kern="1200" cap="none" spc="0" normalizeH="0" baseline="0" noProof="0" dirty="0">
                <a:ln>
                  <a:noFill/>
                </a:ln>
                <a:solidFill>
                  <a:srgbClr val="000000"/>
                </a:solidFill>
                <a:effectLst/>
                <a:uLnTx/>
                <a:uFillTx/>
                <a:latin typeface="Arial" panose="020B0604020202020204"/>
                <a:ea typeface="ＭＳ Ｐゴシック"/>
                <a:cs typeface="Arial" pitchFamily="34" charset="0"/>
              </a:rPr>
              <a:t>Anthracycline</a:t>
            </a:r>
          </a:p>
          <a:p>
            <a:pPr marL="511671" marR="0" lvl="2" indent="0" algn="l" defTabSz="1218804" rtl="0" eaLnBrk="1" fontAlgn="base" latinLnBrk="0" hangingPunct="1">
              <a:lnSpc>
                <a:spcPct val="100000"/>
              </a:lnSpc>
              <a:spcBef>
                <a:spcPts val="0"/>
              </a:spcBef>
              <a:spcAft>
                <a:spcPts val="800"/>
              </a:spcAft>
              <a:buClr>
                <a:srgbClr val="0B41CD"/>
              </a:buClr>
              <a:buSzTx/>
              <a:buFontTx/>
              <a:buNone/>
              <a:tabLst/>
              <a:defRPr/>
            </a:pPr>
            <a:endParaRPr kumimoji="0" lang="en-GB" sz="1599"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123" name="Google Shape;123;p11"/>
          <p:cNvSpPr/>
          <p:nvPr/>
        </p:nvSpPr>
        <p:spPr>
          <a:xfrm>
            <a:off x="550515" y="2236131"/>
            <a:ext cx="3049799" cy="2303289"/>
          </a:xfrm>
          <a:prstGeom prst="rect">
            <a:avLst/>
          </a:prstGeom>
          <a:noFill/>
          <a:ln w="25400" cap="flat" cmpd="sng">
            <a:solidFill>
              <a:schemeClr val="dk2"/>
            </a:solidFill>
            <a:prstDash val="solid"/>
            <a:round/>
            <a:headEnd type="none" w="sm" len="sm"/>
            <a:tailEnd type="none" w="sm" len="sm"/>
          </a:ln>
        </p:spPr>
        <p:txBody>
          <a:bodyPr spcFirstLastPara="1" wrap="square" lIns="121862" tIns="60915" rIns="121862" bIns="6091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Tx/>
              <a:buNone/>
              <a:tabLst/>
              <a:defRPr/>
            </a:pPr>
            <a:endParaRPr kumimoji="0" sz="2133" b="0" i="1"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24" name="Google Shape;124;p11"/>
          <p:cNvSpPr/>
          <p:nvPr/>
        </p:nvSpPr>
        <p:spPr>
          <a:xfrm>
            <a:off x="550515" y="1929410"/>
            <a:ext cx="3049799" cy="335896"/>
          </a:xfrm>
          <a:prstGeom prst="round1Rect">
            <a:avLst>
              <a:gd name="adj" fmla="val 16667"/>
            </a:avLst>
          </a:prstGeom>
          <a:solidFill>
            <a:schemeClr val="dk2"/>
          </a:solidFill>
          <a:ln w="25400" cap="flat" cmpd="sng">
            <a:solidFill>
              <a:schemeClr val="dk2"/>
            </a:solidFill>
            <a:prstDash val="solid"/>
            <a:round/>
            <a:headEnd type="none" w="sm" len="sm"/>
            <a:tailEnd type="none" w="sm" len="sm"/>
          </a:ln>
        </p:spPr>
        <p:txBody>
          <a:bodyPr spcFirstLastPara="1" wrap="square" lIns="121862" tIns="60915" rIns="121862" bIns="60915"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350"/>
              <a:buFontTx/>
              <a:buNone/>
              <a:tabLst/>
              <a:defRPr/>
            </a:pPr>
            <a:r>
              <a:rPr kumimoji="0" lang="en-GB" sz="1866" b="0" i="0" u="none" strike="noStrike" kern="1200" cap="none" spc="0" normalizeH="0" baseline="0" noProof="0" dirty="0">
                <a:ln>
                  <a:noFill/>
                </a:ln>
                <a:solidFill>
                  <a:srgbClr val="FFFFFF"/>
                </a:solidFill>
                <a:effectLst/>
                <a:uLnTx/>
                <a:uFillTx/>
                <a:latin typeface="Arial"/>
                <a:ea typeface="Arial"/>
                <a:cs typeface="Arial"/>
                <a:sym typeface="Arial"/>
              </a:rPr>
              <a:t>Key inclusion criteria</a:t>
            </a:r>
            <a:endParaRPr kumimoji="0" sz="1866" b="0" i="0" u="none" strike="noStrike" kern="1200" cap="none" spc="0" normalizeH="0" baseline="0" noProof="0" dirty="0">
              <a:ln>
                <a:noFill/>
              </a:ln>
              <a:solidFill>
                <a:srgbClr val="FFFFFF"/>
              </a:solidFill>
              <a:effectLst/>
              <a:uLnTx/>
              <a:uFillTx/>
              <a:latin typeface="Arial"/>
              <a:ea typeface="Arial"/>
              <a:cs typeface="Arial"/>
              <a:sym typeface="Arial"/>
            </a:endParaRPr>
          </a:p>
        </p:txBody>
      </p:sp>
      <p:grpSp>
        <p:nvGrpSpPr>
          <p:cNvPr id="4" name="Group 3">
            <a:extLst>
              <a:ext uri="{FF2B5EF4-FFF2-40B4-BE49-F238E27FC236}">
                <a16:creationId xmlns:a16="http://schemas.microsoft.com/office/drawing/2014/main" id="{103B8CFD-E380-4FD5-9513-0AA126944FA1}"/>
              </a:ext>
            </a:extLst>
          </p:cNvPr>
          <p:cNvGrpSpPr/>
          <p:nvPr/>
        </p:nvGrpSpPr>
        <p:grpSpPr>
          <a:xfrm>
            <a:off x="3717828" y="1933035"/>
            <a:ext cx="7923658" cy="2677046"/>
            <a:chOff x="3696876" y="1417540"/>
            <a:chExt cx="5093686" cy="2008404"/>
          </a:xfrm>
        </p:grpSpPr>
        <p:sp>
          <p:nvSpPr>
            <p:cNvPr id="120" name="Google Shape;120;p11"/>
            <p:cNvSpPr/>
            <p:nvPr/>
          </p:nvSpPr>
          <p:spPr>
            <a:xfrm>
              <a:off x="3696876" y="1647085"/>
              <a:ext cx="5093685" cy="1720763"/>
            </a:xfrm>
            <a:prstGeom prst="rect">
              <a:avLst/>
            </a:prstGeom>
            <a:noFill/>
            <a:ln w="25400" cap="flat" cmpd="sng">
              <a:solidFill>
                <a:schemeClr val="dk2"/>
              </a:solidFill>
              <a:prstDash val="solid"/>
              <a:round/>
              <a:headEnd type="none" w="sm" len="sm"/>
              <a:tailEnd type="none" w="sm" len="sm"/>
            </a:ln>
          </p:spPr>
          <p:txBody>
            <a:bodyPr spcFirstLastPara="1" wrap="square" lIns="95970" tIns="575822" rIns="95970" bIns="95970" anchor="t" anchorCtr="0">
              <a:noAutofit/>
            </a:bodyPr>
            <a:lstStyle/>
            <a:p>
              <a:pPr marL="380876" marR="0" lvl="0" indent="-245454" algn="l" defTabSz="914400" rtl="0" eaLnBrk="1" fontAlgn="auto" latinLnBrk="0" hangingPunct="1">
                <a:lnSpc>
                  <a:spcPct val="100000"/>
                </a:lnSpc>
                <a:spcBef>
                  <a:spcPts val="0"/>
                </a:spcBef>
                <a:spcAft>
                  <a:spcPts val="0"/>
                </a:spcAft>
                <a:buClr>
                  <a:srgbClr val="0066CC"/>
                </a:buClr>
                <a:buSzPts val="1600"/>
                <a:buFontTx/>
                <a:buNone/>
                <a:tabLst/>
                <a:defRPr/>
              </a:pPr>
              <a:endParaRPr kumimoji="0" sz="2133"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21" name="Google Shape;121;p11"/>
            <p:cNvSpPr txBox="1"/>
            <p:nvPr/>
          </p:nvSpPr>
          <p:spPr>
            <a:xfrm>
              <a:off x="3696876" y="1680625"/>
              <a:ext cx="2748993" cy="1745319"/>
            </a:xfrm>
            <a:prstGeom prst="rect">
              <a:avLst/>
            </a:prstGeom>
            <a:noFill/>
            <a:ln>
              <a:noFill/>
            </a:ln>
          </p:spPr>
          <p:txBody>
            <a:bodyPr spcFirstLastPara="1" wrap="square" lIns="95970" tIns="95970" rIns="95970" bIns="60915" anchor="t" anchorCtr="0">
              <a:noAutofit/>
            </a:bodyPr>
            <a:lstStyle/>
            <a:p>
              <a:pPr marL="0" marR="0" lvl="1" indent="0" algn="l" defTabSz="914400" rtl="0" eaLnBrk="1" fontAlgn="auto" latinLnBrk="0" hangingPunct="1">
                <a:lnSpc>
                  <a:spcPct val="100000"/>
                </a:lnSpc>
                <a:spcBef>
                  <a:spcPts val="0"/>
                </a:spcBef>
                <a:spcAft>
                  <a:spcPts val="800"/>
                </a:spcAft>
                <a:buClr>
                  <a:srgbClr val="000000"/>
                </a:buClr>
                <a:buSzTx/>
                <a:buFontTx/>
                <a:buNone/>
                <a:tabLst/>
                <a:defRPr/>
              </a:pPr>
              <a:r>
                <a:rPr kumimoji="0" lang="en-GB" sz="1599" b="1" i="0" u="none" strike="noStrike" kern="1200" cap="none" spc="0" normalizeH="0" baseline="0" noProof="0" dirty="0">
                  <a:ln>
                    <a:noFill/>
                  </a:ln>
                  <a:solidFill>
                    <a:prstClr val="black"/>
                  </a:solidFill>
                  <a:effectLst/>
                  <a:uLnTx/>
                  <a:uFillTx/>
                  <a:latin typeface="Arial" panose="020B0604020202020204"/>
                  <a:ea typeface="ＭＳ Ｐゴシック"/>
                </a:rPr>
                <a:t>Fixed-duration treatment</a:t>
              </a:r>
              <a:r>
                <a:rPr kumimoji="0" lang="en-GB" sz="1599" b="0" i="0" u="none" strike="noStrike" kern="1200" cap="none" spc="0" normalizeH="0" baseline="0" noProof="0" dirty="0">
                  <a:ln>
                    <a:noFill/>
                  </a:ln>
                  <a:solidFill>
                    <a:prstClr val="black"/>
                  </a:solidFill>
                  <a:effectLst/>
                  <a:uLnTx/>
                  <a:uFillTx/>
                  <a:latin typeface="Arial" panose="020B0604020202020204"/>
                  <a:ea typeface="ＭＳ Ｐゴシック"/>
                </a:rPr>
                <a:t> </a:t>
              </a:r>
            </a:p>
            <a:p>
              <a:pPr marL="212274" marR="0" lvl="0" indent="-212274" algn="l" defTabSz="1218804" rtl="0" eaLnBrk="1" fontAlgn="base" latinLnBrk="0" hangingPunct="1">
                <a:lnSpc>
                  <a:spcPct val="100000"/>
                </a:lnSpc>
                <a:spcBef>
                  <a:spcPts val="0"/>
                </a:spcBef>
                <a:spcAft>
                  <a:spcPts val="720"/>
                </a:spcAft>
                <a:buClr>
                  <a:srgbClr val="0B41CD"/>
                </a:buClr>
                <a:buSzTx/>
                <a:buFont typeface="Arial" pitchFamily="34" charset="0"/>
                <a:buChar char="•"/>
                <a:tabLst>
                  <a:tab pos="205938" algn="l"/>
                </a:tabLst>
                <a:defRPr/>
              </a:pPr>
              <a:r>
                <a:rPr kumimoji="0" lang="en-GB" sz="1599" b="0" i="0" u="none" strike="noStrike" kern="1200" cap="none" spc="0" normalizeH="0" baseline="0" noProof="0" dirty="0">
                  <a:ln>
                    <a:noFill/>
                  </a:ln>
                  <a:solidFill>
                    <a:srgbClr val="000000"/>
                  </a:solidFill>
                  <a:effectLst/>
                  <a:uLnTx/>
                  <a:uFillTx/>
                  <a:latin typeface="Arial" panose="020B0604020202020204"/>
                  <a:ea typeface="ＭＳ Ｐゴシック"/>
                  <a:cs typeface="Arial" pitchFamily="34" charset="0"/>
                </a:rPr>
                <a:t>Maximum 12 cycles</a:t>
              </a:r>
            </a:p>
            <a:p>
              <a:pPr marL="0" marR="0" lvl="1" indent="0" algn="l" defTabSz="914400" rtl="0" eaLnBrk="1" fontAlgn="auto" latinLnBrk="0" hangingPunct="1">
                <a:lnSpc>
                  <a:spcPct val="100000"/>
                </a:lnSpc>
                <a:spcBef>
                  <a:spcPts val="0"/>
                </a:spcBef>
                <a:spcAft>
                  <a:spcPts val="800"/>
                </a:spcAft>
                <a:buClr>
                  <a:srgbClr val="000000"/>
                </a:buClr>
                <a:buSzTx/>
                <a:buFontTx/>
                <a:buNone/>
                <a:tabLst/>
                <a:defRPr/>
              </a:pPr>
              <a:r>
                <a:rPr kumimoji="0" lang="en-GB" sz="1599" b="1" i="0" u="none" strike="noStrike" kern="1200" cap="none" spc="0" normalizeH="0" baseline="0" noProof="0" dirty="0">
                  <a:ln>
                    <a:noFill/>
                  </a:ln>
                  <a:solidFill>
                    <a:prstClr val="black"/>
                  </a:solidFill>
                  <a:effectLst/>
                  <a:uLnTx/>
                  <a:uFillTx/>
                  <a:latin typeface="Arial" panose="020B0604020202020204"/>
                  <a:ea typeface="ＭＳ Ｐゴシック"/>
                </a:rPr>
                <a:t>CRS</a:t>
              </a:r>
              <a:r>
                <a:rPr kumimoji="0" lang="en-GB" sz="1599" b="0" i="0" u="none" strike="noStrike" kern="1200" cap="none" spc="0" normalizeH="0" baseline="0" noProof="0" dirty="0">
                  <a:ln>
                    <a:noFill/>
                  </a:ln>
                  <a:solidFill>
                    <a:prstClr val="black"/>
                  </a:solidFill>
                  <a:effectLst/>
                  <a:uLnTx/>
                  <a:uFillTx/>
                  <a:latin typeface="Arial" panose="020B0604020202020204"/>
                  <a:ea typeface="ＭＳ Ｐゴシック"/>
                </a:rPr>
                <a:t>*</a:t>
              </a:r>
              <a:r>
                <a:rPr kumimoji="0" lang="en-GB" sz="1599" b="1" i="0" u="none" strike="noStrike" kern="1200" cap="none" spc="0" normalizeH="0" baseline="0" noProof="0" dirty="0">
                  <a:ln>
                    <a:noFill/>
                  </a:ln>
                  <a:solidFill>
                    <a:prstClr val="black"/>
                  </a:solidFill>
                  <a:effectLst/>
                  <a:uLnTx/>
                  <a:uFillTx/>
                  <a:latin typeface="Arial" panose="020B0604020202020204"/>
                  <a:ea typeface="ＭＳ Ｐゴシック"/>
                </a:rPr>
                <a:t> mitigation:</a:t>
              </a:r>
            </a:p>
            <a:p>
              <a:pPr marL="212274" marR="0" lvl="0" indent="-212274" algn="l" defTabSz="1218804" rtl="0" eaLnBrk="1" fontAlgn="base" latinLnBrk="0" hangingPunct="1">
                <a:lnSpc>
                  <a:spcPct val="100000"/>
                </a:lnSpc>
                <a:spcBef>
                  <a:spcPts val="0"/>
                </a:spcBef>
                <a:spcAft>
                  <a:spcPts val="267"/>
                </a:spcAft>
                <a:buClr>
                  <a:srgbClr val="0B41CD"/>
                </a:buClr>
                <a:buSzTx/>
                <a:buFont typeface="Arial" pitchFamily="34" charset="0"/>
                <a:buChar char="•"/>
                <a:tabLst>
                  <a:tab pos="205938" algn="l"/>
                </a:tabLst>
                <a:defRPr/>
              </a:pPr>
              <a:r>
                <a:rPr kumimoji="0" lang="en-GB" sz="1599" b="0" i="0" u="none" strike="noStrike" kern="1200" cap="none" spc="0" normalizeH="0" baseline="0" noProof="0" dirty="0">
                  <a:ln>
                    <a:noFill/>
                  </a:ln>
                  <a:solidFill>
                    <a:srgbClr val="000000"/>
                  </a:solidFill>
                  <a:effectLst/>
                  <a:uLnTx/>
                  <a:uFillTx/>
                  <a:latin typeface="Arial" panose="020B0604020202020204"/>
                  <a:ea typeface="ＭＳ Ｐゴシック"/>
                  <a:cs typeface="Arial" pitchFamily="34" charset="0"/>
                </a:rPr>
                <a:t>Obinutuzumab pre-treatment</a:t>
              </a:r>
              <a:r>
                <a:rPr kumimoji="0" lang="en-GB" sz="1599" b="0" i="0" u="none" strike="noStrike" kern="1200" cap="none" spc="0" normalizeH="0" baseline="0" noProof="0" dirty="0">
                  <a:ln>
                    <a:noFill/>
                  </a:ln>
                  <a:solidFill>
                    <a:srgbClr val="FF0000"/>
                  </a:solidFill>
                  <a:effectLst/>
                  <a:uLnTx/>
                  <a:uFillTx/>
                  <a:latin typeface="Arial" panose="020B0604020202020204"/>
                  <a:ea typeface="ＭＳ Ｐゴシック"/>
                  <a:cs typeface="Arial" pitchFamily="34" charset="0"/>
                </a:rPr>
                <a:t> </a:t>
              </a:r>
              <a:br>
                <a:rPr kumimoji="0" lang="en-GB" sz="1599" b="0" i="0" u="none" strike="noStrike" kern="1200" cap="none" spc="0" normalizeH="0" baseline="0" noProof="0" dirty="0">
                  <a:ln>
                    <a:noFill/>
                  </a:ln>
                  <a:solidFill>
                    <a:srgbClr val="000000"/>
                  </a:solidFill>
                  <a:effectLst/>
                  <a:uLnTx/>
                  <a:uFillTx/>
                  <a:latin typeface="Arial" panose="020B0604020202020204"/>
                  <a:ea typeface="ＭＳ Ｐゴシック"/>
                  <a:cs typeface="Arial" pitchFamily="34" charset="0"/>
                </a:rPr>
              </a:br>
              <a:r>
                <a:rPr kumimoji="0" lang="en-GB" sz="1599" b="0" i="0" u="none" strike="noStrike" kern="1200" cap="none" spc="0" normalizeH="0" baseline="0" noProof="0" dirty="0">
                  <a:ln>
                    <a:noFill/>
                  </a:ln>
                  <a:solidFill>
                    <a:srgbClr val="000000"/>
                  </a:solidFill>
                  <a:effectLst/>
                  <a:uLnTx/>
                  <a:uFillTx/>
                  <a:latin typeface="Arial" panose="020B0604020202020204"/>
                  <a:ea typeface="ＭＳ Ｐゴシック"/>
                  <a:cs typeface="Arial" pitchFamily="34" charset="0"/>
                </a:rPr>
                <a:t>(1 x 1000mg)</a:t>
              </a:r>
            </a:p>
            <a:p>
              <a:pPr marL="212274" marR="0" lvl="0" indent="-212274" algn="l" defTabSz="1218804" rtl="0" eaLnBrk="1" fontAlgn="base" latinLnBrk="0" hangingPunct="1">
                <a:lnSpc>
                  <a:spcPct val="100000"/>
                </a:lnSpc>
                <a:spcBef>
                  <a:spcPts val="0"/>
                </a:spcBef>
                <a:spcAft>
                  <a:spcPts val="267"/>
                </a:spcAft>
                <a:buClr>
                  <a:srgbClr val="0B41CD"/>
                </a:buClr>
                <a:buSzTx/>
                <a:buFont typeface="Arial" pitchFamily="34" charset="0"/>
                <a:buChar char="•"/>
                <a:tabLst>
                  <a:tab pos="205938" algn="l"/>
                </a:tabLst>
                <a:defRPr/>
              </a:pPr>
              <a:r>
                <a:rPr kumimoji="0" lang="en-GB" sz="1599" b="0" i="0" u="none" strike="noStrike" kern="1200" cap="none" spc="0" normalizeH="0" baseline="0" noProof="0" dirty="0">
                  <a:ln>
                    <a:noFill/>
                  </a:ln>
                  <a:solidFill>
                    <a:srgbClr val="000000"/>
                  </a:solidFill>
                  <a:effectLst/>
                  <a:uLnTx/>
                  <a:uFillTx/>
                  <a:latin typeface="Arial" panose="020B0604020202020204"/>
                  <a:ea typeface="ＭＳ Ｐゴシック"/>
                  <a:cs typeface="Arial" pitchFamily="34" charset="0"/>
                </a:rPr>
                <a:t>C1 step-up dosing</a:t>
              </a:r>
            </a:p>
            <a:p>
              <a:pPr marL="212274" marR="0" lvl="0" indent="-212274" algn="l" defTabSz="1218804" rtl="0" eaLnBrk="1" fontAlgn="base" latinLnBrk="0" hangingPunct="1">
                <a:lnSpc>
                  <a:spcPct val="100000"/>
                </a:lnSpc>
                <a:spcBef>
                  <a:spcPts val="0"/>
                </a:spcBef>
                <a:spcAft>
                  <a:spcPts val="267"/>
                </a:spcAft>
                <a:buClr>
                  <a:srgbClr val="0B41CD"/>
                </a:buClr>
                <a:buSzTx/>
                <a:buFont typeface="Arial" pitchFamily="34" charset="0"/>
                <a:buChar char="•"/>
                <a:tabLst>
                  <a:tab pos="205938" algn="l"/>
                </a:tabLst>
                <a:defRPr/>
              </a:pPr>
              <a:r>
                <a:rPr kumimoji="0" lang="en-GB" sz="1599" b="0" i="0" u="none" strike="noStrike" kern="1200" cap="none" spc="0" normalizeH="0" baseline="0" noProof="0" dirty="0">
                  <a:ln>
                    <a:noFill/>
                  </a:ln>
                  <a:solidFill>
                    <a:srgbClr val="000000"/>
                  </a:solidFill>
                  <a:effectLst/>
                  <a:uLnTx/>
                  <a:uFillTx/>
                  <a:latin typeface="Arial" panose="020B0604020202020204"/>
                  <a:ea typeface="ＭＳ Ｐゴシック"/>
                  <a:cs typeface="Arial" pitchFamily="34" charset="0"/>
                </a:rPr>
                <a:t>Monitoring after first dose (2.5mg)</a:t>
              </a:r>
            </a:p>
          </p:txBody>
        </p:sp>
        <p:sp>
          <p:nvSpPr>
            <p:cNvPr id="122" name="Google Shape;122;p11"/>
            <p:cNvSpPr/>
            <p:nvPr/>
          </p:nvSpPr>
          <p:spPr>
            <a:xfrm>
              <a:off x="3696876" y="1417540"/>
              <a:ext cx="5093686" cy="252000"/>
            </a:xfrm>
            <a:prstGeom prst="round1Rect">
              <a:avLst>
                <a:gd name="adj" fmla="val 16667"/>
              </a:avLst>
            </a:prstGeom>
            <a:solidFill>
              <a:schemeClr val="dk2"/>
            </a:solidFill>
            <a:ln w="25400" cap="flat" cmpd="sng">
              <a:solidFill>
                <a:schemeClr val="dk2"/>
              </a:solidFill>
              <a:prstDash val="solid"/>
              <a:round/>
              <a:headEnd type="none" w="sm" len="sm"/>
              <a:tailEnd type="none" w="sm" len="sm"/>
            </a:ln>
          </p:spPr>
          <p:txBody>
            <a:bodyPr spcFirstLastPara="1" wrap="square" lIns="121862" tIns="60915" rIns="121862" bIns="60915"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350"/>
                <a:buFontTx/>
                <a:buNone/>
                <a:tabLst/>
                <a:defRPr/>
              </a:pPr>
              <a:r>
                <a:rPr kumimoji="0" lang="en-GB" sz="1866" b="0" i="0" u="none" strike="noStrike" kern="1200" cap="none" spc="0" normalizeH="0" baseline="0" noProof="0" dirty="0">
                  <a:ln>
                    <a:noFill/>
                  </a:ln>
                  <a:solidFill>
                    <a:srgbClr val="FFFFFF"/>
                  </a:solidFill>
                  <a:effectLst/>
                  <a:uLnTx/>
                  <a:uFillTx/>
                  <a:latin typeface="Arial"/>
                  <a:ea typeface="Arial"/>
                  <a:cs typeface="Arial"/>
                  <a:sym typeface="Arial"/>
                </a:rPr>
                <a:t>Glofitamab IV administration</a:t>
              </a:r>
            </a:p>
          </p:txBody>
        </p:sp>
        <p:pic>
          <p:nvPicPr>
            <p:cNvPr id="2" name="Picture 1">
              <a:extLst>
                <a:ext uri="{FF2B5EF4-FFF2-40B4-BE49-F238E27FC236}">
                  <a16:creationId xmlns:a16="http://schemas.microsoft.com/office/drawing/2014/main" id="{2B449D87-E1D4-40F3-A16A-FE6E2B0737D5}"/>
                </a:ext>
              </a:extLst>
            </p:cNvPr>
            <p:cNvPicPr>
              <a:picLocks noChangeAspect="1"/>
            </p:cNvPicPr>
            <p:nvPr/>
          </p:nvPicPr>
          <p:blipFill>
            <a:blip r:embed="rId3"/>
            <a:stretch>
              <a:fillRect/>
            </a:stretch>
          </p:blipFill>
          <p:spPr>
            <a:xfrm>
              <a:off x="5879542" y="1782130"/>
              <a:ext cx="2865110" cy="1523097"/>
            </a:xfrm>
            <a:prstGeom prst="rect">
              <a:avLst/>
            </a:prstGeom>
          </p:spPr>
        </p:pic>
      </p:grpSp>
      <p:sp>
        <p:nvSpPr>
          <p:cNvPr id="46" name="Text Placeholder 4">
            <a:extLst>
              <a:ext uri="{FF2B5EF4-FFF2-40B4-BE49-F238E27FC236}">
                <a16:creationId xmlns:a16="http://schemas.microsoft.com/office/drawing/2014/main" id="{0B3B7DEE-AADA-4ECB-9058-C03AB6DC1501}"/>
              </a:ext>
            </a:extLst>
          </p:cNvPr>
          <p:cNvSpPr txBox="1">
            <a:spLocks/>
          </p:cNvSpPr>
          <p:nvPr/>
        </p:nvSpPr>
        <p:spPr>
          <a:xfrm>
            <a:off x="8125122" y="6275976"/>
            <a:ext cx="3662895" cy="415398"/>
          </a:xfrm>
          <a:prstGeom prst="rect">
            <a:avLst/>
          </a:prstGeom>
        </p:spPr>
        <p:txBody>
          <a:bodyPr/>
          <a:lstStyle>
            <a:lvl1pPr marL="159257" indent="-159257" algn="l" rtl="0" eaLnBrk="1" fontAlgn="base" hangingPunct="1">
              <a:spcBef>
                <a:spcPts val="0"/>
              </a:spcBef>
              <a:spcAft>
                <a:spcPts val="225"/>
              </a:spcAft>
              <a:buClr>
                <a:schemeClr val="accent6">
                  <a:lumMod val="40000"/>
                  <a:lumOff val="60000"/>
                </a:schemeClr>
              </a:buClr>
              <a:buFont typeface="Arial" pitchFamily="34" charset="0"/>
              <a:buChar char="•"/>
              <a:tabLst>
                <a:tab pos="154504" algn="l"/>
              </a:tabLst>
              <a:defRPr sz="1800" kern="1200">
                <a:solidFill>
                  <a:schemeClr val="tx2">
                    <a:lumMod val="50000"/>
                  </a:schemeClr>
                </a:solidFill>
                <a:latin typeface="Arial Narrow" panose="020B0606020202030204" pitchFamily="34" charset="0"/>
                <a:ea typeface="+mn-ea"/>
                <a:cs typeface="Arial" pitchFamily="34" charset="0"/>
              </a:defRPr>
            </a:lvl1pPr>
            <a:lvl2pPr marL="380310" indent="-207983" algn="l" rtl="0" eaLnBrk="1" fontAlgn="base" hangingPunct="1">
              <a:spcBef>
                <a:spcPts val="0"/>
              </a:spcBef>
              <a:spcAft>
                <a:spcPts val="225"/>
              </a:spcAft>
              <a:buClr>
                <a:schemeClr val="accent6">
                  <a:lumMod val="40000"/>
                  <a:lumOff val="60000"/>
                </a:schemeClr>
              </a:buClr>
              <a:buFont typeface="Arial" pitchFamily="34" charset="0"/>
              <a:buChar char="–"/>
              <a:defRPr sz="1500" kern="1200">
                <a:solidFill>
                  <a:schemeClr val="tx2">
                    <a:lumMod val="50000"/>
                  </a:schemeClr>
                </a:solidFill>
                <a:latin typeface="Arial Narrow" panose="020B0606020202030204" pitchFamily="34" charset="0"/>
                <a:ea typeface="+mn-ea"/>
                <a:cs typeface="Arial" pitchFamily="34" charset="0"/>
              </a:defRPr>
            </a:lvl2pPr>
            <a:lvl3pPr marL="547885" indent="-164007" algn="l" rtl="0" eaLnBrk="1" fontAlgn="base" hangingPunct="1">
              <a:spcBef>
                <a:spcPts val="0"/>
              </a:spcBef>
              <a:spcAft>
                <a:spcPts val="225"/>
              </a:spcAft>
              <a:buClr>
                <a:schemeClr val="accent6">
                  <a:lumMod val="40000"/>
                  <a:lumOff val="60000"/>
                </a:schemeClr>
              </a:buClr>
              <a:buFont typeface="Arial" pitchFamily="34" charset="0"/>
              <a:buChar char="•"/>
              <a:defRPr sz="1500" kern="1200">
                <a:solidFill>
                  <a:schemeClr val="tx2">
                    <a:lumMod val="50000"/>
                  </a:schemeClr>
                </a:solidFill>
                <a:latin typeface="Arial Narrow" panose="020B0606020202030204" pitchFamily="34" charset="0"/>
                <a:ea typeface="+mn-ea"/>
                <a:cs typeface="Arial" pitchFamily="34" charset="0"/>
              </a:defRPr>
            </a:lvl3pPr>
            <a:lvl4pPr marL="710707" indent="-158069" algn="l" rtl="0" eaLnBrk="1" fontAlgn="base" hangingPunct="1">
              <a:spcBef>
                <a:spcPts val="0"/>
              </a:spcBef>
              <a:spcAft>
                <a:spcPts val="225"/>
              </a:spcAft>
              <a:buClr>
                <a:schemeClr val="accent6">
                  <a:lumMod val="40000"/>
                  <a:lumOff val="60000"/>
                </a:schemeClr>
              </a:buClr>
              <a:buFont typeface="Arial" pitchFamily="34" charset="0"/>
              <a:buChar char="•"/>
              <a:defRPr sz="1500" kern="1200">
                <a:solidFill>
                  <a:schemeClr val="tx2">
                    <a:lumMod val="50000"/>
                  </a:schemeClr>
                </a:solidFill>
                <a:latin typeface="Arial Narrow" panose="020B0606020202030204" pitchFamily="34" charset="0"/>
                <a:ea typeface="+mn-ea"/>
                <a:cs typeface="Arial" pitchFamily="34" charset="0"/>
              </a:defRPr>
            </a:lvl4pPr>
            <a:lvl5pPr marL="1540261" indent="-171140" algn="l" rtl="0" eaLnBrk="1" fontAlgn="base" hangingPunct="1">
              <a:spcBef>
                <a:spcPct val="20000"/>
              </a:spcBef>
              <a:spcAft>
                <a:spcPct val="0"/>
              </a:spcAft>
              <a:buFont typeface="Arial" charset="0"/>
              <a:buChar char="»"/>
              <a:defRPr sz="1500" kern="1200">
                <a:solidFill>
                  <a:schemeClr val="tx1"/>
                </a:solidFill>
                <a:latin typeface="Arial" pitchFamily="34" charset="0"/>
                <a:ea typeface="+mn-ea"/>
                <a:cs typeface="Arial" pitchFamily="34" charset="0"/>
              </a:defRPr>
            </a:lvl5pPr>
            <a:lvl6pPr marL="1882540" indent="-171140" algn="l" defTabSz="68456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4821" indent="-171140" algn="l" defTabSz="68456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67102" indent="-171140" algn="l" defTabSz="68456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09381" indent="-171140" algn="l" defTabSz="68456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r" defTabSz="1218804" rtl="0" eaLnBrk="1" fontAlgn="base" latinLnBrk="0" hangingPunct="1">
              <a:lnSpc>
                <a:spcPct val="100000"/>
              </a:lnSpc>
              <a:spcBef>
                <a:spcPts val="0"/>
              </a:spcBef>
              <a:spcAft>
                <a:spcPts val="0"/>
              </a:spcAft>
              <a:buClr>
                <a:srgbClr val="2D2D8A">
                  <a:lumMod val="40000"/>
                  <a:lumOff val="60000"/>
                </a:srgbClr>
              </a:buClr>
              <a:buSzTx/>
              <a:buFont typeface="Arial" pitchFamily="34" charset="0"/>
              <a:buNone/>
              <a:tabLst>
                <a:tab pos="154504" algn="l"/>
              </a:tabLst>
              <a:defRPr/>
            </a:pPr>
            <a:r>
              <a:rPr kumimoji="0" lang="fr-FR" sz="933" b="0" i="0" u="none" strike="noStrike" kern="1200" cap="none" spc="0" normalizeH="0" baseline="0" noProof="0" dirty="0">
                <a:ln>
                  <a:noFill/>
                </a:ln>
                <a:solidFill>
                  <a:srgbClr val="000000"/>
                </a:solidFill>
                <a:effectLst/>
                <a:uLnTx/>
                <a:uFillTx/>
                <a:latin typeface="Arial"/>
                <a:ea typeface="ＭＳ Ｐゴシック"/>
                <a:cs typeface="Arial" pitchFamily="34" charset="0"/>
              </a:rPr>
              <a:t>1. Lee DW, et al. Biol Blood Marrow Transplant 2019;25:625–38; </a:t>
            </a:r>
            <a:br>
              <a:rPr kumimoji="0" lang="fr-FR" sz="933" b="0" i="0" u="none" strike="noStrike" kern="1200" cap="none" spc="0" normalizeH="0" baseline="0" noProof="0" dirty="0">
                <a:ln>
                  <a:noFill/>
                </a:ln>
                <a:solidFill>
                  <a:srgbClr val="000000"/>
                </a:solidFill>
                <a:effectLst/>
                <a:uLnTx/>
                <a:uFillTx/>
                <a:latin typeface="Arial"/>
                <a:ea typeface="ＭＳ Ｐゴシック"/>
                <a:cs typeface="Arial" pitchFamily="34" charset="0"/>
              </a:rPr>
            </a:br>
            <a:r>
              <a:rPr kumimoji="0" lang="fr-FR" sz="933" b="0" i="0" u="none" strike="noStrike" kern="1200" cap="none" spc="0" normalizeH="0" baseline="0" noProof="0" dirty="0">
                <a:ln>
                  <a:noFill/>
                </a:ln>
                <a:solidFill>
                  <a:srgbClr val="000000"/>
                </a:solidFill>
                <a:effectLst/>
                <a:uLnTx/>
                <a:uFillTx/>
                <a:latin typeface="Arial"/>
                <a:ea typeface="ＭＳ Ｐゴシック"/>
                <a:cs typeface="Arial" pitchFamily="34" charset="0"/>
              </a:rPr>
              <a:t>2. Cheson BD, et al</a:t>
            </a:r>
            <a:r>
              <a:rPr kumimoji="0" lang="fr-FR" sz="933" b="0" i="1" u="none" strike="noStrike" kern="1200" cap="none" spc="0" normalizeH="0" baseline="0" noProof="0" dirty="0">
                <a:ln>
                  <a:noFill/>
                </a:ln>
                <a:solidFill>
                  <a:srgbClr val="000000"/>
                </a:solidFill>
                <a:effectLst/>
                <a:uLnTx/>
                <a:uFillTx/>
                <a:latin typeface="Arial"/>
                <a:ea typeface="ＭＳ Ｐゴシック"/>
                <a:cs typeface="Arial" pitchFamily="34" charset="0"/>
              </a:rPr>
              <a:t>. </a:t>
            </a:r>
            <a:r>
              <a:rPr kumimoji="0" lang="fr-FR" sz="933" b="0" i="0" u="none" strike="noStrike" kern="1200" cap="none" spc="0" normalizeH="0" baseline="0" noProof="0" dirty="0">
                <a:ln>
                  <a:noFill/>
                </a:ln>
                <a:solidFill>
                  <a:srgbClr val="000000"/>
                </a:solidFill>
                <a:effectLst/>
                <a:uLnTx/>
                <a:uFillTx/>
                <a:latin typeface="Arial"/>
                <a:ea typeface="ＭＳ Ｐゴシック"/>
                <a:cs typeface="Arial" pitchFamily="34" charset="0"/>
              </a:rPr>
              <a:t>J Clin Oncol 2014;32:3059–68.</a:t>
            </a:r>
          </a:p>
        </p:txBody>
      </p:sp>
      <p:sp>
        <p:nvSpPr>
          <p:cNvPr id="47" name="Google Shape;122;p11">
            <a:extLst>
              <a:ext uri="{FF2B5EF4-FFF2-40B4-BE49-F238E27FC236}">
                <a16:creationId xmlns:a16="http://schemas.microsoft.com/office/drawing/2014/main" id="{CC176C6C-6794-486D-BEF3-67DAA86A4157}"/>
              </a:ext>
            </a:extLst>
          </p:cNvPr>
          <p:cNvSpPr/>
          <p:nvPr/>
        </p:nvSpPr>
        <p:spPr>
          <a:xfrm>
            <a:off x="550515" y="4642441"/>
            <a:ext cx="5387773" cy="354540"/>
          </a:xfrm>
          <a:prstGeom prst="round1Rect">
            <a:avLst>
              <a:gd name="adj" fmla="val 16667"/>
            </a:avLst>
          </a:prstGeom>
          <a:solidFill>
            <a:schemeClr val="accent4">
              <a:lumMod val="10000"/>
            </a:schemeClr>
          </a:solidFill>
          <a:ln w="25400" cap="flat" cmpd="sng">
            <a:solidFill>
              <a:schemeClr val="accent4">
                <a:lumMod val="10000"/>
              </a:schemeClr>
            </a:solidFill>
            <a:prstDash val="solid"/>
            <a:round/>
            <a:headEnd type="none" w="sm" len="sm"/>
            <a:tailEnd type="none" w="sm" len="sm"/>
          </a:ln>
        </p:spPr>
        <p:txBody>
          <a:bodyPr spcFirstLastPara="1" wrap="square" lIns="121862" tIns="60915" rIns="121862" bIns="60915"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350"/>
              <a:buFontTx/>
              <a:buNone/>
              <a:tabLst/>
              <a:defRPr/>
            </a:pPr>
            <a:r>
              <a:rPr kumimoji="0" lang="en-US" sz="1866" b="0" i="0" u="none" strike="noStrike" kern="1200" cap="none" spc="0" normalizeH="0" baseline="0" noProof="0" dirty="0">
                <a:ln>
                  <a:noFill/>
                </a:ln>
                <a:solidFill>
                  <a:srgbClr val="FFFFFF"/>
                </a:solidFill>
                <a:effectLst/>
                <a:uLnTx/>
                <a:uFillTx/>
                <a:latin typeface="Arial"/>
                <a:ea typeface="Arial"/>
                <a:cs typeface="Arial"/>
                <a:sym typeface="Arial"/>
              </a:rPr>
              <a:t>Endpoints</a:t>
            </a:r>
            <a:endParaRPr kumimoji="0" lang="en-US" sz="1866" b="0" i="0" u="none" strike="noStrike" kern="1200" cap="none" spc="0" normalizeH="0" baseline="0" noProof="0" dirty="0">
              <a:ln>
                <a:noFill/>
              </a:ln>
              <a:solidFill>
                <a:srgbClr val="000000"/>
              </a:solidFill>
              <a:effectLst/>
              <a:uLnTx/>
              <a:uFillTx/>
              <a:latin typeface="Arial"/>
              <a:ea typeface="ＭＳ Ｐゴシック"/>
            </a:endParaRPr>
          </a:p>
        </p:txBody>
      </p:sp>
      <p:sp>
        <p:nvSpPr>
          <p:cNvPr id="5" name="Google Shape;117;p11">
            <a:extLst>
              <a:ext uri="{FF2B5EF4-FFF2-40B4-BE49-F238E27FC236}">
                <a16:creationId xmlns:a16="http://schemas.microsoft.com/office/drawing/2014/main" id="{EBFFF4C7-D170-1590-78D2-A2E1C576CA55}"/>
              </a:ext>
            </a:extLst>
          </p:cNvPr>
          <p:cNvSpPr/>
          <p:nvPr/>
        </p:nvSpPr>
        <p:spPr>
          <a:xfrm>
            <a:off x="6032329" y="4885758"/>
            <a:ext cx="5614267" cy="748721"/>
          </a:xfrm>
          <a:prstGeom prst="rect">
            <a:avLst/>
          </a:prstGeom>
          <a:noFill/>
          <a:ln w="25400" cap="flat" cmpd="sng">
            <a:solidFill>
              <a:schemeClr val="tx1">
                <a:lumMod val="50000"/>
                <a:lumOff val="50000"/>
              </a:schemeClr>
            </a:solidFill>
            <a:prstDash val="solid"/>
            <a:round/>
            <a:headEnd type="none" w="sm" len="sm"/>
            <a:tailEnd type="none" w="sm" len="sm"/>
          </a:ln>
        </p:spPr>
        <p:txBody>
          <a:bodyPr spcFirstLastPara="1" wrap="square" lIns="95970" tIns="575822" rIns="95970" bIns="95970" anchor="t" anchorCtr="0">
            <a:noAutofit/>
          </a:bodyPr>
          <a:lstStyle/>
          <a:p>
            <a:pPr marL="380876" marR="0" lvl="0" indent="-245454" algn="l" defTabSz="914400" rtl="0" eaLnBrk="1" fontAlgn="auto" latinLnBrk="0" hangingPunct="1">
              <a:lnSpc>
                <a:spcPct val="100000"/>
              </a:lnSpc>
              <a:spcBef>
                <a:spcPts val="0"/>
              </a:spcBef>
              <a:spcAft>
                <a:spcPts val="0"/>
              </a:spcAft>
              <a:buClr>
                <a:srgbClr val="0066CC"/>
              </a:buClr>
              <a:buSzPts val="1600"/>
              <a:buFontTx/>
              <a:buNone/>
              <a:tabLst/>
              <a:defRPr/>
            </a:pPr>
            <a:endParaRPr kumimoji="0" sz="2133"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 name="Google Shape;118;p11">
            <a:extLst>
              <a:ext uri="{FF2B5EF4-FFF2-40B4-BE49-F238E27FC236}">
                <a16:creationId xmlns:a16="http://schemas.microsoft.com/office/drawing/2014/main" id="{8F42207D-BABE-A5D7-E8B9-08BAF7B2EE4B}"/>
              </a:ext>
            </a:extLst>
          </p:cNvPr>
          <p:cNvSpPr txBox="1"/>
          <p:nvPr/>
        </p:nvSpPr>
        <p:spPr>
          <a:xfrm>
            <a:off x="6096001" y="5030850"/>
            <a:ext cx="5460447" cy="695611"/>
          </a:xfrm>
          <a:prstGeom prst="rect">
            <a:avLst/>
          </a:prstGeom>
          <a:noFill/>
          <a:ln>
            <a:noFill/>
          </a:ln>
        </p:spPr>
        <p:txBody>
          <a:bodyPr spcFirstLastPara="1" wrap="square" lIns="95970" tIns="47985" rIns="95970" bIns="0" anchor="t" anchorCtr="0">
            <a:noAutofit/>
          </a:bodyPr>
          <a:lstStyle/>
          <a:p>
            <a:pPr marL="228526" marR="0" lvl="0" indent="-228526" algn="l" defTabSz="914400" rtl="0" eaLnBrk="1" fontAlgn="auto" latinLnBrk="0" hangingPunct="1">
              <a:lnSpc>
                <a:spcPct val="100000"/>
              </a:lnSpc>
              <a:spcBef>
                <a:spcPts val="0"/>
              </a:spcBef>
              <a:spcAft>
                <a:spcPts val="0"/>
              </a:spcAft>
              <a:buClr>
                <a:srgbClr val="000000"/>
              </a:buClr>
              <a:buSzPts val="1200"/>
              <a:buFont typeface="Arial" panose="020B0604020202020204" pitchFamily="34" charset="0"/>
              <a:buChar char="•"/>
              <a:tabLst/>
              <a:defRPr/>
            </a:pPr>
            <a:r>
              <a:rPr kumimoji="0" lang="en-US" sz="1599" b="0" i="0" u="none" strike="noStrike" kern="1200" cap="none" spc="0" normalizeH="0" baseline="0" noProof="0" dirty="0">
                <a:ln>
                  <a:noFill/>
                </a:ln>
                <a:solidFill>
                  <a:srgbClr val="000000"/>
                </a:solidFill>
                <a:effectLst/>
                <a:uLnTx/>
                <a:uFillTx/>
                <a:latin typeface="Arial"/>
                <a:ea typeface="Arial"/>
                <a:cs typeface="Arial"/>
                <a:sym typeface="Arial"/>
              </a:rPr>
              <a:t>PFS and OS post-hoc analysis were performed by response (landmark at C3, or EOT) </a:t>
            </a:r>
            <a:endParaRPr kumimoji="0" lang="en-GB" sz="1599"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7" name="Google Shape;119;p11">
            <a:extLst>
              <a:ext uri="{FF2B5EF4-FFF2-40B4-BE49-F238E27FC236}">
                <a16:creationId xmlns:a16="http://schemas.microsoft.com/office/drawing/2014/main" id="{8FD7CAB4-A7FE-FC87-330D-8BD7442084FE}"/>
              </a:ext>
            </a:extLst>
          </p:cNvPr>
          <p:cNvSpPr/>
          <p:nvPr/>
        </p:nvSpPr>
        <p:spPr>
          <a:xfrm>
            <a:off x="6028437" y="4640983"/>
            <a:ext cx="5614267" cy="353841"/>
          </a:xfrm>
          <a:prstGeom prst="round1Rect">
            <a:avLst/>
          </a:prstGeom>
          <a:solidFill>
            <a:schemeClr val="tx1">
              <a:lumMod val="50000"/>
              <a:lumOff val="50000"/>
            </a:schemeClr>
          </a:solidFill>
          <a:ln w="25400" cap="flat" cmpd="sng">
            <a:solidFill>
              <a:schemeClr val="tx1">
                <a:lumMod val="50000"/>
                <a:lumOff val="50000"/>
              </a:schemeClr>
            </a:solidFill>
            <a:prstDash val="solid"/>
            <a:round/>
            <a:headEnd type="none" w="sm" len="sm"/>
            <a:tailEnd type="none" w="sm" len="sm"/>
          </a:ln>
        </p:spPr>
        <p:txBody>
          <a:bodyPr spcFirstLastPara="1" wrap="square" lIns="121862" tIns="60915" rIns="121862" bIns="60915"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350"/>
              <a:buFontTx/>
              <a:buNone/>
              <a:tabLst/>
              <a:defRPr/>
            </a:pPr>
            <a:r>
              <a:rPr kumimoji="0" lang="en-GB" sz="1866" b="0" i="0" u="none" strike="noStrike" kern="1200" cap="none" spc="0" normalizeH="0" baseline="0" noProof="0" dirty="0">
                <a:ln>
                  <a:noFill/>
                </a:ln>
                <a:solidFill>
                  <a:srgbClr val="FFFFFF"/>
                </a:solidFill>
                <a:effectLst/>
                <a:uLnTx/>
                <a:uFillTx/>
                <a:latin typeface="Arial"/>
                <a:ea typeface="ＭＳ Ｐゴシック"/>
                <a:cs typeface="Arial"/>
                <a:sym typeface="Arial"/>
              </a:rPr>
              <a:t>Landmark analyses</a:t>
            </a:r>
          </a:p>
        </p:txBody>
      </p:sp>
      <p:sp>
        <p:nvSpPr>
          <p:cNvPr id="9" name="Rectangle 8">
            <a:extLst>
              <a:ext uri="{FF2B5EF4-FFF2-40B4-BE49-F238E27FC236}">
                <a16:creationId xmlns:a16="http://schemas.microsoft.com/office/drawing/2014/main" id="{79157CA4-8C5A-4687-A808-80A5EDFF7B28}"/>
              </a:ext>
            </a:extLst>
          </p:cNvPr>
          <p:cNvSpPr/>
          <p:nvPr/>
        </p:nvSpPr>
        <p:spPr>
          <a:xfrm>
            <a:off x="5989269" y="4594630"/>
            <a:ext cx="5710238" cy="1103659"/>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133" b="0" i="1" u="none" strike="noStrike" kern="1200" cap="none" spc="0" normalizeH="0" baseline="0" noProof="0" dirty="0">
              <a:ln>
                <a:noFill/>
              </a:ln>
              <a:solidFill>
                <a:srgbClr val="FFFFFF"/>
              </a:solidFill>
              <a:effectLst/>
              <a:uLnTx/>
              <a:uFillTx/>
              <a:latin typeface="Arial"/>
              <a:ea typeface="ＭＳ Ｐゴシック"/>
            </a:endParaRPr>
          </a:p>
        </p:txBody>
      </p:sp>
      <p:sp>
        <p:nvSpPr>
          <p:cNvPr id="10" name="TextBox 9">
            <a:extLst>
              <a:ext uri="{FF2B5EF4-FFF2-40B4-BE49-F238E27FC236}">
                <a16:creationId xmlns:a16="http://schemas.microsoft.com/office/drawing/2014/main" id="{B36717CE-3562-B733-83CF-8B93584B7FA1}"/>
              </a:ext>
            </a:extLst>
          </p:cNvPr>
          <p:cNvSpPr txBox="1"/>
          <p:nvPr/>
        </p:nvSpPr>
        <p:spPr>
          <a:xfrm>
            <a:off x="6415828" y="6454432"/>
            <a:ext cx="43491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Hutchings, et al. ASH 2023.</a:t>
            </a:r>
          </a:p>
        </p:txBody>
      </p:sp>
    </p:spTree>
    <p:extLst>
      <p:ext uri="{BB962C8B-B14F-4D97-AF65-F5344CB8AC3E}">
        <p14:creationId xmlns:p14="http://schemas.microsoft.com/office/powerpoint/2010/main" val="557217335"/>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8B3BE-9CE8-6128-FF91-0D710DE16437}"/>
              </a:ext>
            </a:extLst>
          </p:cNvPr>
          <p:cNvSpPr>
            <a:spLocks noGrp="1"/>
          </p:cNvSpPr>
          <p:nvPr>
            <p:ph type="title"/>
          </p:nvPr>
        </p:nvSpPr>
        <p:spPr>
          <a:xfrm>
            <a:off x="527057" y="241934"/>
            <a:ext cx="9028425" cy="907252"/>
          </a:xfrm>
        </p:spPr>
        <p:txBody>
          <a:bodyPr/>
          <a:lstStyle/>
          <a:p>
            <a:r>
              <a:rPr lang="en-US" dirty="0"/>
              <a:t>Complete Responses to </a:t>
            </a:r>
            <a:r>
              <a:rPr lang="en-US" dirty="0" err="1"/>
              <a:t>Glofitamab</a:t>
            </a:r>
            <a:r>
              <a:rPr lang="en-US" dirty="0"/>
              <a:t> were Durable</a:t>
            </a:r>
          </a:p>
        </p:txBody>
      </p:sp>
      <p:sp>
        <p:nvSpPr>
          <p:cNvPr id="3" name="Text Placeholder 2">
            <a:extLst>
              <a:ext uri="{FF2B5EF4-FFF2-40B4-BE49-F238E27FC236}">
                <a16:creationId xmlns:a16="http://schemas.microsoft.com/office/drawing/2014/main" id="{DA44B5D3-D4C6-9D25-382D-132E5221260A}"/>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C64D1409-A808-07BD-C7F6-C400446B9AB1}"/>
              </a:ext>
            </a:extLst>
          </p:cNvPr>
          <p:cNvSpPr>
            <a:spLocks noGrp="1"/>
          </p:cNvSpPr>
          <p:nvPr>
            <p:ph type="body" sz="quarter" idx="13"/>
          </p:nvPr>
        </p:nvSpPr>
        <p:spPr/>
        <p:txBody>
          <a:bodyPr/>
          <a:lstStyle/>
          <a:p>
            <a:endParaRPr lang="en-US"/>
          </a:p>
        </p:txBody>
      </p:sp>
      <p:pic>
        <p:nvPicPr>
          <p:cNvPr id="9" name="Picture 8" descr="A screenshot of a graph&#10;&#10;Description automatically generated">
            <a:extLst>
              <a:ext uri="{FF2B5EF4-FFF2-40B4-BE49-F238E27FC236}">
                <a16:creationId xmlns:a16="http://schemas.microsoft.com/office/drawing/2014/main" id="{BF413820-31A9-EC1A-7381-2ACE3273FF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20" y="1285215"/>
            <a:ext cx="12087679" cy="5149080"/>
          </a:xfrm>
          <a:prstGeom prst="rect">
            <a:avLst/>
          </a:prstGeom>
        </p:spPr>
      </p:pic>
      <p:sp>
        <p:nvSpPr>
          <p:cNvPr id="10" name="Text Placeholder 9">
            <a:extLst>
              <a:ext uri="{FF2B5EF4-FFF2-40B4-BE49-F238E27FC236}">
                <a16:creationId xmlns:a16="http://schemas.microsoft.com/office/drawing/2014/main" id="{7850FFD8-E05E-942D-AC9F-045D5F2FFF3D}"/>
              </a:ext>
            </a:extLst>
          </p:cNvPr>
          <p:cNvSpPr txBox="1">
            <a:spLocks noGrp="1"/>
          </p:cNvSpPr>
          <p:nvPr>
            <p:ph type="body" sz="quarter" idx="12"/>
          </p:nvPr>
        </p:nvSpPr>
        <p:spPr>
          <a:xfrm>
            <a:off x="6864951" y="6523733"/>
            <a:ext cx="4800000" cy="246221"/>
          </a:xfrm>
          <a:prstGeom prst="rect">
            <a:avLst/>
          </a:prstGeom>
          <a:noFill/>
        </p:spPr>
        <p:txBody>
          <a:bodyPr wrap="square" rtlCol="0">
            <a:spAutoFit/>
          </a:bodyPr>
          <a:lstStyle/>
          <a:p>
            <a:r>
              <a:rPr lang="en-US" sz="1600" dirty="0"/>
              <a:t>Hutchings, et al. ASH 2023.</a:t>
            </a:r>
          </a:p>
        </p:txBody>
      </p:sp>
    </p:spTree>
    <p:extLst>
      <p:ext uri="{BB962C8B-B14F-4D97-AF65-F5344CB8AC3E}">
        <p14:creationId xmlns:p14="http://schemas.microsoft.com/office/powerpoint/2010/main" val="1113053469"/>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7BA73-6C91-936E-3D53-D0E87E534DF8}"/>
              </a:ext>
            </a:extLst>
          </p:cNvPr>
          <p:cNvSpPr>
            <a:spLocks noGrp="1"/>
          </p:cNvSpPr>
          <p:nvPr>
            <p:ph type="title"/>
          </p:nvPr>
        </p:nvSpPr>
        <p:spPr>
          <a:xfrm>
            <a:off x="527057" y="241934"/>
            <a:ext cx="8996505" cy="907252"/>
          </a:xfrm>
        </p:spPr>
        <p:txBody>
          <a:bodyPr/>
          <a:lstStyle/>
          <a:p>
            <a:r>
              <a:rPr lang="en-US" dirty="0"/>
              <a:t>Landmark Analysis by Response at EOT</a:t>
            </a:r>
          </a:p>
        </p:txBody>
      </p:sp>
      <p:sp>
        <p:nvSpPr>
          <p:cNvPr id="3" name="Text Placeholder 2">
            <a:extLst>
              <a:ext uri="{FF2B5EF4-FFF2-40B4-BE49-F238E27FC236}">
                <a16:creationId xmlns:a16="http://schemas.microsoft.com/office/drawing/2014/main" id="{ADB4B221-1F3A-E1FF-5821-E34B6F00ED59}"/>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4033D787-ED35-2878-8B22-DC14DE934D3E}"/>
              </a:ext>
            </a:extLst>
          </p:cNvPr>
          <p:cNvSpPr>
            <a:spLocks noGrp="1"/>
          </p:cNvSpPr>
          <p:nvPr>
            <p:ph type="body" sz="quarter" idx="13"/>
          </p:nvPr>
        </p:nvSpPr>
        <p:spPr/>
        <p:txBody>
          <a:bodyPr/>
          <a:lstStyle/>
          <a:p>
            <a:endParaRPr lang="en-US"/>
          </a:p>
        </p:txBody>
      </p:sp>
      <p:pic>
        <p:nvPicPr>
          <p:cNvPr id="7" name="Picture 6" descr="A screenshot of a graph&#10;&#10;Description automatically generated">
            <a:extLst>
              <a:ext uri="{FF2B5EF4-FFF2-40B4-BE49-F238E27FC236}">
                <a16:creationId xmlns:a16="http://schemas.microsoft.com/office/drawing/2014/main" id="{26D2A341-3E56-275C-FEF6-E96BD4AEE3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064" y="1214002"/>
            <a:ext cx="11696615" cy="5045598"/>
          </a:xfrm>
          <a:prstGeom prst="rect">
            <a:avLst/>
          </a:prstGeom>
        </p:spPr>
      </p:pic>
      <p:sp>
        <p:nvSpPr>
          <p:cNvPr id="8" name="Text Placeholder 9">
            <a:extLst>
              <a:ext uri="{FF2B5EF4-FFF2-40B4-BE49-F238E27FC236}">
                <a16:creationId xmlns:a16="http://schemas.microsoft.com/office/drawing/2014/main" id="{B6615D44-EF2B-6C0C-2AA9-E37FC2B00DC7}"/>
              </a:ext>
            </a:extLst>
          </p:cNvPr>
          <p:cNvSpPr txBox="1">
            <a:spLocks noGrp="1"/>
          </p:cNvSpPr>
          <p:nvPr>
            <p:ph type="body" sz="quarter" idx="12"/>
          </p:nvPr>
        </p:nvSpPr>
        <p:spPr>
          <a:prstGeom prst="rect">
            <a:avLst/>
          </a:prstGeom>
          <a:noFill/>
        </p:spPr>
        <p:txBody>
          <a:bodyPr wrap="square" rtlCol="0">
            <a:spAutoFit/>
          </a:bodyPr>
          <a:lstStyle/>
          <a:p>
            <a:r>
              <a:rPr lang="en-US" sz="1600" dirty="0"/>
              <a:t>Hutchings, et al. ASH 2023.</a:t>
            </a:r>
          </a:p>
        </p:txBody>
      </p:sp>
    </p:spTree>
    <p:extLst>
      <p:ext uri="{BB962C8B-B14F-4D97-AF65-F5344CB8AC3E}">
        <p14:creationId xmlns:p14="http://schemas.microsoft.com/office/powerpoint/2010/main" val="397704923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832748" y="2395202"/>
            <a:ext cx="8526505" cy="2937247"/>
          </a:xfrm>
        </p:spPr>
        <p:txBody>
          <a:bodyPr/>
          <a:lstStyle/>
          <a:p>
            <a:r>
              <a:rPr lang="en-US" sz="2664" b="1" dirty="0">
                <a:solidFill>
                  <a:srgbClr val="002E51"/>
                </a:solidFill>
              </a:rPr>
              <a:t>Joshua Zeidner, MD</a:t>
            </a:r>
          </a:p>
          <a:p>
            <a:r>
              <a:rPr lang="en-US" sz="2131" dirty="0">
                <a:solidFill>
                  <a:srgbClr val="002E51"/>
                </a:solidFill>
              </a:rPr>
              <a:t>Associate Professor of Medicine</a:t>
            </a:r>
          </a:p>
          <a:p>
            <a:r>
              <a:rPr lang="en-US" sz="2131" dirty="0">
                <a:solidFill>
                  <a:srgbClr val="002E51"/>
                </a:solidFill>
              </a:rPr>
              <a:t>Chief, Leukemia Research</a:t>
            </a:r>
          </a:p>
          <a:p>
            <a:r>
              <a:rPr lang="en-US" sz="2131" dirty="0">
                <a:solidFill>
                  <a:srgbClr val="002E51"/>
                </a:solidFill>
              </a:rPr>
              <a:t>Director, Clinical Cancer Research, Commercial Integration</a:t>
            </a:r>
          </a:p>
          <a:p>
            <a:r>
              <a:rPr lang="en-US" sz="2131" dirty="0">
                <a:solidFill>
                  <a:srgbClr val="002E51"/>
                </a:solidFill>
              </a:rPr>
              <a:t>Associate Chief of Research, Hematology</a:t>
            </a:r>
          </a:p>
          <a:p>
            <a:r>
              <a:rPr lang="en-US" sz="2131" dirty="0">
                <a:solidFill>
                  <a:srgbClr val="002E51"/>
                </a:solidFill>
              </a:rPr>
              <a:t>University of North Carolina, </a:t>
            </a:r>
            <a:r>
              <a:rPr lang="en-US" sz="2131" dirty="0" err="1">
                <a:solidFill>
                  <a:srgbClr val="002E51"/>
                </a:solidFill>
              </a:rPr>
              <a:t>Lineberger</a:t>
            </a:r>
            <a:r>
              <a:rPr lang="en-US" sz="2131" dirty="0">
                <a:solidFill>
                  <a:srgbClr val="002E51"/>
                </a:solidFill>
              </a:rPr>
              <a:t> Comprehensive Cancer Center</a:t>
            </a:r>
          </a:p>
        </p:txBody>
      </p:sp>
      <p:sp>
        <p:nvSpPr>
          <p:cNvPr id="4" name="Title 3"/>
          <p:cNvSpPr>
            <a:spLocks noGrp="1"/>
          </p:cNvSpPr>
          <p:nvPr>
            <p:ph type="title"/>
          </p:nvPr>
        </p:nvSpPr>
        <p:spPr>
          <a:xfrm>
            <a:off x="5639" y="169797"/>
            <a:ext cx="12180722" cy="1048277"/>
          </a:xfrm>
        </p:spPr>
        <p:txBody>
          <a:bodyPr/>
          <a:lstStyle/>
          <a:p>
            <a:r>
              <a:rPr lang="en-US" b="1" dirty="0">
                <a:solidFill>
                  <a:srgbClr val="002E51"/>
                </a:solidFill>
              </a:rPr>
              <a:t>Acute Myeloid Leukemia: Updated Classification &amp; New Approvals in 2023</a:t>
            </a:r>
          </a:p>
        </p:txBody>
      </p:sp>
      <p:pic>
        <p:nvPicPr>
          <p:cNvPr id="3" name="Picture 2">
            <a:extLst>
              <a:ext uri="{FF2B5EF4-FFF2-40B4-BE49-F238E27FC236}">
                <a16:creationId xmlns:a16="http://schemas.microsoft.com/office/drawing/2014/main" id="{93B112BD-2CC3-674A-B1DF-4806EE10ADB1}"/>
              </a:ext>
            </a:extLst>
          </p:cNvPr>
          <p:cNvPicPr>
            <a:picLocks noChangeAspect="1"/>
          </p:cNvPicPr>
          <p:nvPr/>
        </p:nvPicPr>
        <p:blipFill>
          <a:blip r:embed="rId3"/>
          <a:stretch>
            <a:fillRect/>
          </a:stretch>
        </p:blipFill>
        <p:spPr>
          <a:xfrm>
            <a:off x="4785538" y="5042066"/>
            <a:ext cx="695480" cy="580765"/>
          </a:xfrm>
          <a:prstGeom prst="rect">
            <a:avLst/>
          </a:prstGeom>
        </p:spPr>
      </p:pic>
      <p:sp>
        <p:nvSpPr>
          <p:cNvPr id="6" name="TextBox 5">
            <a:extLst>
              <a:ext uri="{FF2B5EF4-FFF2-40B4-BE49-F238E27FC236}">
                <a16:creationId xmlns:a16="http://schemas.microsoft.com/office/drawing/2014/main" id="{0503038D-2B56-D281-8C21-E8A834A06CB7}"/>
              </a:ext>
            </a:extLst>
          </p:cNvPr>
          <p:cNvSpPr txBox="1"/>
          <p:nvPr/>
        </p:nvSpPr>
        <p:spPr>
          <a:xfrm>
            <a:off x="5248478" y="5106954"/>
            <a:ext cx="2016318" cy="420243"/>
          </a:xfrm>
          <a:prstGeom prst="rect">
            <a:avLst/>
          </a:prstGeom>
          <a:noFill/>
        </p:spPr>
        <p:txBody>
          <a:bodyPr wrap="square" rtlCol="0">
            <a:spAutoFit/>
          </a:bodyPr>
          <a:lstStyle/>
          <a:p>
            <a:pPr defTabSz="1218072" fontAlgn="base">
              <a:spcBef>
                <a:spcPct val="0"/>
              </a:spcBef>
              <a:spcAft>
                <a:spcPct val="0"/>
              </a:spcAft>
            </a:pPr>
            <a:r>
              <a:rPr lang="en-US" sz="2131" dirty="0">
                <a:solidFill>
                  <a:srgbClr val="000000"/>
                </a:solidFill>
                <a:latin typeface="Arial" charset="0"/>
                <a:ea typeface="ＭＳ Ｐゴシック" charset="0"/>
              </a:rPr>
              <a:t>@</a:t>
            </a:r>
            <a:r>
              <a:rPr lang="en-US" sz="2131" dirty="0" err="1">
                <a:solidFill>
                  <a:srgbClr val="000000"/>
                </a:solidFill>
                <a:latin typeface="Arial" charset="0"/>
                <a:ea typeface="ＭＳ Ｐゴシック" charset="0"/>
              </a:rPr>
              <a:t>LeukDocJZ</a:t>
            </a:r>
            <a:endParaRPr lang="en-US" sz="2131"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16431605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C19A3-A939-4283-0CA0-269738740806}"/>
              </a:ext>
            </a:extLst>
          </p:cNvPr>
          <p:cNvSpPr>
            <a:spLocks noGrp="1"/>
          </p:cNvSpPr>
          <p:nvPr>
            <p:ph type="title"/>
          </p:nvPr>
        </p:nvSpPr>
        <p:spPr/>
        <p:txBody>
          <a:bodyPr/>
          <a:lstStyle/>
          <a:p>
            <a:endParaRPr lang="en-US" dirty="0"/>
          </a:p>
        </p:txBody>
      </p:sp>
      <p:sp>
        <p:nvSpPr>
          <p:cNvPr id="3" name="Footer Placeholder 2">
            <a:extLst>
              <a:ext uri="{FF2B5EF4-FFF2-40B4-BE49-F238E27FC236}">
                <a16:creationId xmlns:a16="http://schemas.microsoft.com/office/drawing/2014/main" id="{61D69A4E-E12B-5A49-0552-AB4A6AAC91FE}"/>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a:ea typeface="ＭＳ Ｐゴシック"/>
            </a:endParaRPr>
          </a:p>
        </p:txBody>
      </p:sp>
      <p:sp>
        <p:nvSpPr>
          <p:cNvPr id="4" name="Text Placeholder 3">
            <a:extLst>
              <a:ext uri="{FF2B5EF4-FFF2-40B4-BE49-F238E27FC236}">
                <a16:creationId xmlns:a16="http://schemas.microsoft.com/office/drawing/2014/main" id="{4F830655-F6CA-83D8-DC8D-8688B48BC868}"/>
              </a:ext>
            </a:extLst>
          </p:cNvPr>
          <p:cNvSpPr>
            <a:spLocks noGrp="1"/>
          </p:cNvSpPr>
          <p:nvPr>
            <p:ph type="body" sz="quarter" idx="12"/>
          </p:nvPr>
        </p:nvSpPr>
        <p:spPr/>
        <p:txBody>
          <a:bodyPr/>
          <a:lstStyle/>
          <a:p>
            <a:endParaRPr lang="en-US"/>
          </a:p>
        </p:txBody>
      </p:sp>
      <p:sp>
        <p:nvSpPr>
          <p:cNvPr id="5" name="Title 1">
            <a:extLst>
              <a:ext uri="{FF2B5EF4-FFF2-40B4-BE49-F238E27FC236}">
                <a16:creationId xmlns:a16="http://schemas.microsoft.com/office/drawing/2014/main" id="{A5BB0A2A-E9F7-C6D3-74F7-FAD7A99551FD}"/>
              </a:ext>
            </a:extLst>
          </p:cNvPr>
          <p:cNvSpPr txBox="1">
            <a:spLocks/>
          </p:cNvSpPr>
          <p:nvPr/>
        </p:nvSpPr>
        <p:spPr>
          <a:xfrm>
            <a:off x="528775" y="241934"/>
            <a:ext cx="10617536" cy="907252"/>
          </a:xfrm>
        </p:spPr>
        <p:txBody>
          <a:bodyPr/>
          <a:lstStyle>
            <a:lvl1pPr algn="ctr" rtl="0" eaLnBrk="1" fontAlgn="base" hangingPunct="1">
              <a:spcBef>
                <a:spcPct val="0"/>
              </a:spcBef>
              <a:spcAft>
                <a:spcPct val="0"/>
              </a:spcAft>
              <a:defRPr sz="4796" i="0">
                <a:solidFill>
                  <a:schemeClr val="bg1"/>
                </a:solidFill>
                <a:latin typeface="+mn-lt"/>
                <a:ea typeface="+mj-ea"/>
                <a:cs typeface="+mj-cs"/>
              </a:defRPr>
            </a:lvl1pPr>
            <a:lvl2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5pPr>
            <a:lvl6pPr marL="609036"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72"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108"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144"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4796" b="0" i="0" u="none" strike="noStrike" kern="0" cap="none" spc="0" normalizeH="0" baseline="0" noProof="0" dirty="0">
              <a:ln>
                <a:noFill/>
              </a:ln>
              <a:solidFill>
                <a:srgbClr val="FFFFFF"/>
              </a:solidFill>
              <a:effectLst/>
              <a:uLnTx/>
              <a:uFillTx/>
              <a:latin typeface="Arial"/>
              <a:ea typeface="ＭＳ Ｐゴシック"/>
            </a:endParaRPr>
          </a:p>
        </p:txBody>
      </p:sp>
      <p:sp>
        <p:nvSpPr>
          <p:cNvPr id="6" name="Title 1">
            <a:extLst>
              <a:ext uri="{FF2B5EF4-FFF2-40B4-BE49-F238E27FC236}">
                <a16:creationId xmlns:a16="http://schemas.microsoft.com/office/drawing/2014/main" id="{DC3D1B88-3341-EB07-F05A-487824B620EB}"/>
              </a:ext>
            </a:extLst>
          </p:cNvPr>
          <p:cNvSpPr txBox="1">
            <a:spLocks/>
          </p:cNvSpPr>
          <p:nvPr/>
        </p:nvSpPr>
        <p:spPr>
          <a:xfrm>
            <a:off x="0" y="145324"/>
            <a:ext cx="12013661" cy="659523"/>
          </a:xfrm>
          <a:prstGeom prst="rect">
            <a:avLst/>
          </a:prstGeom>
          <a:noFill/>
        </p:spPr>
        <p:txBody>
          <a:bodyPr/>
          <a:lstStyle>
            <a:lvl1pPr algn="ctr" rtl="0" eaLnBrk="1" fontAlgn="base" hangingPunct="1">
              <a:spcBef>
                <a:spcPct val="0"/>
              </a:spcBef>
              <a:spcAft>
                <a:spcPct val="0"/>
              </a:spcAft>
              <a:defRPr sz="4796" i="0">
                <a:solidFill>
                  <a:srgbClr val="003465"/>
                </a:solidFill>
                <a:latin typeface="+mn-lt"/>
                <a:ea typeface="+mj-ea"/>
                <a:cs typeface="+mj-cs"/>
              </a:defRPr>
            </a:lvl1pPr>
            <a:lvl2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5pPr>
            <a:lvl6pPr marL="609036"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72"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108"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144"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0" cap="none" spc="0" normalizeH="0" baseline="0" noProof="0" dirty="0" err="1">
                <a:ln>
                  <a:noFill/>
                </a:ln>
                <a:solidFill>
                  <a:srgbClr val="003465"/>
                </a:solidFill>
                <a:effectLst/>
                <a:uLnTx/>
                <a:uFillTx/>
                <a:latin typeface="Arial"/>
                <a:ea typeface="ＭＳ Ｐゴシック"/>
              </a:rPr>
              <a:t>Epcoritamab</a:t>
            </a:r>
            <a:r>
              <a:rPr kumimoji="0" lang="en-US" sz="4000" b="0" i="0" u="none" strike="noStrike" kern="0" cap="none" spc="0" normalizeH="0" baseline="0" noProof="0" dirty="0">
                <a:ln>
                  <a:noFill/>
                </a:ln>
                <a:solidFill>
                  <a:srgbClr val="003465"/>
                </a:solidFill>
                <a:effectLst/>
                <a:uLnTx/>
                <a:uFillTx/>
                <a:latin typeface="Arial"/>
                <a:ea typeface="ＭＳ Ｐゴシック"/>
              </a:rPr>
              <a:t> is effective in R/R DLBCL</a:t>
            </a:r>
          </a:p>
        </p:txBody>
      </p:sp>
      <p:pic>
        <p:nvPicPr>
          <p:cNvPr id="7" name="Picture 6">
            <a:extLst>
              <a:ext uri="{FF2B5EF4-FFF2-40B4-BE49-F238E27FC236}">
                <a16:creationId xmlns:a16="http://schemas.microsoft.com/office/drawing/2014/main" id="{6D252B07-3FEC-F519-2233-C7A4EE534F5F}"/>
              </a:ext>
            </a:extLst>
          </p:cNvPr>
          <p:cNvPicPr>
            <a:picLocks noChangeAspect="1"/>
          </p:cNvPicPr>
          <p:nvPr/>
        </p:nvPicPr>
        <p:blipFill>
          <a:blip r:embed="rId3"/>
          <a:stretch>
            <a:fillRect/>
          </a:stretch>
        </p:blipFill>
        <p:spPr>
          <a:xfrm>
            <a:off x="383060" y="1635857"/>
            <a:ext cx="11109960" cy="3586285"/>
          </a:xfrm>
          <a:prstGeom prst="rect">
            <a:avLst/>
          </a:prstGeom>
        </p:spPr>
      </p:pic>
      <p:sp>
        <p:nvSpPr>
          <p:cNvPr id="8" name="TextBox 7">
            <a:extLst>
              <a:ext uri="{FF2B5EF4-FFF2-40B4-BE49-F238E27FC236}">
                <a16:creationId xmlns:a16="http://schemas.microsoft.com/office/drawing/2014/main" id="{441748FA-5B9D-4253-E9EA-4D902E936F26}"/>
              </a:ext>
            </a:extLst>
          </p:cNvPr>
          <p:cNvSpPr txBox="1"/>
          <p:nvPr/>
        </p:nvSpPr>
        <p:spPr>
          <a:xfrm>
            <a:off x="6000750" y="6442520"/>
            <a:ext cx="36461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Karimi Y, et al. ASCO 2023.</a:t>
            </a:r>
          </a:p>
        </p:txBody>
      </p:sp>
    </p:spTree>
    <p:extLst>
      <p:ext uri="{BB962C8B-B14F-4D97-AF65-F5344CB8AC3E}">
        <p14:creationId xmlns:p14="http://schemas.microsoft.com/office/powerpoint/2010/main" val="5916368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D58C4-0A52-7FB4-1AD2-D066B43BD4DA}"/>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D449B31E-E75F-1362-D9FA-CB89E232C117}"/>
              </a:ext>
            </a:extLst>
          </p:cNvPr>
          <p:cNvSpPr>
            <a:spLocks noGrp="1"/>
          </p:cNvSpPr>
          <p:nvPr>
            <p:ph type="body" sz="quarter" idx="12"/>
          </p:nvPr>
        </p:nvSpPr>
        <p:spPr/>
        <p:txBody>
          <a:bodyPr/>
          <a:lstStyle/>
          <a:p>
            <a:endParaRPr lang="en-US"/>
          </a:p>
        </p:txBody>
      </p:sp>
      <p:sp>
        <p:nvSpPr>
          <p:cNvPr id="5" name="TextBox 4">
            <a:extLst>
              <a:ext uri="{FF2B5EF4-FFF2-40B4-BE49-F238E27FC236}">
                <a16:creationId xmlns:a16="http://schemas.microsoft.com/office/drawing/2014/main" id="{F5A637CD-DE6E-EB50-9F3A-522D7BE9C9FC}"/>
              </a:ext>
            </a:extLst>
          </p:cNvPr>
          <p:cNvSpPr txBox="1"/>
          <p:nvPr/>
        </p:nvSpPr>
        <p:spPr>
          <a:xfrm>
            <a:off x="366587" y="913631"/>
            <a:ext cx="7178041"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a:rPr>
              <a:t>Median DOR: 15.5 </a:t>
            </a:r>
            <a:r>
              <a:rPr kumimoji="0" lang="en-US" sz="2400" b="1" i="0" u="none" strike="noStrike" kern="1200" cap="none" spc="0" normalizeH="0" baseline="0" noProof="0" dirty="0" err="1">
                <a:ln>
                  <a:noFill/>
                </a:ln>
                <a:solidFill>
                  <a:srgbClr val="000000"/>
                </a:solidFill>
                <a:effectLst/>
                <a:uLnTx/>
                <a:uFillTx/>
                <a:latin typeface="Arial"/>
                <a:ea typeface="ＭＳ Ｐゴシック"/>
              </a:rPr>
              <a:t>mo</a:t>
            </a:r>
            <a:r>
              <a:rPr kumimoji="0" lang="en-US" sz="2400" b="1" i="0" u="none" strike="noStrike" kern="1200" cap="none" spc="0" normalizeH="0" baseline="0" noProof="0" dirty="0">
                <a:ln>
                  <a:noFill/>
                </a:ln>
                <a:solidFill>
                  <a:srgbClr val="000000"/>
                </a:solidFill>
                <a:effectLst/>
                <a:uLnTx/>
                <a:uFillTx/>
                <a:latin typeface="Arial"/>
                <a:ea typeface="ＭＳ Ｐゴシック"/>
              </a:rPr>
              <a:t> in all responders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a:rPr>
              <a:t>Median DOCR: 20.8 </a:t>
            </a:r>
            <a:r>
              <a:rPr kumimoji="0" lang="en-US" sz="2400" b="1" i="0" u="none" strike="noStrike" kern="1200" cap="none" spc="0" normalizeH="0" baseline="0" noProof="0" dirty="0" err="1">
                <a:ln>
                  <a:noFill/>
                </a:ln>
                <a:solidFill>
                  <a:srgbClr val="000000"/>
                </a:solidFill>
                <a:effectLst/>
                <a:uLnTx/>
                <a:uFillTx/>
                <a:latin typeface="Arial"/>
                <a:ea typeface="ＭＳ Ｐゴシック"/>
              </a:rPr>
              <a:t>mo</a:t>
            </a:r>
            <a:r>
              <a:rPr kumimoji="0" lang="en-US" sz="2400" b="1" i="0" u="none" strike="noStrike" kern="1200" cap="none" spc="0" normalizeH="0" baseline="0" noProof="0" dirty="0">
                <a:ln>
                  <a:noFill/>
                </a:ln>
                <a:solidFill>
                  <a:srgbClr val="000000"/>
                </a:solidFill>
                <a:effectLst/>
                <a:uLnTx/>
                <a:uFillTx/>
                <a:latin typeface="Arial"/>
                <a:ea typeface="ＭＳ Ｐゴシック"/>
              </a:rPr>
              <a:t> among CR patients</a:t>
            </a:r>
          </a:p>
        </p:txBody>
      </p:sp>
      <p:pic>
        <p:nvPicPr>
          <p:cNvPr id="6" name="Picture 5">
            <a:extLst>
              <a:ext uri="{FF2B5EF4-FFF2-40B4-BE49-F238E27FC236}">
                <a16:creationId xmlns:a16="http://schemas.microsoft.com/office/drawing/2014/main" id="{884E790A-2A3A-DAA2-4F3A-E0FAD88C3F23}"/>
              </a:ext>
            </a:extLst>
          </p:cNvPr>
          <p:cNvPicPr>
            <a:picLocks noChangeAspect="1"/>
          </p:cNvPicPr>
          <p:nvPr/>
        </p:nvPicPr>
        <p:blipFill>
          <a:blip r:embed="rId3"/>
          <a:stretch>
            <a:fillRect/>
          </a:stretch>
        </p:blipFill>
        <p:spPr>
          <a:xfrm>
            <a:off x="537209" y="1744628"/>
            <a:ext cx="10970167" cy="4347561"/>
          </a:xfrm>
          <a:prstGeom prst="rect">
            <a:avLst/>
          </a:prstGeom>
        </p:spPr>
      </p:pic>
      <p:sp>
        <p:nvSpPr>
          <p:cNvPr id="7" name="Title 1">
            <a:extLst>
              <a:ext uri="{FF2B5EF4-FFF2-40B4-BE49-F238E27FC236}">
                <a16:creationId xmlns:a16="http://schemas.microsoft.com/office/drawing/2014/main" id="{63793C2E-2207-4C0A-E842-EC049C0E91F8}"/>
              </a:ext>
            </a:extLst>
          </p:cNvPr>
          <p:cNvSpPr txBox="1">
            <a:spLocks/>
          </p:cNvSpPr>
          <p:nvPr/>
        </p:nvSpPr>
        <p:spPr>
          <a:xfrm>
            <a:off x="0" y="145324"/>
            <a:ext cx="12013661" cy="659523"/>
          </a:xfrm>
          <a:prstGeom prst="rect">
            <a:avLst/>
          </a:prstGeom>
          <a:noFill/>
        </p:spPr>
        <p:txBody>
          <a:bodyPr/>
          <a:lstStyle>
            <a:lvl1pPr algn="ctr" rtl="0" eaLnBrk="1" fontAlgn="base" hangingPunct="1">
              <a:spcBef>
                <a:spcPct val="0"/>
              </a:spcBef>
              <a:spcAft>
                <a:spcPct val="0"/>
              </a:spcAft>
              <a:defRPr sz="4796" i="0">
                <a:solidFill>
                  <a:srgbClr val="003465"/>
                </a:solidFill>
                <a:latin typeface="+mn-lt"/>
                <a:ea typeface="+mj-ea"/>
                <a:cs typeface="+mj-cs"/>
              </a:defRPr>
            </a:lvl1pPr>
            <a:lvl2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5pPr>
            <a:lvl6pPr marL="609036"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72"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108"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144"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3465"/>
                </a:solidFill>
                <a:effectLst/>
                <a:uLnTx/>
                <a:uFillTx/>
                <a:latin typeface="Arial"/>
                <a:ea typeface="ＭＳ Ｐゴシック"/>
              </a:rPr>
              <a:t>Median Duration of CR almost 2 years</a:t>
            </a:r>
          </a:p>
        </p:txBody>
      </p:sp>
      <p:sp>
        <p:nvSpPr>
          <p:cNvPr id="8" name="Footer Placeholder 7">
            <a:extLst>
              <a:ext uri="{FF2B5EF4-FFF2-40B4-BE49-F238E27FC236}">
                <a16:creationId xmlns:a16="http://schemas.microsoft.com/office/drawing/2014/main" id="{34959D8E-A3EB-0F0B-CE7D-2E52D68B473A}"/>
              </a:ext>
            </a:extLst>
          </p:cNvPr>
          <p:cNvSpPr txBox="1">
            <a:spLocks noGrp="1"/>
          </p:cNvSpPr>
          <p:nvPr>
            <p:ph type="ftr" sz="quarter" idx="3"/>
          </p:nvPr>
        </p:nvSpPr>
        <p:spPr>
          <a:xfrm>
            <a:off x="6955646" y="6343344"/>
            <a:ext cx="106904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Karimi Y, et al. ASCO 2023.</a:t>
            </a:r>
          </a:p>
        </p:txBody>
      </p:sp>
    </p:spTree>
    <p:extLst>
      <p:ext uri="{BB962C8B-B14F-4D97-AF65-F5344CB8AC3E}">
        <p14:creationId xmlns:p14="http://schemas.microsoft.com/office/powerpoint/2010/main" val="38595863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EA9A5-2431-AF67-EF78-F77195789BB9}"/>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1A84FF36-3453-5145-590A-95F3364E30B7}"/>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a:ea typeface="ＭＳ Ｐゴシック"/>
            </a:endParaRPr>
          </a:p>
        </p:txBody>
      </p:sp>
      <p:sp>
        <p:nvSpPr>
          <p:cNvPr id="4" name="Text Placeholder 3">
            <a:extLst>
              <a:ext uri="{FF2B5EF4-FFF2-40B4-BE49-F238E27FC236}">
                <a16:creationId xmlns:a16="http://schemas.microsoft.com/office/drawing/2014/main" id="{DE48B402-326B-2F4C-9E4D-9A3C2319359F}"/>
              </a:ext>
            </a:extLst>
          </p:cNvPr>
          <p:cNvSpPr>
            <a:spLocks noGrp="1"/>
          </p:cNvSpPr>
          <p:nvPr>
            <p:ph type="body" sz="quarter" idx="12"/>
          </p:nvPr>
        </p:nvSpPr>
        <p:spPr/>
        <p:txBody>
          <a:bodyPr/>
          <a:lstStyle/>
          <a:p>
            <a:endParaRPr lang="en-US"/>
          </a:p>
        </p:txBody>
      </p:sp>
      <p:sp>
        <p:nvSpPr>
          <p:cNvPr id="5" name="Title 1">
            <a:extLst>
              <a:ext uri="{FF2B5EF4-FFF2-40B4-BE49-F238E27FC236}">
                <a16:creationId xmlns:a16="http://schemas.microsoft.com/office/drawing/2014/main" id="{E3594DA7-8B56-1F9D-1E17-5C19928350C0}"/>
              </a:ext>
            </a:extLst>
          </p:cNvPr>
          <p:cNvSpPr txBox="1">
            <a:spLocks/>
          </p:cNvSpPr>
          <p:nvPr/>
        </p:nvSpPr>
        <p:spPr>
          <a:xfrm>
            <a:off x="0" y="145324"/>
            <a:ext cx="12013661" cy="659523"/>
          </a:xfrm>
          <a:prstGeom prst="rect">
            <a:avLst/>
          </a:prstGeom>
          <a:noFill/>
        </p:spPr>
        <p:txBody>
          <a:bodyPr/>
          <a:lstStyle>
            <a:lvl1pPr algn="ctr" rtl="0" eaLnBrk="1" fontAlgn="base" hangingPunct="1">
              <a:spcBef>
                <a:spcPct val="0"/>
              </a:spcBef>
              <a:spcAft>
                <a:spcPct val="0"/>
              </a:spcAft>
              <a:defRPr sz="4796" i="0">
                <a:solidFill>
                  <a:srgbClr val="003465"/>
                </a:solidFill>
                <a:latin typeface="+mn-lt"/>
                <a:ea typeface="+mj-ea"/>
                <a:cs typeface="+mj-cs"/>
              </a:defRPr>
            </a:lvl1pPr>
            <a:lvl2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5pPr>
            <a:lvl6pPr marL="609036"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72"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108"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144"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0" cap="none" spc="0" normalizeH="0" baseline="0" noProof="0" dirty="0" err="1">
                <a:ln>
                  <a:noFill/>
                </a:ln>
                <a:solidFill>
                  <a:srgbClr val="003465"/>
                </a:solidFill>
                <a:effectLst/>
                <a:uLnTx/>
                <a:uFillTx/>
                <a:latin typeface="Arial"/>
                <a:ea typeface="ＭＳ Ｐゴシック"/>
              </a:rPr>
              <a:t>Glofitamab</a:t>
            </a:r>
            <a:r>
              <a:rPr kumimoji="0" lang="en-US" sz="4000" b="0" i="0" u="none" strike="noStrike" kern="0" cap="none" spc="0" normalizeH="0" baseline="0" noProof="0" dirty="0">
                <a:ln>
                  <a:noFill/>
                </a:ln>
                <a:solidFill>
                  <a:srgbClr val="003465"/>
                </a:solidFill>
                <a:effectLst/>
                <a:uLnTx/>
                <a:uFillTx/>
                <a:latin typeface="Arial"/>
                <a:ea typeface="ＭＳ Ｐゴシック"/>
              </a:rPr>
              <a:t> vs </a:t>
            </a:r>
            <a:r>
              <a:rPr kumimoji="0" lang="en-US" sz="4000" b="0" i="0" u="none" strike="noStrike" kern="0" cap="none" spc="0" normalizeH="0" baseline="0" noProof="0" dirty="0" err="1">
                <a:ln>
                  <a:noFill/>
                </a:ln>
                <a:solidFill>
                  <a:srgbClr val="003465"/>
                </a:solidFill>
                <a:effectLst/>
                <a:uLnTx/>
                <a:uFillTx/>
                <a:latin typeface="Arial"/>
                <a:ea typeface="ＭＳ Ｐゴシック"/>
              </a:rPr>
              <a:t>Epcoritamab</a:t>
            </a:r>
            <a:endParaRPr kumimoji="0" lang="en-US" sz="4000" b="0" i="0" u="none" strike="noStrike" kern="0" cap="none" spc="0" normalizeH="0" baseline="0" noProof="0" dirty="0">
              <a:ln>
                <a:noFill/>
              </a:ln>
              <a:solidFill>
                <a:srgbClr val="003465"/>
              </a:solidFill>
              <a:effectLst/>
              <a:uLnTx/>
              <a:uFillTx/>
              <a:latin typeface="Arial"/>
              <a:ea typeface="ＭＳ Ｐゴシック"/>
            </a:endParaRPr>
          </a:p>
        </p:txBody>
      </p:sp>
      <p:pic>
        <p:nvPicPr>
          <p:cNvPr id="14" name="Picture 13">
            <a:extLst>
              <a:ext uri="{FF2B5EF4-FFF2-40B4-BE49-F238E27FC236}">
                <a16:creationId xmlns:a16="http://schemas.microsoft.com/office/drawing/2014/main" id="{7FE8C417-2149-FA72-09AF-9F3B8E3A0ED5}"/>
              </a:ext>
            </a:extLst>
          </p:cNvPr>
          <p:cNvPicPr>
            <a:picLocks noChangeAspect="1"/>
          </p:cNvPicPr>
          <p:nvPr/>
        </p:nvPicPr>
        <p:blipFill>
          <a:blip r:embed="rId3"/>
          <a:stretch>
            <a:fillRect/>
          </a:stretch>
        </p:blipFill>
        <p:spPr>
          <a:xfrm>
            <a:off x="366587" y="801002"/>
            <a:ext cx="11647074" cy="5952949"/>
          </a:xfrm>
          <a:prstGeom prst="rect">
            <a:avLst/>
          </a:prstGeom>
        </p:spPr>
      </p:pic>
      <p:sp>
        <p:nvSpPr>
          <p:cNvPr id="15" name="TextBox 14">
            <a:extLst>
              <a:ext uri="{FF2B5EF4-FFF2-40B4-BE49-F238E27FC236}">
                <a16:creationId xmlns:a16="http://schemas.microsoft.com/office/drawing/2014/main" id="{7D037A0A-BCC4-9B4B-595A-C5CACC17D597}"/>
              </a:ext>
            </a:extLst>
          </p:cNvPr>
          <p:cNvSpPr txBox="1"/>
          <p:nvPr/>
        </p:nvSpPr>
        <p:spPr>
          <a:xfrm>
            <a:off x="366587" y="2619644"/>
            <a:ext cx="11647074" cy="659522"/>
          </a:xfrm>
          <a:prstGeom prst="rect">
            <a:avLst/>
          </a:prstGeom>
          <a:noFill/>
          <a:ln w="38100">
            <a:solidFill>
              <a:srgbClr val="CD113B"/>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a:endParaRPr>
          </a:p>
        </p:txBody>
      </p:sp>
      <p:sp>
        <p:nvSpPr>
          <p:cNvPr id="16" name="TextBox 15">
            <a:extLst>
              <a:ext uri="{FF2B5EF4-FFF2-40B4-BE49-F238E27FC236}">
                <a16:creationId xmlns:a16="http://schemas.microsoft.com/office/drawing/2014/main" id="{79764900-1325-AC20-3A7F-4197EEA04C6F}"/>
              </a:ext>
            </a:extLst>
          </p:cNvPr>
          <p:cNvSpPr txBox="1"/>
          <p:nvPr/>
        </p:nvSpPr>
        <p:spPr>
          <a:xfrm>
            <a:off x="366587" y="3864316"/>
            <a:ext cx="11647074" cy="473291"/>
          </a:xfrm>
          <a:prstGeom prst="rect">
            <a:avLst/>
          </a:prstGeom>
          <a:noFill/>
          <a:ln w="38100">
            <a:solidFill>
              <a:srgbClr val="CD113B"/>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a:endParaRPr>
          </a:p>
        </p:txBody>
      </p:sp>
      <p:sp>
        <p:nvSpPr>
          <p:cNvPr id="17" name="TextBox 16">
            <a:extLst>
              <a:ext uri="{FF2B5EF4-FFF2-40B4-BE49-F238E27FC236}">
                <a16:creationId xmlns:a16="http://schemas.microsoft.com/office/drawing/2014/main" id="{CF129143-AB06-B2A7-FB22-086D3B0515A1}"/>
              </a:ext>
            </a:extLst>
          </p:cNvPr>
          <p:cNvSpPr txBox="1"/>
          <p:nvPr/>
        </p:nvSpPr>
        <p:spPr>
          <a:xfrm>
            <a:off x="366587" y="4411827"/>
            <a:ext cx="11647074" cy="473291"/>
          </a:xfrm>
          <a:prstGeom prst="rect">
            <a:avLst/>
          </a:prstGeom>
          <a:noFill/>
          <a:ln w="38100">
            <a:solidFill>
              <a:srgbClr val="CD113B"/>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a:endParaRPr>
          </a:p>
        </p:txBody>
      </p:sp>
      <p:sp>
        <p:nvSpPr>
          <p:cNvPr id="18" name="TextBox 17">
            <a:extLst>
              <a:ext uri="{FF2B5EF4-FFF2-40B4-BE49-F238E27FC236}">
                <a16:creationId xmlns:a16="http://schemas.microsoft.com/office/drawing/2014/main" id="{E074085C-8BCB-0EC8-133A-2685BD7136D8}"/>
              </a:ext>
            </a:extLst>
          </p:cNvPr>
          <p:cNvSpPr txBox="1"/>
          <p:nvPr/>
        </p:nvSpPr>
        <p:spPr>
          <a:xfrm>
            <a:off x="6326289" y="6673334"/>
            <a:ext cx="499175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1. Dickinson et al. NEJM Dec 2022 2. </a:t>
            </a:r>
            <a:r>
              <a:rPr kumimoji="0" lang="en-US" sz="1200" b="0" i="0" u="none" strike="noStrike" kern="1200" cap="none" spc="0" normalizeH="0" baseline="0" noProof="0" dirty="0" err="1">
                <a:ln>
                  <a:noFill/>
                </a:ln>
                <a:solidFill>
                  <a:srgbClr val="000000"/>
                </a:solidFill>
                <a:effectLst/>
                <a:uLnTx/>
                <a:uFillTx/>
                <a:latin typeface="Arial"/>
                <a:ea typeface="ＭＳ Ｐゴシック"/>
              </a:rPr>
              <a:t>Thieblemont</a:t>
            </a:r>
            <a:r>
              <a:rPr kumimoji="0" lang="en-US" sz="1200" b="0" i="0" u="none" strike="noStrike" kern="1200" cap="none" spc="0" normalizeH="0" baseline="0" noProof="0" dirty="0">
                <a:ln>
                  <a:noFill/>
                </a:ln>
                <a:solidFill>
                  <a:srgbClr val="000000"/>
                </a:solidFill>
                <a:effectLst/>
                <a:uLnTx/>
                <a:uFillTx/>
                <a:latin typeface="Arial"/>
                <a:ea typeface="ＭＳ Ｐゴシック"/>
              </a:rPr>
              <a:t> et al JCO 2023</a:t>
            </a:r>
          </a:p>
        </p:txBody>
      </p:sp>
    </p:spTree>
    <p:extLst>
      <p:ext uri="{BB962C8B-B14F-4D97-AF65-F5344CB8AC3E}">
        <p14:creationId xmlns:p14="http://schemas.microsoft.com/office/powerpoint/2010/main" val="15031683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C5F88-C56C-97FB-8FFE-AC0D97A46033}"/>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2D0C5504-D96C-57E4-BBCB-0AD5A3729982}"/>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a:ea typeface="ＭＳ Ｐゴシック"/>
            </a:endParaRPr>
          </a:p>
        </p:txBody>
      </p:sp>
      <p:sp>
        <p:nvSpPr>
          <p:cNvPr id="4" name="Text Placeholder 3">
            <a:extLst>
              <a:ext uri="{FF2B5EF4-FFF2-40B4-BE49-F238E27FC236}">
                <a16:creationId xmlns:a16="http://schemas.microsoft.com/office/drawing/2014/main" id="{2C4218C5-C76A-7020-ADE4-4AB5FA33DC69}"/>
              </a:ext>
            </a:extLst>
          </p:cNvPr>
          <p:cNvSpPr>
            <a:spLocks noGrp="1"/>
          </p:cNvSpPr>
          <p:nvPr>
            <p:ph type="body" sz="quarter" idx="12"/>
          </p:nvPr>
        </p:nvSpPr>
        <p:spPr/>
        <p:txBody>
          <a:bodyPr/>
          <a:lstStyle/>
          <a:p>
            <a:endParaRPr lang="en-US"/>
          </a:p>
        </p:txBody>
      </p:sp>
      <p:sp>
        <p:nvSpPr>
          <p:cNvPr id="5" name="Title 1">
            <a:extLst>
              <a:ext uri="{FF2B5EF4-FFF2-40B4-BE49-F238E27FC236}">
                <a16:creationId xmlns:a16="http://schemas.microsoft.com/office/drawing/2014/main" id="{12ED2F4E-1926-83E5-C945-BCB145A3C5C2}"/>
              </a:ext>
            </a:extLst>
          </p:cNvPr>
          <p:cNvSpPr txBox="1">
            <a:spLocks/>
          </p:cNvSpPr>
          <p:nvPr/>
        </p:nvSpPr>
        <p:spPr>
          <a:xfrm>
            <a:off x="0" y="145324"/>
            <a:ext cx="12013661" cy="659523"/>
          </a:xfrm>
          <a:prstGeom prst="rect">
            <a:avLst/>
          </a:prstGeom>
          <a:noFill/>
        </p:spPr>
        <p:txBody>
          <a:bodyPr/>
          <a:lstStyle>
            <a:lvl1pPr algn="ctr" rtl="0" eaLnBrk="1" fontAlgn="base" hangingPunct="1">
              <a:spcBef>
                <a:spcPct val="0"/>
              </a:spcBef>
              <a:spcAft>
                <a:spcPct val="0"/>
              </a:spcAft>
              <a:defRPr sz="4796" i="0">
                <a:solidFill>
                  <a:srgbClr val="003465"/>
                </a:solidFill>
                <a:latin typeface="+mn-lt"/>
                <a:ea typeface="+mj-ea"/>
                <a:cs typeface="+mj-cs"/>
              </a:defRPr>
            </a:lvl1pPr>
            <a:lvl2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5pPr>
            <a:lvl6pPr marL="609036"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72"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108"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144"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3465"/>
                </a:solidFill>
                <a:effectLst/>
                <a:uLnTx/>
                <a:uFillTx/>
                <a:latin typeface="Arial"/>
                <a:ea typeface="ＭＳ Ｐゴシック"/>
              </a:rPr>
              <a:t>CD19 CAR T Cell Therapy vs CD20 Bispecifics</a:t>
            </a:r>
          </a:p>
        </p:txBody>
      </p:sp>
      <p:graphicFrame>
        <p:nvGraphicFramePr>
          <p:cNvPr id="6" name="Table 4">
            <a:extLst>
              <a:ext uri="{FF2B5EF4-FFF2-40B4-BE49-F238E27FC236}">
                <a16:creationId xmlns:a16="http://schemas.microsoft.com/office/drawing/2014/main" id="{9CCFFED8-7519-DCC0-2ABD-57D79A47A43B}"/>
              </a:ext>
            </a:extLst>
          </p:cNvPr>
          <p:cNvGraphicFramePr>
            <a:graphicFrameLocks/>
          </p:cNvGraphicFramePr>
          <p:nvPr/>
        </p:nvGraphicFramePr>
        <p:xfrm>
          <a:off x="437322" y="823365"/>
          <a:ext cx="11576339" cy="5243871"/>
        </p:xfrm>
        <a:graphic>
          <a:graphicData uri="http://schemas.openxmlformats.org/drawingml/2006/table">
            <a:tbl>
              <a:tblPr firstRow="1" bandRow="1">
                <a:tableStyleId>{5C22544A-7EE6-4342-B048-85BDC9FD1C3A}</a:tableStyleId>
              </a:tblPr>
              <a:tblGrid>
                <a:gridCol w="5958837">
                  <a:extLst>
                    <a:ext uri="{9D8B030D-6E8A-4147-A177-3AD203B41FA5}">
                      <a16:colId xmlns:a16="http://schemas.microsoft.com/office/drawing/2014/main" val="1850546662"/>
                    </a:ext>
                  </a:extLst>
                </a:gridCol>
                <a:gridCol w="5617502">
                  <a:extLst>
                    <a:ext uri="{9D8B030D-6E8A-4147-A177-3AD203B41FA5}">
                      <a16:colId xmlns:a16="http://schemas.microsoft.com/office/drawing/2014/main" val="1112048284"/>
                    </a:ext>
                  </a:extLst>
                </a:gridCol>
              </a:tblGrid>
              <a:tr h="527334">
                <a:tc>
                  <a:txBody>
                    <a:bodyPr/>
                    <a:lstStyle/>
                    <a:p>
                      <a:r>
                        <a:rPr lang="en-US" sz="2000" b="1" dirty="0">
                          <a:effectLst/>
                          <a:latin typeface="Arial" panose="020B0604020202020204" pitchFamily="34" charset="0"/>
                          <a:cs typeface="Arial" panose="020B0604020202020204" pitchFamily="34" charset="0"/>
                        </a:rPr>
                        <a:t>                       CAR-T therapy </a:t>
                      </a:r>
                      <a:endParaRPr lang="en-US" sz="2000" dirty="0">
                        <a:effectLst/>
                        <a:latin typeface="Arial" panose="020B0604020202020204" pitchFamily="34" charset="0"/>
                        <a:cs typeface="Arial" panose="020B0604020202020204" pitchFamily="34" charset="0"/>
                      </a:endParaRPr>
                    </a:p>
                  </a:txBody>
                  <a:tcPr anchor="ctr"/>
                </a:tc>
                <a:tc>
                  <a:txBody>
                    <a:bodyPr/>
                    <a:lstStyle/>
                    <a:p>
                      <a:r>
                        <a:rPr lang="en-US" sz="2000" b="1" dirty="0">
                          <a:effectLst/>
                          <a:latin typeface="Arial" panose="020B0604020202020204" pitchFamily="34" charset="0"/>
                          <a:cs typeface="Arial" panose="020B0604020202020204" pitchFamily="34" charset="0"/>
                        </a:rPr>
                        <a:t>          Bispecific antibody therapy </a:t>
                      </a:r>
                      <a:endParaRPr lang="en-US" sz="2000" dirty="0">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013246548"/>
                  </a:ext>
                </a:extLst>
              </a:tr>
              <a:tr h="413462">
                <a:tc>
                  <a:txBody>
                    <a:bodyPr/>
                    <a:lstStyle/>
                    <a:p>
                      <a:pPr algn="ctr"/>
                      <a:r>
                        <a:rPr lang="en-US" sz="1600" dirty="0">
                          <a:latin typeface="Arial" panose="020B0604020202020204" pitchFamily="34" charset="0"/>
                          <a:cs typeface="Arial" panose="020B0604020202020204" pitchFamily="34" charset="0"/>
                        </a:rPr>
                        <a:t>Approved in second and third line setting</a:t>
                      </a:r>
                    </a:p>
                  </a:txBody>
                  <a:tcPr>
                    <a:solidFill>
                      <a:schemeClr val="accent3">
                        <a:lumMod val="20000"/>
                        <a:lumOff val="80000"/>
                      </a:schemeClr>
                    </a:solidFill>
                  </a:tcPr>
                </a:tc>
                <a:tc>
                  <a:txBody>
                    <a:bodyPr/>
                    <a:lstStyle/>
                    <a:p>
                      <a:pPr algn="ctr"/>
                      <a:r>
                        <a:rPr lang="en-US" sz="1600" dirty="0">
                          <a:latin typeface="Arial" panose="020B0604020202020204" pitchFamily="34" charset="0"/>
                          <a:cs typeface="Arial" panose="020B0604020202020204" pitchFamily="34" charset="0"/>
                        </a:rPr>
                        <a:t>Approved in third line setting</a:t>
                      </a:r>
                    </a:p>
                  </a:txBody>
                  <a:tcPr>
                    <a:solidFill>
                      <a:schemeClr val="accent3">
                        <a:lumMod val="20000"/>
                        <a:lumOff val="80000"/>
                      </a:schemeClr>
                    </a:solidFill>
                  </a:tcPr>
                </a:tc>
                <a:extLst>
                  <a:ext uri="{0D108BD9-81ED-4DB2-BD59-A6C34878D82A}">
                    <a16:rowId xmlns:a16="http://schemas.microsoft.com/office/drawing/2014/main" val="927248000"/>
                  </a:ext>
                </a:extLst>
              </a:tr>
              <a:tr h="413462">
                <a:tc>
                  <a:txBody>
                    <a:bodyPr/>
                    <a:lstStyle/>
                    <a:p>
                      <a:r>
                        <a:rPr lang="en-US" sz="1600" dirty="0">
                          <a:latin typeface="Arial" panose="020B0604020202020204" pitchFamily="34" charset="0"/>
                          <a:cs typeface="Arial" panose="020B0604020202020204" pitchFamily="34" charset="0"/>
                        </a:rPr>
                        <a:t>                Curative potential confirmed at 5 yr FU</a:t>
                      </a:r>
                    </a:p>
                  </a:txBody>
                  <a:tcPr>
                    <a:solidFill>
                      <a:schemeClr val="accent3">
                        <a:lumMod val="20000"/>
                        <a:lumOff val="80000"/>
                      </a:schemeClr>
                    </a:solidFill>
                  </a:tcPr>
                </a:tc>
                <a:tc>
                  <a:txBody>
                    <a:bodyPr/>
                    <a:lstStyle/>
                    <a:p>
                      <a:r>
                        <a:rPr lang="en-US" sz="1600" dirty="0">
                          <a:latin typeface="Arial" panose="020B0604020202020204" pitchFamily="34" charset="0"/>
                          <a:cs typeface="Arial" panose="020B0604020202020204" pitchFamily="34" charset="0"/>
                        </a:rPr>
                        <a:t>           Excellent efficacy but lacks longer term FU</a:t>
                      </a:r>
                    </a:p>
                  </a:txBody>
                  <a:tcPr>
                    <a:solidFill>
                      <a:schemeClr val="accent3">
                        <a:lumMod val="20000"/>
                        <a:lumOff val="80000"/>
                      </a:schemeClr>
                    </a:solidFill>
                  </a:tcPr>
                </a:tc>
                <a:extLst>
                  <a:ext uri="{0D108BD9-81ED-4DB2-BD59-A6C34878D82A}">
                    <a16:rowId xmlns:a16="http://schemas.microsoft.com/office/drawing/2014/main" val="3841947017"/>
                  </a:ext>
                </a:extLst>
              </a:tr>
              <a:tr h="413462">
                <a:tc>
                  <a:txBody>
                    <a:bodyPr/>
                    <a:lstStyle/>
                    <a:p>
                      <a:r>
                        <a:rPr lang="en-US" sz="1600" dirty="0">
                          <a:latin typeface="Arial" panose="020B0604020202020204" pitchFamily="34" charset="0"/>
                          <a:cs typeface="Arial" panose="020B0604020202020204" pitchFamily="34" charset="0"/>
                        </a:rPr>
                        <a:t>                     Single Infusion- One and Done!</a:t>
                      </a:r>
                    </a:p>
                  </a:txBody>
                  <a:tcPr>
                    <a:solidFill>
                      <a:schemeClr val="accent3">
                        <a:lumMod val="20000"/>
                        <a:lumOff val="80000"/>
                      </a:schemeClr>
                    </a:solidFill>
                  </a:tcPr>
                </a:tc>
                <a:tc>
                  <a:txBody>
                    <a:bodyPr/>
                    <a:lstStyle/>
                    <a:p>
                      <a:r>
                        <a:rPr lang="en-US" sz="1600" dirty="0">
                          <a:latin typeface="Arial" panose="020B0604020202020204" pitchFamily="34" charset="0"/>
                          <a:cs typeface="Arial" panose="020B0604020202020204" pitchFamily="34" charset="0"/>
                        </a:rPr>
                        <a:t>           Repeated Infusions (12 cycles vs Indefinite)</a:t>
                      </a:r>
                    </a:p>
                  </a:txBody>
                  <a:tcPr>
                    <a:solidFill>
                      <a:schemeClr val="accent3">
                        <a:lumMod val="20000"/>
                        <a:lumOff val="80000"/>
                      </a:schemeClr>
                    </a:solidFill>
                  </a:tcPr>
                </a:tc>
                <a:extLst>
                  <a:ext uri="{0D108BD9-81ED-4DB2-BD59-A6C34878D82A}">
                    <a16:rowId xmlns:a16="http://schemas.microsoft.com/office/drawing/2014/main" val="3527217301"/>
                  </a:ext>
                </a:extLst>
              </a:tr>
              <a:tr h="413462">
                <a:tc>
                  <a:txBody>
                    <a:bodyPr/>
                    <a:lstStyle/>
                    <a:p>
                      <a:r>
                        <a:rPr lang="en-US" sz="1600" dirty="0">
                          <a:latin typeface="Arial" panose="020B0604020202020204" pitchFamily="34" charset="0"/>
                          <a:cs typeface="Arial" panose="020B0604020202020204" pitchFamily="34" charset="0"/>
                        </a:rPr>
                        <a:t>     Response irrespective of target antigen expression</a:t>
                      </a:r>
                    </a:p>
                  </a:txBody>
                  <a:tcPr>
                    <a:solidFill>
                      <a:schemeClr val="accent3">
                        <a:lumMod val="20000"/>
                        <a:lumOff val="80000"/>
                      </a:schemeClr>
                    </a:solidFill>
                  </a:tcPr>
                </a:tc>
                <a:tc>
                  <a:txBody>
                    <a:bodyPr/>
                    <a:lstStyle/>
                    <a:p>
                      <a:r>
                        <a:rPr lang="en-US" sz="1600" dirty="0">
                          <a:latin typeface="Arial" panose="020B0604020202020204" pitchFamily="34" charset="0"/>
                          <a:cs typeface="Arial" panose="020B0604020202020204" pitchFamily="34" charset="0"/>
                        </a:rPr>
                        <a:t>      Response dependent on target antigen expression </a:t>
                      </a:r>
                    </a:p>
                  </a:txBody>
                  <a:tcPr>
                    <a:solidFill>
                      <a:schemeClr val="accent3">
                        <a:lumMod val="20000"/>
                        <a:lumOff val="80000"/>
                      </a:schemeClr>
                    </a:solidFill>
                  </a:tcPr>
                </a:tc>
                <a:extLst>
                  <a:ext uri="{0D108BD9-81ED-4DB2-BD59-A6C34878D82A}">
                    <a16:rowId xmlns:a16="http://schemas.microsoft.com/office/drawing/2014/main" val="1640937070"/>
                  </a:ext>
                </a:extLst>
              </a:tr>
              <a:tr h="412660">
                <a:tc>
                  <a:txBody>
                    <a:bodyPr/>
                    <a:lstStyle/>
                    <a:p>
                      <a:r>
                        <a:rPr lang="en-US" sz="1600" dirty="0">
                          <a:latin typeface="Arial" panose="020B0604020202020204" pitchFamily="34" charset="0"/>
                          <a:cs typeface="Arial" panose="020B0604020202020204" pitchFamily="34" charset="0"/>
                        </a:rPr>
                        <a:t>                        Established CNS efficacy </a:t>
                      </a:r>
                    </a:p>
                  </a:txBody>
                  <a:tcPr>
                    <a:solidFill>
                      <a:schemeClr val="accent3">
                        <a:lumMod val="20000"/>
                        <a:lumOff val="80000"/>
                      </a:schemeClr>
                    </a:solidFill>
                  </a:tcPr>
                </a:tc>
                <a:tc>
                  <a:txBody>
                    <a:bodyPr/>
                    <a:lstStyle/>
                    <a:p>
                      <a:r>
                        <a:rPr lang="en-US" sz="1600" dirty="0">
                          <a:latin typeface="Arial" panose="020B0604020202020204" pitchFamily="34" charset="0"/>
                          <a:cs typeface="Arial" panose="020B0604020202020204" pitchFamily="34" charset="0"/>
                        </a:rPr>
                        <a:t>                           Unknown CNS efficacy </a:t>
                      </a:r>
                    </a:p>
                  </a:txBody>
                  <a:tcPr>
                    <a:solidFill>
                      <a:schemeClr val="accent3">
                        <a:lumMod val="20000"/>
                        <a:lumOff val="80000"/>
                      </a:schemeClr>
                    </a:solidFill>
                  </a:tcPr>
                </a:tc>
                <a:extLst>
                  <a:ext uri="{0D108BD9-81ED-4DB2-BD59-A6C34878D82A}">
                    <a16:rowId xmlns:a16="http://schemas.microsoft.com/office/drawing/2014/main" val="2796413273"/>
                  </a:ext>
                </a:extLst>
              </a:tr>
              <a:tr h="413462">
                <a:tc>
                  <a:txBody>
                    <a:bodyPr/>
                    <a:lstStyle/>
                    <a:p>
                      <a:r>
                        <a:rPr lang="en-US" sz="1600" dirty="0">
                          <a:latin typeface="Arial" panose="020B0604020202020204" pitchFamily="34" charset="0"/>
                          <a:cs typeface="Arial" panose="020B0604020202020204" pitchFamily="34" charset="0"/>
                        </a:rPr>
                        <a:t>         Prospective trials: Efficacy of </a:t>
                      </a:r>
                      <a:r>
                        <a:rPr lang="en-US" sz="1600" dirty="0" err="1">
                          <a:latin typeface="Arial" panose="020B0604020202020204" pitchFamily="34" charset="0"/>
                          <a:cs typeface="Arial" panose="020B0604020202020204" pitchFamily="34" charset="0"/>
                        </a:rPr>
                        <a:t>Bisp</a:t>
                      </a:r>
                      <a:r>
                        <a:rPr lang="en-US" sz="1600" dirty="0">
                          <a:latin typeface="Arial" panose="020B0604020202020204" pitchFamily="34" charset="0"/>
                          <a:cs typeface="Arial" panose="020B0604020202020204" pitchFamily="34" charset="0"/>
                        </a:rPr>
                        <a:t> after CART</a:t>
                      </a:r>
                    </a:p>
                  </a:txBody>
                  <a:tcPr>
                    <a:solidFill>
                      <a:schemeClr val="accent3">
                        <a:lumMod val="20000"/>
                        <a:lumOff val="80000"/>
                      </a:schemeClr>
                    </a:solidFill>
                  </a:tcPr>
                </a:tc>
                <a:tc>
                  <a:txBody>
                    <a:bodyPr/>
                    <a:lstStyle/>
                    <a:p>
                      <a:r>
                        <a:rPr lang="en-US" sz="1600" dirty="0">
                          <a:latin typeface="Arial" panose="020B0604020202020204" pitchFamily="34" charset="0"/>
                          <a:cs typeface="Arial" panose="020B0604020202020204" pitchFamily="34" charset="0"/>
                        </a:rPr>
                        <a:t>             Retrospective- Efficacy of CAR-T after </a:t>
                      </a:r>
                      <a:r>
                        <a:rPr lang="en-US" sz="1600" dirty="0" err="1">
                          <a:latin typeface="Arial" panose="020B0604020202020204" pitchFamily="34" charset="0"/>
                          <a:cs typeface="Arial" panose="020B0604020202020204" pitchFamily="34" charset="0"/>
                        </a:rPr>
                        <a:t>Bisp</a:t>
                      </a:r>
                      <a:endParaRPr lang="en-US" sz="1600" dirty="0">
                        <a:latin typeface="Arial" panose="020B0604020202020204" pitchFamily="34" charset="0"/>
                        <a:cs typeface="Arial" panose="020B0604020202020204" pitchFamily="34" charset="0"/>
                      </a:endParaRPr>
                    </a:p>
                  </a:txBody>
                  <a:tcPr>
                    <a:solidFill>
                      <a:schemeClr val="accent3">
                        <a:lumMod val="20000"/>
                        <a:lumOff val="80000"/>
                      </a:schemeClr>
                    </a:solidFill>
                  </a:tcPr>
                </a:tc>
                <a:extLst>
                  <a:ext uri="{0D108BD9-81ED-4DB2-BD59-A6C34878D82A}">
                    <a16:rowId xmlns:a16="http://schemas.microsoft.com/office/drawing/2014/main" val="2490932893"/>
                  </a:ext>
                </a:extLst>
              </a:tr>
              <a:tr h="413462">
                <a:tc>
                  <a:txBody>
                    <a:bodyPr/>
                    <a:lstStyle/>
                    <a:p>
                      <a:r>
                        <a:rPr lang="en-US" sz="1600" dirty="0">
                          <a:latin typeface="Arial" panose="020B0604020202020204" pitchFamily="34" charset="0"/>
                          <a:cs typeface="Arial" panose="020B0604020202020204" pitchFamily="34" charset="0"/>
                        </a:rPr>
                        <a:t>                        Inpatient and Outpatient</a:t>
                      </a:r>
                    </a:p>
                  </a:txBody>
                  <a:tcPr>
                    <a:solidFill>
                      <a:schemeClr val="accent3">
                        <a:lumMod val="20000"/>
                        <a:lumOff val="80000"/>
                      </a:schemeClr>
                    </a:solidFill>
                  </a:tcPr>
                </a:tc>
                <a:tc>
                  <a:txBody>
                    <a:bodyPr/>
                    <a:lstStyle/>
                    <a:p>
                      <a:r>
                        <a:rPr lang="en-US" sz="1600" dirty="0">
                          <a:latin typeface="Arial" panose="020B0604020202020204" pitchFamily="34" charset="0"/>
                          <a:cs typeface="Arial" panose="020B0604020202020204" pitchFamily="34" charset="0"/>
                        </a:rPr>
                        <a:t>                           Mostly Outpatient  </a:t>
                      </a:r>
                    </a:p>
                  </a:txBody>
                  <a:tcPr>
                    <a:solidFill>
                      <a:schemeClr val="accent3">
                        <a:lumMod val="20000"/>
                        <a:lumOff val="80000"/>
                      </a:schemeClr>
                    </a:solidFill>
                  </a:tcPr>
                </a:tc>
                <a:extLst>
                  <a:ext uri="{0D108BD9-81ED-4DB2-BD59-A6C34878D82A}">
                    <a16:rowId xmlns:a16="http://schemas.microsoft.com/office/drawing/2014/main" val="2984706048"/>
                  </a:ext>
                </a:extLst>
              </a:tr>
              <a:tr h="413462">
                <a:tc>
                  <a:txBody>
                    <a:bodyPr/>
                    <a:lstStyle/>
                    <a:p>
                      <a:r>
                        <a:rPr lang="en-US" sz="1600" dirty="0">
                          <a:latin typeface="Arial" panose="020B0604020202020204" pitchFamily="34" charset="0"/>
                          <a:cs typeface="Arial" panose="020B0604020202020204" pitchFamily="34" charset="0"/>
                        </a:rPr>
                        <a:t>           Need for Lymphodepleting Chemotherapy </a:t>
                      </a:r>
                    </a:p>
                  </a:txBody>
                  <a:tcPr>
                    <a:solidFill>
                      <a:schemeClr val="accent3">
                        <a:lumMod val="20000"/>
                        <a:lumOff val="80000"/>
                      </a:schemeClr>
                    </a:solidFill>
                  </a:tcPr>
                </a:tc>
                <a:tc>
                  <a:txBody>
                    <a:bodyPr/>
                    <a:lstStyle/>
                    <a:p>
                      <a:r>
                        <a:rPr lang="en-US" sz="1600" dirty="0">
                          <a:latin typeface="Arial" panose="020B0604020202020204" pitchFamily="34" charset="0"/>
                          <a:cs typeface="Arial" panose="020B0604020202020204" pitchFamily="34" charset="0"/>
                        </a:rPr>
                        <a:t>  No Lymphodepleting Chemotherapy but more Steroids </a:t>
                      </a:r>
                    </a:p>
                  </a:txBody>
                  <a:tcPr>
                    <a:solidFill>
                      <a:schemeClr val="accent3">
                        <a:lumMod val="20000"/>
                        <a:lumOff val="80000"/>
                      </a:schemeClr>
                    </a:solidFill>
                  </a:tcPr>
                </a:tc>
                <a:extLst>
                  <a:ext uri="{0D108BD9-81ED-4DB2-BD59-A6C34878D82A}">
                    <a16:rowId xmlns:a16="http://schemas.microsoft.com/office/drawing/2014/main" val="39576612"/>
                  </a:ext>
                </a:extLst>
              </a:tr>
              <a:tr h="511821">
                <a:tc>
                  <a:txBody>
                    <a:bodyPr/>
                    <a:lstStyle/>
                    <a:p>
                      <a:r>
                        <a:rPr lang="en-US" sz="1600" dirty="0">
                          <a:latin typeface="Arial" panose="020B0604020202020204" pitchFamily="34" charset="0"/>
                          <a:cs typeface="Arial" panose="020B0604020202020204" pitchFamily="34" charset="0"/>
                        </a:rPr>
                        <a:t>                    Specialized accredited centers</a:t>
                      </a:r>
                    </a:p>
                  </a:txBody>
                  <a:tcPr>
                    <a:solidFill>
                      <a:schemeClr val="accent3">
                        <a:lumMod val="20000"/>
                        <a:lumOff val="80000"/>
                      </a:schemeClr>
                    </a:solidFill>
                  </a:tcPr>
                </a:tc>
                <a:tc>
                  <a:txBody>
                    <a:bodyPr/>
                    <a:lstStyle/>
                    <a:p>
                      <a:r>
                        <a:rPr lang="en-US" sz="1600" dirty="0">
                          <a:latin typeface="Arial" panose="020B0604020202020204" pitchFamily="34" charset="0"/>
                          <a:cs typeface="Arial" panose="020B0604020202020204" pitchFamily="34" charset="0"/>
                        </a:rPr>
                        <a:t>                         Community settings</a:t>
                      </a:r>
                    </a:p>
                  </a:txBody>
                  <a:tcPr>
                    <a:solidFill>
                      <a:schemeClr val="accent3">
                        <a:lumMod val="20000"/>
                        <a:lumOff val="80000"/>
                      </a:schemeClr>
                    </a:solidFill>
                  </a:tcPr>
                </a:tc>
                <a:extLst>
                  <a:ext uri="{0D108BD9-81ED-4DB2-BD59-A6C34878D82A}">
                    <a16:rowId xmlns:a16="http://schemas.microsoft.com/office/drawing/2014/main" val="473467117"/>
                  </a:ext>
                </a:extLst>
              </a:tr>
              <a:tr h="456210">
                <a:tc>
                  <a:txBody>
                    <a:bodyPr/>
                    <a:lstStyle/>
                    <a:p>
                      <a:r>
                        <a:rPr lang="en-US" sz="1600" dirty="0">
                          <a:latin typeface="Arial" panose="020B0604020202020204" pitchFamily="34" charset="0"/>
                          <a:cs typeface="Arial" panose="020B0604020202020204" pitchFamily="34" charset="0"/>
                        </a:rPr>
                        <a:t>Substantial upfront commitment/Manufacturing Time 3-4w </a:t>
                      </a:r>
                    </a:p>
                  </a:txBody>
                  <a:tcPr>
                    <a:solidFill>
                      <a:schemeClr val="accent3">
                        <a:lumMod val="20000"/>
                        <a:lumOff val="80000"/>
                      </a:schemeClr>
                    </a:solidFill>
                  </a:tcPr>
                </a:tc>
                <a:tc>
                  <a:txBody>
                    <a:bodyPr/>
                    <a:lstStyle/>
                    <a:p>
                      <a:r>
                        <a:rPr lang="en-US" sz="1600" dirty="0">
                          <a:latin typeface="Arial" panose="020B0604020202020204" pitchFamily="34" charset="0"/>
                          <a:cs typeface="Arial" panose="020B0604020202020204" pitchFamily="34" charset="0"/>
                        </a:rPr>
                        <a:t>       Less upfront commitment /Off-the shelf therapy</a:t>
                      </a:r>
                    </a:p>
                  </a:txBody>
                  <a:tcPr>
                    <a:solidFill>
                      <a:schemeClr val="accent3">
                        <a:lumMod val="20000"/>
                        <a:lumOff val="80000"/>
                      </a:schemeClr>
                    </a:solidFill>
                  </a:tcPr>
                </a:tc>
                <a:extLst>
                  <a:ext uri="{0D108BD9-81ED-4DB2-BD59-A6C34878D82A}">
                    <a16:rowId xmlns:a16="http://schemas.microsoft.com/office/drawing/2014/main" val="818621579"/>
                  </a:ext>
                </a:extLst>
              </a:tr>
              <a:tr h="441612">
                <a:tc>
                  <a:txBody>
                    <a:bodyPr/>
                    <a:lstStyle/>
                    <a:p>
                      <a:r>
                        <a:rPr lang="en-US" sz="1600" dirty="0">
                          <a:latin typeface="Arial" panose="020B0604020202020204" pitchFamily="34" charset="0"/>
                          <a:cs typeface="Arial" panose="020B0604020202020204" pitchFamily="34" charset="0"/>
                        </a:rPr>
                        <a:t>                    Higher risk of CRS/Neurotoxicity/Cytopenias</a:t>
                      </a:r>
                    </a:p>
                  </a:txBody>
                  <a:tcPr>
                    <a:solidFill>
                      <a:schemeClr val="accent3">
                        <a:lumMod val="20000"/>
                        <a:lumOff val="80000"/>
                      </a:schemeClr>
                    </a:solidFill>
                  </a:tcPr>
                </a:tc>
                <a:tc>
                  <a:txBody>
                    <a:bodyPr/>
                    <a:lstStyle/>
                    <a:p>
                      <a:r>
                        <a:rPr lang="en-US" sz="1600" dirty="0">
                          <a:latin typeface="Arial" panose="020B0604020202020204" pitchFamily="34" charset="0"/>
                          <a:cs typeface="Arial" panose="020B0604020202020204" pitchFamily="34" charset="0"/>
                        </a:rPr>
                        <a:t>                   Lower risk of CRS/Neurotoxicity/Cytopenias</a:t>
                      </a:r>
                    </a:p>
                  </a:txBody>
                  <a:tcPr>
                    <a:solidFill>
                      <a:schemeClr val="accent3">
                        <a:lumMod val="20000"/>
                        <a:lumOff val="80000"/>
                      </a:schemeClr>
                    </a:solidFill>
                  </a:tcPr>
                </a:tc>
                <a:extLst>
                  <a:ext uri="{0D108BD9-81ED-4DB2-BD59-A6C34878D82A}">
                    <a16:rowId xmlns:a16="http://schemas.microsoft.com/office/drawing/2014/main" val="3240657359"/>
                  </a:ext>
                </a:extLst>
              </a:tr>
            </a:tbl>
          </a:graphicData>
        </a:graphic>
      </p:graphicFrame>
    </p:spTree>
    <p:extLst>
      <p:ext uri="{BB962C8B-B14F-4D97-AF65-F5344CB8AC3E}">
        <p14:creationId xmlns:p14="http://schemas.microsoft.com/office/powerpoint/2010/main" val="32694708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9FF0A-1F07-78C0-D8DF-FEFA576C0A9E}"/>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8640FEEB-73DC-B95C-EE9F-09A5DEEE63F3}"/>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a:ea typeface="ＭＳ Ｐゴシック"/>
            </a:endParaRPr>
          </a:p>
        </p:txBody>
      </p:sp>
      <p:sp>
        <p:nvSpPr>
          <p:cNvPr id="4" name="Text Placeholder 3">
            <a:extLst>
              <a:ext uri="{FF2B5EF4-FFF2-40B4-BE49-F238E27FC236}">
                <a16:creationId xmlns:a16="http://schemas.microsoft.com/office/drawing/2014/main" id="{FF65A027-59FE-0B6C-4267-CB1A480751F0}"/>
              </a:ext>
            </a:extLst>
          </p:cNvPr>
          <p:cNvSpPr>
            <a:spLocks noGrp="1"/>
          </p:cNvSpPr>
          <p:nvPr>
            <p:ph type="body" sz="quarter" idx="12"/>
          </p:nvPr>
        </p:nvSpPr>
        <p:spPr/>
        <p:txBody>
          <a:bodyPr/>
          <a:lstStyle/>
          <a:p>
            <a:endParaRPr lang="en-US"/>
          </a:p>
        </p:txBody>
      </p:sp>
      <p:sp>
        <p:nvSpPr>
          <p:cNvPr id="5" name="Title 1">
            <a:extLst>
              <a:ext uri="{FF2B5EF4-FFF2-40B4-BE49-F238E27FC236}">
                <a16:creationId xmlns:a16="http://schemas.microsoft.com/office/drawing/2014/main" id="{20D0D110-B1C4-4D09-3933-2E413DD2BEED}"/>
              </a:ext>
            </a:extLst>
          </p:cNvPr>
          <p:cNvSpPr txBox="1">
            <a:spLocks/>
          </p:cNvSpPr>
          <p:nvPr/>
        </p:nvSpPr>
        <p:spPr>
          <a:xfrm>
            <a:off x="-66712" y="0"/>
            <a:ext cx="12013661" cy="659523"/>
          </a:xfrm>
          <a:prstGeom prst="rect">
            <a:avLst/>
          </a:prstGeom>
          <a:noFill/>
        </p:spPr>
        <p:txBody>
          <a:bodyPr/>
          <a:lstStyle>
            <a:lvl1pPr algn="ctr" rtl="0" eaLnBrk="1" fontAlgn="base" hangingPunct="1">
              <a:spcBef>
                <a:spcPct val="0"/>
              </a:spcBef>
              <a:spcAft>
                <a:spcPct val="0"/>
              </a:spcAft>
              <a:defRPr sz="4796" i="0">
                <a:solidFill>
                  <a:srgbClr val="003465"/>
                </a:solidFill>
                <a:latin typeface="+mn-lt"/>
                <a:ea typeface="+mj-ea"/>
                <a:cs typeface="+mj-cs"/>
              </a:defRPr>
            </a:lvl1pPr>
            <a:lvl2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5pPr>
            <a:lvl6pPr marL="609036"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72"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108"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144"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500" b="0" i="0" u="none" strike="noStrike" kern="0" cap="none" spc="0" normalizeH="0" baseline="0" noProof="0" dirty="0">
                <a:ln>
                  <a:noFill/>
                </a:ln>
                <a:solidFill>
                  <a:srgbClr val="003465"/>
                </a:solidFill>
                <a:effectLst/>
                <a:uLnTx/>
                <a:uFillTx/>
                <a:latin typeface="Arial"/>
                <a:ea typeface="ＭＳ Ｐゴシック"/>
              </a:rPr>
              <a:t>Summary of other approved third-line DLBCL therapies</a:t>
            </a:r>
          </a:p>
        </p:txBody>
      </p:sp>
      <p:sp>
        <p:nvSpPr>
          <p:cNvPr id="7" name="TextBox 6">
            <a:extLst>
              <a:ext uri="{FF2B5EF4-FFF2-40B4-BE49-F238E27FC236}">
                <a16:creationId xmlns:a16="http://schemas.microsoft.com/office/drawing/2014/main" id="{F4B153FC-FF46-D0AA-3246-904AEDE08757}"/>
              </a:ext>
            </a:extLst>
          </p:cNvPr>
          <p:cNvSpPr txBox="1"/>
          <p:nvPr/>
        </p:nvSpPr>
        <p:spPr>
          <a:xfrm>
            <a:off x="112645" y="6658642"/>
            <a:ext cx="801816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ＭＳ Ｐゴシック"/>
              </a:rPr>
              <a:t>1. </a:t>
            </a:r>
            <a:r>
              <a:rPr kumimoji="0" lang="en-US" sz="1000" b="0" i="0" u="none" strike="noStrike" kern="1200" cap="none" spc="0" normalizeH="0" baseline="0" noProof="0" dirty="0" err="1">
                <a:ln>
                  <a:noFill/>
                </a:ln>
                <a:solidFill>
                  <a:srgbClr val="000000"/>
                </a:solidFill>
                <a:effectLst/>
                <a:uLnTx/>
                <a:uFillTx/>
                <a:latin typeface="Arial"/>
                <a:ea typeface="ＭＳ Ｐゴシック"/>
              </a:rPr>
              <a:t>Caimi</a:t>
            </a:r>
            <a:r>
              <a:rPr kumimoji="0" lang="en-US" sz="1000" b="0" i="0" u="none" strike="noStrike" kern="1200" cap="none" spc="0" normalizeH="0" baseline="0" noProof="0" dirty="0">
                <a:ln>
                  <a:noFill/>
                </a:ln>
                <a:solidFill>
                  <a:srgbClr val="000000"/>
                </a:solidFill>
                <a:effectLst/>
                <a:uLnTx/>
                <a:uFillTx/>
                <a:latin typeface="Arial"/>
                <a:ea typeface="ＭＳ Ｐゴシック"/>
              </a:rPr>
              <a:t> et al. Lancet 2021 2. </a:t>
            </a:r>
            <a:r>
              <a:rPr kumimoji="0" lang="en-US" sz="1000" b="0" i="0" u="none" strike="noStrike" kern="1200" cap="none" spc="0" normalizeH="0" baseline="0" noProof="0" dirty="0" err="1">
                <a:ln>
                  <a:noFill/>
                </a:ln>
                <a:solidFill>
                  <a:srgbClr val="000000"/>
                </a:solidFill>
                <a:effectLst/>
                <a:uLnTx/>
                <a:uFillTx/>
                <a:latin typeface="Arial"/>
                <a:ea typeface="ＭＳ Ｐゴシック"/>
              </a:rPr>
              <a:t>Kalakonda</a:t>
            </a:r>
            <a:r>
              <a:rPr kumimoji="0" lang="en-US" sz="1000" b="0" i="0" u="none" strike="noStrike" kern="1200" cap="none" spc="0" normalizeH="0" baseline="0" noProof="0" dirty="0">
                <a:ln>
                  <a:noFill/>
                </a:ln>
                <a:solidFill>
                  <a:srgbClr val="000000"/>
                </a:solidFill>
                <a:effectLst/>
                <a:uLnTx/>
                <a:uFillTx/>
                <a:latin typeface="Arial"/>
                <a:ea typeface="ＭＳ Ｐゴシック"/>
              </a:rPr>
              <a:t> et al. Lancet 2020 3. Salles et al. Lancet 2020 4. </a:t>
            </a:r>
            <a:r>
              <a:rPr kumimoji="0" lang="en-US" sz="1000" b="0" i="0" u="none" strike="noStrike" kern="1200" cap="none" spc="0" normalizeH="0" baseline="0" noProof="0" dirty="0" err="1">
                <a:ln>
                  <a:noFill/>
                </a:ln>
                <a:solidFill>
                  <a:srgbClr val="000000"/>
                </a:solidFill>
                <a:effectLst/>
                <a:uLnTx/>
                <a:uFillTx/>
                <a:latin typeface="Arial"/>
                <a:ea typeface="ＭＳ Ｐゴシック"/>
              </a:rPr>
              <a:t>Sehn</a:t>
            </a:r>
            <a:r>
              <a:rPr kumimoji="0" lang="en-US" sz="1000" b="0" i="0" u="none" strike="noStrike" kern="1200" cap="none" spc="0" normalizeH="0" baseline="0" noProof="0" dirty="0">
                <a:ln>
                  <a:noFill/>
                </a:ln>
                <a:solidFill>
                  <a:srgbClr val="000000"/>
                </a:solidFill>
                <a:effectLst/>
                <a:uLnTx/>
                <a:uFillTx/>
                <a:latin typeface="Arial"/>
                <a:ea typeface="ＭＳ Ｐゴシック"/>
              </a:rPr>
              <a:t> et al. JCO 2019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a:ea typeface="ＭＳ Ｐゴシック"/>
            </a:endParaRPr>
          </a:p>
        </p:txBody>
      </p:sp>
      <p:graphicFrame>
        <p:nvGraphicFramePr>
          <p:cNvPr id="8" name="Table 4">
            <a:extLst>
              <a:ext uri="{FF2B5EF4-FFF2-40B4-BE49-F238E27FC236}">
                <a16:creationId xmlns:a16="http://schemas.microsoft.com/office/drawing/2014/main" id="{C9B0FA85-EDFB-DAA3-98E1-174B1F968823}"/>
              </a:ext>
            </a:extLst>
          </p:cNvPr>
          <p:cNvGraphicFramePr>
            <a:graphicFrameLocks/>
          </p:cNvGraphicFramePr>
          <p:nvPr/>
        </p:nvGraphicFramePr>
        <p:xfrm>
          <a:off x="178847" y="741682"/>
          <a:ext cx="11834305" cy="5506720"/>
        </p:xfrm>
        <a:graphic>
          <a:graphicData uri="http://schemas.openxmlformats.org/drawingml/2006/table">
            <a:tbl>
              <a:tblPr firstRow="1" bandRow="1">
                <a:tableStyleId>{5C22544A-7EE6-4342-B048-85BDC9FD1C3A}</a:tableStyleId>
              </a:tblPr>
              <a:tblGrid>
                <a:gridCol w="2319967">
                  <a:extLst>
                    <a:ext uri="{9D8B030D-6E8A-4147-A177-3AD203B41FA5}">
                      <a16:colId xmlns:a16="http://schemas.microsoft.com/office/drawing/2014/main" val="3276703526"/>
                    </a:ext>
                  </a:extLst>
                </a:gridCol>
                <a:gridCol w="2109314">
                  <a:extLst>
                    <a:ext uri="{9D8B030D-6E8A-4147-A177-3AD203B41FA5}">
                      <a16:colId xmlns:a16="http://schemas.microsoft.com/office/drawing/2014/main" val="842621528"/>
                    </a:ext>
                  </a:extLst>
                </a:gridCol>
                <a:gridCol w="2957493">
                  <a:extLst>
                    <a:ext uri="{9D8B030D-6E8A-4147-A177-3AD203B41FA5}">
                      <a16:colId xmlns:a16="http://schemas.microsoft.com/office/drawing/2014/main" val="337059878"/>
                    </a:ext>
                  </a:extLst>
                </a:gridCol>
                <a:gridCol w="1998265">
                  <a:extLst>
                    <a:ext uri="{9D8B030D-6E8A-4147-A177-3AD203B41FA5}">
                      <a16:colId xmlns:a16="http://schemas.microsoft.com/office/drawing/2014/main" val="1537017838"/>
                    </a:ext>
                  </a:extLst>
                </a:gridCol>
                <a:gridCol w="2449266">
                  <a:extLst>
                    <a:ext uri="{9D8B030D-6E8A-4147-A177-3AD203B41FA5}">
                      <a16:colId xmlns:a16="http://schemas.microsoft.com/office/drawing/2014/main" val="2517739500"/>
                    </a:ext>
                  </a:extLst>
                </a:gridCol>
              </a:tblGrid>
              <a:tr h="370840">
                <a:tc>
                  <a:txBody>
                    <a:bodyPr/>
                    <a:lstStyle/>
                    <a:p>
                      <a:r>
                        <a:rPr lang="en-US" sz="1800" b="1" dirty="0"/>
                        <a:t>Baseline Characteristics</a:t>
                      </a:r>
                    </a:p>
                  </a:txBody>
                  <a:tcPr>
                    <a:solidFill>
                      <a:schemeClr val="accent5">
                        <a:lumMod val="75000"/>
                      </a:schemeClr>
                    </a:solidFill>
                  </a:tcPr>
                </a:tc>
                <a:tc>
                  <a:txBody>
                    <a:bodyPr/>
                    <a:lstStyle/>
                    <a:p>
                      <a:r>
                        <a:rPr lang="en-US" sz="1800" b="1" dirty="0"/>
                        <a:t>GO29365</a:t>
                      </a:r>
                    </a:p>
                    <a:p>
                      <a:r>
                        <a:rPr lang="en-US" sz="1800" b="1" dirty="0" err="1"/>
                        <a:t>BR+Polatuzumab</a:t>
                      </a:r>
                      <a:r>
                        <a:rPr lang="en-US" sz="1800" b="1" dirty="0"/>
                        <a:t> </a:t>
                      </a:r>
                      <a:r>
                        <a:rPr lang="en-US" sz="1800" b="1" dirty="0" err="1"/>
                        <a:t>vedotin</a:t>
                      </a:r>
                      <a:endParaRPr lang="en-US" sz="1800" b="1" dirty="0"/>
                    </a:p>
                  </a:txBody>
                  <a:tcPr>
                    <a:solidFill>
                      <a:schemeClr val="accent5">
                        <a:lumMod val="75000"/>
                      </a:schemeClr>
                    </a:solidFill>
                  </a:tcPr>
                </a:tc>
                <a:tc>
                  <a:txBody>
                    <a:bodyPr/>
                    <a:lstStyle/>
                    <a:p>
                      <a:r>
                        <a:rPr lang="en-US" sz="1800" b="1" dirty="0"/>
                        <a:t>L-MIND</a:t>
                      </a:r>
                    </a:p>
                    <a:p>
                      <a:r>
                        <a:rPr lang="en-US" sz="1800" b="1" dirty="0" err="1"/>
                        <a:t>Tafasitamab+Lenalidomide</a:t>
                      </a:r>
                      <a:endParaRPr lang="en-US" sz="1800" b="1" dirty="0"/>
                    </a:p>
                  </a:txBody>
                  <a:tcPr>
                    <a:solidFill>
                      <a:schemeClr val="accent5">
                        <a:lumMod val="75000"/>
                      </a:schemeClr>
                    </a:solidFill>
                  </a:tcPr>
                </a:tc>
                <a:tc>
                  <a:txBody>
                    <a:bodyPr/>
                    <a:lstStyle/>
                    <a:p>
                      <a:r>
                        <a:rPr lang="en-US" sz="1800" b="1" dirty="0"/>
                        <a:t>SADAL</a:t>
                      </a:r>
                    </a:p>
                    <a:p>
                      <a:r>
                        <a:rPr lang="en-US" sz="1800" b="1" dirty="0"/>
                        <a:t>Selinexor</a:t>
                      </a:r>
                    </a:p>
                  </a:txBody>
                  <a:tcPr>
                    <a:solidFill>
                      <a:schemeClr val="accent5">
                        <a:lumMod val="75000"/>
                      </a:schemeClr>
                    </a:solidFill>
                  </a:tcPr>
                </a:tc>
                <a:tc>
                  <a:txBody>
                    <a:bodyPr/>
                    <a:lstStyle/>
                    <a:p>
                      <a:r>
                        <a:rPr lang="en-US" sz="1800" b="1" dirty="0"/>
                        <a:t>LOTIS-2</a:t>
                      </a:r>
                    </a:p>
                    <a:p>
                      <a:r>
                        <a:rPr lang="en-US" sz="1800" b="1" dirty="0" err="1"/>
                        <a:t>Loncastuximab</a:t>
                      </a:r>
                      <a:r>
                        <a:rPr lang="en-US" sz="1800" b="1" dirty="0"/>
                        <a:t> </a:t>
                      </a:r>
                      <a:r>
                        <a:rPr lang="en-US" sz="1800" b="1" dirty="0" err="1"/>
                        <a:t>tesirine</a:t>
                      </a:r>
                      <a:endParaRPr lang="en-US" sz="1800" b="1" dirty="0"/>
                    </a:p>
                  </a:txBody>
                  <a:tcPr>
                    <a:solidFill>
                      <a:schemeClr val="accent5">
                        <a:lumMod val="75000"/>
                      </a:schemeClr>
                    </a:solidFill>
                  </a:tcPr>
                </a:tc>
                <a:extLst>
                  <a:ext uri="{0D108BD9-81ED-4DB2-BD59-A6C34878D82A}">
                    <a16:rowId xmlns:a16="http://schemas.microsoft.com/office/drawing/2014/main" val="196629530"/>
                  </a:ext>
                </a:extLst>
              </a:tr>
              <a:tr h="370840">
                <a:tc>
                  <a:txBody>
                    <a:bodyPr/>
                    <a:lstStyle/>
                    <a:p>
                      <a:r>
                        <a:rPr lang="en-US" sz="1800" b="0" dirty="0"/>
                        <a:t>Primary refractory</a:t>
                      </a:r>
                    </a:p>
                  </a:txBody>
                  <a:tcPr>
                    <a:solidFill>
                      <a:schemeClr val="accent5">
                        <a:lumMod val="75000"/>
                      </a:schemeClr>
                    </a:solidFill>
                  </a:tcPr>
                </a:tc>
                <a:tc>
                  <a:txBody>
                    <a:bodyPr/>
                    <a:lstStyle/>
                    <a:p>
                      <a:r>
                        <a:rPr lang="en-US" sz="1800" b="0" dirty="0"/>
                        <a:t>Allowed</a:t>
                      </a:r>
                    </a:p>
                  </a:txBody>
                  <a:tcPr>
                    <a:solidFill>
                      <a:schemeClr val="accent5">
                        <a:lumMod val="75000"/>
                      </a:schemeClr>
                    </a:solidFill>
                  </a:tcPr>
                </a:tc>
                <a:tc>
                  <a:txBody>
                    <a:bodyPr/>
                    <a:lstStyle/>
                    <a:p>
                      <a:r>
                        <a:rPr lang="en-US" sz="1800" b="1" dirty="0"/>
                        <a:t>Excluded (19%)</a:t>
                      </a:r>
                    </a:p>
                  </a:txBody>
                  <a:tcPr>
                    <a:solidFill>
                      <a:schemeClr val="accent5">
                        <a:lumMod val="75000"/>
                      </a:schemeClr>
                    </a:solidFill>
                  </a:tcPr>
                </a:tc>
                <a:tc>
                  <a:txBody>
                    <a:bodyPr/>
                    <a:lstStyle/>
                    <a:p>
                      <a:r>
                        <a:rPr lang="en-US" sz="1800" b="0" dirty="0"/>
                        <a:t>Allowed</a:t>
                      </a:r>
                    </a:p>
                  </a:txBody>
                  <a:tcPr>
                    <a:solidFill>
                      <a:schemeClr val="accent5">
                        <a:lumMod val="75000"/>
                      </a:schemeClr>
                    </a:solidFill>
                  </a:tcPr>
                </a:tc>
                <a:tc>
                  <a:txBody>
                    <a:bodyPr/>
                    <a:lstStyle/>
                    <a:p>
                      <a:r>
                        <a:rPr lang="en-US" sz="1800" b="0" dirty="0"/>
                        <a:t>Allowed (20%)</a:t>
                      </a:r>
                    </a:p>
                  </a:txBody>
                  <a:tcPr>
                    <a:solidFill>
                      <a:schemeClr val="accent5">
                        <a:lumMod val="75000"/>
                      </a:schemeClr>
                    </a:solidFill>
                  </a:tcPr>
                </a:tc>
                <a:extLst>
                  <a:ext uri="{0D108BD9-81ED-4DB2-BD59-A6C34878D82A}">
                    <a16:rowId xmlns:a16="http://schemas.microsoft.com/office/drawing/2014/main" val="259175474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t>Transformed DLBCL</a:t>
                      </a:r>
                    </a:p>
                  </a:txBody>
                  <a:tcPr>
                    <a:solidFill>
                      <a:schemeClr val="accent5">
                        <a:lumMod val="75000"/>
                      </a:schemeClr>
                    </a:solidFill>
                  </a:tcPr>
                </a:tc>
                <a:tc>
                  <a:txBody>
                    <a:bodyPr/>
                    <a:lstStyle/>
                    <a:p>
                      <a:r>
                        <a:rPr lang="en-US" sz="1800" b="0" dirty="0"/>
                        <a:t>Excluded</a:t>
                      </a:r>
                    </a:p>
                  </a:txBody>
                  <a:tcPr>
                    <a:solidFill>
                      <a:schemeClr val="accent5">
                        <a:lumMod val="75000"/>
                      </a:schemeClr>
                    </a:solidFill>
                  </a:tcPr>
                </a:tc>
                <a:tc>
                  <a:txBody>
                    <a:bodyPr/>
                    <a:lstStyle/>
                    <a:p>
                      <a:r>
                        <a:rPr lang="en-US" sz="1800" b="0" dirty="0"/>
                        <a:t>Allowed (9%)</a:t>
                      </a:r>
                    </a:p>
                  </a:txBody>
                  <a:tcPr>
                    <a:solidFill>
                      <a:schemeClr val="accent5">
                        <a:lumMod val="75000"/>
                      </a:schemeClr>
                    </a:solidFill>
                  </a:tcPr>
                </a:tc>
                <a:tc>
                  <a:txBody>
                    <a:bodyPr/>
                    <a:lstStyle/>
                    <a:p>
                      <a:r>
                        <a:rPr lang="en-US" sz="1800" b="0" dirty="0"/>
                        <a:t>Allowed (24%)</a:t>
                      </a:r>
                    </a:p>
                  </a:txBody>
                  <a:tcPr>
                    <a:solidFill>
                      <a:schemeClr val="accent5">
                        <a:lumMod val="75000"/>
                      </a:schemeClr>
                    </a:solidFill>
                  </a:tcPr>
                </a:tc>
                <a:tc>
                  <a:txBody>
                    <a:bodyPr/>
                    <a:lstStyle/>
                    <a:p>
                      <a:r>
                        <a:rPr lang="en-US" sz="1800" b="0" dirty="0"/>
                        <a:t>Allowed (20%)</a:t>
                      </a:r>
                    </a:p>
                  </a:txBody>
                  <a:tcPr>
                    <a:solidFill>
                      <a:schemeClr val="accent5">
                        <a:lumMod val="75000"/>
                      </a:schemeClr>
                    </a:solidFill>
                  </a:tcPr>
                </a:tc>
                <a:extLst>
                  <a:ext uri="{0D108BD9-81ED-4DB2-BD59-A6C34878D82A}">
                    <a16:rowId xmlns:a16="http://schemas.microsoft.com/office/drawing/2014/main" val="96256271"/>
                  </a:ext>
                </a:extLst>
              </a:tr>
              <a:tr h="370840">
                <a:tc>
                  <a:txBody>
                    <a:bodyPr/>
                    <a:lstStyle/>
                    <a:p>
                      <a:r>
                        <a:rPr lang="en-US" sz="1800" b="0" dirty="0"/>
                        <a:t>Double-hit</a:t>
                      </a:r>
                    </a:p>
                    <a:p>
                      <a:r>
                        <a:rPr lang="en-US" sz="1800" b="0" dirty="0"/>
                        <a:t>Double-expressor</a:t>
                      </a:r>
                    </a:p>
                  </a:txBody>
                  <a:tcPr>
                    <a:solidFill>
                      <a:schemeClr val="accent5">
                        <a:lumMod val="75000"/>
                      </a:schemeClr>
                    </a:solidFill>
                  </a:tcPr>
                </a:tc>
                <a:tc>
                  <a:txBody>
                    <a:bodyPr/>
                    <a:lstStyle/>
                    <a:p>
                      <a:r>
                        <a:rPr lang="en-US" sz="1800" b="0" dirty="0"/>
                        <a:t>0%</a:t>
                      </a:r>
                    </a:p>
                    <a:p>
                      <a:r>
                        <a:rPr lang="en-US" sz="1800" b="0" dirty="0"/>
                        <a:t>42%</a:t>
                      </a:r>
                    </a:p>
                  </a:txBody>
                  <a:tcPr>
                    <a:solidFill>
                      <a:schemeClr val="accent5">
                        <a:lumMod val="75000"/>
                      </a:schemeClr>
                    </a:solidFill>
                  </a:tcPr>
                </a:tc>
                <a:tc>
                  <a:txBody>
                    <a:bodyPr/>
                    <a:lstStyle/>
                    <a:p>
                      <a:r>
                        <a:rPr lang="en-US" sz="1800" b="1" dirty="0"/>
                        <a:t>Excluded (n=2)</a:t>
                      </a:r>
                    </a:p>
                    <a:p>
                      <a:r>
                        <a:rPr lang="en-US" sz="1800" b="0" dirty="0"/>
                        <a:t>Unknown</a:t>
                      </a:r>
                    </a:p>
                  </a:txBody>
                  <a:tcPr>
                    <a:solidFill>
                      <a:schemeClr val="accent5">
                        <a:lumMod val="75000"/>
                      </a:schemeClr>
                    </a:solidFill>
                  </a:tcPr>
                </a:tc>
                <a:tc>
                  <a:txBody>
                    <a:bodyPr/>
                    <a:lstStyle/>
                    <a:p>
                      <a:r>
                        <a:rPr lang="en-US" sz="1800" b="0" dirty="0"/>
                        <a:t>4%</a:t>
                      </a:r>
                    </a:p>
                    <a:p>
                      <a:r>
                        <a:rPr lang="en-US" sz="1800" b="0" dirty="0"/>
                        <a:t>35%</a:t>
                      </a:r>
                    </a:p>
                  </a:txBody>
                  <a:tcPr>
                    <a:solidFill>
                      <a:schemeClr val="accent5">
                        <a:lumMod val="75000"/>
                      </a:schemeClr>
                    </a:solidFill>
                  </a:tcPr>
                </a:tc>
                <a:tc>
                  <a:txBody>
                    <a:bodyPr/>
                    <a:lstStyle/>
                    <a:p>
                      <a:r>
                        <a:rPr lang="en-US" sz="1800" b="0" dirty="0"/>
                        <a:t>10%</a:t>
                      </a:r>
                    </a:p>
                    <a:p>
                      <a:r>
                        <a:rPr lang="en-US" sz="1800" b="0" dirty="0"/>
                        <a:t>14%</a:t>
                      </a:r>
                    </a:p>
                  </a:txBody>
                  <a:tcPr>
                    <a:solidFill>
                      <a:schemeClr val="accent5">
                        <a:lumMod val="75000"/>
                      </a:schemeClr>
                    </a:solidFill>
                  </a:tcPr>
                </a:tc>
                <a:extLst>
                  <a:ext uri="{0D108BD9-81ED-4DB2-BD59-A6C34878D82A}">
                    <a16:rowId xmlns:a16="http://schemas.microsoft.com/office/drawing/2014/main" val="460578709"/>
                  </a:ext>
                </a:extLst>
              </a:tr>
              <a:tr h="370840">
                <a:tc>
                  <a:txBody>
                    <a:bodyPr/>
                    <a:lstStyle/>
                    <a:p>
                      <a:r>
                        <a:rPr lang="en-US" sz="1800" b="0" dirty="0"/>
                        <a:t>Median LOT (range)</a:t>
                      </a:r>
                    </a:p>
                  </a:txBody>
                  <a:tcPr>
                    <a:solidFill>
                      <a:schemeClr val="accent5">
                        <a:lumMod val="75000"/>
                      </a:schemeClr>
                    </a:solidFill>
                  </a:tcPr>
                </a:tc>
                <a:tc>
                  <a:txBody>
                    <a:bodyPr/>
                    <a:lstStyle/>
                    <a:p>
                      <a:r>
                        <a:rPr lang="en-US" sz="1800" b="0" dirty="0"/>
                        <a:t>2 (1-7)</a:t>
                      </a:r>
                    </a:p>
                  </a:txBody>
                  <a:tcPr>
                    <a:solidFill>
                      <a:schemeClr val="accent5">
                        <a:lumMod val="75000"/>
                      </a:schemeClr>
                    </a:solidFill>
                  </a:tcPr>
                </a:tc>
                <a:tc>
                  <a:txBody>
                    <a:bodyPr/>
                    <a:lstStyle/>
                    <a:p>
                      <a:r>
                        <a:rPr lang="en-US" sz="1800" b="0" dirty="0"/>
                        <a:t> 2 (1-4, max 3)</a:t>
                      </a:r>
                    </a:p>
                  </a:txBody>
                  <a:tcPr>
                    <a:solidFill>
                      <a:schemeClr val="accent5">
                        <a:lumMod val="75000"/>
                      </a:schemeClr>
                    </a:solidFill>
                  </a:tcPr>
                </a:tc>
                <a:tc>
                  <a:txBody>
                    <a:bodyPr/>
                    <a:lstStyle/>
                    <a:p>
                      <a:r>
                        <a:rPr lang="en-US" sz="1800" b="0" dirty="0"/>
                        <a:t>2 (2-3)</a:t>
                      </a:r>
                    </a:p>
                  </a:txBody>
                  <a:tcPr>
                    <a:solidFill>
                      <a:schemeClr val="accent5">
                        <a:lumMod val="75000"/>
                      </a:schemeClr>
                    </a:solidFill>
                  </a:tcPr>
                </a:tc>
                <a:tc>
                  <a:txBody>
                    <a:bodyPr/>
                    <a:lstStyle/>
                    <a:p>
                      <a:r>
                        <a:rPr lang="en-US" sz="1800" b="0" dirty="0"/>
                        <a:t>3, 32% 4+ lines</a:t>
                      </a:r>
                    </a:p>
                  </a:txBody>
                  <a:tcPr>
                    <a:solidFill>
                      <a:schemeClr val="accent5">
                        <a:lumMod val="75000"/>
                      </a:schemeClr>
                    </a:solidFill>
                  </a:tcPr>
                </a:tc>
                <a:extLst>
                  <a:ext uri="{0D108BD9-81ED-4DB2-BD59-A6C34878D82A}">
                    <a16:rowId xmlns:a16="http://schemas.microsoft.com/office/drawing/2014/main" val="608055391"/>
                  </a:ext>
                </a:extLst>
              </a:tr>
              <a:tr h="370840">
                <a:tc>
                  <a:txBody>
                    <a:bodyPr/>
                    <a:lstStyle/>
                    <a:p>
                      <a:r>
                        <a:rPr lang="en-US" sz="1800" b="0" dirty="0"/>
                        <a:t>Refractory to last </a:t>
                      </a:r>
                      <a:r>
                        <a:rPr lang="en-US" sz="1800" b="0" dirty="0" err="1"/>
                        <a:t>tx</a:t>
                      </a:r>
                      <a:endParaRPr lang="en-US" sz="1800" b="0" dirty="0"/>
                    </a:p>
                  </a:txBody>
                  <a:tcPr>
                    <a:solidFill>
                      <a:schemeClr val="accent5">
                        <a:lumMod val="75000"/>
                      </a:schemeClr>
                    </a:solidFill>
                  </a:tcPr>
                </a:tc>
                <a:tc>
                  <a:txBody>
                    <a:bodyPr/>
                    <a:lstStyle/>
                    <a:p>
                      <a:r>
                        <a:rPr lang="en-US" sz="1800" b="0" dirty="0"/>
                        <a:t>80%</a:t>
                      </a:r>
                    </a:p>
                  </a:txBody>
                  <a:tcPr>
                    <a:solidFill>
                      <a:schemeClr val="accent5">
                        <a:lumMod val="75000"/>
                      </a:schemeClr>
                    </a:solidFill>
                  </a:tcPr>
                </a:tc>
                <a:tc>
                  <a:txBody>
                    <a:bodyPr/>
                    <a:lstStyle/>
                    <a:p>
                      <a:r>
                        <a:rPr lang="en-US" sz="1800" b="0" dirty="0"/>
                        <a:t>44%</a:t>
                      </a:r>
                    </a:p>
                  </a:txBody>
                  <a:tcPr>
                    <a:solidFill>
                      <a:schemeClr val="accent5">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t>72% (≥60 or 98d from last </a:t>
                      </a:r>
                      <a:r>
                        <a:rPr lang="en-US" sz="1800" b="0" dirty="0" err="1"/>
                        <a:t>tx</a:t>
                      </a:r>
                      <a:endParaRPr lang="en-US" sz="1800" b="0" dirty="0"/>
                    </a:p>
                  </a:txBody>
                  <a:tcPr>
                    <a:solidFill>
                      <a:schemeClr val="accent5">
                        <a:lumMod val="75000"/>
                      </a:schemeClr>
                    </a:solidFill>
                  </a:tcPr>
                </a:tc>
                <a:tc>
                  <a:txBody>
                    <a:bodyPr/>
                    <a:lstStyle/>
                    <a:p>
                      <a:r>
                        <a:rPr lang="en-US" sz="1800" b="0" dirty="0"/>
                        <a:t>58%</a:t>
                      </a:r>
                    </a:p>
                  </a:txBody>
                  <a:tcPr>
                    <a:solidFill>
                      <a:schemeClr val="accent5">
                        <a:lumMod val="75000"/>
                      </a:schemeClr>
                    </a:solidFill>
                  </a:tcPr>
                </a:tc>
                <a:extLst>
                  <a:ext uri="{0D108BD9-81ED-4DB2-BD59-A6C34878D82A}">
                    <a16:rowId xmlns:a16="http://schemas.microsoft.com/office/drawing/2014/main" val="1437520472"/>
                  </a:ext>
                </a:extLst>
              </a:tr>
              <a:tr h="0">
                <a:tc>
                  <a:txBody>
                    <a:bodyPr/>
                    <a:lstStyle/>
                    <a:p>
                      <a:r>
                        <a:rPr lang="en-US" sz="1800" b="1" dirty="0"/>
                        <a:t>ORR</a:t>
                      </a:r>
                    </a:p>
                    <a:p>
                      <a:r>
                        <a:rPr lang="en-US" sz="1800" b="1" dirty="0"/>
                        <a:t>CR</a:t>
                      </a:r>
                    </a:p>
                  </a:txBody>
                  <a:tcPr>
                    <a:solidFill>
                      <a:schemeClr val="accent5">
                        <a:lumMod val="75000"/>
                      </a:schemeClr>
                    </a:solidFill>
                  </a:tcPr>
                </a:tc>
                <a:tc>
                  <a:txBody>
                    <a:bodyPr/>
                    <a:lstStyle/>
                    <a:p>
                      <a:r>
                        <a:rPr lang="en-US" sz="1800" b="1" dirty="0"/>
                        <a:t>45% (best 62.5%)</a:t>
                      </a:r>
                    </a:p>
                    <a:p>
                      <a:r>
                        <a:rPr lang="en-US" sz="1800" b="1" dirty="0"/>
                        <a:t>50% (best 40%)</a:t>
                      </a:r>
                    </a:p>
                  </a:txBody>
                  <a:tcPr>
                    <a:solidFill>
                      <a:schemeClr val="accent5">
                        <a:lumMod val="75000"/>
                      </a:schemeClr>
                    </a:solidFill>
                  </a:tcPr>
                </a:tc>
                <a:tc>
                  <a:txBody>
                    <a:bodyPr/>
                    <a:lstStyle/>
                    <a:p>
                      <a:r>
                        <a:rPr lang="en-US" sz="1800" b="1" dirty="0"/>
                        <a:t>48%</a:t>
                      </a:r>
                    </a:p>
                    <a:p>
                      <a:r>
                        <a:rPr lang="en-US" sz="1800" b="1" dirty="0"/>
                        <a:t>34%</a:t>
                      </a:r>
                    </a:p>
                  </a:txBody>
                  <a:tcPr>
                    <a:solidFill>
                      <a:schemeClr val="accent5">
                        <a:lumMod val="75000"/>
                      </a:schemeClr>
                    </a:solidFill>
                  </a:tcPr>
                </a:tc>
                <a:tc>
                  <a:txBody>
                    <a:bodyPr/>
                    <a:lstStyle/>
                    <a:p>
                      <a:r>
                        <a:rPr lang="en-US" sz="1800" b="1" dirty="0"/>
                        <a:t>28%</a:t>
                      </a:r>
                    </a:p>
                    <a:p>
                      <a:r>
                        <a:rPr lang="en-US" sz="1800" b="1" dirty="0"/>
                        <a:t>12%</a:t>
                      </a:r>
                    </a:p>
                  </a:txBody>
                  <a:tcPr>
                    <a:solidFill>
                      <a:schemeClr val="accent5">
                        <a:lumMod val="75000"/>
                      </a:schemeClr>
                    </a:solidFill>
                  </a:tcPr>
                </a:tc>
                <a:tc>
                  <a:txBody>
                    <a:bodyPr/>
                    <a:lstStyle/>
                    <a:p>
                      <a:r>
                        <a:rPr lang="en-US" sz="1800" b="1" dirty="0"/>
                        <a:t>48%</a:t>
                      </a:r>
                    </a:p>
                    <a:p>
                      <a:r>
                        <a:rPr lang="en-US" sz="1800" b="1" dirty="0"/>
                        <a:t>24%</a:t>
                      </a:r>
                    </a:p>
                  </a:txBody>
                  <a:tcPr>
                    <a:solidFill>
                      <a:schemeClr val="accent5">
                        <a:lumMod val="75000"/>
                      </a:schemeClr>
                    </a:solidFill>
                  </a:tcPr>
                </a:tc>
                <a:extLst>
                  <a:ext uri="{0D108BD9-81ED-4DB2-BD59-A6C34878D82A}">
                    <a16:rowId xmlns:a16="http://schemas.microsoft.com/office/drawing/2014/main" val="2572029598"/>
                  </a:ext>
                </a:extLst>
              </a:tr>
              <a:tr h="370840">
                <a:tc>
                  <a:txBody>
                    <a:bodyPr/>
                    <a:lstStyle/>
                    <a:p>
                      <a:r>
                        <a:rPr lang="en-US" sz="1800" b="1" dirty="0"/>
                        <a:t>DOR</a:t>
                      </a:r>
                    </a:p>
                    <a:p>
                      <a:r>
                        <a:rPr lang="en-US" sz="1800" b="1" dirty="0"/>
                        <a:t>PFS</a:t>
                      </a:r>
                    </a:p>
                    <a:p>
                      <a:r>
                        <a:rPr lang="en-US" sz="1800" b="1" dirty="0"/>
                        <a:t>OS</a:t>
                      </a:r>
                    </a:p>
                  </a:txBody>
                  <a:tcPr>
                    <a:solidFill>
                      <a:schemeClr val="accent5">
                        <a:lumMod val="75000"/>
                      </a:schemeClr>
                    </a:solidFill>
                  </a:tcPr>
                </a:tc>
                <a:tc>
                  <a:txBody>
                    <a:bodyPr/>
                    <a:lstStyle/>
                    <a:p>
                      <a:r>
                        <a:rPr lang="en-US" sz="1800" b="1" dirty="0"/>
                        <a:t>12.6 </a:t>
                      </a:r>
                      <a:r>
                        <a:rPr lang="en-US" sz="1800" b="1" dirty="0" err="1"/>
                        <a:t>mo</a:t>
                      </a:r>
                      <a:endParaRPr lang="en-US" sz="1800" b="1" dirty="0"/>
                    </a:p>
                    <a:p>
                      <a:r>
                        <a:rPr lang="en-US" sz="1800" b="1" dirty="0"/>
                        <a:t>9.5 </a:t>
                      </a:r>
                      <a:r>
                        <a:rPr lang="en-US" sz="1800" b="1" dirty="0" err="1"/>
                        <a:t>mo</a:t>
                      </a:r>
                      <a:endParaRPr lang="en-US" sz="1800" b="1" dirty="0"/>
                    </a:p>
                    <a:p>
                      <a:r>
                        <a:rPr lang="en-US" sz="1800" b="1" dirty="0"/>
                        <a:t>12.4 </a:t>
                      </a:r>
                      <a:r>
                        <a:rPr lang="en-US" sz="1800" b="1" dirty="0" err="1"/>
                        <a:t>mo</a:t>
                      </a:r>
                      <a:endParaRPr lang="en-US" sz="1800" b="1" dirty="0"/>
                    </a:p>
                  </a:txBody>
                  <a:tcPr>
                    <a:solidFill>
                      <a:schemeClr val="accent5">
                        <a:lumMod val="75000"/>
                      </a:schemeClr>
                    </a:solidFill>
                  </a:tcPr>
                </a:tc>
                <a:tc>
                  <a:txBody>
                    <a:bodyPr/>
                    <a:lstStyle/>
                    <a:p>
                      <a:r>
                        <a:rPr lang="en-US" sz="1800" b="1" dirty="0"/>
                        <a:t>21.7 </a:t>
                      </a:r>
                      <a:r>
                        <a:rPr lang="en-US" sz="1800" b="1" dirty="0" err="1"/>
                        <a:t>mo</a:t>
                      </a:r>
                      <a:r>
                        <a:rPr lang="en-US" sz="1800" b="1" dirty="0"/>
                        <a:t> (updated 43.9 </a:t>
                      </a:r>
                      <a:r>
                        <a:rPr lang="en-US" sz="1800" b="1" dirty="0" err="1"/>
                        <a:t>mo</a:t>
                      </a:r>
                      <a:r>
                        <a:rPr lang="en-US" sz="1800" b="1" dirty="0"/>
                        <a:t>)</a:t>
                      </a:r>
                    </a:p>
                    <a:p>
                      <a:r>
                        <a:rPr lang="en-US" sz="1800" b="1" dirty="0"/>
                        <a:t>12.1 </a:t>
                      </a:r>
                      <a:r>
                        <a:rPr lang="en-US" sz="1800" b="1" dirty="0" err="1"/>
                        <a:t>mo</a:t>
                      </a:r>
                      <a:endParaRPr lang="en-US" sz="1800" b="1" dirty="0"/>
                    </a:p>
                    <a:p>
                      <a:r>
                        <a:rPr lang="en-US" sz="1800" b="1" dirty="0"/>
                        <a:t>33.5 </a:t>
                      </a:r>
                      <a:r>
                        <a:rPr lang="en-US" sz="1800" b="1" dirty="0" err="1"/>
                        <a:t>mo</a:t>
                      </a:r>
                      <a:endParaRPr lang="en-US" sz="1800" b="1" dirty="0"/>
                    </a:p>
                  </a:txBody>
                  <a:tcPr>
                    <a:solidFill>
                      <a:schemeClr val="accent5">
                        <a:lumMod val="75000"/>
                      </a:schemeClr>
                    </a:solidFill>
                  </a:tcPr>
                </a:tc>
                <a:tc>
                  <a:txBody>
                    <a:bodyPr/>
                    <a:lstStyle/>
                    <a:p>
                      <a:r>
                        <a:rPr lang="en-US" sz="1800" b="1" dirty="0"/>
                        <a:t>9.3 </a:t>
                      </a:r>
                      <a:r>
                        <a:rPr lang="en-US" sz="1800" b="1" dirty="0" err="1"/>
                        <a:t>mo</a:t>
                      </a:r>
                      <a:endParaRPr lang="en-US" sz="1800" b="1" dirty="0"/>
                    </a:p>
                    <a:p>
                      <a:r>
                        <a:rPr lang="en-US" sz="1800" b="1" dirty="0"/>
                        <a:t>2.6 </a:t>
                      </a:r>
                      <a:r>
                        <a:rPr lang="en-US" sz="1800" b="1" dirty="0" err="1"/>
                        <a:t>mo</a:t>
                      </a:r>
                      <a:endParaRPr lang="en-US" sz="1800" b="1" dirty="0"/>
                    </a:p>
                    <a:p>
                      <a:r>
                        <a:rPr lang="en-US" sz="1800" b="1" dirty="0"/>
                        <a:t>9.1 </a:t>
                      </a:r>
                      <a:r>
                        <a:rPr lang="en-US" sz="1800" b="1" dirty="0" err="1"/>
                        <a:t>mo</a:t>
                      </a:r>
                      <a:endParaRPr lang="en-US" sz="1800" b="1" dirty="0"/>
                    </a:p>
                  </a:txBody>
                  <a:tcPr>
                    <a:solidFill>
                      <a:schemeClr val="accent5">
                        <a:lumMod val="75000"/>
                      </a:schemeClr>
                    </a:solidFill>
                  </a:tcPr>
                </a:tc>
                <a:tc>
                  <a:txBody>
                    <a:bodyPr/>
                    <a:lstStyle/>
                    <a:p>
                      <a:r>
                        <a:rPr lang="en-US" sz="1800" b="1" dirty="0"/>
                        <a:t>10.3 </a:t>
                      </a:r>
                      <a:r>
                        <a:rPr lang="en-US" sz="1800" b="1" dirty="0" err="1"/>
                        <a:t>mo</a:t>
                      </a:r>
                      <a:endParaRPr lang="en-US" sz="1800" b="1" dirty="0"/>
                    </a:p>
                    <a:p>
                      <a:r>
                        <a:rPr lang="en-US" sz="1800" b="1" dirty="0"/>
                        <a:t>4.9 </a:t>
                      </a:r>
                      <a:r>
                        <a:rPr lang="en-US" sz="1800" b="1" dirty="0" err="1"/>
                        <a:t>mo</a:t>
                      </a:r>
                      <a:endParaRPr lang="en-US" sz="1800" b="1" dirty="0"/>
                    </a:p>
                    <a:p>
                      <a:r>
                        <a:rPr lang="en-US" sz="1800" b="1" dirty="0"/>
                        <a:t>9.9 </a:t>
                      </a:r>
                      <a:r>
                        <a:rPr lang="en-US" sz="1800" b="1" dirty="0" err="1"/>
                        <a:t>mo</a:t>
                      </a:r>
                      <a:endParaRPr lang="en-US" sz="1800" b="1" dirty="0"/>
                    </a:p>
                  </a:txBody>
                  <a:tcPr>
                    <a:solidFill>
                      <a:schemeClr val="accent5">
                        <a:lumMod val="75000"/>
                      </a:schemeClr>
                    </a:solidFill>
                  </a:tcPr>
                </a:tc>
                <a:extLst>
                  <a:ext uri="{0D108BD9-81ED-4DB2-BD59-A6C34878D82A}">
                    <a16:rowId xmlns:a16="http://schemas.microsoft.com/office/drawing/2014/main" val="4265222978"/>
                  </a:ext>
                </a:extLst>
              </a:tr>
              <a:tr h="370840">
                <a:tc>
                  <a:txBody>
                    <a:bodyPr/>
                    <a:lstStyle/>
                    <a:p>
                      <a:pPr algn="l"/>
                      <a:r>
                        <a:rPr lang="en-US" sz="1800" b="1" dirty="0"/>
                        <a:t>Follow-up (</a:t>
                      </a:r>
                      <a:r>
                        <a:rPr lang="en-US" sz="1800" b="1" dirty="0" err="1"/>
                        <a:t>mos</a:t>
                      </a:r>
                      <a:r>
                        <a:rPr lang="en-US" sz="1800" b="1" dirty="0"/>
                        <a:t>)</a:t>
                      </a:r>
                    </a:p>
                  </a:txBody>
                  <a:tcPr>
                    <a:solidFill>
                      <a:schemeClr val="accent5">
                        <a:lumMod val="75000"/>
                      </a:schemeClr>
                    </a:solidFill>
                  </a:tcPr>
                </a:tc>
                <a:tc>
                  <a:txBody>
                    <a:bodyPr/>
                    <a:lstStyle/>
                    <a:p>
                      <a:r>
                        <a:rPr lang="en-US" sz="1800" dirty="0"/>
                        <a:t>7.3</a:t>
                      </a:r>
                    </a:p>
                  </a:txBody>
                  <a:tcPr>
                    <a:solidFill>
                      <a:schemeClr val="accent5">
                        <a:lumMod val="75000"/>
                      </a:schemeClr>
                    </a:solidFill>
                  </a:tcPr>
                </a:tc>
                <a:tc>
                  <a:txBody>
                    <a:bodyPr/>
                    <a:lstStyle/>
                    <a:p>
                      <a:r>
                        <a:rPr lang="en-US" sz="1800" dirty="0"/>
                        <a:t>14.7</a:t>
                      </a:r>
                    </a:p>
                  </a:txBody>
                  <a:tcPr>
                    <a:solidFill>
                      <a:schemeClr val="accent5">
                        <a:lumMod val="75000"/>
                      </a:schemeClr>
                    </a:solidFill>
                  </a:tcPr>
                </a:tc>
                <a:tc>
                  <a:txBody>
                    <a:bodyPr/>
                    <a:lstStyle/>
                    <a:p>
                      <a:r>
                        <a:rPr lang="en-US" sz="1800" dirty="0"/>
                        <a:t>17.3 </a:t>
                      </a:r>
                    </a:p>
                  </a:txBody>
                  <a:tcPr>
                    <a:solidFill>
                      <a:schemeClr val="accent5">
                        <a:lumMod val="75000"/>
                      </a:schemeClr>
                    </a:solidFill>
                  </a:tcPr>
                </a:tc>
                <a:tc>
                  <a:txBody>
                    <a:bodyPr/>
                    <a:lstStyle/>
                    <a:p>
                      <a:r>
                        <a:rPr lang="en-US" sz="1800" dirty="0"/>
                        <a:t>27</a:t>
                      </a:r>
                    </a:p>
                  </a:txBody>
                  <a:tcPr>
                    <a:solidFill>
                      <a:schemeClr val="accent5">
                        <a:lumMod val="75000"/>
                      </a:schemeClr>
                    </a:solidFill>
                  </a:tcPr>
                </a:tc>
                <a:extLst>
                  <a:ext uri="{0D108BD9-81ED-4DB2-BD59-A6C34878D82A}">
                    <a16:rowId xmlns:a16="http://schemas.microsoft.com/office/drawing/2014/main" val="3308026689"/>
                  </a:ext>
                </a:extLst>
              </a:tr>
            </a:tbl>
          </a:graphicData>
        </a:graphic>
      </p:graphicFrame>
    </p:spTree>
    <p:extLst>
      <p:ext uri="{BB962C8B-B14F-4D97-AF65-F5344CB8AC3E}">
        <p14:creationId xmlns:p14="http://schemas.microsoft.com/office/powerpoint/2010/main" val="45041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64E07-972C-90C3-0103-7BEEDCC1C33A}"/>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60333491-2E91-9BA9-FE50-D53B6E74868E}"/>
              </a:ext>
            </a:extLst>
          </p:cNvPr>
          <p:cNvSpPr>
            <a:spLocks noGrp="1"/>
          </p:cNvSpPr>
          <p:nvPr>
            <p:ph type="body" sz="quarter" idx="12"/>
          </p:nvPr>
        </p:nvSpPr>
        <p:spPr/>
        <p:txBody>
          <a:bodyPr/>
          <a:lstStyle/>
          <a:p>
            <a:endParaRPr lang="en-US"/>
          </a:p>
        </p:txBody>
      </p:sp>
      <p:sp>
        <p:nvSpPr>
          <p:cNvPr id="7" name="Title 1">
            <a:extLst>
              <a:ext uri="{FF2B5EF4-FFF2-40B4-BE49-F238E27FC236}">
                <a16:creationId xmlns:a16="http://schemas.microsoft.com/office/drawing/2014/main" id="{6E84A072-EF10-D686-8C83-259B0CDD3D98}"/>
              </a:ext>
            </a:extLst>
          </p:cNvPr>
          <p:cNvSpPr txBox="1">
            <a:spLocks/>
          </p:cNvSpPr>
          <p:nvPr/>
        </p:nvSpPr>
        <p:spPr>
          <a:xfrm>
            <a:off x="-66712" y="0"/>
            <a:ext cx="12013661" cy="659523"/>
          </a:xfrm>
          <a:prstGeom prst="rect">
            <a:avLst/>
          </a:prstGeom>
          <a:noFill/>
        </p:spPr>
        <p:txBody>
          <a:bodyPr/>
          <a:lstStyle>
            <a:lvl1pPr algn="ctr" rtl="0" eaLnBrk="1" fontAlgn="base" hangingPunct="1">
              <a:spcBef>
                <a:spcPct val="0"/>
              </a:spcBef>
              <a:spcAft>
                <a:spcPct val="0"/>
              </a:spcAft>
              <a:defRPr sz="4796" i="0">
                <a:solidFill>
                  <a:srgbClr val="003465"/>
                </a:solidFill>
                <a:latin typeface="+mn-lt"/>
                <a:ea typeface="+mj-ea"/>
                <a:cs typeface="+mj-cs"/>
              </a:defRPr>
            </a:lvl1pPr>
            <a:lvl2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5pPr>
            <a:lvl6pPr marL="609036"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72"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108"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144"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500" b="0" i="0" u="none" strike="noStrike" kern="0" cap="none" spc="0" normalizeH="0" baseline="0" noProof="0" dirty="0">
                <a:ln>
                  <a:noFill/>
                </a:ln>
                <a:solidFill>
                  <a:srgbClr val="003465"/>
                </a:solidFill>
                <a:effectLst/>
                <a:uLnTx/>
                <a:uFillTx/>
                <a:latin typeface="Arial"/>
                <a:ea typeface="ＭＳ Ｐゴシック"/>
              </a:rPr>
              <a:t>Next Generation of Combination R/R DLBCL therapies</a:t>
            </a:r>
          </a:p>
        </p:txBody>
      </p:sp>
      <p:sp>
        <p:nvSpPr>
          <p:cNvPr id="8" name="TextBox 7">
            <a:extLst>
              <a:ext uri="{FF2B5EF4-FFF2-40B4-BE49-F238E27FC236}">
                <a16:creationId xmlns:a16="http://schemas.microsoft.com/office/drawing/2014/main" id="{A539D34C-A687-5814-7146-C6CE74B6CC9A}"/>
              </a:ext>
            </a:extLst>
          </p:cNvPr>
          <p:cNvSpPr txBox="1"/>
          <p:nvPr/>
        </p:nvSpPr>
        <p:spPr>
          <a:xfrm>
            <a:off x="655608" y="793630"/>
            <a:ext cx="11291341" cy="590931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ＭＳ Ｐゴシック"/>
              </a:rPr>
              <a:t>Mosun/Pola in R/R DLBCL (n=120)</a:t>
            </a:r>
            <a:r>
              <a:rPr kumimoji="0" lang="en-US" sz="2000" b="0" i="0" u="none" strike="noStrike" kern="1200" cap="none" spc="0" normalizeH="0" baseline="30000" noProof="0" dirty="0">
                <a:ln>
                  <a:noFill/>
                </a:ln>
                <a:solidFill>
                  <a:srgbClr val="000000"/>
                </a:solidFill>
                <a:effectLst/>
                <a:uLnTx/>
                <a:uFillTx/>
                <a:latin typeface="Arial"/>
                <a:ea typeface="ＭＳ Ｐゴシック"/>
              </a:rPr>
              <a:t>1</a:t>
            </a:r>
            <a:endParaRPr kumimoji="0" lang="en-US" sz="2000" b="0" i="0" u="none" strike="noStrike" kern="1200" cap="none" spc="0" normalizeH="0" baseline="0" noProof="0" dirty="0">
              <a:ln>
                <a:noFill/>
              </a:ln>
              <a:solidFill>
                <a:srgbClr val="000000"/>
              </a:solidFill>
              <a:effectLst/>
              <a:uLnTx/>
              <a:uFillTx/>
              <a:latin typeface="Arial"/>
              <a:ea typeface="ＭＳ Ｐゴシック"/>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ＭＳ Ｐゴシック"/>
              </a:rPr>
              <a:t>ORR 59.2%, CRR 45.9%</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ＭＳ Ｐゴシック"/>
              </a:rPr>
              <a:t>Median duration of CR was not reached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ＭＳ Ｐゴシック"/>
              </a:rPr>
              <a:t>Median PFS 11.4 months, median OS 23.3 months (median f/u 23.9 </a:t>
            </a:r>
            <a:r>
              <a:rPr kumimoji="0" lang="en-US" sz="2000" b="0" i="0" u="none" strike="noStrike" kern="1200" cap="none" spc="0" normalizeH="0" baseline="0" noProof="0" dirty="0" err="1">
                <a:ln>
                  <a:noFill/>
                </a:ln>
                <a:solidFill>
                  <a:srgbClr val="000000"/>
                </a:solidFill>
                <a:effectLst/>
                <a:uLnTx/>
                <a:uFillTx/>
                <a:latin typeface="Arial"/>
                <a:ea typeface="ＭＳ Ｐゴシック"/>
              </a:rPr>
              <a:t>mos</a:t>
            </a:r>
            <a:r>
              <a:rPr kumimoji="0" lang="en-US" sz="2000" b="0" i="0" u="none" strike="noStrike" kern="1200" cap="none" spc="0" normalizeH="0" baseline="0" noProof="0" dirty="0">
                <a:ln>
                  <a:noFill/>
                </a:ln>
                <a:solidFill>
                  <a:srgbClr val="000000"/>
                </a:solidFill>
                <a:effectLst/>
                <a:uLnTx/>
                <a:uFillTx/>
                <a:latin typeface="Arial"/>
                <a:ea typeface="ＭＳ Ｐゴシック"/>
              </a:rPr>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ＭＳ Ｐゴシック"/>
              </a:rPr>
              <a:t>Safety: most common Grade 3 or higher AE neutropenia (25%) and fatigue (6.7%), any grade CRS 16.7%</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ＭＳ Ｐゴシック"/>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000000"/>
                </a:solidFill>
                <a:effectLst/>
                <a:uLnTx/>
                <a:uFillTx/>
                <a:latin typeface="Arial"/>
                <a:ea typeface="ＭＳ Ｐゴシック"/>
              </a:rPr>
              <a:t>Glofit</a:t>
            </a:r>
            <a:r>
              <a:rPr kumimoji="0" lang="en-US" sz="2000" b="0" i="0" u="none" strike="noStrike" kern="1200" cap="none" spc="0" normalizeH="0" baseline="0" noProof="0" dirty="0">
                <a:ln>
                  <a:noFill/>
                </a:ln>
                <a:solidFill>
                  <a:srgbClr val="000000"/>
                </a:solidFill>
                <a:effectLst/>
                <a:uLnTx/>
                <a:uFillTx/>
                <a:latin typeface="Arial"/>
                <a:ea typeface="ＭＳ Ｐゴシック"/>
              </a:rPr>
              <a:t>/Pola in R/R DLBCL (n= 111)</a:t>
            </a:r>
            <a:r>
              <a:rPr kumimoji="0" lang="en-US" sz="2000" b="0" i="0" u="none" strike="noStrike" kern="1200" cap="none" spc="0" normalizeH="0" baseline="30000" noProof="0" dirty="0">
                <a:ln>
                  <a:noFill/>
                </a:ln>
                <a:solidFill>
                  <a:srgbClr val="000000"/>
                </a:solidFill>
                <a:effectLst/>
                <a:uLnTx/>
                <a:uFillTx/>
                <a:latin typeface="Arial"/>
                <a:ea typeface="ＭＳ Ｐゴシック"/>
              </a:rPr>
              <a:t>2</a:t>
            </a:r>
            <a:endParaRPr kumimoji="0" lang="en-US" sz="2000" b="0" i="0" u="none" strike="noStrike" kern="1200" cap="none" spc="0" normalizeH="0" baseline="0" noProof="0" dirty="0">
              <a:ln>
                <a:noFill/>
              </a:ln>
              <a:solidFill>
                <a:srgbClr val="000000"/>
              </a:solidFill>
              <a:effectLst/>
              <a:uLnTx/>
              <a:uFillTx/>
              <a:latin typeface="Arial"/>
              <a:ea typeface="ＭＳ Ｐゴシック"/>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ＭＳ Ｐゴシック"/>
              </a:rPr>
              <a:t>ORR 78%, CR 56%</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ＭＳ Ｐゴシック"/>
              </a:rPr>
              <a:t>In patients with a CR, 6 and 12 month DOCR rates were 89.2% and 73.1% respectively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ＭＳ Ｐゴシック"/>
              </a:rPr>
              <a:t>Safety: Grade 3/4 AEs were reported in 61.3% with neutropenia most common (29.7%)</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ＭＳ Ｐゴシック"/>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000000"/>
                </a:solidFill>
                <a:effectLst/>
                <a:uLnTx/>
                <a:uFillTx/>
                <a:latin typeface="Arial"/>
                <a:ea typeface="ＭＳ Ｐゴシック"/>
              </a:rPr>
              <a:t>Epcoritamab</a:t>
            </a:r>
            <a:r>
              <a:rPr kumimoji="0" lang="en-US" sz="2000" b="0" i="0" u="none" strike="noStrike" kern="1200" cap="none" spc="0" normalizeH="0" baseline="0" noProof="0" dirty="0">
                <a:ln>
                  <a:noFill/>
                </a:ln>
                <a:solidFill>
                  <a:srgbClr val="000000"/>
                </a:solidFill>
                <a:effectLst/>
                <a:uLnTx/>
                <a:uFillTx/>
                <a:latin typeface="Arial"/>
                <a:ea typeface="ＭＳ Ｐゴシック"/>
              </a:rPr>
              <a:t> + Lenalidomide in R/R DLBCL EPCORE NHL-5 (n=26)</a:t>
            </a:r>
            <a:r>
              <a:rPr kumimoji="0" lang="en-US" sz="2000" b="0" i="0" u="none" strike="noStrike" kern="1200" cap="none" spc="0" normalizeH="0" baseline="30000" noProof="0" dirty="0">
                <a:ln>
                  <a:noFill/>
                </a:ln>
                <a:solidFill>
                  <a:srgbClr val="000000"/>
                </a:solidFill>
                <a:effectLst/>
                <a:uLnTx/>
                <a:uFillTx/>
                <a:latin typeface="Arial"/>
                <a:ea typeface="ＭＳ Ｐゴシック"/>
              </a:rPr>
              <a:t>3</a:t>
            </a:r>
            <a:endParaRPr kumimoji="0" lang="en-US" sz="2000" b="0" i="0" u="none" strike="noStrike" kern="1200" cap="none" spc="0" normalizeH="0" baseline="0" noProof="0" dirty="0">
              <a:ln>
                <a:noFill/>
              </a:ln>
              <a:solidFill>
                <a:srgbClr val="000000"/>
              </a:solidFill>
              <a:effectLst/>
              <a:uLnTx/>
              <a:uFillTx/>
              <a:latin typeface="Arial"/>
              <a:ea typeface="ＭＳ Ｐゴシック"/>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ＭＳ Ｐゴシック"/>
              </a:rPr>
              <a:t>ORR 75%, CR 58%</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ＭＳ Ｐゴシック"/>
              </a:rPr>
              <a:t>Safety: most common Gr3-4 TEAES were neutropenia (58%), anemia (15%), thrombocytopenia (15%), and febrile neutropenia (12%)</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a:ea typeface="ＭＳ Ｐゴシック"/>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a:ea typeface="ＭＳ Ｐゴシック"/>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a:endParaRPr>
          </a:p>
        </p:txBody>
      </p:sp>
      <p:sp>
        <p:nvSpPr>
          <p:cNvPr id="10" name="TextBox 9">
            <a:extLst>
              <a:ext uri="{FF2B5EF4-FFF2-40B4-BE49-F238E27FC236}">
                <a16:creationId xmlns:a16="http://schemas.microsoft.com/office/drawing/2014/main" id="{E81BCB16-071A-4045-8BBA-0EFC57CF35C1}"/>
              </a:ext>
            </a:extLst>
          </p:cNvPr>
          <p:cNvSpPr txBox="1"/>
          <p:nvPr/>
        </p:nvSpPr>
        <p:spPr>
          <a:xfrm>
            <a:off x="4934309" y="5934974"/>
            <a:ext cx="7012640" cy="92333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err="1">
                <a:ln>
                  <a:noFill/>
                </a:ln>
                <a:solidFill>
                  <a:srgbClr val="000000"/>
                </a:solidFill>
                <a:effectLst/>
                <a:uLnTx/>
                <a:uFillTx/>
                <a:latin typeface="Arial"/>
                <a:ea typeface="ＭＳ Ｐゴシック"/>
              </a:rPr>
              <a:t>Budde</a:t>
            </a:r>
            <a:r>
              <a:rPr kumimoji="0" lang="en-US" sz="1800" b="0" i="0" u="none" strike="noStrike" kern="1200" cap="none" spc="0" normalizeH="0" baseline="0" noProof="0" dirty="0">
                <a:ln>
                  <a:noFill/>
                </a:ln>
                <a:solidFill>
                  <a:srgbClr val="000000"/>
                </a:solidFill>
                <a:effectLst/>
                <a:uLnTx/>
                <a:uFillTx/>
                <a:latin typeface="Arial"/>
                <a:ea typeface="ＭＳ Ｐゴシック"/>
              </a:rPr>
              <a:t> et al ASH 2023</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Hutchings et al ASH 2023</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Mazza et al ASH 2023</a:t>
            </a:r>
          </a:p>
        </p:txBody>
      </p:sp>
    </p:spTree>
    <p:extLst>
      <p:ext uri="{BB962C8B-B14F-4D97-AF65-F5344CB8AC3E}">
        <p14:creationId xmlns:p14="http://schemas.microsoft.com/office/powerpoint/2010/main" val="16115669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D23CBF-9805-3C4E-491B-3F0EB555B1B6}"/>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000" b="0" i="0" u="none" strike="noStrike" kern="1200" cap="none" spc="0" normalizeH="0" baseline="0" noProof="0" smtClean="0">
                <a:ln>
                  <a:noFill/>
                </a:ln>
                <a:solidFill>
                  <a:srgbClr val="7F7F7F"/>
                </a:solidFill>
                <a:effectLst/>
                <a:uLnTx/>
                <a:uFillTx/>
                <a:latin typeface="Calibri" panose="020F0502020204030204" pitchFamily="34" charset="0"/>
                <a:ea typeface="ＭＳ Ｐゴシック"/>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86</a:t>
            </a:fld>
            <a:endParaRPr kumimoji="0" lang="en-US" sz="1000" b="0" i="0" u="none" strike="noStrike" kern="1200" cap="none" spc="0" normalizeH="0" baseline="0" noProof="0" dirty="0">
              <a:ln>
                <a:noFill/>
              </a:ln>
              <a:solidFill>
                <a:srgbClr val="7F7F7F"/>
              </a:solidFill>
              <a:effectLst/>
              <a:uLnTx/>
              <a:uFillTx/>
              <a:latin typeface="Calibri" panose="020F0502020204030204" pitchFamily="34" charset="0"/>
              <a:ea typeface="ＭＳ Ｐゴシック"/>
              <a:cs typeface="Calibri" panose="020F0502020204030204" pitchFamily="34" charset="0"/>
            </a:endParaRPr>
          </a:p>
        </p:txBody>
      </p:sp>
      <p:sp>
        <p:nvSpPr>
          <p:cNvPr id="3" name="Text Placeholder 2">
            <a:extLst>
              <a:ext uri="{FF2B5EF4-FFF2-40B4-BE49-F238E27FC236}">
                <a16:creationId xmlns:a16="http://schemas.microsoft.com/office/drawing/2014/main" id="{A761CA4A-C2A3-4B6C-3459-FAC4E21AA6FF}"/>
              </a:ext>
            </a:extLst>
          </p:cNvPr>
          <p:cNvSpPr>
            <a:spLocks noGrp="1"/>
          </p:cNvSpPr>
          <p:nvPr>
            <p:ph type="body" sz="quarter" idx="25"/>
          </p:nvPr>
        </p:nvSpPr>
        <p:spPr>
          <a:xfrm>
            <a:off x="513778" y="446211"/>
            <a:ext cx="11054039" cy="933571"/>
          </a:xfrm>
        </p:spPr>
        <p:txBody>
          <a:bodyPr/>
          <a:lstStyle/>
          <a:p>
            <a:r>
              <a:rPr lang="en-US" sz="3200" dirty="0">
                <a:solidFill>
                  <a:srgbClr val="003A93"/>
                </a:solidFill>
                <a:latin typeface="Georgia"/>
                <a:ea typeface="+mj-ea"/>
              </a:rPr>
              <a:t>DLBCL: New Treatment Options in Context</a:t>
            </a:r>
          </a:p>
        </p:txBody>
      </p:sp>
      <p:sp>
        <p:nvSpPr>
          <p:cNvPr id="4" name="Text Placeholder 3">
            <a:extLst>
              <a:ext uri="{FF2B5EF4-FFF2-40B4-BE49-F238E27FC236}">
                <a16:creationId xmlns:a16="http://schemas.microsoft.com/office/drawing/2014/main" id="{3DE91C46-913C-76C6-3867-2184E68FE4F3}"/>
              </a:ext>
            </a:extLst>
          </p:cNvPr>
          <p:cNvSpPr>
            <a:spLocks noGrp="1"/>
          </p:cNvSpPr>
          <p:nvPr>
            <p:ph type="body" sz="quarter" idx="30"/>
          </p:nvPr>
        </p:nvSpPr>
        <p:spPr/>
        <p:txBody>
          <a:bodyPr/>
          <a:lstStyle/>
          <a:p>
            <a:r>
              <a:rPr lang="en-US" dirty="0"/>
              <a:t>*NCCN recommended but not an FDA approved option</a:t>
            </a:r>
          </a:p>
        </p:txBody>
      </p:sp>
      <p:grpSp>
        <p:nvGrpSpPr>
          <p:cNvPr id="6" name="Group 5">
            <a:extLst>
              <a:ext uri="{FF2B5EF4-FFF2-40B4-BE49-F238E27FC236}">
                <a16:creationId xmlns:a16="http://schemas.microsoft.com/office/drawing/2014/main" id="{E3785B53-A283-E3B6-0467-05B6D6967139}"/>
              </a:ext>
            </a:extLst>
          </p:cNvPr>
          <p:cNvGrpSpPr/>
          <p:nvPr/>
        </p:nvGrpSpPr>
        <p:grpSpPr>
          <a:xfrm>
            <a:off x="413626" y="1241411"/>
            <a:ext cx="11494393" cy="5093880"/>
            <a:chOff x="413626" y="1241411"/>
            <a:chExt cx="11494393" cy="5093880"/>
          </a:xfrm>
        </p:grpSpPr>
        <p:sp>
          <p:nvSpPr>
            <p:cNvPr id="7" name="TextBox 6">
              <a:extLst>
                <a:ext uri="{FF2B5EF4-FFF2-40B4-BE49-F238E27FC236}">
                  <a16:creationId xmlns:a16="http://schemas.microsoft.com/office/drawing/2014/main" id="{14FB637C-2158-D34A-72AF-EEC9F7CE7A8E}"/>
                </a:ext>
              </a:extLst>
            </p:cNvPr>
            <p:cNvSpPr txBox="1"/>
            <p:nvPr/>
          </p:nvSpPr>
          <p:spPr>
            <a:xfrm>
              <a:off x="413626" y="1324757"/>
              <a:ext cx="2499398" cy="923330"/>
            </a:xfrm>
            <a:prstGeom prst="rect">
              <a:avLst/>
            </a:prstGeom>
            <a:solidFill>
              <a:schemeClr val="accent4">
                <a:lumMod val="20000"/>
                <a:lumOff val="80000"/>
              </a:schemeClr>
            </a:solidFill>
            <a:effectLst>
              <a:outerShdw blurRad="50800" dist="38100" dir="13500000" algn="b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ＭＳ Ｐゴシック"/>
                  <a:cs typeface="Calibri" panose="020F0502020204030204" pitchFamily="34" charset="0"/>
                </a:rPr>
                <a:t>Newly diagnosed DLBCL (First-line R-CHOP, consider pola-R-CHP)</a:t>
              </a:r>
            </a:p>
          </p:txBody>
        </p:sp>
        <p:sp>
          <p:nvSpPr>
            <p:cNvPr id="8" name="TextBox 7">
              <a:extLst>
                <a:ext uri="{FF2B5EF4-FFF2-40B4-BE49-F238E27FC236}">
                  <a16:creationId xmlns:a16="http://schemas.microsoft.com/office/drawing/2014/main" id="{64C207B4-E5B0-F529-2F6F-C9DDB2BD66AD}"/>
                </a:ext>
              </a:extLst>
            </p:cNvPr>
            <p:cNvSpPr txBox="1"/>
            <p:nvPr/>
          </p:nvSpPr>
          <p:spPr>
            <a:xfrm>
              <a:off x="751953" y="4811590"/>
              <a:ext cx="1989221" cy="923330"/>
            </a:xfrm>
            <a:prstGeom prst="rect">
              <a:avLst/>
            </a:prstGeom>
            <a:solidFill>
              <a:schemeClr val="accent2">
                <a:lumMod val="40000"/>
                <a:lumOff val="60000"/>
              </a:schemeClr>
            </a:solidFill>
            <a:ln>
              <a:noFill/>
            </a:ln>
            <a:effectLst>
              <a:outerShdw blurRad="50800" dist="38100" dir="13500000" algn="b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ＭＳ Ｐゴシック"/>
                  <a:cs typeface="Calibri" panose="020F0502020204030204" pitchFamily="34" charset="0"/>
                </a:rPr>
                <a:t>Relapsed </a:t>
              </a:r>
              <a:br>
                <a:rPr kumimoji="0" lang="en-US" sz="1800" b="1"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ＭＳ Ｐゴシック"/>
                  <a:cs typeface="Calibri" panose="020F0502020204030204" pitchFamily="34" charset="0"/>
                </a:rPr>
              </a:br>
              <a:r>
                <a:rPr kumimoji="0" lang="en-US" sz="1800" b="1"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ＭＳ Ｐゴシック"/>
                  <a:cs typeface="Calibri" panose="020F0502020204030204" pitchFamily="34" charset="0"/>
                </a:rPr>
                <a:t>&lt;12 months or primary refractory</a:t>
              </a:r>
            </a:p>
          </p:txBody>
        </p:sp>
        <p:sp>
          <p:nvSpPr>
            <p:cNvPr id="9" name="TextBox 8">
              <a:extLst>
                <a:ext uri="{FF2B5EF4-FFF2-40B4-BE49-F238E27FC236}">
                  <a16:creationId xmlns:a16="http://schemas.microsoft.com/office/drawing/2014/main" id="{B4FA67AA-D469-8864-B9B4-CDE25B2A38F8}"/>
                </a:ext>
              </a:extLst>
            </p:cNvPr>
            <p:cNvSpPr txBox="1"/>
            <p:nvPr/>
          </p:nvSpPr>
          <p:spPr>
            <a:xfrm>
              <a:off x="752414" y="2761055"/>
              <a:ext cx="1989221" cy="646331"/>
            </a:xfrm>
            <a:prstGeom prst="rect">
              <a:avLst/>
            </a:prstGeom>
            <a:solidFill>
              <a:schemeClr val="accent4">
                <a:lumMod val="60000"/>
                <a:lumOff val="40000"/>
              </a:schemeClr>
            </a:solidFill>
            <a:ln>
              <a:noFill/>
            </a:ln>
            <a:effectLst>
              <a:outerShdw blurRad="50800" dist="38100" dir="13500000" algn="b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ＭＳ Ｐゴシック"/>
                  <a:cs typeface="Calibri" panose="020F0502020204030204" pitchFamily="34" charset="0"/>
                </a:rPr>
                <a:t>Relapsed </a:t>
              </a:r>
              <a:br>
                <a:rPr kumimoji="0" lang="en-US" sz="1800" b="1"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ＭＳ Ｐゴシック"/>
                  <a:cs typeface="Calibri" panose="020F0502020204030204" pitchFamily="34" charset="0"/>
                </a:rPr>
              </a:br>
              <a:r>
                <a:rPr kumimoji="0" lang="en-US" sz="1800" b="1"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ＭＳ Ｐゴシック"/>
                  <a:cs typeface="Calibri" panose="020F0502020204030204" pitchFamily="34" charset="0"/>
                </a:rPr>
                <a:t>&gt;12 months</a:t>
              </a:r>
            </a:p>
          </p:txBody>
        </p:sp>
        <p:sp>
          <p:nvSpPr>
            <p:cNvPr id="10" name="TextBox 9">
              <a:extLst>
                <a:ext uri="{FF2B5EF4-FFF2-40B4-BE49-F238E27FC236}">
                  <a16:creationId xmlns:a16="http://schemas.microsoft.com/office/drawing/2014/main" id="{F9002F71-783A-0453-9AC3-D0D5CCE923E9}"/>
                </a:ext>
              </a:extLst>
            </p:cNvPr>
            <p:cNvSpPr txBox="1"/>
            <p:nvPr/>
          </p:nvSpPr>
          <p:spPr>
            <a:xfrm>
              <a:off x="3084414" y="2174969"/>
              <a:ext cx="1115025" cy="646330"/>
            </a:xfrm>
            <a:prstGeom prst="rect">
              <a:avLst/>
            </a:prstGeom>
            <a:solidFill>
              <a:schemeClr val="accent4">
                <a:lumMod val="60000"/>
                <a:lumOff val="40000"/>
              </a:schemeClr>
            </a:solidFill>
            <a:ln>
              <a:noFill/>
            </a:ln>
            <a:effectLst>
              <a:outerShdw blurRad="50800" dist="38100" dir="13500000" algn="b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ＭＳ Ｐゴシック"/>
                  <a:cs typeface="Calibri" panose="020F0502020204030204" pitchFamily="34" charset="0"/>
                </a:rPr>
                <a:t>ASCT intended</a:t>
              </a:r>
            </a:p>
          </p:txBody>
        </p:sp>
        <p:sp>
          <p:nvSpPr>
            <p:cNvPr id="11" name="TextBox 10">
              <a:extLst>
                <a:ext uri="{FF2B5EF4-FFF2-40B4-BE49-F238E27FC236}">
                  <a16:creationId xmlns:a16="http://schemas.microsoft.com/office/drawing/2014/main" id="{4D2AA69C-4E2E-EF71-0461-54300F62013C}"/>
                </a:ext>
              </a:extLst>
            </p:cNvPr>
            <p:cNvSpPr txBox="1"/>
            <p:nvPr/>
          </p:nvSpPr>
          <p:spPr>
            <a:xfrm>
              <a:off x="3084414" y="3256025"/>
              <a:ext cx="1115025" cy="646331"/>
            </a:xfrm>
            <a:prstGeom prst="rect">
              <a:avLst/>
            </a:prstGeom>
            <a:solidFill>
              <a:schemeClr val="accent4">
                <a:lumMod val="60000"/>
                <a:lumOff val="40000"/>
              </a:schemeClr>
            </a:solidFill>
            <a:ln>
              <a:noFill/>
            </a:ln>
            <a:effectLst>
              <a:outerShdw blurRad="50800" dist="38100" dir="13500000" algn="b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ＭＳ Ｐゴシック"/>
                  <a:cs typeface="Calibri" panose="020F0502020204030204" pitchFamily="34" charset="0"/>
                </a:rPr>
                <a:t>ASCT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ＭＳ Ｐゴシック"/>
                  <a:cs typeface="Calibri" panose="020F0502020204030204" pitchFamily="34" charset="0"/>
                </a:rPr>
                <a:t>ineligible</a:t>
              </a:r>
            </a:p>
          </p:txBody>
        </p:sp>
        <p:sp>
          <p:nvSpPr>
            <p:cNvPr id="12" name="TextBox 11">
              <a:extLst>
                <a:ext uri="{FF2B5EF4-FFF2-40B4-BE49-F238E27FC236}">
                  <a16:creationId xmlns:a16="http://schemas.microsoft.com/office/drawing/2014/main" id="{78B45F14-0EE0-7FB8-26F1-751A92B3D591}"/>
                </a:ext>
              </a:extLst>
            </p:cNvPr>
            <p:cNvSpPr txBox="1"/>
            <p:nvPr/>
          </p:nvSpPr>
          <p:spPr>
            <a:xfrm>
              <a:off x="4604238" y="1241411"/>
              <a:ext cx="2499398" cy="584775"/>
            </a:xfrm>
            <a:prstGeom prst="rect">
              <a:avLst/>
            </a:prstGeom>
            <a:solidFill>
              <a:schemeClr val="accent4">
                <a:lumMod val="60000"/>
                <a:lumOff val="40000"/>
              </a:schemeClr>
            </a:solidFill>
            <a:ln>
              <a:noFill/>
            </a:ln>
            <a:effectLst>
              <a:outerShdw blurRad="50800" dist="38100" dir="13500000" algn="b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ＭＳ Ｐゴシック"/>
                  <a:cs typeface="Calibri" panose="020F0502020204030204" pitchFamily="34" charset="0"/>
                </a:rPr>
                <a:t>Response to salvage therapy</a:t>
              </a:r>
            </a:p>
          </p:txBody>
        </p:sp>
        <p:sp>
          <p:nvSpPr>
            <p:cNvPr id="13" name="TextBox 12">
              <a:extLst>
                <a:ext uri="{FF2B5EF4-FFF2-40B4-BE49-F238E27FC236}">
                  <a16:creationId xmlns:a16="http://schemas.microsoft.com/office/drawing/2014/main" id="{427E5D1F-5CE3-7CD8-A7D9-E49DE427549A}"/>
                </a:ext>
              </a:extLst>
            </p:cNvPr>
            <p:cNvSpPr txBox="1"/>
            <p:nvPr/>
          </p:nvSpPr>
          <p:spPr>
            <a:xfrm>
              <a:off x="4587873" y="1923125"/>
              <a:ext cx="2499398" cy="584775"/>
            </a:xfrm>
            <a:prstGeom prst="rect">
              <a:avLst/>
            </a:prstGeom>
            <a:solidFill>
              <a:schemeClr val="accent4">
                <a:lumMod val="60000"/>
                <a:lumOff val="40000"/>
              </a:schemeClr>
            </a:solidFill>
            <a:ln>
              <a:noFill/>
            </a:ln>
            <a:effectLst>
              <a:outerShdw blurRad="50800" dist="38100" dir="13500000" algn="b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ＭＳ Ｐゴシック"/>
                  <a:cs typeface="Calibri" panose="020F0502020204030204" pitchFamily="34" charset="0"/>
                </a:rPr>
                <a:t>Refractory to salvage therapy</a:t>
              </a:r>
            </a:p>
          </p:txBody>
        </p:sp>
        <p:sp>
          <p:nvSpPr>
            <p:cNvPr id="14" name="TextBox 13">
              <a:extLst>
                <a:ext uri="{FF2B5EF4-FFF2-40B4-BE49-F238E27FC236}">
                  <a16:creationId xmlns:a16="http://schemas.microsoft.com/office/drawing/2014/main" id="{60D1E2A3-944A-B202-C0C1-C76844E2A41B}"/>
                </a:ext>
              </a:extLst>
            </p:cNvPr>
            <p:cNvSpPr txBox="1"/>
            <p:nvPr/>
          </p:nvSpPr>
          <p:spPr>
            <a:xfrm>
              <a:off x="4859326" y="4716194"/>
              <a:ext cx="1989221" cy="615553"/>
            </a:xfrm>
            <a:prstGeom prst="rect">
              <a:avLst/>
            </a:prstGeom>
            <a:solidFill>
              <a:schemeClr val="accent2">
                <a:lumMod val="40000"/>
                <a:lumOff val="60000"/>
              </a:schemeClr>
            </a:solidFill>
            <a:ln>
              <a:noFill/>
            </a:ln>
            <a:effectLst>
              <a:outerShdw blurRad="50800" dist="38100" dir="13500000" algn="b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ＭＳ Ｐゴシック"/>
                  <a:cs typeface="Calibri" panose="020F0502020204030204" pitchFamily="34" charset="0"/>
                </a:rPr>
                <a:t>Second-line CAR-T: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ＭＳ Ｐゴシック"/>
                  <a:cs typeface="Calibri" panose="020F0502020204030204" pitchFamily="34" charset="0"/>
                </a:rPr>
                <a:t>Axi-cel, liso-cel</a:t>
              </a:r>
            </a:p>
          </p:txBody>
        </p:sp>
        <p:sp>
          <p:nvSpPr>
            <p:cNvPr id="15" name="TextBox 14">
              <a:extLst>
                <a:ext uri="{FF2B5EF4-FFF2-40B4-BE49-F238E27FC236}">
                  <a16:creationId xmlns:a16="http://schemas.microsoft.com/office/drawing/2014/main" id="{F84ABD15-95B2-CAB0-9B9D-77B5B7309C67}"/>
                </a:ext>
              </a:extLst>
            </p:cNvPr>
            <p:cNvSpPr txBox="1"/>
            <p:nvPr/>
          </p:nvSpPr>
          <p:spPr>
            <a:xfrm>
              <a:off x="8742694" y="1660234"/>
              <a:ext cx="1204624" cy="369332"/>
            </a:xfrm>
            <a:prstGeom prst="rect">
              <a:avLst/>
            </a:prstGeom>
            <a:solidFill>
              <a:schemeClr val="accent3">
                <a:lumMod val="40000"/>
                <a:lumOff val="60000"/>
              </a:schemeClr>
            </a:solidFill>
            <a:ln>
              <a:noFill/>
            </a:ln>
            <a:effectLst>
              <a:outerShdw blurRad="50800" dist="38100" dir="13500000" algn="b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ＭＳ Ｐゴシック"/>
                  <a:cs typeface="Calibri" panose="020F0502020204030204" pitchFamily="34" charset="0"/>
                </a:rPr>
                <a:t>Relapsed</a:t>
              </a:r>
            </a:p>
          </p:txBody>
        </p:sp>
        <p:sp>
          <p:nvSpPr>
            <p:cNvPr id="16" name="TextBox 15">
              <a:extLst>
                <a:ext uri="{FF2B5EF4-FFF2-40B4-BE49-F238E27FC236}">
                  <a16:creationId xmlns:a16="http://schemas.microsoft.com/office/drawing/2014/main" id="{9D11D233-53A9-72C9-17A7-F2EAAB85FB21}"/>
                </a:ext>
              </a:extLst>
            </p:cNvPr>
            <p:cNvSpPr txBox="1"/>
            <p:nvPr/>
          </p:nvSpPr>
          <p:spPr>
            <a:xfrm>
              <a:off x="2990088" y="4483559"/>
              <a:ext cx="1404864" cy="646331"/>
            </a:xfrm>
            <a:prstGeom prst="rect">
              <a:avLst/>
            </a:prstGeom>
            <a:solidFill>
              <a:schemeClr val="accent2">
                <a:lumMod val="40000"/>
                <a:lumOff val="60000"/>
              </a:schemeClr>
            </a:solidFill>
            <a:ln>
              <a:noFill/>
            </a:ln>
            <a:effectLst>
              <a:outerShdw blurRad="50800" dist="38100" dir="13500000" algn="b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ＭＳ Ｐゴシック"/>
                  <a:cs typeface="Calibri" panose="020F0502020204030204" pitchFamily="34" charset="0"/>
                </a:rPr>
                <a:t>CAR-T candidate</a:t>
              </a:r>
            </a:p>
          </p:txBody>
        </p:sp>
        <p:sp>
          <p:nvSpPr>
            <p:cNvPr id="17" name="TextBox 16">
              <a:extLst>
                <a:ext uri="{FF2B5EF4-FFF2-40B4-BE49-F238E27FC236}">
                  <a16:creationId xmlns:a16="http://schemas.microsoft.com/office/drawing/2014/main" id="{41912FE1-B5EB-6CE1-3F08-6DE35D9CAB6E}"/>
                </a:ext>
              </a:extLst>
            </p:cNvPr>
            <p:cNvSpPr txBox="1"/>
            <p:nvPr/>
          </p:nvSpPr>
          <p:spPr>
            <a:xfrm>
              <a:off x="2990088" y="5424705"/>
              <a:ext cx="1404864" cy="646331"/>
            </a:xfrm>
            <a:prstGeom prst="rect">
              <a:avLst/>
            </a:prstGeom>
            <a:solidFill>
              <a:schemeClr val="accent2">
                <a:lumMod val="40000"/>
                <a:lumOff val="60000"/>
              </a:schemeClr>
            </a:solidFill>
            <a:ln>
              <a:noFill/>
            </a:ln>
            <a:effectLst>
              <a:outerShdw blurRad="50800" dist="38100" dir="13500000" algn="b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ＭＳ Ｐゴシック"/>
                  <a:cs typeface="Calibri" panose="020F0502020204030204" pitchFamily="34" charset="0"/>
                </a:rPr>
                <a:t>Not a CAR-T candidate</a:t>
              </a:r>
            </a:p>
          </p:txBody>
        </p:sp>
        <p:sp>
          <p:nvSpPr>
            <p:cNvPr id="18" name="TextBox 17">
              <a:extLst>
                <a:ext uri="{FF2B5EF4-FFF2-40B4-BE49-F238E27FC236}">
                  <a16:creationId xmlns:a16="http://schemas.microsoft.com/office/drawing/2014/main" id="{701B1037-EA0E-EA48-F12B-2A4AD4590523}"/>
                </a:ext>
              </a:extLst>
            </p:cNvPr>
            <p:cNvSpPr txBox="1"/>
            <p:nvPr/>
          </p:nvSpPr>
          <p:spPr>
            <a:xfrm>
              <a:off x="9082214" y="2736612"/>
              <a:ext cx="2825805" cy="3077766"/>
            </a:xfrm>
            <a:prstGeom prst="rect">
              <a:avLst/>
            </a:prstGeom>
            <a:solidFill>
              <a:schemeClr val="accent3">
                <a:lumMod val="40000"/>
                <a:lumOff val="60000"/>
              </a:schemeClr>
            </a:solidFill>
            <a:ln>
              <a:noFill/>
            </a:ln>
            <a:effectLst>
              <a:outerShdw blurRad="50800" dist="38100" dir="13500000" algn="b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ＭＳ Ｐゴシック"/>
                  <a:cs typeface="Calibri" panose="020F0502020204030204" pitchFamily="34" charset="0"/>
                </a:rPr>
                <a:t>Third line options: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ＭＳ Ｐゴシック"/>
                  <a:cs typeface="Calibri" panose="020F0502020204030204" pitchFamily="34" charset="0"/>
                </a:rPr>
                <a:t>Chemoimmunotherapy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ＭＳ Ｐゴシック"/>
                  <a:cs typeface="Calibri" panose="020F0502020204030204" pitchFamily="34" charset="0"/>
                </a:rPr>
                <a:t>CAR-T (axi-cel, liso-cel, </a:t>
              </a:r>
              <a:r>
                <a:rPr kumimoji="0" lang="en-US" sz="1600" b="0" i="0" u="none" strike="noStrike" kern="1200" cap="none" spc="0" normalizeH="0" baseline="0" noProof="0" dirty="0" err="1">
                  <a:ln>
                    <a:noFill/>
                  </a:ln>
                  <a:solidFill>
                    <a:srgbClr val="000000">
                      <a:lumMod val="50000"/>
                    </a:srgbClr>
                  </a:solidFill>
                  <a:effectLst/>
                  <a:uLnTx/>
                  <a:uFillTx/>
                  <a:latin typeface="Calibri" panose="020F0502020204030204" pitchFamily="34" charset="0"/>
                  <a:ea typeface="ＭＳ Ｐゴシック"/>
                  <a:cs typeface="Calibri" panose="020F0502020204030204" pitchFamily="34" charset="0"/>
                </a:rPr>
                <a:t>tisa-cel</a:t>
              </a:r>
              <a:r>
                <a:rPr kumimoji="0" lang="en-US" sz="1600" b="0"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ＭＳ Ｐゴシック"/>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ＭＳ Ｐゴシック"/>
                  <a:cs typeface="Calibri" panose="020F0502020204030204" pitchFamily="34" charset="0"/>
                </a:rPr>
                <a:t>Bispecifics: </a:t>
              </a:r>
              <a:r>
                <a:rPr kumimoji="0" lang="en-US" sz="1600" b="0" i="0" u="none" strike="noStrike" kern="1200" cap="none" spc="0" normalizeH="0" baseline="0" noProof="0" dirty="0" err="1">
                  <a:ln>
                    <a:noFill/>
                  </a:ln>
                  <a:solidFill>
                    <a:srgbClr val="000000">
                      <a:lumMod val="50000"/>
                    </a:srgbClr>
                  </a:solidFill>
                  <a:effectLst/>
                  <a:uLnTx/>
                  <a:uFillTx/>
                  <a:latin typeface="Calibri" panose="020F0502020204030204" pitchFamily="34" charset="0"/>
                  <a:ea typeface="ＭＳ Ｐゴシック"/>
                  <a:cs typeface="Calibri" panose="020F0502020204030204" pitchFamily="34" charset="0"/>
                </a:rPr>
                <a:t>Glofitamab</a:t>
              </a:r>
              <a:r>
                <a:rPr kumimoji="0" lang="en-US" sz="1600" b="0"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ＭＳ Ｐゴシック"/>
                  <a:cs typeface="Calibri" panose="020F0502020204030204" pitchFamily="34" charset="0"/>
                </a:rPr>
                <a:t>, </a:t>
              </a:r>
              <a:r>
                <a:rPr kumimoji="0" lang="en-US" sz="1600" b="0" i="0" u="none" strike="noStrike" kern="1200" cap="none" spc="0" normalizeH="0" baseline="0" noProof="0" dirty="0" err="1">
                  <a:ln>
                    <a:noFill/>
                  </a:ln>
                  <a:solidFill>
                    <a:srgbClr val="000000">
                      <a:lumMod val="50000"/>
                    </a:srgbClr>
                  </a:solidFill>
                  <a:effectLst/>
                  <a:uLnTx/>
                  <a:uFillTx/>
                  <a:latin typeface="Calibri" panose="020F0502020204030204" pitchFamily="34" charset="0"/>
                  <a:ea typeface="ＭＳ Ｐゴシック"/>
                  <a:cs typeface="Calibri" panose="020F0502020204030204" pitchFamily="34" charset="0"/>
                </a:rPr>
                <a:t>Epcoritamab</a:t>
              </a:r>
              <a:endParaRPr kumimoji="0" lang="en-US" sz="1600" b="0"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ＭＳ Ｐゴシック"/>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ＭＳ Ｐゴシック"/>
                  <a:cs typeface="Calibri" panose="020F0502020204030204" pitchFamily="34" charset="0"/>
                </a:rPr>
                <a:t>Loncastuximab tesirine-lpyl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ＭＳ Ｐゴシック"/>
                  <a:cs typeface="Calibri" panose="020F0502020204030204" pitchFamily="34" charset="0"/>
                </a:rPr>
                <a:t>Polatuzumab vedotin + BR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ＭＳ Ｐゴシック"/>
                  <a:cs typeface="Calibri" panose="020F0502020204030204" pitchFamily="34" charset="0"/>
                </a:rPr>
                <a:t>Tafasitamab-cxix + lenalidomide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ＭＳ Ｐゴシック"/>
                  <a:cs typeface="Calibri" panose="020F0502020204030204" pitchFamily="34" charset="0"/>
                </a:rPr>
                <a:t>Selinexor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ＭＳ Ｐゴシック"/>
                  <a:cs typeface="Calibri" panose="020F0502020204030204" pitchFamily="34" charset="0"/>
                </a:rPr>
                <a:t>Clinical trials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ＭＳ Ｐゴシック"/>
                  <a:cs typeface="Calibri" panose="020F0502020204030204" pitchFamily="34" charset="0"/>
                </a:rPr>
                <a:t>ASCT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ＭＳ Ｐゴシック"/>
                  <a:cs typeface="Calibri" panose="020F0502020204030204" pitchFamily="34" charset="0"/>
                </a:rPr>
                <a:t>Best supportive care</a:t>
              </a:r>
            </a:p>
          </p:txBody>
        </p:sp>
        <p:sp>
          <p:nvSpPr>
            <p:cNvPr id="19" name="TextBox 18">
              <a:extLst>
                <a:ext uri="{FF2B5EF4-FFF2-40B4-BE49-F238E27FC236}">
                  <a16:creationId xmlns:a16="http://schemas.microsoft.com/office/drawing/2014/main" id="{7541A159-2B91-0EE0-E069-8C0372A5356B}"/>
                </a:ext>
              </a:extLst>
            </p:cNvPr>
            <p:cNvSpPr txBox="1"/>
            <p:nvPr/>
          </p:nvSpPr>
          <p:spPr>
            <a:xfrm>
              <a:off x="4515375" y="3466677"/>
              <a:ext cx="2825805" cy="1077218"/>
            </a:xfrm>
            <a:prstGeom prst="rect">
              <a:avLst/>
            </a:prstGeom>
            <a:solidFill>
              <a:schemeClr val="accent4">
                <a:lumMod val="60000"/>
                <a:lumOff val="40000"/>
              </a:schemeClr>
            </a:solidFill>
            <a:ln>
              <a:noFill/>
            </a:ln>
            <a:effectLst>
              <a:outerShdw blurRad="50800" dist="38100" dir="13500000" algn="b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ＭＳ Ｐゴシック"/>
                  <a:cs typeface="Calibri" panose="020F0502020204030204" pitchFamily="34" charset="0"/>
                </a:rPr>
                <a:t>Second-line CAR-T ineligible: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ＭＳ Ｐゴシック"/>
                  <a:cs typeface="Calibri" panose="020F0502020204030204" pitchFamily="34" charset="0"/>
                </a:rPr>
                <a:t>Chemoimmunotherapy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ＭＳ Ｐゴシック"/>
                  <a:cs typeface="Calibri" panose="020F0502020204030204" pitchFamily="34" charset="0"/>
                </a:rPr>
                <a:t>Polatuzumab + BR*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ＭＳ Ｐゴシック"/>
                  <a:cs typeface="Calibri" panose="020F0502020204030204" pitchFamily="34" charset="0"/>
                </a:rPr>
                <a:t>Tafasitamab-cxix + lenalidomide</a:t>
              </a:r>
            </a:p>
          </p:txBody>
        </p:sp>
        <p:sp>
          <p:nvSpPr>
            <p:cNvPr id="20" name="TextBox 19">
              <a:extLst>
                <a:ext uri="{FF2B5EF4-FFF2-40B4-BE49-F238E27FC236}">
                  <a16:creationId xmlns:a16="http://schemas.microsoft.com/office/drawing/2014/main" id="{E9C35932-C4E2-634B-628B-B87D0D1793D1}"/>
                </a:ext>
              </a:extLst>
            </p:cNvPr>
            <p:cNvSpPr txBox="1"/>
            <p:nvPr/>
          </p:nvSpPr>
          <p:spPr>
            <a:xfrm>
              <a:off x="7528079" y="3724875"/>
              <a:ext cx="1404864" cy="1200329"/>
            </a:xfrm>
            <a:prstGeom prst="rect">
              <a:avLst/>
            </a:prstGeom>
            <a:solidFill>
              <a:schemeClr val="accent3">
                <a:lumMod val="40000"/>
                <a:lumOff val="60000"/>
              </a:schemeClr>
            </a:solidFill>
            <a:ln>
              <a:noFill/>
            </a:ln>
            <a:effectLst>
              <a:outerShdw blurRad="50800" dist="38100" dir="13500000" algn="b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ＭＳ Ｐゴシック"/>
                  <a:cs typeface="Calibri" panose="020F0502020204030204" pitchFamily="34" charset="0"/>
                </a:rPr>
                <a:t>Relapsed/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ＭＳ Ｐゴシック"/>
                  <a:cs typeface="Calibri" panose="020F0502020204030204" pitchFamily="34" charset="0"/>
                </a:rPr>
                <a:t>Refractory/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ＭＳ Ｐゴシック"/>
                  <a:cs typeface="Calibri" panose="020F0502020204030204" pitchFamily="34" charset="0"/>
                </a:rPr>
                <a:t>Partial Response</a:t>
              </a:r>
            </a:p>
          </p:txBody>
        </p:sp>
        <p:sp>
          <p:nvSpPr>
            <p:cNvPr id="21" name="TextBox 20">
              <a:extLst>
                <a:ext uri="{FF2B5EF4-FFF2-40B4-BE49-F238E27FC236}">
                  <a16:creationId xmlns:a16="http://schemas.microsoft.com/office/drawing/2014/main" id="{9493BF76-2DE9-FD72-43BF-F551C6CC0B8D}"/>
                </a:ext>
              </a:extLst>
            </p:cNvPr>
            <p:cNvSpPr txBox="1"/>
            <p:nvPr/>
          </p:nvSpPr>
          <p:spPr>
            <a:xfrm>
              <a:off x="7604128" y="1660234"/>
              <a:ext cx="782457" cy="369332"/>
            </a:xfrm>
            <a:prstGeom prst="rect">
              <a:avLst/>
            </a:prstGeom>
            <a:solidFill>
              <a:schemeClr val="accent4">
                <a:lumMod val="60000"/>
                <a:lumOff val="40000"/>
              </a:schemeClr>
            </a:solidFill>
            <a:ln>
              <a:noFill/>
            </a:ln>
            <a:effectLst>
              <a:outerShdw blurRad="50800" dist="38100" dir="13500000" algn="b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ＭＳ Ｐゴシック"/>
                  <a:cs typeface="Calibri" panose="020F0502020204030204" pitchFamily="34" charset="0"/>
                </a:rPr>
                <a:t>ASCT </a:t>
              </a:r>
            </a:p>
          </p:txBody>
        </p:sp>
        <p:sp>
          <p:nvSpPr>
            <p:cNvPr id="22" name="TextBox 21">
              <a:extLst>
                <a:ext uri="{FF2B5EF4-FFF2-40B4-BE49-F238E27FC236}">
                  <a16:creationId xmlns:a16="http://schemas.microsoft.com/office/drawing/2014/main" id="{AFC44556-23DF-4D93-BBB5-99B61F8E0F08}"/>
                </a:ext>
              </a:extLst>
            </p:cNvPr>
            <p:cNvSpPr txBox="1"/>
            <p:nvPr/>
          </p:nvSpPr>
          <p:spPr>
            <a:xfrm>
              <a:off x="4515375" y="5473517"/>
              <a:ext cx="2855959" cy="861774"/>
            </a:xfrm>
            <a:prstGeom prst="rect">
              <a:avLst/>
            </a:prstGeom>
            <a:solidFill>
              <a:schemeClr val="accent2">
                <a:lumMod val="40000"/>
                <a:lumOff val="60000"/>
              </a:schemeClr>
            </a:solidFill>
            <a:ln>
              <a:noFill/>
            </a:ln>
            <a:effectLst>
              <a:outerShdw blurRad="50800" dist="38100" dir="13500000" algn="b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ＭＳ Ｐゴシック"/>
                  <a:cs typeface="Calibri" panose="020F0502020204030204" pitchFamily="34" charset="0"/>
                </a:rPr>
                <a:t>Second-line options: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ＭＳ Ｐゴシック"/>
                  <a:cs typeface="Calibri" panose="020F0502020204030204" pitchFamily="34" charset="0"/>
                </a:rPr>
                <a:t>Chemoimmunotherapy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ＭＳ Ｐゴシック"/>
                  <a:cs typeface="Calibri" panose="020F0502020204030204" pitchFamily="34" charset="0"/>
                </a:rPr>
                <a:t>Tafasitamab-cxix + lenalidomide</a:t>
              </a:r>
            </a:p>
          </p:txBody>
        </p:sp>
        <p:cxnSp>
          <p:nvCxnSpPr>
            <p:cNvPr id="23" name="Straight Arrow Connector 22">
              <a:extLst>
                <a:ext uri="{FF2B5EF4-FFF2-40B4-BE49-F238E27FC236}">
                  <a16:creationId xmlns:a16="http://schemas.microsoft.com/office/drawing/2014/main" id="{6CA4C902-4676-D4A1-FB1B-D04BA896E522}"/>
                </a:ext>
              </a:extLst>
            </p:cNvPr>
            <p:cNvCxnSpPr>
              <a:cxnSpLocks/>
              <a:stCxn id="9" idx="3"/>
              <a:endCxn id="10" idx="1"/>
            </p:cNvCxnSpPr>
            <p:nvPr/>
          </p:nvCxnSpPr>
          <p:spPr>
            <a:xfrm flipV="1">
              <a:off x="2741635" y="2498134"/>
              <a:ext cx="342779" cy="586087"/>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8E20D54-4387-BAFB-B229-23E4AC4A461B}"/>
                </a:ext>
              </a:extLst>
            </p:cNvPr>
            <p:cNvCxnSpPr>
              <a:cxnSpLocks/>
              <a:stCxn id="9" idx="3"/>
              <a:endCxn id="11" idx="1"/>
            </p:cNvCxnSpPr>
            <p:nvPr/>
          </p:nvCxnSpPr>
          <p:spPr>
            <a:xfrm>
              <a:off x="2741635" y="3084221"/>
              <a:ext cx="342779" cy="49497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65A2443-8534-953C-9712-6420CFFD2E18}"/>
                </a:ext>
              </a:extLst>
            </p:cNvPr>
            <p:cNvCxnSpPr>
              <a:cxnSpLocks/>
              <a:stCxn id="8" idx="3"/>
              <a:endCxn id="16" idx="1"/>
            </p:cNvCxnSpPr>
            <p:nvPr/>
          </p:nvCxnSpPr>
          <p:spPr>
            <a:xfrm flipV="1">
              <a:off x="2741174" y="4806725"/>
              <a:ext cx="248914" cy="46653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24E185F-D10A-3B21-AD43-75BAA7AA06CF}"/>
                </a:ext>
              </a:extLst>
            </p:cNvPr>
            <p:cNvCxnSpPr>
              <a:cxnSpLocks/>
              <a:stCxn id="8" idx="3"/>
              <a:endCxn id="17" idx="1"/>
            </p:cNvCxnSpPr>
            <p:nvPr/>
          </p:nvCxnSpPr>
          <p:spPr>
            <a:xfrm>
              <a:off x="2741174" y="5273255"/>
              <a:ext cx="248914" cy="474616"/>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346AB50-684D-6165-7B98-31B603DAEB37}"/>
                </a:ext>
              </a:extLst>
            </p:cNvPr>
            <p:cNvCxnSpPr>
              <a:cxnSpLocks/>
              <a:stCxn id="10" idx="3"/>
              <a:endCxn id="13" idx="1"/>
            </p:cNvCxnSpPr>
            <p:nvPr/>
          </p:nvCxnSpPr>
          <p:spPr>
            <a:xfrm flipV="1">
              <a:off x="4199439" y="2215513"/>
              <a:ext cx="388434" cy="28262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94462FF-19C3-2B44-79F7-5E6C5417F00F}"/>
                </a:ext>
              </a:extLst>
            </p:cNvPr>
            <p:cNvCxnSpPr>
              <a:cxnSpLocks/>
              <a:stCxn id="11" idx="3"/>
              <a:endCxn id="19" idx="1"/>
            </p:cNvCxnSpPr>
            <p:nvPr/>
          </p:nvCxnSpPr>
          <p:spPr>
            <a:xfrm>
              <a:off x="4199439" y="3579191"/>
              <a:ext cx="315936" cy="426095"/>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0A1F0A6-E8E5-4BA5-B1BA-7989494D0F8A}"/>
                </a:ext>
              </a:extLst>
            </p:cNvPr>
            <p:cNvCxnSpPr>
              <a:cxnSpLocks/>
              <a:stCxn id="16" idx="3"/>
              <a:endCxn id="14" idx="1"/>
            </p:cNvCxnSpPr>
            <p:nvPr/>
          </p:nvCxnSpPr>
          <p:spPr>
            <a:xfrm>
              <a:off x="4394952" y="4806725"/>
              <a:ext cx="464374" cy="217246"/>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3280E4E-F1C9-A0D3-3652-D50A5F7AA8CE}"/>
                </a:ext>
              </a:extLst>
            </p:cNvPr>
            <p:cNvCxnSpPr>
              <a:cxnSpLocks/>
              <a:stCxn id="17" idx="3"/>
              <a:endCxn id="22" idx="1"/>
            </p:cNvCxnSpPr>
            <p:nvPr/>
          </p:nvCxnSpPr>
          <p:spPr>
            <a:xfrm>
              <a:off x="4394952" y="5747871"/>
              <a:ext cx="120423" cy="156533"/>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B446546-E424-7D7F-9F31-3B1EFD239C00}"/>
                </a:ext>
              </a:extLst>
            </p:cNvPr>
            <p:cNvCxnSpPr>
              <a:cxnSpLocks/>
              <a:stCxn id="12" idx="3"/>
              <a:endCxn id="21" idx="1"/>
            </p:cNvCxnSpPr>
            <p:nvPr/>
          </p:nvCxnSpPr>
          <p:spPr>
            <a:xfrm>
              <a:off x="7103636" y="1533799"/>
              <a:ext cx="500492" cy="31110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B729793-BF15-C333-6685-12B3D1BB7B0C}"/>
                </a:ext>
              </a:extLst>
            </p:cNvPr>
            <p:cNvCxnSpPr>
              <a:cxnSpLocks/>
              <a:stCxn id="21" idx="3"/>
              <a:endCxn id="15" idx="1"/>
            </p:cNvCxnSpPr>
            <p:nvPr/>
          </p:nvCxnSpPr>
          <p:spPr>
            <a:xfrm>
              <a:off x="8386585" y="1844900"/>
              <a:ext cx="356109"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008FCD3-D378-48CE-ACB1-042C60D9E2A3}"/>
                </a:ext>
              </a:extLst>
            </p:cNvPr>
            <p:cNvCxnSpPr>
              <a:cxnSpLocks/>
              <a:stCxn id="19" idx="3"/>
              <a:endCxn id="20" idx="1"/>
            </p:cNvCxnSpPr>
            <p:nvPr/>
          </p:nvCxnSpPr>
          <p:spPr>
            <a:xfrm>
              <a:off x="7341180" y="4005286"/>
              <a:ext cx="186899" cy="3197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6A9C337-8ACA-4806-3C59-2FAEAAA6993D}"/>
                </a:ext>
              </a:extLst>
            </p:cNvPr>
            <p:cNvCxnSpPr>
              <a:cxnSpLocks/>
              <a:stCxn id="14" idx="3"/>
              <a:endCxn id="20" idx="1"/>
            </p:cNvCxnSpPr>
            <p:nvPr/>
          </p:nvCxnSpPr>
          <p:spPr>
            <a:xfrm flipV="1">
              <a:off x="6848547" y="4325040"/>
              <a:ext cx="679532" cy="69893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A272C95-9562-209A-6B62-ADABF5E7A524}"/>
                </a:ext>
              </a:extLst>
            </p:cNvPr>
            <p:cNvCxnSpPr>
              <a:cxnSpLocks/>
              <a:stCxn id="15" idx="2"/>
              <a:endCxn id="18" idx="0"/>
            </p:cNvCxnSpPr>
            <p:nvPr/>
          </p:nvCxnSpPr>
          <p:spPr>
            <a:xfrm>
              <a:off x="9345006" y="2029566"/>
              <a:ext cx="1150111" cy="707046"/>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88DD38B-A357-C384-B022-8918490783B8}"/>
                </a:ext>
              </a:extLst>
            </p:cNvPr>
            <p:cNvCxnSpPr>
              <a:cxnSpLocks/>
              <a:stCxn id="13" idx="3"/>
            </p:cNvCxnSpPr>
            <p:nvPr/>
          </p:nvCxnSpPr>
          <p:spPr>
            <a:xfrm>
              <a:off x="7087271" y="2215513"/>
              <a:ext cx="1951438" cy="816863"/>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D608F2B-B680-552E-4B02-3FFAA56B5815}"/>
                </a:ext>
              </a:extLst>
            </p:cNvPr>
            <p:cNvCxnSpPr>
              <a:cxnSpLocks/>
              <a:stCxn id="22" idx="3"/>
              <a:endCxn id="20" idx="2"/>
            </p:cNvCxnSpPr>
            <p:nvPr/>
          </p:nvCxnSpPr>
          <p:spPr>
            <a:xfrm flipV="1">
              <a:off x="7371334" y="4925204"/>
              <a:ext cx="859177" cy="97920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48B0877-A745-9D46-E90A-930DB16C29C2}"/>
                </a:ext>
              </a:extLst>
            </p:cNvPr>
            <p:cNvCxnSpPr>
              <a:cxnSpLocks/>
            </p:cNvCxnSpPr>
            <p:nvPr/>
          </p:nvCxnSpPr>
          <p:spPr>
            <a:xfrm>
              <a:off x="612648" y="2248087"/>
              <a:ext cx="0" cy="836133"/>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577E175-AAC3-3850-528C-01639B03BBDC}"/>
                </a:ext>
              </a:extLst>
            </p:cNvPr>
            <p:cNvCxnSpPr>
              <a:cxnSpLocks/>
            </p:cNvCxnSpPr>
            <p:nvPr/>
          </p:nvCxnSpPr>
          <p:spPr>
            <a:xfrm>
              <a:off x="513778" y="2248087"/>
              <a:ext cx="0" cy="302516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cxnSp>
        <p:nvCxnSpPr>
          <p:cNvPr id="40" name="Straight Arrow Connector 39">
            <a:extLst>
              <a:ext uri="{FF2B5EF4-FFF2-40B4-BE49-F238E27FC236}">
                <a16:creationId xmlns:a16="http://schemas.microsoft.com/office/drawing/2014/main" id="{60F4AA26-FA8B-DCDE-E213-2295B5CEBFD6}"/>
              </a:ext>
            </a:extLst>
          </p:cNvPr>
          <p:cNvCxnSpPr>
            <a:cxnSpLocks/>
            <a:endCxn id="9" idx="1"/>
          </p:cNvCxnSpPr>
          <p:nvPr/>
        </p:nvCxnSpPr>
        <p:spPr>
          <a:xfrm>
            <a:off x="612648" y="3084220"/>
            <a:ext cx="139766" cy="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28A54DA-7ADB-8268-6DC3-39D62CC8BC75}"/>
              </a:ext>
            </a:extLst>
          </p:cNvPr>
          <p:cNvCxnSpPr>
            <a:cxnSpLocks/>
          </p:cNvCxnSpPr>
          <p:nvPr/>
        </p:nvCxnSpPr>
        <p:spPr>
          <a:xfrm flipV="1">
            <a:off x="4199439" y="1676560"/>
            <a:ext cx="342779" cy="798083"/>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1E0B6D73-BFCF-79EB-0B37-11FFBAE27D41}"/>
              </a:ext>
            </a:extLst>
          </p:cNvPr>
          <p:cNvSpPr txBox="1"/>
          <p:nvPr/>
        </p:nvSpPr>
        <p:spPr>
          <a:xfrm>
            <a:off x="4568121" y="2629994"/>
            <a:ext cx="2720312" cy="584775"/>
          </a:xfrm>
          <a:prstGeom prst="rect">
            <a:avLst/>
          </a:prstGeom>
          <a:solidFill>
            <a:schemeClr val="accent4">
              <a:lumMod val="60000"/>
              <a:lumOff val="40000"/>
            </a:schemeClr>
          </a:solidFill>
          <a:ln>
            <a:noFill/>
          </a:ln>
          <a:effectLst>
            <a:outerShdw blurRad="50800" dist="38100" dir="13500000" algn="b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ＭＳ Ｐゴシック"/>
                <a:cs typeface="Calibri" panose="020F0502020204030204" pitchFamily="34" charset="0"/>
              </a:rPr>
              <a:t>Second-line CAR-T eligible: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lumMod val="50000"/>
                  </a:srgbClr>
                </a:solidFill>
                <a:effectLst/>
                <a:uLnTx/>
                <a:uFillTx/>
                <a:latin typeface="Calibri" panose="020F0502020204030204" pitchFamily="34" charset="0"/>
                <a:ea typeface="ＭＳ Ｐゴシック"/>
                <a:cs typeface="Calibri" panose="020F0502020204030204" pitchFamily="34" charset="0"/>
              </a:rPr>
              <a:t>Liso-cel</a:t>
            </a:r>
            <a:endParaRPr kumimoji="0" lang="en-US" sz="1600" b="0"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ＭＳ Ｐゴシック"/>
              <a:cs typeface="Calibri" panose="020F0502020204030204" pitchFamily="34" charset="0"/>
            </a:endParaRPr>
          </a:p>
        </p:txBody>
      </p:sp>
      <p:cxnSp>
        <p:nvCxnSpPr>
          <p:cNvPr id="62" name="Straight Arrow Connector 61">
            <a:extLst>
              <a:ext uri="{FF2B5EF4-FFF2-40B4-BE49-F238E27FC236}">
                <a16:creationId xmlns:a16="http://schemas.microsoft.com/office/drawing/2014/main" id="{AFD41C1F-4D92-0859-921D-7230CF423C88}"/>
              </a:ext>
            </a:extLst>
          </p:cNvPr>
          <p:cNvCxnSpPr>
            <a:cxnSpLocks/>
          </p:cNvCxnSpPr>
          <p:nvPr/>
        </p:nvCxnSpPr>
        <p:spPr>
          <a:xfrm flipV="1">
            <a:off x="4215804" y="3055453"/>
            <a:ext cx="326414" cy="33040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DA103C69-02DB-0863-B929-FBC38A6819EE}"/>
              </a:ext>
            </a:extLst>
          </p:cNvPr>
          <p:cNvCxnSpPr>
            <a:cxnSpLocks/>
          </p:cNvCxnSpPr>
          <p:nvPr/>
        </p:nvCxnSpPr>
        <p:spPr>
          <a:xfrm>
            <a:off x="7278740" y="2869168"/>
            <a:ext cx="249339" cy="1469319"/>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98314700-1A23-5AC3-0406-40051B555CEE}"/>
              </a:ext>
            </a:extLst>
          </p:cNvPr>
          <p:cNvCxnSpPr>
            <a:cxnSpLocks/>
            <a:endCxn id="18" idx="1"/>
          </p:cNvCxnSpPr>
          <p:nvPr/>
        </p:nvCxnSpPr>
        <p:spPr>
          <a:xfrm>
            <a:off x="8918286" y="4175521"/>
            <a:ext cx="163928" cy="99974"/>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ED39C13A-87C2-2B41-3E1A-7E78C4C23AF6}"/>
              </a:ext>
            </a:extLst>
          </p:cNvPr>
          <p:cNvCxnSpPr>
            <a:cxnSpLocks/>
          </p:cNvCxnSpPr>
          <p:nvPr/>
        </p:nvCxnSpPr>
        <p:spPr>
          <a:xfrm flipV="1">
            <a:off x="493331" y="5269245"/>
            <a:ext cx="236870" cy="401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58626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C8708C5-8C52-DCAF-B992-0305430851D1}"/>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99" b="0" i="0" u="none" strike="noStrike" kern="1200" cap="none" spc="0" normalizeH="0" baseline="0" noProof="0" dirty="0">
              <a:ln>
                <a:noFill/>
              </a:ln>
              <a:solidFill>
                <a:srgbClr val="800000"/>
              </a:solidFill>
              <a:effectLst/>
              <a:uLnTx/>
              <a:uFillTx/>
              <a:latin typeface="Arial"/>
              <a:ea typeface="ＭＳ Ｐゴシック"/>
            </a:endParaRPr>
          </a:p>
        </p:txBody>
      </p:sp>
      <p:sp>
        <p:nvSpPr>
          <p:cNvPr id="5" name="Title 4">
            <a:extLst>
              <a:ext uri="{FF2B5EF4-FFF2-40B4-BE49-F238E27FC236}">
                <a16:creationId xmlns:a16="http://schemas.microsoft.com/office/drawing/2014/main" id="{B2B855B5-E28D-8A95-3AEC-F13DBA9FF094}"/>
              </a:ext>
            </a:extLst>
          </p:cNvPr>
          <p:cNvSpPr>
            <a:spLocks noGrp="1"/>
          </p:cNvSpPr>
          <p:nvPr>
            <p:ph type="title"/>
          </p:nvPr>
        </p:nvSpPr>
        <p:spPr/>
        <p:txBody>
          <a:bodyPr/>
          <a:lstStyle/>
          <a:p>
            <a:r>
              <a:rPr lang="en-US" dirty="0"/>
              <a:t>Conclusions</a:t>
            </a:r>
          </a:p>
        </p:txBody>
      </p:sp>
      <p:sp>
        <p:nvSpPr>
          <p:cNvPr id="6" name="Text Placeholder 2">
            <a:extLst>
              <a:ext uri="{FF2B5EF4-FFF2-40B4-BE49-F238E27FC236}">
                <a16:creationId xmlns:a16="http://schemas.microsoft.com/office/drawing/2014/main" id="{70D78C83-6077-1AEF-EBEB-F7B268085F3F}"/>
              </a:ext>
            </a:extLst>
          </p:cNvPr>
          <p:cNvSpPr txBox="1">
            <a:spLocks/>
          </p:cNvSpPr>
          <p:nvPr/>
        </p:nvSpPr>
        <p:spPr bwMode="auto">
          <a:xfrm>
            <a:off x="428346" y="879740"/>
            <a:ext cx="11544678" cy="528556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456777" indent="-456777" algn="l" rtl="0" eaLnBrk="1" fontAlgn="base" hangingPunct="1">
              <a:spcBef>
                <a:spcPct val="20000"/>
              </a:spcBef>
              <a:spcAft>
                <a:spcPct val="0"/>
              </a:spcAft>
              <a:buChar char="•"/>
              <a:defRPr sz="3730">
                <a:solidFill>
                  <a:schemeClr val="tx1"/>
                </a:solidFill>
                <a:latin typeface="+mn-lt"/>
                <a:ea typeface="+mn-ea"/>
                <a:cs typeface="+mn-cs"/>
              </a:defRPr>
            </a:lvl1pPr>
            <a:lvl2pPr marL="989684" indent="-380648" algn="l" rtl="0" eaLnBrk="1" fontAlgn="base" hangingPunct="1">
              <a:spcBef>
                <a:spcPct val="20000"/>
              </a:spcBef>
              <a:spcAft>
                <a:spcPct val="0"/>
              </a:spcAft>
              <a:buChar char="–"/>
              <a:defRPr sz="3197">
                <a:solidFill>
                  <a:schemeClr val="tx1"/>
                </a:solidFill>
                <a:latin typeface="+mn-lt"/>
                <a:ea typeface="+mn-ea"/>
              </a:defRPr>
            </a:lvl2pPr>
            <a:lvl3pPr marL="1522590" indent="-304518" algn="l" rtl="0" eaLnBrk="1" fontAlgn="base" hangingPunct="1">
              <a:spcBef>
                <a:spcPct val="20000"/>
              </a:spcBef>
              <a:spcAft>
                <a:spcPct val="0"/>
              </a:spcAft>
              <a:buChar char="•"/>
              <a:defRPr sz="2664">
                <a:solidFill>
                  <a:schemeClr val="tx1"/>
                </a:solidFill>
                <a:latin typeface="+mn-lt"/>
                <a:ea typeface="+mn-ea"/>
              </a:defRPr>
            </a:lvl3pPr>
            <a:lvl4pPr marL="2131626" indent="-304518" algn="l" rtl="0" eaLnBrk="1" fontAlgn="base" hangingPunct="1">
              <a:spcBef>
                <a:spcPct val="20000"/>
              </a:spcBef>
              <a:spcAft>
                <a:spcPct val="0"/>
              </a:spcAft>
              <a:defRPr sz="2398">
                <a:solidFill>
                  <a:schemeClr val="tx1"/>
                </a:solidFill>
                <a:latin typeface="+mn-lt"/>
                <a:ea typeface="+mn-ea"/>
              </a:defRPr>
            </a:lvl4pPr>
            <a:lvl5pPr marL="2740663" indent="-304518" algn="l" rtl="0" eaLnBrk="1" fontAlgn="base" hangingPunct="1">
              <a:spcBef>
                <a:spcPct val="20000"/>
              </a:spcBef>
              <a:spcAft>
                <a:spcPct val="0"/>
              </a:spcAft>
              <a:buChar char="»"/>
              <a:defRPr sz="2398">
                <a:solidFill>
                  <a:schemeClr val="tx1"/>
                </a:solidFill>
                <a:latin typeface="+mn-lt"/>
                <a:ea typeface="+mn-ea"/>
              </a:defRPr>
            </a:lvl5pPr>
            <a:lvl6pPr marL="3349699" indent="-304518" algn="l" rtl="0" eaLnBrk="1" fontAlgn="base" hangingPunct="1">
              <a:spcBef>
                <a:spcPct val="20000"/>
              </a:spcBef>
              <a:spcAft>
                <a:spcPct val="0"/>
              </a:spcAft>
              <a:buChar char="»"/>
              <a:defRPr sz="2398">
                <a:solidFill>
                  <a:schemeClr val="tx1"/>
                </a:solidFill>
                <a:latin typeface="+mn-lt"/>
                <a:ea typeface="+mn-ea"/>
              </a:defRPr>
            </a:lvl6pPr>
            <a:lvl7pPr marL="3958735" indent="-304518" algn="l" rtl="0" eaLnBrk="1" fontAlgn="base" hangingPunct="1">
              <a:spcBef>
                <a:spcPct val="20000"/>
              </a:spcBef>
              <a:spcAft>
                <a:spcPct val="0"/>
              </a:spcAft>
              <a:buChar char="»"/>
              <a:defRPr sz="2398">
                <a:solidFill>
                  <a:schemeClr val="tx1"/>
                </a:solidFill>
                <a:latin typeface="+mn-lt"/>
                <a:ea typeface="+mn-ea"/>
              </a:defRPr>
            </a:lvl7pPr>
            <a:lvl8pPr marL="4567771" indent="-304518" algn="l" rtl="0" eaLnBrk="1" fontAlgn="base" hangingPunct="1">
              <a:spcBef>
                <a:spcPct val="20000"/>
              </a:spcBef>
              <a:spcAft>
                <a:spcPct val="0"/>
              </a:spcAft>
              <a:buChar char="»"/>
              <a:defRPr sz="2398">
                <a:solidFill>
                  <a:schemeClr val="tx1"/>
                </a:solidFill>
                <a:latin typeface="+mn-lt"/>
                <a:ea typeface="+mn-ea"/>
              </a:defRPr>
            </a:lvl8pPr>
            <a:lvl9pPr marL="5176807" indent="-304518" algn="l" rtl="0" eaLnBrk="1" fontAlgn="base" hangingPunct="1">
              <a:spcBef>
                <a:spcPct val="20000"/>
              </a:spcBef>
              <a:spcAft>
                <a:spcPct val="0"/>
              </a:spcAft>
              <a:buChar char="»"/>
              <a:defRPr sz="2398">
                <a:solidFill>
                  <a:schemeClr val="tx1"/>
                </a:solidFill>
                <a:latin typeface="+mn-lt"/>
                <a:ea typeface="+mn-ea"/>
              </a:defRPr>
            </a:lvl9pPr>
          </a:lstStyle>
          <a:p>
            <a:pPr marL="456777" marR="0" lvl="0" indent="-456777"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0" cap="none" spc="0" normalizeH="0" baseline="0" noProof="0" dirty="0">
                <a:ln>
                  <a:noFill/>
                </a:ln>
                <a:solidFill>
                  <a:srgbClr val="000000"/>
                </a:solidFill>
                <a:effectLst/>
                <a:uLnTx/>
                <a:uFillTx/>
                <a:latin typeface="Arial"/>
                <a:ea typeface="ＭＳ Ｐゴシック"/>
              </a:rPr>
              <a:t>DLBCL treatment landscape is changing</a:t>
            </a:r>
          </a:p>
          <a:p>
            <a:pPr marL="456777" marR="0" lvl="0" indent="-456777"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0" cap="none" spc="0" normalizeH="0" baseline="0" noProof="0" dirty="0">
                <a:ln>
                  <a:noFill/>
                </a:ln>
                <a:solidFill>
                  <a:srgbClr val="000000"/>
                </a:solidFill>
                <a:effectLst/>
                <a:uLnTx/>
                <a:uFillTx/>
                <a:latin typeface="Arial"/>
                <a:ea typeface="ＭＳ Ｐゴシック"/>
              </a:rPr>
              <a:t>R-CHOP remains SOC but pola-R-CHP emerging option for high-risk patients (</a:t>
            </a:r>
            <a:r>
              <a:rPr kumimoji="0" lang="en-US" sz="2400" b="0" i="0" u="none" strike="noStrike" kern="0" cap="none" spc="0" normalizeH="0" baseline="0" noProof="0" dirty="0">
                <a:ln>
                  <a:noFill/>
                </a:ln>
                <a:solidFill>
                  <a:srgbClr val="000000"/>
                </a:solidFill>
                <a:effectLst/>
                <a:uLnTx/>
                <a:uFillTx/>
                <a:latin typeface="Arial"/>
                <a:ea typeface="ＭＳ Ｐゴシック"/>
                <a:cs typeface="Calibri" panose="020F0502020204030204" pitchFamily="34" charset="0"/>
              </a:rPr>
              <a:t>age &gt; 60, IPI 3-5, and ABC subtype?) with similar safety profile</a:t>
            </a:r>
          </a:p>
          <a:p>
            <a:pPr marL="456777" marR="0" lvl="0" indent="-456777"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0" cap="none" spc="0" normalizeH="0" baseline="0" noProof="0" dirty="0">
                <a:ln>
                  <a:noFill/>
                </a:ln>
                <a:solidFill>
                  <a:srgbClr val="000000"/>
                </a:solidFill>
                <a:effectLst/>
                <a:uLnTx/>
                <a:uFillTx/>
                <a:latin typeface="Arial"/>
                <a:ea typeface="ＭＳ Ｐゴシック"/>
                <a:cs typeface="Calibri" panose="020F0502020204030204" pitchFamily="34" charset="0"/>
              </a:rPr>
              <a:t>CAR T cells improve survival as second line therapy for primary refractory/early relapsed DLBCL</a:t>
            </a:r>
          </a:p>
          <a:p>
            <a:pPr marL="456777" marR="0" lvl="0" indent="-456777"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0" cap="none" spc="0" normalizeH="0" baseline="0" noProof="0" dirty="0">
                <a:ln>
                  <a:noFill/>
                </a:ln>
                <a:solidFill>
                  <a:srgbClr val="000000"/>
                </a:solidFill>
                <a:effectLst/>
                <a:uLnTx/>
                <a:uFillTx/>
                <a:latin typeface="Arial"/>
                <a:ea typeface="ＭＳ Ｐゴシック"/>
                <a:cs typeface="Calibri" panose="020F0502020204030204" pitchFamily="34" charset="0"/>
              </a:rPr>
              <a:t>ASCT remains SOC for transplant-eligible patients with relapse &gt;12 months of initial CIT</a:t>
            </a:r>
          </a:p>
          <a:p>
            <a:pPr marL="456777" marR="0" lvl="0" indent="-456777"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0" cap="none" spc="0" normalizeH="0" baseline="0" noProof="0" dirty="0">
                <a:ln>
                  <a:noFill/>
                </a:ln>
                <a:solidFill>
                  <a:srgbClr val="000000"/>
                </a:solidFill>
                <a:effectLst/>
                <a:uLnTx/>
                <a:uFillTx/>
                <a:latin typeface="Arial"/>
                <a:ea typeface="ＭＳ Ｐゴシック"/>
                <a:cs typeface="Calibri" panose="020F0502020204030204" pitchFamily="34" charset="0"/>
              </a:rPr>
              <a:t>Post CAR T space is unmet need with multiple recently approved novel therapies: bispecifics, </a:t>
            </a:r>
            <a:r>
              <a:rPr kumimoji="0" lang="en-US" sz="2400" b="0" i="0" u="none" strike="noStrike" kern="0" cap="none" spc="0" normalizeH="0" baseline="0" noProof="0" dirty="0" err="1">
                <a:ln>
                  <a:noFill/>
                </a:ln>
                <a:solidFill>
                  <a:srgbClr val="000000"/>
                </a:solidFill>
                <a:effectLst/>
                <a:uLnTx/>
                <a:uFillTx/>
                <a:latin typeface="Arial"/>
                <a:ea typeface="ＭＳ Ｐゴシック"/>
                <a:cs typeface="Calibri" panose="020F0502020204030204" pitchFamily="34" charset="0"/>
              </a:rPr>
              <a:t>lonca</a:t>
            </a:r>
            <a:r>
              <a:rPr kumimoji="0" lang="en-US" sz="2400" b="0" i="0" u="none" strike="noStrike" kern="0" cap="none" spc="0" normalizeH="0" baseline="0" noProof="0" dirty="0">
                <a:ln>
                  <a:noFill/>
                </a:ln>
                <a:solidFill>
                  <a:srgbClr val="000000"/>
                </a:solidFill>
                <a:effectLst/>
                <a:uLnTx/>
                <a:uFillTx/>
                <a:latin typeface="Arial"/>
                <a:ea typeface="ＭＳ Ｐゴシック"/>
                <a:cs typeface="Calibri" panose="020F0502020204030204" pitchFamily="34" charset="0"/>
              </a:rPr>
              <a:t>-T, pola-BR, </a:t>
            </a:r>
            <a:r>
              <a:rPr kumimoji="0" lang="en-US" sz="2400" b="0" i="0" u="none" strike="noStrike" kern="0" cap="none" spc="0" normalizeH="0" baseline="0" noProof="0" dirty="0" err="1">
                <a:ln>
                  <a:noFill/>
                </a:ln>
                <a:solidFill>
                  <a:srgbClr val="000000"/>
                </a:solidFill>
                <a:effectLst/>
                <a:uLnTx/>
                <a:uFillTx/>
                <a:latin typeface="Arial"/>
                <a:ea typeface="ＭＳ Ｐゴシック"/>
                <a:cs typeface="Calibri" panose="020F0502020204030204" pitchFamily="34" charset="0"/>
              </a:rPr>
              <a:t>tafa-len</a:t>
            </a:r>
            <a:r>
              <a:rPr kumimoji="0" lang="en-US" sz="2400" b="0" i="0" u="none" strike="noStrike" kern="0" cap="none" spc="0" normalizeH="0" baseline="0" noProof="0" dirty="0">
                <a:ln>
                  <a:noFill/>
                </a:ln>
                <a:solidFill>
                  <a:srgbClr val="000000"/>
                </a:solidFill>
                <a:effectLst/>
                <a:uLnTx/>
                <a:uFillTx/>
                <a:latin typeface="Arial"/>
                <a:ea typeface="ＭＳ Ｐゴシック"/>
                <a:cs typeface="Calibri" panose="020F0502020204030204" pitchFamily="34" charset="0"/>
              </a:rPr>
              <a:t>, and </a:t>
            </a:r>
            <a:r>
              <a:rPr kumimoji="0" lang="en-US" sz="2400" b="0" i="0" u="none" strike="noStrike" kern="0" cap="none" spc="0" normalizeH="0" baseline="0" noProof="0" dirty="0" err="1">
                <a:ln>
                  <a:noFill/>
                </a:ln>
                <a:solidFill>
                  <a:srgbClr val="000000"/>
                </a:solidFill>
                <a:effectLst/>
                <a:uLnTx/>
                <a:uFillTx/>
                <a:latin typeface="Arial"/>
                <a:ea typeface="ＭＳ Ｐゴシック"/>
                <a:cs typeface="Calibri" panose="020F0502020204030204" pitchFamily="34" charset="0"/>
              </a:rPr>
              <a:t>selinexor</a:t>
            </a:r>
            <a:endParaRPr kumimoji="0" lang="en-US" sz="2400" b="0" i="0" u="none" strike="noStrike" kern="0" cap="none" spc="0" normalizeH="0" baseline="0" noProof="0" dirty="0">
              <a:ln>
                <a:noFill/>
              </a:ln>
              <a:solidFill>
                <a:srgbClr val="000000"/>
              </a:solidFill>
              <a:effectLst/>
              <a:uLnTx/>
              <a:uFillTx/>
              <a:latin typeface="Arial"/>
              <a:ea typeface="ＭＳ Ｐゴシック"/>
              <a:cs typeface="Calibri" panose="020F0502020204030204" pitchFamily="34" charset="0"/>
            </a:endParaRPr>
          </a:p>
          <a:p>
            <a:pPr marL="456777" marR="0" lvl="0" indent="-456777"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0" cap="none" spc="0" normalizeH="0" baseline="0" noProof="0" dirty="0">
                <a:ln>
                  <a:noFill/>
                </a:ln>
                <a:solidFill>
                  <a:srgbClr val="000000"/>
                </a:solidFill>
                <a:effectLst/>
                <a:uLnTx/>
                <a:uFillTx/>
                <a:latin typeface="Arial"/>
                <a:ea typeface="ＭＳ Ｐゴシック"/>
                <a:cs typeface="Calibri" panose="020F0502020204030204" pitchFamily="34" charset="0"/>
              </a:rPr>
              <a:t>Bispecifics in single agent and combination are emerging as novel therapy option with high efficacy and low CRS/ICANS</a:t>
            </a:r>
          </a:p>
          <a:p>
            <a:pPr marL="456777" marR="0" lvl="0" indent="-456777"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0" cap="none" spc="0" normalizeH="0" baseline="0" noProof="0" dirty="0">
                <a:ln>
                  <a:noFill/>
                </a:ln>
                <a:solidFill>
                  <a:srgbClr val="000000"/>
                </a:solidFill>
                <a:effectLst/>
                <a:uLnTx/>
                <a:uFillTx/>
                <a:latin typeface="Arial"/>
                <a:ea typeface="ＭＳ Ｐゴシック"/>
              </a:rPr>
              <a:t>Remaining question is how best to sequence these novel therapies</a:t>
            </a:r>
          </a:p>
        </p:txBody>
      </p:sp>
    </p:spTree>
    <p:extLst>
      <p:ext uri="{BB962C8B-B14F-4D97-AF65-F5344CB8AC3E}">
        <p14:creationId xmlns:p14="http://schemas.microsoft.com/office/powerpoint/2010/main" val="37381476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5760" y="856461"/>
            <a:ext cx="11007090" cy="926470"/>
          </a:xfrm>
        </p:spPr>
        <p:txBody>
          <a:bodyPr>
            <a:noAutofit/>
          </a:bodyPr>
          <a:lstStyle/>
          <a:p>
            <a:r>
              <a:rPr lang="en-US" dirty="0"/>
              <a:t>New Directions and Combination Studies in CLL</a:t>
            </a:r>
            <a:br>
              <a:rPr lang="en-US" dirty="0"/>
            </a:br>
            <a:endParaRPr lang="en-US" dirty="0"/>
          </a:p>
        </p:txBody>
      </p:sp>
      <p:sp>
        <p:nvSpPr>
          <p:cNvPr id="5" name="TextBox 4">
            <a:extLst>
              <a:ext uri="{FF2B5EF4-FFF2-40B4-BE49-F238E27FC236}">
                <a16:creationId xmlns:a16="http://schemas.microsoft.com/office/drawing/2014/main" id="{A49D37E7-3AC3-405B-ABC0-97E99955D42D}"/>
              </a:ext>
            </a:extLst>
          </p:cNvPr>
          <p:cNvSpPr txBox="1"/>
          <p:nvPr/>
        </p:nvSpPr>
        <p:spPr>
          <a:xfrm>
            <a:off x="5639" y="3000869"/>
            <a:ext cx="12180722" cy="2060308"/>
          </a:xfrm>
          <a:prstGeom prst="rect">
            <a:avLst/>
          </a:prstGeom>
          <a:noFill/>
        </p:spPr>
        <p:txBody>
          <a:bodyPr wrap="square" rtlCol="0">
            <a:spAutoFit/>
          </a:bodyPr>
          <a:lstStyle/>
          <a:p>
            <a:pPr marL="0" marR="0" lvl="0" indent="0" algn="ctr" defTabSz="2157461" rtl="0" eaLnBrk="1" fontAlgn="base" latinLnBrk="0" hangingPunct="1">
              <a:lnSpc>
                <a:spcPct val="100000"/>
              </a:lnSpc>
              <a:spcBef>
                <a:spcPts val="0"/>
              </a:spcBef>
              <a:spcAft>
                <a:spcPct val="0"/>
              </a:spcAft>
              <a:buClrTx/>
              <a:buSzTx/>
              <a:buFontTx/>
              <a:buNone/>
              <a:tabLst/>
              <a:defRPr/>
            </a:pPr>
            <a:r>
              <a:rPr kumimoji="0" lang="en-US" sz="3197" b="0" i="0" u="none" strike="noStrike" kern="1200" cap="none" spc="0" normalizeH="0" baseline="0" noProof="0" dirty="0">
                <a:ln>
                  <a:noFill/>
                </a:ln>
                <a:solidFill>
                  <a:srgbClr val="002060"/>
                </a:solidFill>
                <a:effectLst/>
                <a:uLnTx/>
                <a:uFillTx/>
                <a:latin typeface="Arial" panose="020B0604020202020204" pitchFamily="34" charset="0"/>
                <a:ea typeface="ＭＳ Ｐゴシック"/>
                <a:cs typeface="Arial" panose="020B0604020202020204" pitchFamily="34" charset="0"/>
              </a:rPr>
              <a:t>Catherine C. Coombs, MD</a:t>
            </a:r>
          </a:p>
          <a:p>
            <a:pPr marL="0" marR="0" lvl="0" indent="0" algn="ctr" defTabSz="2157461" rtl="0" eaLnBrk="1" fontAlgn="base" latinLnBrk="0" hangingPunct="1">
              <a:lnSpc>
                <a:spcPct val="100000"/>
              </a:lnSpc>
              <a:spcBef>
                <a:spcPts val="0"/>
              </a:spcBef>
              <a:spcAft>
                <a:spcPct val="0"/>
              </a:spcAft>
              <a:buClrTx/>
              <a:buSzTx/>
              <a:buFontTx/>
              <a:buNone/>
              <a:tabLst/>
              <a:defRPr/>
            </a:pPr>
            <a:r>
              <a:rPr kumimoji="0" lang="en-US" sz="3197" b="0" i="0" u="none" strike="noStrike" kern="1200" cap="none" spc="0" normalizeH="0" baseline="0" noProof="0" dirty="0">
                <a:ln>
                  <a:noFill/>
                </a:ln>
                <a:solidFill>
                  <a:srgbClr val="003767"/>
                </a:solidFill>
                <a:effectLst/>
                <a:uLnTx/>
                <a:uFillTx/>
                <a:latin typeface="Arial" panose="020B0604020202020204" pitchFamily="34" charset="0"/>
                <a:ea typeface="ＭＳ Ｐゴシック"/>
                <a:cs typeface="Arial" panose="020B0604020202020204" pitchFamily="34" charset="0"/>
              </a:rPr>
              <a:t>Associate Clinical Professor</a:t>
            </a:r>
          </a:p>
          <a:p>
            <a:pPr marL="0" marR="0" lvl="0" indent="0" algn="ctr" defTabSz="2157461" rtl="0" eaLnBrk="1" fontAlgn="base" latinLnBrk="0" hangingPunct="1">
              <a:lnSpc>
                <a:spcPct val="100000"/>
              </a:lnSpc>
              <a:spcBef>
                <a:spcPts val="0"/>
              </a:spcBef>
              <a:spcAft>
                <a:spcPct val="0"/>
              </a:spcAft>
              <a:buClrTx/>
              <a:buSzTx/>
              <a:buFontTx/>
              <a:buNone/>
              <a:tabLst/>
              <a:defRPr/>
            </a:pPr>
            <a:r>
              <a:rPr kumimoji="0" lang="en-US" sz="3197" b="0" i="0" u="none" strike="noStrike" kern="1200" cap="none" spc="0" normalizeH="0" baseline="0" noProof="0" dirty="0">
                <a:ln>
                  <a:noFill/>
                </a:ln>
                <a:solidFill>
                  <a:srgbClr val="003767"/>
                </a:solidFill>
                <a:effectLst/>
                <a:uLnTx/>
                <a:uFillTx/>
                <a:latin typeface="Arial" panose="020B0604020202020204" pitchFamily="34" charset="0"/>
                <a:ea typeface="ＭＳ Ｐゴシック"/>
                <a:cs typeface="Arial" panose="020B0604020202020204" pitchFamily="34" charset="0"/>
              </a:rPr>
              <a:t>University of California Irvine</a:t>
            </a:r>
          </a:p>
          <a:p>
            <a:pPr marL="0" marR="0" lvl="0" indent="0" algn="ctr" defTabSz="2157461" rtl="0" eaLnBrk="1" fontAlgn="base" latinLnBrk="0" hangingPunct="1">
              <a:lnSpc>
                <a:spcPct val="100000"/>
              </a:lnSpc>
              <a:spcBef>
                <a:spcPts val="0"/>
              </a:spcBef>
              <a:spcAft>
                <a:spcPct val="0"/>
              </a:spcAft>
              <a:buClrTx/>
              <a:buSzTx/>
              <a:buFontTx/>
              <a:buNone/>
              <a:tabLst/>
              <a:defRPr/>
            </a:pPr>
            <a:r>
              <a:rPr kumimoji="0" lang="en-US" sz="3197" b="0" i="0" u="none" strike="noStrike" kern="1200" cap="none" spc="0" normalizeH="0" baseline="0" noProof="0" dirty="0">
                <a:ln>
                  <a:noFill/>
                </a:ln>
                <a:solidFill>
                  <a:srgbClr val="003767"/>
                </a:solidFill>
                <a:effectLst/>
                <a:uLnTx/>
                <a:uFillTx/>
                <a:latin typeface="Arial" panose="020B0604020202020204" pitchFamily="34" charset="0"/>
                <a:ea typeface="ＭＳ Ｐゴシック"/>
                <a:cs typeface="Arial" panose="020B0604020202020204" pitchFamily="34" charset="0"/>
              </a:rPr>
              <a:t>Orange, CA</a:t>
            </a:r>
          </a:p>
        </p:txBody>
      </p:sp>
    </p:spTree>
    <p:extLst>
      <p:ext uri="{BB962C8B-B14F-4D97-AF65-F5344CB8AC3E}">
        <p14:creationId xmlns:p14="http://schemas.microsoft.com/office/powerpoint/2010/main" val="25563957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8FF24D-BC47-BA3F-F75C-EA0F72082ABE}"/>
              </a:ext>
            </a:extLst>
          </p:cNvPr>
          <p:cNvSpPr>
            <a:spLocks noGrp="1"/>
          </p:cNvSpPr>
          <p:nvPr>
            <p:ph sz="half" idx="1"/>
          </p:nvPr>
        </p:nvSpPr>
        <p:spPr>
          <a:xfrm>
            <a:off x="914400" y="1488755"/>
            <a:ext cx="10641330" cy="3911365"/>
          </a:xfrm>
        </p:spPr>
        <p:txBody>
          <a:bodyPr/>
          <a:lstStyle/>
          <a:p>
            <a:r>
              <a:rPr lang="en-US" sz="2200" dirty="0">
                <a:effectLst/>
                <a:ea typeface="Calibri" panose="020F0502020204030204" pitchFamily="34" charset="0"/>
                <a:cs typeface="Times New Roman" panose="02020603050405020304" pitchFamily="18" charset="0"/>
              </a:rPr>
              <a:t>I have received honoraria/served as a consultant for AbbVie, </a:t>
            </a:r>
            <a:r>
              <a:rPr lang="en-US" sz="2200" dirty="0" err="1">
                <a:effectLst/>
                <a:ea typeface="Calibri" panose="020F0502020204030204" pitchFamily="34" charset="0"/>
                <a:cs typeface="Times New Roman" panose="02020603050405020304" pitchFamily="18" charset="0"/>
              </a:rPr>
              <a:t>Allogene</a:t>
            </a:r>
            <a:r>
              <a:rPr lang="en-US" sz="2200" dirty="0">
                <a:effectLst/>
                <a:ea typeface="Calibri" panose="020F0502020204030204" pitchFamily="34" charset="0"/>
                <a:cs typeface="Times New Roman" panose="02020603050405020304" pitchFamily="18" charset="0"/>
              </a:rPr>
              <a:t>, AstraZeneca, </a:t>
            </a:r>
            <a:r>
              <a:rPr lang="en-US" sz="2200" dirty="0" err="1">
                <a:effectLst/>
                <a:ea typeface="Calibri" panose="020F0502020204030204" pitchFamily="34" charset="0"/>
                <a:cs typeface="Times New Roman" panose="02020603050405020304" pitchFamily="18" charset="0"/>
              </a:rPr>
              <a:t>Beigene</a:t>
            </a:r>
            <a:r>
              <a:rPr lang="en-US" sz="2200" dirty="0">
                <a:effectLst/>
                <a:ea typeface="Calibri" panose="020F0502020204030204" pitchFamily="34" charset="0"/>
                <a:cs typeface="Times New Roman" panose="02020603050405020304" pitchFamily="18" charset="0"/>
              </a:rPr>
              <a:t>, Genentech, Janssen, LOXO/Lilly, MEI Pharma, </a:t>
            </a:r>
            <a:r>
              <a:rPr lang="en-US" sz="2200" dirty="0" err="1">
                <a:effectLst/>
                <a:ea typeface="Calibri" panose="020F0502020204030204" pitchFamily="34" charset="0"/>
                <a:cs typeface="Times New Roman" panose="02020603050405020304" pitchFamily="18" charset="0"/>
              </a:rPr>
              <a:t>Mingsight</a:t>
            </a:r>
            <a:r>
              <a:rPr lang="en-US" sz="2200" dirty="0">
                <a:effectLst/>
                <a:ea typeface="Calibri" panose="020F0502020204030204" pitchFamily="34" charset="0"/>
                <a:cs typeface="Times New Roman" panose="02020603050405020304" pitchFamily="18" charset="0"/>
              </a:rPr>
              <a:t>, </a:t>
            </a:r>
            <a:r>
              <a:rPr lang="en-US" sz="2200" dirty="0" err="1">
                <a:effectLst/>
                <a:ea typeface="Calibri" panose="020F0502020204030204" pitchFamily="34" charset="0"/>
                <a:cs typeface="Times New Roman" panose="02020603050405020304" pitchFamily="18" charset="0"/>
              </a:rPr>
              <a:t>Octapharma</a:t>
            </a:r>
            <a:r>
              <a:rPr lang="en-US" sz="2200" dirty="0">
                <a:effectLst/>
                <a:ea typeface="Calibri" panose="020F0502020204030204" pitchFamily="34" charset="0"/>
                <a:cs typeface="Times New Roman" panose="02020603050405020304" pitchFamily="18" charset="0"/>
              </a:rPr>
              <a:t>, TG Therapeutics, have served on speaker’s bureau for AbbVie, AstraZeneca, </a:t>
            </a:r>
            <a:r>
              <a:rPr lang="en-US" sz="2200" dirty="0" err="1">
                <a:effectLst/>
                <a:ea typeface="Calibri" panose="020F0502020204030204" pitchFamily="34" charset="0"/>
                <a:cs typeface="Times New Roman" panose="02020603050405020304" pitchFamily="18" charset="0"/>
              </a:rPr>
              <a:t>Beigene</a:t>
            </a:r>
            <a:r>
              <a:rPr lang="en-US" sz="2200" dirty="0">
                <a:effectLst/>
                <a:ea typeface="Calibri" panose="020F0502020204030204" pitchFamily="34" charset="0"/>
                <a:cs typeface="Times New Roman" panose="02020603050405020304" pitchFamily="18" charset="0"/>
              </a:rPr>
              <a:t>, Genentech, and have received research funding (paid to my institution) from AbbVie, LOXO/Lilly</a:t>
            </a:r>
          </a:p>
        </p:txBody>
      </p:sp>
      <p:sp>
        <p:nvSpPr>
          <p:cNvPr id="5" name="Title 4">
            <a:extLst>
              <a:ext uri="{FF2B5EF4-FFF2-40B4-BE49-F238E27FC236}">
                <a16:creationId xmlns:a16="http://schemas.microsoft.com/office/drawing/2014/main" id="{ACE46EEC-B2C0-C0F8-ECAA-C800DCF9A864}"/>
              </a:ext>
            </a:extLst>
          </p:cNvPr>
          <p:cNvSpPr>
            <a:spLocks noGrp="1"/>
          </p:cNvSpPr>
          <p:nvPr>
            <p:ph type="title"/>
          </p:nvPr>
        </p:nvSpPr>
        <p:spPr/>
        <p:txBody>
          <a:bodyPr/>
          <a:lstStyle/>
          <a:p>
            <a:r>
              <a:rPr lang="en-US" dirty="0"/>
              <a:t>Conflict of Interest Statement</a:t>
            </a:r>
          </a:p>
        </p:txBody>
      </p:sp>
    </p:spTree>
    <p:extLst>
      <p:ext uri="{BB962C8B-B14F-4D97-AF65-F5344CB8AC3E}">
        <p14:creationId xmlns:p14="http://schemas.microsoft.com/office/powerpoint/2010/main" val="1437809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48235" y="1556427"/>
            <a:ext cx="10907282" cy="3884297"/>
          </a:xfrm>
        </p:spPr>
        <p:txBody>
          <a:bodyPr/>
          <a:lstStyle/>
          <a:p>
            <a:pPr marL="456777" indent="-456777" algn="l">
              <a:buFont typeface="Arial" panose="020B0604020202020204" pitchFamily="34" charset="0"/>
              <a:buChar char="•"/>
            </a:pPr>
            <a:r>
              <a:rPr lang="en-US" altLang="en-US" sz="2398" dirty="0">
                <a:latin typeface="Arial" panose="020B0604020202020204" pitchFamily="34" charset="0"/>
                <a:cs typeface="Arial" panose="020B0604020202020204" pitchFamily="34" charset="0"/>
              </a:rPr>
              <a:t>Consultancy: AbbVie, Foghorn, Gilead, Novartis, </a:t>
            </a:r>
            <a:r>
              <a:rPr lang="en-US" altLang="en-US" sz="2398" dirty="0" err="1">
                <a:latin typeface="Arial" panose="020B0604020202020204" pitchFamily="34" charset="0"/>
                <a:cs typeface="Arial" panose="020B0604020202020204" pitchFamily="34" charset="0"/>
              </a:rPr>
              <a:t>Sellas</a:t>
            </a:r>
            <a:r>
              <a:rPr lang="en-US" altLang="en-US" sz="2398" dirty="0">
                <a:latin typeface="Arial" panose="020B0604020202020204" pitchFamily="34" charset="0"/>
                <a:cs typeface="Arial" panose="020B0604020202020204" pitchFamily="34" charset="0"/>
              </a:rPr>
              <a:t>, </a:t>
            </a:r>
            <a:r>
              <a:rPr lang="en-US" altLang="en-US" sz="2398" dirty="0" err="1">
                <a:latin typeface="Arial" panose="020B0604020202020204" pitchFamily="34" charset="0"/>
                <a:cs typeface="Arial" panose="020B0604020202020204" pitchFamily="34" charset="0"/>
              </a:rPr>
              <a:t>Servier</a:t>
            </a:r>
            <a:r>
              <a:rPr lang="en-US" altLang="en-US" sz="2398" dirty="0">
                <a:latin typeface="Arial" panose="020B0604020202020204" pitchFamily="34" charset="0"/>
                <a:cs typeface="Arial" panose="020B0604020202020204" pitchFamily="34" charset="0"/>
              </a:rPr>
              <a:t>, Sumitomo Dainippon</a:t>
            </a:r>
          </a:p>
          <a:p>
            <a:pPr marL="456777" indent="-456777" algn="l">
              <a:buFont typeface="Arial" panose="020B0604020202020204" pitchFamily="34" charset="0"/>
              <a:buChar char="•"/>
            </a:pPr>
            <a:endParaRPr lang="en-US" altLang="en-US" sz="2398" dirty="0">
              <a:latin typeface="Arial" panose="020B0604020202020204" pitchFamily="34" charset="0"/>
              <a:cs typeface="Arial" panose="020B0604020202020204" pitchFamily="34" charset="0"/>
            </a:endParaRPr>
          </a:p>
          <a:p>
            <a:pPr marL="456777" indent="-456777" algn="l">
              <a:buFont typeface="Arial" panose="020B0604020202020204" pitchFamily="34" charset="0"/>
              <a:buChar char="•"/>
            </a:pPr>
            <a:r>
              <a:rPr lang="en-US" altLang="en-US" sz="2398" dirty="0">
                <a:latin typeface="Arial" panose="020B0604020202020204" pitchFamily="34" charset="0"/>
                <a:cs typeface="Arial" panose="020B0604020202020204" pitchFamily="34" charset="0"/>
              </a:rPr>
              <a:t>Honoraria (Advisory Boards): AbbVie, Bristol Myers Squibb, Daiichi Sankyo, Gilead, Immunogen, </a:t>
            </a:r>
            <a:r>
              <a:rPr lang="en-US" altLang="en-US" sz="2398" dirty="0" err="1">
                <a:latin typeface="Arial" panose="020B0604020202020204" pitchFamily="34" charset="0"/>
                <a:cs typeface="Arial" panose="020B0604020202020204" pitchFamily="34" charset="0"/>
              </a:rPr>
              <a:t>Servier</a:t>
            </a:r>
            <a:r>
              <a:rPr lang="en-US" altLang="en-US" sz="2398" dirty="0">
                <a:latin typeface="Arial" panose="020B0604020202020204" pitchFamily="34" charset="0"/>
                <a:cs typeface="Arial" panose="020B0604020202020204" pitchFamily="34" charset="0"/>
              </a:rPr>
              <a:t>, Shattuck Labs</a:t>
            </a:r>
          </a:p>
          <a:p>
            <a:pPr algn="l"/>
            <a:endParaRPr lang="en-US" altLang="en-US" sz="2398" dirty="0">
              <a:latin typeface="Arial" panose="020B0604020202020204" pitchFamily="34" charset="0"/>
              <a:cs typeface="Arial" panose="020B0604020202020204" pitchFamily="34" charset="0"/>
            </a:endParaRPr>
          </a:p>
          <a:p>
            <a:pPr marL="456777" indent="-456777" algn="l">
              <a:buFont typeface="Arial" panose="020B0604020202020204" pitchFamily="34" charset="0"/>
              <a:buChar char="•"/>
            </a:pPr>
            <a:r>
              <a:rPr lang="en-US" altLang="en-US" sz="2398" dirty="0">
                <a:latin typeface="Arial" panose="020B0604020202020204" pitchFamily="34" charset="0"/>
                <a:cs typeface="Arial" panose="020B0604020202020204" pitchFamily="34" charset="0"/>
              </a:rPr>
              <a:t>Grants/Research Funding: AbbVie, </a:t>
            </a:r>
            <a:r>
              <a:rPr lang="en-US" altLang="en-US" sz="2398" dirty="0" err="1">
                <a:latin typeface="Arial" panose="020B0604020202020204" pitchFamily="34" charset="0"/>
                <a:cs typeface="Arial" panose="020B0604020202020204" pitchFamily="34" charset="0"/>
              </a:rPr>
              <a:t>Arog</a:t>
            </a:r>
            <a:r>
              <a:rPr lang="en-US" altLang="en-US" sz="2398" dirty="0">
                <a:latin typeface="Arial" panose="020B0604020202020204" pitchFamily="34" charset="0"/>
                <a:cs typeface="Arial" panose="020B0604020202020204" pitchFamily="34" charset="0"/>
              </a:rPr>
              <a:t>, </a:t>
            </a:r>
            <a:r>
              <a:rPr lang="en-US" altLang="en-US" sz="2398" dirty="0" err="1">
                <a:latin typeface="Arial" panose="020B0604020202020204" pitchFamily="34" charset="0"/>
                <a:cs typeface="Arial" panose="020B0604020202020204" pitchFamily="34" charset="0"/>
              </a:rPr>
              <a:t>Astex</a:t>
            </a:r>
            <a:r>
              <a:rPr lang="en-US" altLang="en-US" sz="2398" dirty="0">
                <a:latin typeface="Arial" panose="020B0604020202020204" pitchFamily="34" charset="0"/>
                <a:cs typeface="Arial" panose="020B0604020202020204" pitchFamily="34" charset="0"/>
              </a:rPr>
              <a:t>, Jazz, Gilead, </a:t>
            </a:r>
            <a:r>
              <a:rPr lang="en-US" altLang="en-US" sz="2398" dirty="0" err="1">
                <a:latin typeface="Arial" panose="020B0604020202020204" pitchFamily="34" charset="0"/>
                <a:cs typeface="Arial" panose="020B0604020202020204" pitchFamily="34" charset="0"/>
              </a:rPr>
              <a:t>Loxo</a:t>
            </a:r>
            <a:r>
              <a:rPr lang="en-US" altLang="en-US" sz="2398" dirty="0">
                <a:latin typeface="Arial" panose="020B0604020202020204" pitchFamily="34" charset="0"/>
                <a:cs typeface="Arial" panose="020B0604020202020204" pitchFamily="34" charset="0"/>
              </a:rPr>
              <a:t>, Merck, </a:t>
            </a:r>
            <a:r>
              <a:rPr lang="en-US" altLang="en-US" sz="2398" dirty="0" err="1">
                <a:latin typeface="Arial" panose="020B0604020202020204" pitchFamily="34" charset="0"/>
                <a:cs typeface="Arial" panose="020B0604020202020204" pitchFamily="34" charset="0"/>
              </a:rPr>
              <a:t>Newave</a:t>
            </a:r>
            <a:r>
              <a:rPr lang="en-US" altLang="en-US" sz="2398" dirty="0">
                <a:latin typeface="Arial" panose="020B0604020202020204" pitchFamily="34" charset="0"/>
                <a:cs typeface="Arial" panose="020B0604020202020204" pitchFamily="34" charset="0"/>
              </a:rPr>
              <a:t>, Shattuck Labs, </a:t>
            </a:r>
            <a:r>
              <a:rPr lang="en-US" altLang="en-US" sz="2398" dirty="0" err="1">
                <a:latin typeface="Arial" panose="020B0604020202020204" pitchFamily="34" charset="0"/>
                <a:cs typeface="Arial" panose="020B0604020202020204" pitchFamily="34" charset="0"/>
              </a:rPr>
              <a:t>Stemline</a:t>
            </a:r>
            <a:r>
              <a:rPr lang="en-US" altLang="en-US" sz="2398" dirty="0">
                <a:latin typeface="Arial" panose="020B0604020202020204" pitchFamily="34" charset="0"/>
                <a:cs typeface="Arial" panose="020B0604020202020204" pitchFamily="34" charset="0"/>
              </a:rPr>
              <a:t>, Sumitomo Dainippon Pharma, Takeda</a:t>
            </a:r>
          </a:p>
          <a:p>
            <a:endParaRPr lang="en-US" dirty="0">
              <a:solidFill>
                <a:srgbClr val="002E51"/>
              </a:solidFill>
            </a:endParaRPr>
          </a:p>
        </p:txBody>
      </p:sp>
      <p:sp>
        <p:nvSpPr>
          <p:cNvPr id="4" name="Title 3"/>
          <p:cNvSpPr>
            <a:spLocks noGrp="1"/>
          </p:cNvSpPr>
          <p:nvPr>
            <p:ph type="title"/>
          </p:nvPr>
        </p:nvSpPr>
        <p:spPr>
          <a:xfrm>
            <a:off x="5639" y="169796"/>
            <a:ext cx="12180722" cy="1075346"/>
          </a:xfrm>
        </p:spPr>
        <p:txBody>
          <a:bodyPr/>
          <a:lstStyle/>
          <a:p>
            <a:r>
              <a:rPr lang="en-US" b="1" dirty="0"/>
              <a:t>Disclosures</a:t>
            </a:r>
          </a:p>
        </p:txBody>
      </p:sp>
    </p:spTree>
    <p:extLst>
      <p:ext uri="{BB962C8B-B14F-4D97-AF65-F5344CB8AC3E}">
        <p14:creationId xmlns:p14="http://schemas.microsoft.com/office/powerpoint/2010/main" val="12497126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9F068-A0F8-E387-5E6E-643395444862}"/>
              </a:ext>
            </a:extLst>
          </p:cNvPr>
          <p:cNvSpPr>
            <a:spLocks noGrp="1"/>
          </p:cNvSpPr>
          <p:nvPr>
            <p:ph type="title"/>
          </p:nvPr>
        </p:nvSpPr>
        <p:spPr>
          <a:xfrm>
            <a:off x="838200" y="225071"/>
            <a:ext cx="10515600" cy="1325563"/>
          </a:xfrm>
        </p:spPr>
        <p:txBody>
          <a:bodyPr>
            <a:normAutofit/>
          </a:bodyPr>
          <a:lstStyle/>
          <a:p>
            <a:r>
              <a:rPr lang="en-CA" sz="3733" dirty="0">
                <a:solidFill>
                  <a:srgbClr val="002060"/>
                </a:solidFill>
              </a:rPr>
              <a:t>BTK Inhibitors:</a:t>
            </a:r>
            <a:br>
              <a:rPr lang="en-CA" sz="3733" dirty="0">
                <a:solidFill>
                  <a:srgbClr val="002060"/>
                </a:solidFill>
              </a:rPr>
            </a:br>
            <a:r>
              <a:rPr lang="en-CA" sz="3733" dirty="0">
                <a:solidFill>
                  <a:srgbClr val="002060"/>
                </a:solidFill>
              </a:rPr>
              <a:t>FDA Approvals and Current Status in CLL</a:t>
            </a:r>
            <a:endParaRPr lang="en-US" sz="3733" dirty="0">
              <a:solidFill>
                <a:srgbClr val="002060"/>
              </a:solidFill>
            </a:endParaRPr>
          </a:p>
        </p:txBody>
      </p:sp>
      <p:graphicFrame>
        <p:nvGraphicFramePr>
          <p:cNvPr id="8" name="Table 5">
            <a:extLst>
              <a:ext uri="{FF2B5EF4-FFF2-40B4-BE49-F238E27FC236}">
                <a16:creationId xmlns:a16="http://schemas.microsoft.com/office/drawing/2014/main" id="{3D221D60-BFB9-16E3-AF09-B1014ACAD537}"/>
              </a:ext>
            </a:extLst>
          </p:cNvPr>
          <p:cNvGraphicFramePr>
            <a:graphicFrameLocks noGrp="1"/>
          </p:cNvGraphicFramePr>
          <p:nvPr/>
        </p:nvGraphicFramePr>
        <p:xfrm>
          <a:off x="976542" y="1644301"/>
          <a:ext cx="10238915" cy="3627120"/>
        </p:xfrm>
        <a:graphic>
          <a:graphicData uri="http://schemas.openxmlformats.org/drawingml/2006/table">
            <a:tbl>
              <a:tblPr firstRow="1" firstCol="1" bandRow="1">
                <a:tableStyleId>{5C22544A-7EE6-4342-B048-85BDC9FD1C3A}</a:tableStyleId>
              </a:tblPr>
              <a:tblGrid>
                <a:gridCol w="2328131">
                  <a:extLst>
                    <a:ext uri="{9D8B030D-6E8A-4147-A177-3AD203B41FA5}">
                      <a16:colId xmlns:a16="http://schemas.microsoft.com/office/drawing/2014/main" val="1670446593"/>
                    </a:ext>
                  </a:extLst>
                </a:gridCol>
                <a:gridCol w="1205649">
                  <a:extLst>
                    <a:ext uri="{9D8B030D-6E8A-4147-A177-3AD203B41FA5}">
                      <a16:colId xmlns:a16="http://schemas.microsoft.com/office/drawing/2014/main" val="2497597859"/>
                    </a:ext>
                  </a:extLst>
                </a:gridCol>
                <a:gridCol w="1794751">
                  <a:extLst>
                    <a:ext uri="{9D8B030D-6E8A-4147-A177-3AD203B41FA5}">
                      <a16:colId xmlns:a16="http://schemas.microsoft.com/office/drawing/2014/main" val="3427837208"/>
                    </a:ext>
                  </a:extLst>
                </a:gridCol>
                <a:gridCol w="4910384">
                  <a:extLst>
                    <a:ext uri="{9D8B030D-6E8A-4147-A177-3AD203B41FA5}">
                      <a16:colId xmlns:a16="http://schemas.microsoft.com/office/drawing/2014/main" val="1141940846"/>
                    </a:ext>
                  </a:extLst>
                </a:gridCol>
              </a:tblGrid>
              <a:tr h="406400">
                <a:tc>
                  <a:txBody>
                    <a:bodyPr/>
                    <a:lstStyle/>
                    <a:p>
                      <a:pPr marL="0" algn="l" rtl="0" eaLnBrk="1" fontAlgn="ctr" latinLnBrk="0" hangingPunct="1">
                        <a:spcBef>
                          <a:spcPts val="0"/>
                        </a:spcBef>
                        <a:spcAft>
                          <a:spcPts val="0"/>
                        </a:spcAft>
                      </a:pPr>
                      <a:r>
                        <a:rPr lang="en-US" sz="1900" b="1" u="none" strike="noStrike" kern="1200" dirty="0">
                          <a:solidFill>
                            <a:srgbClr val="14467E"/>
                          </a:solidFill>
                          <a:effectLst/>
                          <a:latin typeface="Arial" panose="020B0604020202020204" pitchFamily="34" charset="0"/>
                          <a:cs typeface="Arial" panose="020B0604020202020204" pitchFamily="34" charset="0"/>
                        </a:rPr>
                        <a:t>Agent</a:t>
                      </a:r>
                      <a:r>
                        <a:rPr lang="en-US" sz="1900" b="1" u="none" strike="noStrike" kern="1200" baseline="0" dirty="0">
                          <a:solidFill>
                            <a:srgbClr val="14467E"/>
                          </a:solidFill>
                          <a:effectLst/>
                          <a:latin typeface="Arial" panose="020B0604020202020204" pitchFamily="34" charset="0"/>
                          <a:cs typeface="Arial" panose="020B0604020202020204" pitchFamily="34" charset="0"/>
                        </a:rPr>
                        <a:t>  </a:t>
                      </a:r>
                      <a:endParaRPr lang="en-US" sz="1900" b="0" i="0" u="none" strike="noStrike" dirty="0">
                        <a:solidFill>
                          <a:srgbClr val="14467E"/>
                        </a:solidFill>
                        <a:effectLst/>
                        <a:latin typeface="Arial" panose="020B0604020202020204" pitchFamily="34" charset="0"/>
                        <a:cs typeface="Arial" panose="020B0604020202020204" pitchFamily="34" charset="0"/>
                      </a:endParaRPr>
                    </a:p>
                  </a:txBody>
                  <a:tcPr marL="121920" marR="121920" marT="60960" marB="60960" anchor="ctr"/>
                </a:tc>
                <a:tc gridSpan="2">
                  <a:txBody>
                    <a:bodyPr/>
                    <a:lstStyle/>
                    <a:p>
                      <a:pPr marL="0" algn="ctr" rtl="0" eaLnBrk="1" fontAlgn="ctr" latinLnBrk="0" hangingPunct="1">
                        <a:spcBef>
                          <a:spcPts val="0"/>
                        </a:spcBef>
                        <a:spcAft>
                          <a:spcPts val="0"/>
                        </a:spcAft>
                      </a:pPr>
                      <a:r>
                        <a:rPr lang="en-US" sz="1900" b="1" u="none" strike="noStrike" kern="1200" dirty="0">
                          <a:solidFill>
                            <a:srgbClr val="14467E"/>
                          </a:solidFill>
                          <a:effectLst/>
                          <a:latin typeface="Arial" panose="020B0604020202020204" pitchFamily="34" charset="0"/>
                          <a:cs typeface="Arial" panose="020B0604020202020204" pitchFamily="34" charset="0"/>
                        </a:rPr>
                        <a:t>Target</a:t>
                      </a:r>
                      <a:endParaRPr lang="en-US" sz="1900" b="0" i="0" u="none" strike="noStrike" dirty="0">
                        <a:solidFill>
                          <a:srgbClr val="14467E"/>
                        </a:solidFill>
                        <a:effectLst/>
                        <a:latin typeface="Arial" panose="020B0604020202020204" pitchFamily="34" charset="0"/>
                        <a:cs typeface="Arial" panose="020B0604020202020204" pitchFamily="34" charset="0"/>
                      </a:endParaRPr>
                    </a:p>
                  </a:txBody>
                  <a:tcPr marL="121920" marR="121920" marT="60960" marB="60960" anchor="ctr"/>
                </a:tc>
                <a:tc hMerge="1">
                  <a:txBody>
                    <a:bodyPr/>
                    <a:lstStyle/>
                    <a:p>
                      <a:endParaRPr lang="en-US"/>
                    </a:p>
                  </a:txBody>
                  <a:tcPr/>
                </a:tc>
                <a:tc>
                  <a:txBody>
                    <a:bodyPr/>
                    <a:lstStyle/>
                    <a:p>
                      <a:pPr marL="0" algn="ctr" rtl="0" eaLnBrk="1" fontAlgn="ctr" latinLnBrk="0" hangingPunct="1">
                        <a:spcBef>
                          <a:spcPts val="0"/>
                        </a:spcBef>
                        <a:spcAft>
                          <a:spcPts val="0"/>
                        </a:spcAft>
                      </a:pPr>
                      <a:r>
                        <a:rPr lang="en-US" sz="1900" b="1" u="none" strike="noStrike" kern="1200" dirty="0">
                          <a:solidFill>
                            <a:srgbClr val="14467E"/>
                          </a:solidFill>
                          <a:effectLst/>
                          <a:latin typeface="Arial" panose="020B0604020202020204" pitchFamily="34" charset="0"/>
                          <a:cs typeface="Arial" panose="020B0604020202020204" pitchFamily="34" charset="0"/>
                        </a:rPr>
                        <a:t>Status in CLL/SLL</a:t>
                      </a:r>
                      <a:endParaRPr lang="en-US" sz="1900" b="0" i="0" u="none" strike="noStrike" dirty="0">
                        <a:solidFill>
                          <a:srgbClr val="14467E"/>
                        </a:solidFill>
                        <a:effectLst/>
                        <a:latin typeface="Arial" panose="020B0604020202020204" pitchFamily="34" charset="0"/>
                        <a:cs typeface="Arial" panose="020B0604020202020204" pitchFamily="34" charset="0"/>
                      </a:endParaRPr>
                    </a:p>
                  </a:txBody>
                  <a:tcPr marL="121920" marR="121920" marT="60960" marB="60960" anchor="ctr"/>
                </a:tc>
                <a:extLst>
                  <a:ext uri="{0D108BD9-81ED-4DB2-BD59-A6C34878D82A}">
                    <a16:rowId xmlns:a16="http://schemas.microsoft.com/office/drawing/2014/main" val="1265980065"/>
                  </a:ext>
                </a:extLst>
              </a:tr>
              <a:tr h="406400">
                <a:tc>
                  <a:txBody>
                    <a:bodyPr/>
                    <a:lstStyle/>
                    <a:p>
                      <a:pPr marL="0" algn="l" rtl="0" eaLnBrk="1" fontAlgn="ctr" latinLnBrk="0" hangingPunct="1">
                        <a:spcBef>
                          <a:spcPts val="0"/>
                        </a:spcBef>
                        <a:spcAft>
                          <a:spcPts val="0"/>
                        </a:spcAft>
                      </a:pPr>
                      <a:r>
                        <a:rPr lang="en-US" sz="1900" b="1" u="none" strike="noStrike" kern="1200" dirty="0">
                          <a:solidFill>
                            <a:srgbClr val="14467E"/>
                          </a:solidFill>
                          <a:effectLst/>
                          <a:latin typeface="Arial" panose="020B0604020202020204" pitchFamily="34" charset="0"/>
                          <a:cs typeface="Arial" panose="020B0604020202020204" pitchFamily="34" charset="0"/>
                        </a:rPr>
                        <a:t>Ibrutinib</a:t>
                      </a:r>
                      <a:endParaRPr lang="en-US" sz="1900" b="1" i="0" u="none" strike="noStrike" baseline="30000" dirty="0">
                        <a:solidFill>
                          <a:srgbClr val="14467E"/>
                        </a:solidFill>
                        <a:effectLst/>
                        <a:latin typeface="Arial" panose="020B0604020202020204" pitchFamily="34" charset="0"/>
                        <a:cs typeface="Arial" panose="020B0604020202020204" pitchFamily="34" charset="0"/>
                      </a:endParaRPr>
                    </a:p>
                  </a:txBody>
                  <a:tcPr marL="121920" marR="121920" marT="60960" marB="60960" anchor="ctr"/>
                </a:tc>
                <a:tc rowSpan="5">
                  <a:txBody>
                    <a:bodyPr/>
                    <a:lstStyle/>
                    <a:p>
                      <a:pPr marL="0" algn="ctr" rtl="0" eaLnBrk="1" fontAlgn="ctr" latinLnBrk="0" hangingPunct="1">
                        <a:spcBef>
                          <a:spcPts val="0"/>
                        </a:spcBef>
                        <a:spcAft>
                          <a:spcPts val="0"/>
                        </a:spcAft>
                      </a:pPr>
                      <a:r>
                        <a:rPr lang="en-US" sz="1900" b="0" u="none" strike="noStrike" kern="1200" dirty="0">
                          <a:solidFill>
                            <a:srgbClr val="14467E"/>
                          </a:solidFill>
                          <a:effectLst/>
                          <a:latin typeface="Arial" panose="020B0604020202020204" pitchFamily="34" charset="0"/>
                          <a:cs typeface="Arial" panose="020B0604020202020204" pitchFamily="34" charset="0"/>
                        </a:rPr>
                        <a:t>BTK</a:t>
                      </a:r>
                      <a:endParaRPr lang="en-US" sz="1900" b="0" i="0" u="none" strike="noStrike" dirty="0">
                        <a:solidFill>
                          <a:srgbClr val="14467E"/>
                        </a:solidFill>
                        <a:effectLst/>
                        <a:latin typeface="Arial" panose="020B0604020202020204" pitchFamily="34" charset="0"/>
                        <a:cs typeface="Arial" panose="020B0604020202020204" pitchFamily="34" charset="0"/>
                      </a:endParaRPr>
                    </a:p>
                  </a:txBody>
                  <a:tcPr marL="121920" marR="121920" marT="60960" marB="60960" anchor="ctr"/>
                </a:tc>
                <a:tc rowSpan="3">
                  <a:txBody>
                    <a:bodyPr/>
                    <a:lstStyle/>
                    <a:p>
                      <a:pPr marL="0" algn="ctr" rtl="0" eaLnBrk="1" fontAlgn="ctr" latinLnBrk="0" hangingPunct="1">
                        <a:spcBef>
                          <a:spcPts val="0"/>
                        </a:spcBef>
                        <a:spcAft>
                          <a:spcPts val="0"/>
                        </a:spcAft>
                      </a:pPr>
                      <a:r>
                        <a:rPr lang="en-US" sz="1900" b="0" i="0" u="none" strike="noStrike" dirty="0">
                          <a:solidFill>
                            <a:srgbClr val="14467E"/>
                          </a:solidFill>
                          <a:effectLst/>
                          <a:latin typeface="Arial" panose="020B0604020202020204" pitchFamily="34" charset="0"/>
                          <a:cs typeface="Arial" panose="020B0604020202020204" pitchFamily="34" charset="0"/>
                        </a:rPr>
                        <a:t>Covalent</a:t>
                      </a:r>
                    </a:p>
                  </a:txBody>
                  <a:tcPr marL="121920" marR="121920" marT="60960" marB="60960" anchor="ctr"/>
                </a:tc>
                <a:tc>
                  <a:txBody>
                    <a:bodyPr/>
                    <a:lstStyle/>
                    <a:p>
                      <a:pPr marL="0" algn="ctr" rtl="0" eaLnBrk="1" fontAlgn="ctr" latinLnBrk="0" hangingPunct="1">
                        <a:spcBef>
                          <a:spcPts val="0"/>
                        </a:spcBef>
                        <a:spcAft>
                          <a:spcPts val="0"/>
                        </a:spcAft>
                      </a:pPr>
                      <a:r>
                        <a:rPr lang="en-US" sz="1900" b="0" u="none" strike="noStrike" kern="1200" dirty="0">
                          <a:solidFill>
                            <a:srgbClr val="14467E"/>
                          </a:solidFill>
                          <a:effectLst/>
                          <a:latin typeface="Arial" panose="020B0604020202020204" pitchFamily="34" charset="0"/>
                          <a:cs typeface="Arial" panose="020B0604020202020204" pitchFamily="34" charset="0"/>
                        </a:rPr>
                        <a:t>Approved</a:t>
                      </a:r>
                      <a:endParaRPr lang="en-US" sz="1900" b="0" i="0" u="none" strike="noStrike" dirty="0">
                        <a:solidFill>
                          <a:srgbClr val="14467E"/>
                        </a:solidFill>
                        <a:effectLst/>
                        <a:latin typeface="Arial" panose="020B0604020202020204" pitchFamily="34" charset="0"/>
                        <a:cs typeface="Arial" panose="020B0604020202020204" pitchFamily="34" charset="0"/>
                      </a:endParaRPr>
                    </a:p>
                  </a:txBody>
                  <a:tcPr marL="121920" marR="121920" marT="60960" marB="60960" anchor="ctr"/>
                </a:tc>
                <a:extLst>
                  <a:ext uri="{0D108BD9-81ED-4DB2-BD59-A6C34878D82A}">
                    <a16:rowId xmlns:a16="http://schemas.microsoft.com/office/drawing/2014/main" val="3218900687"/>
                  </a:ext>
                </a:extLst>
              </a:tr>
              <a:tr h="406400">
                <a:tc>
                  <a:txBody>
                    <a:bodyPr/>
                    <a:lstStyle/>
                    <a:p>
                      <a:pPr marL="0" algn="l" rtl="0" eaLnBrk="1" fontAlgn="ctr" latinLnBrk="0" hangingPunct="1">
                        <a:spcBef>
                          <a:spcPts val="0"/>
                        </a:spcBef>
                        <a:spcAft>
                          <a:spcPts val="0"/>
                        </a:spcAft>
                      </a:pPr>
                      <a:r>
                        <a:rPr lang="en-US" sz="1900" b="1" u="none" strike="noStrike" kern="1200" dirty="0">
                          <a:solidFill>
                            <a:srgbClr val="14467E"/>
                          </a:solidFill>
                          <a:effectLst/>
                          <a:latin typeface="Arial" panose="020B0604020202020204" pitchFamily="34" charset="0"/>
                          <a:cs typeface="Arial" panose="020B0604020202020204" pitchFamily="34" charset="0"/>
                        </a:rPr>
                        <a:t>Acalabrutinib</a:t>
                      </a:r>
                      <a:endParaRPr lang="en-US" sz="1900" b="1" i="0" u="none" strike="noStrike" baseline="30000" dirty="0">
                        <a:solidFill>
                          <a:srgbClr val="14467E"/>
                        </a:solidFill>
                        <a:effectLst/>
                        <a:latin typeface="Arial" panose="020B0604020202020204" pitchFamily="34" charset="0"/>
                        <a:cs typeface="Arial" panose="020B0604020202020204" pitchFamily="34" charset="0"/>
                      </a:endParaRPr>
                    </a:p>
                  </a:txBody>
                  <a:tcPr marL="121920" marR="121920" marT="60960" marB="60960" anchor="ctr"/>
                </a:tc>
                <a:tc vMerge="1">
                  <a:txBody>
                    <a:bodyPr/>
                    <a:lstStyle/>
                    <a:p>
                      <a:endParaRPr lang="en-US"/>
                    </a:p>
                  </a:txBody>
                  <a:tcPr/>
                </a:tc>
                <a:tc vMerge="1">
                  <a:txBody>
                    <a:bodyPr/>
                    <a:lstStyle/>
                    <a:p>
                      <a:endParaRPr lang="en-US"/>
                    </a:p>
                  </a:txBody>
                  <a:tcPr/>
                </a:tc>
                <a:tc>
                  <a:txBody>
                    <a:bodyPr/>
                    <a:lstStyle/>
                    <a:p>
                      <a:pPr marL="0" algn="ctr" rtl="0" eaLnBrk="1" fontAlgn="ctr" latinLnBrk="0" hangingPunct="1">
                        <a:spcBef>
                          <a:spcPts val="0"/>
                        </a:spcBef>
                        <a:spcAft>
                          <a:spcPts val="0"/>
                        </a:spcAft>
                      </a:pPr>
                      <a:r>
                        <a:rPr lang="en-US" sz="1900" b="0" u="none" strike="noStrike" kern="1200" dirty="0">
                          <a:solidFill>
                            <a:srgbClr val="14467E"/>
                          </a:solidFill>
                          <a:effectLst/>
                          <a:latin typeface="Arial" panose="020B0604020202020204" pitchFamily="34" charset="0"/>
                          <a:cs typeface="Arial" panose="020B0604020202020204" pitchFamily="34" charset="0"/>
                        </a:rPr>
                        <a:t>Approved</a:t>
                      </a:r>
                      <a:endParaRPr lang="en-US" sz="1900" b="0" i="0" u="none" strike="noStrike" dirty="0">
                        <a:solidFill>
                          <a:srgbClr val="14467E"/>
                        </a:solidFill>
                        <a:effectLst/>
                        <a:latin typeface="Arial" panose="020B0604020202020204" pitchFamily="34" charset="0"/>
                        <a:cs typeface="Arial" panose="020B0604020202020204" pitchFamily="34" charset="0"/>
                      </a:endParaRPr>
                    </a:p>
                  </a:txBody>
                  <a:tcPr marL="121920" marR="121920" marT="60960" marB="60960" anchor="ctr"/>
                </a:tc>
                <a:extLst>
                  <a:ext uri="{0D108BD9-81ED-4DB2-BD59-A6C34878D82A}">
                    <a16:rowId xmlns:a16="http://schemas.microsoft.com/office/drawing/2014/main" val="1045044623"/>
                  </a:ext>
                </a:extLst>
              </a:tr>
              <a:tr h="406400">
                <a:tc>
                  <a:txBody>
                    <a:bodyPr/>
                    <a:lstStyle/>
                    <a:p>
                      <a:pPr marL="0" algn="l" rtl="0" eaLnBrk="1" fontAlgn="ctr" latinLnBrk="0" hangingPunct="1">
                        <a:spcBef>
                          <a:spcPts val="0"/>
                        </a:spcBef>
                        <a:spcAft>
                          <a:spcPts val="0"/>
                        </a:spcAft>
                      </a:pPr>
                      <a:r>
                        <a:rPr lang="en-US" sz="1900" b="1" u="none" strike="noStrike" kern="1200" dirty="0">
                          <a:solidFill>
                            <a:srgbClr val="14467E"/>
                          </a:solidFill>
                          <a:effectLst/>
                          <a:latin typeface="Arial" panose="020B0604020202020204" pitchFamily="34" charset="0"/>
                          <a:cs typeface="Arial" panose="020B0604020202020204" pitchFamily="34" charset="0"/>
                        </a:rPr>
                        <a:t>Zanubrutinib</a:t>
                      </a:r>
                      <a:endParaRPr lang="en-US" sz="1900" b="1" i="0" u="none" strike="noStrike" baseline="30000" dirty="0">
                        <a:solidFill>
                          <a:srgbClr val="14467E"/>
                        </a:solidFill>
                        <a:effectLst/>
                        <a:latin typeface="Arial" panose="020B0604020202020204" pitchFamily="34" charset="0"/>
                        <a:cs typeface="Arial" panose="020B0604020202020204" pitchFamily="34" charset="0"/>
                      </a:endParaRPr>
                    </a:p>
                  </a:txBody>
                  <a:tcPr marL="121920" marR="121920" marT="60960" marB="60960" anchor="ctr"/>
                </a:tc>
                <a:tc vMerge="1">
                  <a:txBody>
                    <a:bodyPr/>
                    <a:lstStyle/>
                    <a:p>
                      <a:endParaRPr lang="en-US"/>
                    </a:p>
                  </a:txBody>
                  <a:tcPr/>
                </a:tc>
                <a:tc vMerge="1">
                  <a:txBody>
                    <a:bodyPr/>
                    <a:lstStyle/>
                    <a:p>
                      <a:endParaRPr lang="en-US"/>
                    </a:p>
                  </a:txBody>
                  <a:tcPr/>
                </a:tc>
                <a:tc>
                  <a:txBody>
                    <a:bodyPr/>
                    <a:lstStyle/>
                    <a:p>
                      <a:pPr marL="0" algn="ctr" rtl="0" eaLnBrk="1" fontAlgn="ctr" latinLnBrk="0" hangingPunct="1">
                        <a:spcBef>
                          <a:spcPts val="0"/>
                        </a:spcBef>
                        <a:spcAft>
                          <a:spcPts val="0"/>
                        </a:spcAft>
                      </a:pPr>
                      <a:r>
                        <a:rPr lang="en-US" sz="1900" b="0" u="none" strike="noStrike" kern="1200" dirty="0">
                          <a:solidFill>
                            <a:srgbClr val="14467E"/>
                          </a:solidFill>
                          <a:effectLst/>
                          <a:latin typeface="Arial" panose="020B0604020202020204" pitchFamily="34" charset="0"/>
                          <a:cs typeface="Arial" panose="020B0604020202020204" pitchFamily="34" charset="0"/>
                        </a:rPr>
                        <a:t>Approved – January 2023</a:t>
                      </a:r>
                      <a:endParaRPr lang="en-US" sz="1900" b="0" i="0" u="none" strike="noStrike" dirty="0">
                        <a:solidFill>
                          <a:srgbClr val="14467E"/>
                        </a:solidFill>
                        <a:effectLst/>
                        <a:latin typeface="Arial" panose="020B0604020202020204" pitchFamily="34" charset="0"/>
                        <a:cs typeface="Arial" panose="020B0604020202020204" pitchFamily="34" charset="0"/>
                      </a:endParaRPr>
                    </a:p>
                  </a:txBody>
                  <a:tcPr marL="121920" marR="121920" marT="60960" marB="60960" anchor="ctr"/>
                </a:tc>
                <a:extLst>
                  <a:ext uri="{0D108BD9-81ED-4DB2-BD59-A6C34878D82A}">
                    <a16:rowId xmlns:a16="http://schemas.microsoft.com/office/drawing/2014/main" val="1447123505"/>
                  </a:ext>
                </a:extLst>
              </a:tr>
              <a:tr h="1259840">
                <a:tc>
                  <a:txBody>
                    <a:bodyPr/>
                    <a:lstStyle/>
                    <a:p>
                      <a:pPr marL="0" algn="l" rtl="0" eaLnBrk="1" fontAlgn="ctr" latinLnBrk="0" hangingPunct="1">
                        <a:spcBef>
                          <a:spcPts val="0"/>
                        </a:spcBef>
                        <a:spcAft>
                          <a:spcPts val="0"/>
                        </a:spcAft>
                      </a:pPr>
                      <a:r>
                        <a:rPr lang="en-US" sz="1900" b="1" u="none" strike="noStrike" kern="1200" dirty="0" err="1">
                          <a:solidFill>
                            <a:srgbClr val="14467E"/>
                          </a:solidFill>
                          <a:effectLst/>
                          <a:latin typeface="Arial" panose="020B0604020202020204" pitchFamily="34" charset="0"/>
                          <a:cs typeface="Arial" panose="020B0604020202020204" pitchFamily="34" charset="0"/>
                        </a:rPr>
                        <a:t>Pirtobrutinib</a:t>
                      </a:r>
                      <a:endParaRPr lang="en-US" sz="1900" b="1" i="0" u="none" strike="noStrike" baseline="30000" dirty="0">
                        <a:solidFill>
                          <a:srgbClr val="14467E"/>
                        </a:solidFill>
                        <a:effectLst/>
                        <a:latin typeface="Arial" panose="020B0604020202020204" pitchFamily="34" charset="0"/>
                        <a:cs typeface="Arial" panose="020B0604020202020204" pitchFamily="34" charset="0"/>
                      </a:endParaRPr>
                    </a:p>
                  </a:txBody>
                  <a:tcPr marL="121920" marR="121920" marT="60960" marB="60960" anchor="ctr"/>
                </a:tc>
                <a:tc vMerge="1">
                  <a:txBody>
                    <a:bodyPr/>
                    <a:lstStyle/>
                    <a:p>
                      <a:endParaRPr lang="en-US"/>
                    </a:p>
                  </a:txBody>
                  <a:tcPr/>
                </a:tc>
                <a:tc rowSpan="2">
                  <a:txBody>
                    <a:bodyPr/>
                    <a:lstStyle/>
                    <a:p>
                      <a:r>
                        <a:rPr lang="en-US" sz="1900" b="0" i="0" u="none" strike="noStrike" dirty="0">
                          <a:solidFill>
                            <a:srgbClr val="14467E"/>
                          </a:solidFill>
                          <a:effectLst/>
                          <a:latin typeface="Arial" panose="020B0604020202020204" pitchFamily="34" charset="0"/>
                          <a:cs typeface="Arial" panose="020B0604020202020204" pitchFamily="34" charset="0"/>
                        </a:rPr>
                        <a:t>Noncovalent</a:t>
                      </a:r>
                      <a:endParaRPr lang="en-US" sz="3200" dirty="0">
                        <a:solidFill>
                          <a:srgbClr val="14467E"/>
                        </a:solidFill>
                      </a:endParaRPr>
                    </a:p>
                  </a:txBody>
                  <a:tcPr marL="121920" marR="121920" marT="60960" marB="60960" anchor="ctr"/>
                </a:tc>
                <a:tc>
                  <a:txBody>
                    <a:bodyPr/>
                    <a:lstStyle/>
                    <a:p>
                      <a:pPr marL="0" marR="0" indent="0" algn="ctr" rtl="0" eaLnBrk="1" fontAlgn="auto" latinLnBrk="0" hangingPunct="1">
                        <a:spcBef>
                          <a:spcPts val="0"/>
                        </a:spcBef>
                        <a:spcAft>
                          <a:spcPts val="0"/>
                        </a:spcAft>
                      </a:pPr>
                      <a:r>
                        <a:rPr lang="en-US" sz="1900" b="0" u="none" strike="noStrike" kern="1200" dirty="0">
                          <a:solidFill>
                            <a:srgbClr val="14467E"/>
                          </a:solidFill>
                          <a:effectLst/>
                          <a:latin typeface="Arial" panose="020B0604020202020204" pitchFamily="34" charset="0"/>
                          <a:cs typeface="Arial" panose="020B0604020202020204" pitchFamily="34" charset="0"/>
                        </a:rPr>
                        <a:t>Approved – December 2023</a:t>
                      </a:r>
                    </a:p>
                    <a:p>
                      <a:pPr marL="0" marR="0" indent="0" algn="ctr" rtl="0" eaLnBrk="1" fontAlgn="auto" latinLnBrk="0" hangingPunct="1">
                        <a:spcBef>
                          <a:spcPts val="0"/>
                        </a:spcBef>
                        <a:spcAft>
                          <a:spcPts val="0"/>
                        </a:spcAft>
                      </a:pPr>
                      <a:r>
                        <a:rPr lang="en-US" sz="1900" b="0" u="none" strike="noStrike" kern="1200" dirty="0">
                          <a:solidFill>
                            <a:srgbClr val="14467E"/>
                          </a:solidFill>
                          <a:effectLst/>
                          <a:latin typeface="Arial" panose="020B0604020202020204" pitchFamily="34" charset="0"/>
                          <a:cs typeface="Arial" panose="020B0604020202020204" pitchFamily="34" charset="0"/>
                        </a:rPr>
                        <a:t>Ongoing Phase 3 trials include BRUIN CLL-321, BRUIN CLL-322, BRUIN CLL-313, and BRUIN CLL-314</a:t>
                      </a:r>
                      <a:endParaRPr lang="en-US" sz="1900" b="0" i="0" u="none" strike="noStrike" dirty="0">
                        <a:solidFill>
                          <a:srgbClr val="14467E"/>
                        </a:solidFill>
                        <a:effectLst/>
                        <a:latin typeface="Arial" panose="020B0604020202020204" pitchFamily="34" charset="0"/>
                        <a:cs typeface="Arial" panose="020B0604020202020204" pitchFamily="34" charset="0"/>
                      </a:endParaRPr>
                    </a:p>
                  </a:txBody>
                  <a:tcPr marL="121920" marR="121920" marT="60960" marB="60960" anchor="ctr"/>
                </a:tc>
                <a:extLst>
                  <a:ext uri="{0D108BD9-81ED-4DB2-BD59-A6C34878D82A}">
                    <a16:rowId xmlns:a16="http://schemas.microsoft.com/office/drawing/2014/main" val="970398282"/>
                  </a:ext>
                </a:extLst>
              </a:tr>
              <a:tr h="690880">
                <a:tc>
                  <a:txBody>
                    <a:bodyPr/>
                    <a:lstStyle/>
                    <a:p>
                      <a:pPr marL="0" algn="l" rtl="0" eaLnBrk="1" fontAlgn="ctr" latinLnBrk="0" hangingPunct="1">
                        <a:spcBef>
                          <a:spcPts val="0"/>
                        </a:spcBef>
                        <a:spcAft>
                          <a:spcPts val="0"/>
                        </a:spcAft>
                      </a:pPr>
                      <a:r>
                        <a:rPr lang="en-US" sz="1900" b="1" u="none" strike="noStrike" baseline="0" dirty="0" err="1">
                          <a:solidFill>
                            <a:srgbClr val="14467E"/>
                          </a:solidFill>
                          <a:effectLst/>
                          <a:latin typeface="Arial" panose="020B0604020202020204" pitchFamily="34" charset="0"/>
                          <a:cs typeface="Arial" panose="020B0604020202020204" pitchFamily="34" charset="0"/>
                        </a:rPr>
                        <a:t>Nemtabrutinib</a:t>
                      </a:r>
                      <a:endParaRPr lang="en-US" sz="1900" b="1" i="0" u="none" strike="noStrike" baseline="30000" dirty="0">
                        <a:solidFill>
                          <a:srgbClr val="14467E"/>
                        </a:solidFill>
                        <a:effectLst/>
                        <a:latin typeface="Arial" panose="020B0604020202020204" pitchFamily="34" charset="0"/>
                        <a:cs typeface="Arial" panose="020B0604020202020204" pitchFamily="34" charset="0"/>
                      </a:endParaRPr>
                    </a:p>
                  </a:txBody>
                  <a:tcPr marL="121920" marR="121920" marT="60960" marB="60960" anchor="ct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900" b="0" u="none" strike="noStrike" dirty="0">
                          <a:solidFill>
                            <a:srgbClr val="14467E"/>
                          </a:solidFill>
                          <a:effectLst/>
                          <a:latin typeface="Arial" panose="020B0604020202020204" pitchFamily="34" charset="0"/>
                          <a:cs typeface="Arial" panose="020B0604020202020204" pitchFamily="34" charset="0"/>
                        </a:rPr>
                        <a:t>Phase 2 BELLWAVE-001</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900" b="0" u="none" strike="noStrike" dirty="0">
                          <a:solidFill>
                            <a:srgbClr val="14467E"/>
                          </a:solidFill>
                          <a:effectLst/>
                          <a:latin typeface="Arial" panose="020B0604020202020204" pitchFamily="34" charset="0"/>
                          <a:cs typeface="Arial" panose="020B0604020202020204" pitchFamily="34" charset="0"/>
                        </a:rPr>
                        <a:t>Phase 3 BELLWAVE-008</a:t>
                      </a:r>
                      <a:endParaRPr lang="en-US" sz="1900" b="0" i="0" u="none" strike="noStrike" dirty="0">
                        <a:solidFill>
                          <a:srgbClr val="14467E"/>
                        </a:solidFill>
                        <a:effectLst/>
                        <a:latin typeface="Arial" panose="020B0604020202020204" pitchFamily="34" charset="0"/>
                        <a:cs typeface="Arial" panose="020B0604020202020204" pitchFamily="34" charset="0"/>
                      </a:endParaRPr>
                    </a:p>
                  </a:txBody>
                  <a:tcPr marL="121920" marR="121920" marT="60960" marB="60960" anchor="ctr"/>
                </a:tc>
                <a:extLst>
                  <a:ext uri="{0D108BD9-81ED-4DB2-BD59-A6C34878D82A}">
                    <a16:rowId xmlns:a16="http://schemas.microsoft.com/office/drawing/2014/main" val="957300395"/>
                  </a:ext>
                </a:extLst>
              </a:tr>
            </a:tbl>
          </a:graphicData>
        </a:graphic>
      </p:graphicFrame>
    </p:spTree>
    <p:extLst>
      <p:ext uri="{BB962C8B-B14F-4D97-AF65-F5344CB8AC3E}">
        <p14:creationId xmlns:p14="http://schemas.microsoft.com/office/powerpoint/2010/main" val="35394479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81C6FF-5221-6D67-BE93-CDC12CB8D7D0}"/>
              </a:ext>
            </a:extLst>
          </p:cNvPr>
          <p:cNvSpPr>
            <a:spLocks noGrp="1"/>
          </p:cNvSpPr>
          <p:nvPr>
            <p:ph sz="half" idx="1"/>
          </p:nvPr>
        </p:nvSpPr>
        <p:spPr>
          <a:xfrm>
            <a:off x="386616" y="3876788"/>
            <a:ext cx="5080000" cy="3322362"/>
          </a:xfrm>
        </p:spPr>
        <p:txBody>
          <a:bodyPr/>
          <a:lstStyle/>
          <a:p>
            <a:pPr marL="0" indent="0">
              <a:buNone/>
            </a:pPr>
            <a:r>
              <a:rPr lang="en-US" sz="1800" dirty="0">
                <a:latin typeface="Arial" panose="020B0604020202020204" pitchFamily="34" charset="0"/>
                <a:cs typeface="Arial" panose="020B0604020202020204" pitchFamily="34" charset="0"/>
              </a:rPr>
              <a:t>6-year updates from EHA 2023</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Median PFS reached: 76.2 months</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Median PFS for TP53 aberrant pts: 51.9 months</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Median PFS for </a:t>
            </a:r>
            <a:r>
              <a:rPr lang="en-US" sz="1800" dirty="0" err="1">
                <a:latin typeface="Arial" panose="020B0604020202020204" pitchFamily="34" charset="0"/>
                <a:cs typeface="Arial" panose="020B0604020202020204" pitchFamily="34" charset="0"/>
              </a:rPr>
              <a:t>unmut</a:t>
            </a:r>
            <a:r>
              <a:rPr lang="en-US" sz="1800" dirty="0">
                <a:latin typeface="Arial" panose="020B0604020202020204" pitchFamily="34" charset="0"/>
                <a:cs typeface="Arial" panose="020B0604020202020204" pitchFamily="34" charset="0"/>
              </a:rPr>
              <a:t> IGHV pts: 64.8 months</a:t>
            </a:r>
          </a:p>
        </p:txBody>
      </p:sp>
      <p:sp>
        <p:nvSpPr>
          <p:cNvPr id="4" name="Footer Placeholder 3">
            <a:extLst>
              <a:ext uri="{FF2B5EF4-FFF2-40B4-BE49-F238E27FC236}">
                <a16:creationId xmlns:a16="http://schemas.microsoft.com/office/drawing/2014/main" id="{22B85650-5A09-09BB-04E2-2208AF63CA1D}"/>
              </a:ext>
            </a:extLst>
          </p:cNvPr>
          <p:cNvSpPr>
            <a:spLocks noGrp="1"/>
          </p:cNvSpPr>
          <p:nvPr>
            <p:ph type="ftr" sz="quarter" idx="3"/>
          </p:nvPr>
        </p:nvSpPr>
        <p:spPr>
          <a:xfrm>
            <a:off x="6725386" y="5754096"/>
            <a:ext cx="5204949" cy="55617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9" b="0" i="0" u="none" strike="noStrike" kern="1200" cap="none" spc="0" normalizeH="0" baseline="0" noProof="0" dirty="0">
                <a:ln>
                  <a:noFill/>
                </a:ln>
                <a:solidFill>
                  <a:srgbClr val="800000"/>
                </a:solidFill>
                <a:effectLst/>
                <a:uLnTx/>
                <a:uFillTx/>
                <a:latin typeface="Arial"/>
                <a:ea typeface="ＭＳ Ｐゴシック"/>
              </a:rPr>
              <a:t>Al </a:t>
            </a:r>
            <a:r>
              <a:rPr kumimoji="0" lang="en-US" sz="1599" b="0" i="0" u="none" strike="noStrike" kern="1200" cap="none" spc="0" normalizeH="0" baseline="0" noProof="0" dirty="0" err="1">
                <a:ln>
                  <a:noFill/>
                </a:ln>
                <a:solidFill>
                  <a:srgbClr val="800000"/>
                </a:solidFill>
                <a:effectLst/>
                <a:uLnTx/>
                <a:uFillTx/>
                <a:latin typeface="Arial"/>
                <a:ea typeface="ＭＳ Ｐゴシック"/>
              </a:rPr>
              <a:t>Sawaf</a:t>
            </a:r>
            <a:r>
              <a:rPr kumimoji="0" lang="en-US" sz="1599" b="0" i="0" u="none" strike="noStrike" kern="1200" cap="none" spc="0" normalizeH="0" baseline="0" noProof="0" dirty="0">
                <a:ln>
                  <a:noFill/>
                </a:ln>
                <a:solidFill>
                  <a:srgbClr val="800000"/>
                </a:solidFill>
                <a:effectLst/>
                <a:uLnTx/>
                <a:uFillTx/>
                <a:latin typeface="Arial"/>
                <a:ea typeface="ＭＳ Ｐゴシック"/>
              </a:rPr>
              <a:t> et al. Lancet 2020</a:t>
            </a:r>
          </a:p>
        </p:txBody>
      </p:sp>
      <p:sp>
        <p:nvSpPr>
          <p:cNvPr id="5" name="Title 4">
            <a:extLst>
              <a:ext uri="{FF2B5EF4-FFF2-40B4-BE49-F238E27FC236}">
                <a16:creationId xmlns:a16="http://schemas.microsoft.com/office/drawing/2014/main" id="{BAC3B03D-34F8-4812-6CBF-AB0BDBF85919}"/>
              </a:ext>
            </a:extLst>
          </p:cNvPr>
          <p:cNvSpPr>
            <a:spLocks noGrp="1"/>
          </p:cNvSpPr>
          <p:nvPr>
            <p:ph type="title"/>
          </p:nvPr>
        </p:nvSpPr>
        <p:spPr/>
        <p:txBody>
          <a:bodyPr/>
          <a:lstStyle/>
          <a:p>
            <a:r>
              <a:rPr lang="en-US" dirty="0" err="1"/>
              <a:t>Venetoclax</a:t>
            </a:r>
            <a:r>
              <a:rPr lang="en-US" dirty="0"/>
              <a:t> and </a:t>
            </a:r>
            <a:r>
              <a:rPr lang="en-US" dirty="0" err="1"/>
              <a:t>obinutuzumab</a:t>
            </a:r>
            <a:endParaRPr lang="en-US" dirty="0"/>
          </a:p>
        </p:txBody>
      </p:sp>
      <p:pic>
        <p:nvPicPr>
          <p:cNvPr id="6" name="Content Placeholder 4">
            <a:extLst>
              <a:ext uri="{FF2B5EF4-FFF2-40B4-BE49-F238E27FC236}">
                <a16:creationId xmlns:a16="http://schemas.microsoft.com/office/drawing/2014/main" id="{37C219C6-B688-4F01-7E50-3098B1097E9A}"/>
              </a:ext>
            </a:extLst>
          </p:cNvPr>
          <p:cNvPicPr>
            <a:picLocks noGrp="1" noChangeAspect="1"/>
          </p:cNvPicPr>
          <p:nvPr>
            <p:ph sz="half" idx="2"/>
          </p:nvPr>
        </p:nvPicPr>
        <p:blipFill>
          <a:blip r:embed="rId2"/>
          <a:stretch>
            <a:fillRect/>
          </a:stretch>
        </p:blipFill>
        <p:spPr>
          <a:xfrm>
            <a:off x="5777511" y="2638927"/>
            <a:ext cx="6317433" cy="3072765"/>
          </a:xfrm>
          <a:prstGeom prst="rect">
            <a:avLst/>
          </a:prstGeom>
        </p:spPr>
      </p:pic>
      <p:pic>
        <p:nvPicPr>
          <p:cNvPr id="7" name="Picture 6">
            <a:extLst>
              <a:ext uri="{FF2B5EF4-FFF2-40B4-BE49-F238E27FC236}">
                <a16:creationId xmlns:a16="http://schemas.microsoft.com/office/drawing/2014/main" id="{54C52322-4DCB-F2D5-61DB-9AEB6ADEC938}"/>
              </a:ext>
            </a:extLst>
          </p:cNvPr>
          <p:cNvPicPr>
            <a:picLocks noChangeAspect="1"/>
          </p:cNvPicPr>
          <p:nvPr/>
        </p:nvPicPr>
        <p:blipFill>
          <a:blip r:embed="rId3"/>
          <a:stretch>
            <a:fillRect/>
          </a:stretch>
        </p:blipFill>
        <p:spPr>
          <a:xfrm>
            <a:off x="75721" y="1096266"/>
            <a:ext cx="4411134" cy="2780522"/>
          </a:xfrm>
          <a:prstGeom prst="rect">
            <a:avLst/>
          </a:prstGeom>
        </p:spPr>
      </p:pic>
      <p:sp>
        <p:nvSpPr>
          <p:cNvPr id="9" name="TextBox 8">
            <a:extLst>
              <a:ext uri="{FF2B5EF4-FFF2-40B4-BE49-F238E27FC236}">
                <a16:creationId xmlns:a16="http://schemas.microsoft.com/office/drawing/2014/main" id="{7711E55A-DF37-B8F5-32B4-F027B1DACD4C}"/>
              </a:ext>
            </a:extLst>
          </p:cNvPr>
          <p:cNvSpPr txBox="1"/>
          <p:nvPr/>
        </p:nvSpPr>
        <p:spPr>
          <a:xfrm>
            <a:off x="5880607" y="1648229"/>
            <a:ext cx="6111240" cy="64633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Most progressions require ~1 year W+W prior to needing subsequent therapy</a:t>
            </a:r>
          </a:p>
        </p:txBody>
      </p:sp>
    </p:spTree>
    <p:extLst>
      <p:ext uri="{BB962C8B-B14F-4D97-AF65-F5344CB8AC3E}">
        <p14:creationId xmlns:p14="http://schemas.microsoft.com/office/powerpoint/2010/main" val="26983857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D3DFC-0D30-B152-31ED-9A84C028A8D8}"/>
              </a:ext>
            </a:extLst>
          </p:cNvPr>
          <p:cNvSpPr>
            <a:spLocks noGrp="1"/>
          </p:cNvSpPr>
          <p:nvPr>
            <p:ph type="title"/>
          </p:nvPr>
        </p:nvSpPr>
        <p:spPr>
          <a:xfrm>
            <a:off x="158496" y="217932"/>
            <a:ext cx="11831574" cy="1188720"/>
          </a:xfrm>
        </p:spPr>
        <p:txBody>
          <a:bodyPr/>
          <a:lstStyle/>
          <a:p>
            <a:r>
              <a:rPr lang="en-US" dirty="0"/>
              <a:t>Evolving frontline options… does 1+1 = 3?</a:t>
            </a:r>
          </a:p>
        </p:txBody>
      </p:sp>
      <p:grpSp>
        <p:nvGrpSpPr>
          <p:cNvPr id="3" name="Google Shape;603;p19">
            <a:extLst>
              <a:ext uri="{FF2B5EF4-FFF2-40B4-BE49-F238E27FC236}">
                <a16:creationId xmlns:a16="http://schemas.microsoft.com/office/drawing/2014/main" id="{3B64AFBD-6E76-0842-E9A7-1FBB5DD6007D}"/>
              </a:ext>
            </a:extLst>
          </p:cNvPr>
          <p:cNvGrpSpPr/>
          <p:nvPr/>
        </p:nvGrpSpPr>
        <p:grpSpPr>
          <a:xfrm>
            <a:off x="905918" y="1148202"/>
            <a:ext cx="10546229" cy="4424697"/>
            <a:chOff x="958197" y="1427236"/>
            <a:chExt cx="10546229" cy="4424696"/>
          </a:xfrm>
        </p:grpSpPr>
        <p:grpSp>
          <p:nvGrpSpPr>
            <p:cNvPr id="4" name="Google Shape;604;p19">
              <a:extLst>
                <a:ext uri="{FF2B5EF4-FFF2-40B4-BE49-F238E27FC236}">
                  <a16:creationId xmlns:a16="http://schemas.microsoft.com/office/drawing/2014/main" id="{26D01A89-C14E-088B-A962-7496C48449EB}"/>
                </a:ext>
              </a:extLst>
            </p:cNvPr>
            <p:cNvGrpSpPr/>
            <p:nvPr/>
          </p:nvGrpSpPr>
          <p:grpSpPr>
            <a:xfrm>
              <a:off x="9774831" y="4282200"/>
              <a:ext cx="1729595" cy="1376745"/>
              <a:chOff x="10439961" y="5488650"/>
              <a:chExt cx="1729595" cy="1376745"/>
            </a:xfrm>
          </p:grpSpPr>
          <p:grpSp>
            <p:nvGrpSpPr>
              <p:cNvPr id="53" name="Google Shape;605;p19">
                <a:extLst>
                  <a:ext uri="{FF2B5EF4-FFF2-40B4-BE49-F238E27FC236}">
                    <a16:creationId xmlns:a16="http://schemas.microsoft.com/office/drawing/2014/main" id="{066E8F1C-DAE6-427F-D07F-526AC2533E5E}"/>
                  </a:ext>
                </a:extLst>
              </p:cNvPr>
              <p:cNvGrpSpPr/>
              <p:nvPr/>
            </p:nvGrpSpPr>
            <p:grpSpPr>
              <a:xfrm>
                <a:off x="10496557" y="5488650"/>
                <a:ext cx="1672999" cy="1376745"/>
                <a:chOff x="10555969" y="5146302"/>
                <a:chExt cx="1672999" cy="1376745"/>
              </a:xfrm>
            </p:grpSpPr>
            <p:pic>
              <p:nvPicPr>
                <p:cNvPr id="55" name="Google Shape;606;p19">
                  <a:extLst>
                    <a:ext uri="{FF2B5EF4-FFF2-40B4-BE49-F238E27FC236}">
                      <a16:creationId xmlns:a16="http://schemas.microsoft.com/office/drawing/2014/main" id="{83370FEF-B4A9-28F8-152E-A2B9879AF6C2}"/>
                    </a:ext>
                  </a:extLst>
                </p:cNvPr>
                <p:cNvPicPr preferRelativeResize="0"/>
                <p:nvPr/>
              </p:nvPicPr>
              <p:blipFill rotWithShape="1">
                <a:blip r:embed="rId2">
                  <a:alphaModFix/>
                </a:blip>
                <a:srcRect l="19215" t="14072" r="16786" b="12518"/>
                <a:stretch/>
              </p:blipFill>
              <p:spPr>
                <a:xfrm rot="-545504">
                  <a:off x="10576490" y="5146302"/>
                  <a:ext cx="304406" cy="306196"/>
                </a:xfrm>
                <a:prstGeom prst="rect">
                  <a:avLst/>
                </a:prstGeom>
                <a:noFill/>
                <a:ln>
                  <a:noFill/>
                </a:ln>
              </p:spPr>
            </p:pic>
            <p:pic>
              <p:nvPicPr>
                <p:cNvPr id="56" name="Google Shape;607;p19">
                  <a:extLst>
                    <a:ext uri="{FF2B5EF4-FFF2-40B4-BE49-F238E27FC236}">
                      <a16:creationId xmlns:a16="http://schemas.microsoft.com/office/drawing/2014/main" id="{A0AD1A08-E72D-C0C5-EFF7-421799CC3F36}"/>
                    </a:ext>
                  </a:extLst>
                </p:cNvPr>
                <p:cNvPicPr preferRelativeResize="0"/>
                <p:nvPr/>
              </p:nvPicPr>
              <p:blipFill rotWithShape="1">
                <a:blip r:embed="rId3">
                  <a:alphaModFix/>
                </a:blip>
                <a:srcRect l="24778" t="20363" r="12383" b="12003"/>
                <a:stretch/>
              </p:blipFill>
              <p:spPr>
                <a:xfrm>
                  <a:off x="10595298" y="5520639"/>
                  <a:ext cx="266789" cy="257949"/>
                </a:xfrm>
                <a:prstGeom prst="rect">
                  <a:avLst/>
                </a:prstGeom>
                <a:noFill/>
                <a:ln>
                  <a:noFill/>
                </a:ln>
              </p:spPr>
            </p:pic>
            <p:pic>
              <p:nvPicPr>
                <p:cNvPr id="57" name="Google Shape;608;p19">
                  <a:extLst>
                    <a:ext uri="{FF2B5EF4-FFF2-40B4-BE49-F238E27FC236}">
                      <a16:creationId xmlns:a16="http://schemas.microsoft.com/office/drawing/2014/main" id="{BD17476E-1FA8-4E97-D7CF-AE9CD9FFD386}"/>
                    </a:ext>
                  </a:extLst>
                </p:cNvPr>
                <p:cNvPicPr preferRelativeResize="0"/>
                <p:nvPr/>
              </p:nvPicPr>
              <p:blipFill rotWithShape="1">
                <a:blip r:embed="rId4">
                  <a:alphaModFix/>
                </a:blip>
                <a:srcRect l="23222" t="17121" r="14012" b="18164"/>
                <a:stretch/>
              </p:blipFill>
              <p:spPr>
                <a:xfrm rot="1233832">
                  <a:off x="10555969" y="5824969"/>
                  <a:ext cx="345447" cy="307207"/>
                </a:xfrm>
                <a:prstGeom prst="rect">
                  <a:avLst/>
                </a:prstGeom>
                <a:noFill/>
                <a:ln>
                  <a:noFill/>
                </a:ln>
              </p:spPr>
            </p:pic>
            <p:sp>
              <p:nvSpPr>
                <p:cNvPr id="58" name="Google Shape;609;p19">
                  <a:extLst>
                    <a:ext uri="{FF2B5EF4-FFF2-40B4-BE49-F238E27FC236}">
                      <a16:creationId xmlns:a16="http://schemas.microsoft.com/office/drawing/2014/main" id="{DA435D55-D24F-D772-0FE2-3B158E98EFA4}"/>
                    </a:ext>
                  </a:extLst>
                </p:cNvPr>
                <p:cNvSpPr txBox="1"/>
                <p:nvPr/>
              </p:nvSpPr>
              <p:spPr>
                <a:xfrm>
                  <a:off x="10843081" y="5853176"/>
                  <a:ext cx="1385887" cy="277000"/>
                </a:xfrm>
                <a:prstGeom prst="rect">
                  <a:avLst/>
                </a:prstGeom>
                <a:noFill/>
                <a:ln>
                  <a:noFill/>
                </a:ln>
              </p:spPr>
              <p:txBody>
                <a:bodyPr spcFirstLastPara="1" wrap="square" lIns="91425" tIns="45700" rIns="91425" bIns="45700" anchor="t" anchorCtr="0">
                  <a:normAutofit/>
                </a:bodyPr>
                <a:lstStyle/>
                <a:p>
                  <a:pPr marL="0" marR="0" lvl="0" indent="0" algn="l" defTabSz="914377" rtl="0" eaLnBrk="1" fontAlgn="auto" latinLnBrk="0" hangingPunct="1">
                    <a:lnSpc>
                      <a:spcPct val="100000"/>
                    </a:lnSpc>
                    <a:spcBef>
                      <a:spcPts val="0"/>
                    </a:spcBef>
                    <a:spcAft>
                      <a:spcPts val="0"/>
                    </a:spcAft>
                    <a:buClr>
                      <a:srgbClr val="00717F"/>
                    </a:buClr>
                    <a:buSzPts val="1500"/>
                    <a:buFontTx/>
                    <a:buNone/>
                    <a:tabLst/>
                    <a:defRPr/>
                  </a:pPr>
                  <a:r>
                    <a:rPr kumimoji="0" lang="en-US" sz="1200" b="1" i="0" u="none" strike="noStrike" kern="0" cap="none" spc="0" normalizeH="0" baseline="0" noProof="0">
                      <a:ln>
                        <a:noFill/>
                      </a:ln>
                      <a:solidFill>
                        <a:srgbClr val="264C72"/>
                      </a:solidFill>
                      <a:effectLst/>
                      <a:uLnTx/>
                      <a:uFillTx/>
                      <a:latin typeface="Calibri"/>
                      <a:ea typeface="Calibri"/>
                      <a:cs typeface="Calibri"/>
                      <a:sym typeface="Calibri"/>
                    </a:rPr>
                    <a:t>Apoptotic CLL cells</a:t>
                  </a:r>
                  <a:endParaRPr kumimoji="0" sz="1400" b="0" i="0" u="none" strike="noStrike" kern="0" cap="none" spc="0" normalizeH="0" baseline="0" noProof="0">
                    <a:ln>
                      <a:noFill/>
                    </a:ln>
                    <a:solidFill>
                      <a:srgbClr val="000000"/>
                    </a:solidFill>
                    <a:effectLst/>
                    <a:uLnTx/>
                    <a:uFillTx/>
                    <a:latin typeface="Arial"/>
                    <a:ea typeface="ＭＳ Ｐゴシック"/>
                    <a:cs typeface="Arial"/>
                    <a:sym typeface="Arial"/>
                  </a:endParaRPr>
                </a:p>
              </p:txBody>
            </p:sp>
            <p:sp>
              <p:nvSpPr>
                <p:cNvPr id="59" name="Google Shape;610;p19">
                  <a:extLst>
                    <a:ext uri="{FF2B5EF4-FFF2-40B4-BE49-F238E27FC236}">
                      <a16:creationId xmlns:a16="http://schemas.microsoft.com/office/drawing/2014/main" id="{385ACBF0-0A87-8E07-805D-1209A422D607}"/>
                    </a:ext>
                  </a:extLst>
                </p:cNvPr>
                <p:cNvSpPr txBox="1"/>
                <p:nvPr/>
              </p:nvSpPr>
              <p:spPr>
                <a:xfrm>
                  <a:off x="10843081" y="5198805"/>
                  <a:ext cx="1385887" cy="277000"/>
                </a:xfrm>
                <a:prstGeom prst="rect">
                  <a:avLst/>
                </a:prstGeom>
                <a:noFill/>
                <a:ln>
                  <a:noFill/>
                </a:ln>
              </p:spPr>
              <p:txBody>
                <a:bodyPr spcFirstLastPara="1" wrap="square" lIns="91425" tIns="45700" rIns="91425" bIns="45700" anchor="t" anchorCtr="0">
                  <a:noAutofit/>
                </a:bodyPr>
                <a:lstStyle/>
                <a:p>
                  <a:pPr marL="0" marR="0" lvl="0" indent="0" algn="l" defTabSz="914377" rtl="0" eaLnBrk="1" fontAlgn="auto" latinLnBrk="0" hangingPunct="1">
                    <a:lnSpc>
                      <a:spcPct val="100000"/>
                    </a:lnSpc>
                    <a:spcBef>
                      <a:spcPts val="0"/>
                    </a:spcBef>
                    <a:spcAft>
                      <a:spcPts val="0"/>
                    </a:spcAft>
                    <a:buClr>
                      <a:srgbClr val="00717F"/>
                    </a:buClr>
                    <a:buSzPts val="1500"/>
                    <a:buFontTx/>
                    <a:buNone/>
                    <a:tabLst/>
                    <a:defRPr/>
                  </a:pPr>
                  <a:r>
                    <a:rPr kumimoji="0" lang="en-US" sz="1200" b="1" i="0" u="none" strike="noStrike" kern="0" cap="none" spc="0" normalizeH="0" baseline="0" noProof="0">
                      <a:ln>
                        <a:noFill/>
                      </a:ln>
                      <a:solidFill>
                        <a:srgbClr val="264C72"/>
                      </a:solidFill>
                      <a:effectLst/>
                      <a:uLnTx/>
                      <a:uFillTx/>
                      <a:latin typeface="Calibri"/>
                      <a:ea typeface="Calibri"/>
                      <a:cs typeface="Calibri"/>
                      <a:sym typeface="Calibri"/>
                    </a:rPr>
                    <a:t>Dividing CLL cells</a:t>
                  </a:r>
                  <a:endParaRPr kumimoji="0" sz="1400" b="0" i="0" u="none" strike="noStrike" kern="0" cap="none" spc="0" normalizeH="0" baseline="0" noProof="0">
                    <a:ln>
                      <a:noFill/>
                    </a:ln>
                    <a:solidFill>
                      <a:srgbClr val="000000"/>
                    </a:solidFill>
                    <a:effectLst/>
                    <a:uLnTx/>
                    <a:uFillTx/>
                    <a:latin typeface="Arial"/>
                    <a:ea typeface="ＭＳ Ｐゴシック"/>
                    <a:cs typeface="Arial"/>
                    <a:sym typeface="Arial"/>
                  </a:endParaRPr>
                </a:p>
              </p:txBody>
            </p:sp>
            <p:sp>
              <p:nvSpPr>
                <p:cNvPr id="60" name="Google Shape;611;p19">
                  <a:extLst>
                    <a:ext uri="{FF2B5EF4-FFF2-40B4-BE49-F238E27FC236}">
                      <a16:creationId xmlns:a16="http://schemas.microsoft.com/office/drawing/2014/main" id="{8C516E06-C687-6DC5-DD48-BB8469B0FBFE}"/>
                    </a:ext>
                  </a:extLst>
                </p:cNvPr>
                <p:cNvSpPr txBox="1"/>
                <p:nvPr/>
              </p:nvSpPr>
              <p:spPr>
                <a:xfrm>
                  <a:off x="10843081" y="5513769"/>
                  <a:ext cx="1246573" cy="277000"/>
                </a:xfrm>
                <a:prstGeom prst="rect">
                  <a:avLst/>
                </a:prstGeom>
                <a:noFill/>
                <a:ln>
                  <a:noFill/>
                </a:ln>
              </p:spPr>
              <p:txBody>
                <a:bodyPr spcFirstLastPara="1" wrap="square" lIns="91425" tIns="45700" rIns="91425" bIns="45700" anchor="t" anchorCtr="0">
                  <a:normAutofit/>
                </a:bodyPr>
                <a:lstStyle/>
                <a:p>
                  <a:pPr marL="0" marR="0" lvl="0" indent="0" algn="l" defTabSz="914377" rtl="0" eaLnBrk="1" fontAlgn="auto" latinLnBrk="0" hangingPunct="1">
                    <a:lnSpc>
                      <a:spcPct val="100000"/>
                    </a:lnSpc>
                    <a:spcBef>
                      <a:spcPts val="0"/>
                    </a:spcBef>
                    <a:spcAft>
                      <a:spcPts val="0"/>
                    </a:spcAft>
                    <a:buClr>
                      <a:srgbClr val="00717F"/>
                    </a:buClr>
                    <a:buSzPts val="1500"/>
                    <a:buFontTx/>
                    <a:buNone/>
                    <a:tabLst/>
                    <a:defRPr/>
                  </a:pPr>
                  <a:r>
                    <a:rPr kumimoji="0" lang="en-US" sz="1200" b="1" i="0" u="none" strike="noStrike" kern="0" cap="none" spc="0" normalizeH="0" baseline="0" noProof="0">
                      <a:ln>
                        <a:noFill/>
                      </a:ln>
                      <a:solidFill>
                        <a:srgbClr val="264C72"/>
                      </a:solidFill>
                      <a:effectLst/>
                      <a:uLnTx/>
                      <a:uFillTx/>
                      <a:latin typeface="Calibri"/>
                      <a:ea typeface="Calibri"/>
                      <a:cs typeface="Calibri"/>
                      <a:sym typeface="Calibri"/>
                    </a:rPr>
                    <a:t>Resting CLL cells</a:t>
                  </a:r>
                  <a:endParaRPr kumimoji="0" sz="1400" b="0" i="0" u="none" strike="noStrike" kern="0" cap="none" spc="0" normalizeH="0" baseline="0" noProof="0">
                    <a:ln>
                      <a:noFill/>
                    </a:ln>
                    <a:solidFill>
                      <a:srgbClr val="000000"/>
                    </a:solidFill>
                    <a:effectLst/>
                    <a:uLnTx/>
                    <a:uFillTx/>
                    <a:latin typeface="Arial"/>
                    <a:ea typeface="ＭＳ Ｐゴシック"/>
                    <a:cs typeface="Arial"/>
                    <a:sym typeface="Arial"/>
                  </a:endParaRPr>
                </a:p>
              </p:txBody>
            </p:sp>
            <p:sp>
              <p:nvSpPr>
                <p:cNvPr id="61" name="Google Shape;612;p19">
                  <a:extLst>
                    <a:ext uri="{FF2B5EF4-FFF2-40B4-BE49-F238E27FC236}">
                      <a16:creationId xmlns:a16="http://schemas.microsoft.com/office/drawing/2014/main" id="{8C3A4DBA-ECE6-3231-0437-A2D35D1A7096}"/>
                    </a:ext>
                  </a:extLst>
                </p:cNvPr>
                <p:cNvSpPr txBox="1"/>
                <p:nvPr/>
              </p:nvSpPr>
              <p:spPr>
                <a:xfrm>
                  <a:off x="10562813" y="6061423"/>
                  <a:ext cx="325729" cy="461624"/>
                </a:xfrm>
                <a:prstGeom prst="rect">
                  <a:avLst/>
                </a:prstGeom>
                <a:noFill/>
                <a:ln>
                  <a:noFill/>
                </a:ln>
              </p:spPr>
              <p:txBody>
                <a:bodyPr spcFirstLastPara="1" wrap="square" lIns="91425" tIns="45700" rIns="91425" bIns="45700" anchor="t" anchorCtr="0">
                  <a:spAutoFit/>
                </a:bodyPr>
                <a:lstStyle/>
                <a:p>
                  <a:pPr marL="0" marR="0" lvl="0" indent="0" algn="l" defTabSz="914377" rtl="0" eaLnBrk="1" fontAlgn="auto" latinLnBrk="0" hangingPunct="1">
                    <a:lnSpc>
                      <a:spcPct val="100000"/>
                    </a:lnSpc>
                    <a:spcBef>
                      <a:spcPts val="0"/>
                    </a:spcBef>
                    <a:spcAft>
                      <a:spcPts val="0"/>
                    </a:spcAft>
                    <a:buClr>
                      <a:srgbClr val="FF0000"/>
                    </a:buClr>
                    <a:buSzPts val="2400"/>
                    <a:buFontTx/>
                    <a:buNone/>
                    <a:tabLst/>
                    <a:defRPr/>
                  </a:pPr>
                  <a:r>
                    <a:rPr kumimoji="0" lang="en-US" sz="2400" b="1" i="0" u="none" strike="noStrike" kern="0" cap="none" spc="0" normalizeH="0" baseline="0" noProof="0">
                      <a:ln>
                        <a:noFill/>
                      </a:ln>
                      <a:solidFill>
                        <a:srgbClr val="FF0000"/>
                      </a:solidFill>
                      <a:effectLst/>
                      <a:uLnTx/>
                      <a:uFillTx/>
                      <a:latin typeface="Calibri"/>
                      <a:ea typeface="Calibri"/>
                      <a:cs typeface="Calibri"/>
                      <a:sym typeface="Calibri"/>
                    </a:rPr>
                    <a:t>x</a:t>
                  </a:r>
                  <a:endParaRPr kumimoji="0" sz="1400" b="0" i="0" u="none" strike="noStrike" kern="0" cap="none" spc="0" normalizeH="0" baseline="0" noProof="0">
                    <a:ln>
                      <a:noFill/>
                    </a:ln>
                    <a:solidFill>
                      <a:srgbClr val="000000"/>
                    </a:solidFill>
                    <a:effectLst/>
                    <a:uLnTx/>
                    <a:uFillTx/>
                    <a:latin typeface="Arial"/>
                    <a:ea typeface="ＭＳ Ｐゴシック"/>
                    <a:cs typeface="Arial"/>
                    <a:sym typeface="Arial"/>
                  </a:endParaRPr>
                </a:p>
              </p:txBody>
            </p:sp>
            <p:sp>
              <p:nvSpPr>
                <p:cNvPr id="62" name="Google Shape;613;p19">
                  <a:extLst>
                    <a:ext uri="{FF2B5EF4-FFF2-40B4-BE49-F238E27FC236}">
                      <a16:creationId xmlns:a16="http://schemas.microsoft.com/office/drawing/2014/main" id="{5242538A-14D1-38CA-8A39-5479D0347BD8}"/>
                    </a:ext>
                  </a:extLst>
                </p:cNvPr>
                <p:cNvSpPr txBox="1"/>
                <p:nvPr/>
              </p:nvSpPr>
              <p:spPr>
                <a:xfrm>
                  <a:off x="10843081" y="6175218"/>
                  <a:ext cx="1385887" cy="277000"/>
                </a:xfrm>
                <a:prstGeom prst="rect">
                  <a:avLst/>
                </a:prstGeom>
                <a:noFill/>
                <a:ln>
                  <a:noFill/>
                </a:ln>
              </p:spPr>
              <p:txBody>
                <a:bodyPr spcFirstLastPara="1" wrap="square" lIns="91425" tIns="45700" rIns="91425" bIns="45700" anchor="t" anchorCtr="0">
                  <a:normAutofit/>
                </a:bodyPr>
                <a:lstStyle/>
                <a:p>
                  <a:pPr marL="0" marR="0" lvl="0" indent="0" algn="l" defTabSz="914377" rtl="0" eaLnBrk="1" fontAlgn="auto" latinLnBrk="0" hangingPunct="1">
                    <a:lnSpc>
                      <a:spcPct val="100000"/>
                    </a:lnSpc>
                    <a:spcBef>
                      <a:spcPts val="0"/>
                    </a:spcBef>
                    <a:spcAft>
                      <a:spcPts val="0"/>
                    </a:spcAft>
                    <a:buClr>
                      <a:srgbClr val="00717F"/>
                    </a:buClr>
                    <a:buSzPts val="1500"/>
                    <a:buFontTx/>
                    <a:buNone/>
                    <a:tabLst/>
                    <a:defRPr/>
                  </a:pPr>
                  <a:r>
                    <a:rPr kumimoji="0" lang="en-US" sz="1200" b="1" i="0" u="none" strike="noStrike" kern="0" cap="none" spc="0" normalizeH="0" baseline="0" noProof="0">
                      <a:ln>
                        <a:noFill/>
                      </a:ln>
                      <a:solidFill>
                        <a:srgbClr val="264C72"/>
                      </a:solidFill>
                      <a:effectLst/>
                      <a:uLnTx/>
                      <a:uFillTx/>
                      <a:latin typeface="Calibri"/>
                      <a:ea typeface="Calibri"/>
                      <a:cs typeface="Calibri"/>
                      <a:sym typeface="Calibri"/>
                    </a:rPr>
                    <a:t>Dead CLL cells</a:t>
                  </a:r>
                  <a:endParaRPr kumimoji="0" sz="1400" b="0" i="0" u="none" strike="noStrike" kern="0" cap="none" spc="0" normalizeH="0" baseline="0" noProof="0">
                    <a:ln>
                      <a:noFill/>
                    </a:ln>
                    <a:solidFill>
                      <a:srgbClr val="000000"/>
                    </a:solidFill>
                    <a:effectLst/>
                    <a:uLnTx/>
                    <a:uFillTx/>
                    <a:latin typeface="Arial"/>
                    <a:ea typeface="ＭＳ Ｐゴシック"/>
                    <a:cs typeface="Arial"/>
                    <a:sym typeface="Arial"/>
                  </a:endParaRPr>
                </a:p>
              </p:txBody>
            </p:sp>
          </p:grpSp>
          <p:sp>
            <p:nvSpPr>
              <p:cNvPr id="54" name="Google Shape;614;p19">
                <a:extLst>
                  <a:ext uri="{FF2B5EF4-FFF2-40B4-BE49-F238E27FC236}">
                    <a16:creationId xmlns:a16="http://schemas.microsoft.com/office/drawing/2014/main" id="{3EEC0CD9-8309-1304-3B0C-44C0259F84F9}"/>
                  </a:ext>
                </a:extLst>
              </p:cNvPr>
              <p:cNvSpPr/>
              <p:nvPr/>
            </p:nvSpPr>
            <p:spPr>
              <a:xfrm>
                <a:off x="10439961" y="5937548"/>
                <a:ext cx="1711095" cy="369291"/>
              </a:xfrm>
              <a:prstGeom prst="rect">
                <a:avLst/>
              </a:prstGeom>
              <a:noFill/>
              <a:ln w="9525" cap="flat" cmpd="sng">
                <a:solidFill>
                  <a:srgbClr val="264C72"/>
                </a:solidFill>
                <a:prstDash val="solid"/>
                <a:round/>
                <a:headEnd type="none" w="sm" len="sm"/>
                <a:tailEnd type="none" w="sm" len="sm"/>
              </a:ln>
            </p:spPr>
            <p:txBody>
              <a:bodyPr spcFirstLastPara="1" wrap="square" lIns="91425" tIns="45700" rIns="91425" bIns="45700" anchor="ctr" anchorCtr="0">
                <a:spAutoFit/>
              </a:bodyPr>
              <a:lstStyle/>
              <a:p>
                <a:pPr marL="0" marR="0" lvl="0" indent="0" algn="l" defTabSz="914377" rtl="0" eaLnBrk="1" fontAlgn="auto" latinLnBrk="0" hangingPunct="1">
                  <a:lnSpc>
                    <a:spcPct val="100000"/>
                  </a:lnSpc>
                  <a:spcBef>
                    <a:spcPts val="0"/>
                  </a:spcBef>
                  <a:spcAft>
                    <a:spcPts val="0"/>
                  </a:spcAft>
                  <a:buClr>
                    <a:srgbClr val="000000"/>
                  </a:buClr>
                  <a:buSzPts val="1800"/>
                  <a:buFontTx/>
                  <a:buNone/>
                  <a:tabLst/>
                  <a:defRPr/>
                </a:pPr>
                <a:endParaRPr kumimoji="0" sz="1800" b="0" i="0" u="none" strike="noStrike" kern="0" cap="none" spc="0" normalizeH="0" baseline="0" noProof="0">
                  <a:ln>
                    <a:noFill/>
                  </a:ln>
                  <a:solidFill>
                    <a:srgbClr val="264C72"/>
                  </a:solidFill>
                  <a:effectLst/>
                  <a:uLnTx/>
                  <a:uFillTx/>
                  <a:latin typeface="Arial"/>
                  <a:ea typeface="Arial"/>
                  <a:cs typeface="Arial"/>
                  <a:sym typeface="Arial"/>
                </a:endParaRPr>
              </a:p>
            </p:txBody>
          </p:sp>
        </p:grpSp>
        <p:pic>
          <p:nvPicPr>
            <p:cNvPr id="5" name="Google Shape;615;p19">
              <a:extLst>
                <a:ext uri="{FF2B5EF4-FFF2-40B4-BE49-F238E27FC236}">
                  <a16:creationId xmlns:a16="http://schemas.microsoft.com/office/drawing/2014/main" id="{A029943C-F98F-F636-9986-B1EC004C954D}"/>
                </a:ext>
              </a:extLst>
            </p:cNvPr>
            <p:cNvPicPr preferRelativeResize="0"/>
            <p:nvPr/>
          </p:nvPicPr>
          <p:blipFill rotWithShape="1">
            <a:blip r:embed="rId5">
              <a:alphaModFix/>
            </a:blip>
            <a:srcRect l="7092" t="4202" r="4101" b="4026"/>
            <a:stretch/>
          </p:blipFill>
          <p:spPr>
            <a:xfrm rot="-1391547">
              <a:off x="1879343" y="1814734"/>
              <a:ext cx="1464468" cy="1547224"/>
            </a:xfrm>
            <a:prstGeom prst="rect">
              <a:avLst/>
            </a:prstGeom>
            <a:noFill/>
            <a:ln>
              <a:noFill/>
            </a:ln>
          </p:spPr>
        </p:pic>
        <p:pic>
          <p:nvPicPr>
            <p:cNvPr id="6" name="Google Shape;616;p19">
              <a:extLst>
                <a:ext uri="{FF2B5EF4-FFF2-40B4-BE49-F238E27FC236}">
                  <a16:creationId xmlns:a16="http://schemas.microsoft.com/office/drawing/2014/main" id="{B8EA0420-4714-AD15-D025-8878D522F514}"/>
                </a:ext>
              </a:extLst>
            </p:cNvPr>
            <p:cNvPicPr preferRelativeResize="0"/>
            <p:nvPr/>
          </p:nvPicPr>
          <p:blipFill rotWithShape="1">
            <a:blip r:embed="rId6">
              <a:alphaModFix/>
            </a:blip>
            <a:srcRect l="17480" t="19707" r="32324" b="28001"/>
            <a:stretch/>
          </p:blipFill>
          <p:spPr>
            <a:xfrm rot="-473626">
              <a:off x="3381167" y="2656456"/>
              <a:ext cx="137311" cy="98869"/>
            </a:xfrm>
            <a:prstGeom prst="rect">
              <a:avLst/>
            </a:prstGeom>
            <a:noFill/>
            <a:ln>
              <a:noFill/>
            </a:ln>
          </p:spPr>
        </p:pic>
        <p:pic>
          <p:nvPicPr>
            <p:cNvPr id="7" name="Google Shape;617;p19">
              <a:extLst>
                <a:ext uri="{FF2B5EF4-FFF2-40B4-BE49-F238E27FC236}">
                  <a16:creationId xmlns:a16="http://schemas.microsoft.com/office/drawing/2014/main" id="{966C9841-F4FB-5C5B-2B68-83FA94B1E282}"/>
                </a:ext>
              </a:extLst>
            </p:cNvPr>
            <p:cNvPicPr preferRelativeResize="0"/>
            <p:nvPr/>
          </p:nvPicPr>
          <p:blipFill rotWithShape="1">
            <a:blip r:embed="rId2">
              <a:alphaModFix/>
            </a:blip>
            <a:srcRect l="19215" t="14072" r="16786" b="12518"/>
            <a:stretch/>
          </p:blipFill>
          <p:spPr>
            <a:xfrm>
              <a:off x="3545736" y="2282696"/>
              <a:ext cx="290926" cy="292638"/>
            </a:xfrm>
            <a:prstGeom prst="rect">
              <a:avLst/>
            </a:prstGeom>
            <a:noFill/>
            <a:ln>
              <a:noFill/>
            </a:ln>
          </p:spPr>
        </p:pic>
        <p:pic>
          <p:nvPicPr>
            <p:cNvPr id="8" name="Google Shape;618;p19">
              <a:extLst>
                <a:ext uri="{FF2B5EF4-FFF2-40B4-BE49-F238E27FC236}">
                  <a16:creationId xmlns:a16="http://schemas.microsoft.com/office/drawing/2014/main" id="{13878DCC-70D5-36A2-D380-4DF52DCC366A}"/>
                </a:ext>
              </a:extLst>
            </p:cNvPr>
            <p:cNvPicPr preferRelativeResize="0"/>
            <p:nvPr/>
          </p:nvPicPr>
          <p:blipFill rotWithShape="1">
            <a:blip r:embed="rId6">
              <a:alphaModFix/>
            </a:blip>
            <a:srcRect l="17480" t="19707" r="32324" b="28001"/>
            <a:stretch/>
          </p:blipFill>
          <p:spPr>
            <a:xfrm rot="-3386342">
              <a:off x="3398005" y="2469673"/>
              <a:ext cx="140944" cy="101484"/>
            </a:xfrm>
            <a:prstGeom prst="rect">
              <a:avLst/>
            </a:prstGeom>
            <a:noFill/>
            <a:ln>
              <a:noFill/>
            </a:ln>
          </p:spPr>
        </p:pic>
        <p:pic>
          <p:nvPicPr>
            <p:cNvPr id="9" name="Google Shape;619;p19">
              <a:extLst>
                <a:ext uri="{FF2B5EF4-FFF2-40B4-BE49-F238E27FC236}">
                  <a16:creationId xmlns:a16="http://schemas.microsoft.com/office/drawing/2014/main" id="{3B1F7B72-24B7-EACF-39AA-B0603AF2E8F4}"/>
                </a:ext>
              </a:extLst>
            </p:cNvPr>
            <p:cNvPicPr preferRelativeResize="0"/>
            <p:nvPr/>
          </p:nvPicPr>
          <p:blipFill rotWithShape="1">
            <a:blip r:embed="rId3">
              <a:alphaModFix/>
            </a:blip>
            <a:srcRect l="26782" t="24154" r="21904" b="16618"/>
            <a:stretch/>
          </p:blipFill>
          <p:spPr>
            <a:xfrm>
              <a:off x="3182274" y="2478043"/>
              <a:ext cx="225771" cy="234097"/>
            </a:xfrm>
            <a:prstGeom prst="rect">
              <a:avLst/>
            </a:prstGeom>
            <a:noFill/>
            <a:ln>
              <a:noFill/>
            </a:ln>
          </p:spPr>
        </p:pic>
        <p:pic>
          <p:nvPicPr>
            <p:cNvPr id="10" name="Google Shape;620;p19">
              <a:extLst>
                <a:ext uri="{FF2B5EF4-FFF2-40B4-BE49-F238E27FC236}">
                  <a16:creationId xmlns:a16="http://schemas.microsoft.com/office/drawing/2014/main" id="{BCAF7030-4ADF-52DC-B533-BB62F70EAC24}"/>
                </a:ext>
              </a:extLst>
            </p:cNvPr>
            <p:cNvPicPr preferRelativeResize="0"/>
            <p:nvPr/>
          </p:nvPicPr>
          <p:blipFill rotWithShape="1">
            <a:blip r:embed="rId2">
              <a:alphaModFix/>
            </a:blip>
            <a:srcRect l="19215" t="14072" r="16786" b="12518"/>
            <a:stretch/>
          </p:blipFill>
          <p:spPr>
            <a:xfrm>
              <a:off x="3545736" y="2638144"/>
              <a:ext cx="300574" cy="302343"/>
            </a:xfrm>
            <a:prstGeom prst="rect">
              <a:avLst/>
            </a:prstGeom>
            <a:noFill/>
            <a:ln>
              <a:noFill/>
            </a:ln>
          </p:spPr>
        </p:pic>
        <p:sp>
          <p:nvSpPr>
            <p:cNvPr id="11" name="Google Shape;621;p19">
              <a:extLst>
                <a:ext uri="{FF2B5EF4-FFF2-40B4-BE49-F238E27FC236}">
                  <a16:creationId xmlns:a16="http://schemas.microsoft.com/office/drawing/2014/main" id="{1FF46D9F-F7F2-5567-56DC-F29F5E4738F4}"/>
                </a:ext>
              </a:extLst>
            </p:cNvPr>
            <p:cNvSpPr txBox="1"/>
            <p:nvPr/>
          </p:nvSpPr>
          <p:spPr>
            <a:xfrm>
              <a:off x="1290199" y="2615264"/>
              <a:ext cx="1062085" cy="317462"/>
            </a:xfrm>
            <a:prstGeom prst="rect">
              <a:avLst/>
            </a:prstGeom>
            <a:noFill/>
            <a:ln>
              <a:noFill/>
            </a:ln>
          </p:spPr>
          <p:txBody>
            <a:bodyPr spcFirstLastPara="1" wrap="square" lIns="91425" tIns="45700" rIns="91425" bIns="45700" anchor="t" anchorCtr="0">
              <a:normAutofit/>
            </a:bodyPr>
            <a:lstStyle/>
            <a:p>
              <a:pPr marL="0" marR="0" lvl="0" indent="0" algn="l" defTabSz="914377" rtl="0" eaLnBrk="1" fontAlgn="auto" latinLnBrk="0" hangingPunct="1">
                <a:lnSpc>
                  <a:spcPct val="100000"/>
                </a:lnSpc>
                <a:spcBef>
                  <a:spcPts val="0"/>
                </a:spcBef>
                <a:spcAft>
                  <a:spcPts val="0"/>
                </a:spcAft>
                <a:buClr>
                  <a:srgbClr val="264C72"/>
                </a:buClr>
                <a:buSzPts val="1400"/>
                <a:buFontTx/>
                <a:buNone/>
                <a:tabLst/>
                <a:defRPr/>
              </a:pPr>
              <a:r>
                <a:rPr kumimoji="0" lang="en-US" sz="1400" b="0" i="0" u="none" strike="noStrike" kern="0" cap="none" spc="0" normalizeH="0" baseline="0" noProof="0">
                  <a:ln>
                    <a:noFill/>
                  </a:ln>
                  <a:solidFill>
                    <a:srgbClr val="264C72"/>
                  </a:solidFill>
                  <a:effectLst/>
                  <a:uLnTx/>
                  <a:uFillTx/>
                  <a:latin typeface="Calibri"/>
                  <a:ea typeface="Calibri"/>
                  <a:cs typeface="Calibri"/>
                  <a:sym typeface="Calibri"/>
                </a:rPr>
                <a:t>Stromal cell</a:t>
              </a:r>
              <a:endParaRPr kumimoji="0" sz="1400" b="0" i="0" u="none" strike="noStrike" kern="0" cap="none" spc="0" normalizeH="0" baseline="0" noProof="0">
                <a:ln>
                  <a:noFill/>
                </a:ln>
                <a:solidFill>
                  <a:srgbClr val="000000"/>
                </a:solidFill>
                <a:effectLst/>
                <a:uLnTx/>
                <a:uFillTx/>
                <a:latin typeface="Arial"/>
                <a:ea typeface="ＭＳ Ｐゴシック"/>
                <a:cs typeface="Arial"/>
                <a:sym typeface="Arial"/>
              </a:endParaRPr>
            </a:p>
          </p:txBody>
        </p:sp>
        <p:sp>
          <p:nvSpPr>
            <p:cNvPr id="12" name="Google Shape;622;p19">
              <a:extLst>
                <a:ext uri="{FF2B5EF4-FFF2-40B4-BE49-F238E27FC236}">
                  <a16:creationId xmlns:a16="http://schemas.microsoft.com/office/drawing/2014/main" id="{D23FBCF0-60C1-4BAA-FF23-DFD134E5C1A0}"/>
                </a:ext>
              </a:extLst>
            </p:cNvPr>
            <p:cNvSpPr txBox="1"/>
            <p:nvPr/>
          </p:nvSpPr>
          <p:spPr>
            <a:xfrm>
              <a:off x="5573924" y="4138518"/>
              <a:ext cx="1889526" cy="900032"/>
            </a:xfrm>
            <a:prstGeom prst="rect">
              <a:avLst/>
            </a:prstGeom>
            <a:noFill/>
            <a:ln>
              <a:noFill/>
            </a:ln>
          </p:spPr>
          <p:txBody>
            <a:bodyPr spcFirstLastPara="1" wrap="square" lIns="91425" tIns="45700" rIns="91425" bIns="45700" anchor="t" anchorCtr="0">
              <a:noAutofit/>
            </a:bodyPr>
            <a:lstStyle/>
            <a:p>
              <a:pPr marL="0" marR="0" lvl="0" indent="0" algn="ctr" defTabSz="914377" rtl="0" eaLnBrk="1" fontAlgn="auto" latinLnBrk="0" hangingPunct="1">
                <a:lnSpc>
                  <a:spcPct val="88888"/>
                </a:lnSpc>
                <a:spcBef>
                  <a:spcPts val="0"/>
                </a:spcBef>
                <a:spcAft>
                  <a:spcPts val="0"/>
                </a:spcAft>
                <a:buClr>
                  <a:srgbClr val="00717F"/>
                </a:buClr>
                <a:buSzPts val="2250"/>
                <a:buFontTx/>
                <a:buNone/>
                <a:tabLst/>
                <a:defRPr/>
              </a:pPr>
              <a:r>
                <a:rPr kumimoji="0" lang="en-US" sz="1800" b="1" i="0" u="none" strike="noStrike" kern="0" cap="none" spc="0" normalizeH="0" baseline="0" noProof="0">
                  <a:ln>
                    <a:noFill/>
                  </a:ln>
                  <a:solidFill>
                    <a:srgbClr val="FFFFFF"/>
                  </a:solidFill>
                  <a:effectLst/>
                  <a:uLnTx/>
                  <a:uFillTx/>
                  <a:latin typeface="Calibri"/>
                  <a:ea typeface="Calibri"/>
                  <a:cs typeface="Calibri"/>
                  <a:sym typeface="Calibri"/>
                </a:rPr>
                <a:t>Eliminate</a:t>
              </a:r>
              <a:r>
                <a:rPr kumimoji="0" lang="en-US" sz="1800" b="0" i="0" u="none" strike="noStrike" kern="0" cap="none" spc="0" normalizeH="0" baseline="0" noProof="0">
                  <a:ln>
                    <a:noFill/>
                  </a:ln>
                  <a:solidFill>
                    <a:srgbClr val="FFFFFF"/>
                  </a:solidFill>
                  <a:effectLst/>
                  <a:uLnTx/>
                  <a:uFillTx/>
                  <a:latin typeface="Calibri"/>
                  <a:ea typeface="Calibri"/>
                  <a:cs typeface="Calibri"/>
                  <a:sym typeface="Calibri"/>
                </a:rPr>
                <a:t> </a:t>
              </a:r>
              <a:endParaRPr kumimoji="0" sz="1400" b="0" i="0" u="none" strike="noStrike" kern="0" cap="none" spc="0" normalizeH="0" baseline="0" noProof="0">
                <a:ln>
                  <a:noFill/>
                </a:ln>
                <a:solidFill>
                  <a:srgbClr val="000000"/>
                </a:solidFill>
                <a:effectLst/>
                <a:uLnTx/>
                <a:uFillTx/>
                <a:latin typeface="Arial"/>
                <a:ea typeface="ＭＳ Ｐゴシック"/>
                <a:cs typeface="Arial"/>
                <a:sym typeface="Arial"/>
              </a:endParaRPr>
            </a:p>
            <a:p>
              <a:pPr marL="0" marR="0" lvl="0" indent="0" algn="ctr" defTabSz="914377" rtl="0" eaLnBrk="1" fontAlgn="auto" latinLnBrk="0" hangingPunct="1">
                <a:lnSpc>
                  <a:spcPct val="88888"/>
                </a:lnSpc>
                <a:spcBef>
                  <a:spcPts val="0"/>
                </a:spcBef>
                <a:spcAft>
                  <a:spcPts val="0"/>
                </a:spcAft>
                <a:buClr>
                  <a:srgbClr val="00717F"/>
                </a:buClr>
                <a:buSzPts val="2250"/>
                <a:buFontTx/>
                <a:buNone/>
                <a:tabLst/>
                <a:defRPr/>
              </a:pPr>
              <a:r>
                <a:rPr kumimoji="0" lang="en-US" sz="1800" b="0" i="0" u="none" strike="noStrike" kern="0" cap="none" spc="0" normalizeH="0" baseline="0" noProof="0">
                  <a:ln>
                    <a:noFill/>
                  </a:ln>
                  <a:solidFill>
                    <a:srgbClr val="FFFFFF"/>
                  </a:solidFill>
                  <a:effectLst/>
                  <a:uLnTx/>
                  <a:uFillTx/>
                  <a:latin typeface="Calibri"/>
                  <a:ea typeface="Calibri"/>
                  <a:cs typeface="Calibri"/>
                  <a:sym typeface="Calibri"/>
                </a:rPr>
                <a:t>resting and dividing CLL cell subpopulations</a:t>
              </a:r>
              <a:endParaRPr kumimoji="0" sz="1400" b="0" i="0" u="none" strike="noStrike" kern="0" cap="none" spc="0" normalizeH="0" baseline="0" noProof="0">
                <a:ln>
                  <a:noFill/>
                </a:ln>
                <a:solidFill>
                  <a:srgbClr val="000000"/>
                </a:solidFill>
                <a:effectLst/>
                <a:uLnTx/>
                <a:uFillTx/>
                <a:latin typeface="Arial"/>
                <a:ea typeface="ＭＳ Ｐゴシック"/>
                <a:cs typeface="Arial"/>
                <a:sym typeface="Arial"/>
              </a:endParaRPr>
            </a:p>
          </p:txBody>
        </p:sp>
        <p:sp>
          <p:nvSpPr>
            <p:cNvPr id="13" name="Google Shape;623;p19">
              <a:extLst>
                <a:ext uri="{FF2B5EF4-FFF2-40B4-BE49-F238E27FC236}">
                  <a16:creationId xmlns:a16="http://schemas.microsoft.com/office/drawing/2014/main" id="{22F30D78-4D01-2AC9-C739-15A39BEEB684}"/>
                </a:ext>
              </a:extLst>
            </p:cNvPr>
            <p:cNvSpPr txBox="1"/>
            <p:nvPr/>
          </p:nvSpPr>
          <p:spPr>
            <a:xfrm>
              <a:off x="4230263" y="2034293"/>
              <a:ext cx="2236191" cy="1134727"/>
            </a:xfrm>
            <a:prstGeom prst="rect">
              <a:avLst/>
            </a:prstGeom>
            <a:noFill/>
            <a:ln>
              <a:noFill/>
            </a:ln>
          </p:spPr>
          <p:txBody>
            <a:bodyPr spcFirstLastPara="1" wrap="square" lIns="91425" tIns="45700" rIns="91425" bIns="45700" anchor="t" anchorCtr="0">
              <a:noAutofit/>
            </a:bodyPr>
            <a:lstStyle/>
            <a:p>
              <a:pPr marL="0" marR="0" lvl="0" indent="0" algn="ctr" defTabSz="914377" rtl="0" eaLnBrk="1" fontAlgn="auto" latinLnBrk="0" hangingPunct="1">
                <a:lnSpc>
                  <a:spcPct val="88888"/>
                </a:lnSpc>
                <a:spcBef>
                  <a:spcPts val="0"/>
                </a:spcBef>
                <a:spcAft>
                  <a:spcPts val="0"/>
                </a:spcAft>
                <a:buClr>
                  <a:srgbClr val="00717F"/>
                </a:buClr>
                <a:buSzPts val="2250"/>
                <a:buFontTx/>
                <a:buNone/>
                <a:tabLst/>
                <a:defRPr/>
              </a:pPr>
              <a:r>
                <a:rPr kumimoji="0" lang="en-US" sz="1800" b="1" i="0" u="none" strike="noStrike" kern="0" cap="none" spc="0" normalizeH="0" baseline="0" noProof="0" dirty="0">
                  <a:ln>
                    <a:noFill/>
                  </a:ln>
                  <a:solidFill>
                    <a:srgbClr val="264C72"/>
                  </a:solidFill>
                  <a:effectLst/>
                  <a:uLnTx/>
                  <a:uFillTx/>
                  <a:latin typeface="Calibri"/>
                  <a:ea typeface="Calibri"/>
                  <a:cs typeface="Calibri"/>
                  <a:sym typeface="Calibri"/>
                </a:rPr>
                <a:t>Ibrutinib mobilizes </a:t>
              </a:r>
              <a:endParaRPr kumimoji="0" sz="1400" b="0" i="0" u="none" strike="noStrike" kern="0" cap="none" spc="0" normalizeH="0" baseline="0" noProof="0" dirty="0">
                <a:ln>
                  <a:noFill/>
                </a:ln>
                <a:solidFill>
                  <a:srgbClr val="000000"/>
                </a:solidFill>
                <a:effectLst/>
                <a:uLnTx/>
                <a:uFillTx/>
                <a:latin typeface="Arial"/>
                <a:ea typeface="ＭＳ Ｐゴシック"/>
                <a:cs typeface="Arial"/>
                <a:sym typeface="Arial"/>
              </a:endParaRPr>
            </a:p>
            <a:p>
              <a:pPr marL="0" marR="0" lvl="0" indent="0" algn="ctr" defTabSz="914377" rtl="0" eaLnBrk="1" fontAlgn="auto" latinLnBrk="0" hangingPunct="1">
                <a:lnSpc>
                  <a:spcPct val="88888"/>
                </a:lnSpc>
                <a:spcBef>
                  <a:spcPts val="0"/>
                </a:spcBef>
                <a:spcAft>
                  <a:spcPts val="0"/>
                </a:spcAft>
                <a:buClr>
                  <a:srgbClr val="00717F"/>
                </a:buClr>
                <a:buSzPts val="2250"/>
                <a:buFontTx/>
                <a:buNone/>
                <a:tabLst/>
                <a:defRPr/>
              </a:pPr>
              <a:r>
                <a:rPr kumimoji="0" lang="en-US" sz="1800" b="0" i="0" u="none" strike="noStrike" kern="0" cap="none" spc="0" normalizeH="0" baseline="0" noProof="0" dirty="0">
                  <a:ln>
                    <a:noFill/>
                  </a:ln>
                  <a:solidFill>
                    <a:srgbClr val="264C72"/>
                  </a:solidFill>
                  <a:effectLst/>
                  <a:uLnTx/>
                  <a:uFillTx/>
                  <a:latin typeface="Calibri"/>
                  <a:ea typeface="Calibri"/>
                  <a:cs typeface="Calibri"/>
                  <a:sym typeface="Calibri"/>
                </a:rPr>
                <a:t>CLL cells out of protective lymphoid niches and inhibits proliferation</a:t>
              </a:r>
              <a:endParaRPr kumimoji="0" sz="1400" b="0" i="0" u="none" strike="noStrike" kern="0" cap="none" spc="0" normalizeH="0" baseline="0" noProof="0" dirty="0">
                <a:ln>
                  <a:noFill/>
                </a:ln>
                <a:solidFill>
                  <a:srgbClr val="000000"/>
                </a:solidFill>
                <a:effectLst/>
                <a:uLnTx/>
                <a:uFillTx/>
                <a:latin typeface="Arial"/>
                <a:ea typeface="ＭＳ Ｐゴシック"/>
                <a:cs typeface="Arial"/>
                <a:sym typeface="Arial"/>
              </a:endParaRPr>
            </a:p>
          </p:txBody>
        </p:sp>
        <p:pic>
          <p:nvPicPr>
            <p:cNvPr id="14" name="Google Shape;624;p19" descr="Background pattern&#10;&#10;Description automatically generated">
              <a:extLst>
                <a:ext uri="{FF2B5EF4-FFF2-40B4-BE49-F238E27FC236}">
                  <a16:creationId xmlns:a16="http://schemas.microsoft.com/office/drawing/2014/main" id="{4D3A17BC-97DA-8CA3-3ED6-100C4A1B442C}"/>
                </a:ext>
              </a:extLst>
            </p:cNvPr>
            <p:cNvPicPr preferRelativeResize="0"/>
            <p:nvPr/>
          </p:nvPicPr>
          <p:blipFill rotWithShape="1">
            <a:blip r:embed="rId7">
              <a:alphaModFix/>
            </a:blip>
            <a:srcRect/>
            <a:stretch/>
          </p:blipFill>
          <p:spPr>
            <a:xfrm rot="-2561622">
              <a:off x="1976066" y="4113787"/>
              <a:ext cx="3286152" cy="972968"/>
            </a:xfrm>
            <a:prstGeom prst="rect">
              <a:avLst/>
            </a:prstGeom>
            <a:noFill/>
            <a:ln>
              <a:noFill/>
            </a:ln>
          </p:spPr>
        </p:pic>
        <p:sp>
          <p:nvSpPr>
            <p:cNvPr id="15" name="Google Shape;625;p19">
              <a:extLst>
                <a:ext uri="{FF2B5EF4-FFF2-40B4-BE49-F238E27FC236}">
                  <a16:creationId xmlns:a16="http://schemas.microsoft.com/office/drawing/2014/main" id="{CBE08405-CE38-1A1F-9937-A90FC9FBB346}"/>
                </a:ext>
              </a:extLst>
            </p:cNvPr>
            <p:cNvSpPr txBox="1"/>
            <p:nvPr/>
          </p:nvSpPr>
          <p:spPr>
            <a:xfrm>
              <a:off x="1324925" y="1610511"/>
              <a:ext cx="1288389" cy="365125"/>
            </a:xfrm>
            <a:prstGeom prst="rect">
              <a:avLst/>
            </a:prstGeom>
            <a:noFill/>
            <a:ln>
              <a:noFill/>
            </a:ln>
          </p:spPr>
          <p:txBody>
            <a:bodyPr spcFirstLastPara="1" wrap="square" lIns="91425" tIns="45700" rIns="91425" bIns="45700" anchor="t" anchorCtr="0">
              <a:normAutofit/>
            </a:bodyPr>
            <a:lstStyle/>
            <a:p>
              <a:pPr marL="0" marR="0" lvl="0" indent="0" algn="l" defTabSz="914377" rtl="0" eaLnBrk="1" fontAlgn="auto" latinLnBrk="0" hangingPunct="1">
                <a:lnSpc>
                  <a:spcPct val="100000"/>
                </a:lnSpc>
                <a:spcBef>
                  <a:spcPts val="0"/>
                </a:spcBef>
                <a:spcAft>
                  <a:spcPts val="0"/>
                </a:spcAft>
                <a:buClr>
                  <a:srgbClr val="00717F"/>
                </a:buClr>
                <a:buSzPts val="2000"/>
                <a:buFontTx/>
                <a:buNone/>
                <a:tabLst/>
                <a:defRPr/>
              </a:pPr>
              <a:r>
                <a:rPr kumimoji="0" lang="en-US" sz="1600" b="1" i="0" u="none" strike="noStrike" kern="0" cap="none" spc="0" normalizeH="0" baseline="0" noProof="0">
                  <a:ln>
                    <a:noFill/>
                  </a:ln>
                  <a:solidFill>
                    <a:srgbClr val="000000"/>
                  </a:solidFill>
                  <a:effectLst/>
                  <a:uLnTx/>
                  <a:uFillTx/>
                  <a:latin typeface="Calibri"/>
                  <a:ea typeface="Calibri"/>
                  <a:cs typeface="Calibri"/>
                  <a:sym typeface="Calibri"/>
                </a:rPr>
                <a:t>Lymph Node</a:t>
              </a:r>
              <a:endParaRPr kumimoji="0" sz="1400" b="0" i="0" u="none" strike="noStrike" kern="0" cap="none" spc="0" normalizeH="0" baseline="0" noProof="0">
                <a:ln>
                  <a:noFill/>
                </a:ln>
                <a:solidFill>
                  <a:srgbClr val="000000"/>
                </a:solidFill>
                <a:effectLst/>
                <a:uLnTx/>
                <a:uFillTx/>
                <a:latin typeface="Arial"/>
                <a:ea typeface="ＭＳ Ｐゴシック"/>
                <a:cs typeface="Arial"/>
                <a:sym typeface="Arial"/>
              </a:endParaRPr>
            </a:p>
          </p:txBody>
        </p:sp>
        <p:sp>
          <p:nvSpPr>
            <p:cNvPr id="16" name="Google Shape;626;p19">
              <a:extLst>
                <a:ext uri="{FF2B5EF4-FFF2-40B4-BE49-F238E27FC236}">
                  <a16:creationId xmlns:a16="http://schemas.microsoft.com/office/drawing/2014/main" id="{CE0B26A6-9ACA-10D0-A038-EEB272A66EC2}"/>
                </a:ext>
              </a:extLst>
            </p:cNvPr>
            <p:cNvSpPr txBox="1"/>
            <p:nvPr/>
          </p:nvSpPr>
          <p:spPr>
            <a:xfrm>
              <a:off x="958197" y="4256701"/>
              <a:ext cx="1696418" cy="365125"/>
            </a:xfrm>
            <a:prstGeom prst="rect">
              <a:avLst/>
            </a:prstGeom>
            <a:noFill/>
            <a:ln>
              <a:noFill/>
            </a:ln>
          </p:spPr>
          <p:txBody>
            <a:bodyPr spcFirstLastPara="1" wrap="square" lIns="91425" tIns="45700" rIns="91425" bIns="45700" anchor="t" anchorCtr="0">
              <a:normAutofit/>
            </a:bodyPr>
            <a:lstStyle/>
            <a:p>
              <a:pPr marL="0" marR="0" lvl="0" indent="0" algn="l" defTabSz="914377" rtl="0" eaLnBrk="1" fontAlgn="auto" latinLnBrk="0" hangingPunct="1">
                <a:lnSpc>
                  <a:spcPct val="100000"/>
                </a:lnSpc>
                <a:spcBef>
                  <a:spcPts val="0"/>
                </a:spcBef>
                <a:spcAft>
                  <a:spcPts val="0"/>
                </a:spcAft>
                <a:buClr>
                  <a:srgbClr val="00717F"/>
                </a:buClr>
                <a:buSzPts val="2000"/>
                <a:buFontTx/>
                <a:buNone/>
                <a:tabLst/>
                <a:defRPr/>
              </a:pPr>
              <a:r>
                <a:rPr kumimoji="0" lang="en-US" sz="1600" b="1" i="0" u="none" strike="noStrike" kern="0" cap="none" spc="0" normalizeH="0" baseline="0" noProof="0">
                  <a:ln>
                    <a:noFill/>
                  </a:ln>
                  <a:solidFill>
                    <a:srgbClr val="000000"/>
                  </a:solidFill>
                  <a:effectLst/>
                  <a:uLnTx/>
                  <a:uFillTx/>
                  <a:latin typeface="Calibri"/>
                  <a:ea typeface="Calibri"/>
                  <a:cs typeface="Calibri"/>
                  <a:sym typeface="Calibri"/>
                </a:rPr>
                <a:t>Peripheral Blood</a:t>
              </a:r>
              <a:endParaRPr kumimoji="0" sz="1400" b="0" i="0" u="none" strike="noStrike" kern="0" cap="none" spc="0" normalizeH="0" baseline="0" noProof="0">
                <a:ln>
                  <a:noFill/>
                </a:ln>
                <a:solidFill>
                  <a:srgbClr val="000000"/>
                </a:solidFill>
                <a:effectLst/>
                <a:uLnTx/>
                <a:uFillTx/>
                <a:latin typeface="Arial"/>
                <a:ea typeface="ＭＳ Ｐゴシック"/>
                <a:cs typeface="Arial"/>
                <a:sym typeface="Arial"/>
              </a:endParaRPr>
            </a:p>
          </p:txBody>
        </p:sp>
        <p:cxnSp>
          <p:nvCxnSpPr>
            <p:cNvPr id="17" name="Google Shape;627;p19">
              <a:extLst>
                <a:ext uri="{FF2B5EF4-FFF2-40B4-BE49-F238E27FC236}">
                  <a16:creationId xmlns:a16="http://schemas.microsoft.com/office/drawing/2014/main" id="{C3A828A2-B90A-3697-B989-2FE08A2FDD89}"/>
                </a:ext>
              </a:extLst>
            </p:cNvPr>
            <p:cNvCxnSpPr/>
            <p:nvPr/>
          </p:nvCxnSpPr>
          <p:spPr>
            <a:xfrm>
              <a:off x="2813919" y="2520415"/>
              <a:ext cx="323993" cy="45238"/>
            </a:xfrm>
            <a:prstGeom prst="straightConnector1">
              <a:avLst/>
            </a:prstGeom>
            <a:solidFill>
              <a:srgbClr val="7E99AA"/>
            </a:solidFill>
            <a:ln w="34925" cap="flat" cmpd="sng">
              <a:solidFill>
                <a:srgbClr val="000000"/>
              </a:solidFill>
              <a:prstDash val="solid"/>
              <a:round/>
              <a:headEnd type="triangle" w="med" len="med"/>
              <a:tailEnd type="triangle" w="med" len="med"/>
            </a:ln>
          </p:spPr>
        </p:cxnSp>
        <p:pic>
          <p:nvPicPr>
            <p:cNvPr id="18" name="Google Shape;628;p19">
              <a:extLst>
                <a:ext uri="{FF2B5EF4-FFF2-40B4-BE49-F238E27FC236}">
                  <a16:creationId xmlns:a16="http://schemas.microsoft.com/office/drawing/2014/main" id="{B30A3317-2FA5-C44C-439D-E8B94E6DB4BF}"/>
                </a:ext>
              </a:extLst>
            </p:cNvPr>
            <p:cNvPicPr preferRelativeResize="0"/>
            <p:nvPr/>
          </p:nvPicPr>
          <p:blipFill rotWithShape="1">
            <a:blip r:embed="rId8">
              <a:alphaModFix/>
            </a:blip>
            <a:srcRect/>
            <a:stretch/>
          </p:blipFill>
          <p:spPr>
            <a:xfrm>
              <a:off x="6328565" y="1427236"/>
              <a:ext cx="419100" cy="2419780"/>
            </a:xfrm>
            <a:prstGeom prst="rect">
              <a:avLst/>
            </a:prstGeom>
            <a:noFill/>
            <a:ln>
              <a:noFill/>
            </a:ln>
          </p:spPr>
        </p:pic>
        <p:pic>
          <p:nvPicPr>
            <p:cNvPr id="19" name="Google Shape;629;p19">
              <a:extLst>
                <a:ext uri="{FF2B5EF4-FFF2-40B4-BE49-F238E27FC236}">
                  <a16:creationId xmlns:a16="http://schemas.microsoft.com/office/drawing/2014/main" id="{26C7A9FF-965B-EE06-4159-F87E894E1BD4}"/>
                </a:ext>
              </a:extLst>
            </p:cNvPr>
            <p:cNvPicPr preferRelativeResize="0"/>
            <p:nvPr/>
          </p:nvPicPr>
          <p:blipFill rotWithShape="1">
            <a:blip r:embed="rId8">
              <a:alphaModFix/>
            </a:blip>
            <a:srcRect/>
            <a:stretch/>
          </p:blipFill>
          <p:spPr>
            <a:xfrm rot="3600000">
              <a:off x="5338705" y="3097398"/>
              <a:ext cx="419100" cy="2419780"/>
            </a:xfrm>
            <a:prstGeom prst="rect">
              <a:avLst/>
            </a:prstGeom>
            <a:noFill/>
            <a:ln>
              <a:noFill/>
            </a:ln>
          </p:spPr>
        </p:pic>
        <p:pic>
          <p:nvPicPr>
            <p:cNvPr id="20" name="Google Shape;630;p19">
              <a:extLst>
                <a:ext uri="{FF2B5EF4-FFF2-40B4-BE49-F238E27FC236}">
                  <a16:creationId xmlns:a16="http://schemas.microsoft.com/office/drawing/2014/main" id="{7091667F-D749-1751-CF5F-4E9D04225052}"/>
                </a:ext>
              </a:extLst>
            </p:cNvPr>
            <p:cNvPicPr preferRelativeResize="0"/>
            <p:nvPr/>
          </p:nvPicPr>
          <p:blipFill rotWithShape="1">
            <a:blip r:embed="rId8">
              <a:alphaModFix/>
            </a:blip>
            <a:srcRect/>
            <a:stretch/>
          </p:blipFill>
          <p:spPr>
            <a:xfrm rot="7200000">
              <a:off x="7293771" y="3082066"/>
              <a:ext cx="419100" cy="2419780"/>
            </a:xfrm>
            <a:prstGeom prst="rect">
              <a:avLst/>
            </a:prstGeom>
            <a:noFill/>
            <a:ln>
              <a:noFill/>
            </a:ln>
          </p:spPr>
        </p:pic>
        <p:pic>
          <p:nvPicPr>
            <p:cNvPr id="21" name="Google Shape;631;p19">
              <a:extLst>
                <a:ext uri="{FF2B5EF4-FFF2-40B4-BE49-F238E27FC236}">
                  <a16:creationId xmlns:a16="http://schemas.microsoft.com/office/drawing/2014/main" id="{462D28AD-E20B-3FD2-86C9-7E390B906699}"/>
                </a:ext>
              </a:extLst>
            </p:cNvPr>
            <p:cNvPicPr preferRelativeResize="0"/>
            <p:nvPr/>
          </p:nvPicPr>
          <p:blipFill rotWithShape="1">
            <a:blip r:embed="rId9">
              <a:alphaModFix/>
            </a:blip>
            <a:srcRect l="27314" t="12066" r="32807" b="7953"/>
            <a:stretch/>
          </p:blipFill>
          <p:spPr>
            <a:xfrm rot="-2345208">
              <a:off x="3530653" y="2966284"/>
              <a:ext cx="208010" cy="693353"/>
            </a:xfrm>
            <a:prstGeom prst="rect">
              <a:avLst/>
            </a:prstGeom>
            <a:noFill/>
            <a:ln>
              <a:noFill/>
            </a:ln>
          </p:spPr>
        </p:pic>
        <p:pic>
          <p:nvPicPr>
            <p:cNvPr id="22" name="Google Shape;632;p19">
              <a:extLst>
                <a:ext uri="{FF2B5EF4-FFF2-40B4-BE49-F238E27FC236}">
                  <a16:creationId xmlns:a16="http://schemas.microsoft.com/office/drawing/2014/main" id="{867E1F52-7888-A5EE-6248-517F2C8C92D7}"/>
                </a:ext>
              </a:extLst>
            </p:cNvPr>
            <p:cNvPicPr preferRelativeResize="0"/>
            <p:nvPr/>
          </p:nvPicPr>
          <p:blipFill rotWithShape="1">
            <a:blip r:embed="rId3">
              <a:alphaModFix/>
            </a:blip>
            <a:srcRect l="24778" t="20363" r="12383" b="12003"/>
            <a:stretch/>
          </p:blipFill>
          <p:spPr>
            <a:xfrm rot="-2829809">
              <a:off x="3758560" y="4096833"/>
              <a:ext cx="266789" cy="257949"/>
            </a:xfrm>
            <a:prstGeom prst="rect">
              <a:avLst/>
            </a:prstGeom>
            <a:noFill/>
            <a:ln>
              <a:noFill/>
            </a:ln>
          </p:spPr>
        </p:pic>
        <p:pic>
          <p:nvPicPr>
            <p:cNvPr id="23" name="Google Shape;633;p19">
              <a:extLst>
                <a:ext uri="{FF2B5EF4-FFF2-40B4-BE49-F238E27FC236}">
                  <a16:creationId xmlns:a16="http://schemas.microsoft.com/office/drawing/2014/main" id="{C0CB8C03-0F1C-C96B-1CDC-491B449976FE}"/>
                </a:ext>
              </a:extLst>
            </p:cNvPr>
            <p:cNvPicPr preferRelativeResize="0"/>
            <p:nvPr/>
          </p:nvPicPr>
          <p:blipFill rotWithShape="1">
            <a:blip r:embed="rId3">
              <a:alphaModFix/>
            </a:blip>
            <a:srcRect l="24778" t="20363" r="12383" b="12003"/>
            <a:stretch/>
          </p:blipFill>
          <p:spPr>
            <a:xfrm rot="-6281974">
              <a:off x="3689334" y="4407185"/>
              <a:ext cx="266789" cy="257949"/>
            </a:xfrm>
            <a:prstGeom prst="rect">
              <a:avLst/>
            </a:prstGeom>
            <a:noFill/>
            <a:ln>
              <a:noFill/>
            </a:ln>
          </p:spPr>
        </p:pic>
        <p:grpSp>
          <p:nvGrpSpPr>
            <p:cNvPr id="24" name="Google Shape;634;p19">
              <a:extLst>
                <a:ext uri="{FF2B5EF4-FFF2-40B4-BE49-F238E27FC236}">
                  <a16:creationId xmlns:a16="http://schemas.microsoft.com/office/drawing/2014/main" id="{677C190B-00B3-B79E-D9DE-99FD09713294}"/>
                </a:ext>
              </a:extLst>
            </p:cNvPr>
            <p:cNvGrpSpPr/>
            <p:nvPr/>
          </p:nvGrpSpPr>
          <p:grpSpPr>
            <a:xfrm>
              <a:off x="5064813" y="5036666"/>
              <a:ext cx="2642729" cy="815266"/>
              <a:chOff x="4572710" y="5035999"/>
              <a:chExt cx="2642729" cy="815266"/>
            </a:xfrm>
          </p:grpSpPr>
          <p:pic>
            <p:nvPicPr>
              <p:cNvPr id="40" name="Google Shape;635;p19">
                <a:extLst>
                  <a:ext uri="{FF2B5EF4-FFF2-40B4-BE49-F238E27FC236}">
                    <a16:creationId xmlns:a16="http://schemas.microsoft.com/office/drawing/2014/main" id="{EE978EAE-FB10-6C6D-60B1-1566649A6CA5}"/>
                  </a:ext>
                </a:extLst>
              </p:cNvPr>
              <p:cNvPicPr preferRelativeResize="0"/>
              <p:nvPr/>
            </p:nvPicPr>
            <p:blipFill rotWithShape="1">
              <a:blip r:embed="rId2">
                <a:alphaModFix/>
              </a:blip>
              <a:srcRect l="19215" t="14072" r="16786" b="12518"/>
              <a:stretch/>
            </p:blipFill>
            <p:spPr>
              <a:xfrm rot="-545504">
                <a:off x="5057104" y="5072824"/>
                <a:ext cx="304406" cy="306196"/>
              </a:xfrm>
              <a:prstGeom prst="rect">
                <a:avLst/>
              </a:prstGeom>
              <a:noFill/>
              <a:ln>
                <a:noFill/>
              </a:ln>
            </p:spPr>
          </p:pic>
          <p:pic>
            <p:nvPicPr>
              <p:cNvPr id="41" name="Google Shape;636;p19">
                <a:extLst>
                  <a:ext uri="{FF2B5EF4-FFF2-40B4-BE49-F238E27FC236}">
                    <a16:creationId xmlns:a16="http://schemas.microsoft.com/office/drawing/2014/main" id="{B6B7A994-0793-0294-73F7-485E7F1E78B8}"/>
                  </a:ext>
                </a:extLst>
              </p:cNvPr>
              <p:cNvPicPr preferRelativeResize="0"/>
              <p:nvPr/>
            </p:nvPicPr>
            <p:blipFill rotWithShape="1">
              <a:blip r:embed="rId3">
                <a:alphaModFix/>
              </a:blip>
              <a:srcRect l="24778" t="20363" r="12383" b="12003"/>
              <a:stretch/>
            </p:blipFill>
            <p:spPr>
              <a:xfrm rot="-2829809">
                <a:off x="4747600" y="5143740"/>
                <a:ext cx="266789" cy="257949"/>
              </a:xfrm>
              <a:prstGeom prst="rect">
                <a:avLst/>
              </a:prstGeom>
              <a:noFill/>
              <a:ln>
                <a:noFill/>
              </a:ln>
            </p:spPr>
          </p:pic>
          <p:pic>
            <p:nvPicPr>
              <p:cNvPr id="42" name="Google Shape;637;p19">
                <a:extLst>
                  <a:ext uri="{FF2B5EF4-FFF2-40B4-BE49-F238E27FC236}">
                    <a16:creationId xmlns:a16="http://schemas.microsoft.com/office/drawing/2014/main" id="{AD66BAC1-2C22-5C2C-CE13-FA437934D213}"/>
                  </a:ext>
                </a:extLst>
              </p:cNvPr>
              <p:cNvPicPr preferRelativeResize="0"/>
              <p:nvPr/>
            </p:nvPicPr>
            <p:blipFill rotWithShape="1">
              <a:blip r:embed="rId3">
                <a:alphaModFix/>
              </a:blip>
              <a:srcRect l="24778" t="20363" r="12383" b="12003"/>
              <a:stretch/>
            </p:blipFill>
            <p:spPr>
              <a:xfrm rot="-6281974">
                <a:off x="4987445" y="5485768"/>
                <a:ext cx="266789" cy="257949"/>
              </a:xfrm>
              <a:prstGeom prst="rect">
                <a:avLst/>
              </a:prstGeom>
              <a:noFill/>
              <a:ln>
                <a:noFill/>
              </a:ln>
            </p:spPr>
          </p:pic>
          <p:pic>
            <p:nvPicPr>
              <p:cNvPr id="43" name="Google Shape;638;p19">
                <a:extLst>
                  <a:ext uri="{FF2B5EF4-FFF2-40B4-BE49-F238E27FC236}">
                    <a16:creationId xmlns:a16="http://schemas.microsoft.com/office/drawing/2014/main" id="{5B97C243-5398-142B-1C04-8052B3657710}"/>
                  </a:ext>
                </a:extLst>
              </p:cNvPr>
              <p:cNvPicPr preferRelativeResize="0"/>
              <p:nvPr/>
            </p:nvPicPr>
            <p:blipFill rotWithShape="1">
              <a:blip r:embed="rId2">
                <a:alphaModFix/>
              </a:blip>
              <a:srcRect l="19215" t="14072" r="16786" b="12518"/>
              <a:stretch/>
            </p:blipFill>
            <p:spPr>
              <a:xfrm rot="-545504">
                <a:off x="4572710" y="5432960"/>
                <a:ext cx="304406" cy="306196"/>
              </a:xfrm>
              <a:prstGeom prst="rect">
                <a:avLst/>
              </a:prstGeom>
              <a:noFill/>
              <a:ln>
                <a:noFill/>
              </a:ln>
            </p:spPr>
          </p:pic>
          <p:pic>
            <p:nvPicPr>
              <p:cNvPr id="44" name="Google Shape;639;p19">
                <a:extLst>
                  <a:ext uri="{FF2B5EF4-FFF2-40B4-BE49-F238E27FC236}">
                    <a16:creationId xmlns:a16="http://schemas.microsoft.com/office/drawing/2014/main" id="{FA21FA82-539C-41CF-345E-0863DAB4E5B4}"/>
                  </a:ext>
                </a:extLst>
              </p:cNvPr>
              <p:cNvPicPr preferRelativeResize="0"/>
              <p:nvPr/>
            </p:nvPicPr>
            <p:blipFill rotWithShape="1">
              <a:blip r:embed="rId9">
                <a:alphaModFix/>
              </a:blip>
              <a:srcRect l="27314" t="12066" r="32807" b="7953"/>
              <a:stretch/>
            </p:blipFill>
            <p:spPr>
              <a:xfrm rot="-5400000">
                <a:off x="5817290" y="5120188"/>
                <a:ext cx="208010" cy="693353"/>
              </a:xfrm>
              <a:prstGeom prst="rect">
                <a:avLst/>
              </a:prstGeom>
              <a:noFill/>
              <a:ln>
                <a:noFill/>
              </a:ln>
            </p:spPr>
          </p:pic>
          <p:pic>
            <p:nvPicPr>
              <p:cNvPr id="45" name="Google Shape;640;p19">
                <a:extLst>
                  <a:ext uri="{FF2B5EF4-FFF2-40B4-BE49-F238E27FC236}">
                    <a16:creationId xmlns:a16="http://schemas.microsoft.com/office/drawing/2014/main" id="{9BD50564-B146-BADB-74AE-85890C81AFDF}"/>
                  </a:ext>
                </a:extLst>
              </p:cNvPr>
              <p:cNvPicPr preferRelativeResize="0"/>
              <p:nvPr/>
            </p:nvPicPr>
            <p:blipFill rotWithShape="1">
              <a:blip r:embed="rId2">
                <a:alphaModFix/>
              </a:blip>
              <a:srcRect l="19215" t="14072" r="16786" b="12518"/>
              <a:stretch/>
            </p:blipFill>
            <p:spPr>
              <a:xfrm rot="-545504">
                <a:off x="6907097" y="5093522"/>
                <a:ext cx="304406" cy="306196"/>
              </a:xfrm>
              <a:prstGeom prst="rect">
                <a:avLst/>
              </a:prstGeom>
              <a:noFill/>
              <a:ln>
                <a:noFill/>
              </a:ln>
            </p:spPr>
          </p:pic>
          <p:pic>
            <p:nvPicPr>
              <p:cNvPr id="46" name="Google Shape;641;p19">
                <a:extLst>
                  <a:ext uri="{FF2B5EF4-FFF2-40B4-BE49-F238E27FC236}">
                    <a16:creationId xmlns:a16="http://schemas.microsoft.com/office/drawing/2014/main" id="{1E627D75-F754-F1CE-A43B-3E99BBACC4D0}"/>
                  </a:ext>
                </a:extLst>
              </p:cNvPr>
              <p:cNvPicPr preferRelativeResize="0"/>
              <p:nvPr/>
            </p:nvPicPr>
            <p:blipFill rotWithShape="1">
              <a:blip r:embed="rId3">
                <a:alphaModFix/>
              </a:blip>
              <a:srcRect l="24778" t="20363" r="12383" b="12003"/>
              <a:stretch/>
            </p:blipFill>
            <p:spPr>
              <a:xfrm rot="-2829809">
                <a:off x="6597593" y="5164438"/>
                <a:ext cx="266789" cy="257949"/>
              </a:xfrm>
              <a:prstGeom prst="rect">
                <a:avLst/>
              </a:prstGeom>
              <a:noFill/>
              <a:ln>
                <a:noFill/>
              </a:ln>
            </p:spPr>
          </p:pic>
          <p:pic>
            <p:nvPicPr>
              <p:cNvPr id="47" name="Google Shape;642;p19">
                <a:extLst>
                  <a:ext uri="{FF2B5EF4-FFF2-40B4-BE49-F238E27FC236}">
                    <a16:creationId xmlns:a16="http://schemas.microsoft.com/office/drawing/2014/main" id="{0516CCE6-81A5-AADA-CCF0-1A70D9D6C6C7}"/>
                  </a:ext>
                </a:extLst>
              </p:cNvPr>
              <p:cNvPicPr preferRelativeResize="0"/>
              <p:nvPr/>
            </p:nvPicPr>
            <p:blipFill rotWithShape="1">
              <a:blip r:embed="rId3">
                <a:alphaModFix/>
              </a:blip>
              <a:srcRect l="24778" t="20363" r="12383" b="12003"/>
              <a:stretch/>
            </p:blipFill>
            <p:spPr>
              <a:xfrm rot="-6281974">
                <a:off x="6837438" y="5506466"/>
                <a:ext cx="266789" cy="257949"/>
              </a:xfrm>
              <a:prstGeom prst="rect">
                <a:avLst/>
              </a:prstGeom>
              <a:noFill/>
              <a:ln>
                <a:noFill/>
              </a:ln>
            </p:spPr>
          </p:pic>
          <p:pic>
            <p:nvPicPr>
              <p:cNvPr id="48" name="Google Shape;643;p19">
                <a:extLst>
                  <a:ext uri="{FF2B5EF4-FFF2-40B4-BE49-F238E27FC236}">
                    <a16:creationId xmlns:a16="http://schemas.microsoft.com/office/drawing/2014/main" id="{10C066EA-C557-7456-0130-A40E89072021}"/>
                  </a:ext>
                </a:extLst>
              </p:cNvPr>
              <p:cNvPicPr preferRelativeResize="0"/>
              <p:nvPr/>
            </p:nvPicPr>
            <p:blipFill rotWithShape="1">
              <a:blip r:embed="rId2">
                <a:alphaModFix/>
              </a:blip>
              <a:srcRect l="19215" t="14072" r="16786" b="12518"/>
              <a:stretch/>
            </p:blipFill>
            <p:spPr>
              <a:xfrm rot="-545504">
                <a:off x="6422703" y="5453658"/>
                <a:ext cx="304406" cy="306196"/>
              </a:xfrm>
              <a:prstGeom prst="rect">
                <a:avLst/>
              </a:prstGeom>
              <a:noFill/>
              <a:ln>
                <a:noFill/>
              </a:ln>
            </p:spPr>
          </p:pic>
          <p:sp>
            <p:nvSpPr>
              <p:cNvPr id="49" name="Google Shape;644;p19">
                <a:extLst>
                  <a:ext uri="{FF2B5EF4-FFF2-40B4-BE49-F238E27FC236}">
                    <a16:creationId xmlns:a16="http://schemas.microsoft.com/office/drawing/2014/main" id="{23F62815-8A5E-32F2-0A57-2E6AB6B15E49}"/>
                  </a:ext>
                </a:extLst>
              </p:cNvPr>
              <p:cNvSpPr txBox="1"/>
              <p:nvPr/>
            </p:nvSpPr>
            <p:spPr>
              <a:xfrm>
                <a:off x="6550300" y="5041882"/>
                <a:ext cx="325731" cy="461624"/>
              </a:xfrm>
              <a:prstGeom prst="rect">
                <a:avLst/>
              </a:prstGeom>
              <a:noFill/>
              <a:ln>
                <a:noFill/>
              </a:ln>
            </p:spPr>
            <p:txBody>
              <a:bodyPr spcFirstLastPara="1" wrap="square" lIns="91425" tIns="45700" rIns="91425" bIns="45700" anchor="t" anchorCtr="0">
                <a:spAutoFit/>
              </a:bodyPr>
              <a:lstStyle/>
              <a:p>
                <a:pPr marL="0" marR="0" lvl="0" indent="0" algn="l" defTabSz="914377" rtl="0" eaLnBrk="1" fontAlgn="auto" latinLnBrk="0" hangingPunct="1">
                  <a:lnSpc>
                    <a:spcPct val="100000"/>
                  </a:lnSpc>
                  <a:spcBef>
                    <a:spcPts val="0"/>
                  </a:spcBef>
                  <a:spcAft>
                    <a:spcPts val="0"/>
                  </a:spcAft>
                  <a:buClr>
                    <a:srgbClr val="FF0000"/>
                  </a:buClr>
                  <a:buSzPts val="2400"/>
                  <a:buFontTx/>
                  <a:buNone/>
                  <a:tabLst/>
                  <a:defRPr/>
                </a:pPr>
                <a:r>
                  <a:rPr kumimoji="0" lang="en-US" sz="2400" b="1" i="0" u="none" strike="noStrike" kern="0" cap="none" spc="0" normalizeH="0" baseline="0" noProof="0">
                    <a:ln>
                      <a:noFill/>
                    </a:ln>
                    <a:solidFill>
                      <a:srgbClr val="FF0000"/>
                    </a:solidFill>
                    <a:effectLst/>
                    <a:uLnTx/>
                    <a:uFillTx/>
                    <a:latin typeface="Calibri"/>
                    <a:ea typeface="Calibri"/>
                    <a:cs typeface="Calibri"/>
                    <a:sym typeface="Calibri"/>
                  </a:rPr>
                  <a:t>x</a:t>
                </a:r>
                <a:endParaRPr kumimoji="0" sz="1400" b="0" i="0" u="none" strike="noStrike" kern="0" cap="none" spc="0" normalizeH="0" baseline="0" noProof="0">
                  <a:ln>
                    <a:noFill/>
                  </a:ln>
                  <a:solidFill>
                    <a:srgbClr val="000000"/>
                  </a:solidFill>
                  <a:effectLst/>
                  <a:uLnTx/>
                  <a:uFillTx/>
                  <a:latin typeface="Arial"/>
                  <a:ea typeface="ＭＳ Ｐゴシック"/>
                  <a:cs typeface="Arial"/>
                  <a:sym typeface="Arial"/>
                </a:endParaRPr>
              </a:p>
            </p:txBody>
          </p:sp>
          <p:sp>
            <p:nvSpPr>
              <p:cNvPr id="50" name="Google Shape;645;p19">
                <a:extLst>
                  <a:ext uri="{FF2B5EF4-FFF2-40B4-BE49-F238E27FC236}">
                    <a16:creationId xmlns:a16="http://schemas.microsoft.com/office/drawing/2014/main" id="{DDFA1181-4E1A-084D-BDEF-1F982382FA22}"/>
                  </a:ext>
                </a:extLst>
              </p:cNvPr>
              <p:cNvSpPr txBox="1"/>
              <p:nvPr/>
            </p:nvSpPr>
            <p:spPr>
              <a:xfrm>
                <a:off x="6403964" y="5387082"/>
                <a:ext cx="325731" cy="461624"/>
              </a:xfrm>
              <a:prstGeom prst="rect">
                <a:avLst/>
              </a:prstGeom>
              <a:noFill/>
              <a:ln>
                <a:noFill/>
              </a:ln>
            </p:spPr>
            <p:txBody>
              <a:bodyPr spcFirstLastPara="1" wrap="square" lIns="91425" tIns="45700" rIns="91425" bIns="45700" anchor="t" anchorCtr="0">
                <a:spAutoFit/>
              </a:bodyPr>
              <a:lstStyle/>
              <a:p>
                <a:pPr marL="0" marR="0" lvl="0" indent="0" algn="l" defTabSz="914377" rtl="0" eaLnBrk="1" fontAlgn="auto" latinLnBrk="0" hangingPunct="1">
                  <a:lnSpc>
                    <a:spcPct val="100000"/>
                  </a:lnSpc>
                  <a:spcBef>
                    <a:spcPts val="0"/>
                  </a:spcBef>
                  <a:spcAft>
                    <a:spcPts val="0"/>
                  </a:spcAft>
                  <a:buClr>
                    <a:srgbClr val="FF0000"/>
                  </a:buClr>
                  <a:buSzPts val="2400"/>
                  <a:buFontTx/>
                  <a:buNone/>
                  <a:tabLst/>
                  <a:defRPr/>
                </a:pPr>
                <a:r>
                  <a:rPr kumimoji="0" lang="en-US" sz="2400" b="1" i="0" u="none" strike="noStrike" kern="0" cap="none" spc="0" normalizeH="0" baseline="0" noProof="0">
                    <a:ln>
                      <a:noFill/>
                    </a:ln>
                    <a:solidFill>
                      <a:srgbClr val="FF0000"/>
                    </a:solidFill>
                    <a:effectLst/>
                    <a:uLnTx/>
                    <a:uFillTx/>
                    <a:latin typeface="Calibri"/>
                    <a:ea typeface="Calibri"/>
                    <a:cs typeface="Calibri"/>
                    <a:sym typeface="Calibri"/>
                  </a:rPr>
                  <a:t>x</a:t>
                </a:r>
                <a:endParaRPr kumimoji="0" sz="1400" b="0" i="0" u="none" strike="noStrike" kern="0" cap="none" spc="0" normalizeH="0" baseline="0" noProof="0">
                  <a:ln>
                    <a:noFill/>
                  </a:ln>
                  <a:solidFill>
                    <a:srgbClr val="000000"/>
                  </a:solidFill>
                  <a:effectLst/>
                  <a:uLnTx/>
                  <a:uFillTx/>
                  <a:latin typeface="Arial"/>
                  <a:ea typeface="ＭＳ Ｐゴシック"/>
                  <a:cs typeface="Arial"/>
                  <a:sym typeface="Arial"/>
                </a:endParaRPr>
              </a:p>
            </p:txBody>
          </p:sp>
          <p:sp>
            <p:nvSpPr>
              <p:cNvPr id="51" name="Google Shape;646;p19">
                <a:extLst>
                  <a:ext uri="{FF2B5EF4-FFF2-40B4-BE49-F238E27FC236}">
                    <a16:creationId xmlns:a16="http://schemas.microsoft.com/office/drawing/2014/main" id="{686633B2-05EB-50B9-FA76-6045E91079B8}"/>
                  </a:ext>
                </a:extLst>
              </p:cNvPr>
              <p:cNvSpPr txBox="1"/>
              <p:nvPr/>
            </p:nvSpPr>
            <p:spPr>
              <a:xfrm>
                <a:off x="6821526" y="5389641"/>
                <a:ext cx="325731" cy="461624"/>
              </a:xfrm>
              <a:prstGeom prst="rect">
                <a:avLst/>
              </a:prstGeom>
              <a:noFill/>
              <a:ln>
                <a:noFill/>
              </a:ln>
            </p:spPr>
            <p:txBody>
              <a:bodyPr spcFirstLastPara="1" wrap="square" lIns="91425" tIns="45700" rIns="91425" bIns="45700" anchor="t" anchorCtr="0">
                <a:spAutoFit/>
              </a:bodyPr>
              <a:lstStyle/>
              <a:p>
                <a:pPr marL="0" marR="0" lvl="0" indent="0" algn="l" defTabSz="914377" rtl="0" eaLnBrk="1" fontAlgn="auto" latinLnBrk="0" hangingPunct="1">
                  <a:lnSpc>
                    <a:spcPct val="100000"/>
                  </a:lnSpc>
                  <a:spcBef>
                    <a:spcPts val="0"/>
                  </a:spcBef>
                  <a:spcAft>
                    <a:spcPts val="0"/>
                  </a:spcAft>
                  <a:buClr>
                    <a:srgbClr val="FF0000"/>
                  </a:buClr>
                  <a:buSzPts val="2400"/>
                  <a:buFontTx/>
                  <a:buNone/>
                  <a:tabLst/>
                  <a:defRPr/>
                </a:pPr>
                <a:r>
                  <a:rPr kumimoji="0" lang="en-US" sz="2400" b="1" i="0" u="none" strike="noStrike" kern="0" cap="none" spc="0" normalizeH="0" baseline="0" noProof="0">
                    <a:ln>
                      <a:noFill/>
                    </a:ln>
                    <a:solidFill>
                      <a:srgbClr val="FF0000"/>
                    </a:solidFill>
                    <a:effectLst/>
                    <a:uLnTx/>
                    <a:uFillTx/>
                    <a:latin typeface="Calibri"/>
                    <a:ea typeface="Calibri"/>
                    <a:cs typeface="Calibri"/>
                    <a:sym typeface="Calibri"/>
                  </a:rPr>
                  <a:t>x</a:t>
                </a:r>
                <a:endParaRPr kumimoji="0" sz="1400" b="0" i="0" u="none" strike="noStrike" kern="0" cap="none" spc="0" normalizeH="0" baseline="0" noProof="0">
                  <a:ln>
                    <a:noFill/>
                  </a:ln>
                  <a:solidFill>
                    <a:srgbClr val="000000"/>
                  </a:solidFill>
                  <a:effectLst/>
                  <a:uLnTx/>
                  <a:uFillTx/>
                  <a:latin typeface="Arial"/>
                  <a:ea typeface="ＭＳ Ｐゴシック"/>
                  <a:cs typeface="Arial"/>
                  <a:sym typeface="Arial"/>
                </a:endParaRPr>
              </a:p>
            </p:txBody>
          </p:sp>
          <p:sp>
            <p:nvSpPr>
              <p:cNvPr id="52" name="Google Shape;647;p19">
                <a:extLst>
                  <a:ext uri="{FF2B5EF4-FFF2-40B4-BE49-F238E27FC236}">
                    <a16:creationId xmlns:a16="http://schemas.microsoft.com/office/drawing/2014/main" id="{D36A5699-7211-0A23-7B06-AD52918A9354}"/>
                  </a:ext>
                </a:extLst>
              </p:cNvPr>
              <p:cNvSpPr txBox="1"/>
              <p:nvPr/>
            </p:nvSpPr>
            <p:spPr>
              <a:xfrm>
                <a:off x="6889708" y="5035999"/>
                <a:ext cx="325731" cy="461624"/>
              </a:xfrm>
              <a:prstGeom prst="rect">
                <a:avLst/>
              </a:prstGeom>
              <a:noFill/>
              <a:ln>
                <a:noFill/>
              </a:ln>
            </p:spPr>
            <p:txBody>
              <a:bodyPr spcFirstLastPara="1" wrap="square" lIns="91425" tIns="45700" rIns="91425" bIns="45700" anchor="t" anchorCtr="0">
                <a:spAutoFit/>
              </a:bodyPr>
              <a:lstStyle/>
              <a:p>
                <a:pPr marL="0" marR="0" lvl="0" indent="0" algn="l" defTabSz="914377" rtl="0" eaLnBrk="1" fontAlgn="auto" latinLnBrk="0" hangingPunct="1">
                  <a:lnSpc>
                    <a:spcPct val="100000"/>
                  </a:lnSpc>
                  <a:spcBef>
                    <a:spcPts val="0"/>
                  </a:spcBef>
                  <a:spcAft>
                    <a:spcPts val="0"/>
                  </a:spcAft>
                  <a:buClr>
                    <a:srgbClr val="FF0000"/>
                  </a:buClr>
                  <a:buSzPts val="2400"/>
                  <a:buFontTx/>
                  <a:buNone/>
                  <a:tabLst/>
                  <a:defRPr/>
                </a:pPr>
                <a:r>
                  <a:rPr kumimoji="0" lang="en-US" sz="2400" b="1" i="0" u="none" strike="noStrike" kern="0" cap="none" spc="0" normalizeH="0" baseline="0" noProof="0">
                    <a:ln>
                      <a:noFill/>
                    </a:ln>
                    <a:solidFill>
                      <a:srgbClr val="FF0000"/>
                    </a:solidFill>
                    <a:effectLst/>
                    <a:uLnTx/>
                    <a:uFillTx/>
                    <a:latin typeface="Calibri"/>
                    <a:ea typeface="Calibri"/>
                    <a:cs typeface="Calibri"/>
                    <a:sym typeface="Calibri"/>
                  </a:rPr>
                  <a:t>x</a:t>
                </a:r>
                <a:endParaRPr kumimoji="0" sz="1400" b="0" i="0" u="none" strike="noStrike" kern="0" cap="none" spc="0" normalizeH="0" baseline="0" noProof="0">
                  <a:ln>
                    <a:noFill/>
                  </a:ln>
                  <a:solidFill>
                    <a:srgbClr val="000000"/>
                  </a:solidFill>
                  <a:effectLst/>
                  <a:uLnTx/>
                  <a:uFillTx/>
                  <a:latin typeface="Arial"/>
                  <a:ea typeface="ＭＳ Ｐゴシック"/>
                  <a:cs typeface="Arial"/>
                  <a:sym typeface="Arial"/>
                </a:endParaRPr>
              </a:p>
            </p:txBody>
          </p:sp>
        </p:grpSp>
        <p:pic>
          <p:nvPicPr>
            <p:cNvPr id="25" name="Google Shape;648;p19">
              <a:extLst>
                <a:ext uri="{FF2B5EF4-FFF2-40B4-BE49-F238E27FC236}">
                  <a16:creationId xmlns:a16="http://schemas.microsoft.com/office/drawing/2014/main" id="{7F4903C1-EE5E-8F3B-27DD-16038935DECC}"/>
                </a:ext>
              </a:extLst>
            </p:cNvPr>
            <p:cNvPicPr preferRelativeResize="0"/>
            <p:nvPr/>
          </p:nvPicPr>
          <p:blipFill rotWithShape="1">
            <a:blip r:embed="rId3">
              <a:alphaModFix/>
            </a:blip>
            <a:srcRect l="24778" t="20363" r="12383" b="12003"/>
            <a:stretch/>
          </p:blipFill>
          <p:spPr>
            <a:xfrm>
              <a:off x="2662045" y="5103311"/>
              <a:ext cx="266789" cy="257949"/>
            </a:xfrm>
            <a:prstGeom prst="rect">
              <a:avLst/>
            </a:prstGeom>
            <a:noFill/>
            <a:ln>
              <a:noFill/>
            </a:ln>
          </p:spPr>
        </p:pic>
        <p:grpSp>
          <p:nvGrpSpPr>
            <p:cNvPr id="26" name="Google Shape;649;p19">
              <a:extLst>
                <a:ext uri="{FF2B5EF4-FFF2-40B4-BE49-F238E27FC236}">
                  <a16:creationId xmlns:a16="http://schemas.microsoft.com/office/drawing/2014/main" id="{D11BE40E-FE3A-7CFD-EF3A-21E451B3CBB6}"/>
                </a:ext>
              </a:extLst>
            </p:cNvPr>
            <p:cNvGrpSpPr/>
            <p:nvPr/>
          </p:nvGrpSpPr>
          <p:grpSpPr>
            <a:xfrm>
              <a:off x="8262181" y="2973207"/>
              <a:ext cx="1190630" cy="1250450"/>
              <a:chOff x="8223626" y="2905897"/>
              <a:chExt cx="1190630" cy="1250450"/>
            </a:xfrm>
          </p:grpSpPr>
          <p:pic>
            <p:nvPicPr>
              <p:cNvPr id="37" name="Google Shape;650;p19">
                <a:extLst>
                  <a:ext uri="{FF2B5EF4-FFF2-40B4-BE49-F238E27FC236}">
                    <a16:creationId xmlns:a16="http://schemas.microsoft.com/office/drawing/2014/main" id="{0848D7EF-E1EA-5B95-1613-5D8765081A9D}"/>
                  </a:ext>
                </a:extLst>
              </p:cNvPr>
              <p:cNvPicPr preferRelativeResize="0"/>
              <p:nvPr/>
            </p:nvPicPr>
            <p:blipFill rotWithShape="1">
              <a:blip r:embed="rId4">
                <a:alphaModFix/>
              </a:blip>
              <a:srcRect l="23222" t="17121" r="14012" b="18164"/>
              <a:stretch/>
            </p:blipFill>
            <p:spPr>
              <a:xfrm rot="1233832">
                <a:off x="9025862" y="2956779"/>
                <a:ext cx="345447" cy="307207"/>
              </a:xfrm>
              <a:prstGeom prst="rect">
                <a:avLst/>
              </a:prstGeom>
              <a:noFill/>
              <a:ln>
                <a:noFill/>
              </a:ln>
            </p:spPr>
          </p:pic>
          <p:pic>
            <p:nvPicPr>
              <p:cNvPr id="38" name="Google Shape;651;p19">
                <a:extLst>
                  <a:ext uri="{FF2B5EF4-FFF2-40B4-BE49-F238E27FC236}">
                    <a16:creationId xmlns:a16="http://schemas.microsoft.com/office/drawing/2014/main" id="{3636A076-3E10-51A9-3843-588BED5F8170}"/>
                  </a:ext>
                </a:extLst>
              </p:cNvPr>
              <p:cNvPicPr preferRelativeResize="0"/>
              <p:nvPr/>
            </p:nvPicPr>
            <p:blipFill rotWithShape="1">
              <a:blip r:embed="rId9">
                <a:alphaModFix/>
              </a:blip>
              <a:srcRect l="27314" t="12066" r="32807" b="7953"/>
              <a:stretch/>
            </p:blipFill>
            <p:spPr>
              <a:xfrm rot="-8165413">
                <a:off x="8691955" y="3226195"/>
                <a:ext cx="208010" cy="693353"/>
              </a:xfrm>
              <a:prstGeom prst="rect">
                <a:avLst/>
              </a:prstGeom>
              <a:noFill/>
              <a:ln>
                <a:noFill/>
              </a:ln>
            </p:spPr>
          </p:pic>
          <p:pic>
            <p:nvPicPr>
              <p:cNvPr id="39" name="Google Shape;652;p19">
                <a:extLst>
                  <a:ext uri="{FF2B5EF4-FFF2-40B4-BE49-F238E27FC236}">
                    <a16:creationId xmlns:a16="http://schemas.microsoft.com/office/drawing/2014/main" id="{2654FD7E-D910-35B6-2402-325AE3EF42AD}"/>
                  </a:ext>
                </a:extLst>
              </p:cNvPr>
              <p:cNvPicPr preferRelativeResize="0"/>
              <p:nvPr/>
            </p:nvPicPr>
            <p:blipFill rotWithShape="1">
              <a:blip r:embed="rId2">
                <a:alphaModFix/>
              </a:blip>
              <a:srcRect l="19215" t="14072" r="16786" b="12518"/>
              <a:stretch/>
            </p:blipFill>
            <p:spPr>
              <a:xfrm rot="-545504">
                <a:off x="8245906" y="3828024"/>
                <a:ext cx="304406" cy="306196"/>
              </a:xfrm>
              <a:prstGeom prst="rect">
                <a:avLst/>
              </a:prstGeom>
              <a:noFill/>
              <a:ln>
                <a:noFill/>
              </a:ln>
            </p:spPr>
          </p:pic>
        </p:grpSp>
        <p:pic>
          <p:nvPicPr>
            <p:cNvPr id="27" name="Google Shape;653;p19">
              <a:extLst>
                <a:ext uri="{FF2B5EF4-FFF2-40B4-BE49-F238E27FC236}">
                  <a16:creationId xmlns:a16="http://schemas.microsoft.com/office/drawing/2014/main" id="{45E97CD4-8AE9-774A-94CB-D9EE7E1227E8}"/>
                </a:ext>
              </a:extLst>
            </p:cNvPr>
            <p:cNvPicPr preferRelativeResize="0"/>
            <p:nvPr/>
          </p:nvPicPr>
          <p:blipFill rotWithShape="1">
            <a:blip r:embed="rId9">
              <a:alphaModFix/>
            </a:blip>
            <a:srcRect l="27314" t="12066" r="32807" b="7953"/>
            <a:stretch/>
          </p:blipFill>
          <p:spPr>
            <a:xfrm rot="8376986">
              <a:off x="2707693" y="3575884"/>
              <a:ext cx="208010" cy="693353"/>
            </a:xfrm>
            <a:prstGeom prst="rect">
              <a:avLst/>
            </a:prstGeom>
            <a:noFill/>
            <a:ln>
              <a:noFill/>
            </a:ln>
          </p:spPr>
        </p:pic>
        <p:sp>
          <p:nvSpPr>
            <p:cNvPr id="28" name="Google Shape;654;p19">
              <a:extLst>
                <a:ext uri="{FF2B5EF4-FFF2-40B4-BE49-F238E27FC236}">
                  <a16:creationId xmlns:a16="http://schemas.microsoft.com/office/drawing/2014/main" id="{ABD1EC4D-A335-4A6C-B367-39E11B9A8865}"/>
                </a:ext>
              </a:extLst>
            </p:cNvPr>
            <p:cNvSpPr txBox="1"/>
            <p:nvPr/>
          </p:nvSpPr>
          <p:spPr>
            <a:xfrm>
              <a:off x="7347634" y="3743793"/>
              <a:ext cx="1063592" cy="337873"/>
            </a:xfrm>
            <a:prstGeom prst="rect">
              <a:avLst/>
            </a:prstGeom>
            <a:noFill/>
            <a:ln>
              <a:noFill/>
            </a:ln>
          </p:spPr>
          <p:txBody>
            <a:bodyPr spcFirstLastPara="1" wrap="square" lIns="91425" tIns="45700" rIns="91425" bIns="45700" anchor="t" anchorCtr="0">
              <a:spAutoFit/>
            </a:bodyPr>
            <a:lstStyle/>
            <a:p>
              <a:pPr marL="0" marR="0" lvl="0" indent="0" algn="ctr" defTabSz="914377" rtl="0" eaLnBrk="1" fontAlgn="auto" latinLnBrk="0" hangingPunct="1">
                <a:lnSpc>
                  <a:spcPct val="114285"/>
                </a:lnSpc>
                <a:spcBef>
                  <a:spcPts val="0"/>
                </a:spcBef>
                <a:spcAft>
                  <a:spcPts val="0"/>
                </a:spcAft>
                <a:buClr>
                  <a:srgbClr val="264C72"/>
                </a:buClr>
                <a:buSzPts val="1400"/>
                <a:buFontTx/>
                <a:buNone/>
                <a:tabLst/>
                <a:defRPr/>
              </a:pPr>
              <a:r>
                <a:rPr kumimoji="0" lang="en-US" sz="1400" b="1" i="0" u="none" strike="noStrike" kern="0" cap="none" spc="0" normalizeH="0" baseline="0" noProof="0">
                  <a:ln>
                    <a:noFill/>
                  </a:ln>
                  <a:solidFill>
                    <a:srgbClr val="264C72"/>
                  </a:solidFill>
                  <a:effectLst/>
                  <a:uLnTx/>
                  <a:uFillTx/>
                  <a:latin typeface="Calibri"/>
                  <a:ea typeface="Calibri"/>
                  <a:cs typeface="Calibri"/>
                  <a:sym typeface="Calibri"/>
                </a:rPr>
                <a:t>Ibrutinib </a:t>
              </a:r>
              <a:endParaRPr kumimoji="0" sz="1400" b="0" i="0" u="none" strike="noStrike" kern="0" cap="none" spc="0" normalizeH="0" baseline="0" noProof="0">
                <a:ln>
                  <a:noFill/>
                </a:ln>
                <a:solidFill>
                  <a:srgbClr val="000000"/>
                </a:solidFill>
                <a:effectLst/>
                <a:uLnTx/>
                <a:uFillTx/>
                <a:latin typeface="Arial"/>
                <a:ea typeface="ＭＳ Ｐゴシック"/>
                <a:cs typeface="Arial"/>
                <a:sym typeface="Arial"/>
              </a:endParaRPr>
            </a:p>
          </p:txBody>
        </p:sp>
        <p:sp>
          <p:nvSpPr>
            <p:cNvPr id="29" name="Google Shape;655;p19">
              <a:extLst>
                <a:ext uri="{FF2B5EF4-FFF2-40B4-BE49-F238E27FC236}">
                  <a16:creationId xmlns:a16="http://schemas.microsoft.com/office/drawing/2014/main" id="{7275A01A-39FC-4D10-E7AD-9CF6D333DB4B}"/>
                </a:ext>
              </a:extLst>
            </p:cNvPr>
            <p:cNvSpPr txBox="1"/>
            <p:nvPr/>
          </p:nvSpPr>
          <p:spPr>
            <a:xfrm rot="19129214">
              <a:off x="2704514" y="3479774"/>
              <a:ext cx="1063592" cy="337873"/>
            </a:xfrm>
            <a:prstGeom prst="rect">
              <a:avLst/>
            </a:prstGeom>
            <a:noFill/>
            <a:ln>
              <a:noFill/>
            </a:ln>
          </p:spPr>
          <p:txBody>
            <a:bodyPr spcFirstLastPara="1" wrap="square" lIns="91425" tIns="45700" rIns="91425" bIns="45700" anchor="t" anchorCtr="0">
              <a:spAutoFit/>
            </a:bodyPr>
            <a:lstStyle/>
            <a:p>
              <a:pPr marL="0" marR="0" lvl="0" indent="0" algn="ctr" defTabSz="914377" rtl="0" eaLnBrk="1" fontAlgn="auto" latinLnBrk="0" hangingPunct="1">
                <a:lnSpc>
                  <a:spcPct val="114285"/>
                </a:lnSpc>
                <a:spcBef>
                  <a:spcPts val="0"/>
                </a:spcBef>
                <a:spcAft>
                  <a:spcPts val="0"/>
                </a:spcAft>
                <a:buClr>
                  <a:srgbClr val="264C72"/>
                </a:buClr>
                <a:buSzPts val="1400"/>
                <a:buFontTx/>
                <a:buNone/>
                <a:tabLst/>
                <a:defRPr/>
              </a:pPr>
              <a:r>
                <a:rPr kumimoji="0" lang="en-US" sz="1400" b="1" i="0" u="none" strike="noStrike" kern="0" cap="none" spc="0" normalizeH="0" baseline="0" noProof="0">
                  <a:ln>
                    <a:noFill/>
                  </a:ln>
                  <a:solidFill>
                    <a:srgbClr val="264C72"/>
                  </a:solidFill>
                  <a:effectLst/>
                  <a:uLnTx/>
                  <a:uFillTx/>
                  <a:latin typeface="Calibri"/>
                  <a:ea typeface="Calibri"/>
                  <a:cs typeface="Calibri"/>
                  <a:sym typeface="Calibri"/>
                </a:rPr>
                <a:t>Ibrutinib </a:t>
              </a:r>
              <a:endParaRPr kumimoji="0" sz="1400" b="0" i="0" u="none" strike="noStrike" kern="0" cap="none" spc="0" normalizeH="0" baseline="0" noProof="0">
                <a:ln>
                  <a:noFill/>
                </a:ln>
                <a:solidFill>
                  <a:srgbClr val="000000"/>
                </a:solidFill>
                <a:effectLst/>
                <a:uLnTx/>
                <a:uFillTx/>
                <a:latin typeface="Arial"/>
                <a:ea typeface="ＭＳ Ｐゴシック"/>
                <a:cs typeface="Arial"/>
                <a:sym typeface="Arial"/>
              </a:endParaRPr>
            </a:p>
          </p:txBody>
        </p:sp>
        <p:sp>
          <p:nvSpPr>
            <p:cNvPr id="30" name="Google Shape;656;p19">
              <a:extLst>
                <a:ext uri="{FF2B5EF4-FFF2-40B4-BE49-F238E27FC236}">
                  <a16:creationId xmlns:a16="http://schemas.microsoft.com/office/drawing/2014/main" id="{BB8778CD-EAE3-2650-8244-B9F18F363483}"/>
                </a:ext>
              </a:extLst>
            </p:cNvPr>
            <p:cNvSpPr txBox="1"/>
            <p:nvPr/>
          </p:nvSpPr>
          <p:spPr>
            <a:xfrm>
              <a:off x="8763361" y="3587810"/>
              <a:ext cx="1335453" cy="337873"/>
            </a:xfrm>
            <a:prstGeom prst="rect">
              <a:avLst/>
            </a:prstGeom>
            <a:noFill/>
            <a:ln>
              <a:noFill/>
            </a:ln>
          </p:spPr>
          <p:txBody>
            <a:bodyPr spcFirstLastPara="1" wrap="square" lIns="91425" tIns="45700" rIns="91425" bIns="45700" anchor="t" anchorCtr="0">
              <a:spAutoFit/>
            </a:bodyPr>
            <a:lstStyle/>
            <a:p>
              <a:pPr marL="0" marR="0" lvl="0" indent="0" algn="ctr" defTabSz="914377" rtl="0" eaLnBrk="1" fontAlgn="auto" latinLnBrk="0" hangingPunct="1">
                <a:lnSpc>
                  <a:spcPct val="114285"/>
                </a:lnSpc>
                <a:spcBef>
                  <a:spcPts val="0"/>
                </a:spcBef>
                <a:spcAft>
                  <a:spcPts val="0"/>
                </a:spcAft>
                <a:buClr>
                  <a:srgbClr val="264C72"/>
                </a:buClr>
                <a:buSzPts val="1400"/>
                <a:buFontTx/>
                <a:buNone/>
                <a:tabLst/>
                <a:defRPr/>
              </a:pPr>
              <a:r>
                <a:rPr kumimoji="0" lang="en-US" sz="1400" b="1" i="0" u="none" strike="noStrike" kern="0" cap="none" spc="0" normalizeH="0" baseline="0" noProof="0">
                  <a:ln>
                    <a:noFill/>
                  </a:ln>
                  <a:solidFill>
                    <a:srgbClr val="264C72"/>
                  </a:solidFill>
                  <a:effectLst/>
                  <a:uLnTx/>
                  <a:uFillTx/>
                  <a:latin typeface="Calibri"/>
                  <a:ea typeface="Calibri"/>
                  <a:cs typeface="Calibri"/>
                  <a:sym typeface="Calibri"/>
                </a:rPr>
                <a:t>Venetoclax </a:t>
              </a:r>
              <a:endParaRPr kumimoji="0" sz="1400" b="0" i="0" u="none" strike="noStrike" kern="0" cap="none" spc="0" normalizeH="0" baseline="0" noProof="0">
                <a:ln>
                  <a:noFill/>
                </a:ln>
                <a:solidFill>
                  <a:srgbClr val="000000"/>
                </a:solidFill>
                <a:effectLst/>
                <a:uLnTx/>
                <a:uFillTx/>
                <a:latin typeface="Arial"/>
                <a:ea typeface="ＭＳ Ｐゴシック"/>
                <a:cs typeface="Arial"/>
                <a:sym typeface="Arial"/>
              </a:endParaRPr>
            </a:p>
          </p:txBody>
        </p:sp>
        <p:sp>
          <p:nvSpPr>
            <p:cNvPr id="31" name="Google Shape;657;p19">
              <a:extLst>
                <a:ext uri="{FF2B5EF4-FFF2-40B4-BE49-F238E27FC236}">
                  <a16:creationId xmlns:a16="http://schemas.microsoft.com/office/drawing/2014/main" id="{C92905BD-CAF2-1C2D-0653-B5B2570DB24E}"/>
                </a:ext>
              </a:extLst>
            </p:cNvPr>
            <p:cNvSpPr txBox="1"/>
            <p:nvPr/>
          </p:nvSpPr>
          <p:spPr>
            <a:xfrm>
              <a:off x="5591978" y="4181458"/>
              <a:ext cx="1889526" cy="900032"/>
            </a:xfrm>
            <a:prstGeom prst="rect">
              <a:avLst/>
            </a:prstGeom>
            <a:noFill/>
            <a:ln>
              <a:noFill/>
            </a:ln>
          </p:spPr>
          <p:txBody>
            <a:bodyPr spcFirstLastPara="1" wrap="square" lIns="91425" tIns="45700" rIns="91425" bIns="45700" anchor="t" anchorCtr="0">
              <a:noAutofit/>
            </a:bodyPr>
            <a:lstStyle/>
            <a:p>
              <a:pPr marL="0" marR="0" lvl="0" indent="0" algn="ctr" defTabSz="914377" rtl="0" eaLnBrk="1" fontAlgn="auto" latinLnBrk="0" hangingPunct="1">
                <a:lnSpc>
                  <a:spcPct val="88888"/>
                </a:lnSpc>
                <a:spcBef>
                  <a:spcPts val="0"/>
                </a:spcBef>
                <a:spcAft>
                  <a:spcPts val="0"/>
                </a:spcAft>
                <a:buClr>
                  <a:srgbClr val="00717F"/>
                </a:buClr>
                <a:buSzPts val="2250"/>
                <a:buFontTx/>
                <a:buNone/>
                <a:tabLst/>
                <a:defRPr/>
              </a:pPr>
              <a:r>
                <a:rPr kumimoji="0" lang="en-US" sz="1800" b="1" i="0" u="none" strike="noStrike" kern="0" cap="none" spc="0" normalizeH="0" baseline="0" noProof="0">
                  <a:ln>
                    <a:noFill/>
                  </a:ln>
                  <a:solidFill>
                    <a:srgbClr val="264C72"/>
                  </a:solidFill>
                  <a:effectLst/>
                  <a:uLnTx/>
                  <a:uFillTx/>
                  <a:latin typeface="Calibri"/>
                  <a:ea typeface="Calibri"/>
                  <a:cs typeface="Calibri"/>
                  <a:sym typeface="Calibri"/>
                </a:rPr>
                <a:t>I+V eliminates</a:t>
              </a:r>
              <a:r>
                <a:rPr kumimoji="0" lang="en-US" sz="1800" b="0" i="0" u="none" strike="noStrike" kern="0" cap="none" spc="0" normalizeH="0" baseline="0" noProof="0">
                  <a:ln>
                    <a:noFill/>
                  </a:ln>
                  <a:solidFill>
                    <a:srgbClr val="264C72"/>
                  </a:solidFill>
                  <a:effectLst/>
                  <a:uLnTx/>
                  <a:uFillTx/>
                  <a:latin typeface="Calibri"/>
                  <a:ea typeface="Calibri"/>
                  <a:cs typeface="Calibri"/>
                  <a:sym typeface="Calibri"/>
                </a:rPr>
                <a:t> </a:t>
              </a:r>
              <a:endParaRPr kumimoji="0" sz="1400" b="0" i="0" u="none" strike="noStrike" kern="0" cap="none" spc="0" normalizeH="0" baseline="0" noProof="0">
                <a:ln>
                  <a:noFill/>
                </a:ln>
                <a:solidFill>
                  <a:srgbClr val="000000"/>
                </a:solidFill>
                <a:effectLst/>
                <a:uLnTx/>
                <a:uFillTx/>
                <a:latin typeface="Arial"/>
                <a:ea typeface="ＭＳ Ｐゴシック"/>
                <a:cs typeface="Arial"/>
                <a:sym typeface="Arial"/>
              </a:endParaRPr>
            </a:p>
            <a:p>
              <a:pPr marL="0" marR="0" lvl="0" indent="0" algn="ctr" defTabSz="914377" rtl="0" eaLnBrk="1" fontAlgn="auto" latinLnBrk="0" hangingPunct="1">
                <a:lnSpc>
                  <a:spcPct val="88888"/>
                </a:lnSpc>
                <a:spcBef>
                  <a:spcPts val="0"/>
                </a:spcBef>
                <a:spcAft>
                  <a:spcPts val="0"/>
                </a:spcAft>
                <a:buClr>
                  <a:srgbClr val="00717F"/>
                </a:buClr>
                <a:buSzPts val="2250"/>
                <a:buFontTx/>
                <a:buNone/>
                <a:tabLst/>
                <a:defRPr/>
              </a:pPr>
              <a:r>
                <a:rPr kumimoji="0" lang="en-US" sz="1800" b="0" i="0" u="none" strike="noStrike" kern="0" cap="none" spc="0" normalizeH="0" baseline="0" noProof="0">
                  <a:ln>
                    <a:noFill/>
                  </a:ln>
                  <a:solidFill>
                    <a:srgbClr val="264C72"/>
                  </a:solidFill>
                  <a:effectLst/>
                  <a:uLnTx/>
                  <a:uFillTx/>
                  <a:latin typeface="Calibri"/>
                  <a:ea typeface="Calibri"/>
                  <a:cs typeface="Calibri"/>
                  <a:sym typeface="Calibri"/>
                </a:rPr>
                <a:t>resting and dividing CLL cell subpopulations</a:t>
              </a:r>
              <a:endParaRPr kumimoji="0" sz="1400" b="0" i="0" u="none" strike="noStrike" kern="0" cap="none" spc="0" normalizeH="0" baseline="0" noProof="0">
                <a:ln>
                  <a:noFill/>
                </a:ln>
                <a:solidFill>
                  <a:srgbClr val="000000"/>
                </a:solidFill>
                <a:effectLst/>
                <a:uLnTx/>
                <a:uFillTx/>
                <a:latin typeface="Arial"/>
                <a:ea typeface="ＭＳ Ｐゴシック"/>
                <a:cs typeface="Arial"/>
                <a:sym typeface="Arial"/>
              </a:endParaRPr>
            </a:p>
          </p:txBody>
        </p:sp>
        <p:sp>
          <p:nvSpPr>
            <p:cNvPr id="32" name="Google Shape;658;p19">
              <a:extLst>
                <a:ext uri="{FF2B5EF4-FFF2-40B4-BE49-F238E27FC236}">
                  <a16:creationId xmlns:a16="http://schemas.microsoft.com/office/drawing/2014/main" id="{FD48E624-1EE3-4549-1D4C-8C600A1F9C84}"/>
                </a:ext>
              </a:extLst>
            </p:cNvPr>
            <p:cNvSpPr/>
            <p:nvPr/>
          </p:nvSpPr>
          <p:spPr>
            <a:xfrm rot="-1955111">
              <a:off x="2569683" y="3727343"/>
              <a:ext cx="485214" cy="439256"/>
            </a:xfrm>
            <a:prstGeom prst="mathMultiply">
              <a:avLst>
                <a:gd name="adj1" fmla="val 23520"/>
              </a:avLst>
            </a:prstGeom>
            <a:solidFill>
              <a:srgbClr val="C00000"/>
            </a:solidFill>
            <a:ln w="12700" cap="flat" cmpd="sng">
              <a:solidFill>
                <a:srgbClr val="0C0C0C"/>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377" rtl="0" eaLnBrk="1" fontAlgn="auto" latinLnBrk="0" hangingPunct="1">
                <a:lnSpc>
                  <a:spcPct val="100000"/>
                </a:lnSpc>
                <a:spcBef>
                  <a:spcPts val="0"/>
                </a:spcBef>
                <a:spcAft>
                  <a:spcPts val="0"/>
                </a:spcAft>
                <a:buClr>
                  <a:srgbClr val="000000"/>
                </a:buClr>
                <a:buSzPts val="1800"/>
                <a:buFontTx/>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3" name="Google Shape;659;p19">
              <a:extLst>
                <a:ext uri="{FF2B5EF4-FFF2-40B4-BE49-F238E27FC236}">
                  <a16:creationId xmlns:a16="http://schemas.microsoft.com/office/drawing/2014/main" id="{B5CDCA92-08F4-45BA-9C51-DFE4A8D96FE6}"/>
                </a:ext>
              </a:extLst>
            </p:cNvPr>
            <p:cNvSpPr txBox="1"/>
            <p:nvPr/>
          </p:nvSpPr>
          <p:spPr>
            <a:xfrm>
              <a:off x="6668375" y="2194714"/>
              <a:ext cx="2353093" cy="1068956"/>
            </a:xfrm>
            <a:prstGeom prst="rect">
              <a:avLst/>
            </a:prstGeom>
            <a:noFill/>
            <a:ln>
              <a:noFill/>
            </a:ln>
          </p:spPr>
          <p:txBody>
            <a:bodyPr spcFirstLastPara="1" wrap="square" lIns="91425" tIns="45700" rIns="91425" bIns="45700" anchor="t" anchorCtr="0">
              <a:noAutofit/>
            </a:bodyPr>
            <a:lstStyle/>
            <a:p>
              <a:pPr marL="0" marR="0" lvl="0" indent="0" algn="ctr" defTabSz="914377" rtl="0" eaLnBrk="1" fontAlgn="auto" latinLnBrk="0" hangingPunct="1">
                <a:lnSpc>
                  <a:spcPct val="88888"/>
                </a:lnSpc>
                <a:spcBef>
                  <a:spcPts val="0"/>
                </a:spcBef>
                <a:spcAft>
                  <a:spcPts val="0"/>
                </a:spcAft>
                <a:buClr>
                  <a:srgbClr val="00717F"/>
                </a:buClr>
                <a:buSzPts val="2250"/>
                <a:buFontTx/>
                <a:buNone/>
                <a:tabLst/>
                <a:defRPr/>
              </a:pPr>
              <a:r>
                <a:rPr kumimoji="0" lang="en-US" sz="1800" b="1" i="0" u="none" strike="noStrike" kern="0" cap="none" spc="0" normalizeH="0" baseline="0" noProof="0">
                  <a:ln>
                    <a:noFill/>
                  </a:ln>
                  <a:solidFill>
                    <a:srgbClr val="264C72"/>
                  </a:solidFill>
                  <a:effectLst/>
                  <a:uLnTx/>
                  <a:uFillTx/>
                  <a:latin typeface="Calibri"/>
                  <a:ea typeface="Calibri"/>
                  <a:cs typeface="Calibri"/>
                  <a:sym typeface="Calibri"/>
                </a:rPr>
                <a:t>Ibrutinib accelerates</a:t>
              </a:r>
              <a:endParaRPr kumimoji="0" sz="1400" b="0" i="0" u="none" strike="noStrike" kern="0" cap="none" spc="0" normalizeH="0" baseline="0" noProof="0">
                <a:ln>
                  <a:noFill/>
                </a:ln>
                <a:solidFill>
                  <a:srgbClr val="000000"/>
                </a:solidFill>
                <a:effectLst/>
                <a:uLnTx/>
                <a:uFillTx/>
                <a:latin typeface="Arial"/>
                <a:ea typeface="ＭＳ Ｐゴシック"/>
                <a:cs typeface="Arial"/>
                <a:sym typeface="Arial"/>
              </a:endParaRPr>
            </a:p>
            <a:p>
              <a:pPr marL="0" marR="0" lvl="0" indent="0" algn="ctr" defTabSz="914377" rtl="0" eaLnBrk="1" fontAlgn="auto" latinLnBrk="0" hangingPunct="1">
                <a:lnSpc>
                  <a:spcPct val="88888"/>
                </a:lnSpc>
                <a:spcBef>
                  <a:spcPts val="0"/>
                </a:spcBef>
                <a:spcAft>
                  <a:spcPts val="0"/>
                </a:spcAft>
                <a:buClr>
                  <a:srgbClr val="00717F"/>
                </a:buClr>
                <a:buSzPts val="2250"/>
                <a:buFontTx/>
                <a:buNone/>
                <a:tabLst/>
                <a:defRPr/>
              </a:pPr>
              <a:r>
                <a:rPr kumimoji="0" lang="en-US" sz="1800" b="0" i="0" u="none" strike="noStrike" kern="0" cap="none" spc="0" normalizeH="0" baseline="0" noProof="0">
                  <a:ln>
                    <a:noFill/>
                  </a:ln>
                  <a:solidFill>
                    <a:srgbClr val="264C72"/>
                  </a:solidFill>
                  <a:effectLst/>
                  <a:uLnTx/>
                  <a:uFillTx/>
                  <a:latin typeface="Calibri"/>
                  <a:ea typeface="Calibri"/>
                  <a:cs typeface="Calibri"/>
                  <a:sym typeface="Calibri"/>
                </a:rPr>
                <a:t>apoptotic cell killing by sensitizing CLL </a:t>
              </a:r>
              <a:r>
                <a:rPr kumimoji="0" lang="en-US" sz="1800" b="0" i="0" u="none" strike="noStrike" kern="0" cap="none" spc="0" normalizeH="0" baseline="0" noProof="0">
                  <a:ln>
                    <a:noFill/>
                  </a:ln>
                  <a:solidFill>
                    <a:srgbClr val="264D73"/>
                  </a:solidFill>
                  <a:effectLst/>
                  <a:uLnTx/>
                  <a:uFillTx/>
                  <a:latin typeface="Calibri"/>
                  <a:ea typeface="Calibri"/>
                  <a:cs typeface="Calibri"/>
                  <a:sym typeface="Calibri"/>
                </a:rPr>
                <a:t>cells to BCL-2 inhibition</a:t>
              </a:r>
              <a:endParaRPr kumimoji="0" sz="1400" b="0" i="0" u="none" strike="noStrike" kern="0" cap="none" spc="0" normalizeH="0" baseline="0" noProof="0">
                <a:ln>
                  <a:noFill/>
                </a:ln>
                <a:solidFill>
                  <a:srgbClr val="000000"/>
                </a:solidFill>
                <a:effectLst/>
                <a:uLnTx/>
                <a:uFillTx/>
                <a:latin typeface="Arial"/>
                <a:ea typeface="ＭＳ Ｐゴシック"/>
                <a:cs typeface="Arial"/>
                <a:sym typeface="Arial"/>
              </a:endParaRPr>
            </a:p>
          </p:txBody>
        </p:sp>
        <p:pic>
          <p:nvPicPr>
            <p:cNvPr id="34" name="Google Shape;660;p19">
              <a:extLst>
                <a:ext uri="{FF2B5EF4-FFF2-40B4-BE49-F238E27FC236}">
                  <a16:creationId xmlns:a16="http://schemas.microsoft.com/office/drawing/2014/main" id="{232C7B6A-4B98-FCB6-22B9-58A31B96359A}"/>
                </a:ext>
              </a:extLst>
            </p:cNvPr>
            <p:cNvPicPr preferRelativeResize="0"/>
            <p:nvPr/>
          </p:nvPicPr>
          <p:blipFill rotWithShape="1">
            <a:blip r:embed="rId3">
              <a:alphaModFix/>
            </a:blip>
            <a:srcRect l="24778" t="20363" r="12383" b="12003"/>
            <a:stretch/>
          </p:blipFill>
          <p:spPr>
            <a:xfrm>
              <a:off x="3017645" y="4930591"/>
              <a:ext cx="266789" cy="257949"/>
            </a:xfrm>
            <a:prstGeom prst="rect">
              <a:avLst/>
            </a:prstGeom>
            <a:noFill/>
            <a:ln>
              <a:noFill/>
            </a:ln>
          </p:spPr>
        </p:pic>
        <p:pic>
          <p:nvPicPr>
            <p:cNvPr id="35" name="Google Shape;661;p19">
              <a:extLst>
                <a:ext uri="{FF2B5EF4-FFF2-40B4-BE49-F238E27FC236}">
                  <a16:creationId xmlns:a16="http://schemas.microsoft.com/office/drawing/2014/main" id="{51F33983-2700-9F04-DA81-0625086CAC51}"/>
                </a:ext>
              </a:extLst>
            </p:cNvPr>
            <p:cNvPicPr preferRelativeResize="0"/>
            <p:nvPr/>
          </p:nvPicPr>
          <p:blipFill rotWithShape="1">
            <a:blip r:embed="rId3">
              <a:alphaModFix/>
            </a:blip>
            <a:srcRect l="24778" t="20363" r="12383" b="12003"/>
            <a:stretch/>
          </p:blipFill>
          <p:spPr>
            <a:xfrm>
              <a:off x="3332605" y="4544511"/>
              <a:ext cx="266789" cy="257949"/>
            </a:xfrm>
            <a:prstGeom prst="rect">
              <a:avLst/>
            </a:prstGeom>
            <a:noFill/>
            <a:ln>
              <a:noFill/>
            </a:ln>
          </p:spPr>
        </p:pic>
        <p:pic>
          <p:nvPicPr>
            <p:cNvPr id="36" name="Google Shape;662;p19">
              <a:extLst>
                <a:ext uri="{FF2B5EF4-FFF2-40B4-BE49-F238E27FC236}">
                  <a16:creationId xmlns:a16="http://schemas.microsoft.com/office/drawing/2014/main" id="{119B3A86-8CF1-3E2D-015E-C565C865D03D}"/>
                </a:ext>
              </a:extLst>
            </p:cNvPr>
            <p:cNvPicPr preferRelativeResize="0"/>
            <p:nvPr/>
          </p:nvPicPr>
          <p:blipFill rotWithShape="1">
            <a:blip r:embed="rId3">
              <a:alphaModFix/>
            </a:blip>
            <a:srcRect l="24778" t="20363" r="12383" b="12003"/>
            <a:stretch/>
          </p:blipFill>
          <p:spPr>
            <a:xfrm>
              <a:off x="4043805" y="3945071"/>
              <a:ext cx="266789" cy="257949"/>
            </a:xfrm>
            <a:prstGeom prst="rect">
              <a:avLst/>
            </a:prstGeom>
            <a:noFill/>
            <a:ln>
              <a:noFill/>
            </a:ln>
          </p:spPr>
        </p:pic>
      </p:grpSp>
      <p:sp>
        <p:nvSpPr>
          <p:cNvPr id="64" name="TextBox 63">
            <a:extLst>
              <a:ext uri="{FF2B5EF4-FFF2-40B4-BE49-F238E27FC236}">
                <a16:creationId xmlns:a16="http://schemas.microsoft.com/office/drawing/2014/main" id="{1DA35B09-A16D-EC23-F656-D38BF2DFB642}"/>
              </a:ext>
            </a:extLst>
          </p:cNvPr>
          <p:cNvSpPr txBox="1"/>
          <p:nvPr/>
        </p:nvSpPr>
        <p:spPr>
          <a:xfrm>
            <a:off x="2761639" y="6043040"/>
            <a:ext cx="9418031" cy="587020"/>
          </a:xfrm>
          <a:prstGeom prst="rect">
            <a:avLst/>
          </a:prstGeom>
          <a:noFill/>
        </p:spPr>
        <p:txBody>
          <a:bodyPr wrap="square">
            <a:spAutoFit/>
          </a:bodyPr>
          <a:lstStyle/>
          <a:p>
            <a:pPr marL="0" marR="0" lvl="0" indent="0" algn="l" defTabSz="914377" rtl="0" eaLnBrk="1" fontAlgn="auto" latinLnBrk="0" hangingPunct="1">
              <a:lnSpc>
                <a:spcPct val="110000"/>
              </a:lnSpc>
              <a:spcBef>
                <a:spcPts val="0"/>
              </a:spcBef>
              <a:spcAft>
                <a:spcPts val="0"/>
              </a:spcAft>
              <a:buClr>
                <a:srgbClr val="264C72"/>
              </a:buClr>
              <a:buSzPts val="1000"/>
              <a:buFontTx/>
              <a:buNone/>
              <a:tabLst/>
              <a:defRPr/>
            </a:pPr>
            <a:r>
              <a:rPr kumimoji="0" lang="en-US" sz="1000" b="0" i="0" u="none" strike="noStrike" kern="0" cap="none" spc="0" normalizeH="0" baseline="0" noProof="0" dirty="0">
                <a:ln>
                  <a:noFill/>
                </a:ln>
                <a:solidFill>
                  <a:srgbClr val="264C72"/>
                </a:solidFill>
                <a:effectLst/>
                <a:uLnTx/>
                <a:uFillTx/>
                <a:latin typeface="Arial" panose="020B0604020202020204" pitchFamily="34" charset="0"/>
                <a:ea typeface="Calibri"/>
                <a:cs typeface="Arial" panose="020B0604020202020204" pitchFamily="34" charset="0"/>
                <a:sym typeface="Calibri"/>
              </a:rPr>
              <a:t>1. Lu P et al. </a:t>
            </a:r>
            <a:r>
              <a:rPr kumimoji="0" lang="en-US" sz="1000" b="0" i="1" u="none" strike="noStrike" kern="0" cap="none" spc="0" normalizeH="0" baseline="0" noProof="0" dirty="0">
                <a:ln>
                  <a:noFill/>
                </a:ln>
                <a:solidFill>
                  <a:srgbClr val="264C72"/>
                </a:solidFill>
                <a:effectLst/>
                <a:uLnTx/>
                <a:uFillTx/>
                <a:latin typeface="Arial" panose="020B0604020202020204" pitchFamily="34" charset="0"/>
                <a:ea typeface="Calibri"/>
                <a:cs typeface="Arial" panose="020B0604020202020204" pitchFamily="34" charset="0"/>
                <a:sym typeface="Calibri"/>
              </a:rPr>
              <a:t>Blood Cancer J. </a:t>
            </a:r>
            <a:r>
              <a:rPr kumimoji="0" lang="en-US" sz="1000" b="0" i="0" u="none" strike="noStrike" kern="0" cap="none" spc="0" normalizeH="0" baseline="0" noProof="0" dirty="0">
                <a:ln>
                  <a:noFill/>
                </a:ln>
                <a:solidFill>
                  <a:srgbClr val="264C72"/>
                </a:solidFill>
                <a:effectLst/>
                <a:uLnTx/>
                <a:uFillTx/>
                <a:latin typeface="Arial" panose="020B0604020202020204" pitchFamily="34" charset="0"/>
                <a:ea typeface="Calibri"/>
                <a:cs typeface="Arial" panose="020B0604020202020204" pitchFamily="34" charset="0"/>
                <a:sym typeface="Calibri"/>
              </a:rPr>
              <a:t>2021; 11:39; 2. Deng J et al. </a:t>
            </a:r>
            <a:r>
              <a:rPr kumimoji="0" lang="en-US" sz="1000" b="0" i="1" u="none" strike="noStrike" kern="0" cap="none" spc="0" normalizeH="0" baseline="0" noProof="0" dirty="0">
                <a:ln>
                  <a:noFill/>
                </a:ln>
                <a:solidFill>
                  <a:srgbClr val="264C72"/>
                </a:solidFill>
                <a:effectLst/>
                <a:uLnTx/>
                <a:uFillTx/>
                <a:latin typeface="Arial" panose="020B0604020202020204" pitchFamily="34" charset="0"/>
                <a:ea typeface="Calibri"/>
                <a:cs typeface="Arial" panose="020B0604020202020204" pitchFamily="34" charset="0"/>
                <a:sym typeface="Calibri"/>
              </a:rPr>
              <a:t>Leukemia. </a:t>
            </a:r>
            <a:r>
              <a:rPr kumimoji="0" lang="en-US" sz="1000" b="0" i="0" u="none" strike="noStrike" kern="0" cap="none" spc="0" normalizeH="0" baseline="0" noProof="0" dirty="0">
                <a:ln>
                  <a:noFill/>
                </a:ln>
                <a:solidFill>
                  <a:srgbClr val="264C72"/>
                </a:solidFill>
                <a:effectLst/>
                <a:uLnTx/>
                <a:uFillTx/>
                <a:latin typeface="Arial" panose="020B0604020202020204" pitchFamily="34" charset="0"/>
                <a:ea typeface="Calibri"/>
                <a:cs typeface="Arial" panose="020B0604020202020204" pitchFamily="34" charset="0"/>
                <a:sym typeface="Calibri"/>
              </a:rPr>
              <a:t>2017; 31:2075-2084; 3. Herman ES et al. </a:t>
            </a:r>
            <a:r>
              <a:rPr kumimoji="0" lang="en-US" sz="1000" b="0" i="1" u="none" strike="noStrike" kern="0" cap="none" spc="0" normalizeH="0" baseline="0" noProof="0" dirty="0">
                <a:ln>
                  <a:noFill/>
                </a:ln>
                <a:solidFill>
                  <a:srgbClr val="264C72"/>
                </a:solidFill>
                <a:effectLst/>
                <a:uLnTx/>
                <a:uFillTx/>
                <a:latin typeface="Arial" panose="020B0604020202020204" pitchFamily="34" charset="0"/>
                <a:ea typeface="Calibri"/>
                <a:cs typeface="Arial" panose="020B0604020202020204" pitchFamily="34" charset="0"/>
                <a:sym typeface="Calibri"/>
              </a:rPr>
              <a:t>Clin Cancer Res. </a:t>
            </a:r>
            <a:r>
              <a:rPr kumimoji="0" lang="en-US" sz="1000" b="0" i="0" u="none" strike="noStrike" kern="0" cap="none" spc="0" normalizeH="0" baseline="0" noProof="0" dirty="0">
                <a:ln>
                  <a:noFill/>
                </a:ln>
                <a:solidFill>
                  <a:srgbClr val="264C72"/>
                </a:solidFill>
                <a:effectLst/>
                <a:uLnTx/>
                <a:uFillTx/>
                <a:latin typeface="Arial" panose="020B0604020202020204" pitchFamily="34" charset="0"/>
                <a:ea typeface="Calibri"/>
                <a:cs typeface="Arial" panose="020B0604020202020204" pitchFamily="34" charset="0"/>
                <a:sym typeface="Calibri"/>
              </a:rPr>
              <a:t>2015; 21:4642-4651; 4. Burger JA et al. </a:t>
            </a:r>
            <a:r>
              <a:rPr kumimoji="0" lang="en-US" sz="1000" b="0" i="1" u="none" strike="noStrike" kern="0" cap="none" spc="0" normalizeH="0" baseline="0" noProof="0" dirty="0">
                <a:ln>
                  <a:noFill/>
                </a:ln>
                <a:solidFill>
                  <a:srgbClr val="264C72"/>
                </a:solidFill>
                <a:effectLst/>
                <a:uLnTx/>
                <a:uFillTx/>
                <a:latin typeface="Arial" panose="020B0604020202020204" pitchFamily="34" charset="0"/>
                <a:ea typeface="Calibri"/>
                <a:cs typeface="Arial" panose="020B0604020202020204" pitchFamily="34" charset="0"/>
                <a:sym typeface="Calibri"/>
              </a:rPr>
              <a:t>Leukemia. </a:t>
            </a:r>
            <a:r>
              <a:rPr kumimoji="0" lang="en-US" sz="1000" b="0" i="0" u="none" strike="noStrike" kern="0" cap="none" spc="0" normalizeH="0" baseline="0" noProof="0" dirty="0">
                <a:ln>
                  <a:noFill/>
                </a:ln>
                <a:solidFill>
                  <a:srgbClr val="264C72"/>
                </a:solidFill>
                <a:effectLst/>
                <a:uLnTx/>
                <a:uFillTx/>
                <a:latin typeface="Arial" panose="020B0604020202020204" pitchFamily="34" charset="0"/>
                <a:ea typeface="Calibri"/>
                <a:cs typeface="Arial" panose="020B0604020202020204" pitchFamily="34" charset="0"/>
                <a:sym typeface="Calibri"/>
              </a:rPr>
              <a:t>2020;34:787-798; 5. </a:t>
            </a:r>
            <a:r>
              <a:rPr kumimoji="0" lang="en-US" sz="1000" b="0" i="0" u="none" strike="noStrike" kern="0" cap="none" spc="0" normalizeH="0" baseline="0" noProof="0" dirty="0" err="1">
                <a:ln>
                  <a:noFill/>
                </a:ln>
                <a:solidFill>
                  <a:srgbClr val="264C72"/>
                </a:solidFill>
                <a:effectLst/>
                <a:uLnTx/>
                <a:uFillTx/>
                <a:latin typeface="Arial" panose="020B0604020202020204" pitchFamily="34" charset="0"/>
                <a:ea typeface="Calibri"/>
                <a:cs typeface="Arial" panose="020B0604020202020204" pitchFamily="34" charset="0"/>
                <a:sym typeface="Calibri"/>
              </a:rPr>
              <a:t>Shanafelt</a:t>
            </a:r>
            <a:r>
              <a:rPr kumimoji="0" lang="en-US" sz="1000" b="0" i="0" u="none" strike="noStrike" kern="0" cap="none" spc="0" normalizeH="0" baseline="0" noProof="0" dirty="0">
                <a:ln>
                  <a:noFill/>
                </a:ln>
                <a:solidFill>
                  <a:srgbClr val="264C72"/>
                </a:solidFill>
                <a:effectLst/>
                <a:uLnTx/>
                <a:uFillTx/>
                <a:latin typeface="Arial" panose="020B0604020202020204" pitchFamily="34" charset="0"/>
                <a:ea typeface="Calibri"/>
                <a:cs typeface="Arial" panose="020B0604020202020204" pitchFamily="34" charset="0"/>
                <a:sym typeface="Calibri"/>
              </a:rPr>
              <a:t> T et al. </a:t>
            </a:r>
            <a:r>
              <a:rPr kumimoji="0" lang="en-US" sz="1000" b="0" i="1" u="none" strike="noStrike" kern="0" cap="none" spc="0" normalizeH="0" baseline="0" noProof="0" dirty="0">
                <a:ln>
                  <a:noFill/>
                </a:ln>
                <a:solidFill>
                  <a:srgbClr val="264C72"/>
                </a:solidFill>
                <a:effectLst/>
                <a:uLnTx/>
                <a:uFillTx/>
                <a:latin typeface="Arial" panose="020B0604020202020204" pitchFamily="34" charset="0"/>
                <a:ea typeface="Calibri"/>
                <a:cs typeface="Arial" panose="020B0604020202020204" pitchFamily="34" charset="0"/>
                <a:sym typeface="Calibri"/>
              </a:rPr>
              <a:t>N </a:t>
            </a:r>
            <a:r>
              <a:rPr kumimoji="0" lang="en-US" sz="1000" b="0" i="1" u="none" strike="noStrike" kern="0" cap="none" spc="0" normalizeH="0" baseline="0" noProof="0" dirty="0" err="1">
                <a:ln>
                  <a:noFill/>
                </a:ln>
                <a:solidFill>
                  <a:srgbClr val="264C72"/>
                </a:solidFill>
                <a:effectLst/>
                <a:uLnTx/>
                <a:uFillTx/>
                <a:latin typeface="Arial" panose="020B0604020202020204" pitchFamily="34" charset="0"/>
                <a:ea typeface="Calibri"/>
                <a:cs typeface="Arial" panose="020B0604020202020204" pitchFamily="34" charset="0"/>
                <a:sym typeface="Calibri"/>
              </a:rPr>
              <a:t>Engl</a:t>
            </a:r>
            <a:r>
              <a:rPr kumimoji="0" lang="en-US" sz="1000" b="0" i="1" u="none" strike="noStrike" kern="0" cap="none" spc="0" normalizeH="0" baseline="0" noProof="0" dirty="0">
                <a:ln>
                  <a:noFill/>
                </a:ln>
                <a:solidFill>
                  <a:srgbClr val="264C72"/>
                </a:solidFill>
                <a:effectLst/>
                <a:uLnTx/>
                <a:uFillTx/>
                <a:latin typeface="Arial" panose="020B0604020202020204" pitchFamily="34" charset="0"/>
                <a:ea typeface="Calibri"/>
                <a:cs typeface="Arial" panose="020B0604020202020204" pitchFamily="34" charset="0"/>
                <a:sym typeface="Calibri"/>
              </a:rPr>
              <a:t> J Med. </a:t>
            </a:r>
            <a:r>
              <a:rPr kumimoji="0" lang="en-US" sz="1000" b="0" i="0" u="none" strike="noStrike" kern="0" cap="none" spc="0" normalizeH="0" baseline="0" noProof="0" dirty="0">
                <a:ln>
                  <a:noFill/>
                </a:ln>
                <a:solidFill>
                  <a:srgbClr val="264C72"/>
                </a:solidFill>
                <a:effectLst/>
                <a:uLnTx/>
                <a:uFillTx/>
                <a:latin typeface="Arial" panose="020B0604020202020204" pitchFamily="34" charset="0"/>
                <a:ea typeface="Calibri"/>
                <a:cs typeface="Arial" panose="020B0604020202020204" pitchFamily="34" charset="0"/>
                <a:sym typeface="Calibri"/>
              </a:rPr>
              <a:t>2019;381:432-443; 6. Cervantes-Gomez, F. et al. </a:t>
            </a:r>
            <a:r>
              <a:rPr kumimoji="0" lang="en-US" sz="1000" b="0" i="1" u="none" strike="noStrike" kern="0" cap="none" spc="0" normalizeH="0" baseline="0" noProof="0" dirty="0">
                <a:ln>
                  <a:noFill/>
                </a:ln>
                <a:solidFill>
                  <a:srgbClr val="264C72"/>
                </a:solidFill>
                <a:effectLst/>
                <a:uLnTx/>
                <a:uFillTx/>
                <a:latin typeface="Arial" panose="020B0604020202020204" pitchFamily="34" charset="0"/>
                <a:ea typeface="Calibri"/>
                <a:cs typeface="Arial" panose="020B0604020202020204" pitchFamily="34" charset="0"/>
                <a:sym typeface="Calibri"/>
              </a:rPr>
              <a:t>Clin. Cancer Res</a:t>
            </a:r>
            <a:r>
              <a:rPr kumimoji="0" lang="en-US" sz="1000" b="0" i="0" u="none" strike="noStrike" kern="0" cap="none" spc="0" normalizeH="0" baseline="0" noProof="0" dirty="0">
                <a:ln>
                  <a:noFill/>
                </a:ln>
                <a:solidFill>
                  <a:srgbClr val="264C72"/>
                </a:solidFill>
                <a:effectLst/>
                <a:uLnTx/>
                <a:uFillTx/>
                <a:latin typeface="Arial" panose="020B0604020202020204" pitchFamily="34" charset="0"/>
                <a:ea typeface="Calibri"/>
                <a:cs typeface="Arial" panose="020B0604020202020204" pitchFamily="34" charset="0"/>
                <a:sym typeface="Calibri"/>
              </a:rPr>
              <a:t>. 2015; 21:3705–3715; 7. Slinger E, et al. </a:t>
            </a:r>
            <a:r>
              <a:rPr kumimoji="0" lang="en-US" sz="1000" b="0" i="1" u="none" strike="noStrike" kern="0" cap="none" spc="0" normalizeH="0" baseline="0" noProof="0" dirty="0">
                <a:ln>
                  <a:noFill/>
                </a:ln>
                <a:solidFill>
                  <a:srgbClr val="264C72"/>
                </a:solidFill>
                <a:effectLst/>
                <a:uLnTx/>
                <a:uFillTx/>
                <a:latin typeface="Arial" panose="020B0604020202020204" pitchFamily="34" charset="0"/>
                <a:ea typeface="Calibri"/>
                <a:cs typeface="Arial" panose="020B0604020202020204" pitchFamily="34" charset="0"/>
                <a:sym typeface="Calibri"/>
              </a:rPr>
              <a:t>Blood</a:t>
            </a:r>
            <a:r>
              <a:rPr kumimoji="0" lang="en-US" sz="1000" b="0" i="0" u="none" strike="noStrike" kern="0" cap="none" spc="0" normalizeH="0" baseline="0" noProof="0" dirty="0">
                <a:ln>
                  <a:noFill/>
                </a:ln>
                <a:solidFill>
                  <a:srgbClr val="264C72"/>
                </a:solidFill>
                <a:effectLst/>
                <a:uLnTx/>
                <a:uFillTx/>
                <a:latin typeface="Arial" panose="020B0604020202020204" pitchFamily="34" charset="0"/>
                <a:ea typeface="Calibri"/>
                <a:cs typeface="Arial" panose="020B0604020202020204" pitchFamily="34" charset="0"/>
                <a:sym typeface="Calibri"/>
              </a:rPr>
              <a:t>. 2017; 130: 3018-3018; 8. </a:t>
            </a:r>
            <a:r>
              <a:rPr kumimoji="0" lang="en-US" sz="1000" b="0" i="0" u="none" strike="noStrike" kern="0" cap="none" spc="0" normalizeH="0" baseline="0" noProof="0" dirty="0" err="1">
                <a:ln>
                  <a:noFill/>
                </a:ln>
                <a:solidFill>
                  <a:srgbClr val="264C72"/>
                </a:solidFill>
                <a:effectLst/>
                <a:uLnTx/>
                <a:uFillTx/>
                <a:latin typeface="Arial" panose="020B0604020202020204" pitchFamily="34" charset="0"/>
                <a:ea typeface="Calibri"/>
                <a:cs typeface="Arial" panose="020B0604020202020204" pitchFamily="34" charset="0"/>
                <a:sym typeface="Calibri"/>
              </a:rPr>
              <a:t>Haselager</a:t>
            </a:r>
            <a:r>
              <a:rPr kumimoji="0" lang="en-US" sz="1000" b="0" i="0" u="none" strike="noStrike" kern="0" cap="none" spc="0" normalizeH="0" baseline="0" noProof="0" dirty="0">
                <a:ln>
                  <a:noFill/>
                </a:ln>
                <a:solidFill>
                  <a:srgbClr val="264C72"/>
                </a:solidFill>
                <a:effectLst/>
                <a:uLnTx/>
                <a:uFillTx/>
                <a:latin typeface="Arial" panose="020B0604020202020204" pitchFamily="34" charset="0"/>
                <a:ea typeface="Calibri"/>
                <a:cs typeface="Arial" panose="020B0604020202020204" pitchFamily="34" charset="0"/>
                <a:sym typeface="Calibri"/>
              </a:rPr>
              <a:t> MV, et al. </a:t>
            </a:r>
            <a:r>
              <a:rPr kumimoji="0" lang="en-US" sz="1000" b="0" i="1" u="none" strike="noStrike" kern="0" cap="none" spc="0" normalizeH="0" baseline="0" noProof="0" dirty="0">
                <a:ln>
                  <a:noFill/>
                </a:ln>
                <a:solidFill>
                  <a:srgbClr val="264C72"/>
                </a:solidFill>
                <a:effectLst/>
                <a:uLnTx/>
                <a:uFillTx/>
                <a:latin typeface="Arial" panose="020B0604020202020204" pitchFamily="34" charset="0"/>
                <a:ea typeface="Calibri"/>
                <a:cs typeface="Arial" panose="020B0604020202020204" pitchFamily="34" charset="0"/>
                <a:sym typeface="Calibri"/>
              </a:rPr>
              <a:t>Blood.</a:t>
            </a:r>
            <a:r>
              <a:rPr kumimoji="0" lang="en-US" sz="1000" b="0" i="0" u="none" strike="noStrike" kern="0" cap="none" spc="0" normalizeH="0" baseline="0" noProof="0" dirty="0">
                <a:ln>
                  <a:noFill/>
                </a:ln>
                <a:solidFill>
                  <a:srgbClr val="264C72"/>
                </a:solidFill>
                <a:effectLst/>
                <a:uLnTx/>
                <a:uFillTx/>
                <a:latin typeface="Arial" panose="020B0604020202020204" pitchFamily="34" charset="0"/>
                <a:ea typeface="Calibri"/>
                <a:cs typeface="Arial" panose="020B0604020202020204" pitchFamily="34" charset="0"/>
                <a:sym typeface="Calibri"/>
              </a:rPr>
              <a:t> 2020 ;136:2918-2926; 9. Slinger E et al. Leukemia. 2017 Dec;31(12):2601-2607.</a:t>
            </a:r>
            <a:endPar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endParaRPr>
          </a:p>
        </p:txBody>
      </p:sp>
    </p:spTree>
    <p:extLst>
      <p:ext uri="{BB962C8B-B14F-4D97-AF65-F5344CB8AC3E}">
        <p14:creationId xmlns:p14="http://schemas.microsoft.com/office/powerpoint/2010/main" val="4316293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C7BFC7-DA37-24BA-3BB8-ECEE48E7AB65}"/>
              </a:ext>
            </a:extLst>
          </p:cNvPr>
          <p:cNvSpPr/>
          <p:nvPr/>
        </p:nvSpPr>
        <p:spPr bwMode="auto">
          <a:xfrm>
            <a:off x="5821679" y="305523"/>
            <a:ext cx="6141721" cy="776517"/>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72" charset="0"/>
              <a:ea typeface="ＭＳ Ｐゴシック" pitchFamily="-72" charset="-128"/>
              <a:cs typeface="ＭＳ Ｐゴシック" pitchFamily="-72" charset="-128"/>
            </a:endParaRPr>
          </a:p>
        </p:txBody>
      </p:sp>
      <p:sp>
        <p:nvSpPr>
          <p:cNvPr id="2" name="Title 1">
            <a:extLst>
              <a:ext uri="{FF2B5EF4-FFF2-40B4-BE49-F238E27FC236}">
                <a16:creationId xmlns:a16="http://schemas.microsoft.com/office/drawing/2014/main" id="{7DD088E8-3B2F-B497-AC10-093B1E495804}"/>
              </a:ext>
            </a:extLst>
          </p:cNvPr>
          <p:cNvSpPr>
            <a:spLocks noGrp="1"/>
          </p:cNvSpPr>
          <p:nvPr>
            <p:ph type="title"/>
          </p:nvPr>
        </p:nvSpPr>
        <p:spPr>
          <a:xfrm>
            <a:off x="620267" y="305523"/>
            <a:ext cx="5201412" cy="1188720"/>
          </a:xfrm>
        </p:spPr>
        <p:txBody>
          <a:bodyPr/>
          <a:lstStyle/>
          <a:p>
            <a:r>
              <a:rPr lang="en-US" dirty="0" err="1"/>
              <a:t>Ibrut+Ven</a:t>
            </a:r>
            <a:r>
              <a:rPr lang="en-US" dirty="0"/>
              <a:t> studies</a:t>
            </a:r>
          </a:p>
        </p:txBody>
      </p:sp>
      <p:pic>
        <p:nvPicPr>
          <p:cNvPr id="3" name="Picture 2">
            <a:extLst>
              <a:ext uri="{FF2B5EF4-FFF2-40B4-BE49-F238E27FC236}">
                <a16:creationId xmlns:a16="http://schemas.microsoft.com/office/drawing/2014/main" id="{37CA08D4-7EF0-2EB2-AAC1-6DB2C8E28B28}"/>
              </a:ext>
            </a:extLst>
          </p:cNvPr>
          <p:cNvPicPr>
            <a:picLocks noChangeAspect="1"/>
          </p:cNvPicPr>
          <p:nvPr/>
        </p:nvPicPr>
        <p:blipFill>
          <a:blip r:embed="rId2"/>
          <a:stretch>
            <a:fillRect/>
          </a:stretch>
        </p:blipFill>
        <p:spPr>
          <a:xfrm>
            <a:off x="554991" y="1747520"/>
            <a:ext cx="4711700" cy="2997200"/>
          </a:xfrm>
          <a:prstGeom prst="rect">
            <a:avLst/>
          </a:prstGeom>
        </p:spPr>
      </p:pic>
      <p:sp>
        <p:nvSpPr>
          <p:cNvPr id="4" name="TextBox 3">
            <a:extLst>
              <a:ext uri="{FF2B5EF4-FFF2-40B4-BE49-F238E27FC236}">
                <a16:creationId xmlns:a16="http://schemas.microsoft.com/office/drawing/2014/main" id="{8090F4D4-3D09-4969-DCD6-E8DB764AD090}"/>
              </a:ext>
            </a:extLst>
          </p:cNvPr>
          <p:cNvSpPr txBox="1"/>
          <p:nvPr/>
        </p:nvSpPr>
        <p:spPr>
          <a:xfrm>
            <a:off x="381000" y="4744720"/>
            <a:ext cx="5059680" cy="10770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Arial"/>
                <a:ea typeface="ＭＳ Ｐゴシック"/>
              </a:rPr>
              <a:t>GLOW trial – I+V vs. </a:t>
            </a:r>
            <a:r>
              <a:rPr kumimoji="0" lang="en-US" sz="2133" b="0" i="0" u="none" strike="noStrike" kern="1200" cap="none" spc="0" normalizeH="0" baseline="0" noProof="0" dirty="0" err="1">
                <a:ln>
                  <a:noFill/>
                </a:ln>
                <a:solidFill>
                  <a:srgbClr val="000000"/>
                </a:solidFill>
                <a:effectLst/>
                <a:uLnTx/>
                <a:uFillTx/>
                <a:latin typeface="Arial"/>
                <a:ea typeface="ＭＳ Ｐゴシック"/>
              </a:rPr>
              <a:t>chlorambucil+obi</a:t>
            </a:r>
            <a:r>
              <a:rPr kumimoji="0" lang="en-US" sz="2133" b="0" i="0" u="none" strike="noStrike" kern="1200" cap="none" spc="0" normalizeH="0" baseline="0" noProof="0" dirty="0">
                <a:ln>
                  <a:noFill/>
                </a:ln>
                <a:solidFill>
                  <a:srgbClr val="000000"/>
                </a:solidFill>
                <a:effectLst/>
                <a:uLnTx/>
                <a:uFillTx/>
                <a:latin typeface="Arial"/>
                <a:ea typeface="ＭＳ Ｐゴシック"/>
              </a:rPr>
              <a:t> in older/unfit CLL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err="1">
                <a:ln>
                  <a:noFill/>
                </a:ln>
                <a:solidFill>
                  <a:srgbClr val="000000"/>
                </a:solidFill>
                <a:effectLst/>
                <a:uLnTx/>
                <a:uFillTx/>
                <a:latin typeface="Arial"/>
                <a:ea typeface="ＭＳ Ｐゴシック"/>
              </a:rPr>
              <a:t>Kater</a:t>
            </a:r>
            <a:r>
              <a:rPr kumimoji="0" lang="en-US" sz="2133" b="0" i="0" u="none" strike="noStrike" kern="1200" cap="none" spc="0" normalizeH="0" baseline="0" noProof="0" dirty="0">
                <a:ln>
                  <a:noFill/>
                </a:ln>
                <a:solidFill>
                  <a:srgbClr val="000000"/>
                </a:solidFill>
                <a:effectLst/>
                <a:uLnTx/>
                <a:uFillTx/>
                <a:latin typeface="Arial"/>
                <a:ea typeface="ＭＳ Ｐゴシック"/>
              </a:rPr>
              <a:t> et al. </a:t>
            </a:r>
            <a:r>
              <a:rPr kumimoji="0" lang="en-US" sz="2133" b="0" i="1" u="none" strike="noStrike" kern="1200" cap="none" spc="0" normalizeH="0" baseline="0" noProof="0" dirty="0">
                <a:ln>
                  <a:noFill/>
                </a:ln>
                <a:solidFill>
                  <a:srgbClr val="000000"/>
                </a:solidFill>
                <a:effectLst/>
                <a:uLnTx/>
                <a:uFillTx/>
                <a:latin typeface="Arial"/>
                <a:ea typeface="ＭＳ Ｐゴシック"/>
              </a:rPr>
              <a:t>NEJM Evidence </a:t>
            </a:r>
            <a:r>
              <a:rPr kumimoji="0" lang="en-US" sz="2133" b="0" i="0" u="none" strike="noStrike" kern="1200" cap="none" spc="0" normalizeH="0" baseline="0" noProof="0" dirty="0">
                <a:ln>
                  <a:noFill/>
                </a:ln>
                <a:solidFill>
                  <a:srgbClr val="000000"/>
                </a:solidFill>
                <a:effectLst/>
                <a:uLnTx/>
                <a:uFillTx/>
                <a:latin typeface="Arial"/>
                <a:ea typeface="ＭＳ Ｐゴシック"/>
              </a:rPr>
              <a:t>2022</a:t>
            </a:r>
          </a:p>
        </p:txBody>
      </p:sp>
      <p:pic>
        <p:nvPicPr>
          <p:cNvPr id="9" name="Picture 8">
            <a:extLst>
              <a:ext uri="{FF2B5EF4-FFF2-40B4-BE49-F238E27FC236}">
                <a16:creationId xmlns:a16="http://schemas.microsoft.com/office/drawing/2014/main" id="{80F140DE-D137-1C63-271F-0A7BEF392736}"/>
              </a:ext>
            </a:extLst>
          </p:cNvPr>
          <p:cNvPicPr>
            <a:picLocks noChangeAspect="1"/>
          </p:cNvPicPr>
          <p:nvPr/>
        </p:nvPicPr>
        <p:blipFill>
          <a:blip r:embed="rId3"/>
          <a:stretch>
            <a:fillRect/>
          </a:stretch>
        </p:blipFill>
        <p:spPr>
          <a:xfrm>
            <a:off x="6716737" y="1198845"/>
            <a:ext cx="4448873" cy="4460311"/>
          </a:xfrm>
          <a:prstGeom prst="rect">
            <a:avLst/>
          </a:prstGeom>
        </p:spPr>
      </p:pic>
      <p:sp>
        <p:nvSpPr>
          <p:cNvPr id="10" name="TextBox 9">
            <a:extLst>
              <a:ext uri="{FF2B5EF4-FFF2-40B4-BE49-F238E27FC236}">
                <a16:creationId xmlns:a16="http://schemas.microsoft.com/office/drawing/2014/main" id="{C7360573-9759-A613-74D3-7C91ABF805D5}"/>
              </a:ext>
            </a:extLst>
          </p:cNvPr>
          <p:cNvSpPr txBox="1"/>
          <p:nvPr/>
        </p:nvSpPr>
        <p:spPr>
          <a:xfrm>
            <a:off x="6400800" y="5750004"/>
            <a:ext cx="6055421" cy="10770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Arial"/>
                <a:ea typeface="ＭＳ Ｐゴシック"/>
              </a:rPr>
              <a:t>CAPTIVATE trial – pts &lt;70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Arial"/>
                <a:ea typeface="ＭＳ Ｐゴシック"/>
              </a:rPr>
              <a:t>PFS curve is for fixed duration cohort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Arial"/>
                <a:ea typeface="ＭＳ Ｐゴシック"/>
              </a:rPr>
              <a:t>Allan et al </a:t>
            </a:r>
            <a:r>
              <a:rPr kumimoji="0" lang="en-US" sz="2133" b="0" i="1" u="none" strike="noStrike" kern="1200" cap="none" spc="0" normalizeH="0" baseline="0" noProof="0" dirty="0">
                <a:ln>
                  <a:noFill/>
                </a:ln>
                <a:solidFill>
                  <a:srgbClr val="000000"/>
                </a:solidFill>
                <a:effectLst/>
                <a:uLnTx/>
                <a:uFillTx/>
                <a:latin typeface="Arial"/>
                <a:ea typeface="ＭＳ Ｐゴシック"/>
              </a:rPr>
              <a:t>CCR</a:t>
            </a:r>
            <a:r>
              <a:rPr kumimoji="0" lang="en-US" sz="2133" b="0" i="0" u="none" strike="noStrike" kern="1200" cap="none" spc="0" normalizeH="0" baseline="0" noProof="0" dirty="0">
                <a:ln>
                  <a:noFill/>
                </a:ln>
                <a:solidFill>
                  <a:srgbClr val="000000"/>
                </a:solidFill>
                <a:effectLst/>
                <a:uLnTx/>
                <a:uFillTx/>
                <a:latin typeface="Arial"/>
                <a:ea typeface="ＭＳ Ｐゴシック"/>
              </a:rPr>
              <a:t> 2023</a:t>
            </a:r>
          </a:p>
        </p:txBody>
      </p:sp>
      <p:sp>
        <p:nvSpPr>
          <p:cNvPr id="11" name="TextBox 10">
            <a:extLst>
              <a:ext uri="{FF2B5EF4-FFF2-40B4-BE49-F238E27FC236}">
                <a16:creationId xmlns:a16="http://schemas.microsoft.com/office/drawing/2014/main" id="{5A259E41-381A-54E7-5252-588FE9344375}"/>
              </a:ext>
            </a:extLst>
          </p:cNvPr>
          <p:cNvSpPr txBox="1"/>
          <p:nvPr/>
        </p:nvSpPr>
        <p:spPr>
          <a:xfrm>
            <a:off x="5821680" y="345884"/>
            <a:ext cx="619372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a:ea typeface="ＭＳ Ｐゴシック"/>
              </a:rPr>
              <a:t>I+V is approved in Europe, many other countries but is </a:t>
            </a:r>
            <a:r>
              <a:rPr kumimoji="0" lang="en-US" sz="2200" b="1" i="1" u="none" strike="noStrike" kern="1200" cap="none" spc="0" normalizeH="0" baseline="0" noProof="0" dirty="0">
                <a:ln>
                  <a:noFill/>
                </a:ln>
                <a:solidFill>
                  <a:srgbClr val="000000"/>
                </a:solidFill>
                <a:effectLst/>
                <a:uLnTx/>
                <a:uFillTx/>
                <a:latin typeface="Arial"/>
                <a:ea typeface="ＭＳ Ｐゴシック"/>
              </a:rPr>
              <a:t>not</a:t>
            </a:r>
            <a:r>
              <a:rPr kumimoji="0" lang="en-US" sz="2200" b="1" i="0" u="none" strike="noStrike" kern="1200" cap="none" spc="0" normalizeH="0" baseline="0" noProof="0" dirty="0">
                <a:ln>
                  <a:noFill/>
                </a:ln>
                <a:solidFill>
                  <a:srgbClr val="000000"/>
                </a:solidFill>
                <a:effectLst/>
                <a:uLnTx/>
                <a:uFillTx/>
                <a:latin typeface="Arial"/>
                <a:ea typeface="ＭＳ Ｐゴシック"/>
              </a:rPr>
              <a:t> approved by US FDA</a:t>
            </a:r>
          </a:p>
        </p:txBody>
      </p:sp>
    </p:spTree>
    <p:extLst>
      <p:ext uri="{BB962C8B-B14F-4D97-AF65-F5344CB8AC3E}">
        <p14:creationId xmlns:p14="http://schemas.microsoft.com/office/powerpoint/2010/main" val="418072379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DB7C3-83FB-B4B5-8AA3-3539132D9CB4}"/>
              </a:ext>
            </a:extLst>
          </p:cNvPr>
          <p:cNvSpPr>
            <a:spLocks noGrp="1"/>
          </p:cNvSpPr>
          <p:nvPr>
            <p:ph type="title"/>
          </p:nvPr>
        </p:nvSpPr>
        <p:spPr/>
        <p:txBody>
          <a:bodyPr/>
          <a:lstStyle/>
          <a:p>
            <a:r>
              <a:rPr lang="en-US" sz="4000" dirty="0"/>
              <a:t>CAPTIVATE updates from ASH ’23: Retreatment</a:t>
            </a:r>
          </a:p>
        </p:txBody>
      </p:sp>
      <p:sp>
        <p:nvSpPr>
          <p:cNvPr id="3" name="Footer Placeholder 2">
            <a:extLst>
              <a:ext uri="{FF2B5EF4-FFF2-40B4-BE49-F238E27FC236}">
                <a16:creationId xmlns:a16="http://schemas.microsoft.com/office/drawing/2014/main" id="{46AF67D0-EE46-37F6-6F5D-5E3E13C18034}"/>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9" b="0" i="0" u="none" strike="noStrike" kern="1200" cap="none" spc="0" normalizeH="0" baseline="0" noProof="0" dirty="0">
                <a:ln>
                  <a:noFill/>
                </a:ln>
                <a:solidFill>
                  <a:srgbClr val="800000"/>
                </a:solidFill>
                <a:effectLst/>
                <a:uLnTx/>
                <a:uFillTx/>
                <a:latin typeface="Arial"/>
                <a:ea typeface="ＭＳ Ｐゴシック"/>
              </a:rPr>
              <a:t>Ghia et al. ASH 2023</a:t>
            </a:r>
          </a:p>
        </p:txBody>
      </p:sp>
      <p:pic>
        <p:nvPicPr>
          <p:cNvPr id="4" name="Picture 3">
            <a:extLst>
              <a:ext uri="{FF2B5EF4-FFF2-40B4-BE49-F238E27FC236}">
                <a16:creationId xmlns:a16="http://schemas.microsoft.com/office/drawing/2014/main" id="{17057CBA-0C7D-0BB2-B56C-C3EB84AF0D00}"/>
              </a:ext>
            </a:extLst>
          </p:cNvPr>
          <p:cNvPicPr>
            <a:picLocks noChangeAspect="1"/>
          </p:cNvPicPr>
          <p:nvPr/>
        </p:nvPicPr>
        <p:blipFill>
          <a:blip r:embed="rId2"/>
          <a:stretch>
            <a:fillRect/>
          </a:stretch>
        </p:blipFill>
        <p:spPr>
          <a:xfrm>
            <a:off x="293370" y="1061720"/>
            <a:ext cx="5295900" cy="2997200"/>
          </a:xfrm>
          <a:prstGeom prst="rect">
            <a:avLst/>
          </a:prstGeom>
        </p:spPr>
      </p:pic>
      <p:pic>
        <p:nvPicPr>
          <p:cNvPr id="5" name="Picture 4">
            <a:extLst>
              <a:ext uri="{FF2B5EF4-FFF2-40B4-BE49-F238E27FC236}">
                <a16:creationId xmlns:a16="http://schemas.microsoft.com/office/drawing/2014/main" id="{AFA3BEE3-8931-CE9B-CEA5-2C2ADC746D5C}"/>
              </a:ext>
            </a:extLst>
          </p:cNvPr>
          <p:cNvPicPr>
            <a:picLocks noChangeAspect="1"/>
          </p:cNvPicPr>
          <p:nvPr/>
        </p:nvPicPr>
        <p:blipFill>
          <a:blip r:embed="rId3"/>
          <a:stretch>
            <a:fillRect/>
          </a:stretch>
        </p:blipFill>
        <p:spPr>
          <a:xfrm>
            <a:off x="5882640" y="2140937"/>
            <a:ext cx="6191598" cy="3415030"/>
          </a:xfrm>
          <a:prstGeom prst="rect">
            <a:avLst/>
          </a:prstGeom>
        </p:spPr>
      </p:pic>
    </p:spTree>
    <p:extLst>
      <p:ext uri="{BB962C8B-B14F-4D97-AF65-F5344CB8AC3E}">
        <p14:creationId xmlns:p14="http://schemas.microsoft.com/office/powerpoint/2010/main" val="11724928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6B2CA-D219-9319-6CEA-2FCF65236235}"/>
              </a:ext>
            </a:extLst>
          </p:cNvPr>
          <p:cNvSpPr>
            <a:spLocks noGrp="1"/>
          </p:cNvSpPr>
          <p:nvPr>
            <p:ph type="title"/>
          </p:nvPr>
        </p:nvSpPr>
        <p:spPr/>
        <p:txBody>
          <a:bodyPr/>
          <a:lstStyle/>
          <a:p>
            <a:r>
              <a:rPr lang="en-US" dirty="0"/>
              <a:t>CAPTIVATE retreatments</a:t>
            </a:r>
          </a:p>
        </p:txBody>
      </p:sp>
      <p:sp>
        <p:nvSpPr>
          <p:cNvPr id="3" name="Footer Placeholder 2">
            <a:extLst>
              <a:ext uri="{FF2B5EF4-FFF2-40B4-BE49-F238E27FC236}">
                <a16:creationId xmlns:a16="http://schemas.microsoft.com/office/drawing/2014/main" id="{1BD5A58F-5016-8B3C-6B1A-7BCBC1A3AB72}"/>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9" b="0" i="0" u="none" strike="noStrike" kern="1200" cap="none" spc="0" normalizeH="0" baseline="0" noProof="0" dirty="0">
                <a:ln>
                  <a:noFill/>
                </a:ln>
                <a:solidFill>
                  <a:srgbClr val="800000"/>
                </a:solidFill>
                <a:effectLst/>
                <a:uLnTx/>
                <a:uFillTx/>
                <a:latin typeface="Arial"/>
                <a:ea typeface="ＭＳ Ｐゴシック"/>
              </a:rPr>
              <a:t>Ghia et al. ASH 2023</a:t>
            </a:r>
          </a:p>
        </p:txBody>
      </p:sp>
      <p:pic>
        <p:nvPicPr>
          <p:cNvPr id="4" name="Picture 3">
            <a:extLst>
              <a:ext uri="{FF2B5EF4-FFF2-40B4-BE49-F238E27FC236}">
                <a16:creationId xmlns:a16="http://schemas.microsoft.com/office/drawing/2014/main" id="{E2119886-981D-9362-1832-26E82CF8E8DB}"/>
              </a:ext>
            </a:extLst>
          </p:cNvPr>
          <p:cNvPicPr>
            <a:picLocks noChangeAspect="1"/>
          </p:cNvPicPr>
          <p:nvPr/>
        </p:nvPicPr>
        <p:blipFill>
          <a:blip r:embed="rId2"/>
          <a:stretch>
            <a:fillRect/>
          </a:stretch>
        </p:blipFill>
        <p:spPr>
          <a:xfrm>
            <a:off x="2494915" y="1177845"/>
            <a:ext cx="7202170" cy="4005025"/>
          </a:xfrm>
          <a:prstGeom prst="rect">
            <a:avLst/>
          </a:prstGeom>
        </p:spPr>
      </p:pic>
    </p:spTree>
    <p:extLst>
      <p:ext uri="{BB962C8B-B14F-4D97-AF65-F5344CB8AC3E}">
        <p14:creationId xmlns:p14="http://schemas.microsoft.com/office/powerpoint/2010/main" val="372736294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58B56-B1A6-478A-8A67-6234D8B2041B}"/>
              </a:ext>
            </a:extLst>
          </p:cNvPr>
          <p:cNvSpPr>
            <a:spLocks noGrp="1"/>
          </p:cNvSpPr>
          <p:nvPr>
            <p:ph type="title"/>
          </p:nvPr>
        </p:nvSpPr>
        <p:spPr>
          <a:xfrm>
            <a:off x="-2388870" y="398395"/>
            <a:ext cx="12192000" cy="1340768"/>
          </a:xfrm>
        </p:spPr>
        <p:txBody>
          <a:bodyPr/>
          <a:lstStyle/>
          <a:p>
            <a:r>
              <a:rPr lang="en-US" dirty="0"/>
              <a:t>FLAIR trial</a:t>
            </a:r>
          </a:p>
        </p:txBody>
      </p:sp>
      <p:sp>
        <p:nvSpPr>
          <p:cNvPr id="3" name="Footer Placeholder 2">
            <a:extLst>
              <a:ext uri="{FF2B5EF4-FFF2-40B4-BE49-F238E27FC236}">
                <a16:creationId xmlns:a16="http://schemas.microsoft.com/office/drawing/2014/main" id="{8A3F3AD2-E376-7706-FB69-29DEFE174275}"/>
              </a:ext>
            </a:extLst>
          </p:cNvPr>
          <p:cNvSpPr>
            <a:spLocks noGrp="1"/>
          </p:cNvSpPr>
          <p:nvPr>
            <p:ph type="ftr" sz="quarter" idx="3"/>
          </p:nvPr>
        </p:nvSpPr>
        <p:spPr>
          <a:xfrm>
            <a:off x="1521705" y="6132033"/>
            <a:ext cx="5204949" cy="55617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9" b="0" i="0" u="none" strike="noStrike" kern="1200" cap="none" spc="0" normalizeH="0" baseline="0" noProof="0" dirty="0">
                <a:ln>
                  <a:noFill/>
                </a:ln>
                <a:solidFill>
                  <a:srgbClr val="800000"/>
                </a:solidFill>
                <a:effectLst/>
                <a:uLnTx/>
                <a:uFillTx/>
                <a:latin typeface="Arial"/>
                <a:ea typeface="ＭＳ Ｐゴシック"/>
              </a:rPr>
              <a:t>Hillmen et al. ASH 2023</a:t>
            </a:r>
          </a:p>
        </p:txBody>
      </p:sp>
      <p:pic>
        <p:nvPicPr>
          <p:cNvPr id="1026" name="Picture 2">
            <a:extLst>
              <a:ext uri="{FF2B5EF4-FFF2-40B4-BE49-F238E27FC236}">
                <a16:creationId xmlns:a16="http://schemas.microsoft.com/office/drawing/2014/main" id="{67FE6B5B-E1CF-3693-7D76-3C01B9596E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5497" y="0"/>
            <a:ext cx="46021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3D6E50A-2A87-21DE-782D-6369FDAAD74F}"/>
              </a:ext>
            </a:extLst>
          </p:cNvPr>
          <p:cNvPicPr>
            <a:picLocks noChangeAspect="1"/>
          </p:cNvPicPr>
          <p:nvPr/>
        </p:nvPicPr>
        <p:blipFill>
          <a:blip r:embed="rId3"/>
          <a:stretch>
            <a:fillRect/>
          </a:stretch>
        </p:blipFill>
        <p:spPr>
          <a:xfrm>
            <a:off x="948690" y="1943100"/>
            <a:ext cx="5334000" cy="2971800"/>
          </a:xfrm>
          <a:prstGeom prst="rect">
            <a:avLst/>
          </a:prstGeom>
        </p:spPr>
      </p:pic>
    </p:spTree>
    <p:extLst>
      <p:ext uri="{BB962C8B-B14F-4D97-AF65-F5344CB8AC3E}">
        <p14:creationId xmlns:p14="http://schemas.microsoft.com/office/powerpoint/2010/main" val="37732632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7471C-C5FC-608C-DD76-EE5A5AB8984C}"/>
              </a:ext>
            </a:extLst>
          </p:cNvPr>
          <p:cNvSpPr>
            <a:spLocks noGrp="1"/>
          </p:cNvSpPr>
          <p:nvPr>
            <p:ph type="title"/>
          </p:nvPr>
        </p:nvSpPr>
        <p:spPr/>
        <p:txBody>
          <a:bodyPr/>
          <a:lstStyle/>
          <a:p>
            <a:r>
              <a:rPr lang="en-US" dirty="0"/>
              <a:t>Ibrutinib is no longer a favored BTKi due to toxicity profile</a:t>
            </a:r>
          </a:p>
        </p:txBody>
      </p:sp>
      <p:sp>
        <p:nvSpPr>
          <p:cNvPr id="3" name="Footer Placeholder 2">
            <a:extLst>
              <a:ext uri="{FF2B5EF4-FFF2-40B4-BE49-F238E27FC236}">
                <a16:creationId xmlns:a16="http://schemas.microsoft.com/office/drawing/2014/main" id="{AA029B19-02C2-D7D4-3CFB-ABEC6610D717}"/>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9" b="0" i="0" u="none" strike="noStrike" kern="1200" cap="none" spc="0" normalizeH="0" baseline="0" noProof="0" dirty="0">
                <a:ln>
                  <a:noFill/>
                </a:ln>
                <a:solidFill>
                  <a:srgbClr val="800000"/>
                </a:solidFill>
                <a:effectLst/>
                <a:uLnTx/>
                <a:uFillTx/>
                <a:latin typeface="Arial"/>
                <a:ea typeface="ＭＳ Ｐゴシック"/>
              </a:rPr>
              <a:t>Byrd et al. JCO 2020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9" b="0" i="0" u="none" strike="noStrike" kern="1200" cap="none" spc="0" normalizeH="0" baseline="0" noProof="0" dirty="0">
                <a:ln>
                  <a:noFill/>
                </a:ln>
                <a:solidFill>
                  <a:srgbClr val="800000"/>
                </a:solidFill>
                <a:effectLst/>
                <a:uLnTx/>
                <a:uFillTx/>
                <a:latin typeface="Arial"/>
                <a:ea typeface="ＭＳ Ｐゴシック"/>
              </a:rPr>
              <a:t>Brown et al. ASH 2023 (abstract 202)</a:t>
            </a:r>
          </a:p>
        </p:txBody>
      </p:sp>
      <p:pic>
        <p:nvPicPr>
          <p:cNvPr id="4" name="Picture 3">
            <a:extLst>
              <a:ext uri="{FF2B5EF4-FFF2-40B4-BE49-F238E27FC236}">
                <a16:creationId xmlns:a16="http://schemas.microsoft.com/office/drawing/2014/main" id="{3AD46161-B871-FC2D-4E52-2E17636D2718}"/>
              </a:ext>
            </a:extLst>
          </p:cNvPr>
          <p:cNvPicPr>
            <a:picLocks noChangeAspect="1"/>
          </p:cNvPicPr>
          <p:nvPr/>
        </p:nvPicPr>
        <p:blipFill rotWithShape="1">
          <a:blip r:embed="rId2"/>
          <a:srcRect t="8967"/>
          <a:stretch/>
        </p:blipFill>
        <p:spPr>
          <a:xfrm>
            <a:off x="792479" y="2099364"/>
            <a:ext cx="4408525" cy="2659271"/>
          </a:xfrm>
          <a:prstGeom prst="rect">
            <a:avLst/>
          </a:prstGeom>
        </p:spPr>
      </p:pic>
      <p:pic>
        <p:nvPicPr>
          <p:cNvPr id="5" name="Picture 2">
            <a:extLst>
              <a:ext uri="{FF2B5EF4-FFF2-40B4-BE49-F238E27FC236}">
                <a16:creationId xmlns:a16="http://schemas.microsoft.com/office/drawing/2014/main" id="{10630E16-0DF1-D654-B5E6-3686B811F3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9001"/>
          <a:stretch/>
        </p:blipFill>
        <p:spPr bwMode="auto">
          <a:xfrm>
            <a:off x="6096000" y="2099364"/>
            <a:ext cx="5584554" cy="26281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F51D2EB-0CD2-A37D-A8DD-C70948B15DC4}"/>
              </a:ext>
            </a:extLst>
          </p:cNvPr>
          <p:cNvSpPr txBox="1"/>
          <p:nvPr/>
        </p:nvSpPr>
        <p:spPr>
          <a:xfrm>
            <a:off x="441960" y="4876800"/>
            <a:ext cx="522732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Acalabrutinib has non-inferior efficacy to ibrutinib in high-risk relapsed population in ELEVATE-RR, but superior safety ⬇️</a:t>
            </a:r>
            <a:r>
              <a:rPr kumimoji="0" lang="en-US" sz="1800" b="0" i="0" u="none" strike="noStrike" kern="1200" cap="none" spc="0" normalizeH="0" baseline="0" noProof="0" dirty="0" err="1">
                <a:ln>
                  <a:noFill/>
                </a:ln>
                <a:solidFill>
                  <a:srgbClr val="000000"/>
                </a:solidFill>
                <a:effectLst/>
                <a:uLnTx/>
                <a:uFillTx/>
                <a:latin typeface="Arial"/>
                <a:ea typeface="ＭＳ Ｐゴシック"/>
              </a:rPr>
              <a:t>afib</a:t>
            </a:r>
            <a:r>
              <a:rPr kumimoji="0" lang="en-US" sz="1800" b="0" i="0" u="none" strike="noStrike" kern="1200" cap="none" spc="0" normalizeH="0" baseline="0" noProof="0" dirty="0">
                <a:ln>
                  <a:noFill/>
                </a:ln>
                <a:solidFill>
                  <a:srgbClr val="000000"/>
                </a:solidFill>
                <a:effectLst/>
                <a:uLnTx/>
                <a:uFillTx/>
                <a:latin typeface="Arial"/>
                <a:ea typeface="ＭＳ Ｐゴシック"/>
              </a:rPr>
              <a:t>/flutter, ⬇️HTN</a:t>
            </a:r>
          </a:p>
        </p:txBody>
      </p:sp>
      <p:sp>
        <p:nvSpPr>
          <p:cNvPr id="7" name="TextBox 6">
            <a:extLst>
              <a:ext uri="{FF2B5EF4-FFF2-40B4-BE49-F238E27FC236}">
                <a16:creationId xmlns:a16="http://schemas.microsoft.com/office/drawing/2014/main" id="{BD27D058-1057-A4C2-093A-6FB1FCEE916E}"/>
              </a:ext>
            </a:extLst>
          </p:cNvPr>
          <p:cNvSpPr txBox="1"/>
          <p:nvPr/>
        </p:nvSpPr>
        <p:spPr>
          <a:xfrm>
            <a:off x="6385560" y="4854606"/>
            <a:ext cx="558455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Zanubrutinib has superior efficacy than ibrutinib in all-comer relapsed population in ALPINE, also superior safety ⬇️</a:t>
            </a:r>
            <a:r>
              <a:rPr kumimoji="0" lang="en-US" sz="1800" b="0" i="0" u="none" strike="noStrike" kern="1200" cap="none" spc="0" normalizeH="0" baseline="0" noProof="0" dirty="0" err="1">
                <a:ln>
                  <a:noFill/>
                </a:ln>
                <a:solidFill>
                  <a:srgbClr val="000000"/>
                </a:solidFill>
                <a:effectLst/>
                <a:uLnTx/>
                <a:uFillTx/>
                <a:latin typeface="Arial"/>
                <a:ea typeface="ＭＳ Ｐゴシック"/>
              </a:rPr>
              <a:t>afib</a:t>
            </a:r>
            <a:r>
              <a:rPr kumimoji="0" lang="en-US" sz="1800" b="0" i="0" u="none" strike="noStrike" kern="1200" cap="none" spc="0" normalizeH="0" baseline="0" noProof="0" dirty="0">
                <a:ln>
                  <a:noFill/>
                </a:ln>
                <a:solidFill>
                  <a:srgbClr val="000000"/>
                </a:solidFill>
                <a:effectLst/>
                <a:uLnTx/>
                <a:uFillTx/>
                <a:latin typeface="Arial"/>
                <a:ea typeface="ＭＳ Ｐゴシック"/>
              </a:rPr>
              <a:t>/flutter, but similar HTN</a:t>
            </a:r>
          </a:p>
        </p:txBody>
      </p:sp>
    </p:spTree>
    <p:extLst>
      <p:ext uri="{BB962C8B-B14F-4D97-AF65-F5344CB8AC3E}">
        <p14:creationId xmlns:p14="http://schemas.microsoft.com/office/powerpoint/2010/main" val="247773472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05327-6C34-8D5D-DB18-719C5CC0E756}"/>
              </a:ext>
            </a:extLst>
          </p:cNvPr>
          <p:cNvSpPr txBox="1">
            <a:spLocks/>
          </p:cNvSpPr>
          <p:nvPr/>
        </p:nvSpPr>
        <p:spPr>
          <a:xfrm>
            <a:off x="119100" y="381000"/>
            <a:ext cx="11953800" cy="711200"/>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3733" b="1" i="0" u="none" strike="noStrike" kern="1200" cap="none" spc="0" normalizeH="0" baseline="0" noProof="0" dirty="0">
                <a:ln>
                  <a:noFill/>
                </a:ln>
                <a:solidFill>
                  <a:srgbClr val="14467E"/>
                </a:solidFill>
                <a:effectLst/>
                <a:uLnTx/>
                <a:uFillTx/>
                <a:latin typeface="Arial"/>
                <a:ea typeface="ＭＳ Ｐゴシック"/>
                <a:cs typeface="Arial"/>
              </a:rPr>
              <a:t>Ongoing Phase 3 AMPLIFY Trial</a:t>
            </a:r>
            <a:endParaRPr kumimoji="0" lang="en-US" sz="3733" b="1" i="1" u="none" strike="noStrike" kern="1200" cap="none" spc="0" normalizeH="0" baseline="0" noProof="0" dirty="0">
              <a:ln>
                <a:noFill/>
              </a:ln>
              <a:solidFill>
                <a:srgbClr val="14467E"/>
              </a:solidFill>
              <a:effectLst/>
              <a:uLnTx/>
              <a:uFillTx/>
              <a:latin typeface="Arial"/>
              <a:ea typeface="ＭＳ Ｐゴシック"/>
              <a:cs typeface="Arial"/>
            </a:endParaRPr>
          </a:p>
        </p:txBody>
      </p:sp>
      <p:sp>
        <p:nvSpPr>
          <p:cNvPr id="3" name="TextBox 2">
            <a:extLst>
              <a:ext uri="{FF2B5EF4-FFF2-40B4-BE49-F238E27FC236}">
                <a16:creationId xmlns:a16="http://schemas.microsoft.com/office/drawing/2014/main" id="{A246FAE9-C3C1-73E3-C884-A48CA8C66769}"/>
              </a:ext>
            </a:extLst>
          </p:cNvPr>
          <p:cNvSpPr txBox="1"/>
          <p:nvPr/>
        </p:nvSpPr>
        <p:spPr>
          <a:xfrm>
            <a:off x="5271092" y="6372515"/>
            <a:ext cx="1741182" cy="379656"/>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Arial"/>
                <a:ea typeface="ＭＳ Ｐゴシック"/>
              </a:rPr>
              <a:t>NCT03836261</a:t>
            </a:r>
          </a:p>
        </p:txBody>
      </p:sp>
      <p:sp>
        <p:nvSpPr>
          <p:cNvPr id="5" name="TextBox 4">
            <a:extLst>
              <a:ext uri="{FF2B5EF4-FFF2-40B4-BE49-F238E27FC236}">
                <a16:creationId xmlns:a16="http://schemas.microsoft.com/office/drawing/2014/main" id="{9388F34E-7D58-F69B-5A79-103C7EDEAA6A}"/>
              </a:ext>
            </a:extLst>
          </p:cNvPr>
          <p:cNvSpPr txBox="1"/>
          <p:nvPr/>
        </p:nvSpPr>
        <p:spPr>
          <a:xfrm>
            <a:off x="255311" y="2447079"/>
            <a:ext cx="1828716" cy="1815882"/>
          </a:xfrm>
          <a:prstGeom prst="rect">
            <a:avLst/>
          </a:prstGeom>
          <a:noFill/>
          <a:ln>
            <a:solidFill>
              <a:srgbClr val="4472C4"/>
            </a:solidFill>
          </a:ln>
        </p:spPr>
        <p:txBody>
          <a:bodyPr wrap="square">
            <a:spAutoFit/>
          </a:bodyPr>
          <a:lstStyle/>
          <a:p>
            <a:pPr marL="285737" marR="0" lvl="0" indent="-28573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a:ea typeface="ＭＳ Ｐゴシック"/>
              </a:rPr>
              <a:t>Adults with previously untreated CLL requiring treatment</a:t>
            </a:r>
          </a:p>
          <a:p>
            <a:pPr marL="285737" marR="0" lvl="0" indent="-28573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a:ea typeface="ＭＳ Ｐゴシック"/>
              </a:rPr>
              <a:t>No del(17p) or </a:t>
            </a:r>
            <a:r>
              <a:rPr kumimoji="0" lang="en-US" sz="1600" b="0" i="1" u="none" strike="noStrike" kern="0" cap="none" spc="0" normalizeH="0" baseline="0" noProof="0" dirty="0">
                <a:ln>
                  <a:noFill/>
                </a:ln>
                <a:solidFill>
                  <a:prstClr val="black"/>
                </a:solidFill>
                <a:effectLst/>
                <a:uLnTx/>
                <a:uFillTx/>
                <a:latin typeface="Arial"/>
                <a:ea typeface="ＭＳ Ｐゴシック"/>
              </a:rPr>
              <a:t>TP53</a:t>
            </a:r>
            <a:r>
              <a:rPr kumimoji="0" lang="en-US" sz="1600" b="0" i="0" u="none" strike="noStrike" kern="0" cap="none" spc="0" normalizeH="0" baseline="0" noProof="0" dirty="0">
                <a:ln>
                  <a:noFill/>
                </a:ln>
                <a:solidFill>
                  <a:prstClr val="black"/>
                </a:solidFill>
                <a:effectLst/>
                <a:uLnTx/>
                <a:uFillTx/>
                <a:latin typeface="Arial"/>
                <a:ea typeface="ＭＳ Ｐゴシック"/>
              </a:rPr>
              <a:t> mutation</a:t>
            </a:r>
          </a:p>
        </p:txBody>
      </p:sp>
      <p:sp>
        <p:nvSpPr>
          <p:cNvPr id="6" name="Rectangle: Rounded Corners 5">
            <a:extLst>
              <a:ext uri="{FF2B5EF4-FFF2-40B4-BE49-F238E27FC236}">
                <a16:creationId xmlns:a16="http://schemas.microsoft.com/office/drawing/2014/main" id="{A6BF22C3-31B1-F31B-6B72-047CAF0C7B0B}"/>
              </a:ext>
            </a:extLst>
          </p:cNvPr>
          <p:cNvSpPr/>
          <p:nvPr/>
        </p:nvSpPr>
        <p:spPr>
          <a:xfrm>
            <a:off x="4392498" y="1248085"/>
            <a:ext cx="5030817" cy="1412111"/>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867" b="1" i="0" u="sng" strike="noStrike" kern="0" cap="none" spc="0" normalizeH="0" baseline="0" noProof="0" dirty="0">
                <a:ln>
                  <a:noFill/>
                </a:ln>
                <a:solidFill>
                  <a:prstClr val="white"/>
                </a:solidFill>
                <a:effectLst/>
                <a:uLnTx/>
                <a:uFillTx/>
                <a:latin typeface="Arial"/>
                <a:ea typeface="ＭＳ Ｐゴシック"/>
              </a:rPr>
              <a:t>Arm A</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solidFill>
                  <a:prstClr val="white"/>
                </a:solidFill>
                <a:effectLst/>
                <a:uLnTx/>
                <a:uFillTx/>
                <a:latin typeface="Arial"/>
                <a:ea typeface="ＭＳ Ｐゴシック"/>
              </a:rPr>
              <a:t>Acalabrutinib</a:t>
            </a:r>
            <a:r>
              <a:rPr kumimoji="0" lang="en-US" sz="1867" b="0" i="0" u="none" strike="noStrike" kern="0" cap="none" spc="0" normalizeH="0" baseline="0" noProof="0" dirty="0">
                <a:ln>
                  <a:noFill/>
                </a:ln>
                <a:solidFill>
                  <a:prstClr val="white"/>
                </a:solidFill>
                <a:effectLst/>
                <a:uLnTx/>
                <a:uFillTx/>
                <a:latin typeface="Arial"/>
                <a:ea typeface="ＭＳ Ｐゴシック"/>
              </a:rPr>
              <a:t> (BID, D1-28, up to 14 cycles)</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solidFill>
                  <a:prstClr val="white"/>
                </a:solidFill>
                <a:effectLst/>
                <a:uLnTx/>
                <a:uFillTx/>
                <a:latin typeface="Arial"/>
                <a:ea typeface="ＭＳ Ｐゴシック"/>
              </a:rPr>
              <a:t>Venetoclax</a:t>
            </a:r>
            <a:r>
              <a:rPr kumimoji="0" lang="en-US" sz="1867" b="0" i="0" u="none" strike="noStrike" kern="0" cap="none" spc="0" normalizeH="0" baseline="0" noProof="0" dirty="0">
                <a:ln>
                  <a:noFill/>
                </a:ln>
                <a:solidFill>
                  <a:prstClr val="white"/>
                </a:solidFill>
                <a:effectLst/>
                <a:uLnTx/>
                <a:uFillTx/>
                <a:latin typeface="Arial"/>
                <a:ea typeface="ＭＳ Ｐゴシック"/>
              </a:rPr>
              <a:t> (cycles 3-14)</a:t>
            </a:r>
          </a:p>
        </p:txBody>
      </p:sp>
      <p:sp>
        <p:nvSpPr>
          <p:cNvPr id="7" name="Rectangle: Rounded Corners 6">
            <a:extLst>
              <a:ext uri="{FF2B5EF4-FFF2-40B4-BE49-F238E27FC236}">
                <a16:creationId xmlns:a16="http://schemas.microsoft.com/office/drawing/2014/main" id="{187472F5-DE27-3FC7-8431-0BABBE3EE21D}"/>
              </a:ext>
            </a:extLst>
          </p:cNvPr>
          <p:cNvSpPr/>
          <p:nvPr/>
        </p:nvSpPr>
        <p:spPr>
          <a:xfrm>
            <a:off x="4392498" y="2902487"/>
            <a:ext cx="5030813" cy="1412111"/>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867" b="1" i="0" u="sng" strike="noStrike" kern="0" cap="none" spc="0" normalizeH="0" baseline="0" noProof="0" dirty="0">
                <a:ln>
                  <a:noFill/>
                </a:ln>
                <a:solidFill>
                  <a:prstClr val="white"/>
                </a:solidFill>
                <a:effectLst/>
                <a:uLnTx/>
                <a:uFillTx/>
                <a:latin typeface="Arial"/>
                <a:ea typeface="ＭＳ Ｐゴシック"/>
              </a:rPr>
              <a:t>Arm B</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solidFill>
                  <a:prstClr val="white"/>
                </a:solidFill>
                <a:effectLst/>
                <a:uLnTx/>
                <a:uFillTx/>
                <a:latin typeface="Arial"/>
                <a:ea typeface="ＭＳ Ｐゴシック"/>
              </a:rPr>
              <a:t>Acalabrutinib</a:t>
            </a:r>
            <a:r>
              <a:rPr kumimoji="0" lang="en-US" sz="1867" b="0" i="0" u="none" strike="noStrike" kern="0" cap="none" spc="0" normalizeH="0" baseline="0" noProof="0" dirty="0">
                <a:ln>
                  <a:noFill/>
                </a:ln>
                <a:solidFill>
                  <a:prstClr val="white"/>
                </a:solidFill>
                <a:effectLst/>
                <a:uLnTx/>
                <a:uFillTx/>
                <a:latin typeface="Arial"/>
                <a:ea typeface="ＭＳ Ｐゴシック"/>
              </a:rPr>
              <a:t> (BID, D1-28, up to 14 cycles)</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solidFill>
                  <a:prstClr val="white"/>
                </a:solidFill>
                <a:effectLst/>
                <a:uLnTx/>
                <a:uFillTx/>
                <a:latin typeface="Arial"/>
                <a:ea typeface="ＭＳ Ｐゴシック"/>
              </a:rPr>
              <a:t>Venetoclax</a:t>
            </a:r>
            <a:r>
              <a:rPr kumimoji="0" lang="en-US" sz="1867" b="0" i="0" u="none" strike="noStrike" kern="0" cap="none" spc="0" normalizeH="0" baseline="0" noProof="0" dirty="0">
                <a:ln>
                  <a:noFill/>
                </a:ln>
                <a:solidFill>
                  <a:prstClr val="white"/>
                </a:solidFill>
                <a:effectLst/>
                <a:uLnTx/>
                <a:uFillTx/>
                <a:latin typeface="Arial"/>
                <a:ea typeface="ＭＳ Ｐゴシック"/>
              </a:rPr>
              <a:t> (cycles 3-14)</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solidFill>
                  <a:prstClr val="white"/>
                </a:solidFill>
                <a:effectLst/>
                <a:uLnTx/>
                <a:uFillTx/>
                <a:latin typeface="Arial"/>
                <a:ea typeface="ＭＳ Ｐゴシック"/>
              </a:rPr>
              <a:t>Obinutuzumab</a:t>
            </a:r>
            <a:r>
              <a:rPr kumimoji="0" lang="en-US" sz="1867" b="0" i="0" u="none" strike="noStrike" kern="0" cap="none" spc="0" normalizeH="0" baseline="0" noProof="0" dirty="0">
                <a:ln>
                  <a:noFill/>
                </a:ln>
                <a:solidFill>
                  <a:prstClr val="white"/>
                </a:solidFill>
                <a:effectLst/>
                <a:uLnTx/>
                <a:uFillTx/>
                <a:latin typeface="Arial"/>
                <a:ea typeface="ＭＳ Ｐゴシック"/>
              </a:rPr>
              <a:t> (cycles 2-7)</a:t>
            </a:r>
          </a:p>
        </p:txBody>
      </p:sp>
      <p:sp>
        <p:nvSpPr>
          <p:cNvPr id="8" name="Rectangle: Rounded Corners 7">
            <a:extLst>
              <a:ext uri="{FF2B5EF4-FFF2-40B4-BE49-F238E27FC236}">
                <a16:creationId xmlns:a16="http://schemas.microsoft.com/office/drawing/2014/main" id="{F48AF0ED-B6E5-ED49-B7E3-81DE37A88653}"/>
              </a:ext>
            </a:extLst>
          </p:cNvPr>
          <p:cNvSpPr/>
          <p:nvPr/>
        </p:nvSpPr>
        <p:spPr>
          <a:xfrm>
            <a:off x="4392498" y="4556890"/>
            <a:ext cx="3414532" cy="1412111"/>
          </a:xfrm>
          <a:prstGeom prst="roundRect">
            <a:avLst/>
          </a:prstGeom>
          <a:solidFill>
            <a:srgbClr val="9D50C0"/>
          </a:solidFill>
          <a:ln w="12700" cap="flat" cmpd="sng" algn="ctr">
            <a:solidFill>
              <a:srgbClr val="4472C4">
                <a:shade val="50000"/>
              </a:srgbClr>
            </a:solidFill>
            <a:prstDash val="solid"/>
            <a:miter lim="800000"/>
          </a:ln>
          <a:effectLst/>
        </p:spPr>
        <p:txBody>
          <a:bodyPr rtlCol="0" anchor="ctr"/>
          <a:lstStyle/>
          <a:p>
            <a:pPr marL="0" marR="0" lvl="1" indent="0" algn="l" defTabSz="914354" rtl="0" eaLnBrk="1" fontAlgn="auto" latinLnBrk="0" hangingPunct="1">
              <a:lnSpc>
                <a:spcPct val="100000"/>
              </a:lnSpc>
              <a:spcBef>
                <a:spcPts val="0"/>
              </a:spcBef>
              <a:spcAft>
                <a:spcPts val="0"/>
              </a:spcAft>
              <a:buClrTx/>
              <a:buSzTx/>
              <a:buFontTx/>
              <a:buNone/>
              <a:tabLst/>
              <a:defRPr/>
            </a:pPr>
            <a:r>
              <a:rPr kumimoji="0" lang="en-US" sz="1867" b="1" i="0" u="sng" strike="noStrike" kern="0" cap="none" spc="0" normalizeH="0" baseline="0" noProof="0" dirty="0">
                <a:ln>
                  <a:noFill/>
                </a:ln>
                <a:solidFill>
                  <a:prstClr val="white"/>
                </a:solidFill>
                <a:effectLst/>
                <a:uLnTx/>
                <a:uFillTx/>
                <a:latin typeface="Arial"/>
                <a:ea typeface="ＭＳ Ｐゴシック"/>
              </a:rPr>
              <a:t>Arm C</a:t>
            </a:r>
          </a:p>
          <a:p>
            <a:pPr marL="0" marR="0" lvl="1" indent="0" algn="l" defTabSz="914354"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solidFill>
                  <a:prstClr val="white"/>
                </a:solidFill>
                <a:effectLst/>
                <a:uLnTx/>
                <a:uFillTx/>
                <a:latin typeface="Arial"/>
                <a:ea typeface="ＭＳ Ｐゴシック"/>
              </a:rPr>
              <a:t>FCR or BR </a:t>
            </a:r>
            <a:r>
              <a:rPr kumimoji="0" lang="en-US" sz="1867" b="0" i="0" u="none" strike="noStrike" kern="0" cap="none" spc="0" normalizeH="0" baseline="0" noProof="0" dirty="0">
                <a:ln>
                  <a:noFill/>
                </a:ln>
                <a:solidFill>
                  <a:prstClr val="white"/>
                </a:solidFill>
                <a:effectLst/>
                <a:uLnTx/>
                <a:uFillTx/>
                <a:latin typeface="Arial"/>
                <a:ea typeface="ＭＳ Ｐゴシック"/>
              </a:rPr>
              <a:t>(up to 6 cycles)</a:t>
            </a:r>
          </a:p>
        </p:txBody>
      </p:sp>
      <p:sp>
        <p:nvSpPr>
          <p:cNvPr id="9" name="TextBox 8">
            <a:extLst>
              <a:ext uri="{FF2B5EF4-FFF2-40B4-BE49-F238E27FC236}">
                <a16:creationId xmlns:a16="http://schemas.microsoft.com/office/drawing/2014/main" id="{C30B2929-F0C4-6C20-26D3-2E4D66A70FA3}"/>
              </a:ext>
            </a:extLst>
          </p:cNvPr>
          <p:cNvSpPr txBox="1"/>
          <p:nvPr/>
        </p:nvSpPr>
        <p:spPr>
          <a:xfrm>
            <a:off x="2336800" y="5132181"/>
            <a:ext cx="1089653" cy="379656"/>
          </a:xfrm>
          <a:prstGeom prst="rect">
            <a:avLst/>
          </a:prstGeom>
          <a:noFill/>
          <a:ln>
            <a:noFill/>
          </a:ln>
        </p:spPr>
        <p:txBody>
          <a:bodyPr wrap="squar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Arial"/>
                <a:ea typeface="ＭＳ Ｐゴシック"/>
              </a:rPr>
              <a:t>N=981</a:t>
            </a:r>
          </a:p>
        </p:txBody>
      </p:sp>
      <p:sp>
        <p:nvSpPr>
          <p:cNvPr id="10" name="TextBox 9">
            <a:extLst>
              <a:ext uri="{FF2B5EF4-FFF2-40B4-BE49-F238E27FC236}">
                <a16:creationId xmlns:a16="http://schemas.microsoft.com/office/drawing/2014/main" id="{3384AB22-D0A7-9367-95DE-E1ACB0F2F8E1}"/>
              </a:ext>
            </a:extLst>
          </p:cNvPr>
          <p:cNvSpPr txBox="1"/>
          <p:nvPr/>
        </p:nvSpPr>
        <p:spPr>
          <a:xfrm>
            <a:off x="2479450" y="2042729"/>
            <a:ext cx="518860" cy="3100079"/>
          </a:xfrm>
          <a:prstGeom prst="rect">
            <a:avLst/>
          </a:prstGeom>
          <a:noFill/>
          <a:ln>
            <a:solidFill>
              <a:sysClr val="windowText" lastClr="000000"/>
            </a:solidFill>
          </a:ln>
        </p:spPr>
        <p:txBody>
          <a:bodyPr vert="wordArtVert"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rial"/>
                <a:ea typeface="ＭＳ Ｐゴシック"/>
              </a:rPr>
              <a:t>RANDOMIZE</a:t>
            </a:r>
          </a:p>
        </p:txBody>
      </p:sp>
      <p:cxnSp>
        <p:nvCxnSpPr>
          <p:cNvPr id="11" name="Straight Arrow Connector 10">
            <a:extLst>
              <a:ext uri="{FF2B5EF4-FFF2-40B4-BE49-F238E27FC236}">
                <a16:creationId xmlns:a16="http://schemas.microsoft.com/office/drawing/2014/main" id="{D0257DE2-360F-F941-EB3D-FFD1CF25AD0E}"/>
              </a:ext>
            </a:extLst>
          </p:cNvPr>
          <p:cNvCxnSpPr>
            <a:cxnSpLocks/>
            <a:stCxn id="10" idx="3"/>
            <a:endCxn id="6" idx="1"/>
          </p:cNvCxnSpPr>
          <p:nvPr/>
        </p:nvCxnSpPr>
        <p:spPr>
          <a:xfrm flipV="1">
            <a:off x="2998310" y="1954141"/>
            <a:ext cx="1394188" cy="1638628"/>
          </a:xfrm>
          <a:prstGeom prst="straightConnector1">
            <a:avLst/>
          </a:prstGeom>
          <a:noFill/>
          <a:ln w="6350" cap="flat" cmpd="sng" algn="ctr">
            <a:solidFill>
              <a:sysClr val="windowText" lastClr="000000"/>
            </a:solidFill>
            <a:prstDash val="solid"/>
            <a:miter lim="800000"/>
            <a:tailEnd type="triangle" w="lg" len="med"/>
          </a:ln>
          <a:effectLst/>
        </p:spPr>
      </p:cxnSp>
      <p:cxnSp>
        <p:nvCxnSpPr>
          <p:cNvPr id="12" name="Straight Arrow Connector 11">
            <a:extLst>
              <a:ext uri="{FF2B5EF4-FFF2-40B4-BE49-F238E27FC236}">
                <a16:creationId xmlns:a16="http://schemas.microsoft.com/office/drawing/2014/main" id="{F61A8D9A-6086-F971-70FD-11D44466D818}"/>
              </a:ext>
            </a:extLst>
          </p:cNvPr>
          <p:cNvCxnSpPr>
            <a:cxnSpLocks/>
            <a:stCxn id="10" idx="3"/>
            <a:endCxn id="7" idx="1"/>
          </p:cNvCxnSpPr>
          <p:nvPr/>
        </p:nvCxnSpPr>
        <p:spPr>
          <a:xfrm>
            <a:off x="2998310" y="3592769"/>
            <a:ext cx="1394188" cy="15774"/>
          </a:xfrm>
          <a:prstGeom prst="straightConnector1">
            <a:avLst/>
          </a:prstGeom>
          <a:noFill/>
          <a:ln w="6350" cap="flat" cmpd="sng" algn="ctr">
            <a:solidFill>
              <a:sysClr val="windowText" lastClr="000000"/>
            </a:solidFill>
            <a:prstDash val="solid"/>
            <a:miter lim="800000"/>
            <a:tailEnd type="triangle" w="lg" len="med"/>
          </a:ln>
          <a:effectLst/>
        </p:spPr>
      </p:cxnSp>
      <p:cxnSp>
        <p:nvCxnSpPr>
          <p:cNvPr id="13" name="Straight Arrow Connector 12">
            <a:extLst>
              <a:ext uri="{FF2B5EF4-FFF2-40B4-BE49-F238E27FC236}">
                <a16:creationId xmlns:a16="http://schemas.microsoft.com/office/drawing/2014/main" id="{69561C4A-A70D-0030-B7F0-E962FA510C92}"/>
              </a:ext>
            </a:extLst>
          </p:cNvPr>
          <p:cNvCxnSpPr>
            <a:cxnSpLocks/>
            <a:stCxn id="10" idx="3"/>
            <a:endCxn id="8" idx="1"/>
          </p:cNvCxnSpPr>
          <p:nvPr/>
        </p:nvCxnSpPr>
        <p:spPr>
          <a:xfrm>
            <a:off x="2998310" y="3592769"/>
            <a:ext cx="1394188" cy="1670177"/>
          </a:xfrm>
          <a:prstGeom prst="straightConnector1">
            <a:avLst/>
          </a:prstGeom>
          <a:noFill/>
          <a:ln w="6350" cap="flat" cmpd="sng" algn="ctr">
            <a:solidFill>
              <a:sysClr val="windowText" lastClr="000000"/>
            </a:solidFill>
            <a:prstDash val="solid"/>
            <a:miter lim="800000"/>
            <a:tailEnd type="triangle" w="lg" len="med"/>
          </a:ln>
          <a:effectLst/>
        </p:spPr>
      </p:cxnSp>
      <p:sp>
        <p:nvSpPr>
          <p:cNvPr id="14" name="TextBox 13">
            <a:extLst>
              <a:ext uri="{FF2B5EF4-FFF2-40B4-BE49-F238E27FC236}">
                <a16:creationId xmlns:a16="http://schemas.microsoft.com/office/drawing/2014/main" id="{C9BD1763-A40A-664F-9711-DA057234415B}"/>
              </a:ext>
            </a:extLst>
          </p:cNvPr>
          <p:cNvSpPr txBox="1"/>
          <p:nvPr/>
        </p:nvSpPr>
        <p:spPr>
          <a:xfrm>
            <a:off x="9753600" y="1951962"/>
            <a:ext cx="2108200" cy="3046988"/>
          </a:xfrm>
          <a:prstGeom prst="rect">
            <a:avLst/>
          </a:prstGeom>
          <a:noFill/>
          <a:ln>
            <a:solidFill>
              <a:srgbClr val="4472C4"/>
            </a:solidFill>
          </a:ln>
        </p:spPr>
        <p:txBody>
          <a:bodyPr wrap="squar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a:ea typeface="ＭＳ Ｐゴシック"/>
              </a:rPr>
              <a:t>Primary Endpoint:</a:t>
            </a:r>
            <a:r>
              <a:rPr kumimoji="0" lang="en-US" sz="1600" b="0" i="0" u="none" strike="noStrike" kern="0" cap="none" spc="0" normalizeH="0" baseline="0" noProof="0" dirty="0">
                <a:ln>
                  <a:noFill/>
                </a:ln>
                <a:solidFill>
                  <a:prstClr val="black"/>
                </a:solidFill>
                <a:effectLst/>
                <a:uLnTx/>
                <a:uFillTx/>
                <a:latin typeface="Arial"/>
                <a:ea typeface="ＭＳ Ｐゴシック"/>
              </a:rPr>
              <a:t> PFS per IRC </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Arial"/>
                <a:ea typeface="ＭＳ Ｐゴシック"/>
              </a:rPr>
              <a:t>(Arm A vs Arm C)</a:t>
            </a:r>
          </a:p>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Arial"/>
              <a:ea typeface="ＭＳ Ｐゴシック"/>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a:ea typeface="ＭＳ Ｐゴシック"/>
              </a:rPr>
              <a:t>Secondary Endpoints:</a:t>
            </a:r>
            <a:r>
              <a:rPr kumimoji="0" lang="en-US" sz="1600" b="0" i="0" u="none" strike="noStrike" kern="0" cap="none" spc="0" normalizeH="0" baseline="0" noProof="0" dirty="0">
                <a:ln>
                  <a:noFill/>
                </a:ln>
                <a:solidFill>
                  <a:prstClr val="black"/>
                </a:solidFill>
                <a:effectLst/>
                <a:uLnTx/>
                <a:uFillTx/>
                <a:latin typeface="Arial"/>
                <a:ea typeface="ＭＳ Ｐゴシック"/>
              </a:rPr>
              <a:t> </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Arial"/>
                <a:ea typeface="ＭＳ Ｐゴシック"/>
              </a:rPr>
              <a:t>PFS per IRC </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Arial"/>
                <a:ea typeface="ＭＳ Ｐゴシック"/>
              </a:rPr>
              <a:t>(Arm B vs Arm C)</a:t>
            </a:r>
          </a:p>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Arial"/>
              <a:ea typeface="ＭＳ Ｐゴシック"/>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Arial"/>
                <a:ea typeface="ＭＳ Ｐゴシック"/>
              </a:rPr>
              <a:t>PFS per investigators </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Arial"/>
                <a:ea typeface="ＭＳ Ｐゴシック"/>
              </a:rPr>
              <a:t>(Arm A/B vs Arm C)</a:t>
            </a:r>
          </a:p>
        </p:txBody>
      </p:sp>
      <p:sp>
        <p:nvSpPr>
          <p:cNvPr id="15" name="TextBox 14">
            <a:extLst>
              <a:ext uri="{FF2B5EF4-FFF2-40B4-BE49-F238E27FC236}">
                <a16:creationId xmlns:a16="http://schemas.microsoft.com/office/drawing/2014/main" id="{C6989190-5DA1-004B-9881-532131920E6F}"/>
              </a:ext>
            </a:extLst>
          </p:cNvPr>
          <p:cNvSpPr txBox="1"/>
          <p:nvPr/>
        </p:nvSpPr>
        <p:spPr>
          <a:xfrm>
            <a:off x="3276060" y="3190522"/>
            <a:ext cx="994104" cy="461665"/>
          </a:xfrm>
          <a:prstGeom prst="rect">
            <a:avLst/>
          </a:prstGeom>
          <a:noFill/>
          <a:ln>
            <a:noFill/>
          </a:ln>
        </p:spPr>
        <p:txBody>
          <a:bodyPr wrap="squar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ＭＳ Ｐゴシック"/>
              </a:rPr>
              <a:t>1:1:1</a:t>
            </a:r>
          </a:p>
        </p:txBody>
      </p:sp>
    </p:spTree>
    <p:extLst>
      <p:ext uri="{BB962C8B-B14F-4D97-AF65-F5344CB8AC3E}">
        <p14:creationId xmlns:p14="http://schemas.microsoft.com/office/powerpoint/2010/main" val="11276072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ED5723F-1635-DC36-8308-E0BC059F61DE}"/>
              </a:ext>
            </a:extLst>
          </p:cNvPr>
          <p:cNvSpPr txBox="1">
            <a:spLocks/>
          </p:cNvSpPr>
          <p:nvPr/>
        </p:nvSpPr>
        <p:spPr>
          <a:xfrm>
            <a:off x="116280" y="279401"/>
            <a:ext cx="11953800" cy="1226511"/>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3400" b="0" i="0" u="none" strike="noStrike" kern="1200" cap="none" spc="0" normalizeH="0" baseline="0" noProof="0" dirty="0">
                <a:ln>
                  <a:noFill/>
                </a:ln>
                <a:solidFill>
                  <a:srgbClr val="002060"/>
                </a:solidFill>
                <a:effectLst/>
                <a:uLnTx/>
                <a:uFillTx/>
                <a:latin typeface="Arial"/>
                <a:ea typeface="ＭＳ Ｐゴシック"/>
                <a:cs typeface="Arial"/>
              </a:rPr>
              <a:t>MAJIC:  An Ongoing Trial of Acalabrutinib + </a:t>
            </a:r>
            <a:r>
              <a:rPr kumimoji="0" lang="en-US" sz="3400" b="0" i="0" u="none" strike="noStrike" kern="1200" cap="none" spc="0" normalizeH="0" baseline="0" noProof="0" dirty="0" err="1">
                <a:ln>
                  <a:noFill/>
                </a:ln>
                <a:solidFill>
                  <a:srgbClr val="002060"/>
                </a:solidFill>
                <a:effectLst/>
                <a:uLnTx/>
                <a:uFillTx/>
                <a:latin typeface="Arial"/>
                <a:ea typeface="ＭＳ Ｐゴシック"/>
                <a:cs typeface="Arial"/>
              </a:rPr>
              <a:t>Venetoclax</a:t>
            </a:r>
            <a:r>
              <a:rPr kumimoji="0" lang="en-US" sz="3400" b="0" i="0" u="none" strike="noStrike" kern="1200" cap="none" spc="0" normalizeH="0" baseline="0" noProof="0" dirty="0">
                <a:ln>
                  <a:noFill/>
                </a:ln>
                <a:solidFill>
                  <a:srgbClr val="002060"/>
                </a:solidFill>
                <a:effectLst/>
                <a:uLnTx/>
                <a:uFillTx/>
                <a:latin typeface="Arial"/>
                <a:ea typeface="ＭＳ Ｐゴシック"/>
                <a:cs typeface="Arial"/>
              </a:rPr>
              <a:t> vs </a:t>
            </a:r>
          </a:p>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3400" b="0" i="0" u="none" strike="noStrike" kern="1200" cap="none" spc="0" normalizeH="0" baseline="0" noProof="0" dirty="0" err="1">
                <a:ln>
                  <a:noFill/>
                </a:ln>
                <a:solidFill>
                  <a:srgbClr val="002060"/>
                </a:solidFill>
                <a:effectLst/>
                <a:uLnTx/>
                <a:uFillTx/>
                <a:latin typeface="Arial"/>
                <a:ea typeface="ＭＳ Ｐゴシック"/>
                <a:cs typeface="Arial"/>
              </a:rPr>
              <a:t>Venetoclax</a:t>
            </a:r>
            <a:r>
              <a:rPr kumimoji="0" lang="en-US" sz="3400" b="0" i="0" u="none" strike="noStrike" kern="1200" cap="none" spc="0" normalizeH="0" baseline="0" noProof="0" dirty="0">
                <a:ln>
                  <a:noFill/>
                </a:ln>
                <a:solidFill>
                  <a:srgbClr val="002060"/>
                </a:solidFill>
                <a:effectLst/>
                <a:uLnTx/>
                <a:uFillTx/>
                <a:latin typeface="Arial"/>
                <a:ea typeface="ＭＳ Ｐゴシック"/>
                <a:cs typeface="Arial"/>
              </a:rPr>
              <a:t> + Obinutuzumab in Treatment-naïve CLL Patients</a:t>
            </a:r>
            <a:endParaRPr kumimoji="0" lang="en-US" sz="3400" b="0" i="1" u="none" strike="noStrike" kern="1200" cap="none" spc="0" normalizeH="0" baseline="0" noProof="0" dirty="0">
              <a:ln>
                <a:noFill/>
              </a:ln>
              <a:solidFill>
                <a:srgbClr val="002060"/>
              </a:solidFill>
              <a:effectLst/>
              <a:uLnTx/>
              <a:uFillTx/>
              <a:latin typeface="Arial"/>
              <a:ea typeface="ＭＳ Ｐゴシック"/>
              <a:cs typeface="Arial"/>
            </a:endParaRPr>
          </a:p>
        </p:txBody>
      </p:sp>
      <p:sp>
        <p:nvSpPr>
          <p:cNvPr id="7" name="TextBox 6">
            <a:extLst>
              <a:ext uri="{FF2B5EF4-FFF2-40B4-BE49-F238E27FC236}">
                <a16:creationId xmlns:a16="http://schemas.microsoft.com/office/drawing/2014/main" id="{C2847B8C-5D5D-F813-F529-537068D2B8F5}"/>
              </a:ext>
            </a:extLst>
          </p:cNvPr>
          <p:cNvSpPr txBox="1"/>
          <p:nvPr/>
        </p:nvSpPr>
        <p:spPr>
          <a:xfrm>
            <a:off x="5080001" y="6550225"/>
            <a:ext cx="5566113" cy="276999"/>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ＭＳ Ｐゴシック"/>
              </a:rPr>
              <a:t>Ryan et al., Future Medicine. 2022</a:t>
            </a:r>
          </a:p>
        </p:txBody>
      </p:sp>
      <p:pic>
        <p:nvPicPr>
          <p:cNvPr id="1026" name="Picture 2">
            <a:extLst>
              <a:ext uri="{FF2B5EF4-FFF2-40B4-BE49-F238E27FC236}">
                <a16:creationId xmlns:a16="http://schemas.microsoft.com/office/drawing/2014/main" id="{90A5DB9E-B33C-2AFF-CB82-F34FB9EAF5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4799" y="1505912"/>
            <a:ext cx="5585180" cy="41665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2127CA5-AFB7-2E1A-A47D-BAC48655AA80}"/>
              </a:ext>
            </a:extLst>
          </p:cNvPr>
          <p:cNvSpPr txBox="1"/>
          <p:nvPr/>
        </p:nvSpPr>
        <p:spPr>
          <a:xfrm>
            <a:off x="7863057" y="2383682"/>
            <a:ext cx="3689221" cy="2062103"/>
          </a:xfrm>
          <a:prstGeom prst="rect">
            <a:avLst/>
          </a:prstGeom>
          <a:solidFill>
            <a:schemeClr val="bg1">
              <a:lumMod val="85000"/>
            </a:schemeClr>
          </a:solidFill>
        </p:spPr>
        <p:txBody>
          <a:bodyPr wrap="square" rtlCol="0">
            <a:spAutoFit/>
          </a:bodyPr>
          <a:lstStyle/>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4472C4">
                    <a:lumMod val="75000"/>
                  </a:srgbClr>
                </a:solidFill>
                <a:effectLst/>
                <a:uLnTx/>
                <a:uFillTx/>
                <a:latin typeface="Calibri" panose="020F0502020204030204"/>
                <a:ea typeface="ＭＳ Ｐゴシック"/>
              </a:rPr>
              <a:t>The MAJIC trial will compare </a:t>
            </a:r>
            <a:r>
              <a:rPr kumimoji="0" lang="en-US" sz="1600" b="1" i="0" u="none" strike="noStrike" kern="1200" cap="none" spc="0" normalizeH="0" baseline="0" noProof="0" dirty="0" err="1">
                <a:ln>
                  <a:noFill/>
                </a:ln>
                <a:solidFill>
                  <a:srgbClr val="4472C4">
                    <a:lumMod val="75000"/>
                  </a:srgbClr>
                </a:solidFill>
                <a:effectLst/>
                <a:uLnTx/>
                <a:uFillTx/>
                <a:latin typeface="Calibri" panose="020F0502020204030204"/>
                <a:ea typeface="ＭＳ Ｐゴシック"/>
              </a:rPr>
              <a:t>venetoclax</a:t>
            </a:r>
            <a:r>
              <a:rPr kumimoji="0" lang="en-US" sz="1600" b="1" i="0" u="none" strike="noStrike" kern="1200" cap="none" spc="0" normalizeH="0" baseline="0" noProof="0" dirty="0">
                <a:ln>
                  <a:noFill/>
                </a:ln>
                <a:solidFill>
                  <a:srgbClr val="4472C4">
                    <a:lumMod val="75000"/>
                  </a:srgbClr>
                </a:solidFill>
                <a:effectLst/>
                <a:uLnTx/>
                <a:uFillTx/>
                <a:latin typeface="Calibri" panose="020F0502020204030204"/>
                <a:ea typeface="ＭＳ Ｐゴシック"/>
              </a:rPr>
              <a:t> + acalabrutinib versus </a:t>
            </a:r>
            <a:r>
              <a:rPr kumimoji="0" lang="en-US" sz="1600" b="1" i="0" u="none" strike="noStrike" kern="1200" cap="none" spc="0" normalizeH="0" baseline="0" noProof="0" dirty="0" err="1">
                <a:ln>
                  <a:noFill/>
                </a:ln>
                <a:solidFill>
                  <a:srgbClr val="4472C4">
                    <a:lumMod val="75000"/>
                  </a:srgbClr>
                </a:solidFill>
                <a:effectLst/>
                <a:uLnTx/>
                <a:uFillTx/>
                <a:latin typeface="Calibri" panose="020F0502020204030204"/>
                <a:ea typeface="ＭＳ Ｐゴシック"/>
              </a:rPr>
              <a:t>venetoclax</a:t>
            </a:r>
            <a:r>
              <a:rPr kumimoji="0" lang="en-US" sz="1600" b="1" i="0" u="none" strike="noStrike" kern="1200" cap="none" spc="0" normalizeH="0" baseline="0" noProof="0" dirty="0">
                <a:ln>
                  <a:noFill/>
                </a:ln>
                <a:solidFill>
                  <a:srgbClr val="4472C4">
                    <a:lumMod val="75000"/>
                  </a:srgbClr>
                </a:solidFill>
                <a:effectLst/>
                <a:uLnTx/>
                <a:uFillTx/>
                <a:latin typeface="Calibri" panose="020F0502020204030204"/>
                <a:ea typeface="ＭＳ Ｐゴシック"/>
              </a:rPr>
              <a:t> + </a:t>
            </a:r>
            <a:r>
              <a:rPr kumimoji="0" lang="en-US" sz="1600" b="1" i="0" u="none" strike="noStrike" kern="1200" cap="none" spc="0" normalizeH="0" baseline="0" noProof="0" dirty="0" err="1">
                <a:ln>
                  <a:noFill/>
                </a:ln>
                <a:solidFill>
                  <a:srgbClr val="4472C4">
                    <a:lumMod val="75000"/>
                  </a:srgbClr>
                </a:solidFill>
                <a:effectLst/>
                <a:uLnTx/>
                <a:uFillTx/>
                <a:latin typeface="Calibri" panose="020F0502020204030204"/>
                <a:ea typeface="ＭＳ Ｐゴシック"/>
              </a:rPr>
              <a:t>obinutuzumab</a:t>
            </a:r>
            <a:r>
              <a:rPr kumimoji="0" lang="en-US" sz="1600" b="1" i="0" u="none" strike="noStrike" kern="1200" cap="none" spc="0" normalizeH="0" baseline="0" noProof="0" dirty="0">
                <a:ln>
                  <a:noFill/>
                </a:ln>
                <a:solidFill>
                  <a:srgbClr val="4472C4">
                    <a:lumMod val="75000"/>
                  </a:srgbClr>
                </a:solidFill>
                <a:effectLst/>
                <a:uLnTx/>
                <a:uFillTx/>
                <a:latin typeface="Calibri" panose="020F0502020204030204"/>
                <a:ea typeface="ＭＳ Ｐゴシック"/>
              </a:rPr>
              <a:t> in treatment-naïve CLL</a:t>
            </a:r>
          </a:p>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4472C4">
                    <a:lumMod val="75000"/>
                  </a:srgbClr>
                </a:solidFill>
                <a:effectLst/>
                <a:uLnTx/>
                <a:uFillTx/>
                <a:latin typeface="Calibri" panose="020F0502020204030204"/>
                <a:ea typeface="ＭＳ Ｐゴシック"/>
              </a:rPr>
              <a:t>This trial will allow for early discontinuation if patients have achieved undetectable MRD after 12 cycles of </a:t>
            </a:r>
            <a:r>
              <a:rPr kumimoji="0" lang="en-US" sz="1600" b="1" i="0" u="none" strike="noStrike" kern="1200" cap="none" spc="0" normalizeH="0" baseline="0" noProof="0" dirty="0" err="1">
                <a:ln>
                  <a:noFill/>
                </a:ln>
                <a:solidFill>
                  <a:srgbClr val="4472C4">
                    <a:lumMod val="75000"/>
                  </a:srgbClr>
                </a:solidFill>
                <a:effectLst/>
                <a:uLnTx/>
                <a:uFillTx/>
                <a:latin typeface="Calibri" panose="020F0502020204030204"/>
                <a:ea typeface="ＭＳ Ｐゴシック"/>
              </a:rPr>
              <a:t>venetoclax</a:t>
            </a:r>
            <a:r>
              <a:rPr kumimoji="0" lang="en-US" sz="1600" b="1" i="0" u="none" strike="noStrike" kern="1200" cap="none" spc="0" normalizeH="0" baseline="0" noProof="0" dirty="0">
                <a:ln>
                  <a:noFill/>
                </a:ln>
                <a:solidFill>
                  <a:srgbClr val="4472C4">
                    <a:lumMod val="75000"/>
                  </a:srgbClr>
                </a:solidFill>
                <a:effectLst/>
                <a:uLnTx/>
                <a:uFillTx/>
                <a:latin typeface="Calibri" panose="020F0502020204030204"/>
                <a:ea typeface="ＭＳ Ｐゴシック"/>
              </a:rPr>
              <a:t> </a:t>
            </a:r>
          </a:p>
        </p:txBody>
      </p:sp>
    </p:spTree>
    <p:extLst>
      <p:ext uri="{BB962C8B-B14F-4D97-AF65-F5344CB8AC3E}">
        <p14:creationId xmlns:p14="http://schemas.microsoft.com/office/powerpoint/2010/main" val="4031501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000000"/>
    </a:dk1>
    <a:lt1>
      <a:srgbClr val="FFFFFF"/>
    </a:lt1>
    <a:dk2>
      <a:srgbClr val="0066CC"/>
    </a:dk2>
    <a:lt2>
      <a:srgbClr val="123361"/>
    </a:lt2>
    <a:accent1>
      <a:srgbClr val="009964"/>
    </a:accent1>
    <a:accent2>
      <a:srgbClr val="E7F0F9"/>
    </a:accent2>
    <a:accent3>
      <a:srgbClr val="D2E9E2"/>
    </a:accent3>
    <a:accent4>
      <a:srgbClr val="128A53"/>
    </a:accent4>
    <a:accent5>
      <a:srgbClr val="784687"/>
    </a:accent5>
    <a:accent6>
      <a:srgbClr val="1070B5"/>
    </a:accent6>
    <a:hlink>
      <a:srgbClr val="464646"/>
    </a:hlink>
    <a:folHlink>
      <a:srgbClr val="46464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169</TotalTime>
  <Words>16224</Words>
  <Application>Microsoft Office PowerPoint</Application>
  <PresentationFormat>Widescreen</PresentationFormat>
  <Paragraphs>2273</Paragraphs>
  <Slides>125</Slides>
  <Notes>46</Notes>
  <HiddenSlides>0</HiddenSlides>
  <MMClips>0</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125</vt:i4>
      </vt:variant>
    </vt:vector>
  </HeadingPairs>
  <TitlesOfParts>
    <vt:vector size="148" baseType="lpstr">
      <vt:lpstr>AppleSymbols</vt:lpstr>
      <vt:lpstr>Arial</vt:lpstr>
      <vt:lpstr>Arial Narrow</vt:lpstr>
      <vt:lpstr>Arial Rounded MT Bold</vt:lpstr>
      <vt:lpstr>Calibri</vt:lpstr>
      <vt:lpstr>Calibri Light</vt:lpstr>
      <vt:lpstr>Calisto MT</vt:lpstr>
      <vt:lpstr>Cambria Math</vt:lpstr>
      <vt:lpstr>Courier New</vt:lpstr>
      <vt:lpstr>Georgia</vt:lpstr>
      <vt:lpstr>Noto Sans Symbols</vt:lpstr>
      <vt:lpstr>Segoe UI</vt:lpstr>
      <vt:lpstr>Symbol</vt:lpstr>
      <vt:lpstr>Times New Roman</vt:lpstr>
      <vt:lpstr>Tisa Offc Serif Pro Thin</vt:lpstr>
      <vt:lpstr>Trebuchet MS</vt:lpstr>
      <vt:lpstr>Wingdings</vt:lpstr>
      <vt:lpstr>Custom Design</vt:lpstr>
      <vt:lpstr>2_MLC2015_PPT_Slides</vt:lpstr>
      <vt:lpstr>MLC2015_PPT_Slides</vt:lpstr>
      <vt:lpstr>3_Custom Design</vt:lpstr>
      <vt:lpstr>2_Office Theme</vt:lpstr>
      <vt:lpstr>1_MLC2015_PPT_Slides</vt:lpstr>
      <vt:lpstr>PowerPoint Presentation</vt:lpstr>
      <vt:lpstr>PowerPoint Presentation</vt:lpstr>
      <vt:lpstr>Thank You to Our Supporters:</vt:lpstr>
      <vt:lpstr>PowerPoint Presentation</vt:lpstr>
      <vt:lpstr>PowerPoint Presentation</vt:lpstr>
      <vt:lpstr>Housekeeping Items</vt:lpstr>
      <vt:lpstr>Program Chair</vt:lpstr>
      <vt:lpstr>Acute Myeloid Leukemia: Updated Classification &amp; New Approvals in 2023</vt:lpstr>
      <vt:lpstr>Disclosures</vt:lpstr>
      <vt:lpstr>Diagnostic Classification of AML in 2023</vt:lpstr>
      <vt:lpstr>PowerPoint Presentation</vt:lpstr>
      <vt:lpstr>PowerPoint Presentation</vt:lpstr>
      <vt:lpstr>PowerPoint Presentation</vt:lpstr>
      <vt:lpstr>PowerPoint Presentation</vt:lpstr>
      <vt:lpstr>ELN Genomic and Risk Classification of AML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Have Standards Been Challenged in Myelofibrosis?  </vt:lpstr>
      <vt:lpstr>Activated JAK/STAT signaling in MF</vt:lpstr>
      <vt:lpstr>Clinical consequences of MF</vt:lpstr>
      <vt:lpstr>Symptoms in MF </vt:lpstr>
      <vt:lpstr>Not all MF is the same</vt:lpstr>
      <vt:lpstr>Current Treatment Goals in MF</vt:lpstr>
      <vt:lpstr>What is disease modification in MF?</vt:lpstr>
      <vt:lpstr>Currently Approved JAK inhibitors</vt:lpstr>
      <vt:lpstr>Anemia of chronic inflammation: role of hepcidin</vt:lpstr>
      <vt:lpstr>PowerPoint Presentation</vt:lpstr>
      <vt:lpstr>JAK inhibitor combos on the horizon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Pelabresib in combination with ruxolitinib for Janus kinase inhibitor treatment-naïve patients with myelofibrosis: results of the MANIFEST-2 randomized, double-blind, Phase 3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are we headed in MF?</vt:lpstr>
      <vt:lpstr>Emerging Treatments in DLBCL</vt:lpstr>
      <vt:lpstr>Disclosures</vt:lpstr>
      <vt:lpstr>PowerPoint Presentation</vt:lpstr>
      <vt:lpstr>POLARIX: Pola-R-CHP improves PFS compared to R-CHOP</vt:lpstr>
      <vt:lpstr>POLARIX Sub-group analysis</vt:lpstr>
      <vt:lpstr>POLARIX Common Adverse Events</vt:lpstr>
      <vt:lpstr>POLARIX: Pola-R-CHP vs R-CHOP</vt:lpstr>
      <vt:lpstr>The Next Generation of RCHOP + X Studies</vt:lpstr>
      <vt:lpstr>Relapsed/Refractory DLBCL</vt:lpstr>
      <vt:lpstr>Three Randomized Trials of CAR T cell vs SOC in primary refractory/early relapse DLBCL</vt:lpstr>
      <vt:lpstr>PowerPoint Presentation</vt:lpstr>
      <vt:lpstr>PowerPoint Presentation</vt:lpstr>
      <vt:lpstr>PowerPoint Presentation</vt:lpstr>
      <vt:lpstr>PowerPoint Presentation</vt:lpstr>
      <vt:lpstr>Glofitamab Pivotal Phase II Study overview</vt:lpstr>
      <vt:lpstr>Complete Responses to Glofitamab were Durable</vt:lpstr>
      <vt:lpstr>Landmark Analysis by Response at EOT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New Directions and Combination Studies in CLL </vt:lpstr>
      <vt:lpstr>Conflict of Interest Statement</vt:lpstr>
      <vt:lpstr>BTK Inhibitors: FDA Approvals and Current Status in CLL</vt:lpstr>
      <vt:lpstr>Venetoclax and obinutuzumab</vt:lpstr>
      <vt:lpstr>Evolving frontline options… does 1+1 = 3?</vt:lpstr>
      <vt:lpstr>Ibrut+Ven studies</vt:lpstr>
      <vt:lpstr>CAPTIVATE updates from ASH ’23: Retreatment</vt:lpstr>
      <vt:lpstr>CAPTIVATE retreatments</vt:lpstr>
      <vt:lpstr>FLAIR trial</vt:lpstr>
      <vt:lpstr>Ibrutinib is no longer a favored BTKi due to toxicity profile</vt:lpstr>
      <vt:lpstr>PowerPoint Presentation</vt:lpstr>
      <vt:lpstr>PowerPoint Presentation</vt:lpstr>
      <vt:lpstr>Zanubrutinib and sonrotoclax</vt:lpstr>
      <vt:lpstr>Zanubrutinib + sonrotoclax: ASH ’23</vt:lpstr>
      <vt:lpstr>Pirtobrutinib Efficacy in All Patients with CLL/SLL who Received Prior cBTKi </vt:lpstr>
      <vt:lpstr>Pirtobrutinib Progression-Free Survival with Prior cBTKi with or without Prior BCL2i</vt:lpstr>
      <vt:lpstr>Pirtobrutinib resistance</vt:lpstr>
      <vt:lpstr>Treatment Crossroads: Sequencing BTK Inhibitors in MCL</vt:lpstr>
      <vt:lpstr>Mantle cell lymphoma (MCL)</vt:lpstr>
      <vt:lpstr>Relapsed MCL</vt:lpstr>
      <vt:lpstr>Covalent BTK inhibitors</vt:lpstr>
      <vt:lpstr>Comparing BTK inhibitors in MCL</vt:lpstr>
      <vt:lpstr>Acalabrutinib: ACE-LY-004 Trial</vt:lpstr>
      <vt:lpstr>Zanubrutinib</vt:lpstr>
      <vt:lpstr>Post-BTK Failure</vt:lpstr>
      <vt:lpstr>NEXT GENERATION BTK INHIBITORS</vt:lpstr>
      <vt:lpstr>PowerPoint Presentation</vt:lpstr>
      <vt:lpstr>PowerPoint Presentation</vt:lpstr>
      <vt:lpstr>PowerPoint Presentation</vt:lpstr>
      <vt:lpstr>PowerPoint Presentation</vt:lpstr>
      <vt:lpstr>Covalent BTKi versus Non-Covalent BTKi</vt:lpstr>
      <vt:lpstr>Nemtabrutinib</vt:lpstr>
      <vt:lpstr>BTK Degraders</vt:lpstr>
      <vt:lpstr>Early Data BTK degraders</vt:lpstr>
      <vt:lpstr>BTK inhibitors in 2023</vt:lpstr>
      <vt:lpstr>Question-and-Answer</vt:lpstr>
      <vt:lpstr>Concluding Remarks Thank you for attending!</vt:lpstr>
      <vt:lpstr>Thank You to Our Supporters: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Christina Fountoukidis</dc:creator>
  <cp:lastModifiedBy>Christina Fountoukidis</cp:lastModifiedBy>
  <cp:revision>9</cp:revision>
  <dcterms:created xsi:type="dcterms:W3CDTF">2023-10-10T14:49:27Z</dcterms:created>
  <dcterms:modified xsi:type="dcterms:W3CDTF">2023-12-19T19:40:38Z</dcterms:modified>
</cp:coreProperties>
</file>