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2" r:id="rId4"/>
    <p:sldMasterId id="2147483693" r:id="rId5"/>
    <p:sldMasterId id="2147483680" r:id="rId6"/>
    <p:sldMasterId id="2147483668" r:id="rId7"/>
    <p:sldMasterId id="2147483659" r:id="rId8"/>
    <p:sldMasterId id="2147483714" r:id="rId9"/>
    <p:sldMasterId id="2147483723" r:id="rId10"/>
  </p:sldMasterIdLst>
  <p:notesMasterIdLst>
    <p:notesMasterId r:id="rId190"/>
  </p:notesMasterIdLst>
  <p:handoutMasterIdLst>
    <p:handoutMasterId r:id="rId191"/>
  </p:handoutMasterIdLst>
  <p:sldIdLst>
    <p:sldId id="2134958649" r:id="rId11"/>
    <p:sldId id="2134958650" r:id="rId12"/>
    <p:sldId id="2134958651" r:id="rId13"/>
    <p:sldId id="2134958652" r:id="rId14"/>
    <p:sldId id="2134958653" r:id="rId15"/>
    <p:sldId id="2134958654" r:id="rId16"/>
    <p:sldId id="2134958646" r:id="rId17"/>
    <p:sldId id="2134958655" r:id="rId18"/>
    <p:sldId id="2134958656" r:id="rId19"/>
    <p:sldId id="269" r:id="rId20"/>
    <p:sldId id="265" r:id="rId21"/>
    <p:sldId id="266" r:id="rId22"/>
    <p:sldId id="271" r:id="rId23"/>
    <p:sldId id="283" r:id="rId24"/>
    <p:sldId id="280" r:id="rId25"/>
    <p:sldId id="281" r:id="rId26"/>
    <p:sldId id="282" r:id="rId27"/>
    <p:sldId id="274" r:id="rId28"/>
    <p:sldId id="294" r:id="rId29"/>
    <p:sldId id="295" r:id="rId30"/>
    <p:sldId id="293" r:id="rId31"/>
    <p:sldId id="296" r:id="rId32"/>
    <p:sldId id="270" r:id="rId33"/>
    <p:sldId id="276" r:id="rId34"/>
    <p:sldId id="277" r:id="rId35"/>
    <p:sldId id="278" r:id="rId36"/>
    <p:sldId id="284" r:id="rId37"/>
    <p:sldId id="272" r:id="rId38"/>
    <p:sldId id="285" r:id="rId39"/>
    <p:sldId id="286" r:id="rId40"/>
    <p:sldId id="287" r:id="rId41"/>
    <p:sldId id="288" r:id="rId42"/>
    <p:sldId id="289" r:id="rId43"/>
    <p:sldId id="290" r:id="rId44"/>
    <p:sldId id="291" r:id="rId45"/>
    <p:sldId id="292" r:id="rId46"/>
    <p:sldId id="275" r:id="rId47"/>
    <p:sldId id="297" r:id="rId48"/>
    <p:sldId id="298" r:id="rId49"/>
    <p:sldId id="299" r:id="rId50"/>
    <p:sldId id="300" r:id="rId51"/>
    <p:sldId id="302" r:id="rId52"/>
    <p:sldId id="303" r:id="rId53"/>
    <p:sldId id="304" r:id="rId54"/>
    <p:sldId id="305" r:id="rId55"/>
    <p:sldId id="2134958657" r:id="rId56"/>
    <p:sldId id="2134958658" r:id="rId57"/>
    <p:sldId id="2134958659" r:id="rId58"/>
    <p:sldId id="2134958660" r:id="rId59"/>
    <p:sldId id="2134958661" r:id="rId60"/>
    <p:sldId id="2134958662" r:id="rId61"/>
    <p:sldId id="273" r:id="rId62"/>
    <p:sldId id="2134958663" r:id="rId63"/>
    <p:sldId id="2134958664" r:id="rId64"/>
    <p:sldId id="2134958665" r:id="rId65"/>
    <p:sldId id="2134958666" r:id="rId66"/>
    <p:sldId id="2134958667" r:id="rId67"/>
    <p:sldId id="279" r:id="rId68"/>
    <p:sldId id="2134958668" r:id="rId69"/>
    <p:sldId id="2134958669" r:id="rId70"/>
    <p:sldId id="2134958670" r:id="rId71"/>
    <p:sldId id="2134958671" r:id="rId72"/>
    <p:sldId id="2134958672" r:id="rId73"/>
    <p:sldId id="2134958673" r:id="rId74"/>
    <p:sldId id="2134958674" r:id="rId75"/>
    <p:sldId id="2134958675" r:id="rId76"/>
    <p:sldId id="2134958676" r:id="rId77"/>
    <p:sldId id="2134958677" r:id="rId78"/>
    <p:sldId id="2134958678" r:id="rId79"/>
    <p:sldId id="2134958679" r:id="rId80"/>
    <p:sldId id="2134958680" r:id="rId81"/>
    <p:sldId id="2134958681" r:id="rId82"/>
    <p:sldId id="2134958682" r:id="rId83"/>
    <p:sldId id="2134958683" r:id="rId84"/>
    <p:sldId id="2134958684" r:id="rId85"/>
    <p:sldId id="2134958685" r:id="rId86"/>
    <p:sldId id="2134958686" r:id="rId87"/>
    <p:sldId id="2134958687" r:id="rId88"/>
    <p:sldId id="301" r:id="rId89"/>
    <p:sldId id="2134958688" r:id="rId90"/>
    <p:sldId id="2134958689" r:id="rId91"/>
    <p:sldId id="2134958690" r:id="rId92"/>
    <p:sldId id="2134958691" r:id="rId93"/>
    <p:sldId id="518" r:id="rId94"/>
    <p:sldId id="519" r:id="rId95"/>
    <p:sldId id="545" r:id="rId96"/>
    <p:sldId id="546" r:id="rId97"/>
    <p:sldId id="520" r:id="rId98"/>
    <p:sldId id="525" r:id="rId99"/>
    <p:sldId id="429" r:id="rId100"/>
    <p:sldId id="521" r:id="rId101"/>
    <p:sldId id="523" r:id="rId102"/>
    <p:sldId id="473" r:id="rId103"/>
    <p:sldId id="444" r:id="rId104"/>
    <p:sldId id="445" r:id="rId105"/>
    <p:sldId id="446" r:id="rId106"/>
    <p:sldId id="447" r:id="rId107"/>
    <p:sldId id="448" r:id="rId108"/>
    <p:sldId id="449" r:id="rId109"/>
    <p:sldId id="451" r:id="rId110"/>
    <p:sldId id="454" r:id="rId111"/>
    <p:sldId id="456" r:id="rId112"/>
    <p:sldId id="478" r:id="rId113"/>
    <p:sldId id="548" r:id="rId114"/>
    <p:sldId id="262" r:id="rId115"/>
    <p:sldId id="263" r:id="rId116"/>
    <p:sldId id="264" r:id="rId117"/>
    <p:sldId id="547" r:id="rId118"/>
    <p:sldId id="549" r:id="rId119"/>
    <p:sldId id="2134958692" r:id="rId120"/>
    <p:sldId id="267" r:id="rId121"/>
    <p:sldId id="479" r:id="rId122"/>
    <p:sldId id="539" r:id="rId123"/>
    <p:sldId id="261" r:id="rId124"/>
    <p:sldId id="2134958693" r:id="rId125"/>
    <p:sldId id="2134958694" r:id="rId126"/>
    <p:sldId id="2134958695" r:id="rId127"/>
    <p:sldId id="2134958696" r:id="rId128"/>
    <p:sldId id="2134958697" r:id="rId129"/>
    <p:sldId id="2134958698" r:id="rId130"/>
    <p:sldId id="2134958699" r:id="rId131"/>
    <p:sldId id="2134958700" r:id="rId132"/>
    <p:sldId id="2134958701" r:id="rId133"/>
    <p:sldId id="2134958702" r:id="rId134"/>
    <p:sldId id="2134958703" r:id="rId135"/>
    <p:sldId id="2134958704" r:id="rId136"/>
    <p:sldId id="2134958705" r:id="rId137"/>
    <p:sldId id="2134958706" r:id="rId138"/>
    <p:sldId id="550" r:id="rId139"/>
    <p:sldId id="551" r:id="rId140"/>
    <p:sldId id="552" r:id="rId141"/>
    <p:sldId id="553" r:id="rId142"/>
    <p:sldId id="2134958707" r:id="rId143"/>
    <p:sldId id="554" r:id="rId144"/>
    <p:sldId id="555" r:id="rId145"/>
    <p:sldId id="556" r:id="rId146"/>
    <p:sldId id="557" r:id="rId147"/>
    <p:sldId id="558" r:id="rId148"/>
    <p:sldId id="559" r:id="rId149"/>
    <p:sldId id="560" r:id="rId150"/>
    <p:sldId id="563" r:id="rId151"/>
    <p:sldId id="2134958708" r:id="rId152"/>
    <p:sldId id="562" r:id="rId153"/>
    <p:sldId id="2134958709" r:id="rId154"/>
    <p:sldId id="2134958710" r:id="rId155"/>
    <p:sldId id="2134958711" r:id="rId156"/>
    <p:sldId id="2134958712" r:id="rId157"/>
    <p:sldId id="2134958713" r:id="rId158"/>
    <p:sldId id="5641" r:id="rId159"/>
    <p:sldId id="2134958714" r:id="rId160"/>
    <p:sldId id="1747256495" r:id="rId161"/>
    <p:sldId id="1747256488" r:id="rId162"/>
    <p:sldId id="1747256489" r:id="rId163"/>
    <p:sldId id="2134958715" r:id="rId164"/>
    <p:sldId id="470" r:id="rId165"/>
    <p:sldId id="1747256491" r:id="rId166"/>
    <p:sldId id="1747256494" r:id="rId167"/>
    <p:sldId id="1747256492" r:id="rId168"/>
    <p:sldId id="1747256479" r:id="rId169"/>
    <p:sldId id="1747256493" r:id="rId170"/>
    <p:sldId id="2134958716" r:id="rId171"/>
    <p:sldId id="1747256497" r:id="rId172"/>
    <p:sldId id="256" r:id="rId173"/>
    <p:sldId id="1747256496" r:id="rId174"/>
    <p:sldId id="2134958717" r:id="rId175"/>
    <p:sldId id="1747256498" r:id="rId176"/>
    <p:sldId id="1747256499" r:id="rId177"/>
    <p:sldId id="1747256500" r:id="rId178"/>
    <p:sldId id="5696" r:id="rId179"/>
    <p:sldId id="5697" r:id="rId180"/>
    <p:sldId id="1747256503" r:id="rId181"/>
    <p:sldId id="1747256502" r:id="rId182"/>
    <p:sldId id="1049" r:id="rId183"/>
    <p:sldId id="1747256501" r:id="rId184"/>
    <p:sldId id="1747256504" r:id="rId185"/>
    <p:sldId id="2134958648" r:id="rId186"/>
    <p:sldId id="2134958718" r:id="rId187"/>
    <p:sldId id="2134958719" r:id="rId188"/>
    <p:sldId id="2134958720" r:id="rId189"/>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1"/>
    <a:srgbClr val="FFC82C"/>
    <a:srgbClr val="FFC92A"/>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94"/>
  </p:normalViewPr>
  <p:slideViewPr>
    <p:cSldViewPr snapToGrid="0" snapToObjects="1">
      <p:cViewPr varScale="1">
        <p:scale>
          <a:sx n="78" d="100"/>
          <a:sy n="78" d="100"/>
        </p:scale>
        <p:origin x="792" y="36"/>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handoutMaster" Target="handoutMasters/handoutMaster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presProps" Target="presProps.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6" Type="http://schemas.openxmlformats.org/officeDocument/2006/relationships/slideMaster" Target="slideMasters/slideMaster3.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viewProps" Target="viewProps.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70.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customXml" Target="../customXml/item1.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D3-4EA7-A9B5-1BAE5C0DC0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D3-4EA7-A9B5-1BAE5C0DC0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D3-4EA7-A9B5-1BAE5C0DC0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D3-4EA7-A9B5-1BAE5C0DC025}"/>
              </c:ext>
            </c:extLst>
          </c:dPt>
          <c:cat>
            <c:strRef>
              <c:f>Sheet1!$A$2:$A$5</c:f>
              <c:strCache>
                <c:ptCount val="2"/>
                <c:pt idx="0">
                  <c:v>1st Qtr</c:v>
                </c:pt>
                <c:pt idx="1">
                  <c:v>2nd Qtr</c:v>
                </c:pt>
              </c:strCache>
            </c:strRef>
          </c:cat>
          <c:val>
            <c:numRef>
              <c:f>Sheet1!$B$2:$B$5</c:f>
              <c:numCache>
                <c:formatCode>General</c:formatCode>
                <c:ptCount val="4"/>
                <c:pt idx="0">
                  <c:v>3</c:v>
                </c:pt>
                <c:pt idx="1">
                  <c:v>7</c:v>
                </c:pt>
              </c:numCache>
            </c:numRef>
          </c:val>
          <c:extLst>
            <c:ext xmlns:c16="http://schemas.microsoft.com/office/drawing/2014/chart" uri="{C3380CC4-5D6E-409C-BE32-E72D297353CC}">
              <c16:uniqueId val="{00000000-D23D-3346-8A42-C5AE9465D0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5D-44C7-89E5-B445E5874A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5D-44C7-89E5-B445E5874A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5D-44C7-89E5-B445E5874A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B5D-44C7-89E5-B445E5874AA0}"/>
              </c:ext>
            </c:extLst>
          </c:dPt>
          <c:cat>
            <c:strRef>
              <c:f>Sheet1!$A$2:$A$5</c:f>
              <c:strCache>
                <c:ptCount val="2"/>
                <c:pt idx="0">
                  <c:v>1st Qtr</c:v>
                </c:pt>
                <c:pt idx="1">
                  <c:v>2nd Qtr</c:v>
                </c:pt>
              </c:strCache>
            </c:strRef>
          </c:cat>
          <c:val>
            <c:numRef>
              <c:f>Sheet1!$B$2:$B$5</c:f>
              <c:numCache>
                <c:formatCode>General</c:formatCode>
                <c:ptCount val="4"/>
                <c:pt idx="0">
                  <c:v>0.7</c:v>
                </c:pt>
                <c:pt idx="1">
                  <c:v>9.3000000000000007</c:v>
                </c:pt>
              </c:numCache>
            </c:numRef>
          </c:val>
          <c:extLst>
            <c:ext xmlns:c16="http://schemas.microsoft.com/office/drawing/2014/chart" uri="{C3380CC4-5D6E-409C-BE32-E72D297353CC}">
              <c16:uniqueId val="{00000008-7B5D-44C7-89E5-B445E5874A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0EB4E-579B-425E-9AD8-C5578D7FAC8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C8E8DB-CAD5-4B9A-9B5C-96614FB07992}">
      <dgm:prSet/>
      <dgm:spPr/>
      <dgm:t>
        <a:bodyPr/>
        <a:lstStyle/>
        <a:p>
          <a:r>
            <a:rPr lang="en-US" b="1" dirty="0" err="1">
              <a:solidFill>
                <a:srgbClr val="002060"/>
              </a:solidFill>
            </a:rPr>
            <a:t>Glofitamab</a:t>
          </a:r>
          <a:endParaRPr lang="en-US" b="1" dirty="0">
            <a:solidFill>
              <a:srgbClr val="002060"/>
            </a:solidFill>
          </a:endParaRPr>
        </a:p>
      </dgm:t>
    </dgm:pt>
    <dgm:pt modelId="{59A87E44-D708-4946-8D93-14428E1917CC}" type="parTrans" cxnId="{1B0E309A-E290-454E-896D-B73F3EC5C1F7}">
      <dgm:prSet/>
      <dgm:spPr/>
      <dgm:t>
        <a:bodyPr/>
        <a:lstStyle/>
        <a:p>
          <a:endParaRPr lang="en-US">
            <a:solidFill>
              <a:schemeClr val="tx1">
                <a:lumMod val="95000"/>
                <a:lumOff val="5000"/>
              </a:schemeClr>
            </a:solidFill>
          </a:endParaRPr>
        </a:p>
      </dgm:t>
    </dgm:pt>
    <dgm:pt modelId="{CCD8F4C7-C3F7-404E-ABD6-0E756E2A1157}" type="sibTrans" cxnId="{1B0E309A-E290-454E-896D-B73F3EC5C1F7}">
      <dgm:prSet/>
      <dgm:spPr/>
      <dgm:t>
        <a:bodyPr/>
        <a:lstStyle/>
        <a:p>
          <a:endParaRPr lang="en-US">
            <a:solidFill>
              <a:schemeClr val="tx1">
                <a:lumMod val="95000"/>
                <a:lumOff val="5000"/>
              </a:schemeClr>
            </a:solidFill>
          </a:endParaRPr>
        </a:p>
      </dgm:t>
    </dgm:pt>
    <dgm:pt modelId="{7D03F14C-D9D9-49FB-8209-35F442F77E0A}">
      <dgm:prSet custT="1"/>
      <dgm:spPr/>
      <dgm:t>
        <a:bodyPr/>
        <a:lstStyle/>
        <a:p>
          <a:r>
            <a:rPr lang="en-US" sz="2000" dirty="0">
              <a:solidFill>
                <a:schemeClr val="tx1">
                  <a:lumMod val="95000"/>
                  <a:lumOff val="5000"/>
                </a:schemeClr>
              </a:solidFill>
            </a:rPr>
            <a:t>Fixed duration </a:t>
          </a:r>
          <a:r>
            <a:rPr lang="en-US" sz="1600" dirty="0">
              <a:solidFill>
                <a:schemeClr val="tx1">
                  <a:lumMod val="95000"/>
                  <a:lumOff val="5000"/>
                </a:schemeClr>
              </a:solidFill>
            </a:rPr>
            <a:t>(12 months)</a:t>
          </a:r>
        </a:p>
      </dgm:t>
    </dgm:pt>
    <dgm:pt modelId="{9CDABEC1-B72D-4FA6-A4DF-667C83286501}" type="parTrans" cxnId="{1CFC7BD3-D430-411E-91A2-09A03CF6396B}">
      <dgm:prSet/>
      <dgm:spPr/>
      <dgm:t>
        <a:bodyPr/>
        <a:lstStyle/>
        <a:p>
          <a:endParaRPr lang="en-US">
            <a:solidFill>
              <a:schemeClr val="tx1">
                <a:lumMod val="95000"/>
                <a:lumOff val="5000"/>
              </a:schemeClr>
            </a:solidFill>
          </a:endParaRPr>
        </a:p>
      </dgm:t>
    </dgm:pt>
    <dgm:pt modelId="{E8A88A54-20AB-44A6-BACA-2E7A8DB427AD}" type="sibTrans" cxnId="{1CFC7BD3-D430-411E-91A2-09A03CF6396B}">
      <dgm:prSet/>
      <dgm:spPr/>
      <dgm:t>
        <a:bodyPr/>
        <a:lstStyle/>
        <a:p>
          <a:endParaRPr lang="en-US">
            <a:solidFill>
              <a:schemeClr val="tx1">
                <a:lumMod val="95000"/>
                <a:lumOff val="5000"/>
              </a:schemeClr>
            </a:solidFill>
          </a:endParaRPr>
        </a:p>
      </dgm:t>
    </dgm:pt>
    <dgm:pt modelId="{3789E253-AC54-4BDE-BEDF-D9279A489041}">
      <dgm:prSet custT="1"/>
      <dgm:spPr/>
      <dgm:t>
        <a:bodyPr/>
        <a:lstStyle/>
        <a:p>
          <a:r>
            <a:rPr lang="en-US" sz="2000" dirty="0">
              <a:solidFill>
                <a:schemeClr val="tx1">
                  <a:lumMod val="95000"/>
                  <a:lumOff val="5000"/>
                </a:schemeClr>
              </a:solidFill>
            </a:rPr>
            <a:t>IV infusion (4hrs)</a:t>
          </a:r>
        </a:p>
      </dgm:t>
    </dgm:pt>
    <dgm:pt modelId="{BD9477CC-5F44-4D83-B67B-1750836D08F4}" type="parTrans" cxnId="{5D2ED73D-D138-4BA2-9790-D99CB68E8650}">
      <dgm:prSet/>
      <dgm:spPr/>
      <dgm:t>
        <a:bodyPr/>
        <a:lstStyle/>
        <a:p>
          <a:endParaRPr lang="en-US">
            <a:solidFill>
              <a:schemeClr val="tx1">
                <a:lumMod val="95000"/>
                <a:lumOff val="5000"/>
              </a:schemeClr>
            </a:solidFill>
          </a:endParaRPr>
        </a:p>
      </dgm:t>
    </dgm:pt>
    <dgm:pt modelId="{FAF39121-277B-43AE-8289-CD9F8FA2D99A}" type="sibTrans" cxnId="{5D2ED73D-D138-4BA2-9790-D99CB68E8650}">
      <dgm:prSet/>
      <dgm:spPr/>
      <dgm:t>
        <a:bodyPr/>
        <a:lstStyle/>
        <a:p>
          <a:endParaRPr lang="en-US">
            <a:solidFill>
              <a:schemeClr val="tx1">
                <a:lumMod val="95000"/>
                <a:lumOff val="5000"/>
              </a:schemeClr>
            </a:solidFill>
          </a:endParaRPr>
        </a:p>
      </dgm:t>
    </dgm:pt>
    <dgm:pt modelId="{6DD8537B-2A7E-461F-A41B-F1C240A1A546}">
      <dgm:prSet custT="1"/>
      <dgm:spPr/>
      <dgm:t>
        <a:bodyPr/>
        <a:lstStyle/>
        <a:p>
          <a:r>
            <a:rPr lang="en-US" sz="2000" dirty="0">
              <a:solidFill>
                <a:schemeClr val="tx1">
                  <a:lumMod val="95000"/>
                  <a:lumOff val="5000"/>
                </a:schemeClr>
              </a:solidFill>
            </a:rPr>
            <a:t>Continuous treatment</a:t>
          </a:r>
        </a:p>
      </dgm:t>
    </dgm:pt>
    <dgm:pt modelId="{64D08588-5472-4627-9091-60C54CE30772}" type="parTrans" cxnId="{B676CA49-847B-48DE-A75B-264E76EA8FC4}">
      <dgm:prSet/>
      <dgm:spPr/>
      <dgm:t>
        <a:bodyPr/>
        <a:lstStyle/>
        <a:p>
          <a:endParaRPr lang="en-US">
            <a:solidFill>
              <a:schemeClr val="tx1">
                <a:lumMod val="95000"/>
                <a:lumOff val="5000"/>
              </a:schemeClr>
            </a:solidFill>
          </a:endParaRPr>
        </a:p>
      </dgm:t>
    </dgm:pt>
    <dgm:pt modelId="{2352CF84-34F7-42D6-98D6-EFB29C5672B9}" type="sibTrans" cxnId="{B676CA49-847B-48DE-A75B-264E76EA8FC4}">
      <dgm:prSet/>
      <dgm:spPr/>
      <dgm:t>
        <a:bodyPr/>
        <a:lstStyle/>
        <a:p>
          <a:endParaRPr lang="en-US">
            <a:solidFill>
              <a:schemeClr val="tx1">
                <a:lumMod val="95000"/>
                <a:lumOff val="5000"/>
              </a:schemeClr>
            </a:solidFill>
          </a:endParaRPr>
        </a:p>
      </dgm:t>
    </dgm:pt>
    <dgm:pt modelId="{7B66310A-675E-4CDA-96E6-B100D216DECB}">
      <dgm:prSet/>
      <dgm:spPr/>
      <dgm:t>
        <a:bodyPr/>
        <a:lstStyle/>
        <a:p>
          <a:r>
            <a:rPr lang="en-US" b="1" dirty="0" err="1">
              <a:solidFill>
                <a:srgbClr val="002060"/>
              </a:solidFill>
            </a:rPr>
            <a:t>Epcoritamab</a:t>
          </a:r>
          <a:endParaRPr lang="en-US" b="1" dirty="0">
            <a:solidFill>
              <a:srgbClr val="002060"/>
            </a:solidFill>
          </a:endParaRPr>
        </a:p>
      </dgm:t>
    </dgm:pt>
    <dgm:pt modelId="{6F6CF80C-DC31-4DA1-9096-9B9FCB98B74F}" type="sibTrans" cxnId="{37B21864-544F-4724-9DCD-07BA0C71A166}">
      <dgm:prSet/>
      <dgm:spPr/>
      <dgm:t>
        <a:bodyPr/>
        <a:lstStyle/>
        <a:p>
          <a:endParaRPr lang="en-US">
            <a:solidFill>
              <a:schemeClr val="tx1">
                <a:lumMod val="95000"/>
                <a:lumOff val="5000"/>
              </a:schemeClr>
            </a:solidFill>
          </a:endParaRPr>
        </a:p>
      </dgm:t>
    </dgm:pt>
    <dgm:pt modelId="{51912B19-CB72-4691-9A77-F91B299AB267}" type="parTrans" cxnId="{37B21864-544F-4724-9DCD-07BA0C71A166}">
      <dgm:prSet/>
      <dgm:spPr/>
      <dgm:t>
        <a:bodyPr/>
        <a:lstStyle/>
        <a:p>
          <a:endParaRPr lang="en-US">
            <a:solidFill>
              <a:schemeClr val="tx1">
                <a:lumMod val="95000"/>
                <a:lumOff val="5000"/>
              </a:schemeClr>
            </a:solidFill>
          </a:endParaRPr>
        </a:p>
      </dgm:t>
    </dgm:pt>
    <dgm:pt modelId="{A64B8B29-C3FD-4841-A0BA-F6ABDF7D1776}">
      <dgm:prSet custT="1"/>
      <dgm:spPr/>
      <dgm:t>
        <a:bodyPr/>
        <a:lstStyle/>
        <a:p>
          <a:r>
            <a:rPr lang="en-US" sz="2000" dirty="0">
              <a:solidFill>
                <a:schemeClr val="tx1">
                  <a:lumMod val="95000"/>
                  <a:lumOff val="5000"/>
                </a:schemeClr>
              </a:solidFill>
            </a:rPr>
            <a:t>SC</a:t>
          </a:r>
        </a:p>
      </dgm:t>
    </dgm:pt>
    <dgm:pt modelId="{22008607-F660-49E8-B5B0-C8CD173291B3}" type="parTrans" cxnId="{CDCAAEDB-9D7B-4A93-BCAE-14530C8A1AC0}">
      <dgm:prSet/>
      <dgm:spPr/>
      <dgm:t>
        <a:bodyPr/>
        <a:lstStyle/>
        <a:p>
          <a:endParaRPr lang="en-US"/>
        </a:p>
      </dgm:t>
    </dgm:pt>
    <dgm:pt modelId="{3C5043AF-4C57-4CD4-80FE-356F23D24ABE}" type="sibTrans" cxnId="{CDCAAEDB-9D7B-4A93-BCAE-14530C8A1AC0}">
      <dgm:prSet/>
      <dgm:spPr/>
      <dgm:t>
        <a:bodyPr/>
        <a:lstStyle/>
        <a:p>
          <a:endParaRPr lang="en-US"/>
        </a:p>
      </dgm:t>
    </dgm:pt>
    <dgm:pt modelId="{22F8106D-FA62-4A18-B6BB-22E581649118}">
      <dgm:prSet custT="1"/>
      <dgm:spPr/>
      <dgm:t>
        <a:bodyPr/>
        <a:lstStyle/>
        <a:p>
          <a:r>
            <a:rPr lang="en-US" sz="2000" dirty="0">
              <a:solidFill>
                <a:schemeClr val="tx1">
                  <a:lumMod val="95000"/>
                  <a:lumOff val="5000"/>
                </a:schemeClr>
              </a:solidFill>
            </a:rPr>
            <a:t>Cycle: 28 days</a:t>
          </a:r>
        </a:p>
      </dgm:t>
    </dgm:pt>
    <dgm:pt modelId="{F0D87F54-16C3-42CA-BE17-4C1031258703}" type="parTrans" cxnId="{BAB2A73A-C540-4E3E-92F8-D17BEB383D46}">
      <dgm:prSet/>
      <dgm:spPr/>
      <dgm:t>
        <a:bodyPr/>
        <a:lstStyle/>
        <a:p>
          <a:endParaRPr lang="en-US"/>
        </a:p>
      </dgm:t>
    </dgm:pt>
    <dgm:pt modelId="{01BA2A34-DE59-4181-8C00-60BA70E53437}" type="sibTrans" cxnId="{BAB2A73A-C540-4E3E-92F8-D17BEB383D46}">
      <dgm:prSet/>
      <dgm:spPr/>
      <dgm:t>
        <a:bodyPr/>
        <a:lstStyle/>
        <a:p>
          <a:endParaRPr lang="en-US"/>
        </a:p>
      </dgm:t>
    </dgm:pt>
    <dgm:pt modelId="{852DAC80-B512-4AF7-9994-DDF91CC43903}">
      <dgm:prSet custT="1"/>
      <dgm:spPr/>
      <dgm:t>
        <a:bodyPr/>
        <a:lstStyle/>
        <a:p>
          <a:r>
            <a:rPr lang="en-US" sz="2000" dirty="0">
              <a:solidFill>
                <a:schemeClr val="tx1">
                  <a:lumMod val="95000"/>
                  <a:lumOff val="5000"/>
                </a:schemeClr>
              </a:solidFill>
            </a:rPr>
            <a:t>Cycle: 21 days</a:t>
          </a:r>
        </a:p>
      </dgm:t>
    </dgm:pt>
    <dgm:pt modelId="{62122E87-0C71-4F6B-B359-B8C484202E4C}" type="parTrans" cxnId="{9E819C94-22DD-4ABC-B705-DB1198B32CEF}">
      <dgm:prSet/>
      <dgm:spPr/>
      <dgm:t>
        <a:bodyPr/>
        <a:lstStyle/>
        <a:p>
          <a:endParaRPr lang="en-US"/>
        </a:p>
      </dgm:t>
    </dgm:pt>
    <dgm:pt modelId="{2B66A330-F838-4FF4-B630-CE619024E358}" type="sibTrans" cxnId="{9E819C94-22DD-4ABC-B705-DB1198B32CEF}">
      <dgm:prSet/>
      <dgm:spPr/>
      <dgm:t>
        <a:bodyPr/>
        <a:lstStyle/>
        <a:p>
          <a:endParaRPr lang="en-US"/>
        </a:p>
      </dgm:t>
    </dgm:pt>
    <dgm:pt modelId="{15443772-0A50-4EF7-A89D-318875ACECF5}">
      <dgm:prSet custT="1"/>
      <dgm:spPr/>
      <dgm:t>
        <a:bodyPr/>
        <a:lstStyle/>
        <a:p>
          <a:r>
            <a:rPr lang="en-US" sz="2000" dirty="0">
              <a:solidFill>
                <a:schemeClr val="tx1">
                  <a:lumMod val="95000"/>
                  <a:lumOff val="5000"/>
                </a:schemeClr>
              </a:solidFill>
            </a:rPr>
            <a:t>Pre-treatment </a:t>
          </a:r>
          <a:r>
            <a:rPr lang="en-US" sz="2000" dirty="0" err="1">
              <a:solidFill>
                <a:schemeClr val="tx1">
                  <a:lumMod val="95000"/>
                  <a:lumOff val="5000"/>
                </a:schemeClr>
              </a:solidFill>
            </a:rPr>
            <a:t>Obintuzumab</a:t>
          </a:r>
          <a:endParaRPr lang="en-US" sz="2000" dirty="0">
            <a:solidFill>
              <a:schemeClr val="tx1">
                <a:lumMod val="95000"/>
                <a:lumOff val="5000"/>
              </a:schemeClr>
            </a:solidFill>
          </a:endParaRPr>
        </a:p>
      </dgm:t>
    </dgm:pt>
    <dgm:pt modelId="{1B071B79-0A04-4B6F-AF90-7DB177C73CF6}" type="parTrans" cxnId="{BBD1884E-6CE0-4747-A396-2E4512C29E6E}">
      <dgm:prSet/>
      <dgm:spPr/>
      <dgm:t>
        <a:bodyPr/>
        <a:lstStyle/>
        <a:p>
          <a:endParaRPr lang="en-US"/>
        </a:p>
      </dgm:t>
    </dgm:pt>
    <dgm:pt modelId="{34D8A998-F258-45F1-83A5-BD382D7B3076}" type="sibTrans" cxnId="{BBD1884E-6CE0-4747-A396-2E4512C29E6E}">
      <dgm:prSet/>
      <dgm:spPr/>
      <dgm:t>
        <a:bodyPr/>
        <a:lstStyle/>
        <a:p>
          <a:endParaRPr lang="en-US"/>
        </a:p>
      </dgm:t>
    </dgm:pt>
    <dgm:pt modelId="{D6F23A9C-A2A4-406E-BC54-B23DC49B6EE3}" type="pres">
      <dgm:prSet presAssocID="{5DC0EB4E-579B-425E-9AD8-C5578D7FAC85}" presName="Name0" presStyleCnt="0">
        <dgm:presLayoutVars>
          <dgm:dir/>
          <dgm:animLvl val="lvl"/>
          <dgm:resizeHandles val="exact"/>
        </dgm:presLayoutVars>
      </dgm:prSet>
      <dgm:spPr/>
    </dgm:pt>
    <dgm:pt modelId="{E93E3137-0BE6-47C4-B98B-4CFB65BCCFBE}" type="pres">
      <dgm:prSet presAssocID="{C9C8E8DB-CAD5-4B9A-9B5C-96614FB07992}" presName="composite" presStyleCnt="0"/>
      <dgm:spPr/>
    </dgm:pt>
    <dgm:pt modelId="{F9975446-F059-4BD5-8F03-A3614EAFE874}" type="pres">
      <dgm:prSet presAssocID="{C9C8E8DB-CAD5-4B9A-9B5C-96614FB07992}" presName="parTx" presStyleLbl="alignNode1" presStyleIdx="0" presStyleCnt="2">
        <dgm:presLayoutVars>
          <dgm:chMax val="0"/>
          <dgm:chPref val="0"/>
          <dgm:bulletEnabled val="1"/>
        </dgm:presLayoutVars>
      </dgm:prSet>
      <dgm:spPr/>
    </dgm:pt>
    <dgm:pt modelId="{7FAE5FC1-B014-4F5F-830F-273E49D3F10B}" type="pres">
      <dgm:prSet presAssocID="{C9C8E8DB-CAD5-4B9A-9B5C-96614FB07992}" presName="desTx" presStyleLbl="alignAccFollowNode1" presStyleIdx="0" presStyleCnt="2">
        <dgm:presLayoutVars>
          <dgm:bulletEnabled val="1"/>
        </dgm:presLayoutVars>
      </dgm:prSet>
      <dgm:spPr/>
    </dgm:pt>
    <dgm:pt modelId="{9C0DBE87-A72B-4FA3-88BA-8710B98367A0}" type="pres">
      <dgm:prSet presAssocID="{CCD8F4C7-C3F7-404E-ABD6-0E756E2A1157}" presName="space" presStyleCnt="0"/>
      <dgm:spPr/>
    </dgm:pt>
    <dgm:pt modelId="{45DEF27A-AB48-4214-AA9C-87C25BEDE609}" type="pres">
      <dgm:prSet presAssocID="{7B66310A-675E-4CDA-96E6-B100D216DECB}" presName="composite" presStyleCnt="0"/>
      <dgm:spPr/>
    </dgm:pt>
    <dgm:pt modelId="{D440F1D1-2EF5-4718-9D2D-ACBE88A63A0D}" type="pres">
      <dgm:prSet presAssocID="{7B66310A-675E-4CDA-96E6-B100D216DECB}" presName="parTx" presStyleLbl="alignNode1" presStyleIdx="1" presStyleCnt="2">
        <dgm:presLayoutVars>
          <dgm:chMax val="0"/>
          <dgm:chPref val="0"/>
          <dgm:bulletEnabled val="1"/>
        </dgm:presLayoutVars>
      </dgm:prSet>
      <dgm:spPr/>
    </dgm:pt>
    <dgm:pt modelId="{0C36C2C1-EE17-45FD-B98A-2D7FE5403BB4}" type="pres">
      <dgm:prSet presAssocID="{7B66310A-675E-4CDA-96E6-B100D216DECB}" presName="desTx" presStyleLbl="alignAccFollowNode1" presStyleIdx="1" presStyleCnt="2">
        <dgm:presLayoutVars>
          <dgm:bulletEnabled val="1"/>
        </dgm:presLayoutVars>
      </dgm:prSet>
      <dgm:spPr/>
    </dgm:pt>
  </dgm:ptLst>
  <dgm:cxnLst>
    <dgm:cxn modelId="{F62A1312-3FC5-41C7-BA04-16F7665FA855}" type="presOf" srcId="{5DC0EB4E-579B-425E-9AD8-C5578D7FAC85}" destId="{D6F23A9C-A2A4-406E-BC54-B23DC49B6EE3}" srcOrd="0" destOrd="0" presId="urn:microsoft.com/office/officeart/2005/8/layout/hList1"/>
    <dgm:cxn modelId="{3CCF6F1F-30FB-4F9C-B4A6-01F5565FA655}" type="presOf" srcId="{7D03F14C-D9D9-49FB-8209-35F442F77E0A}" destId="{7FAE5FC1-B014-4F5F-830F-273E49D3F10B}" srcOrd="0" destOrd="0" presId="urn:microsoft.com/office/officeart/2005/8/layout/hList1"/>
    <dgm:cxn modelId="{BAB2A73A-C540-4E3E-92F8-D17BEB383D46}" srcId="{7B66310A-675E-4CDA-96E6-B100D216DECB}" destId="{22F8106D-FA62-4A18-B6BB-22E581649118}" srcOrd="2" destOrd="0" parTransId="{F0D87F54-16C3-42CA-BE17-4C1031258703}" sibTransId="{01BA2A34-DE59-4181-8C00-60BA70E53437}"/>
    <dgm:cxn modelId="{5D2ED73D-D138-4BA2-9790-D99CB68E8650}" srcId="{C9C8E8DB-CAD5-4B9A-9B5C-96614FB07992}" destId="{3789E253-AC54-4BDE-BEDF-D9279A489041}" srcOrd="1" destOrd="0" parTransId="{BD9477CC-5F44-4D83-B67B-1750836D08F4}" sibTransId="{FAF39121-277B-43AE-8289-CD9F8FA2D99A}"/>
    <dgm:cxn modelId="{2440395D-7377-45D3-83A9-087F75BF6AE1}" type="presOf" srcId="{A64B8B29-C3FD-4841-A0BA-F6ABDF7D1776}" destId="{0C36C2C1-EE17-45FD-B98A-2D7FE5403BB4}" srcOrd="0" destOrd="1" presId="urn:microsoft.com/office/officeart/2005/8/layout/hList1"/>
    <dgm:cxn modelId="{37B21864-544F-4724-9DCD-07BA0C71A166}" srcId="{5DC0EB4E-579B-425E-9AD8-C5578D7FAC85}" destId="{7B66310A-675E-4CDA-96E6-B100D216DECB}" srcOrd="1" destOrd="0" parTransId="{51912B19-CB72-4691-9A77-F91B299AB267}" sibTransId="{6F6CF80C-DC31-4DA1-9096-9B9FCB98B74F}"/>
    <dgm:cxn modelId="{B676CA49-847B-48DE-A75B-264E76EA8FC4}" srcId="{7B66310A-675E-4CDA-96E6-B100D216DECB}" destId="{6DD8537B-2A7E-461F-A41B-F1C240A1A546}" srcOrd="0" destOrd="0" parTransId="{64D08588-5472-4627-9091-60C54CE30772}" sibTransId="{2352CF84-34F7-42D6-98D6-EFB29C5672B9}"/>
    <dgm:cxn modelId="{BBD1884E-6CE0-4747-A396-2E4512C29E6E}" srcId="{C9C8E8DB-CAD5-4B9A-9B5C-96614FB07992}" destId="{15443772-0A50-4EF7-A89D-318875ACECF5}" srcOrd="3" destOrd="0" parTransId="{1B071B79-0A04-4B6F-AF90-7DB177C73CF6}" sibTransId="{34D8A998-F258-45F1-83A5-BD382D7B3076}"/>
    <dgm:cxn modelId="{BB34118A-3C99-4E33-B5CF-26164A51F215}" type="presOf" srcId="{15443772-0A50-4EF7-A89D-318875ACECF5}" destId="{7FAE5FC1-B014-4F5F-830F-273E49D3F10B}" srcOrd="0" destOrd="3" presId="urn:microsoft.com/office/officeart/2005/8/layout/hList1"/>
    <dgm:cxn modelId="{9E819C94-22DD-4ABC-B705-DB1198B32CEF}" srcId="{C9C8E8DB-CAD5-4B9A-9B5C-96614FB07992}" destId="{852DAC80-B512-4AF7-9994-DDF91CC43903}" srcOrd="2" destOrd="0" parTransId="{62122E87-0C71-4F6B-B359-B8C484202E4C}" sibTransId="{2B66A330-F838-4FF4-B630-CE619024E358}"/>
    <dgm:cxn modelId="{1B0E309A-E290-454E-896D-B73F3EC5C1F7}" srcId="{5DC0EB4E-579B-425E-9AD8-C5578D7FAC85}" destId="{C9C8E8DB-CAD5-4B9A-9B5C-96614FB07992}" srcOrd="0" destOrd="0" parTransId="{59A87E44-D708-4946-8D93-14428E1917CC}" sibTransId="{CCD8F4C7-C3F7-404E-ABD6-0E756E2A1157}"/>
    <dgm:cxn modelId="{86C7F6AF-24F2-4EE8-81D6-6F748B85E2F2}" type="presOf" srcId="{6DD8537B-2A7E-461F-A41B-F1C240A1A546}" destId="{0C36C2C1-EE17-45FD-B98A-2D7FE5403BB4}" srcOrd="0" destOrd="0" presId="urn:microsoft.com/office/officeart/2005/8/layout/hList1"/>
    <dgm:cxn modelId="{A94805C5-5E2B-4A14-89E0-286B61624E02}" type="presOf" srcId="{C9C8E8DB-CAD5-4B9A-9B5C-96614FB07992}" destId="{F9975446-F059-4BD5-8F03-A3614EAFE874}" srcOrd="0" destOrd="0" presId="urn:microsoft.com/office/officeart/2005/8/layout/hList1"/>
    <dgm:cxn modelId="{768CD6CC-CBC8-49B3-8715-5C9199B03DFD}" type="presOf" srcId="{22F8106D-FA62-4A18-B6BB-22E581649118}" destId="{0C36C2C1-EE17-45FD-B98A-2D7FE5403BB4}" srcOrd="0" destOrd="2" presId="urn:microsoft.com/office/officeart/2005/8/layout/hList1"/>
    <dgm:cxn modelId="{1CFC7BD3-D430-411E-91A2-09A03CF6396B}" srcId="{C9C8E8DB-CAD5-4B9A-9B5C-96614FB07992}" destId="{7D03F14C-D9D9-49FB-8209-35F442F77E0A}" srcOrd="0" destOrd="0" parTransId="{9CDABEC1-B72D-4FA6-A4DF-667C83286501}" sibTransId="{E8A88A54-20AB-44A6-BACA-2E7A8DB427AD}"/>
    <dgm:cxn modelId="{A8BAFAD3-9405-460B-9B1A-25000461724D}" type="presOf" srcId="{3789E253-AC54-4BDE-BEDF-D9279A489041}" destId="{7FAE5FC1-B014-4F5F-830F-273E49D3F10B}" srcOrd="0" destOrd="1" presId="urn:microsoft.com/office/officeart/2005/8/layout/hList1"/>
    <dgm:cxn modelId="{E1D44CD5-05DC-4DE3-9BBB-45939E37C242}" type="presOf" srcId="{852DAC80-B512-4AF7-9994-DDF91CC43903}" destId="{7FAE5FC1-B014-4F5F-830F-273E49D3F10B}" srcOrd="0" destOrd="2" presId="urn:microsoft.com/office/officeart/2005/8/layout/hList1"/>
    <dgm:cxn modelId="{CDCAAEDB-9D7B-4A93-BCAE-14530C8A1AC0}" srcId="{7B66310A-675E-4CDA-96E6-B100D216DECB}" destId="{A64B8B29-C3FD-4841-A0BA-F6ABDF7D1776}" srcOrd="1" destOrd="0" parTransId="{22008607-F660-49E8-B5B0-C8CD173291B3}" sibTransId="{3C5043AF-4C57-4CD4-80FE-356F23D24ABE}"/>
    <dgm:cxn modelId="{D8F3F2E1-7104-44BE-8415-0DDF0D0EE2CD}" type="presOf" srcId="{7B66310A-675E-4CDA-96E6-B100D216DECB}" destId="{D440F1D1-2EF5-4718-9D2D-ACBE88A63A0D}" srcOrd="0" destOrd="0" presId="urn:microsoft.com/office/officeart/2005/8/layout/hList1"/>
    <dgm:cxn modelId="{913C1799-D5D1-4010-98EE-5FF0EAA6F52E}" type="presParOf" srcId="{D6F23A9C-A2A4-406E-BC54-B23DC49B6EE3}" destId="{E93E3137-0BE6-47C4-B98B-4CFB65BCCFBE}" srcOrd="0" destOrd="0" presId="urn:microsoft.com/office/officeart/2005/8/layout/hList1"/>
    <dgm:cxn modelId="{55024541-4D8F-4103-893F-581A4C2C600E}" type="presParOf" srcId="{E93E3137-0BE6-47C4-B98B-4CFB65BCCFBE}" destId="{F9975446-F059-4BD5-8F03-A3614EAFE874}" srcOrd="0" destOrd="0" presId="urn:microsoft.com/office/officeart/2005/8/layout/hList1"/>
    <dgm:cxn modelId="{5FDD9DD8-C7D6-441E-89F0-A6CCEA1FFFE0}" type="presParOf" srcId="{E93E3137-0BE6-47C4-B98B-4CFB65BCCFBE}" destId="{7FAE5FC1-B014-4F5F-830F-273E49D3F10B}" srcOrd="1" destOrd="0" presId="urn:microsoft.com/office/officeart/2005/8/layout/hList1"/>
    <dgm:cxn modelId="{6A4A32CE-4BB1-482A-9872-9ADB0343FE88}" type="presParOf" srcId="{D6F23A9C-A2A4-406E-BC54-B23DC49B6EE3}" destId="{9C0DBE87-A72B-4FA3-88BA-8710B98367A0}" srcOrd="1" destOrd="0" presId="urn:microsoft.com/office/officeart/2005/8/layout/hList1"/>
    <dgm:cxn modelId="{5C85F432-3C11-486E-AF22-2C0716B530FB}" type="presParOf" srcId="{D6F23A9C-A2A4-406E-BC54-B23DC49B6EE3}" destId="{45DEF27A-AB48-4214-AA9C-87C25BEDE609}" srcOrd="2" destOrd="0" presId="urn:microsoft.com/office/officeart/2005/8/layout/hList1"/>
    <dgm:cxn modelId="{4F817F6B-64D0-412A-84B5-F946A0C55861}" type="presParOf" srcId="{45DEF27A-AB48-4214-AA9C-87C25BEDE609}" destId="{D440F1D1-2EF5-4718-9D2D-ACBE88A63A0D}" srcOrd="0" destOrd="0" presId="urn:microsoft.com/office/officeart/2005/8/layout/hList1"/>
    <dgm:cxn modelId="{D2F6A504-7865-4080-B8EB-174A1DBEB4AF}" type="presParOf" srcId="{45DEF27A-AB48-4214-AA9C-87C25BEDE609}" destId="{0C36C2C1-EE17-45FD-B98A-2D7FE5403B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C59D9E-3CAB-471B-A090-543309ED630A}" type="doc">
      <dgm:prSet loTypeId="urn:microsoft.com/office/officeart/2005/8/layout/radial5" loCatId="relationship" qsTypeId="urn:microsoft.com/office/officeart/2005/8/quickstyle/simple5" qsCatId="simple" csTypeId="urn:microsoft.com/office/officeart/2005/8/colors/accent0_3" csCatId="mainScheme" phldr="1"/>
      <dgm:spPr/>
      <dgm:t>
        <a:bodyPr/>
        <a:lstStyle/>
        <a:p>
          <a:endParaRPr lang="en-US"/>
        </a:p>
      </dgm:t>
    </dgm:pt>
    <dgm:pt modelId="{2935CE4F-86DF-4798-BE37-24712B4806B4}">
      <dgm:prSet phldrT="[Text]"/>
      <dgm:spPr/>
      <dgm:t>
        <a:bodyPr/>
        <a:lstStyle/>
        <a:p>
          <a:r>
            <a:rPr lang="en-US" dirty="0"/>
            <a:t>IL-6</a:t>
          </a:r>
        </a:p>
      </dgm:t>
    </dgm:pt>
    <dgm:pt modelId="{2B174051-4E8C-4B28-B240-910F32C70EF9}" type="parTrans" cxnId="{9C86D720-9CA9-4C4B-AF0E-1D307B45C6CB}">
      <dgm:prSet/>
      <dgm:spPr/>
      <dgm:t>
        <a:bodyPr/>
        <a:lstStyle/>
        <a:p>
          <a:endParaRPr lang="en-US"/>
        </a:p>
      </dgm:t>
    </dgm:pt>
    <dgm:pt modelId="{A269D44C-B38E-4DAB-A624-31272B66B57D}" type="sibTrans" cxnId="{9C86D720-9CA9-4C4B-AF0E-1D307B45C6CB}">
      <dgm:prSet/>
      <dgm:spPr/>
      <dgm:t>
        <a:bodyPr/>
        <a:lstStyle/>
        <a:p>
          <a:endParaRPr lang="en-US"/>
        </a:p>
      </dgm:t>
    </dgm:pt>
    <dgm:pt modelId="{81D3E6DB-8CEB-4CB0-A5CF-6EC009523802}">
      <dgm:prSet phldrT="[Text]"/>
      <dgm:spPr/>
      <dgm:t>
        <a:bodyPr/>
        <a:lstStyle/>
        <a:p>
          <a:r>
            <a:rPr lang="en-US" dirty="0"/>
            <a:t>Macrophage activation</a:t>
          </a:r>
        </a:p>
      </dgm:t>
    </dgm:pt>
    <dgm:pt modelId="{AF9BF89A-07EA-4FB5-9DE5-A7E67C0D83BC}" type="parTrans" cxnId="{207A5A2E-F37B-4B78-B244-89167B272783}">
      <dgm:prSet/>
      <dgm:spPr/>
      <dgm:t>
        <a:bodyPr/>
        <a:lstStyle/>
        <a:p>
          <a:endParaRPr lang="en-US"/>
        </a:p>
      </dgm:t>
    </dgm:pt>
    <dgm:pt modelId="{9676FFCD-06AE-4D5D-AF9D-9F4ADF7CC63B}" type="sibTrans" cxnId="{207A5A2E-F37B-4B78-B244-89167B272783}">
      <dgm:prSet/>
      <dgm:spPr/>
      <dgm:t>
        <a:bodyPr/>
        <a:lstStyle/>
        <a:p>
          <a:endParaRPr lang="en-US"/>
        </a:p>
      </dgm:t>
    </dgm:pt>
    <dgm:pt modelId="{7D19407F-56B5-4419-BE9B-B57E02EB19AB}">
      <dgm:prSet phldrT="[Text]"/>
      <dgm:spPr/>
      <dgm:t>
        <a:bodyPr/>
        <a:lstStyle/>
        <a:p>
          <a:r>
            <a:rPr lang="en-US" dirty="0"/>
            <a:t>Glucose metabolism</a:t>
          </a:r>
        </a:p>
      </dgm:t>
    </dgm:pt>
    <dgm:pt modelId="{E8495F4C-2AB8-4367-9457-AE4E9B1BC34C}" type="parTrans" cxnId="{75FC70C2-4951-40BF-AE7B-D13CF61A0F10}">
      <dgm:prSet/>
      <dgm:spPr/>
      <dgm:t>
        <a:bodyPr/>
        <a:lstStyle/>
        <a:p>
          <a:endParaRPr lang="en-US"/>
        </a:p>
      </dgm:t>
    </dgm:pt>
    <dgm:pt modelId="{5C1D3581-2717-42AD-807B-26A2E4D047A0}" type="sibTrans" cxnId="{75FC70C2-4951-40BF-AE7B-D13CF61A0F10}">
      <dgm:prSet/>
      <dgm:spPr/>
      <dgm:t>
        <a:bodyPr/>
        <a:lstStyle/>
        <a:p>
          <a:endParaRPr lang="en-US"/>
        </a:p>
      </dgm:t>
    </dgm:pt>
    <dgm:pt modelId="{436F56D5-12DD-47FD-BD2A-CF1437CDDE9B}">
      <dgm:prSet phldrT="[Text]"/>
      <dgm:spPr/>
      <dgm:t>
        <a:bodyPr/>
        <a:lstStyle/>
        <a:p>
          <a:r>
            <a:rPr lang="en-US" dirty="0"/>
            <a:t>Neuroendocrine system</a:t>
          </a:r>
        </a:p>
      </dgm:t>
    </dgm:pt>
    <dgm:pt modelId="{CE2BF37F-505B-4CDD-9129-2354BE5AA6B0}" type="parTrans" cxnId="{89C35B74-F378-4CFE-BDB3-6281B6752DE4}">
      <dgm:prSet/>
      <dgm:spPr/>
      <dgm:t>
        <a:bodyPr/>
        <a:lstStyle/>
        <a:p>
          <a:endParaRPr lang="en-US"/>
        </a:p>
      </dgm:t>
    </dgm:pt>
    <dgm:pt modelId="{4E2F1AEC-33EB-4B2B-9D2A-117A40BF94CE}" type="sibTrans" cxnId="{89C35B74-F378-4CFE-BDB3-6281B6752DE4}">
      <dgm:prSet/>
      <dgm:spPr/>
      <dgm:t>
        <a:bodyPr/>
        <a:lstStyle/>
        <a:p>
          <a:endParaRPr lang="en-US"/>
        </a:p>
      </dgm:t>
    </dgm:pt>
    <dgm:pt modelId="{9F85025F-9157-4E19-8873-ADA2FE3DB6EF}">
      <dgm:prSet phldrT="[Text]"/>
      <dgm:spPr/>
      <dgm:t>
        <a:bodyPr/>
        <a:lstStyle/>
        <a:p>
          <a:r>
            <a:rPr lang="en-US" dirty="0"/>
            <a:t>Hyperthermia</a:t>
          </a:r>
        </a:p>
      </dgm:t>
    </dgm:pt>
    <dgm:pt modelId="{8B01EC07-F306-4CDC-A9DA-1595B10071E1}" type="parTrans" cxnId="{24CC6AE8-114A-4611-B369-EE1DF798D37C}">
      <dgm:prSet/>
      <dgm:spPr/>
      <dgm:t>
        <a:bodyPr/>
        <a:lstStyle/>
        <a:p>
          <a:endParaRPr lang="en-US"/>
        </a:p>
      </dgm:t>
    </dgm:pt>
    <dgm:pt modelId="{0CA1EFC0-10E9-4D18-9573-00EADD394E01}" type="sibTrans" cxnId="{24CC6AE8-114A-4611-B369-EE1DF798D37C}">
      <dgm:prSet/>
      <dgm:spPr/>
      <dgm:t>
        <a:bodyPr/>
        <a:lstStyle/>
        <a:p>
          <a:endParaRPr lang="en-US"/>
        </a:p>
      </dgm:t>
    </dgm:pt>
    <dgm:pt modelId="{616B2395-ADDA-4057-9CA4-574FFAB25D52}" type="pres">
      <dgm:prSet presAssocID="{F6C59D9E-3CAB-471B-A090-543309ED630A}" presName="Name0" presStyleCnt="0">
        <dgm:presLayoutVars>
          <dgm:chMax val="1"/>
          <dgm:dir/>
          <dgm:animLvl val="ctr"/>
          <dgm:resizeHandles val="exact"/>
        </dgm:presLayoutVars>
      </dgm:prSet>
      <dgm:spPr/>
    </dgm:pt>
    <dgm:pt modelId="{7DC06E1F-B58F-466B-8B0A-3AC2073E2B95}" type="pres">
      <dgm:prSet presAssocID="{2935CE4F-86DF-4798-BE37-24712B4806B4}" presName="centerShape" presStyleLbl="node0" presStyleIdx="0" presStyleCnt="1"/>
      <dgm:spPr/>
    </dgm:pt>
    <dgm:pt modelId="{2AC228B2-A87B-4649-ADAB-B1EAAB38EEAA}" type="pres">
      <dgm:prSet presAssocID="{AF9BF89A-07EA-4FB5-9DE5-A7E67C0D83BC}" presName="parTrans" presStyleLbl="sibTrans2D1" presStyleIdx="0" presStyleCnt="4"/>
      <dgm:spPr/>
    </dgm:pt>
    <dgm:pt modelId="{E1F6B929-A22F-4E53-9966-D00D2063B0FF}" type="pres">
      <dgm:prSet presAssocID="{AF9BF89A-07EA-4FB5-9DE5-A7E67C0D83BC}" presName="connectorText" presStyleLbl="sibTrans2D1" presStyleIdx="0" presStyleCnt="4"/>
      <dgm:spPr/>
    </dgm:pt>
    <dgm:pt modelId="{A10C1189-D1A1-4F46-ADA0-DDCDBED27A23}" type="pres">
      <dgm:prSet presAssocID="{81D3E6DB-8CEB-4CB0-A5CF-6EC009523802}" presName="node" presStyleLbl="node1" presStyleIdx="0" presStyleCnt="4">
        <dgm:presLayoutVars>
          <dgm:bulletEnabled val="1"/>
        </dgm:presLayoutVars>
      </dgm:prSet>
      <dgm:spPr/>
    </dgm:pt>
    <dgm:pt modelId="{FABA051D-A399-45A0-B5B4-A53CF0101D8B}" type="pres">
      <dgm:prSet presAssocID="{E8495F4C-2AB8-4367-9457-AE4E9B1BC34C}" presName="parTrans" presStyleLbl="sibTrans2D1" presStyleIdx="1" presStyleCnt="4"/>
      <dgm:spPr/>
    </dgm:pt>
    <dgm:pt modelId="{E2913291-5AA8-434F-881D-F4F4AA755E2D}" type="pres">
      <dgm:prSet presAssocID="{E8495F4C-2AB8-4367-9457-AE4E9B1BC34C}" presName="connectorText" presStyleLbl="sibTrans2D1" presStyleIdx="1" presStyleCnt="4"/>
      <dgm:spPr/>
    </dgm:pt>
    <dgm:pt modelId="{2FFC36C2-AA6C-4E2F-BC63-AD604AC1C7F2}" type="pres">
      <dgm:prSet presAssocID="{7D19407F-56B5-4419-BE9B-B57E02EB19AB}" presName="node" presStyleLbl="node1" presStyleIdx="1" presStyleCnt="4">
        <dgm:presLayoutVars>
          <dgm:bulletEnabled val="1"/>
        </dgm:presLayoutVars>
      </dgm:prSet>
      <dgm:spPr/>
    </dgm:pt>
    <dgm:pt modelId="{80635D99-CBB5-4554-A62E-8FB40040FD62}" type="pres">
      <dgm:prSet presAssocID="{CE2BF37F-505B-4CDD-9129-2354BE5AA6B0}" presName="parTrans" presStyleLbl="sibTrans2D1" presStyleIdx="2" presStyleCnt="4"/>
      <dgm:spPr/>
    </dgm:pt>
    <dgm:pt modelId="{C15A39BE-D1C0-4728-9256-68B1E9C66869}" type="pres">
      <dgm:prSet presAssocID="{CE2BF37F-505B-4CDD-9129-2354BE5AA6B0}" presName="connectorText" presStyleLbl="sibTrans2D1" presStyleIdx="2" presStyleCnt="4"/>
      <dgm:spPr/>
    </dgm:pt>
    <dgm:pt modelId="{4F345C40-C391-495A-A085-F58407348D69}" type="pres">
      <dgm:prSet presAssocID="{436F56D5-12DD-47FD-BD2A-CF1437CDDE9B}" presName="node" presStyleLbl="node1" presStyleIdx="2" presStyleCnt="4">
        <dgm:presLayoutVars>
          <dgm:bulletEnabled val="1"/>
        </dgm:presLayoutVars>
      </dgm:prSet>
      <dgm:spPr/>
    </dgm:pt>
    <dgm:pt modelId="{2F890E24-E3CC-4CEA-9670-C69B64667513}" type="pres">
      <dgm:prSet presAssocID="{8B01EC07-F306-4CDC-A9DA-1595B10071E1}" presName="parTrans" presStyleLbl="sibTrans2D1" presStyleIdx="3" presStyleCnt="4"/>
      <dgm:spPr/>
    </dgm:pt>
    <dgm:pt modelId="{A72D70ED-8914-4CF8-97E2-15F708E2B335}" type="pres">
      <dgm:prSet presAssocID="{8B01EC07-F306-4CDC-A9DA-1595B10071E1}" presName="connectorText" presStyleLbl="sibTrans2D1" presStyleIdx="3" presStyleCnt="4"/>
      <dgm:spPr/>
    </dgm:pt>
    <dgm:pt modelId="{B30F336E-3CB8-44BF-AB0B-03222A7AFD37}" type="pres">
      <dgm:prSet presAssocID="{9F85025F-9157-4E19-8873-ADA2FE3DB6EF}" presName="node" presStyleLbl="node1" presStyleIdx="3" presStyleCnt="4">
        <dgm:presLayoutVars>
          <dgm:bulletEnabled val="1"/>
        </dgm:presLayoutVars>
      </dgm:prSet>
      <dgm:spPr/>
    </dgm:pt>
  </dgm:ptLst>
  <dgm:cxnLst>
    <dgm:cxn modelId="{717CAA00-08F7-4D7F-AF00-7A83E0D173A0}" type="presOf" srcId="{8B01EC07-F306-4CDC-A9DA-1595B10071E1}" destId="{A72D70ED-8914-4CF8-97E2-15F708E2B335}" srcOrd="1" destOrd="0" presId="urn:microsoft.com/office/officeart/2005/8/layout/radial5"/>
    <dgm:cxn modelId="{2B636620-1215-4492-9B9B-D16589F6551F}" type="presOf" srcId="{AF9BF89A-07EA-4FB5-9DE5-A7E67C0D83BC}" destId="{2AC228B2-A87B-4649-ADAB-B1EAAB38EEAA}" srcOrd="0" destOrd="0" presId="urn:microsoft.com/office/officeart/2005/8/layout/radial5"/>
    <dgm:cxn modelId="{9C86D720-9CA9-4C4B-AF0E-1D307B45C6CB}" srcId="{F6C59D9E-3CAB-471B-A090-543309ED630A}" destId="{2935CE4F-86DF-4798-BE37-24712B4806B4}" srcOrd="0" destOrd="0" parTransId="{2B174051-4E8C-4B28-B240-910F32C70EF9}" sibTransId="{A269D44C-B38E-4DAB-A624-31272B66B57D}"/>
    <dgm:cxn modelId="{508BDB24-37D3-47F5-B8DC-633C55BB8248}" type="presOf" srcId="{E8495F4C-2AB8-4367-9457-AE4E9B1BC34C}" destId="{FABA051D-A399-45A0-B5B4-A53CF0101D8B}" srcOrd="0" destOrd="0" presId="urn:microsoft.com/office/officeart/2005/8/layout/radial5"/>
    <dgm:cxn modelId="{207A5A2E-F37B-4B78-B244-89167B272783}" srcId="{2935CE4F-86DF-4798-BE37-24712B4806B4}" destId="{81D3E6DB-8CEB-4CB0-A5CF-6EC009523802}" srcOrd="0" destOrd="0" parTransId="{AF9BF89A-07EA-4FB5-9DE5-A7E67C0D83BC}" sibTransId="{9676FFCD-06AE-4D5D-AF9D-9F4ADF7CC63B}"/>
    <dgm:cxn modelId="{5D4D304B-64FC-47BA-90E4-F65333D1BEC1}" type="presOf" srcId="{8B01EC07-F306-4CDC-A9DA-1595B10071E1}" destId="{2F890E24-E3CC-4CEA-9670-C69B64667513}" srcOrd="0" destOrd="0" presId="urn:microsoft.com/office/officeart/2005/8/layout/radial5"/>
    <dgm:cxn modelId="{49811F50-D08B-4EE7-A7FA-9B3A5043B509}" type="presOf" srcId="{F6C59D9E-3CAB-471B-A090-543309ED630A}" destId="{616B2395-ADDA-4057-9CA4-574FFAB25D52}" srcOrd="0" destOrd="0" presId="urn:microsoft.com/office/officeart/2005/8/layout/radial5"/>
    <dgm:cxn modelId="{89C35B74-F378-4CFE-BDB3-6281B6752DE4}" srcId="{2935CE4F-86DF-4798-BE37-24712B4806B4}" destId="{436F56D5-12DD-47FD-BD2A-CF1437CDDE9B}" srcOrd="2" destOrd="0" parTransId="{CE2BF37F-505B-4CDD-9129-2354BE5AA6B0}" sibTransId="{4E2F1AEC-33EB-4B2B-9D2A-117A40BF94CE}"/>
    <dgm:cxn modelId="{86ACB77E-2B51-4FE6-80DB-FC45F3ED0088}" type="presOf" srcId="{9F85025F-9157-4E19-8873-ADA2FE3DB6EF}" destId="{B30F336E-3CB8-44BF-AB0B-03222A7AFD37}" srcOrd="0" destOrd="0" presId="urn:microsoft.com/office/officeart/2005/8/layout/radial5"/>
    <dgm:cxn modelId="{6C719A9C-BB35-47A3-9290-C0B5458B859F}" type="presOf" srcId="{CE2BF37F-505B-4CDD-9129-2354BE5AA6B0}" destId="{C15A39BE-D1C0-4728-9256-68B1E9C66869}" srcOrd="1" destOrd="0" presId="urn:microsoft.com/office/officeart/2005/8/layout/radial5"/>
    <dgm:cxn modelId="{6BE5D0A1-C3ED-4770-B214-D6FC5033DEF0}" type="presOf" srcId="{AF9BF89A-07EA-4FB5-9DE5-A7E67C0D83BC}" destId="{E1F6B929-A22F-4E53-9966-D00D2063B0FF}" srcOrd="1" destOrd="0" presId="urn:microsoft.com/office/officeart/2005/8/layout/radial5"/>
    <dgm:cxn modelId="{75FC70C2-4951-40BF-AE7B-D13CF61A0F10}" srcId="{2935CE4F-86DF-4798-BE37-24712B4806B4}" destId="{7D19407F-56B5-4419-BE9B-B57E02EB19AB}" srcOrd="1" destOrd="0" parTransId="{E8495F4C-2AB8-4367-9457-AE4E9B1BC34C}" sibTransId="{5C1D3581-2717-42AD-807B-26A2E4D047A0}"/>
    <dgm:cxn modelId="{8D553FC7-096A-440D-8197-9EE3DFD51C11}" type="presOf" srcId="{CE2BF37F-505B-4CDD-9129-2354BE5AA6B0}" destId="{80635D99-CBB5-4554-A62E-8FB40040FD62}" srcOrd="0" destOrd="0" presId="urn:microsoft.com/office/officeart/2005/8/layout/radial5"/>
    <dgm:cxn modelId="{DBB0D7DA-5BCF-4747-B39C-59CF13ACFB38}" type="presOf" srcId="{2935CE4F-86DF-4798-BE37-24712B4806B4}" destId="{7DC06E1F-B58F-466B-8B0A-3AC2073E2B95}" srcOrd="0" destOrd="0" presId="urn:microsoft.com/office/officeart/2005/8/layout/radial5"/>
    <dgm:cxn modelId="{5830B0DD-4B21-46DA-B224-A3CD0065F84A}" type="presOf" srcId="{81D3E6DB-8CEB-4CB0-A5CF-6EC009523802}" destId="{A10C1189-D1A1-4F46-ADA0-DDCDBED27A23}" srcOrd="0" destOrd="0" presId="urn:microsoft.com/office/officeart/2005/8/layout/radial5"/>
    <dgm:cxn modelId="{24CC6AE8-114A-4611-B369-EE1DF798D37C}" srcId="{2935CE4F-86DF-4798-BE37-24712B4806B4}" destId="{9F85025F-9157-4E19-8873-ADA2FE3DB6EF}" srcOrd="3" destOrd="0" parTransId="{8B01EC07-F306-4CDC-A9DA-1595B10071E1}" sibTransId="{0CA1EFC0-10E9-4D18-9573-00EADD394E01}"/>
    <dgm:cxn modelId="{E39696E9-9BBB-4DEF-ADEA-E14CE20D1583}" type="presOf" srcId="{436F56D5-12DD-47FD-BD2A-CF1437CDDE9B}" destId="{4F345C40-C391-495A-A085-F58407348D69}" srcOrd="0" destOrd="0" presId="urn:microsoft.com/office/officeart/2005/8/layout/radial5"/>
    <dgm:cxn modelId="{1DC9AAEA-D833-48E8-92AE-58208A7C9F33}" type="presOf" srcId="{7D19407F-56B5-4419-BE9B-B57E02EB19AB}" destId="{2FFC36C2-AA6C-4E2F-BC63-AD604AC1C7F2}" srcOrd="0" destOrd="0" presId="urn:microsoft.com/office/officeart/2005/8/layout/radial5"/>
    <dgm:cxn modelId="{3A60C2F0-8DB7-4CB2-B8F8-F4918A203B97}" type="presOf" srcId="{E8495F4C-2AB8-4367-9457-AE4E9B1BC34C}" destId="{E2913291-5AA8-434F-881D-F4F4AA755E2D}" srcOrd="1" destOrd="0" presId="urn:microsoft.com/office/officeart/2005/8/layout/radial5"/>
    <dgm:cxn modelId="{F8499AA7-DF82-45F0-9726-3122F7F0C785}" type="presParOf" srcId="{616B2395-ADDA-4057-9CA4-574FFAB25D52}" destId="{7DC06E1F-B58F-466B-8B0A-3AC2073E2B95}" srcOrd="0" destOrd="0" presId="urn:microsoft.com/office/officeart/2005/8/layout/radial5"/>
    <dgm:cxn modelId="{0D701258-0703-4AB3-B25C-EABD7E4DC84A}" type="presParOf" srcId="{616B2395-ADDA-4057-9CA4-574FFAB25D52}" destId="{2AC228B2-A87B-4649-ADAB-B1EAAB38EEAA}" srcOrd="1" destOrd="0" presId="urn:microsoft.com/office/officeart/2005/8/layout/radial5"/>
    <dgm:cxn modelId="{03204460-99A7-4319-935C-8D8C85AAAE7A}" type="presParOf" srcId="{2AC228B2-A87B-4649-ADAB-B1EAAB38EEAA}" destId="{E1F6B929-A22F-4E53-9966-D00D2063B0FF}" srcOrd="0" destOrd="0" presId="urn:microsoft.com/office/officeart/2005/8/layout/radial5"/>
    <dgm:cxn modelId="{EF83D63F-A6B5-4D12-97EC-68369D41AA9E}" type="presParOf" srcId="{616B2395-ADDA-4057-9CA4-574FFAB25D52}" destId="{A10C1189-D1A1-4F46-ADA0-DDCDBED27A23}" srcOrd="2" destOrd="0" presId="urn:microsoft.com/office/officeart/2005/8/layout/radial5"/>
    <dgm:cxn modelId="{C529495C-1E03-4655-9400-57A0E599524B}" type="presParOf" srcId="{616B2395-ADDA-4057-9CA4-574FFAB25D52}" destId="{FABA051D-A399-45A0-B5B4-A53CF0101D8B}" srcOrd="3" destOrd="0" presId="urn:microsoft.com/office/officeart/2005/8/layout/radial5"/>
    <dgm:cxn modelId="{FCE019B3-117A-4963-9CAE-CCE4ACDA4989}" type="presParOf" srcId="{FABA051D-A399-45A0-B5B4-A53CF0101D8B}" destId="{E2913291-5AA8-434F-881D-F4F4AA755E2D}" srcOrd="0" destOrd="0" presId="urn:microsoft.com/office/officeart/2005/8/layout/radial5"/>
    <dgm:cxn modelId="{4727784D-5C76-49D3-96F5-DD4EA8CDC023}" type="presParOf" srcId="{616B2395-ADDA-4057-9CA4-574FFAB25D52}" destId="{2FFC36C2-AA6C-4E2F-BC63-AD604AC1C7F2}" srcOrd="4" destOrd="0" presId="urn:microsoft.com/office/officeart/2005/8/layout/radial5"/>
    <dgm:cxn modelId="{DD9222D3-8941-43B0-A75D-B83D56E03899}" type="presParOf" srcId="{616B2395-ADDA-4057-9CA4-574FFAB25D52}" destId="{80635D99-CBB5-4554-A62E-8FB40040FD62}" srcOrd="5" destOrd="0" presId="urn:microsoft.com/office/officeart/2005/8/layout/radial5"/>
    <dgm:cxn modelId="{3D630BEC-1FC1-498B-9C31-B14EB276081E}" type="presParOf" srcId="{80635D99-CBB5-4554-A62E-8FB40040FD62}" destId="{C15A39BE-D1C0-4728-9256-68B1E9C66869}" srcOrd="0" destOrd="0" presId="urn:microsoft.com/office/officeart/2005/8/layout/radial5"/>
    <dgm:cxn modelId="{191D2071-901C-4E49-B991-A71650663E06}" type="presParOf" srcId="{616B2395-ADDA-4057-9CA4-574FFAB25D52}" destId="{4F345C40-C391-495A-A085-F58407348D69}" srcOrd="6" destOrd="0" presId="urn:microsoft.com/office/officeart/2005/8/layout/radial5"/>
    <dgm:cxn modelId="{AB1A4025-14CE-4F6D-B198-3B3CDD5E7620}" type="presParOf" srcId="{616B2395-ADDA-4057-9CA4-574FFAB25D52}" destId="{2F890E24-E3CC-4CEA-9670-C69B64667513}" srcOrd="7" destOrd="0" presId="urn:microsoft.com/office/officeart/2005/8/layout/radial5"/>
    <dgm:cxn modelId="{62BD606C-C106-4990-9D01-EAB9AE1B33B2}" type="presParOf" srcId="{2F890E24-E3CC-4CEA-9670-C69B64667513}" destId="{A72D70ED-8914-4CF8-97E2-15F708E2B335}" srcOrd="0" destOrd="0" presId="urn:microsoft.com/office/officeart/2005/8/layout/radial5"/>
    <dgm:cxn modelId="{B2ADB611-F285-4DAD-8079-722015C58497}" type="presParOf" srcId="{616B2395-ADDA-4057-9CA4-574FFAB25D52}" destId="{B30F336E-3CB8-44BF-AB0B-03222A7AFD37}"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C59D9E-3CAB-471B-A090-543309ED630A}" type="doc">
      <dgm:prSet loTypeId="urn:microsoft.com/office/officeart/2005/8/layout/radial5" loCatId="relationship" qsTypeId="urn:microsoft.com/office/officeart/2005/8/quickstyle/simple5" qsCatId="simple" csTypeId="urn:microsoft.com/office/officeart/2005/8/colors/accent2_2" csCatId="accent2" phldr="1"/>
      <dgm:spPr/>
      <dgm:t>
        <a:bodyPr/>
        <a:lstStyle/>
        <a:p>
          <a:endParaRPr lang="en-US"/>
        </a:p>
      </dgm:t>
    </dgm:pt>
    <dgm:pt modelId="{2935CE4F-86DF-4798-BE37-24712B4806B4}">
      <dgm:prSet phldrT="[Text]"/>
      <dgm:spPr/>
      <dgm:t>
        <a:bodyPr/>
        <a:lstStyle/>
        <a:p>
          <a:r>
            <a:rPr lang="en-US" dirty="0"/>
            <a:t>IL-1</a:t>
          </a:r>
        </a:p>
      </dgm:t>
    </dgm:pt>
    <dgm:pt modelId="{2B174051-4E8C-4B28-B240-910F32C70EF9}" type="parTrans" cxnId="{9C86D720-9CA9-4C4B-AF0E-1D307B45C6CB}">
      <dgm:prSet/>
      <dgm:spPr/>
      <dgm:t>
        <a:bodyPr/>
        <a:lstStyle/>
        <a:p>
          <a:endParaRPr lang="en-US"/>
        </a:p>
      </dgm:t>
    </dgm:pt>
    <dgm:pt modelId="{A269D44C-B38E-4DAB-A624-31272B66B57D}" type="sibTrans" cxnId="{9C86D720-9CA9-4C4B-AF0E-1D307B45C6CB}">
      <dgm:prSet/>
      <dgm:spPr/>
      <dgm:t>
        <a:bodyPr/>
        <a:lstStyle/>
        <a:p>
          <a:endParaRPr lang="en-US"/>
        </a:p>
      </dgm:t>
    </dgm:pt>
    <dgm:pt modelId="{81D3E6DB-8CEB-4CB0-A5CF-6EC009523802}">
      <dgm:prSet phldrT="[Text]"/>
      <dgm:spPr/>
      <dgm:t>
        <a:bodyPr/>
        <a:lstStyle/>
        <a:p>
          <a:r>
            <a:rPr lang="en-US" dirty="0"/>
            <a:t>Produce IL-6</a:t>
          </a:r>
        </a:p>
      </dgm:t>
    </dgm:pt>
    <dgm:pt modelId="{AF9BF89A-07EA-4FB5-9DE5-A7E67C0D83BC}" type="parTrans" cxnId="{207A5A2E-F37B-4B78-B244-89167B272783}">
      <dgm:prSet/>
      <dgm:spPr/>
      <dgm:t>
        <a:bodyPr/>
        <a:lstStyle/>
        <a:p>
          <a:endParaRPr lang="en-US"/>
        </a:p>
      </dgm:t>
    </dgm:pt>
    <dgm:pt modelId="{9676FFCD-06AE-4D5D-AF9D-9F4ADF7CC63B}" type="sibTrans" cxnId="{207A5A2E-F37B-4B78-B244-89167B272783}">
      <dgm:prSet/>
      <dgm:spPr/>
      <dgm:t>
        <a:bodyPr/>
        <a:lstStyle/>
        <a:p>
          <a:endParaRPr lang="en-US"/>
        </a:p>
      </dgm:t>
    </dgm:pt>
    <dgm:pt modelId="{7D19407F-56B5-4419-BE9B-B57E02EB19AB}">
      <dgm:prSet phldrT="[Text]"/>
      <dgm:spPr/>
      <dgm:t>
        <a:bodyPr/>
        <a:lstStyle/>
        <a:p>
          <a:r>
            <a:rPr lang="en-US" dirty="0"/>
            <a:t>Induce acute phase proteins</a:t>
          </a:r>
        </a:p>
      </dgm:t>
    </dgm:pt>
    <dgm:pt modelId="{E8495F4C-2AB8-4367-9457-AE4E9B1BC34C}" type="parTrans" cxnId="{75FC70C2-4951-40BF-AE7B-D13CF61A0F10}">
      <dgm:prSet/>
      <dgm:spPr/>
      <dgm:t>
        <a:bodyPr/>
        <a:lstStyle/>
        <a:p>
          <a:endParaRPr lang="en-US"/>
        </a:p>
      </dgm:t>
    </dgm:pt>
    <dgm:pt modelId="{5C1D3581-2717-42AD-807B-26A2E4D047A0}" type="sibTrans" cxnId="{75FC70C2-4951-40BF-AE7B-D13CF61A0F10}">
      <dgm:prSet/>
      <dgm:spPr/>
      <dgm:t>
        <a:bodyPr/>
        <a:lstStyle/>
        <a:p>
          <a:endParaRPr lang="en-US"/>
        </a:p>
      </dgm:t>
    </dgm:pt>
    <dgm:pt modelId="{436F56D5-12DD-47FD-BD2A-CF1437CDDE9B}">
      <dgm:prSet phldrT="[Text]"/>
      <dgm:spPr/>
      <dgm:t>
        <a:bodyPr/>
        <a:lstStyle/>
        <a:p>
          <a:r>
            <a:rPr lang="en-US" dirty="0"/>
            <a:t>Production of pro-inflammatory mediators</a:t>
          </a:r>
        </a:p>
      </dgm:t>
    </dgm:pt>
    <dgm:pt modelId="{CE2BF37F-505B-4CDD-9129-2354BE5AA6B0}" type="parTrans" cxnId="{89C35B74-F378-4CFE-BDB3-6281B6752DE4}">
      <dgm:prSet/>
      <dgm:spPr/>
      <dgm:t>
        <a:bodyPr/>
        <a:lstStyle/>
        <a:p>
          <a:endParaRPr lang="en-US"/>
        </a:p>
      </dgm:t>
    </dgm:pt>
    <dgm:pt modelId="{4E2F1AEC-33EB-4B2B-9D2A-117A40BF94CE}" type="sibTrans" cxnId="{89C35B74-F378-4CFE-BDB3-6281B6752DE4}">
      <dgm:prSet/>
      <dgm:spPr/>
      <dgm:t>
        <a:bodyPr/>
        <a:lstStyle/>
        <a:p>
          <a:endParaRPr lang="en-US"/>
        </a:p>
      </dgm:t>
    </dgm:pt>
    <dgm:pt modelId="{9F85025F-9157-4E19-8873-ADA2FE3DB6EF}">
      <dgm:prSet phldrT="[Text]"/>
      <dgm:spPr/>
      <dgm:t>
        <a:bodyPr/>
        <a:lstStyle/>
        <a:p>
          <a:r>
            <a:rPr lang="en-US" dirty="0"/>
            <a:t>Recruitment of immune cells</a:t>
          </a:r>
        </a:p>
      </dgm:t>
    </dgm:pt>
    <dgm:pt modelId="{8B01EC07-F306-4CDC-A9DA-1595B10071E1}" type="parTrans" cxnId="{24CC6AE8-114A-4611-B369-EE1DF798D37C}">
      <dgm:prSet/>
      <dgm:spPr/>
      <dgm:t>
        <a:bodyPr/>
        <a:lstStyle/>
        <a:p>
          <a:endParaRPr lang="en-US"/>
        </a:p>
      </dgm:t>
    </dgm:pt>
    <dgm:pt modelId="{0CA1EFC0-10E9-4D18-9573-00EADD394E01}" type="sibTrans" cxnId="{24CC6AE8-114A-4611-B369-EE1DF798D37C}">
      <dgm:prSet/>
      <dgm:spPr/>
      <dgm:t>
        <a:bodyPr/>
        <a:lstStyle/>
        <a:p>
          <a:endParaRPr lang="en-US"/>
        </a:p>
      </dgm:t>
    </dgm:pt>
    <dgm:pt modelId="{616B2395-ADDA-4057-9CA4-574FFAB25D52}" type="pres">
      <dgm:prSet presAssocID="{F6C59D9E-3CAB-471B-A090-543309ED630A}" presName="Name0" presStyleCnt="0">
        <dgm:presLayoutVars>
          <dgm:chMax val="1"/>
          <dgm:dir/>
          <dgm:animLvl val="ctr"/>
          <dgm:resizeHandles val="exact"/>
        </dgm:presLayoutVars>
      </dgm:prSet>
      <dgm:spPr/>
    </dgm:pt>
    <dgm:pt modelId="{7DC06E1F-B58F-466B-8B0A-3AC2073E2B95}" type="pres">
      <dgm:prSet presAssocID="{2935CE4F-86DF-4798-BE37-24712B4806B4}" presName="centerShape" presStyleLbl="node0" presStyleIdx="0" presStyleCnt="1"/>
      <dgm:spPr/>
    </dgm:pt>
    <dgm:pt modelId="{2AC228B2-A87B-4649-ADAB-B1EAAB38EEAA}" type="pres">
      <dgm:prSet presAssocID="{AF9BF89A-07EA-4FB5-9DE5-A7E67C0D83BC}" presName="parTrans" presStyleLbl="sibTrans2D1" presStyleIdx="0" presStyleCnt="4"/>
      <dgm:spPr/>
    </dgm:pt>
    <dgm:pt modelId="{E1F6B929-A22F-4E53-9966-D00D2063B0FF}" type="pres">
      <dgm:prSet presAssocID="{AF9BF89A-07EA-4FB5-9DE5-A7E67C0D83BC}" presName="connectorText" presStyleLbl="sibTrans2D1" presStyleIdx="0" presStyleCnt="4"/>
      <dgm:spPr/>
    </dgm:pt>
    <dgm:pt modelId="{A10C1189-D1A1-4F46-ADA0-DDCDBED27A23}" type="pres">
      <dgm:prSet presAssocID="{81D3E6DB-8CEB-4CB0-A5CF-6EC009523802}" presName="node" presStyleLbl="node1" presStyleIdx="0" presStyleCnt="4">
        <dgm:presLayoutVars>
          <dgm:bulletEnabled val="1"/>
        </dgm:presLayoutVars>
      </dgm:prSet>
      <dgm:spPr/>
    </dgm:pt>
    <dgm:pt modelId="{FABA051D-A399-45A0-B5B4-A53CF0101D8B}" type="pres">
      <dgm:prSet presAssocID="{E8495F4C-2AB8-4367-9457-AE4E9B1BC34C}" presName="parTrans" presStyleLbl="sibTrans2D1" presStyleIdx="1" presStyleCnt="4"/>
      <dgm:spPr/>
    </dgm:pt>
    <dgm:pt modelId="{E2913291-5AA8-434F-881D-F4F4AA755E2D}" type="pres">
      <dgm:prSet presAssocID="{E8495F4C-2AB8-4367-9457-AE4E9B1BC34C}" presName="connectorText" presStyleLbl="sibTrans2D1" presStyleIdx="1" presStyleCnt="4"/>
      <dgm:spPr/>
    </dgm:pt>
    <dgm:pt modelId="{2FFC36C2-AA6C-4E2F-BC63-AD604AC1C7F2}" type="pres">
      <dgm:prSet presAssocID="{7D19407F-56B5-4419-BE9B-B57E02EB19AB}" presName="node" presStyleLbl="node1" presStyleIdx="1" presStyleCnt="4">
        <dgm:presLayoutVars>
          <dgm:bulletEnabled val="1"/>
        </dgm:presLayoutVars>
      </dgm:prSet>
      <dgm:spPr/>
    </dgm:pt>
    <dgm:pt modelId="{80635D99-CBB5-4554-A62E-8FB40040FD62}" type="pres">
      <dgm:prSet presAssocID="{CE2BF37F-505B-4CDD-9129-2354BE5AA6B0}" presName="parTrans" presStyleLbl="sibTrans2D1" presStyleIdx="2" presStyleCnt="4"/>
      <dgm:spPr/>
    </dgm:pt>
    <dgm:pt modelId="{C15A39BE-D1C0-4728-9256-68B1E9C66869}" type="pres">
      <dgm:prSet presAssocID="{CE2BF37F-505B-4CDD-9129-2354BE5AA6B0}" presName="connectorText" presStyleLbl="sibTrans2D1" presStyleIdx="2" presStyleCnt="4"/>
      <dgm:spPr/>
    </dgm:pt>
    <dgm:pt modelId="{4F345C40-C391-495A-A085-F58407348D69}" type="pres">
      <dgm:prSet presAssocID="{436F56D5-12DD-47FD-BD2A-CF1437CDDE9B}" presName="node" presStyleLbl="node1" presStyleIdx="2" presStyleCnt="4">
        <dgm:presLayoutVars>
          <dgm:bulletEnabled val="1"/>
        </dgm:presLayoutVars>
      </dgm:prSet>
      <dgm:spPr/>
    </dgm:pt>
    <dgm:pt modelId="{2F890E24-E3CC-4CEA-9670-C69B64667513}" type="pres">
      <dgm:prSet presAssocID="{8B01EC07-F306-4CDC-A9DA-1595B10071E1}" presName="parTrans" presStyleLbl="sibTrans2D1" presStyleIdx="3" presStyleCnt="4"/>
      <dgm:spPr/>
    </dgm:pt>
    <dgm:pt modelId="{A72D70ED-8914-4CF8-97E2-15F708E2B335}" type="pres">
      <dgm:prSet presAssocID="{8B01EC07-F306-4CDC-A9DA-1595B10071E1}" presName="connectorText" presStyleLbl="sibTrans2D1" presStyleIdx="3" presStyleCnt="4"/>
      <dgm:spPr/>
    </dgm:pt>
    <dgm:pt modelId="{B30F336E-3CB8-44BF-AB0B-03222A7AFD37}" type="pres">
      <dgm:prSet presAssocID="{9F85025F-9157-4E19-8873-ADA2FE3DB6EF}" presName="node" presStyleLbl="node1" presStyleIdx="3" presStyleCnt="4">
        <dgm:presLayoutVars>
          <dgm:bulletEnabled val="1"/>
        </dgm:presLayoutVars>
      </dgm:prSet>
      <dgm:spPr/>
    </dgm:pt>
  </dgm:ptLst>
  <dgm:cxnLst>
    <dgm:cxn modelId="{717CAA00-08F7-4D7F-AF00-7A83E0D173A0}" type="presOf" srcId="{8B01EC07-F306-4CDC-A9DA-1595B10071E1}" destId="{A72D70ED-8914-4CF8-97E2-15F708E2B335}" srcOrd="1" destOrd="0" presId="urn:microsoft.com/office/officeart/2005/8/layout/radial5"/>
    <dgm:cxn modelId="{2B636620-1215-4492-9B9B-D16589F6551F}" type="presOf" srcId="{AF9BF89A-07EA-4FB5-9DE5-A7E67C0D83BC}" destId="{2AC228B2-A87B-4649-ADAB-B1EAAB38EEAA}" srcOrd="0" destOrd="0" presId="urn:microsoft.com/office/officeart/2005/8/layout/radial5"/>
    <dgm:cxn modelId="{9C86D720-9CA9-4C4B-AF0E-1D307B45C6CB}" srcId="{F6C59D9E-3CAB-471B-A090-543309ED630A}" destId="{2935CE4F-86DF-4798-BE37-24712B4806B4}" srcOrd="0" destOrd="0" parTransId="{2B174051-4E8C-4B28-B240-910F32C70EF9}" sibTransId="{A269D44C-B38E-4DAB-A624-31272B66B57D}"/>
    <dgm:cxn modelId="{508BDB24-37D3-47F5-B8DC-633C55BB8248}" type="presOf" srcId="{E8495F4C-2AB8-4367-9457-AE4E9B1BC34C}" destId="{FABA051D-A399-45A0-B5B4-A53CF0101D8B}" srcOrd="0" destOrd="0" presId="urn:microsoft.com/office/officeart/2005/8/layout/radial5"/>
    <dgm:cxn modelId="{207A5A2E-F37B-4B78-B244-89167B272783}" srcId="{2935CE4F-86DF-4798-BE37-24712B4806B4}" destId="{81D3E6DB-8CEB-4CB0-A5CF-6EC009523802}" srcOrd="0" destOrd="0" parTransId="{AF9BF89A-07EA-4FB5-9DE5-A7E67C0D83BC}" sibTransId="{9676FFCD-06AE-4D5D-AF9D-9F4ADF7CC63B}"/>
    <dgm:cxn modelId="{5D4D304B-64FC-47BA-90E4-F65333D1BEC1}" type="presOf" srcId="{8B01EC07-F306-4CDC-A9DA-1595B10071E1}" destId="{2F890E24-E3CC-4CEA-9670-C69B64667513}" srcOrd="0" destOrd="0" presId="urn:microsoft.com/office/officeart/2005/8/layout/radial5"/>
    <dgm:cxn modelId="{49811F50-D08B-4EE7-A7FA-9B3A5043B509}" type="presOf" srcId="{F6C59D9E-3CAB-471B-A090-543309ED630A}" destId="{616B2395-ADDA-4057-9CA4-574FFAB25D52}" srcOrd="0" destOrd="0" presId="urn:microsoft.com/office/officeart/2005/8/layout/radial5"/>
    <dgm:cxn modelId="{89C35B74-F378-4CFE-BDB3-6281B6752DE4}" srcId="{2935CE4F-86DF-4798-BE37-24712B4806B4}" destId="{436F56D5-12DD-47FD-BD2A-CF1437CDDE9B}" srcOrd="2" destOrd="0" parTransId="{CE2BF37F-505B-4CDD-9129-2354BE5AA6B0}" sibTransId="{4E2F1AEC-33EB-4B2B-9D2A-117A40BF94CE}"/>
    <dgm:cxn modelId="{86ACB77E-2B51-4FE6-80DB-FC45F3ED0088}" type="presOf" srcId="{9F85025F-9157-4E19-8873-ADA2FE3DB6EF}" destId="{B30F336E-3CB8-44BF-AB0B-03222A7AFD37}" srcOrd="0" destOrd="0" presId="urn:microsoft.com/office/officeart/2005/8/layout/radial5"/>
    <dgm:cxn modelId="{6C719A9C-BB35-47A3-9290-C0B5458B859F}" type="presOf" srcId="{CE2BF37F-505B-4CDD-9129-2354BE5AA6B0}" destId="{C15A39BE-D1C0-4728-9256-68B1E9C66869}" srcOrd="1" destOrd="0" presId="urn:microsoft.com/office/officeart/2005/8/layout/radial5"/>
    <dgm:cxn modelId="{6BE5D0A1-C3ED-4770-B214-D6FC5033DEF0}" type="presOf" srcId="{AF9BF89A-07EA-4FB5-9DE5-A7E67C0D83BC}" destId="{E1F6B929-A22F-4E53-9966-D00D2063B0FF}" srcOrd="1" destOrd="0" presId="urn:microsoft.com/office/officeart/2005/8/layout/radial5"/>
    <dgm:cxn modelId="{75FC70C2-4951-40BF-AE7B-D13CF61A0F10}" srcId="{2935CE4F-86DF-4798-BE37-24712B4806B4}" destId="{7D19407F-56B5-4419-BE9B-B57E02EB19AB}" srcOrd="1" destOrd="0" parTransId="{E8495F4C-2AB8-4367-9457-AE4E9B1BC34C}" sibTransId="{5C1D3581-2717-42AD-807B-26A2E4D047A0}"/>
    <dgm:cxn modelId="{8D553FC7-096A-440D-8197-9EE3DFD51C11}" type="presOf" srcId="{CE2BF37F-505B-4CDD-9129-2354BE5AA6B0}" destId="{80635D99-CBB5-4554-A62E-8FB40040FD62}" srcOrd="0" destOrd="0" presId="urn:microsoft.com/office/officeart/2005/8/layout/radial5"/>
    <dgm:cxn modelId="{DBB0D7DA-5BCF-4747-B39C-59CF13ACFB38}" type="presOf" srcId="{2935CE4F-86DF-4798-BE37-24712B4806B4}" destId="{7DC06E1F-B58F-466B-8B0A-3AC2073E2B95}" srcOrd="0" destOrd="0" presId="urn:microsoft.com/office/officeart/2005/8/layout/radial5"/>
    <dgm:cxn modelId="{5830B0DD-4B21-46DA-B224-A3CD0065F84A}" type="presOf" srcId="{81D3E6DB-8CEB-4CB0-A5CF-6EC009523802}" destId="{A10C1189-D1A1-4F46-ADA0-DDCDBED27A23}" srcOrd="0" destOrd="0" presId="urn:microsoft.com/office/officeart/2005/8/layout/radial5"/>
    <dgm:cxn modelId="{24CC6AE8-114A-4611-B369-EE1DF798D37C}" srcId="{2935CE4F-86DF-4798-BE37-24712B4806B4}" destId="{9F85025F-9157-4E19-8873-ADA2FE3DB6EF}" srcOrd="3" destOrd="0" parTransId="{8B01EC07-F306-4CDC-A9DA-1595B10071E1}" sibTransId="{0CA1EFC0-10E9-4D18-9573-00EADD394E01}"/>
    <dgm:cxn modelId="{E39696E9-9BBB-4DEF-ADEA-E14CE20D1583}" type="presOf" srcId="{436F56D5-12DD-47FD-BD2A-CF1437CDDE9B}" destId="{4F345C40-C391-495A-A085-F58407348D69}" srcOrd="0" destOrd="0" presId="urn:microsoft.com/office/officeart/2005/8/layout/radial5"/>
    <dgm:cxn modelId="{1DC9AAEA-D833-48E8-92AE-58208A7C9F33}" type="presOf" srcId="{7D19407F-56B5-4419-BE9B-B57E02EB19AB}" destId="{2FFC36C2-AA6C-4E2F-BC63-AD604AC1C7F2}" srcOrd="0" destOrd="0" presId="urn:microsoft.com/office/officeart/2005/8/layout/radial5"/>
    <dgm:cxn modelId="{3A60C2F0-8DB7-4CB2-B8F8-F4918A203B97}" type="presOf" srcId="{E8495F4C-2AB8-4367-9457-AE4E9B1BC34C}" destId="{E2913291-5AA8-434F-881D-F4F4AA755E2D}" srcOrd="1" destOrd="0" presId="urn:microsoft.com/office/officeart/2005/8/layout/radial5"/>
    <dgm:cxn modelId="{F8499AA7-DF82-45F0-9726-3122F7F0C785}" type="presParOf" srcId="{616B2395-ADDA-4057-9CA4-574FFAB25D52}" destId="{7DC06E1F-B58F-466B-8B0A-3AC2073E2B95}" srcOrd="0" destOrd="0" presId="urn:microsoft.com/office/officeart/2005/8/layout/radial5"/>
    <dgm:cxn modelId="{0D701258-0703-4AB3-B25C-EABD7E4DC84A}" type="presParOf" srcId="{616B2395-ADDA-4057-9CA4-574FFAB25D52}" destId="{2AC228B2-A87B-4649-ADAB-B1EAAB38EEAA}" srcOrd="1" destOrd="0" presId="urn:microsoft.com/office/officeart/2005/8/layout/radial5"/>
    <dgm:cxn modelId="{03204460-99A7-4319-935C-8D8C85AAAE7A}" type="presParOf" srcId="{2AC228B2-A87B-4649-ADAB-B1EAAB38EEAA}" destId="{E1F6B929-A22F-4E53-9966-D00D2063B0FF}" srcOrd="0" destOrd="0" presId="urn:microsoft.com/office/officeart/2005/8/layout/radial5"/>
    <dgm:cxn modelId="{EF83D63F-A6B5-4D12-97EC-68369D41AA9E}" type="presParOf" srcId="{616B2395-ADDA-4057-9CA4-574FFAB25D52}" destId="{A10C1189-D1A1-4F46-ADA0-DDCDBED27A23}" srcOrd="2" destOrd="0" presId="urn:microsoft.com/office/officeart/2005/8/layout/radial5"/>
    <dgm:cxn modelId="{C529495C-1E03-4655-9400-57A0E599524B}" type="presParOf" srcId="{616B2395-ADDA-4057-9CA4-574FFAB25D52}" destId="{FABA051D-A399-45A0-B5B4-A53CF0101D8B}" srcOrd="3" destOrd="0" presId="urn:microsoft.com/office/officeart/2005/8/layout/radial5"/>
    <dgm:cxn modelId="{FCE019B3-117A-4963-9CAE-CCE4ACDA4989}" type="presParOf" srcId="{FABA051D-A399-45A0-B5B4-A53CF0101D8B}" destId="{E2913291-5AA8-434F-881D-F4F4AA755E2D}" srcOrd="0" destOrd="0" presId="urn:microsoft.com/office/officeart/2005/8/layout/radial5"/>
    <dgm:cxn modelId="{4727784D-5C76-49D3-96F5-DD4EA8CDC023}" type="presParOf" srcId="{616B2395-ADDA-4057-9CA4-574FFAB25D52}" destId="{2FFC36C2-AA6C-4E2F-BC63-AD604AC1C7F2}" srcOrd="4" destOrd="0" presId="urn:microsoft.com/office/officeart/2005/8/layout/radial5"/>
    <dgm:cxn modelId="{DD9222D3-8941-43B0-A75D-B83D56E03899}" type="presParOf" srcId="{616B2395-ADDA-4057-9CA4-574FFAB25D52}" destId="{80635D99-CBB5-4554-A62E-8FB40040FD62}" srcOrd="5" destOrd="0" presId="urn:microsoft.com/office/officeart/2005/8/layout/radial5"/>
    <dgm:cxn modelId="{3D630BEC-1FC1-498B-9C31-B14EB276081E}" type="presParOf" srcId="{80635D99-CBB5-4554-A62E-8FB40040FD62}" destId="{C15A39BE-D1C0-4728-9256-68B1E9C66869}" srcOrd="0" destOrd="0" presId="urn:microsoft.com/office/officeart/2005/8/layout/radial5"/>
    <dgm:cxn modelId="{191D2071-901C-4E49-B991-A71650663E06}" type="presParOf" srcId="{616B2395-ADDA-4057-9CA4-574FFAB25D52}" destId="{4F345C40-C391-495A-A085-F58407348D69}" srcOrd="6" destOrd="0" presId="urn:microsoft.com/office/officeart/2005/8/layout/radial5"/>
    <dgm:cxn modelId="{AB1A4025-14CE-4F6D-B198-3B3CDD5E7620}" type="presParOf" srcId="{616B2395-ADDA-4057-9CA4-574FFAB25D52}" destId="{2F890E24-E3CC-4CEA-9670-C69B64667513}" srcOrd="7" destOrd="0" presId="urn:microsoft.com/office/officeart/2005/8/layout/radial5"/>
    <dgm:cxn modelId="{62BD606C-C106-4990-9D01-EAB9AE1B33B2}" type="presParOf" srcId="{2F890E24-E3CC-4CEA-9670-C69B64667513}" destId="{A72D70ED-8914-4CF8-97E2-15F708E2B335}" srcOrd="0" destOrd="0" presId="urn:microsoft.com/office/officeart/2005/8/layout/radial5"/>
    <dgm:cxn modelId="{B2ADB611-F285-4DAD-8079-722015C58497}" type="presParOf" srcId="{616B2395-ADDA-4057-9CA4-574FFAB25D52}" destId="{B30F336E-3CB8-44BF-AB0B-03222A7AFD37}" srcOrd="8"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75446-F059-4BD5-8F03-A3614EAFE874}">
      <dsp:nvSpPr>
        <dsp:cNvPr id="0" name=""/>
        <dsp:cNvSpPr/>
      </dsp:nvSpPr>
      <dsp:spPr>
        <a:xfrm>
          <a:off x="33" y="126758"/>
          <a:ext cx="3245433" cy="1008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b="1" kern="1200" dirty="0" err="1">
              <a:solidFill>
                <a:srgbClr val="002060"/>
              </a:solidFill>
            </a:rPr>
            <a:t>Glofitamab</a:t>
          </a:r>
          <a:endParaRPr lang="en-US" sz="3500" b="1" kern="1200" dirty="0">
            <a:solidFill>
              <a:srgbClr val="002060"/>
            </a:solidFill>
          </a:endParaRPr>
        </a:p>
      </dsp:txBody>
      <dsp:txXfrm>
        <a:off x="33" y="126758"/>
        <a:ext cx="3245433" cy="1008000"/>
      </dsp:txXfrm>
    </dsp:sp>
    <dsp:sp modelId="{7FAE5FC1-B014-4F5F-830F-273E49D3F10B}">
      <dsp:nvSpPr>
        <dsp:cNvPr id="0" name=""/>
        <dsp:cNvSpPr/>
      </dsp:nvSpPr>
      <dsp:spPr>
        <a:xfrm>
          <a:off x="33" y="1134758"/>
          <a:ext cx="3245433" cy="17293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Fixed duration </a:t>
          </a:r>
          <a:r>
            <a:rPr lang="en-US" sz="1600" kern="1200" dirty="0">
              <a:solidFill>
                <a:schemeClr val="tx1">
                  <a:lumMod val="95000"/>
                  <a:lumOff val="5000"/>
                </a:schemeClr>
              </a:solidFill>
            </a:rPr>
            <a:t>(12 months)</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IV infusion (4hrs)</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Cycle: 21 days</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Pre-treatment </a:t>
          </a:r>
          <a:r>
            <a:rPr lang="en-US" sz="2000" kern="1200" dirty="0" err="1">
              <a:solidFill>
                <a:schemeClr val="tx1">
                  <a:lumMod val="95000"/>
                  <a:lumOff val="5000"/>
                </a:schemeClr>
              </a:solidFill>
            </a:rPr>
            <a:t>Obintuzumab</a:t>
          </a:r>
          <a:endParaRPr lang="en-US" sz="2000" kern="1200" dirty="0">
            <a:solidFill>
              <a:schemeClr val="tx1">
                <a:lumMod val="95000"/>
                <a:lumOff val="5000"/>
              </a:schemeClr>
            </a:solidFill>
          </a:endParaRPr>
        </a:p>
      </dsp:txBody>
      <dsp:txXfrm>
        <a:off x="33" y="1134758"/>
        <a:ext cx="3245433" cy="1729350"/>
      </dsp:txXfrm>
    </dsp:sp>
    <dsp:sp modelId="{D440F1D1-2EF5-4718-9D2D-ACBE88A63A0D}">
      <dsp:nvSpPr>
        <dsp:cNvPr id="0" name=""/>
        <dsp:cNvSpPr/>
      </dsp:nvSpPr>
      <dsp:spPr>
        <a:xfrm>
          <a:off x="3699827" y="126758"/>
          <a:ext cx="3245433" cy="1008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b="1" kern="1200" dirty="0" err="1">
              <a:solidFill>
                <a:srgbClr val="002060"/>
              </a:solidFill>
            </a:rPr>
            <a:t>Epcoritamab</a:t>
          </a:r>
          <a:endParaRPr lang="en-US" sz="3500" b="1" kern="1200" dirty="0">
            <a:solidFill>
              <a:srgbClr val="002060"/>
            </a:solidFill>
          </a:endParaRPr>
        </a:p>
      </dsp:txBody>
      <dsp:txXfrm>
        <a:off x="3699827" y="126758"/>
        <a:ext cx="3245433" cy="1008000"/>
      </dsp:txXfrm>
    </dsp:sp>
    <dsp:sp modelId="{0C36C2C1-EE17-45FD-B98A-2D7FE5403BB4}">
      <dsp:nvSpPr>
        <dsp:cNvPr id="0" name=""/>
        <dsp:cNvSpPr/>
      </dsp:nvSpPr>
      <dsp:spPr>
        <a:xfrm>
          <a:off x="3699827" y="1134758"/>
          <a:ext cx="3245433" cy="172935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Continuous treatment</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SC</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Cycle: 28 days</a:t>
          </a:r>
        </a:p>
      </dsp:txBody>
      <dsp:txXfrm>
        <a:off x="3699827" y="1134758"/>
        <a:ext cx="3245433" cy="1729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9/28/2023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6:06:26.303"/>
    </inkml:context>
    <inkml:brush xml:id="br0">
      <inkml:brushProperty name="width" value="0.1" units="cm"/>
      <inkml:brushProperty name="height" value="0.1" units="cm"/>
      <inkml:brushProperty name="color" value="#E71224"/>
    </inkml:brush>
  </inkml:definitions>
  <inkml:trace contextRef="#ctx0" brushRef="#br0">0 0 24575,'11'1'0,"-1"-1"0,0 2 0,0-1 0,1 1 0,-1 1 0,0 0 0,-1 0 0,16 8 0,1 3 0,40 30 0,-21-14 0,-36-23 0,0 1 0,-1-1 0,0 1 0,8 10 0,18 17 0,-13-15 0,34 42 0,7 8 0,-25-32 0,46 65 0,-52-62 0,62 62 0,-15-27 0,-18-16 0,3-2 0,139 97 0,-50-50 0,100 62 0,-209-136-1365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6:06:28.911"/>
    </inkml:context>
    <inkml:brush xml:id="br0">
      <inkml:brushProperty name="width" value="0.1" units="cm"/>
      <inkml:brushProperty name="height" value="0.1" units="cm"/>
      <inkml:brushProperty name="color" value="#E71224"/>
    </inkml:brush>
  </inkml:definitions>
  <inkml:trace contextRef="#ctx0" brushRef="#br0">0 1235 24575,'16'-1'0,"0"0"0,0-1 0,0-1 0,-1-1 0,1 0 0,-1-1 0,0 0 0,-1-2 0,1 1 0,-1-2 0,0 0 0,19-15 0,4-7 0,-1-1 0,61-70 0,-42 37 0,-15 17 0,66-60 0,101-95 0,-9 8 0,-179 175 0,-1-2 0,-1 0 0,0-1 0,18-34 0,-19 31 0,6-15 0,-20 34 0,1 0 0,0 0 0,0 0 0,1 0 0,0 0 0,0 1 0,0 0 0,1 0 0,-1 0 0,1 0 0,10-6 0,105-49 0,-33 15-1365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6:06:33.817"/>
    </inkml:context>
    <inkml:brush xml:id="br0">
      <inkml:brushProperty name="width" value="0.1" units="cm"/>
      <inkml:brushProperty name="height" value="0.1" units="cm"/>
      <inkml:brushProperty name="color" value="#E71224"/>
    </inkml:brush>
  </inkml:definitions>
  <inkml:trace contextRef="#ctx0" brushRef="#br0">0 0 24575,'4'2'0,"0"-1"0,0 1 0,0 0 0,-1 0 0,1 0 0,-1 1 0,0-1 0,1 1 0,-1 0 0,-1 0 0,1 0 0,0 0 0,4 6 0,10 10 0,16 14 0,-2 1 0,-1 2 0,43 66 0,-72-100 0,41 61 0,-21-30 0,0 0 0,3-2 0,1-1 0,1-1 0,32 29 0,13 3 0,-33-27 0,2-1 0,0-3 0,80 46 0,-101-66 0,353 160 0,-346-159 0,0 1 0,38 25 0,-41-22 0,1-2 0,0 0 0,27 9 0,17 3 0,46 15 0,-4 1-1365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7T16:06:35.935"/>
    </inkml:context>
    <inkml:brush xml:id="br0">
      <inkml:brushProperty name="width" value="0.1" units="cm"/>
      <inkml:brushProperty name="height" value="0.1" units="cm"/>
      <inkml:brushProperty name="color" value="#E71224"/>
    </inkml:brush>
  </inkml:definitions>
  <inkml:trace contextRef="#ctx0" brushRef="#br0">0 1103 24575,'7'-4'0,"-1"0"0,1 0 0,0 0 0,0 1 0,0 0 0,0 1 0,0 0 0,12-3 0,22-8 0,185-96 0,-196 91 0,0-2 0,0 0 0,-2-3 0,49-49 0,-46 41 0,38-29 0,-40 37 0,-1-2 0,28-33 0,86-86 0,-96 103 0,72-88 0,-99 107 15,0 1 0,2 1 0,0 0 0,1 2 0,1 1 0,1 0 0,33-16 0,186-78-1500,-226 105-5341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9/28/2023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162.xml"/><Relationship Id="rId4"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 Target="../slides/slide163.xml"/><Relationship Id="rId4"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ature.com/articles/s41409-022-01867-4#MOESM1"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 Target="../slides/slide165.xml"/><Relationship Id="rId4"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84</a:t>
            </a:fld>
            <a:endParaRPr lang="en-US" dirty="0"/>
          </a:p>
        </p:txBody>
      </p:sp>
    </p:spTree>
    <p:extLst>
      <p:ext uri="{BB962C8B-B14F-4D97-AF65-F5344CB8AC3E}">
        <p14:creationId xmlns:p14="http://schemas.microsoft.com/office/powerpoint/2010/main" val="387047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The overall survival of DLBCL has improved significantly over years from 40% 5 </a:t>
            </a:r>
            <a:r>
              <a:rPr lang="en-US" dirty="0" err="1"/>
              <a:t>yrs</a:t>
            </a:r>
            <a:r>
              <a:rPr lang="en-US" dirty="0"/>
              <a:t> OS in 1970s-80s to around 70% or more now. </a:t>
            </a:r>
            <a:r>
              <a:rPr lang="en-US" b="1" dirty="0"/>
              <a:t>Click.</a:t>
            </a:r>
            <a:endParaRPr lang="en-US" dirty="0"/>
          </a:p>
          <a:p>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We can see the upward flick in the improvement of OS at the end of 1990s to around 2005. </a:t>
            </a:r>
            <a:r>
              <a:rPr lang="en-US" b="1" dirty="0"/>
              <a:t>Click.</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Which is related to the introduction of rituximab. </a:t>
            </a:r>
            <a:r>
              <a:rPr lang="en-US" b="1" dirty="0"/>
              <a:t>Click.</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85</a:t>
            </a:fld>
            <a:endParaRPr lang="en-US" dirty="0"/>
          </a:p>
        </p:txBody>
      </p:sp>
    </p:spTree>
    <p:extLst>
      <p:ext uri="{BB962C8B-B14F-4D97-AF65-F5344CB8AC3E}">
        <p14:creationId xmlns:p14="http://schemas.microsoft.com/office/powerpoint/2010/main" val="1629379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latin typeface="Arial" charset="0"/>
              <a:ea typeface="ＭＳ Ｐゴシック" charset="-128"/>
              <a:cs typeface="MS PGothic" charset="-128"/>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charset="0"/>
                <a:ea typeface="ＭＳ Ｐゴシック" charset="-128"/>
              </a:defRPr>
            </a:lvl1pPr>
            <a:lvl2pPr marL="742950" indent="-285750">
              <a:defRPr>
                <a:solidFill>
                  <a:schemeClr val="tx1"/>
                </a:solidFill>
                <a:latin typeface="Tahoma" charset="0"/>
                <a:ea typeface="ＭＳ Ｐゴシック" charset="-128"/>
              </a:defRPr>
            </a:lvl2pPr>
            <a:lvl3pPr marL="1143000" indent="-228600">
              <a:defRPr>
                <a:solidFill>
                  <a:schemeClr val="tx1"/>
                </a:solidFill>
                <a:latin typeface="Tahoma" charset="0"/>
                <a:ea typeface="ＭＳ Ｐゴシック" charset="-128"/>
              </a:defRPr>
            </a:lvl3pPr>
            <a:lvl4pPr marL="1600200" indent="-228600">
              <a:defRPr>
                <a:solidFill>
                  <a:schemeClr val="tx1"/>
                </a:solidFill>
                <a:latin typeface="Tahoma" charset="0"/>
                <a:ea typeface="ＭＳ Ｐゴシック" charset="-128"/>
              </a:defRPr>
            </a:lvl4pPr>
            <a:lvl5pPr marL="2057400" indent="-228600">
              <a:defRPr>
                <a:solidFill>
                  <a:schemeClr val="tx1"/>
                </a:solidFill>
                <a:latin typeface="Tahoma" charset="0"/>
                <a:ea typeface="ＭＳ Ｐゴシック" charset="-128"/>
              </a:defRPr>
            </a:lvl5pPr>
            <a:lvl6pPr marL="2514600" indent="-228600" eaLnBrk="0" fontAlgn="base" hangingPunct="0">
              <a:spcBef>
                <a:spcPct val="0"/>
              </a:spcBef>
              <a:spcAft>
                <a:spcPct val="0"/>
              </a:spcAft>
              <a:defRPr>
                <a:solidFill>
                  <a:schemeClr val="tx1"/>
                </a:solidFill>
                <a:latin typeface="Tahoma" charset="0"/>
                <a:ea typeface="ＭＳ Ｐゴシック" charset="-128"/>
              </a:defRPr>
            </a:lvl6pPr>
            <a:lvl7pPr marL="2971800" indent="-228600" eaLnBrk="0" fontAlgn="base" hangingPunct="0">
              <a:spcBef>
                <a:spcPct val="0"/>
              </a:spcBef>
              <a:spcAft>
                <a:spcPct val="0"/>
              </a:spcAft>
              <a:defRPr>
                <a:solidFill>
                  <a:schemeClr val="tx1"/>
                </a:solidFill>
                <a:latin typeface="Tahoma" charset="0"/>
                <a:ea typeface="ＭＳ Ｐゴシック" charset="-128"/>
              </a:defRPr>
            </a:lvl7pPr>
            <a:lvl8pPr marL="3429000" indent="-228600" eaLnBrk="0" fontAlgn="base" hangingPunct="0">
              <a:spcBef>
                <a:spcPct val="0"/>
              </a:spcBef>
              <a:spcAft>
                <a:spcPct val="0"/>
              </a:spcAft>
              <a:defRPr>
                <a:solidFill>
                  <a:schemeClr val="tx1"/>
                </a:solidFill>
                <a:latin typeface="Tahoma" charset="0"/>
                <a:ea typeface="ＭＳ Ｐゴシック" charset="-128"/>
              </a:defRPr>
            </a:lvl8pPr>
            <a:lvl9pPr marL="3886200" indent="-228600" eaLnBrk="0" fontAlgn="base" hangingPunct="0">
              <a:spcBef>
                <a:spcPct val="0"/>
              </a:spcBef>
              <a:spcAft>
                <a:spcPct val="0"/>
              </a:spcAft>
              <a:defRPr>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804DC7-8547-5B49-9F4A-364C9F756C54}" type="slidenum">
              <a:rPr kumimoji="0" lang="en-US" altLang="en-US" sz="1200" b="0" i="0" u="none" strike="noStrike" kern="1200" cap="none" spc="0" normalizeH="0" baseline="0" noProof="0">
                <a:ln>
                  <a:noFill/>
                </a:ln>
                <a:solidFill>
                  <a:srgbClr val="000000"/>
                </a:solidFill>
                <a:effectLst/>
                <a:uLnTx/>
                <a:uFillTx/>
                <a:latin typeface="Tahoma" charset="0"/>
                <a:ea typeface="MS PGothic"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ahoma" charset="0"/>
              <a:ea typeface="MS PGothic" charset="-128"/>
              <a:cs typeface="+mn-cs"/>
            </a:endParaRPr>
          </a:p>
        </p:txBody>
      </p:sp>
    </p:spTree>
    <p:extLst>
      <p:ext uri="{BB962C8B-B14F-4D97-AF65-F5344CB8AC3E}">
        <p14:creationId xmlns:p14="http://schemas.microsoft.com/office/powerpoint/2010/main" val="11064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91</a:t>
            </a:fld>
            <a:endParaRPr lang="en-US" dirty="0"/>
          </a:p>
        </p:txBody>
      </p:sp>
    </p:spTree>
    <p:extLst>
      <p:ext uri="{BB962C8B-B14F-4D97-AF65-F5344CB8AC3E}">
        <p14:creationId xmlns:p14="http://schemas.microsoft.com/office/powerpoint/2010/main" val="3311811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92</a:t>
            </a:fld>
            <a:endParaRPr lang="en-US" dirty="0"/>
          </a:p>
        </p:txBody>
      </p:sp>
    </p:spTree>
    <p:extLst>
      <p:ext uri="{BB962C8B-B14F-4D97-AF65-F5344CB8AC3E}">
        <p14:creationId xmlns:p14="http://schemas.microsoft.com/office/powerpoint/2010/main" val="101247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93</a:t>
            </a:fld>
            <a:endParaRPr lang="en-US" dirty="0"/>
          </a:p>
        </p:txBody>
      </p:sp>
    </p:spTree>
    <p:extLst>
      <p:ext uri="{BB962C8B-B14F-4D97-AF65-F5344CB8AC3E}">
        <p14:creationId xmlns:p14="http://schemas.microsoft.com/office/powerpoint/2010/main" val="1673050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95</a:t>
            </a:fld>
            <a:endParaRPr lang="en-US" dirty="0"/>
          </a:p>
        </p:txBody>
      </p:sp>
    </p:spTree>
    <p:extLst>
      <p:ext uri="{BB962C8B-B14F-4D97-AF65-F5344CB8AC3E}">
        <p14:creationId xmlns:p14="http://schemas.microsoft.com/office/powerpoint/2010/main" val="307585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98</a:t>
            </a:fld>
            <a:endParaRPr lang="en-US" dirty="0"/>
          </a:p>
        </p:txBody>
      </p:sp>
    </p:spTree>
    <p:extLst>
      <p:ext uri="{BB962C8B-B14F-4D97-AF65-F5344CB8AC3E}">
        <p14:creationId xmlns:p14="http://schemas.microsoft.com/office/powerpoint/2010/main" val="437642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101</a:t>
            </a:fld>
            <a:endParaRPr lang="en-US" dirty="0"/>
          </a:p>
        </p:txBody>
      </p:sp>
    </p:spTree>
    <p:extLst>
      <p:ext uri="{BB962C8B-B14F-4D97-AF65-F5344CB8AC3E}">
        <p14:creationId xmlns:p14="http://schemas.microsoft.com/office/powerpoint/2010/main" val="3100139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112</a:t>
            </a:fld>
            <a:endParaRPr lang="en-US" dirty="0"/>
          </a:p>
        </p:txBody>
      </p:sp>
    </p:spTree>
    <p:extLst>
      <p:ext uri="{BB962C8B-B14F-4D97-AF65-F5344CB8AC3E}">
        <p14:creationId xmlns:p14="http://schemas.microsoft.com/office/powerpoint/2010/main" val="654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113</a:t>
            </a:fld>
            <a:endParaRPr lang="en-US" dirty="0"/>
          </a:p>
        </p:txBody>
      </p:sp>
    </p:spTree>
    <p:extLst>
      <p:ext uri="{BB962C8B-B14F-4D97-AF65-F5344CB8AC3E}">
        <p14:creationId xmlns:p14="http://schemas.microsoft.com/office/powerpoint/2010/main" val="1784976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and Happy to take any questions</a:t>
            </a:r>
          </a:p>
        </p:txBody>
      </p:sp>
      <p:sp>
        <p:nvSpPr>
          <p:cNvPr id="4" name="Slide Number Placeholder 3"/>
          <p:cNvSpPr>
            <a:spLocks noGrp="1"/>
          </p:cNvSpPr>
          <p:nvPr>
            <p:ph type="sldNum" sz="quarter" idx="5"/>
          </p:nvPr>
        </p:nvSpPr>
        <p:spPr/>
        <p:txBody>
          <a:bodyPr/>
          <a:lstStyle/>
          <a:p>
            <a:fld id="{99791561-3689-495C-A35E-3C8E521DFF58}" type="slidenum">
              <a:rPr lang="en-US" smtClean="0"/>
              <a:t>114</a:t>
            </a:fld>
            <a:endParaRPr lang="en-US"/>
          </a:p>
        </p:txBody>
      </p:sp>
    </p:spTree>
    <p:extLst>
      <p:ext uri="{BB962C8B-B14F-4D97-AF65-F5344CB8AC3E}">
        <p14:creationId xmlns:p14="http://schemas.microsoft.com/office/powerpoint/2010/main" val="3407089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115</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127</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142</a:t>
            </a:fld>
            <a:endParaRPr lang="en-US" dirty="0"/>
          </a:p>
        </p:txBody>
      </p:sp>
    </p:spTree>
    <p:extLst>
      <p:ext uri="{BB962C8B-B14F-4D97-AF65-F5344CB8AC3E}">
        <p14:creationId xmlns:p14="http://schemas.microsoft.com/office/powerpoint/2010/main" val="3311811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144</a:t>
            </a:fld>
            <a:endParaRPr lang="en-US" dirty="0"/>
          </a:p>
        </p:txBody>
      </p:sp>
    </p:spTree>
    <p:extLst>
      <p:ext uri="{BB962C8B-B14F-4D97-AF65-F5344CB8AC3E}">
        <p14:creationId xmlns:p14="http://schemas.microsoft.com/office/powerpoint/2010/main" val="1673050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145</a:t>
            </a:fld>
            <a:endParaRPr lang="en-US" dirty="0"/>
          </a:p>
        </p:txBody>
      </p:sp>
    </p:spTree>
    <p:extLst>
      <p:ext uri="{BB962C8B-B14F-4D97-AF65-F5344CB8AC3E}">
        <p14:creationId xmlns:p14="http://schemas.microsoft.com/office/powerpoint/2010/main" val="1784976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and Happy to take any questions</a:t>
            </a:r>
          </a:p>
        </p:txBody>
      </p:sp>
      <p:sp>
        <p:nvSpPr>
          <p:cNvPr id="4" name="Slide Number Placeholder 3"/>
          <p:cNvSpPr>
            <a:spLocks noGrp="1"/>
          </p:cNvSpPr>
          <p:nvPr>
            <p:ph type="sldNum" sz="quarter" idx="5"/>
          </p:nvPr>
        </p:nvSpPr>
        <p:spPr/>
        <p:txBody>
          <a:bodyPr/>
          <a:lstStyle/>
          <a:p>
            <a:fld id="{99791561-3689-495C-A35E-3C8E521DFF58}" type="slidenum">
              <a:rPr lang="en-US" smtClean="0"/>
              <a:t>146</a:t>
            </a:fld>
            <a:endParaRPr lang="en-US"/>
          </a:p>
        </p:txBody>
      </p:sp>
    </p:spTree>
    <p:extLst>
      <p:ext uri="{BB962C8B-B14F-4D97-AF65-F5344CB8AC3E}">
        <p14:creationId xmlns:p14="http://schemas.microsoft.com/office/powerpoint/2010/main" val="340708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147</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8E7D05A-FC95-47F4-B8F0-1B3F4F2D87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F45C097C-16E0-49FC-A779-E19CE19205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87044" name="Slide Number Placeholder 3">
            <a:extLst>
              <a:ext uri="{FF2B5EF4-FFF2-40B4-BE49-F238E27FC236}">
                <a16:creationId xmlns:a16="http://schemas.microsoft.com/office/drawing/2014/main" id="{73F18F4C-2BB0-4068-86A5-E8D05954D8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DE2D15-1B13-42CB-A257-589B2E419014}" type="slidenum">
              <a:rPr lang="en-US" altLang="en-US" smtClean="0">
                <a:latin typeface="Arial" panose="020B0604020202020204" pitchFamily="34" charset="0"/>
                <a:cs typeface="Arial" panose="020B0604020202020204" pitchFamily="34" charset="0"/>
              </a:rPr>
              <a:pPr>
                <a:spcBef>
                  <a:spcPct val="0"/>
                </a:spcBef>
              </a:pPr>
              <a:t>150</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55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MinionPro-Regular"/>
              </a:rPr>
              <a:t>IL-6 is primarily produced by macrophages and other cells of the myeloid lineage and can function in an autocrine manner, promoting macrophage maturation and activation in combination with other inflammatory signals. IL-6R is primarily expressed by immune cells, including microglia, and by hepatocytes. </a:t>
            </a:r>
            <a:r>
              <a:rPr lang="en-US" sz="1800" b="0" i="0" u="none" strike="noStrike" baseline="0" dirty="0">
                <a:latin typeface="MinionPro-Regular"/>
              </a:rPr>
              <a:t>IL-6 participates in the regulation of hyperthermia, glucose metabolism, the neuroendocrine system and appetite and macrophages.</a:t>
            </a:r>
            <a:endParaRPr lang="en-US" sz="1800" b="0" i="0" u="none" strike="noStrike" baseline="0" dirty="0">
              <a:solidFill>
                <a:srgbClr val="3B6A9E"/>
              </a:solidFill>
              <a:latin typeface="MinionPro-Regular"/>
            </a:endParaRPr>
          </a:p>
          <a:p>
            <a:pPr algn="l"/>
            <a:endParaRPr lang="en-US" sz="1800" b="0" i="0" u="none" strike="noStrike" baseline="0" dirty="0">
              <a:solidFill>
                <a:srgbClr val="3B6A9E"/>
              </a:solidFill>
              <a:latin typeface="MinionPro-Regular"/>
            </a:endParaRPr>
          </a:p>
          <a:p>
            <a:pPr algn="l"/>
            <a:endParaRPr lang="en-US" sz="1800" b="0" i="0" u="none" strike="noStrike" baseline="0" dirty="0">
              <a:solidFill>
                <a:srgbClr val="3B6A9E"/>
              </a:solidFill>
              <a:latin typeface="MinionPro-Regular"/>
            </a:endParaRPr>
          </a:p>
          <a:p>
            <a:pPr algn="l"/>
            <a:r>
              <a:rPr lang="en-US" sz="1800" b="0" i="0" u="none" strike="noStrike" baseline="0" dirty="0">
                <a:solidFill>
                  <a:srgbClr val="000000"/>
                </a:solidFill>
                <a:latin typeface="MinionPro-Regular"/>
              </a:rPr>
              <a:t>IL-1 is also a pleiotropic cytokine with multiple functions</a:t>
            </a:r>
            <a:r>
              <a:rPr lang="en-US" sz="1800" b="0" i="0" u="none" strike="noStrike" baseline="0" dirty="0">
                <a:solidFill>
                  <a:srgbClr val="3B6A9E"/>
                </a:solidFill>
                <a:latin typeface="MinionPro-Regular"/>
              </a:rPr>
              <a:t>43</a:t>
            </a:r>
            <a:r>
              <a:rPr lang="en-US" sz="1800" b="0" i="0" u="none" strike="noStrike" baseline="0" dirty="0">
                <a:solidFill>
                  <a:srgbClr val="000000"/>
                </a:solidFill>
                <a:latin typeface="MinionPro-Regular"/>
              </a:rPr>
              <a:t>. It is produced predominantly by monocytes. </a:t>
            </a:r>
            <a:r>
              <a:rPr lang="en-US" sz="1800" b="0" i="0" u="none" strike="noStrike" baseline="0" dirty="0">
                <a:latin typeface="MinionPro-Regular"/>
              </a:rPr>
              <a:t>The IL-1 receptor (IL-1R1) is ubiquitously expressed and responsible for transducing pro-inflammatory signalling. </a:t>
            </a:r>
            <a:r>
              <a:rPr lang="en-US" sz="1800" b="0" i="0" u="none" strike="noStrike" baseline="0" dirty="0">
                <a:solidFill>
                  <a:srgbClr val="000000"/>
                </a:solidFill>
                <a:latin typeface="MinionPro-Regular"/>
              </a:rPr>
              <a:t>IL-1 can induce tissues to produce downstream pro-inflammatory cytokines, such as IL-6, as well as a range of chemokines that organize the maturation and recruitment of immune cells. In addition, IL-1 can activate the production of pro-inflammatory lipid mediators (such as prostaglandin E2, which can promote oedema</a:t>
            </a:r>
            <a:r>
              <a:rPr lang="en-US" sz="1800" b="0" i="0" u="none" strike="noStrike" baseline="0" dirty="0">
                <a:solidFill>
                  <a:srgbClr val="3B6A9E"/>
                </a:solidFill>
                <a:latin typeface="MinionPro-Regular"/>
              </a:rPr>
              <a:t>44</a:t>
            </a:r>
            <a:r>
              <a:rPr lang="en-US" sz="1800" b="0" i="0" u="none" strike="noStrike" baseline="0" dirty="0">
                <a:solidFill>
                  <a:srgbClr val="000000"/>
                </a:solidFill>
                <a:latin typeface="MinionPro-Regular"/>
              </a:rPr>
              <a:t>), induce acute phase proteins and signal to the hypothalamus to induce fever, as well as to the pituitary and adrenal glands, with direct and indirect effects on the circulatory system</a:t>
            </a:r>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155</a:t>
            </a:fld>
            <a:endParaRPr lang="en-US" dirty="0"/>
          </a:p>
        </p:txBody>
      </p:sp>
    </p:spTree>
    <p:extLst>
      <p:ext uri="{BB962C8B-B14F-4D97-AF65-F5344CB8AC3E}">
        <p14:creationId xmlns:p14="http://schemas.microsoft.com/office/powerpoint/2010/main" val="4289020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B1279B6-1515-D2CC-5129-53DE942C4C3F}"/>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DF26503E-72E9-E187-0ED1-6B88FD4A4439}"/>
              </a:ext>
            </a:extLst>
          </p:cNvPr>
          <p:cNvSpPr>
            <a:spLocks noGrp="1"/>
          </p:cNvSpPr>
          <p:nvPr>
            <p:ph type="body" idx="3"/>
            <p:custDataLst>
              <p:tags r:id="rId2"/>
            </p:custDataLst>
          </p:nvPr>
        </p:nvSpPr>
        <p:spPr>
          <a:ln>
            <a:miter lim="800000"/>
          </a:ln>
        </p:spPr>
        <p:txBody>
          <a:bodyPr>
            <a:noAutofit/>
          </a:bodyPr>
          <a:lstStyle/>
          <a:p>
            <a:r>
              <a:rPr lang="en-US" altLang="en-US" b="1">
                <a:latin typeface="Helvetica" panose="020B0604020202020204" pitchFamily="34" charset="0"/>
                <a:ea typeface="ＭＳ Ｐゴシック" panose="020B0600070205080204" pitchFamily="34" charset="-128"/>
              </a:rPr>
              <a:t>Figure Legend:</a:t>
            </a:r>
            <a:br>
              <a:rPr lang="en-US" altLang="en-US" b="1">
                <a:latin typeface="Helvetica" panose="020B0604020202020204" pitchFamily="34" charset="0"/>
                <a:ea typeface="ＭＳ Ｐゴシック" panose="020B0600070205080204" pitchFamily="34" charset="-128"/>
              </a:rPr>
            </a:br>
            <a:r>
              <a:rPr lang="en-US" altLang="en-US" b="1">
                <a:latin typeface="Helvetica" panose="020B0604020202020204" pitchFamily="34" charset="0"/>
                <a:ea typeface="ＭＳ Ｐゴシック" panose="020B0600070205080204" pitchFamily="34" charset="-128"/>
              </a:rPr>
              <a:t>Efficacy of YTB323 in patients with r/r DLBCL. A, Swimmer plot of YTB323 efficacy in patients with r/r DLBCL. Nineteen patients with r/r DLBCL were infused with YTB323 and evaluable for efficacy. Three patients at DL1 and 12 at DL2 responded to YTB323. Five patients at DL2 had high lactate dehydrogenase (LDH) at baseline (rows 4, 6, 8, 13, and 15 from the top), 7 patients at DL2 had high LDH at screening (rows 2, 4, 6–8, 14, and 15 from the top), and 4 patients had elevated LDH at both baseline and screening (rows 4, 6, 8, and 15 from the top). At DL1, 2 patients had high LDH at baseline (rows 18 and 19 from the top), 2 patients had high LDH at screening (rows 17 and 19 from the top), and 1 patient had elevated LDH at both baseline and screening (row 19 from the top). Arrow denotes ongoing efficacy assessments. Gray bars represent screening prior to infusion; purple bars represent screening after infusion. The symbols at time 0 represent each patient's disease status at the time of YTB323 infusion. B, Complete response rate following YTB323 treatment. &lt;sup&gt;a&lt;/sup&gt;Patients who were in CR prior to receiving YTB323 due to either a late effect of prior therapies or bridging chemotherapy. cCR, continuous CR indicates patients in CR before infusion of YTB323; DL, dose level; PD, progressive disease; SD, stable disease; UNK, unknown. Panel A reprinted from Blood, 138 (suppl 1), Flinn I, et al. A first-in-human study of YTB323, a novel, autologous CD19-directed CAR-T cell therapy manufactured using the novel T-charge TM platform, for the treatment of patients (pts) with relapsed/refractory (r/r) diffuse large B-cell lymphoma (DLBCL), 2021; Oral 740. Copyright © 2021 American Society of Hematology. Published by Elsevier Inc. All rights reserved (20).
</a:t>
            </a:r>
            <a:endParaRPr lang="en-US" altLang="en-US">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1CBEE23E-369F-88D6-7D56-CDEE6C2AC1C1}"/>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6E368501-B433-4AA6-8616-B8EBDDF056BB}" type="slidenum">
              <a:rPr lang="en-US" altLang="en-US"/>
              <a:pPr eaLnBrk="1" hangingPunct="1"/>
              <a:t>162</a:t>
            </a:fld>
            <a:endParaRPr lang="en-US" altLang="en-US"/>
          </a:p>
        </p:txBody>
      </p:sp>
    </p:spTree>
    <p:extLst>
      <p:ext uri="{BB962C8B-B14F-4D97-AF65-F5344CB8AC3E}">
        <p14:creationId xmlns:p14="http://schemas.microsoft.com/office/powerpoint/2010/main" val="4027626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B1279B6-1515-D2CC-5129-53DE942C4C3F}"/>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DF26503E-72E9-E187-0ED1-6B88FD4A4439}"/>
              </a:ext>
            </a:extLst>
          </p:cNvPr>
          <p:cNvSpPr>
            <a:spLocks noGrp="1"/>
          </p:cNvSpPr>
          <p:nvPr>
            <p:ph type="body" idx="3"/>
            <p:custDataLst>
              <p:tags r:id="rId2"/>
            </p:custDataLst>
          </p:nvPr>
        </p:nvSpPr>
        <p:spPr>
          <a:ln>
            <a:miter lim="800000"/>
          </a:ln>
        </p:spPr>
        <p:txBody>
          <a:bodyPr>
            <a:noAutofit/>
          </a:bodyPr>
          <a:lstStyle/>
          <a:p>
            <a:r>
              <a:rPr lang="en-US" altLang="en-US" b="1" dirty="0">
                <a:latin typeface="Helvetica" panose="020B0604020202020204" pitchFamily="34" charset="0"/>
                <a:ea typeface="ＭＳ Ｐゴシック" panose="020B0600070205080204" pitchFamily="34" charset="-128"/>
              </a:rPr>
              <a:t>Figure Legend:</a:t>
            </a:r>
            <a:br>
              <a:rPr lang="en-US" altLang="en-US" b="1" dirty="0">
                <a:latin typeface="Helvetica" panose="020B0604020202020204" pitchFamily="34" charset="0"/>
                <a:ea typeface="ＭＳ Ｐゴシック" panose="020B0600070205080204" pitchFamily="34" charset="-128"/>
              </a:rPr>
            </a:br>
            <a:r>
              <a:rPr lang="en-US" altLang="en-US" b="1" dirty="0">
                <a:latin typeface="Helvetica" panose="020B0604020202020204" pitchFamily="34" charset="0"/>
                <a:ea typeface="ＭＳ Ｐゴシック" panose="020B0600070205080204" pitchFamily="34" charset="-128"/>
              </a:rPr>
              <a:t>Efficacy of YTB323 in patients with r/r DLBCL. A, Swimmer plot of YTB323 efficacy in patients with r/r DLBCL. Nineteen patients with r/r DLBCL were infused with YTB323 and evaluable for efficacy. Three patients at DL1 and 12 at DL2 responded to YTB323. Five patients at DL2 had high lactate dehydrogenase (LDH) at baseline (rows 4, 6, 8, 13, and 15 from the top), 7 patients at DL2 had high LDH at screening (rows 2, 4, 6–8, 14, and 15 from the top), and 4 patients had elevated LDH at both baseline and screening (rows 4, 6, 8, and 15 from the top). At DL1, 2 patients had high LDH at baseline (rows 18 and 19 from the top), 2 patients had high LDH at screening (rows 17 and 19 from the top), and 1 patient had elevated LDH at both baseline and screening (row 19 from the top). Arrow denotes ongoing efficacy assessments. Gray bars represent screening prior to infusion; purple bars represent screening after infusion. The symbols at time 0 represent each patient's disease status at the time of YTB323 infusion. B, Complete response rate following YTB323 treatment. &lt;sup&gt;a&lt;/sup&gt;Patients who were in CR prior to receiving YTB323 due to either a late effect of prior therapies or bridging chemotherapy. </a:t>
            </a:r>
            <a:r>
              <a:rPr lang="en-US" altLang="en-US" b="1" dirty="0" err="1">
                <a:latin typeface="Helvetica" panose="020B0604020202020204" pitchFamily="34" charset="0"/>
                <a:ea typeface="ＭＳ Ｐゴシック" panose="020B0600070205080204" pitchFamily="34" charset="-128"/>
              </a:rPr>
              <a:t>cCR</a:t>
            </a:r>
            <a:r>
              <a:rPr lang="en-US" altLang="en-US" b="1" dirty="0">
                <a:latin typeface="Helvetica" panose="020B0604020202020204" pitchFamily="34" charset="0"/>
                <a:ea typeface="ＭＳ Ｐゴシック" panose="020B0600070205080204" pitchFamily="34" charset="-128"/>
              </a:rPr>
              <a:t>, continuous CR indicates patients in CR before infusion of YTB323; DL, dose level; PD, progressive disease; SD, stable disease; UNK, unknown. Panel A reprinted from Blood, 138 (suppl 1), Flinn I, et al. A first-in-human study of YTB323, a novel, autologous CD19-directed CAR-T cell therapy manufactured using the novel T-charge TM platform, for the treatment of patients (pts) with relapsed/refractory (r/r) diffuse large B-cell lymphoma (DLBCL), 2021; Oral 740. Copyright © 2021 American Society of Hematology. Published by Elsevier Inc. All rights reserved (20).
</a:t>
            </a:r>
            <a:endParaRPr lang="en-US" altLang="en-US" dirty="0">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1CBEE23E-369F-88D6-7D56-CDEE6C2AC1C1}"/>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6E368501-B433-4AA6-8616-B8EBDDF056BB}" type="slidenum">
              <a:rPr lang="en-US" altLang="en-US"/>
              <a:pPr eaLnBrk="1" hangingPunct="1"/>
              <a:t>163</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pple-system"/>
              </a:rPr>
              <a:t>November 2018 and April 2021 356 patients received </a:t>
            </a:r>
            <a:r>
              <a:rPr lang="en-US" b="0" i="0" dirty="0" err="1">
                <a:solidFill>
                  <a:srgbClr val="222222"/>
                </a:solidFill>
                <a:effectLst/>
                <a:latin typeface="-apple-system"/>
              </a:rPr>
              <a:t>axi</a:t>
            </a:r>
            <a:r>
              <a:rPr lang="en-US" b="0" i="0" dirty="0">
                <a:solidFill>
                  <a:srgbClr val="222222"/>
                </a:solidFill>
                <a:effectLst/>
                <a:latin typeface="-apple-system"/>
              </a:rPr>
              <a:t>-cel (</a:t>
            </a:r>
            <a:r>
              <a:rPr lang="en-US" b="0" i="1" dirty="0">
                <a:solidFill>
                  <a:srgbClr val="222222"/>
                </a:solidFill>
                <a:effectLst/>
                <a:latin typeface="-apple-system"/>
              </a:rPr>
              <a:t>n</a:t>
            </a:r>
            <a:r>
              <a:rPr lang="en-US" b="0" i="0" dirty="0">
                <a:solidFill>
                  <a:srgbClr val="222222"/>
                </a:solidFill>
                <a:effectLst/>
                <a:latin typeface="-apple-system"/>
              </a:rPr>
              <a:t> = 173) or </a:t>
            </a:r>
            <a:r>
              <a:rPr lang="en-US" b="0" i="0" dirty="0" err="1">
                <a:solidFill>
                  <a:srgbClr val="222222"/>
                </a:solidFill>
                <a:effectLst/>
                <a:latin typeface="-apple-system"/>
              </a:rPr>
              <a:t>tisa</a:t>
            </a:r>
            <a:r>
              <a:rPr lang="en-US" b="0" i="0" dirty="0">
                <a:solidFill>
                  <a:srgbClr val="222222"/>
                </a:solidFill>
                <a:effectLst/>
                <a:latin typeface="-apple-system"/>
              </a:rPr>
              <a:t>-cel (</a:t>
            </a:r>
            <a:r>
              <a:rPr lang="en-US" b="0" i="1" dirty="0">
                <a:solidFill>
                  <a:srgbClr val="222222"/>
                </a:solidFill>
                <a:effectLst/>
                <a:latin typeface="-apple-system"/>
              </a:rPr>
              <a:t>n</a:t>
            </a:r>
            <a:r>
              <a:rPr lang="en-US" b="0" i="0" dirty="0">
                <a:solidFill>
                  <a:srgbClr val="222222"/>
                </a:solidFill>
                <a:effectLst/>
                <a:latin typeface="-apple-system"/>
              </a:rPr>
              <a:t> = 183) for standard-of-care (SOC) treatment of r/r LBCL. Of these, 140 patients were aged 65 years or older (median age 71 years, range 65–83), whereas the remainder was younger than 65 years (median 53 years, range 19–64). There were no significant differences between the two age cohorts in terms of gender, LBCL subset, pretreatment lines, performance status, LDH at lymphodepletion, International Prognostic Index, ZUMA-1 eligibility, and CAR product used. However, the younger group had a significantly shorter time from diagnosis to dosing, contained a significantly higher proportion of patients who had failed hematopoietic cell transplantation, and tended to have a smaller fraction of bridging </a:t>
            </a:r>
            <a:r>
              <a:rPr lang="en-US" b="0" i="0" dirty="0" err="1">
                <a:solidFill>
                  <a:srgbClr val="222222"/>
                </a:solidFill>
                <a:effectLst/>
                <a:latin typeface="-apple-system"/>
              </a:rPr>
              <a:t>respondersRegarding</a:t>
            </a:r>
            <a:r>
              <a:rPr lang="en-US" b="0" i="0" dirty="0">
                <a:solidFill>
                  <a:srgbClr val="222222"/>
                </a:solidFill>
                <a:effectLst/>
                <a:latin typeface="-apple-system"/>
              </a:rPr>
              <a:t> toxicities, older and younger patients did not differ in terms of duration of hospitalization and incidence of higher-grade cytokine release syndrome. However, patients aged ≥65 years had an almost doubled risk of higher-grade neurotoxicity, both with </a:t>
            </a:r>
            <a:r>
              <a:rPr lang="en-US" b="0" i="0" dirty="0" err="1">
                <a:solidFill>
                  <a:srgbClr val="222222"/>
                </a:solidFill>
                <a:effectLst/>
                <a:latin typeface="-apple-system"/>
              </a:rPr>
              <a:t>axi</a:t>
            </a:r>
            <a:r>
              <a:rPr lang="en-US" b="0" i="0" dirty="0">
                <a:solidFill>
                  <a:srgbClr val="222222"/>
                </a:solidFill>
                <a:effectLst/>
                <a:latin typeface="-apple-system"/>
              </a:rPr>
              <a:t>-cel and </a:t>
            </a:r>
            <a:r>
              <a:rPr lang="en-US" b="0" i="0" dirty="0" err="1">
                <a:solidFill>
                  <a:srgbClr val="222222"/>
                </a:solidFill>
                <a:effectLst/>
                <a:latin typeface="-apple-system"/>
              </a:rPr>
              <a:t>tisa</a:t>
            </a:r>
            <a:r>
              <a:rPr lang="en-US" b="0" i="0" dirty="0">
                <a:solidFill>
                  <a:srgbClr val="222222"/>
                </a:solidFill>
                <a:effectLst/>
                <a:latin typeface="-apple-system"/>
              </a:rPr>
              <a:t>-cel, even though this was not statistically significant (Supplementary Table </a:t>
            </a:r>
            <a:r>
              <a:rPr lang="en-US" b="0" i="0" dirty="0">
                <a:solidFill>
                  <a:srgbClr val="006699"/>
                </a:solidFill>
                <a:effectLst/>
                <a:latin typeface="-apple-system"/>
                <a:hlinkClick r:id="rId3"/>
              </a:rPr>
              <a:t>S2</a:t>
            </a:r>
            <a:r>
              <a:rPr lang="en-US" b="0" i="0" dirty="0">
                <a:solidFill>
                  <a:srgbClr val="222222"/>
                </a:solidFill>
                <a:effectLst/>
                <a:latin typeface="-apple-system"/>
              </a:rPr>
              <a:t>). Furthermore, non-relapse mortality (NRM) tended to be higher in the elderly group: 12-month cumulative NRM incidence considering relapse/progression as competing risks was 9% (95% confidence interval (95% CI) 4–14%) in patients ≥65 years vs 3% (95% CI 1–5%) in patients &lt;65 year</a:t>
            </a: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164</a:t>
            </a:fld>
            <a:endParaRPr lang="en-US" dirty="0"/>
          </a:p>
        </p:txBody>
      </p:sp>
    </p:spTree>
    <p:extLst>
      <p:ext uri="{BB962C8B-B14F-4D97-AF65-F5344CB8AC3E}">
        <p14:creationId xmlns:p14="http://schemas.microsoft.com/office/powerpoint/2010/main" val="380368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E3E1A19-F89A-B4CB-4AC8-78381280E989}"/>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4C1FBE2A-D481-B92F-AE68-72EF4E91AD9A}"/>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buFont typeface="Arial" panose="020B0604020202020204" pitchFamily="34" charset="0"/>
              <a:buChar char="•"/>
            </a:pPr>
            <a:r>
              <a:rPr lang="en-US" sz="1600" b="0" i="0" dirty="0">
                <a:solidFill>
                  <a:srgbClr val="1A1A1A"/>
                </a:solidFill>
                <a:effectLst/>
                <a:latin typeface="+mn-lt"/>
              </a:rPr>
              <a:t>551 pts (aged ≥65 years) w/ DLBCL who received CAR T-cell therapy between 2018 and 2020.</a:t>
            </a:r>
          </a:p>
          <a:p>
            <a:pPr marL="800100" lvl="1" indent="-342900">
              <a:buFont typeface="Arial" panose="020B0604020202020204" pitchFamily="34" charset="0"/>
              <a:buChar char="•"/>
            </a:pPr>
            <a:r>
              <a:rPr lang="en-US" sz="1600" b="0" i="0" dirty="0">
                <a:solidFill>
                  <a:srgbClr val="1A1A1A"/>
                </a:solidFill>
                <a:effectLst/>
                <a:latin typeface="+mn-lt"/>
              </a:rPr>
              <a:t>100% Medicare fee-for-service claims database and analyzed outcomes </a:t>
            </a:r>
          </a:p>
          <a:p>
            <a:pPr marL="342900" indent="-342900">
              <a:buFont typeface="Arial" panose="020B0604020202020204" pitchFamily="34" charset="0"/>
              <a:buChar char="•"/>
            </a:pPr>
            <a:r>
              <a:rPr lang="en-US" sz="1600" b="0" i="0" dirty="0">
                <a:solidFill>
                  <a:srgbClr val="1A1A1A"/>
                </a:solidFill>
                <a:effectLst/>
                <a:latin typeface="+mn-lt"/>
              </a:rPr>
              <a:t>PTs age ≥75 years w/ shorter EFS compared with pts age 65 to 69 and 70 to 74 years</a:t>
            </a:r>
          </a:p>
          <a:p>
            <a:pPr marL="800100" lvl="1" indent="-342900">
              <a:buFont typeface="Arial" panose="020B0604020202020204" pitchFamily="34" charset="0"/>
              <a:buChar char="•"/>
            </a:pPr>
            <a:r>
              <a:rPr lang="en-US" sz="1600" b="0" i="0" dirty="0">
                <a:solidFill>
                  <a:srgbClr val="1A1A1A"/>
                </a:solidFill>
                <a:effectLst/>
                <a:latin typeface="+mn-lt"/>
              </a:rPr>
              <a:t>12-month EFS estimates of 34%, 43%, and 52%, respectively (</a:t>
            </a:r>
            <a:r>
              <a:rPr lang="en-US" sz="1600" b="0" i="1" dirty="0">
                <a:solidFill>
                  <a:srgbClr val="1A1A1A"/>
                </a:solidFill>
                <a:effectLst/>
                <a:latin typeface="+mn-lt"/>
              </a:rPr>
              <a:t>P</a:t>
            </a:r>
            <a:r>
              <a:rPr lang="en-US" sz="1600" b="0" i="0" dirty="0">
                <a:solidFill>
                  <a:srgbClr val="1A1A1A"/>
                </a:solidFill>
                <a:effectLst/>
                <a:latin typeface="+mn-lt"/>
              </a:rPr>
              <a:t> = .002)</a:t>
            </a:r>
            <a:endParaRPr lang="en-US" sz="1600" dirty="0">
              <a:solidFill>
                <a:srgbClr val="1A1A1A"/>
              </a:solidFill>
              <a:latin typeface="+mn-lt"/>
            </a:endParaRPr>
          </a:p>
          <a:p>
            <a:pPr marL="342900" indent="-342900">
              <a:buFont typeface="Arial" panose="020B0604020202020204" pitchFamily="34" charset="0"/>
              <a:buChar char="•"/>
            </a:pPr>
            <a:r>
              <a:rPr lang="en-US" sz="1600" b="0" i="0" dirty="0">
                <a:solidFill>
                  <a:srgbClr val="1A1A1A"/>
                </a:solidFill>
                <a:effectLst/>
                <a:latin typeface="+mn-lt"/>
              </a:rPr>
              <a:t>No difference in OS (median 17 </a:t>
            </a:r>
            <a:r>
              <a:rPr lang="en-US" sz="1600" b="0" i="0" dirty="0" err="1">
                <a:solidFill>
                  <a:srgbClr val="1A1A1A"/>
                </a:solidFill>
                <a:effectLst/>
                <a:latin typeface="+mn-lt"/>
              </a:rPr>
              <a:t>mos</a:t>
            </a:r>
            <a:r>
              <a:rPr lang="en-US" sz="1600" b="0" i="0" dirty="0">
                <a:solidFill>
                  <a:srgbClr val="1A1A1A"/>
                </a:solidFill>
                <a:effectLst/>
                <a:latin typeface="+mn-lt"/>
              </a:rPr>
              <a:t>) </a:t>
            </a:r>
            <a:endParaRPr lang="en-US" sz="1600" dirty="0">
              <a:latin typeface="+mn-lt"/>
            </a:endParaRPr>
          </a:p>
          <a:p>
            <a:endParaRPr lang="en-US" altLang="en-US" dirty="0">
              <a:latin typeface="Helvetica" panose="020B0604020202020204" pitchFamily="34" charset="0"/>
              <a:cs typeface="Helvetica" panose="020B0604020202020204" pitchFamily="34" charset="0"/>
            </a:endParaRPr>
          </a:p>
        </p:txBody>
      </p:sp>
      <p:sp>
        <p:nvSpPr>
          <p:cNvPr id="6148" name="Slide Number Placeholder 3">
            <a:extLst>
              <a:ext uri="{FF2B5EF4-FFF2-40B4-BE49-F238E27FC236}">
                <a16:creationId xmlns:a16="http://schemas.microsoft.com/office/drawing/2014/main" id="{FA81D151-3011-D743-9034-F11B2E4A833A}"/>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12B372D7-0B1F-42BC-99EA-63AFDB5BC03E}" type="slidenum">
              <a:rPr lang="en-US" altLang="en-US"/>
              <a:pPr eaLnBrk="1" hangingPunct="1"/>
              <a:t>165</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89819-39EB-48F3-81DF-B0F46BCA4A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719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175</a:t>
            </a:fld>
            <a:endParaRPr lang="en-US" dirty="0"/>
          </a:p>
        </p:txBody>
      </p:sp>
    </p:spTree>
    <p:extLst>
      <p:ext uri="{BB962C8B-B14F-4D97-AF65-F5344CB8AC3E}">
        <p14:creationId xmlns:p14="http://schemas.microsoft.com/office/powerpoint/2010/main" val="68696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176</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3048231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82</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83</a:t>
            </a:fld>
            <a:endParaRPr lang="en-US" dirty="0"/>
          </a:p>
        </p:txBody>
      </p:sp>
    </p:spTree>
    <p:extLst>
      <p:ext uri="{BB962C8B-B14F-4D97-AF65-F5344CB8AC3E}">
        <p14:creationId xmlns:p14="http://schemas.microsoft.com/office/powerpoint/2010/main" val="26514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4"/>
            <a:ext cx="6858000" cy="1792287"/>
          </a:xfrm>
        </p:spPr>
        <p:txBody>
          <a:bodyPr anchor="b"/>
          <a:lstStyle>
            <a:lvl1pPr algn="ctr">
              <a:defRPr sz="5995"/>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398"/>
            </a:lvl1pPr>
            <a:lvl2pPr marL="456777" indent="0" algn="ctr">
              <a:buNone/>
              <a:defRPr sz="1998"/>
            </a:lvl2pPr>
            <a:lvl3pPr marL="913554" indent="0" algn="ctr">
              <a:buNone/>
              <a:defRPr sz="1799"/>
            </a:lvl3pPr>
            <a:lvl4pPr marL="1370331" indent="0" algn="ctr">
              <a:buNone/>
              <a:defRPr sz="1598"/>
            </a:lvl4pPr>
            <a:lvl5pPr marL="1827108" indent="0" algn="ctr">
              <a:buNone/>
              <a:defRPr sz="1598"/>
            </a:lvl5pPr>
            <a:lvl6pPr marL="2283886" indent="0" algn="ctr">
              <a:buNone/>
              <a:defRPr sz="1598"/>
            </a:lvl6pPr>
            <a:lvl7pPr marL="2740663" indent="0" algn="ctr">
              <a:buNone/>
              <a:defRPr sz="1598"/>
            </a:lvl7pPr>
            <a:lvl8pPr marL="3197440" indent="0" algn="ctr">
              <a:buNone/>
              <a:defRPr sz="1598"/>
            </a:lvl8pPr>
            <a:lvl9pPr marL="3654217" indent="0" algn="ctr">
              <a:buNone/>
              <a:defRPr sz="1598"/>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461072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24714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5995"/>
            </a:lvl1pPr>
          </a:lstStyle>
          <a:p>
            <a:r>
              <a:rPr lang="en-US"/>
              <a:t>Click to edit Master title style</a:t>
            </a:r>
          </a:p>
        </p:txBody>
      </p:sp>
      <p:sp>
        <p:nvSpPr>
          <p:cNvPr id="3" name="Text Placeholder 2"/>
          <p:cNvSpPr>
            <a:spLocks noGrp="1"/>
          </p:cNvSpPr>
          <p:nvPr>
            <p:ph type="body" idx="1"/>
          </p:nvPr>
        </p:nvSpPr>
        <p:spPr>
          <a:xfrm>
            <a:off x="623888" y="3444876"/>
            <a:ext cx="7886700" cy="1127125"/>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9">
                <a:solidFill>
                  <a:schemeClr val="tx1">
                    <a:tint val="75000"/>
                  </a:schemeClr>
                </a:solidFill>
              </a:defRPr>
            </a:lvl3pPr>
            <a:lvl4pPr marL="1370331" indent="0">
              <a:buNone/>
              <a:defRPr sz="1598">
                <a:solidFill>
                  <a:schemeClr val="tx1">
                    <a:tint val="75000"/>
                  </a:schemeClr>
                </a:solidFill>
              </a:defRPr>
            </a:lvl4pPr>
            <a:lvl5pPr marL="1827108" indent="0">
              <a:buNone/>
              <a:defRPr sz="1598">
                <a:solidFill>
                  <a:schemeClr val="tx1">
                    <a:tint val="75000"/>
                  </a:schemeClr>
                </a:solidFill>
              </a:defRPr>
            </a:lvl5pPr>
            <a:lvl6pPr marL="2283886" indent="0">
              <a:buNone/>
              <a:defRPr sz="1598">
                <a:solidFill>
                  <a:schemeClr val="tx1">
                    <a:tint val="75000"/>
                  </a:schemeClr>
                </a:solidFill>
              </a:defRPr>
            </a:lvl6pPr>
            <a:lvl7pPr marL="2740663" indent="0">
              <a:buNone/>
              <a:defRPr sz="1598">
                <a:solidFill>
                  <a:schemeClr val="tx1">
                    <a:tint val="75000"/>
                  </a:schemeClr>
                </a:solidFill>
              </a:defRPr>
            </a:lvl7pPr>
            <a:lvl8pPr marL="3197440" indent="0">
              <a:buNone/>
              <a:defRPr sz="1598">
                <a:solidFill>
                  <a:schemeClr val="tx1">
                    <a:tint val="75000"/>
                  </a:schemeClr>
                </a:solidFill>
              </a:defRPr>
            </a:lvl8pPr>
            <a:lvl9pPr marL="3654217" indent="0">
              <a:buNone/>
              <a:defRPr sz="159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133989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4"/>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4"/>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9588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9"/>
            <a:ext cx="7886700" cy="993775"/>
          </a:xfrm>
        </p:spPr>
        <p:txBody>
          <a:bodyPr/>
          <a:lstStyle/>
          <a:p>
            <a:r>
              <a:rPr lang="en-US"/>
              <a:t>Click to edit Master title style</a:t>
            </a:r>
          </a:p>
        </p:txBody>
      </p:sp>
      <p:sp>
        <p:nvSpPr>
          <p:cNvPr id="3" name="Text Placeholder 2"/>
          <p:cNvSpPr>
            <a:spLocks noGrp="1"/>
          </p:cNvSpPr>
          <p:nvPr>
            <p:ph type="body" idx="1"/>
          </p:nvPr>
        </p:nvSpPr>
        <p:spPr>
          <a:xfrm>
            <a:off x="630239" y="1262064"/>
            <a:ext cx="3868737" cy="619125"/>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4" name="Content Placeholder 3"/>
          <p:cNvSpPr>
            <a:spLocks noGrp="1"/>
          </p:cNvSpPr>
          <p:nvPr>
            <p:ph sz="half" idx="2"/>
          </p:nvPr>
        </p:nvSpPr>
        <p:spPr>
          <a:xfrm>
            <a:off x="630239" y="1881189"/>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4"/>
            <a:ext cx="3887788" cy="619125"/>
          </a:xfrm>
        </p:spPr>
        <p:txBody>
          <a:bodyPr anchor="b"/>
          <a:lstStyle>
            <a:lvl1pPr marL="0" indent="0">
              <a:buNone/>
              <a:defRPr sz="2398" b="1"/>
            </a:lvl1pPr>
            <a:lvl2pPr marL="456777" indent="0">
              <a:buNone/>
              <a:defRPr sz="1998" b="1"/>
            </a:lvl2pPr>
            <a:lvl3pPr marL="913554" indent="0">
              <a:buNone/>
              <a:defRPr sz="1799" b="1"/>
            </a:lvl3pPr>
            <a:lvl4pPr marL="1370331" indent="0">
              <a:buNone/>
              <a:defRPr sz="1598" b="1"/>
            </a:lvl4pPr>
            <a:lvl5pPr marL="1827108" indent="0">
              <a:buNone/>
              <a:defRPr sz="1598" b="1"/>
            </a:lvl5pPr>
            <a:lvl6pPr marL="2283886" indent="0">
              <a:buNone/>
              <a:defRPr sz="1598" b="1"/>
            </a:lvl6pPr>
            <a:lvl7pPr marL="2740663" indent="0">
              <a:buNone/>
              <a:defRPr sz="1598" b="1"/>
            </a:lvl7pPr>
            <a:lvl8pPr marL="3197440" indent="0">
              <a:buNone/>
              <a:defRPr sz="1598" b="1"/>
            </a:lvl8pPr>
            <a:lvl9pPr marL="3654217" indent="0">
              <a:buNone/>
              <a:defRPr sz="1598" b="1"/>
            </a:lvl9pPr>
          </a:lstStyle>
          <a:p>
            <a:pPr lvl="0"/>
            <a:r>
              <a:rPr lang="en-US"/>
              <a:t>Click to edit Master text styles</a:t>
            </a:r>
          </a:p>
        </p:txBody>
      </p:sp>
      <p:sp>
        <p:nvSpPr>
          <p:cNvPr id="6" name="Content Placeholder 5"/>
          <p:cNvSpPr>
            <a:spLocks noGrp="1"/>
          </p:cNvSpPr>
          <p:nvPr>
            <p:ph sz="quarter" idx="4"/>
          </p:nvPr>
        </p:nvSpPr>
        <p:spPr>
          <a:xfrm>
            <a:off x="4629150" y="1881189"/>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0246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232234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73105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1738"/>
          </a:xfrm>
        </p:spPr>
        <p:txBody>
          <a:bodyPr anchor="b"/>
          <a:lstStyle>
            <a:lvl1pPr>
              <a:defRPr sz="3197"/>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197"/>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4639"/>
            <a:ext cx="2949575" cy="2860675"/>
          </a:xfrm>
        </p:spPr>
        <p:txBody>
          <a:bodyPr/>
          <a:lstStyle>
            <a:lvl1pPr marL="0" indent="0">
              <a:buNone/>
              <a:defRPr sz="1598"/>
            </a:lvl1pPr>
            <a:lvl2pPr marL="456777" indent="0">
              <a:buNone/>
              <a:defRPr sz="1399"/>
            </a:lvl2pPr>
            <a:lvl3pPr marL="913554" indent="0">
              <a:buNone/>
              <a:defRPr sz="1199"/>
            </a:lvl3pPr>
            <a:lvl4pPr marL="1370331" indent="0">
              <a:buNone/>
              <a:defRPr sz="999"/>
            </a:lvl4pPr>
            <a:lvl5pPr marL="1827108" indent="0">
              <a:buNone/>
              <a:defRPr sz="999"/>
            </a:lvl5pPr>
            <a:lvl6pPr marL="2283886"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543796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1738"/>
          </a:xfrm>
        </p:spPr>
        <p:txBody>
          <a:bodyPr anchor="b"/>
          <a:lstStyle>
            <a:lvl1pPr>
              <a:defRPr sz="3197"/>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197"/>
            </a:lvl1pPr>
            <a:lvl2pPr marL="456777" indent="0">
              <a:buNone/>
              <a:defRPr sz="2798"/>
            </a:lvl2pPr>
            <a:lvl3pPr marL="913554" indent="0">
              <a:buNone/>
              <a:defRPr sz="2398"/>
            </a:lvl3pPr>
            <a:lvl4pPr marL="1370331" indent="0">
              <a:buNone/>
              <a:defRPr sz="1998"/>
            </a:lvl4pPr>
            <a:lvl5pPr marL="1827108" indent="0">
              <a:buNone/>
              <a:defRPr sz="1998"/>
            </a:lvl5pPr>
            <a:lvl6pPr marL="2283886" indent="0">
              <a:buNone/>
              <a:defRPr sz="1998"/>
            </a:lvl6pPr>
            <a:lvl7pPr marL="2740663" indent="0">
              <a:buNone/>
              <a:defRPr sz="1998"/>
            </a:lvl7pPr>
            <a:lvl8pPr marL="3197440" indent="0">
              <a:buNone/>
              <a:defRPr sz="1998"/>
            </a:lvl8pPr>
            <a:lvl9pPr marL="3654217" indent="0">
              <a:buNone/>
              <a:defRPr sz="1998"/>
            </a:lvl9pPr>
          </a:lstStyle>
          <a:p>
            <a:endParaRPr lang="en-US" dirty="0"/>
          </a:p>
        </p:txBody>
      </p:sp>
      <p:sp>
        <p:nvSpPr>
          <p:cNvPr id="4" name="Text Placeholder 3"/>
          <p:cNvSpPr>
            <a:spLocks noGrp="1"/>
          </p:cNvSpPr>
          <p:nvPr>
            <p:ph type="body" sz="half" idx="2"/>
          </p:nvPr>
        </p:nvSpPr>
        <p:spPr>
          <a:xfrm>
            <a:off x="630239" y="1544639"/>
            <a:ext cx="2949575" cy="2860675"/>
          </a:xfrm>
        </p:spPr>
        <p:txBody>
          <a:bodyPr/>
          <a:lstStyle>
            <a:lvl1pPr marL="0" indent="0">
              <a:buNone/>
              <a:defRPr sz="1598"/>
            </a:lvl1pPr>
            <a:lvl2pPr marL="456777" indent="0">
              <a:buNone/>
              <a:defRPr sz="1399"/>
            </a:lvl2pPr>
            <a:lvl3pPr marL="913554" indent="0">
              <a:buNone/>
              <a:defRPr sz="1199"/>
            </a:lvl3pPr>
            <a:lvl4pPr marL="1370331" indent="0">
              <a:buNone/>
              <a:defRPr sz="999"/>
            </a:lvl4pPr>
            <a:lvl5pPr marL="1827108" indent="0">
              <a:buNone/>
              <a:defRPr sz="999"/>
            </a:lvl5pPr>
            <a:lvl6pPr marL="2283886"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03670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0425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2959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F1E8-5636-4C9F-A832-E09E04BB6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B71928-44D9-4D22-9E41-F2069165E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C81E8-6421-48B0-907F-AFE030A58B09}"/>
              </a:ext>
            </a:extLst>
          </p:cNvPr>
          <p:cNvSpPr>
            <a:spLocks noGrp="1"/>
          </p:cNvSpPr>
          <p:nvPr>
            <p:ph type="dt" sz="half" idx="10"/>
          </p:nvPr>
        </p:nvSpPr>
        <p:spPr/>
        <p:txBody>
          <a:bodyPr/>
          <a:lstStyle/>
          <a:p>
            <a:fld id="{DBFCC6C4-499B-4925-A696-C926B516730E}" type="datetimeFigureOut">
              <a:rPr lang="en-US" smtClean="0"/>
              <a:t>9/28/2023</a:t>
            </a:fld>
            <a:endParaRPr lang="en-US"/>
          </a:p>
        </p:txBody>
      </p:sp>
      <p:sp>
        <p:nvSpPr>
          <p:cNvPr id="5" name="Footer Placeholder 4">
            <a:extLst>
              <a:ext uri="{FF2B5EF4-FFF2-40B4-BE49-F238E27FC236}">
                <a16:creationId xmlns:a16="http://schemas.microsoft.com/office/drawing/2014/main" id="{DB0C2A8C-926F-45FA-B3F8-C2D55E75D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631EA-F0F8-4120-BDA2-823A1BE37438}"/>
              </a:ext>
            </a:extLst>
          </p:cNvPr>
          <p:cNvSpPr>
            <a:spLocks noGrp="1"/>
          </p:cNvSpPr>
          <p:nvPr>
            <p:ph type="sldNum" sz="quarter" idx="12"/>
          </p:nvPr>
        </p:nvSpPr>
        <p:spPr/>
        <p:txBody>
          <a:bodyPr/>
          <a:lstStyle/>
          <a:p>
            <a:fld id="{FB9330B1-30AB-406B-B2B2-2F48DC0A8C76}" type="slidenum">
              <a:rPr lang="en-US" smtClean="0"/>
              <a:t>‹#›</a:t>
            </a:fld>
            <a:endParaRPr lang="en-US"/>
          </a:p>
        </p:txBody>
      </p:sp>
    </p:spTree>
    <p:extLst>
      <p:ext uri="{BB962C8B-B14F-4D97-AF65-F5344CB8AC3E}">
        <p14:creationId xmlns:p14="http://schemas.microsoft.com/office/powerpoint/2010/main" val="1130498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3313182" y="0"/>
            <a:ext cx="5830818" cy="514826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730045" y="1776270"/>
            <a:ext cx="2299695" cy="1595724"/>
          </a:xfrm>
        </p:spPr>
        <p:txBody>
          <a:bodyPr tIns="0" bIns="0" anchor="ctr" anchorCtr="0"/>
          <a:lstStyle>
            <a:lvl1pPr>
              <a:defRPr baseline="0">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9/28/2023</a:t>
            </a:fld>
            <a:endParaRPr lang="en-US" dirty="0"/>
          </a:p>
        </p:txBody>
      </p:sp>
      <p:sp>
        <p:nvSpPr>
          <p:cNvPr id="7" name="Rectangle 6"/>
          <p:cNvSpPr/>
          <p:nvPr userDrawn="1"/>
        </p:nvSpPr>
        <p:spPr>
          <a:xfrm rot="16200000">
            <a:off x="-1219885" y="2524112"/>
            <a:ext cx="2539810" cy="100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15" name="Content Placeholder 3"/>
          <p:cNvSpPr>
            <a:spLocks noGrp="1"/>
          </p:cNvSpPr>
          <p:nvPr>
            <p:ph sz="half" idx="13"/>
          </p:nvPr>
        </p:nvSpPr>
        <p:spPr>
          <a:xfrm>
            <a:off x="3744300" y="1198879"/>
            <a:ext cx="5010265" cy="2750507"/>
          </a:xfrm>
        </p:spPr>
        <p:txBody>
          <a:bodyPr vert="horz" lIns="0" tIns="0" rIns="0" bIns="0" rtlCol="0" anchor="ctr" anchorCtr="0">
            <a:noAutofit/>
          </a:bodyPr>
          <a:lstStyle>
            <a:lvl1pPr marL="131004" indent="-131004">
              <a:lnSpc>
                <a:spcPct val="125000"/>
              </a:lnSpc>
              <a:buFont typeface="Arial" panose="020B0604020202020204" pitchFamily="34" charset="0"/>
              <a:buChar char="•"/>
              <a:defRPr lang="en-US" sz="1800" dirty="0" smtClean="0">
                <a:solidFill>
                  <a:schemeClr val="tx1"/>
                </a:solidFill>
              </a:defRPr>
            </a:lvl1pPr>
            <a:lvl2pPr marL="342991" indent="0">
              <a:buClr>
                <a:schemeClr val="tx1"/>
              </a:buClr>
              <a:buNone/>
              <a:defRPr lang="en-US" sz="1650" dirty="0" smtClean="0"/>
            </a:lvl2pPr>
            <a:lvl3pPr marL="685983" indent="0">
              <a:buClr>
                <a:schemeClr val="tx1"/>
              </a:buClr>
              <a:buNone/>
              <a:defRPr lang="en-US" sz="1650" dirty="0" smtClean="0"/>
            </a:lvl3pPr>
            <a:lvl4pPr marL="1028974" indent="0">
              <a:buClr>
                <a:schemeClr val="tx1"/>
              </a:buClr>
              <a:buNone/>
              <a:defRPr lang="en-US" sz="1650" dirty="0" smtClean="0"/>
            </a:lvl4pPr>
            <a:lvl5pPr marL="1371966" indent="0">
              <a:buClr>
                <a:schemeClr val="tx1"/>
              </a:buClr>
              <a:buNone/>
              <a:defRPr lang="en-US" sz="1650" dirty="0"/>
            </a:lvl5pPr>
          </a:lstStyle>
          <a:p>
            <a:pPr lvl="0"/>
            <a:r>
              <a:rPr lang="en-US"/>
              <a:t>Click to edit Master text styles</a:t>
            </a:r>
          </a:p>
        </p:txBody>
      </p:sp>
      <p:sp>
        <p:nvSpPr>
          <p:cNvPr id="10" name="TextBox 9"/>
          <p:cNvSpPr txBox="1"/>
          <p:nvPr userDrawn="1"/>
        </p:nvSpPr>
        <p:spPr>
          <a:xfrm>
            <a:off x="6316720" y="4998085"/>
            <a:ext cx="2827281" cy="150179"/>
          </a:xfrm>
          <a:prstGeom prst="rect">
            <a:avLst/>
          </a:prstGeom>
        </p:spPr>
        <p:txBody>
          <a:bodyPr vert="horz" lIns="68604" tIns="34302" rIns="68604" bIns="34302" rtlCol="0" anchor="ctr">
            <a:noAutofit/>
          </a:bodyPr>
          <a:lstStyle>
            <a:defPPr>
              <a:defRPr lang="en-US"/>
            </a:defPPr>
            <a:lvl1pPr algn="r">
              <a:defRPr sz="1200">
                <a:solidFill>
                  <a:schemeClr val="tx1">
                    <a:tint val="75000"/>
                  </a:schemeClr>
                </a:solidFill>
              </a:defRPr>
            </a:lvl1pPr>
          </a:lstStyle>
          <a:p>
            <a:pPr lvl="0"/>
            <a:r>
              <a:rPr lang="en-US" sz="525" dirty="0">
                <a:solidFill>
                  <a:schemeClr val="tx1">
                    <a:lumMod val="50000"/>
                    <a:lumOff val="50000"/>
                  </a:schemeClr>
                </a:solidFill>
              </a:rPr>
              <a:t>©</a:t>
            </a:r>
            <a:fld id="{9239F233-A28B-4E90-BD26-B7AF41444B49}" type="datetimeyyyy">
              <a:rPr lang="en-US" sz="525" smtClean="0">
                <a:solidFill>
                  <a:schemeClr val="tx1">
                    <a:lumMod val="50000"/>
                    <a:lumOff val="50000"/>
                  </a:schemeClr>
                </a:solidFill>
              </a:rPr>
              <a:t>2023</a:t>
            </a:fld>
            <a:r>
              <a:rPr lang="en-US" sz="525" dirty="0">
                <a:solidFill>
                  <a:schemeClr val="tx1">
                    <a:lumMod val="50000"/>
                    <a:lumOff val="50000"/>
                  </a:schemeClr>
                </a:solidFill>
              </a:rPr>
              <a:t> Mayo Foundation for Medical Education and Research  |  slide-</a:t>
            </a:r>
            <a:fld id="{D445C29B-035B-48ED-941F-A66A11A8A322}" type="slidenum">
              <a:rPr lang="en-US" sz="525" smtClean="0">
                <a:solidFill>
                  <a:schemeClr val="tx1">
                    <a:lumMod val="50000"/>
                    <a:lumOff val="50000"/>
                  </a:schemeClr>
                </a:solidFill>
              </a:rPr>
              <a:pPr lvl="0"/>
              <a:t>‹#›</a:t>
            </a:fld>
            <a:endParaRPr lang="en-US" sz="525" dirty="0">
              <a:solidFill>
                <a:schemeClr val="tx1">
                  <a:lumMod val="50000"/>
                  <a:lumOff val="50000"/>
                </a:schemeClr>
              </a:solidFill>
            </a:endParaRPr>
          </a:p>
        </p:txBody>
      </p:sp>
    </p:spTree>
    <p:extLst>
      <p:ext uri="{BB962C8B-B14F-4D97-AF65-F5344CB8AC3E}">
        <p14:creationId xmlns:p14="http://schemas.microsoft.com/office/powerpoint/2010/main" val="227811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3744300" y="0"/>
            <a:ext cx="5399700" cy="5148263"/>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730043" y="1489659"/>
            <a:ext cx="2749870" cy="2937560"/>
          </a:xfrm>
        </p:spPr>
        <p:txBody>
          <a:bodyPr/>
          <a:lstStyle>
            <a:lvl1pPr>
              <a:defRPr sz="1800"/>
            </a:lvl1pPr>
            <a:lvl2pPr>
              <a:defRPr sz="1800"/>
            </a:lvl2pPr>
            <a:lvl3pPr>
              <a:defRPr sz="1800"/>
            </a:lvl3pPr>
            <a:lvl4pPr>
              <a:defRPr sz="1800"/>
            </a:lvl4pPr>
            <a:lvl5pPr>
              <a:defRPr sz="1800"/>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hasCustomPrompt="1"/>
          </p:nvPr>
        </p:nvSpPr>
        <p:spPr>
          <a:xfrm>
            <a:off x="730043" y="402804"/>
            <a:ext cx="2749870" cy="796074"/>
          </a:xfrm>
        </p:spPr>
        <p:txBody>
          <a:bodyPr/>
          <a:lstStyle/>
          <a:p>
            <a:r>
              <a:rPr lang="en-US" dirty="0"/>
              <a:t>CLICK TO EDIT TITLE STYLE</a:t>
            </a:r>
          </a:p>
        </p:txBody>
      </p:sp>
      <p:sp>
        <p:nvSpPr>
          <p:cNvPr id="11" name="Rectangle 10"/>
          <p:cNvSpPr/>
          <p:nvPr userDrawn="1"/>
        </p:nvSpPr>
        <p:spPr>
          <a:xfrm>
            <a:off x="730044" y="0"/>
            <a:ext cx="2538121" cy="100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02208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0043" y="402804"/>
            <a:ext cx="3581142" cy="440939"/>
          </a:xfrm>
        </p:spPr>
        <p:txBody>
          <a:bodyPr/>
          <a:lstStyle>
            <a:lvl1pPr>
              <a:defRPr baseline="0">
                <a:solidFill>
                  <a:schemeClr val="tx1"/>
                </a:solidFill>
              </a:defRPr>
            </a:lvl1pPr>
          </a:lstStyle>
          <a:p>
            <a:r>
              <a:rPr lang="en-US" dirty="0"/>
              <a:t>CLICK TO EDIT MASTER TITLE</a:t>
            </a:r>
          </a:p>
        </p:txBody>
      </p:sp>
      <p:sp>
        <p:nvSpPr>
          <p:cNvPr id="3" name="Content Placeholder 2"/>
          <p:cNvSpPr>
            <a:spLocks noGrp="1"/>
          </p:cNvSpPr>
          <p:nvPr>
            <p:ph idx="1"/>
          </p:nvPr>
        </p:nvSpPr>
        <p:spPr>
          <a:xfrm>
            <a:off x="730043" y="1489659"/>
            <a:ext cx="3581142" cy="299285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Content Placeholder 7"/>
          <p:cNvSpPr>
            <a:spLocks noGrp="1"/>
          </p:cNvSpPr>
          <p:nvPr>
            <p:ph sz="quarter" idx="12"/>
          </p:nvPr>
        </p:nvSpPr>
        <p:spPr>
          <a:xfrm>
            <a:off x="4572001" y="0"/>
            <a:ext cx="4571999" cy="5148263"/>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730044" y="0"/>
            <a:ext cx="2538121" cy="100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846956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60D4E39-F350-78C6-313F-21E6B174C3C3}"/>
              </a:ext>
            </a:extLst>
          </p:cNvPr>
          <p:cNvSpPr>
            <a:spLocks noGrp="1" noChangeArrowheads="1"/>
          </p:cNvSpPr>
          <p:nvPr>
            <p:ph type="ftr" sz="quarter" idx="10"/>
          </p:nvPr>
        </p:nvSpPr>
        <p:spPr>
          <a:xfrm>
            <a:off x="0" y="4864632"/>
            <a:ext cx="9144000" cy="283631"/>
          </a:xfrm>
        </p:spPr>
        <p:txBody>
          <a:bodyPr/>
          <a:lstStyle>
            <a:lvl1pPr eaLnBrk="0" hangingPunct="0">
              <a:defRPr sz="751"/>
            </a:lvl1pPr>
          </a:lstStyle>
          <a:p>
            <a:endParaRPr lang="en-US" altLang="en-US"/>
          </a:p>
        </p:txBody>
      </p:sp>
    </p:spTree>
    <p:extLst>
      <p:ext uri="{BB962C8B-B14F-4D97-AF65-F5344CB8AC3E}">
        <p14:creationId xmlns:p14="http://schemas.microsoft.com/office/powerpoint/2010/main" val="66277178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47168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333294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857496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202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5397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25281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7883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312687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854931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172183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9/28/2023</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8867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9/28/2023</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3.jpg"/><Relationship Id="rId5" Type="http://schemas.openxmlformats.org/officeDocument/2006/relationships/slideLayout" Target="../slideLayouts/slideLayout46.xml"/><Relationship Id="rId10" Type="http://schemas.openxmlformats.org/officeDocument/2006/relationships/image" Target="../media/image1.jpg"/><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81251CD-2A00-449A-B5F2-1AB6111D1BF2}"/>
              </a:ext>
            </a:extLst>
          </p:cNvPr>
          <p:cNvPicPr>
            <a:picLocks noChangeAspect="1"/>
          </p:cNvPicPr>
          <p:nvPr userDrawn="1"/>
        </p:nvPicPr>
        <p:blipFill>
          <a:blip r:embed="rId11"/>
          <a:srcRect/>
          <a:stretch/>
        </p:blipFill>
        <p:spPr>
          <a:xfrm>
            <a:off x="6958013" y="4654236"/>
            <a:ext cx="2124222" cy="248420"/>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9/28/2023</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9/28/2023</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9"/>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4"/>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199">
                <a:solidFill>
                  <a:schemeClr val="tx1">
                    <a:tint val="75000"/>
                  </a:schemeClr>
                </a:solidFill>
              </a:defRPr>
            </a:lvl1pPr>
          </a:lstStyle>
          <a:p>
            <a:fld id="{42F41C86-81D1-154C-A238-A794744A1851}" type="datetimeFigureOut">
              <a:rPr lang="en-US" smtClean="0"/>
              <a:t>9/28/2023</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199">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7251996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a:buChar char="•"/>
        <a:defRPr sz="2798"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A close-up of several logos&#10;&#10;Description automatically generated with low confidence">
            <a:extLst>
              <a:ext uri="{FF2B5EF4-FFF2-40B4-BE49-F238E27FC236}">
                <a16:creationId xmlns:a16="http://schemas.microsoft.com/office/drawing/2014/main" id="{95840ACE-7BBC-BB80-4C24-9E646AAA1FD6}"/>
              </a:ext>
            </a:extLst>
          </p:cNvPr>
          <p:cNvPicPr>
            <a:picLocks noChangeAspect="1"/>
          </p:cNvPicPr>
          <p:nvPr userDrawn="1"/>
        </p:nvPicPr>
        <p:blipFill rotWithShape="1">
          <a:blip r:embed="rId11"/>
          <a:srcRect t="30648" b="31346"/>
          <a:stretch/>
        </p:blipFill>
        <p:spPr>
          <a:xfrm>
            <a:off x="6708371" y="4587606"/>
            <a:ext cx="2011680" cy="401716"/>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5"/>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35" r:id="rId9"/>
    <p:sldLayoutId id="2147483736" r:id="rId10"/>
    <p:sldLayoutId id="2147483737" r:id="rId11"/>
    <p:sldLayoutId id="2147483738" r:id="rId12"/>
    <p:sldLayoutId id="2147483739" r:id="rId13"/>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9/28/2023</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26537657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8.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114.xml.rels><?xml version="1.0" encoding="UTF-8" standalone="yes"?>
<Relationships xmlns="http://schemas.openxmlformats.org/package/2006/relationships"><Relationship Id="rId3" Type="http://schemas.openxmlformats.org/officeDocument/2006/relationships/hyperlink" Target="mailto:AlhajMoustafa.Muhamad@Mayo.edu" TargetMode="External"/><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11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8.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2.xml"/></Relationships>
</file>

<file path=ppt/slides/_rels/slide1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2.tiff"/><Relationship Id="rId1" Type="http://schemas.openxmlformats.org/officeDocument/2006/relationships/slideLayout" Target="../slideLayouts/slideLayout51.xml"/><Relationship Id="rId4" Type="http://schemas.openxmlformats.org/officeDocument/2006/relationships/image" Target="../media/image8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51.xml"/><Relationship Id="rId5" Type="http://schemas.openxmlformats.org/officeDocument/2006/relationships/image" Target="../media/image84.jpg"/><Relationship Id="rId4" Type="http://schemas.openxmlformats.org/officeDocument/2006/relationships/image" Target="../media/image87.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5.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58.xml"/></Relationships>
</file>

<file path=ppt/slides/_rels/slide136.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hyperlink" Target="mailto:AlhajMoustafa.Muhamad@Mayo.edu" TargetMode="External"/><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14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4.xml"/></Relationships>
</file>

<file path=ppt/slides/_rels/slide1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1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5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2.xml"/></Relationships>
</file>

<file path=ppt/slides/_rels/slide1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2.xml"/></Relationships>
</file>

<file path=ppt/slides/_rels/slide162.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0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2.jpeg"/><Relationship Id="rId5" Type="http://schemas.openxmlformats.org/officeDocument/2006/relationships/tags" Target="../tags/tag5.xml"/><Relationship Id="rId10" Type="http://schemas.openxmlformats.org/officeDocument/2006/relationships/image" Target="../media/image101.png"/><Relationship Id="rId4" Type="http://schemas.openxmlformats.org/officeDocument/2006/relationships/tags" Target="../tags/tag4.xml"/><Relationship Id="rId9" Type="http://schemas.openxmlformats.org/officeDocument/2006/relationships/notesSlide" Target="../notesSlides/notesSlide34.xml"/></Relationships>
</file>

<file path=ppt/slides/_rels/slide16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image" Target="../media/image104.jpeg"/><Relationship Id="rId4" Type="http://schemas.openxmlformats.org/officeDocument/2006/relationships/tags" Target="../tags/tag14.xml"/><Relationship Id="rId9" Type="http://schemas.openxmlformats.org/officeDocument/2006/relationships/notesSlide" Target="../notesSlides/notesSlide35.xml"/></Relationships>
</file>

<file path=ppt/slides/_rels/slide1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hyperlink" Target="http://www.mipss70score.it/" TargetMode="External"/><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17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8.xml"/></Relationships>
</file>

<file path=ppt/slides/_rels/slide1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8.xml"/></Relationships>
</file>

<file path=ppt/slides/_rels/slide1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8.xml"/></Relationships>
</file>

<file path=ppt/slides/_rels/slide1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54.xml"/><Relationship Id="rId5" Type="http://schemas.openxmlformats.org/officeDocument/2006/relationships/image" Target="../media/image113.tiff"/><Relationship Id="rId4" Type="http://schemas.openxmlformats.org/officeDocument/2006/relationships/image" Target="../media/image112.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17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17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6.png"/><Relationship Id="rId1" Type="http://schemas.openxmlformats.org/officeDocument/2006/relationships/slideLayout" Target="../slideLayouts/slideLayout54.xml"/><Relationship Id="rId6" Type="http://schemas.openxmlformats.org/officeDocument/2006/relationships/image" Target="NULL"/><Relationship Id="rId5" Type="http://schemas.openxmlformats.org/officeDocument/2006/relationships/customXml" Target="../ink/ink2.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0.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63.jpeg"/><Relationship Id="rId5" Type="http://schemas.openxmlformats.org/officeDocument/2006/relationships/hyperlink" Target="https://doi.org/10.1002/cam4.3237" TargetMode="External"/><Relationship Id="rId4" Type="http://schemas.openxmlformats.org/officeDocument/2006/relationships/image" Target="../media/image62.tiff"/></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hyperlink" Target="https://seer.cancer.gov/statfacts/html/follicular.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8.xml"/><Relationship Id="rId5" Type="http://schemas.openxmlformats.org/officeDocument/2006/relationships/image" Target="../media/image68.jpeg"/><Relationship Id="rId4" Type="http://schemas.openxmlformats.org/officeDocument/2006/relationships/image" Target="../media/image67.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orporate S Demi" panose="02020500000000000000" pitchFamily="18" charset="0"/>
                <a:ea typeface="ＭＳ Ｐゴシック" charset="0"/>
              </a:rPr>
              <a:t>Wednesday, September 27, 2023</a:t>
            </a:r>
          </a:p>
        </p:txBody>
      </p:sp>
    </p:spTree>
    <p:extLst>
      <p:ext uri="{BB962C8B-B14F-4D97-AF65-F5344CB8AC3E}">
        <p14:creationId xmlns:p14="http://schemas.microsoft.com/office/powerpoint/2010/main" val="2758968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27, 2023</a:t>
            </a:r>
          </a:p>
        </p:txBody>
      </p:sp>
    </p:spTree>
    <p:extLst>
      <p:ext uri="{BB962C8B-B14F-4D97-AF65-F5344CB8AC3E}">
        <p14:creationId xmlns:p14="http://schemas.microsoft.com/office/powerpoint/2010/main" val="17709050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16AC1-150C-0A47-80D3-94F719C6F119}"/>
              </a:ext>
            </a:extLst>
          </p:cNvPr>
          <p:cNvSpPr>
            <a:spLocks noGrp="1"/>
          </p:cNvSpPr>
          <p:nvPr>
            <p:ph sz="half" idx="1"/>
          </p:nvPr>
        </p:nvSpPr>
        <p:spPr>
          <a:xfrm>
            <a:off x="1" y="1942885"/>
            <a:ext cx="3152583" cy="2483102"/>
          </a:xfrm>
        </p:spPr>
        <p:txBody>
          <a:bodyPr/>
          <a:lstStyle/>
          <a:p>
            <a:pPr marL="0" indent="0">
              <a:buNone/>
            </a:pPr>
            <a:r>
              <a:rPr lang="en-US" sz="2401" dirty="0"/>
              <a:t>Response rates by type of salvage treatment</a:t>
            </a:r>
          </a:p>
        </p:txBody>
      </p:sp>
      <p:pic>
        <p:nvPicPr>
          <p:cNvPr id="6" name="Picture 5">
            <a:extLst>
              <a:ext uri="{FF2B5EF4-FFF2-40B4-BE49-F238E27FC236}">
                <a16:creationId xmlns:a16="http://schemas.microsoft.com/office/drawing/2014/main" id="{F2207E75-3F92-66E8-A484-00924E0F1D63}"/>
              </a:ext>
            </a:extLst>
          </p:cNvPr>
          <p:cNvPicPr>
            <a:picLocks noChangeAspect="1"/>
          </p:cNvPicPr>
          <p:nvPr/>
        </p:nvPicPr>
        <p:blipFill>
          <a:blip r:embed="rId2"/>
          <a:stretch>
            <a:fillRect/>
          </a:stretch>
        </p:blipFill>
        <p:spPr>
          <a:xfrm>
            <a:off x="2934597" y="441620"/>
            <a:ext cx="6209403" cy="3984367"/>
          </a:xfrm>
          <a:prstGeom prst="rect">
            <a:avLst/>
          </a:prstGeom>
        </p:spPr>
      </p:pic>
      <p:sp>
        <p:nvSpPr>
          <p:cNvPr id="2" name="Rectangle 1">
            <a:extLst>
              <a:ext uri="{FF2B5EF4-FFF2-40B4-BE49-F238E27FC236}">
                <a16:creationId xmlns:a16="http://schemas.microsoft.com/office/drawing/2014/main" id="{4EAC9B69-1B3E-A512-2BD0-600AB99FD075}"/>
              </a:ext>
            </a:extLst>
          </p:cNvPr>
          <p:cNvSpPr/>
          <p:nvPr/>
        </p:nvSpPr>
        <p:spPr>
          <a:xfrm>
            <a:off x="3677658" y="2906174"/>
            <a:ext cx="1104258" cy="1519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2E299511-486A-8B3B-DEC6-5AA9FEA17920}"/>
              </a:ext>
            </a:extLst>
          </p:cNvPr>
          <p:cNvSpPr txBox="1"/>
          <p:nvPr/>
        </p:nvSpPr>
        <p:spPr>
          <a:xfrm>
            <a:off x="3677657" y="4701815"/>
            <a:ext cx="5466343" cy="338554"/>
          </a:xfrm>
          <a:prstGeom prst="rect">
            <a:avLst/>
          </a:prstGeom>
          <a:noFill/>
        </p:spPr>
        <p:txBody>
          <a:bodyPr wrap="square">
            <a:spAutoFit/>
          </a:bodyPr>
          <a:lstStyle/>
          <a:p>
            <a:pPr algn="r"/>
            <a:r>
              <a:rPr lang="en-US" sz="800" i="1" dirty="0" err="1">
                <a:solidFill>
                  <a:srgbClr val="1A1A1A"/>
                </a:solidFill>
                <a:latin typeface="acumin-pro"/>
              </a:rPr>
              <a:t>Iacoboni</a:t>
            </a:r>
            <a:r>
              <a:rPr lang="en-US" sz="800" i="1" dirty="0">
                <a:solidFill>
                  <a:srgbClr val="1A1A1A"/>
                </a:solidFill>
                <a:latin typeface="acumin-pro"/>
              </a:rPr>
              <a:t> et al. Salvage Treatment with Novel Agents Is Preferable to Standard Chemotherapy in Patients with Large B-Cell Lymphoma Progressing after Chimeric Antigen Receptor T-Cell Therapy. Blood 2022; 140 (Supplement 1): 378–380.</a:t>
            </a:r>
            <a:endParaRPr lang="en-US" sz="800" i="1" dirty="0"/>
          </a:p>
        </p:txBody>
      </p:sp>
      <p:sp>
        <p:nvSpPr>
          <p:cNvPr id="10" name="Rectangle 9">
            <a:extLst>
              <a:ext uri="{FF2B5EF4-FFF2-40B4-BE49-F238E27FC236}">
                <a16:creationId xmlns:a16="http://schemas.microsoft.com/office/drawing/2014/main" id="{B4225187-96EB-224E-1192-4AB5B54236BB}"/>
              </a:ext>
            </a:extLst>
          </p:cNvPr>
          <p:cNvSpPr/>
          <p:nvPr/>
        </p:nvSpPr>
        <p:spPr>
          <a:xfrm>
            <a:off x="6784023" y="3679724"/>
            <a:ext cx="1104258" cy="746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124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FC3EA4-816A-ADA7-C6E7-C229061A0B87}"/>
              </a:ext>
            </a:extLst>
          </p:cNvPr>
          <p:cNvSpPr>
            <a:spLocks noGrp="1"/>
          </p:cNvSpPr>
          <p:nvPr>
            <p:ph sz="half" idx="1"/>
          </p:nvPr>
        </p:nvSpPr>
        <p:spPr/>
        <p:txBody>
          <a:bodyPr/>
          <a:lstStyle/>
          <a:p>
            <a:endParaRPr lang="en-US"/>
          </a:p>
        </p:txBody>
      </p:sp>
      <p:sp>
        <p:nvSpPr>
          <p:cNvPr id="4" name="Title 3">
            <a:extLst>
              <a:ext uri="{FF2B5EF4-FFF2-40B4-BE49-F238E27FC236}">
                <a16:creationId xmlns:a16="http://schemas.microsoft.com/office/drawing/2014/main" id="{F886A65B-146C-A616-7FE3-7FF224354C1C}"/>
              </a:ext>
            </a:extLst>
          </p:cNvPr>
          <p:cNvSpPr>
            <a:spLocks noGrp="1"/>
          </p:cNvSpPr>
          <p:nvPr>
            <p:ph type="title"/>
          </p:nvPr>
        </p:nvSpPr>
        <p:spPr>
          <a:xfrm>
            <a:off x="-184799" y="104728"/>
            <a:ext cx="8737614" cy="795545"/>
          </a:xfrm>
        </p:spPr>
        <p:txBody>
          <a:bodyPr/>
          <a:lstStyle/>
          <a:p>
            <a:r>
              <a:rPr lang="en-US" sz="2800" b="1" dirty="0">
                <a:solidFill>
                  <a:srgbClr val="C00000"/>
                </a:solidFill>
              </a:rPr>
              <a:t>Bonus Results – Outcomes after allogeneic SCT </a:t>
            </a:r>
          </a:p>
        </p:txBody>
      </p:sp>
      <p:pic>
        <p:nvPicPr>
          <p:cNvPr id="6" name="Picture 5">
            <a:extLst>
              <a:ext uri="{FF2B5EF4-FFF2-40B4-BE49-F238E27FC236}">
                <a16:creationId xmlns:a16="http://schemas.microsoft.com/office/drawing/2014/main" id="{E68A82B9-E3B2-13CE-86F6-3E6333B2B80A}"/>
              </a:ext>
            </a:extLst>
          </p:cNvPr>
          <p:cNvPicPr>
            <a:picLocks noChangeAspect="1"/>
          </p:cNvPicPr>
          <p:nvPr/>
        </p:nvPicPr>
        <p:blipFill>
          <a:blip r:embed="rId3"/>
          <a:stretch>
            <a:fillRect/>
          </a:stretch>
        </p:blipFill>
        <p:spPr>
          <a:xfrm>
            <a:off x="591185" y="1037571"/>
            <a:ext cx="7961630" cy="3664244"/>
          </a:xfrm>
          <a:prstGeom prst="rect">
            <a:avLst/>
          </a:prstGeom>
        </p:spPr>
      </p:pic>
      <p:sp>
        <p:nvSpPr>
          <p:cNvPr id="2" name="TextBox 1">
            <a:extLst>
              <a:ext uri="{FF2B5EF4-FFF2-40B4-BE49-F238E27FC236}">
                <a16:creationId xmlns:a16="http://schemas.microsoft.com/office/drawing/2014/main" id="{EC4080C4-A400-30FE-7CA8-997310C4E54C}"/>
              </a:ext>
            </a:extLst>
          </p:cNvPr>
          <p:cNvSpPr txBox="1"/>
          <p:nvPr/>
        </p:nvSpPr>
        <p:spPr>
          <a:xfrm>
            <a:off x="3947375" y="4701815"/>
            <a:ext cx="5196626" cy="353943"/>
          </a:xfrm>
          <a:prstGeom prst="rect">
            <a:avLst/>
          </a:prstGeom>
          <a:noFill/>
        </p:spPr>
        <p:txBody>
          <a:bodyPr wrap="square">
            <a:spAutoFit/>
          </a:bodyPr>
          <a:lstStyle/>
          <a:p>
            <a:pPr algn="r"/>
            <a:r>
              <a:rPr lang="en-US" sz="800" i="1" dirty="0" err="1">
                <a:solidFill>
                  <a:srgbClr val="1A1A1A"/>
                </a:solidFill>
                <a:latin typeface="acumin-pro"/>
              </a:rPr>
              <a:t>Iacoboni</a:t>
            </a:r>
            <a:r>
              <a:rPr lang="en-US" sz="800" i="1" dirty="0">
                <a:solidFill>
                  <a:srgbClr val="1A1A1A"/>
                </a:solidFill>
                <a:latin typeface="acumin-pro"/>
              </a:rPr>
              <a:t> et al. Salvage Treatment with Novel Agents Is Preferable to Standard Chemotherapy in Patients with Large B-Cell Lymphoma Progressing after Chimeric Antigen Receptor T-Cell Therapy. Blood 2022; 140 (Supplement 1): 378–380</a:t>
            </a:r>
            <a:r>
              <a:rPr lang="en-US" sz="900" i="1" dirty="0">
                <a:solidFill>
                  <a:srgbClr val="1A1A1A"/>
                </a:solidFill>
                <a:latin typeface="acumin-pro"/>
              </a:rPr>
              <a:t>.</a:t>
            </a:r>
            <a:endParaRPr lang="en-US" sz="900" i="1" dirty="0"/>
          </a:p>
        </p:txBody>
      </p:sp>
    </p:spTree>
    <p:extLst>
      <p:ext uri="{BB962C8B-B14F-4D97-AF65-F5344CB8AC3E}">
        <p14:creationId xmlns:p14="http://schemas.microsoft.com/office/powerpoint/2010/main" val="38389596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84E9CC-E8FF-ACBB-1364-5C24423F8601}"/>
              </a:ext>
            </a:extLst>
          </p:cNvPr>
          <p:cNvSpPr>
            <a:spLocks noGrp="1"/>
          </p:cNvSpPr>
          <p:nvPr>
            <p:ph type="title"/>
          </p:nvPr>
        </p:nvSpPr>
        <p:spPr>
          <a:xfrm>
            <a:off x="584092" y="255736"/>
            <a:ext cx="7507655" cy="440646"/>
          </a:xfrm>
        </p:spPr>
        <p:txBody>
          <a:bodyPr>
            <a:normAutofit fontScale="90000"/>
          </a:bodyPr>
          <a:lstStyle/>
          <a:p>
            <a:r>
              <a:rPr lang="en-US" b="1" dirty="0">
                <a:solidFill>
                  <a:srgbClr val="C00000"/>
                </a:solidFill>
              </a:rPr>
              <a:t>Study Conclusions</a:t>
            </a:r>
          </a:p>
        </p:txBody>
      </p:sp>
      <p:sp>
        <p:nvSpPr>
          <p:cNvPr id="11" name="Content Placeholder 2">
            <a:extLst>
              <a:ext uri="{FF2B5EF4-FFF2-40B4-BE49-F238E27FC236}">
                <a16:creationId xmlns:a16="http://schemas.microsoft.com/office/drawing/2014/main" id="{795D80F5-8C10-B125-805A-F85C0A192CEA}"/>
              </a:ext>
            </a:extLst>
          </p:cNvPr>
          <p:cNvSpPr>
            <a:spLocks noGrp="1"/>
          </p:cNvSpPr>
          <p:nvPr>
            <p:ph idx="1"/>
          </p:nvPr>
        </p:nvSpPr>
        <p:spPr>
          <a:xfrm>
            <a:off x="445157" y="986894"/>
            <a:ext cx="7792543" cy="3366495"/>
          </a:xfrm>
        </p:spPr>
        <p:txBody>
          <a:bodyPr/>
          <a:lstStyle/>
          <a:p>
            <a:r>
              <a:rPr lang="en-US" dirty="0"/>
              <a:t>POLA + BR and BITEs seemed to work better than traditional salvage chemotherapy </a:t>
            </a:r>
          </a:p>
          <a:p>
            <a:r>
              <a:rPr lang="en-US" dirty="0"/>
              <a:t>Consolidation with allogeneic transplant after salvage was a viable strategy</a:t>
            </a:r>
          </a:p>
        </p:txBody>
      </p:sp>
    </p:spTree>
    <p:extLst>
      <p:ext uri="{BB962C8B-B14F-4D97-AF65-F5344CB8AC3E}">
        <p14:creationId xmlns:p14="http://schemas.microsoft.com/office/powerpoint/2010/main" val="1544627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60" y="1776800"/>
            <a:ext cx="2780123" cy="1594663"/>
          </a:xfrm>
        </p:spPr>
        <p:txBody>
          <a:bodyPr anchor="ctr">
            <a:normAutofit fontScale="90000"/>
          </a:bodyPr>
          <a:lstStyle/>
          <a:p>
            <a:r>
              <a:rPr lang="en-US" b="1">
                <a:solidFill>
                  <a:srgbClr val="0070C0"/>
                </a:solidFill>
              </a:rPr>
              <a:t>Bispecific T-cell engagers</a:t>
            </a:r>
            <a:endParaRPr lang="en-US" b="1" dirty="0">
              <a:solidFill>
                <a:srgbClr val="0070C0"/>
              </a:solidFill>
            </a:endParaRPr>
          </a:p>
        </p:txBody>
      </p:sp>
      <p:sp>
        <p:nvSpPr>
          <p:cNvPr id="4" name="Content Placeholder 3"/>
          <p:cNvSpPr>
            <a:spLocks noGrp="1"/>
          </p:cNvSpPr>
          <p:nvPr>
            <p:ph sz="half" idx="13"/>
          </p:nvPr>
        </p:nvSpPr>
        <p:spPr>
          <a:xfrm>
            <a:off x="4480492" y="1776800"/>
            <a:ext cx="4663509" cy="2747842"/>
          </a:xfrm>
        </p:spPr>
        <p:txBody>
          <a:bodyPr anchor="ctr">
            <a:normAutofit/>
          </a:bodyPr>
          <a:lstStyle/>
          <a:p>
            <a:pPr marL="0" indent="0">
              <a:buNone/>
            </a:pPr>
            <a:r>
              <a:rPr lang="en-US" sz="2101" b="1" i="1" dirty="0" err="1"/>
              <a:t>Epocoritamab</a:t>
            </a:r>
            <a:endParaRPr lang="en-US" sz="2101" b="1" i="1" dirty="0"/>
          </a:p>
          <a:p>
            <a:pPr marL="0" indent="0" algn="ctr">
              <a:buNone/>
            </a:pPr>
            <a:endParaRPr lang="en-US" sz="2101" i="1" dirty="0"/>
          </a:p>
          <a:p>
            <a:pPr marL="0" indent="0" algn="ctr">
              <a:buNone/>
            </a:pPr>
            <a:endParaRPr lang="en-US" sz="2101" i="1" dirty="0"/>
          </a:p>
          <a:p>
            <a:pPr marL="0" indent="0" algn="ctr">
              <a:buNone/>
            </a:pPr>
            <a:endParaRPr lang="en-US" sz="2101" i="1" dirty="0"/>
          </a:p>
        </p:txBody>
      </p:sp>
    </p:spTree>
    <p:extLst>
      <p:ext uri="{BB962C8B-B14F-4D97-AF65-F5344CB8AC3E}">
        <p14:creationId xmlns:p14="http://schemas.microsoft.com/office/powerpoint/2010/main" val="36425988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73C5-E7AF-EBCA-5285-C67AB5274E7B}"/>
              </a:ext>
            </a:extLst>
          </p:cNvPr>
          <p:cNvSpPr>
            <a:spLocks noGrp="1"/>
          </p:cNvSpPr>
          <p:nvPr>
            <p:ph type="title"/>
          </p:nvPr>
        </p:nvSpPr>
        <p:spPr>
          <a:xfrm>
            <a:off x="628650" y="86603"/>
            <a:ext cx="7886700" cy="715879"/>
          </a:xfrm>
        </p:spPr>
        <p:txBody>
          <a:bodyPr/>
          <a:lstStyle/>
          <a:p>
            <a:r>
              <a:rPr lang="en-US" b="1" dirty="0"/>
              <a:t>Approved Bispecific Antibodies</a:t>
            </a:r>
          </a:p>
        </p:txBody>
      </p:sp>
      <p:sp>
        <p:nvSpPr>
          <p:cNvPr id="3" name="Content Placeholder 2">
            <a:extLst>
              <a:ext uri="{FF2B5EF4-FFF2-40B4-BE49-F238E27FC236}">
                <a16:creationId xmlns:a16="http://schemas.microsoft.com/office/drawing/2014/main" id="{FCCA0534-E3C1-5872-6A64-627C634724ED}"/>
              </a:ext>
            </a:extLst>
          </p:cNvPr>
          <p:cNvSpPr>
            <a:spLocks noGrp="1"/>
          </p:cNvSpPr>
          <p:nvPr>
            <p:ph idx="1"/>
          </p:nvPr>
        </p:nvSpPr>
        <p:spPr>
          <a:xfrm>
            <a:off x="235844" y="320540"/>
            <a:ext cx="8792246" cy="4071156"/>
          </a:xfrm>
        </p:spPr>
        <p:txBody>
          <a:bodyPr>
            <a:normAutofit/>
          </a:bodyPr>
          <a:lstStyle/>
          <a:p>
            <a:pPr marL="0" indent="0">
              <a:buNone/>
            </a:pPr>
            <a:r>
              <a:rPr lang="en-US" b="1" dirty="0" err="1">
                <a:solidFill>
                  <a:srgbClr val="C00000"/>
                </a:solidFill>
              </a:rPr>
              <a:t>Epcoritamab-bysp</a:t>
            </a:r>
            <a:r>
              <a:rPr lang="en-US" dirty="0"/>
              <a:t> </a:t>
            </a:r>
          </a:p>
          <a:p>
            <a:r>
              <a:rPr lang="en-US" sz="1800" dirty="0"/>
              <a:t>R/R DLBCL</a:t>
            </a:r>
          </a:p>
          <a:p>
            <a:r>
              <a:rPr lang="en-US" sz="1800" dirty="0"/>
              <a:t>After &gt;2 lines</a:t>
            </a:r>
          </a:p>
          <a:p>
            <a:r>
              <a:rPr lang="en-US" sz="1800" dirty="0"/>
              <a:t>FDA approval: 5/19/2023</a:t>
            </a:r>
          </a:p>
          <a:p>
            <a:r>
              <a:rPr lang="en-US" sz="1800" dirty="0"/>
              <a:t>EPCORE NHL-1 (NCT03625037): Open-label, multicenter, multi-cohort study, single arm</a:t>
            </a:r>
          </a:p>
          <a:p>
            <a:r>
              <a:rPr lang="en-US" sz="1800" dirty="0"/>
              <a:t>148 pts for efficacy outcome</a:t>
            </a:r>
          </a:p>
          <a:p>
            <a:r>
              <a:rPr lang="en-US" sz="1800" dirty="0"/>
              <a:t>ORR: 61%, CR: 38%</a:t>
            </a:r>
          </a:p>
          <a:p>
            <a:r>
              <a:rPr lang="en-US" sz="1800" dirty="0"/>
              <a:t>F/U was 9.8 months</a:t>
            </a:r>
          </a:p>
          <a:p>
            <a:r>
              <a:rPr lang="en-US" sz="1800" b="1" u="sng" dirty="0"/>
              <a:t>SC injections</a:t>
            </a:r>
          </a:p>
          <a:p>
            <a:pPr marL="385763" indent="-385763">
              <a:buFont typeface="+mj-lt"/>
              <a:buAutoNum type="arabicPeriod"/>
            </a:pPr>
            <a:endParaRPr lang="en-US" dirty="0"/>
          </a:p>
        </p:txBody>
      </p:sp>
    </p:spTree>
    <p:extLst>
      <p:ext uri="{BB962C8B-B14F-4D97-AF65-F5344CB8AC3E}">
        <p14:creationId xmlns:p14="http://schemas.microsoft.com/office/powerpoint/2010/main" val="17475542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C2BB-0CD4-1A22-5D1F-A5BB98F6519E}"/>
              </a:ext>
            </a:extLst>
          </p:cNvPr>
          <p:cNvSpPr>
            <a:spLocks noGrp="1"/>
          </p:cNvSpPr>
          <p:nvPr>
            <p:ph type="title"/>
          </p:nvPr>
        </p:nvSpPr>
        <p:spPr/>
        <p:txBody>
          <a:bodyPr/>
          <a:lstStyle/>
          <a:p>
            <a:endParaRPr lang="en-US" b="1" dirty="0"/>
          </a:p>
        </p:txBody>
      </p:sp>
      <p:sp>
        <p:nvSpPr>
          <p:cNvPr id="3" name="Content Placeholder 2">
            <a:extLst>
              <a:ext uri="{FF2B5EF4-FFF2-40B4-BE49-F238E27FC236}">
                <a16:creationId xmlns:a16="http://schemas.microsoft.com/office/drawing/2014/main" id="{39EC6B8C-EE10-2C50-5E45-A1A2743EA0EA}"/>
              </a:ext>
            </a:extLst>
          </p:cNvPr>
          <p:cNvSpPr>
            <a:spLocks noGrp="1"/>
          </p:cNvSpPr>
          <p:nvPr>
            <p:ph idx="1"/>
          </p:nvPr>
        </p:nvSpPr>
        <p:spPr>
          <a:xfrm>
            <a:off x="628650" y="1335881"/>
            <a:ext cx="7886700" cy="3263504"/>
          </a:xfrm>
        </p:spPr>
        <p:txBody>
          <a:bodyPr/>
          <a:lstStyle/>
          <a:p>
            <a:r>
              <a:rPr lang="en-US" dirty="0"/>
              <a:t>ICANS any grade: 6%</a:t>
            </a:r>
          </a:p>
          <a:p>
            <a:r>
              <a:rPr lang="en-US" dirty="0"/>
              <a:t>CRS any grade: 51%</a:t>
            </a:r>
          </a:p>
        </p:txBody>
      </p:sp>
      <p:graphicFrame>
        <p:nvGraphicFramePr>
          <p:cNvPr id="6" name="Table 5">
            <a:extLst>
              <a:ext uri="{FF2B5EF4-FFF2-40B4-BE49-F238E27FC236}">
                <a16:creationId xmlns:a16="http://schemas.microsoft.com/office/drawing/2014/main" id="{50B4E284-7063-C088-16A8-8230F6760381}"/>
              </a:ext>
            </a:extLst>
          </p:cNvPr>
          <p:cNvGraphicFramePr>
            <a:graphicFrameLocks noGrp="1"/>
          </p:cNvGraphicFramePr>
          <p:nvPr/>
        </p:nvGraphicFramePr>
        <p:xfrm>
          <a:off x="1085127" y="2677096"/>
          <a:ext cx="6409117" cy="1607820"/>
        </p:xfrm>
        <a:graphic>
          <a:graphicData uri="http://schemas.openxmlformats.org/drawingml/2006/table">
            <a:tbl>
              <a:tblPr firstRow="1" bandRow="1">
                <a:tableStyleId>{5C22544A-7EE6-4342-B048-85BDC9FD1C3A}</a:tableStyleId>
              </a:tblPr>
              <a:tblGrid>
                <a:gridCol w="2895895">
                  <a:extLst>
                    <a:ext uri="{9D8B030D-6E8A-4147-A177-3AD203B41FA5}">
                      <a16:colId xmlns:a16="http://schemas.microsoft.com/office/drawing/2014/main" val="76445989"/>
                    </a:ext>
                  </a:extLst>
                </a:gridCol>
                <a:gridCol w="3513222">
                  <a:extLst>
                    <a:ext uri="{9D8B030D-6E8A-4147-A177-3AD203B41FA5}">
                      <a16:colId xmlns:a16="http://schemas.microsoft.com/office/drawing/2014/main" val="3721523559"/>
                    </a:ext>
                  </a:extLst>
                </a:gridCol>
              </a:tblGrid>
              <a:tr h="278130">
                <a:tc>
                  <a:txBody>
                    <a:bodyPr/>
                    <a:lstStyle/>
                    <a:p>
                      <a:pPr algn="ctr"/>
                      <a:endParaRPr lang="en-US" sz="1400" dirty="0"/>
                    </a:p>
                  </a:txBody>
                  <a:tcPr marL="68580" marR="68580" marT="34290" marB="3429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sz="1400" dirty="0">
                          <a:solidFill>
                            <a:srgbClr val="002E51"/>
                          </a:solidFill>
                        </a:rPr>
                        <a:t>DLBCL</a:t>
                      </a:r>
                    </a:p>
                  </a:txBody>
                  <a:tcPr marL="68580" marR="68580" marT="34290" marB="34290" anchor="ctr"/>
                </a:tc>
                <a:extLst>
                  <a:ext uri="{0D108BD9-81ED-4DB2-BD59-A6C34878D82A}">
                    <a16:rowId xmlns:a16="http://schemas.microsoft.com/office/drawing/2014/main" val="1451392842"/>
                  </a:ext>
                </a:extLst>
              </a:tr>
              <a:tr h="480060">
                <a:tc gridSpan="2">
                  <a:txBody>
                    <a:bodyPr/>
                    <a:lstStyle/>
                    <a:p>
                      <a:pPr algn="l"/>
                      <a:r>
                        <a:rPr lang="en-US" sz="1400" b="1" dirty="0">
                          <a:solidFill>
                            <a:srgbClr val="FF0000"/>
                          </a:solidFill>
                        </a:rPr>
                        <a:t>                  Grade ≥ 3</a:t>
                      </a:r>
                    </a:p>
                  </a:txBody>
                  <a:tcPr marL="68580" marR="68580" marT="34290" marB="34290" anchor="ctr">
                    <a:noFill/>
                  </a:tcPr>
                </a:tc>
                <a:tc hMerge="1">
                  <a:txBody>
                    <a:bodyPr/>
                    <a:lstStyle/>
                    <a:p>
                      <a:pPr algn="l"/>
                      <a:endParaRPr lang="en-US" sz="1800" dirty="0">
                        <a:solidFill>
                          <a:schemeClr val="tx1"/>
                        </a:solidFill>
                      </a:endParaRPr>
                    </a:p>
                  </a:txBody>
                  <a:tcPr anchor="ctr">
                    <a:noFill/>
                  </a:tcPr>
                </a:tc>
                <a:extLst>
                  <a:ext uri="{0D108BD9-81ED-4DB2-BD59-A6C34878D82A}">
                    <a16:rowId xmlns:a16="http://schemas.microsoft.com/office/drawing/2014/main" val="3650111494"/>
                  </a:ext>
                </a:extLst>
              </a:tr>
              <a:tr h="278130">
                <a:tc>
                  <a:txBody>
                    <a:bodyPr/>
                    <a:lstStyle/>
                    <a:p>
                      <a:pPr algn="ctr"/>
                      <a:r>
                        <a:rPr lang="en-US" sz="1400" b="1" dirty="0">
                          <a:solidFill>
                            <a:schemeClr val="tx1"/>
                          </a:solidFill>
                        </a:rPr>
                        <a:t>CRS</a:t>
                      </a:r>
                    </a:p>
                  </a:txBody>
                  <a:tcPr marL="68580" marR="68580" marT="34290" marB="34290" anchor="ctr"/>
                </a:tc>
                <a:tc>
                  <a:txBody>
                    <a:bodyPr/>
                    <a:lstStyle/>
                    <a:p>
                      <a:pPr algn="ctr"/>
                      <a:r>
                        <a:rPr lang="en-US" sz="1400" b="1" dirty="0">
                          <a:solidFill>
                            <a:schemeClr val="tx1"/>
                          </a:solidFill>
                        </a:rPr>
                        <a:t>2.5% </a:t>
                      </a:r>
                    </a:p>
                  </a:txBody>
                  <a:tcPr marL="68580" marR="68580" marT="34290" marB="3429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11668230"/>
                  </a:ext>
                </a:extLst>
              </a:tr>
              <a:tr h="278130">
                <a:tc>
                  <a:txBody>
                    <a:bodyPr/>
                    <a:lstStyle/>
                    <a:p>
                      <a:pPr algn="ctr"/>
                      <a:r>
                        <a:rPr lang="en-US" sz="1400" b="1" dirty="0">
                          <a:solidFill>
                            <a:schemeClr val="tx1"/>
                          </a:solidFill>
                        </a:rPr>
                        <a:t>ICANS</a:t>
                      </a:r>
                    </a:p>
                  </a:txBody>
                  <a:tcPr marL="68580" marR="68580" marT="34290" marB="34290" anchor="ctr"/>
                </a:tc>
                <a:tc>
                  <a:txBody>
                    <a:bodyPr/>
                    <a:lstStyle/>
                    <a:p>
                      <a:pPr algn="ctr"/>
                      <a:r>
                        <a:rPr lang="en-US" sz="1400" b="1" dirty="0">
                          <a:solidFill>
                            <a:schemeClr val="tx1"/>
                          </a:solidFill>
                        </a:rPr>
                        <a:t>o.6%</a:t>
                      </a:r>
                    </a:p>
                  </a:txBody>
                  <a:tcPr marL="68580" marR="68580" marT="34290" marB="34290" anchor="ctr"/>
                </a:tc>
                <a:extLst>
                  <a:ext uri="{0D108BD9-81ED-4DB2-BD59-A6C34878D82A}">
                    <a16:rowId xmlns:a16="http://schemas.microsoft.com/office/drawing/2014/main" val="69890708"/>
                  </a:ext>
                </a:extLst>
              </a:tr>
              <a:tr h="278130">
                <a:tc>
                  <a:txBody>
                    <a:bodyPr/>
                    <a:lstStyle/>
                    <a:p>
                      <a:pPr algn="ctr"/>
                      <a:r>
                        <a:rPr lang="en-US" sz="1400" b="1" dirty="0">
                          <a:solidFill>
                            <a:schemeClr val="tx1"/>
                          </a:solidFill>
                        </a:rPr>
                        <a:t>Infections</a:t>
                      </a:r>
                    </a:p>
                  </a:txBody>
                  <a:tcPr marL="68580" marR="68580" marT="34290" marB="34290" anchor="ctr"/>
                </a:tc>
                <a:tc>
                  <a:txBody>
                    <a:bodyPr/>
                    <a:lstStyle/>
                    <a:p>
                      <a:pPr algn="ctr"/>
                      <a:r>
                        <a:rPr lang="en-US" sz="1400" dirty="0">
                          <a:solidFill>
                            <a:schemeClr val="tx1"/>
                          </a:solidFill>
                        </a:rPr>
                        <a:t>15%</a:t>
                      </a:r>
                    </a:p>
                  </a:txBody>
                  <a:tcPr marL="68580" marR="68580" marT="34290" marB="34290" anchor="ctr"/>
                </a:tc>
                <a:extLst>
                  <a:ext uri="{0D108BD9-81ED-4DB2-BD59-A6C34878D82A}">
                    <a16:rowId xmlns:a16="http://schemas.microsoft.com/office/drawing/2014/main" val="1877383177"/>
                  </a:ext>
                </a:extLst>
              </a:tr>
            </a:tbl>
          </a:graphicData>
        </a:graphic>
      </p:graphicFrame>
      <p:sp>
        <p:nvSpPr>
          <p:cNvPr id="5" name="TextBox 4">
            <a:extLst>
              <a:ext uri="{FF2B5EF4-FFF2-40B4-BE49-F238E27FC236}">
                <a16:creationId xmlns:a16="http://schemas.microsoft.com/office/drawing/2014/main" id="{3706DEFF-4C81-AC8F-FEE6-437ADD9999A7}"/>
              </a:ext>
            </a:extLst>
          </p:cNvPr>
          <p:cNvSpPr txBox="1"/>
          <p:nvPr/>
        </p:nvSpPr>
        <p:spPr>
          <a:xfrm>
            <a:off x="383952" y="252406"/>
            <a:ext cx="4607416" cy="461665"/>
          </a:xfrm>
          <a:prstGeom prst="rect">
            <a:avLst/>
          </a:prstGeom>
          <a:noFill/>
        </p:spPr>
        <p:txBody>
          <a:bodyPr wrap="square">
            <a:spAutoFit/>
          </a:bodyPr>
          <a:lstStyle/>
          <a:p>
            <a:r>
              <a:rPr lang="en-US" b="1" dirty="0">
                <a:solidFill>
                  <a:srgbClr val="C00000"/>
                </a:solidFill>
              </a:rPr>
              <a:t>Epcoritamab-bysp</a:t>
            </a:r>
            <a:endParaRPr lang="en-US" dirty="0"/>
          </a:p>
        </p:txBody>
      </p:sp>
    </p:spTree>
    <p:extLst>
      <p:ext uri="{BB962C8B-B14F-4D97-AF65-F5344CB8AC3E}">
        <p14:creationId xmlns:p14="http://schemas.microsoft.com/office/powerpoint/2010/main" val="33518173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FF47-35B3-2939-4125-C00F76C16A71}"/>
              </a:ext>
            </a:extLst>
          </p:cNvPr>
          <p:cNvSpPr>
            <a:spLocks noGrp="1"/>
          </p:cNvSpPr>
          <p:nvPr>
            <p:ph type="title"/>
          </p:nvPr>
        </p:nvSpPr>
        <p:spPr>
          <a:xfrm>
            <a:off x="528585" y="616684"/>
            <a:ext cx="7886700" cy="994172"/>
          </a:xfrm>
        </p:spPr>
        <p:txBody>
          <a:bodyPr/>
          <a:lstStyle/>
          <a:p>
            <a:pPr algn="l"/>
            <a:r>
              <a:rPr lang="en-US" dirty="0">
                <a:solidFill>
                  <a:srgbClr val="C00000"/>
                </a:solidFill>
              </a:rPr>
              <a:t>Cycles: 28 days</a:t>
            </a:r>
          </a:p>
        </p:txBody>
      </p:sp>
      <p:sp>
        <p:nvSpPr>
          <p:cNvPr id="7" name="TextBox 6">
            <a:extLst>
              <a:ext uri="{FF2B5EF4-FFF2-40B4-BE49-F238E27FC236}">
                <a16:creationId xmlns:a16="http://schemas.microsoft.com/office/drawing/2014/main" id="{C38D5CD6-60D2-63CD-8CD0-EB2F685DBB72}"/>
              </a:ext>
            </a:extLst>
          </p:cNvPr>
          <p:cNvSpPr txBox="1"/>
          <p:nvPr/>
        </p:nvSpPr>
        <p:spPr>
          <a:xfrm>
            <a:off x="391027" y="3635753"/>
            <a:ext cx="8584532" cy="369332"/>
          </a:xfrm>
          <a:prstGeom prst="rect">
            <a:avLst/>
          </a:prstGeom>
          <a:noFill/>
        </p:spPr>
        <p:txBody>
          <a:bodyPr wrap="square">
            <a:spAutoFit/>
          </a:bodyPr>
          <a:lstStyle/>
          <a:p>
            <a:r>
              <a:rPr lang="en-US" sz="1800" dirty="0"/>
              <a:t>Continuos treatment until progression</a:t>
            </a:r>
          </a:p>
        </p:txBody>
      </p:sp>
      <p:pic>
        <p:nvPicPr>
          <p:cNvPr id="8" name="Content Placeholder 7" descr="A picture containing text, font, number, screenshot&#10;&#10;Description automatically generated">
            <a:extLst>
              <a:ext uri="{FF2B5EF4-FFF2-40B4-BE49-F238E27FC236}">
                <a16:creationId xmlns:a16="http://schemas.microsoft.com/office/drawing/2014/main" id="{9C4CDB0B-7D04-EDFC-280D-5E1BC62BA8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1124" y="1397357"/>
            <a:ext cx="5433660" cy="1671222"/>
          </a:xfrm>
        </p:spPr>
      </p:pic>
      <p:sp>
        <p:nvSpPr>
          <p:cNvPr id="4" name="TextBox 3">
            <a:extLst>
              <a:ext uri="{FF2B5EF4-FFF2-40B4-BE49-F238E27FC236}">
                <a16:creationId xmlns:a16="http://schemas.microsoft.com/office/drawing/2014/main" id="{1A784D35-2F3C-A5EE-92CD-A2410320615C}"/>
              </a:ext>
            </a:extLst>
          </p:cNvPr>
          <p:cNvSpPr txBox="1"/>
          <p:nvPr/>
        </p:nvSpPr>
        <p:spPr>
          <a:xfrm>
            <a:off x="4368143" y="4725562"/>
            <a:ext cx="4607416" cy="184666"/>
          </a:xfrm>
          <a:prstGeom prst="rect">
            <a:avLst/>
          </a:prstGeom>
          <a:noFill/>
        </p:spPr>
        <p:txBody>
          <a:bodyPr wrap="square">
            <a:spAutoFit/>
          </a:bodyPr>
          <a:lstStyle/>
          <a:p>
            <a:r>
              <a:rPr lang="en-US" sz="600" dirty="0"/>
              <a:t>FDA package insert: https://www.accessdata.fda.gov/drugsatfda_docs/label/2023/761324s000lbl.pdf</a:t>
            </a:r>
          </a:p>
        </p:txBody>
      </p:sp>
      <p:sp>
        <p:nvSpPr>
          <p:cNvPr id="5" name="TextBox 4">
            <a:extLst>
              <a:ext uri="{FF2B5EF4-FFF2-40B4-BE49-F238E27FC236}">
                <a16:creationId xmlns:a16="http://schemas.microsoft.com/office/drawing/2014/main" id="{16DF8E16-E4D5-BA47-A6B1-D75537D982F7}"/>
              </a:ext>
            </a:extLst>
          </p:cNvPr>
          <p:cNvSpPr txBox="1"/>
          <p:nvPr/>
        </p:nvSpPr>
        <p:spPr>
          <a:xfrm>
            <a:off x="383952" y="252406"/>
            <a:ext cx="4607416" cy="461665"/>
          </a:xfrm>
          <a:prstGeom prst="rect">
            <a:avLst/>
          </a:prstGeom>
          <a:noFill/>
        </p:spPr>
        <p:txBody>
          <a:bodyPr wrap="square">
            <a:spAutoFit/>
          </a:bodyPr>
          <a:lstStyle/>
          <a:p>
            <a:r>
              <a:rPr lang="en-US" b="1" dirty="0">
                <a:solidFill>
                  <a:srgbClr val="C00000"/>
                </a:solidFill>
              </a:rPr>
              <a:t>Epcoritamab-bysp</a:t>
            </a:r>
            <a:endParaRPr lang="en-US" dirty="0"/>
          </a:p>
        </p:txBody>
      </p:sp>
    </p:spTree>
    <p:extLst>
      <p:ext uri="{BB962C8B-B14F-4D97-AF65-F5344CB8AC3E}">
        <p14:creationId xmlns:p14="http://schemas.microsoft.com/office/powerpoint/2010/main" val="42145694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22BE-781D-2911-48F5-31A20AD8B054}"/>
              </a:ext>
            </a:extLst>
          </p:cNvPr>
          <p:cNvSpPr>
            <a:spLocks noGrp="1"/>
          </p:cNvSpPr>
          <p:nvPr>
            <p:ph type="title"/>
          </p:nvPr>
        </p:nvSpPr>
        <p:spPr/>
        <p:txBody>
          <a:bodyPr/>
          <a:lstStyle/>
          <a:p>
            <a:r>
              <a:rPr lang="en-US" b="1" dirty="0"/>
              <a:t>Timing of CRS/Neurotoxicity</a:t>
            </a:r>
          </a:p>
        </p:txBody>
      </p:sp>
      <p:sp>
        <p:nvSpPr>
          <p:cNvPr id="3" name="Content Placeholder 2">
            <a:extLst>
              <a:ext uri="{FF2B5EF4-FFF2-40B4-BE49-F238E27FC236}">
                <a16:creationId xmlns:a16="http://schemas.microsoft.com/office/drawing/2014/main" id="{687E7D69-8EF2-3CD8-020D-3C333D67F310}"/>
              </a:ext>
            </a:extLst>
          </p:cNvPr>
          <p:cNvSpPr>
            <a:spLocks noGrp="1"/>
          </p:cNvSpPr>
          <p:nvPr>
            <p:ph idx="1"/>
          </p:nvPr>
        </p:nvSpPr>
        <p:spPr>
          <a:xfrm>
            <a:off x="54736" y="967186"/>
            <a:ext cx="7772400" cy="2742388"/>
          </a:xfrm>
        </p:spPr>
        <p:txBody>
          <a:bodyPr/>
          <a:lstStyle/>
          <a:p>
            <a:r>
              <a:rPr lang="en-US" dirty="0"/>
              <a:t>The median time to onset of CRS from the most recent administered Epcoritamab-bysp dose across all doses was </a:t>
            </a:r>
            <a:r>
              <a:rPr lang="en-US" dirty="0">
                <a:solidFill>
                  <a:srgbClr val="C00000"/>
                </a:solidFill>
              </a:rPr>
              <a:t>24 hours (range: 0 to 10 days)</a:t>
            </a:r>
            <a:r>
              <a:rPr lang="en-US" dirty="0"/>
              <a:t>. </a:t>
            </a:r>
          </a:p>
          <a:p>
            <a:r>
              <a:rPr lang="en-US" dirty="0"/>
              <a:t>The median time to onset </a:t>
            </a:r>
            <a:r>
              <a:rPr lang="en-US" dirty="0">
                <a:solidFill>
                  <a:srgbClr val="C00000"/>
                </a:solidFill>
              </a:rPr>
              <a:t>after the first full 48 mg dose was 21 hours (range: 0 to 7 days)</a:t>
            </a:r>
            <a:r>
              <a:rPr lang="en-US" dirty="0"/>
              <a:t>. </a:t>
            </a:r>
          </a:p>
          <a:p>
            <a:r>
              <a:rPr lang="en-US" dirty="0"/>
              <a:t>CRS resolved in 98% of pts and the median duration was 2 days (range: 1 to 27 days).</a:t>
            </a:r>
          </a:p>
        </p:txBody>
      </p:sp>
      <p:sp>
        <p:nvSpPr>
          <p:cNvPr id="4" name="TextBox 3">
            <a:extLst>
              <a:ext uri="{FF2B5EF4-FFF2-40B4-BE49-F238E27FC236}">
                <a16:creationId xmlns:a16="http://schemas.microsoft.com/office/drawing/2014/main" id="{2D8870B9-4C61-E9B3-7696-683A3A2E04FF}"/>
              </a:ext>
            </a:extLst>
          </p:cNvPr>
          <p:cNvSpPr txBox="1"/>
          <p:nvPr/>
        </p:nvSpPr>
        <p:spPr>
          <a:xfrm>
            <a:off x="383952" y="252406"/>
            <a:ext cx="4607416" cy="461665"/>
          </a:xfrm>
          <a:prstGeom prst="rect">
            <a:avLst/>
          </a:prstGeom>
          <a:noFill/>
        </p:spPr>
        <p:txBody>
          <a:bodyPr wrap="square">
            <a:spAutoFit/>
          </a:bodyPr>
          <a:lstStyle/>
          <a:p>
            <a:r>
              <a:rPr lang="en-US" b="1" dirty="0">
                <a:solidFill>
                  <a:srgbClr val="C00000"/>
                </a:solidFill>
              </a:rPr>
              <a:t>Epcoritamab-bysp</a:t>
            </a:r>
            <a:endParaRPr lang="en-US" dirty="0"/>
          </a:p>
        </p:txBody>
      </p:sp>
    </p:spTree>
    <p:extLst>
      <p:ext uri="{BB962C8B-B14F-4D97-AF65-F5344CB8AC3E}">
        <p14:creationId xmlns:p14="http://schemas.microsoft.com/office/powerpoint/2010/main" val="30641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460" y="1776800"/>
            <a:ext cx="2780123" cy="1594663"/>
          </a:xfrm>
        </p:spPr>
        <p:txBody>
          <a:bodyPr anchor="ctr">
            <a:normAutofit fontScale="90000"/>
          </a:bodyPr>
          <a:lstStyle/>
          <a:p>
            <a:r>
              <a:rPr lang="en-US" b="1">
                <a:solidFill>
                  <a:srgbClr val="0070C0"/>
                </a:solidFill>
              </a:rPr>
              <a:t>Bispecific T-cell engagers</a:t>
            </a:r>
            <a:endParaRPr lang="en-US" b="1" dirty="0">
              <a:solidFill>
                <a:srgbClr val="0070C0"/>
              </a:solidFill>
            </a:endParaRPr>
          </a:p>
        </p:txBody>
      </p:sp>
      <p:sp>
        <p:nvSpPr>
          <p:cNvPr id="4" name="Content Placeholder 3"/>
          <p:cNvSpPr>
            <a:spLocks noGrp="1"/>
          </p:cNvSpPr>
          <p:nvPr>
            <p:ph sz="half" idx="13"/>
          </p:nvPr>
        </p:nvSpPr>
        <p:spPr>
          <a:xfrm>
            <a:off x="4480492" y="1776800"/>
            <a:ext cx="4663509" cy="2747842"/>
          </a:xfrm>
        </p:spPr>
        <p:txBody>
          <a:bodyPr anchor="ctr">
            <a:normAutofit/>
          </a:bodyPr>
          <a:lstStyle/>
          <a:p>
            <a:pPr marL="0" indent="0">
              <a:buNone/>
            </a:pPr>
            <a:r>
              <a:rPr lang="en-US" sz="2101" b="1" i="1" dirty="0" err="1"/>
              <a:t>Glofitamab</a:t>
            </a:r>
            <a:endParaRPr lang="en-US" sz="2101" b="1" i="1" dirty="0"/>
          </a:p>
          <a:p>
            <a:pPr marL="0" indent="0" algn="ctr">
              <a:buNone/>
            </a:pPr>
            <a:endParaRPr lang="en-US" sz="2101" i="1" dirty="0"/>
          </a:p>
          <a:p>
            <a:pPr marL="0" indent="0" algn="ctr">
              <a:buNone/>
            </a:pPr>
            <a:endParaRPr lang="en-US" sz="2101" i="1" dirty="0"/>
          </a:p>
          <a:p>
            <a:pPr marL="0" indent="0" algn="ctr">
              <a:buNone/>
            </a:pPr>
            <a:endParaRPr lang="en-US" sz="2101" i="1" dirty="0"/>
          </a:p>
        </p:txBody>
      </p:sp>
      <p:sp>
        <p:nvSpPr>
          <p:cNvPr id="3" name="Footer Placeholder 4">
            <a:extLst>
              <a:ext uri="{FF2B5EF4-FFF2-40B4-BE49-F238E27FC236}">
                <a16:creationId xmlns:a16="http://schemas.microsoft.com/office/drawing/2014/main" id="{B4DD5BCD-8EB1-5048-8AFE-756714EADEF3}"/>
              </a:ext>
            </a:extLst>
          </p:cNvPr>
          <p:cNvSpPr txBox="1">
            <a:spLocks/>
          </p:cNvSpPr>
          <p:nvPr/>
        </p:nvSpPr>
        <p:spPr>
          <a:xfrm>
            <a:off x="7659171" y="4742936"/>
            <a:ext cx="1433314" cy="273915"/>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700" b="1" dirty="0"/>
              <a:t>Hutchings et al, ASH 2022 </a:t>
            </a:r>
          </a:p>
          <a:p>
            <a:r>
              <a:rPr lang="en-US" sz="700" b="1" dirty="0"/>
              <a:t>Dickenson et al, NEJM 2022</a:t>
            </a:r>
          </a:p>
        </p:txBody>
      </p:sp>
    </p:spTree>
    <p:extLst>
      <p:ext uri="{BB962C8B-B14F-4D97-AF65-F5344CB8AC3E}">
        <p14:creationId xmlns:p14="http://schemas.microsoft.com/office/powerpoint/2010/main" val="19290877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73C5-E7AF-EBCA-5285-C67AB5274E7B}"/>
              </a:ext>
            </a:extLst>
          </p:cNvPr>
          <p:cNvSpPr>
            <a:spLocks noGrp="1"/>
          </p:cNvSpPr>
          <p:nvPr>
            <p:ph type="title"/>
          </p:nvPr>
        </p:nvSpPr>
        <p:spPr>
          <a:xfrm>
            <a:off x="628650" y="86603"/>
            <a:ext cx="7886700" cy="715879"/>
          </a:xfrm>
        </p:spPr>
        <p:txBody>
          <a:bodyPr/>
          <a:lstStyle/>
          <a:p>
            <a:r>
              <a:rPr lang="en-US" b="1" dirty="0"/>
              <a:t>Approved Bispecific Antibodies</a:t>
            </a:r>
          </a:p>
        </p:txBody>
      </p:sp>
      <p:sp>
        <p:nvSpPr>
          <p:cNvPr id="3" name="Content Placeholder 2">
            <a:extLst>
              <a:ext uri="{FF2B5EF4-FFF2-40B4-BE49-F238E27FC236}">
                <a16:creationId xmlns:a16="http://schemas.microsoft.com/office/drawing/2014/main" id="{FCCA0534-E3C1-5872-6A64-627C634724ED}"/>
              </a:ext>
            </a:extLst>
          </p:cNvPr>
          <p:cNvSpPr>
            <a:spLocks noGrp="1"/>
          </p:cNvSpPr>
          <p:nvPr>
            <p:ph idx="1"/>
          </p:nvPr>
        </p:nvSpPr>
        <p:spPr>
          <a:xfrm>
            <a:off x="203647" y="455989"/>
            <a:ext cx="8419097" cy="3664181"/>
          </a:xfrm>
        </p:spPr>
        <p:txBody>
          <a:bodyPr>
            <a:normAutofit fontScale="92500"/>
          </a:bodyPr>
          <a:lstStyle/>
          <a:p>
            <a:pPr marL="0" indent="0">
              <a:buNone/>
            </a:pPr>
            <a:r>
              <a:rPr lang="en-US" b="1" dirty="0" err="1">
                <a:solidFill>
                  <a:srgbClr val="C00000"/>
                </a:solidFill>
              </a:rPr>
              <a:t>Glofitamab-gxbm</a:t>
            </a:r>
            <a:r>
              <a:rPr lang="en-US" dirty="0"/>
              <a:t> </a:t>
            </a:r>
          </a:p>
          <a:p>
            <a:r>
              <a:rPr lang="en-US" sz="2200" dirty="0"/>
              <a:t>R/R DLBCL</a:t>
            </a:r>
          </a:p>
          <a:p>
            <a:r>
              <a:rPr lang="en-US" sz="2200" dirty="0"/>
              <a:t>After &gt;2 lines</a:t>
            </a:r>
          </a:p>
          <a:p>
            <a:r>
              <a:rPr lang="en-US" sz="2200" dirty="0"/>
              <a:t>FDA approval: 6/16/2023</a:t>
            </a:r>
          </a:p>
          <a:p>
            <a:r>
              <a:rPr lang="en-US" sz="2200" dirty="0"/>
              <a:t>NP30179 (NCT03075696): Open-label, multicenter, multi-cohort study, single arm</a:t>
            </a:r>
          </a:p>
          <a:p>
            <a:r>
              <a:rPr lang="en-US" sz="2200" dirty="0"/>
              <a:t>132 pts for efficacy outcome</a:t>
            </a:r>
          </a:p>
          <a:p>
            <a:r>
              <a:rPr lang="en-US" sz="2200" dirty="0"/>
              <a:t>ORR: 56%, CR: 43%</a:t>
            </a:r>
          </a:p>
          <a:p>
            <a:r>
              <a:rPr lang="en-US" sz="2200" dirty="0"/>
              <a:t>F/U was 11.4 months</a:t>
            </a:r>
          </a:p>
          <a:p>
            <a:r>
              <a:rPr lang="en-US" sz="2200" b="1" u="sng" dirty="0"/>
              <a:t>IV infusion</a:t>
            </a:r>
          </a:p>
          <a:p>
            <a:pPr marL="385763" indent="-385763">
              <a:buFont typeface="+mj-lt"/>
              <a:buAutoNum type="arabicPeriod"/>
            </a:pPr>
            <a:endParaRPr lang="en-US" dirty="0"/>
          </a:p>
        </p:txBody>
      </p:sp>
      <p:sp>
        <p:nvSpPr>
          <p:cNvPr id="4" name="Footer Placeholder 4">
            <a:extLst>
              <a:ext uri="{FF2B5EF4-FFF2-40B4-BE49-F238E27FC236}">
                <a16:creationId xmlns:a16="http://schemas.microsoft.com/office/drawing/2014/main" id="{218F550D-B9A9-2CA9-1DD3-90EE16A67CEA}"/>
              </a:ext>
            </a:extLst>
          </p:cNvPr>
          <p:cNvSpPr txBox="1">
            <a:spLocks/>
          </p:cNvSpPr>
          <p:nvPr/>
        </p:nvSpPr>
        <p:spPr>
          <a:xfrm>
            <a:off x="7710686" y="4807331"/>
            <a:ext cx="1433314" cy="273915"/>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700" b="1" dirty="0"/>
              <a:t>Hutchings et al, ASH 2022 </a:t>
            </a:r>
          </a:p>
          <a:p>
            <a:r>
              <a:rPr lang="en-US" sz="700" b="1" dirty="0"/>
              <a:t>Dickenson et al, NEJM 2022</a:t>
            </a:r>
          </a:p>
        </p:txBody>
      </p:sp>
    </p:spTree>
    <p:extLst>
      <p:ext uri="{BB962C8B-B14F-4D97-AF65-F5344CB8AC3E}">
        <p14:creationId xmlns:p14="http://schemas.microsoft.com/office/powerpoint/2010/main" val="3376808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pPr algn="ctr">
              <a:buFontTx/>
              <a:buNone/>
            </a:pPr>
            <a:r>
              <a:rPr lang="en-US" altLang="en-US" sz="2400" b="1" dirty="0" err="1"/>
              <a:t>Cándido</a:t>
            </a:r>
            <a:r>
              <a:rPr lang="en-US" altLang="en-US" sz="2400" b="1" dirty="0"/>
              <a:t> E. Rivera, MD, FACP</a:t>
            </a:r>
          </a:p>
          <a:p>
            <a:pPr algn="ctr">
              <a:spcBef>
                <a:spcPct val="0"/>
              </a:spcBef>
              <a:buFontTx/>
              <a:buNone/>
            </a:pPr>
            <a:r>
              <a:rPr lang="en-US" altLang="en-US" sz="2400" b="1" dirty="0"/>
              <a:t>Assistant Professor of Medicine</a:t>
            </a:r>
          </a:p>
          <a:p>
            <a:pPr algn="ctr">
              <a:spcBef>
                <a:spcPct val="0"/>
              </a:spcBef>
              <a:buFontTx/>
              <a:buNone/>
            </a:pPr>
            <a:r>
              <a:rPr lang="en-US" altLang="en-US" sz="2400" b="1" dirty="0"/>
              <a:t>Department of Hematology/Oncology</a:t>
            </a:r>
          </a:p>
          <a:p>
            <a:pPr algn="ctr">
              <a:spcBef>
                <a:spcPct val="0"/>
              </a:spcBef>
              <a:buFontTx/>
              <a:buNone/>
            </a:pPr>
            <a:r>
              <a:rPr lang="en-US" altLang="en-US" sz="2400" b="1" dirty="0"/>
              <a:t> Mayo Clinic Jacksonville FL</a:t>
            </a:r>
          </a:p>
        </p:txBody>
      </p:sp>
      <p:sp>
        <p:nvSpPr>
          <p:cNvPr id="4" name="Title 3"/>
          <p:cNvSpPr>
            <a:spLocks noGrp="1"/>
          </p:cNvSpPr>
          <p:nvPr>
            <p:ph type="title"/>
          </p:nvPr>
        </p:nvSpPr>
        <p:spPr>
          <a:xfrm>
            <a:off x="0" y="578226"/>
            <a:ext cx="9144000" cy="786936"/>
          </a:xfrm>
        </p:spPr>
        <p:txBody>
          <a:bodyPr/>
          <a:lstStyle/>
          <a:p>
            <a:pPr marL="0" marR="0">
              <a:spcBef>
                <a:spcPts val="0"/>
              </a:spcBef>
              <a:spcAft>
                <a:spcPts val="0"/>
              </a:spcAft>
            </a:pPr>
            <a:r>
              <a:rPr lang="en-US" sz="2800" b="1" dirty="0">
                <a:solidFill>
                  <a:srgbClr val="002060"/>
                </a:solidFill>
                <a:effectLst/>
                <a:ea typeface="Calibri" panose="020F0502020204030204" pitchFamily="34" charset="0"/>
              </a:rPr>
              <a:t>Current State of JAK Inhibitors for Myelofibrosis (MF)</a:t>
            </a:r>
            <a:endParaRPr lang="en-US" sz="2800" dirty="0">
              <a:solidFill>
                <a:srgbClr val="002060"/>
              </a:solidFill>
              <a:effectLst/>
              <a:ea typeface="Calibri" panose="020F0502020204030204" pitchFamily="34" charset="0"/>
            </a:endParaRPr>
          </a:p>
        </p:txBody>
      </p:sp>
    </p:spTree>
    <p:extLst>
      <p:ext uri="{BB962C8B-B14F-4D97-AF65-F5344CB8AC3E}">
        <p14:creationId xmlns:p14="http://schemas.microsoft.com/office/powerpoint/2010/main" val="16431605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C2BB-0CD4-1A22-5D1F-A5BB98F6519E}"/>
              </a:ext>
            </a:extLst>
          </p:cNvPr>
          <p:cNvSpPr>
            <a:spLocks noGrp="1"/>
          </p:cNvSpPr>
          <p:nvPr>
            <p:ph type="title"/>
          </p:nvPr>
        </p:nvSpPr>
        <p:spPr/>
        <p:txBody>
          <a:bodyPr/>
          <a:lstStyle/>
          <a:p>
            <a:endParaRPr lang="en-US" b="1" dirty="0"/>
          </a:p>
        </p:txBody>
      </p:sp>
      <p:sp>
        <p:nvSpPr>
          <p:cNvPr id="3" name="Content Placeholder 2">
            <a:extLst>
              <a:ext uri="{FF2B5EF4-FFF2-40B4-BE49-F238E27FC236}">
                <a16:creationId xmlns:a16="http://schemas.microsoft.com/office/drawing/2014/main" id="{39EC6B8C-EE10-2C50-5E45-A1A2743EA0EA}"/>
              </a:ext>
            </a:extLst>
          </p:cNvPr>
          <p:cNvSpPr>
            <a:spLocks noGrp="1"/>
          </p:cNvSpPr>
          <p:nvPr>
            <p:ph idx="1"/>
          </p:nvPr>
        </p:nvSpPr>
        <p:spPr>
          <a:xfrm>
            <a:off x="436273" y="1036652"/>
            <a:ext cx="7886700" cy="3263504"/>
          </a:xfrm>
        </p:spPr>
        <p:txBody>
          <a:bodyPr/>
          <a:lstStyle/>
          <a:p>
            <a:r>
              <a:rPr lang="en-US" dirty="0"/>
              <a:t>ICANS any grade: 4.8%</a:t>
            </a:r>
          </a:p>
          <a:p>
            <a:r>
              <a:rPr lang="en-US" dirty="0"/>
              <a:t>CRS any grade: 70%</a:t>
            </a:r>
          </a:p>
        </p:txBody>
      </p:sp>
      <p:graphicFrame>
        <p:nvGraphicFramePr>
          <p:cNvPr id="6" name="Table 5">
            <a:extLst>
              <a:ext uri="{FF2B5EF4-FFF2-40B4-BE49-F238E27FC236}">
                <a16:creationId xmlns:a16="http://schemas.microsoft.com/office/drawing/2014/main" id="{50B4E284-7063-C088-16A8-8230F6760381}"/>
              </a:ext>
            </a:extLst>
          </p:cNvPr>
          <p:cNvGraphicFramePr>
            <a:graphicFrameLocks noGrp="1"/>
          </p:cNvGraphicFramePr>
          <p:nvPr/>
        </p:nvGraphicFramePr>
        <p:xfrm>
          <a:off x="821027" y="2419519"/>
          <a:ext cx="6409117" cy="1623060"/>
        </p:xfrm>
        <a:graphic>
          <a:graphicData uri="http://schemas.openxmlformats.org/drawingml/2006/table">
            <a:tbl>
              <a:tblPr firstRow="1" bandRow="1">
                <a:tableStyleId>{5C22544A-7EE6-4342-B048-85BDC9FD1C3A}</a:tableStyleId>
              </a:tblPr>
              <a:tblGrid>
                <a:gridCol w="2895895">
                  <a:extLst>
                    <a:ext uri="{9D8B030D-6E8A-4147-A177-3AD203B41FA5}">
                      <a16:colId xmlns:a16="http://schemas.microsoft.com/office/drawing/2014/main" val="76445989"/>
                    </a:ext>
                  </a:extLst>
                </a:gridCol>
                <a:gridCol w="3513222">
                  <a:extLst>
                    <a:ext uri="{9D8B030D-6E8A-4147-A177-3AD203B41FA5}">
                      <a16:colId xmlns:a16="http://schemas.microsoft.com/office/drawing/2014/main" val="3721523559"/>
                    </a:ext>
                  </a:extLst>
                </a:gridCol>
              </a:tblGrid>
              <a:tr h="278130">
                <a:tc>
                  <a:txBody>
                    <a:bodyPr/>
                    <a:lstStyle/>
                    <a:p>
                      <a:pPr algn="ctr"/>
                      <a:endParaRPr lang="en-US" sz="1400" dirty="0"/>
                    </a:p>
                  </a:txBody>
                  <a:tcPr marL="68580" marR="68580" marT="34290" marB="3429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sz="1400" dirty="0">
                          <a:solidFill>
                            <a:srgbClr val="002E51"/>
                          </a:solidFill>
                        </a:rPr>
                        <a:t>DLBCL</a:t>
                      </a:r>
                    </a:p>
                  </a:txBody>
                  <a:tcPr marL="68580" marR="68580" marT="34290" marB="34290" anchor="ctr"/>
                </a:tc>
                <a:extLst>
                  <a:ext uri="{0D108BD9-81ED-4DB2-BD59-A6C34878D82A}">
                    <a16:rowId xmlns:a16="http://schemas.microsoft.com/office/drawing/2014/main" val="1451392842"/>
                  </a:ext>
                </a:extLst>
              </a:tr>
              <a:tr h="480060">
                <a:tc gridSpan="2">
                  <a:txBody>
                    <a:bodyPr/>
                    <a:lstStyle/>
                    <a:p>
                      <a:pPr algn="l"/>
                      <a:endParaRPr lang="en-US" sz="1400" dirty="0">
                        <a:solidFill>
                          <a:schemeClr val="tx1"/>
                        </a:solidFill>
                      </a:endParaRPr>
                    </a:p>
                    <a:p>
                      <a:pPr algn="l"/>
                      <a:r>
                        <a:rPr lang="en-US" sz="1400" b="1" dirty="0">
                          <a:solidFill>
                            <a:srgbClr val="FF0000"/>
                          </a:solidFill>
                        </a:rPr>
                        <a:t>                           Grade ≥ 3</a:t>
                      </a:r>
                    </a:p>
                  </a:txBody>
                  <a:tcPr marL="68580" marR="68580" marT="34290" marB="34290" anchor="ctr">
                    <a:noFill/>
                  </a:tcPr>
                </a:tc>
                <a:tc hMerge="1">
                  <a:txBody>
                    <a:bodyPr/>
                    <a:lstStyle/>
                    <a:p>
                      <a:pPr algn="l"/>
                      <a:endParaRPr lang="en-US" sz="1800" dirty="0">
                        <a:solidFill>
                          <a:schemeClr val="tx1"/>
                        </a:solidFill>
                      </a:endParaRPr>
                    </a:p>
                  </a:txBody>
                  <a:tcPr anchor="ctr">
                    <a:noFill/>
                  </a:tcPr>
                </a:tc>
                <a:extLst>
                  <a:ext uri="{0D108BD9-81ED-4DB2-BD59-A6C34878D82A}">
                    <a16:rowId xmlns:a16="http://schemas.microsoft.com/office/drawing/2014/main" val="3650111494"/>
                  </a:ext>
                </a:extLst>
              </a:tr>
              <a:tr h="278130">
                <a:tc>
                  <a:txBody>
                    <a:bodyPr/>
                    <a:lstStyle/>
                    <a:p>
                      <a:pPr algn="ctr"/>
                      <a:r>
                        <a:rPr lang="en-US" sz="1400" b="1" dirty="0">
                          <a:solidFill>
                            <a:schemeClr val="tx1"/>
                          </a:solidFill>
                        </a:rPr>
                        <a:t>CRS</a:t>
                      </a:r>
                    </a:p>
                  </a:txBody>
                  <a:tcPr marL="68580" marR="68580" marT="34290" marB="34290" anchor="ctr"/>
                </a:tc>
                <a:tc>
                  <a:txBody>
                    <a:bodyPr/>
                    <a:lstStyle/>
                    <a:p>
                      <a:pPr algn="ctr"/>
                      <a:r>
                        <a:rPr lang="en-US" sz="1400" b="1" dirty="0">
                          <a:solidFill>
                            <a:schemeClr val="tx1"/>
                          </a:solidFill>
                        </a:rPr>
                        <a:t>4.2% </a:t>
                      </a:r>
                    </a:p>
                  </a:txBody>
                  <a:tcPr marL="68580" marR="68580" marT="34290" marB="3429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11668230"/>
                  </a:ext>
                </a:extLst>
              </a:tr>
              <a:tr h="278130">
                <a:tc>
                  <a:txBody>
                    <a:bodyPr/>
                    <a:lstStyle/>
                    <a:p>
                      <a:pPr algn="ctr"/>
                      <a:r>
                        <a:rPr lang="en-US" sz="1400" b="1" dirty="0">
                          <a:solidFill>
                            <a:schemeClr val="tx1"/>
                          </a:solidFill>
                        </a:rPr>
                        <a:t>Neurotoxicity</a:t>
                      </a:r>
                    </a:p>
                  </a:txBody>
                  <a:tcPr marL="68580" marR="68580" marT="34290" marB="34290" anchor="ctr"/>
                </a:tc>
                <a:tc>
                  <a:txBody>
                    <a:bodyPr/>
                    <a:lstStyle/>
                    <a:p>
                      <a:pPr algn="ctr"/>
                      <a:r>
                        <a:rPr lang="en-US" sz="1400" b="1" dirty="0">
                          <a:solidFill>
                            <a:schemeClr val="tx1"/>
                          </a:solidFill>
                        </a:rPr>
                        <a:t>2.1%</a:t>
                      </a:r>
                    </a:p>
                  </a:txBody>
                  <a:tcPr marL="68580" marR="68580" marT="34290" marB="34290" anchor="ctr"/>
                </a:tc>
                <a:extLst>
                  <a:ext uri="{0D108BD9-81ED-4DB2-BD59-A6C34878D82A}">
                    <a16:rowId xmlns:a16="http://schemas.microsoft.com/office/drawing/2014/main" val="69890708"/>
                  </a:ext>
                </a:extLst>
              </a:tr>
              <a:tr h="278130">
                <a:tc>
                  <a:txBody>
                    <a:bodyPr/>
                    <a:lstStyle/>
                    <a:p>
                      <a:pPr algn="ctr"/>
                      <a:r>
                        <a:rPr lang="en-US" sz="1400" b="1" dirty="0">
                          <a:solidFill>
                            <a:schemeClr val="tx1"/>
                          </a:solidFill>
                        </a:rPr>
                        <a:t>Infections</a:t>
                      </a:r>
                    </a:p>
                  </a:txBody>
                  <a:tcPr marL="68580" marR="68580" marT="34290" marB="34290" anchor="ctr"/>
                </a:tc>
                <a:tc>
                  <a:txBody>
                    <a:bodyPr/>
                    <a:lstStyle/>
                    <a:p>
                      <a:pPr algn="ctr"/>
                      <a:r>
                        <a:rPr lang="en-US" sz="1400" dirty="0">
                          <a:solidFill>
                            <a:schemeClr val="tx1"/>
                          </a:solidFill>
                        </a:rPr>
                        <a:t>10%</a:t>
                      </a:r>
                    </a:p>
                  </a:txBody>
                  <a:tcPr marL="68580" marR="68580" marT="34290" marB="34290" anchor="ctr"/>
                </a:tc>
                <a:extLst>
                  <a:ext uri="{0D108BD9-81ED-4DB2-BD59-A6C34878D82A}">
                    <a16:rowId xmlns:a16="http://schemas.microsoft.com/office/drawing/2014/main" val="1877383177"/>
                  </a:ext>
                </a:extLst>
              </a:tr>
            </a:tbl>
          </a:graphicData>
        </a:graphic>
      </p:graphicFrame>
      <p:sp>
        <p:nvSpPr>
          <p:cNvPr id="5" name="TextBox 4">
            <a:extLst>
              <a:ext uri="{FF2B5EF4-FFF2-40B4-BE49-F238E27FC236}">
                <a16:creationId xmlns:a16="http://schemas.microsoft.com/office/drawing/2014/main" id="{16E0A63C-B323-6FF4-D1D7-D0D400FBE10A}"/>
              </a:ext>
            </a:extLst>
          </p:cNvPr>
          <p:cNvSpPr txBox="1"/>
          <p:nvPr/>
        </p:nvSpPr>
        <p:spPr>
          <a:xfrm>
            <a:off x="436273" y="203608"/>
            <a:ext cx="4607416" cy="461665"/>
          </a:xfrm>
          <a:prstGeom prst="rect">
            <a:avLst/>
          </a:prstGeom>
          <a:noFill/>
        </p:spPr>
        <p:txBody>
          <a:bodyPr wrap="square">
            <a:spAutoFit/>
          </a:bodyPr>
          <a:lstStyle/>
          <a:p>
            <a:r>
              <a:rPr lang="en-US" b="1" dirty="0">
                <a:solidFill>
                  <a:srgbClr val="C00000"/>
                </a:solidFill>
              </a:rPr>
              <a:t>Glofitamab-gxbm</a:t>
            </a:r>
            <a:endParaRPr lang="en-US" dirty="0"/>
          </a:p>
        </p:txBody>
      </p:sp>
      <p:sp>
        <p:nvSpPr>
          <p:cNvPr id="7" name="Footer Placeholder 4">
            <a:extLst>
              <a:ext uri="{FF2B5EF4-FFF2-40B4-BE49-F238E27FC236}">
                <a16:creationId xmlns:a16="http://schemas.microsoft.com/office/drawing/2014/main" id="{B95B89B2-9BDB-2C8D-2FAE-4B80BFBE894D}"/>
              </a:ext>
            </a:extLst>
          </p:cNvPr>
          <p:cNvSpPr txBox="1">
            <a:spLocks/>
          </p:cNvSpPr>
          <p:nvPr/>
        </p:nvSpPr>
        <p:spPr>
          <a:xfrm>
            <a:off x="7781520" y="4807331"/>
            <a:ext cx="1433314" cy="273915"/>
          </a:xfr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700" b="1" dirty="0"/>
              <a:t>Hutchings et al, ASH 2022 </a:t>
            </a:r>
          </a:p>
          <a:p>
            <a:r>
              <a:rPr lang="en-US" sz="700" b="1" dirty="0"/>
              <a:t>Dickenson et al, NEJM 2022</a:t>
            </a:r>
          </a:p>
        </p:txBody>
      </p:sp>
    </p:spTree>
    <p:extLst>
      <p:ext uri="{BB962C8B-B14F-4D97-AF65-F5344CB8AC3E}">
        <p14:creationId xmlns:p14="http://schemas.microsoft.com/office/powerpoint/2010/main" val="37189220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FF47-35B3-2939-4125-C00F76C16A71}"/>
              </a:ext>
            </a:extLst>
          </p:cNvPr>
          <p:cNvSpPr>
            <a:spLocks noGrp="1"/>
          </p:cNvSpPr>
          <p:nvPr>
            <p:ph type="title"/>
          </p:nvPr>
        </p:nvSpPr>
        <p:spPr>
          <a:xfrm>
            <a:off x="135780" y="769774"/>
            <a:ext cx="4352507" cy="994172"/>
          </a:xfrm>
        </p:spPr>
        <p:txBody>
          <a:bodyPr/>
          <a:lstStyle/>
          <a:p>
            <a:pPr algn="ctr"/>
            <a:r>
              <a:rPr lang="en-US" dirty="0">
                <a:solidFill>
                  <a:srgbClr val="C00000"/>
                </a:solidFill>
              </a:rPr>
              <a:t>Cycles: 21 days</a:t>
            </a:r>
          </a:p>
        </p:txBody>
      </p:sp>
      <p:sp>
        <p:nvSpPr>
          <p:cNvPr id="7" name="TextBox 6">
            <a:extLst>
              <a:ext uri="{FF2B5EF4-FFF2-40B4-BE49-F238E27FC236}">
                <a16:creationId xmlns:a16="http://schemas.microsoft.com/office/drawing/2014/main" id="{C38D5CD6-60D2-63CD-8CD0-EB2F685DBB72}"/>
              </a:ext>
            </a:extLst>
          </p:cNvPr>
          <p:cNvSpPr txBox="1"/>
          <p:nvPr/>
        </p:nvSpPr>
        <p:spPr>
          <a:xfrm>
            <a:off x="135780" y="3635754"/>
            <a:ext cx="8839779" cy="646331"/>
          </a:xfrm>
          <a:prstGeom prst="rect">
            <a:avLst/>
          </a:prstGeom>
          <a:noFill/>
        </p:spPr>
        <p:txBody>
          <a:bodyPr wrap="square">
            <a:spAutoFit/>
          </a:bodyPr>
          <a:lstStyle/>
          <a:p>
            <a:r>
              <a:rPr lang="en-US" sz="1800" dirty="0"/>
              <a:t>Continue Glofitamab-gxbm for a maximum of 12 cycles or until disease progression or unacceptable toxicity, whichever occurs first. </a:t>
            </a:r>
            <a:r>
              <a:rPr lang="en-US" sz="1800" b="1" dirty="0"/>
              <a:t>(Limited therapy)</a:t>
            </a:r>
          </a:p>
        </p:txBody>
      </p:sp>
      <p:pic>
        <p:nvPicPr>
          <p:cNvPr id="12" name="Content Placeholder 11" descr="A picture containing text, screenshot, font, number&#10;&#10;Description automatically generated">
            <a:extLst>
              <a:ext uri="{FF2B5EF4-FFF2-40B4-BE49-F238E27FC236}">
                <a16:creationId xmlns:a16="http://schemas.microsoft.com/office/drawing/2014/main" id="{52A0E2B9-E0D5-F359-78C3-B9CB2EBB8B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266" y="1796058"/>
            <a:ext cx="7179469" cy="1743075"/>
          </a:xfrm>
        </p:spPr>
      </p:pic>
      <p:sp>
        <p:nvSpPr>
          <p:cNvPr id="3" name="TextBox 2">
            <a:extLst>
              <a:ext uri="{FF2B5EF4-FFF2-40B4-BE49-F238E27FC236}">
                <a16:creationId xmlns:a16="http://schemas.microsoft.com/office/drawing/2014/main" id="{6C2068AB-0723-CECC-86FD-53FA54A0599A}"/>
              </a:ext>
            </a:extLst>
          </p:cNvPr>
          <p:cNvSpPr txBox="1"/>
          <p:nvPr/>
        </p:nvSpPr>
        <p:spPr>
          <a:xfrm>
            <a:off x="436273" y="203608"/>
            <a:ext cx="4607416" cy="461665"/>
          </a:xfrm>
          <a:prstGeom prst="rect">
            <a:avLst/>
          </a:prstGeom>
          <a:noFill/>
        </p:spPr>
        <p:txBody>
          <a:bodyPr wrap="square">
            <a:spAutoFit/>
          </a:bodyPr>
          <a:lstStyle/>
          <a:p>
            <a:r>
              <a:rPr lang="en-US" b="1" dirty="0">
                <a:solidFill>
                  <a:srgbClr val="C00000"/>
                </a:solidFill>
              </a:rPr>
              <a:t>Glofitamab-gxbm</a:t>
            </a:r>
            <a:endParaRPr lang="en-US" dirty="0"/>
          </a:p>
        </p:txBody>
      </p:sp>
      <p:sp>
        <p:nvSpPr>
          <p:cNvPr id="4" name="Rectangle 3">
            <a:extLst>
              <a:ext uri="{FF2B5EF4-FFF2-40B4-BE49-F238E27FC236}">
                <a16:creationId xmlns:a16="http://schemas.microsoft.com/office/drawing/2014/main" id="{E67FFF87-4813-2734-809C-C3A3AA5E14FE}"/>
              </a:ext>
            </a:extLst>
          </p:cNvPr>
          <p:cNvSpPr/>
          <p:nvPr/>
        </p:nvSpPr>
        <p:spPr bwMode="auto">
          <a:xfrm>
            <a:off x="4398135" y="2182969"/>
            <a:ext cx="3709116" cy="354112"/>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1207599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58A5-C885-A4B4-C2AE-CF4AE0E1AC19}"/>
              </a:ext>
            </a:extLst>
          </p:cNvPr>
          <p:cNvSpPr>
            <a:spLocks noGrp="1"/>
          </p:cNvSpPr>
          <p:nvPr>
            <p:ph type="title"/>
          </p:nvPr>
        </p:nvSpPr>
        <p:spPr>
          <a:xfrm>
            <a:off x="193184" y="138460"/>
            <a:ext cx="8931498" cy="440646"/>
          </a:xfrm>
        </p:spPr>
        <p:txBody>
          <a:bodyPr>
            <a:normAutofit fontScale="90000"/>
          </a:bodyPr>
          <a:lstStyle/>
          <a:p>
            <a:r>
              <a:rPr lang="en-US" sz="3100" b="1" dirty="0">
                <a:solidFill>
                  <a:srgbClr val="C00000"/>
                </a:solidFill>
              </a:rPr>
              <a:t>Glofitamab-gxbm vs. Epcoritamab-bysp</a:t>
            </a:r>
            <a:br>
              <a:rPr lang="en-US" dirty="0"/>
            </a:br>
            <a:r>
              <a:rPr lang="en-US" b="1" dirty="0">
                <a:solidFill>
                  <a:srgbClr val="C00000"/>
                </a:solidFill>
              </a:rPr>
              <a:t> </a:t>
            </a:r>
          </a:p>
        </p:txBody>
      </p:sp>
      <p:graphicFrame>
        <p:nvGraphicFramePr>
          <p:cNvPr id="4" name="Content Placeholder 3">
            <a:extLst>
              <a:ext uri="{FF2B5EF4-FFF2-40B4-BE49-F238E27FC236}">
                <a16:creationId xmlns:a16="http://schemas.microsoft.com/office/drawing/2014/main" id="{2DC288B3-A6C2-8BFD-16E1-BC50F3279642}"/>
              </a:ext>
            </a:extLst>
          </p:cNvPr>
          <p:cNvGraphicFramePr>
            <a:graphicFrameLocks noGrp="1"/>
          </p:cNvGraphicFramePr>
          <p:nvPr>
            <p:ph idx="1"/>
          </p:nvPr>
        </p:nvGraphicFramePr>
        <p:xfrm>
          <a:off x="1099353" y="844893"/>
          <a:ext cx="6945295" cy="2990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DFD062F-666F-6899-7087-4D8C839C9829}"/>
              </a:ext>
            </a:extLst>
          </p:cNvPr>
          <p:cNvSpPr txBox="1"/>
          <p:nvPr/>
        </p:nvSpPr>
        <p:spPr>
          <a:xfrm>
            <a:off x="3387142" y="4554382"/>
            <a:ext cx="5840569" cy="461665"/>
          </a:xfrm>
          <a:prstGeom prst="rect">
            <a:avLst/>
          </a:prstGeom>
          <a:noFill/>
        </p:spPr>
        <p:txBody>
          <a:bodyPr wrap="square" rtlCol="0">
            <a:spAutoFit/>
          </a:bodyPr>
          <a:lstStyle/>
          <a:p>
            <a:r>
              <a:rPr lang="en-US" sz="800" i="1" dirty="0"/>
              <a:t>Also presented: </a:t>
            </a:r>
          </a:p>
          <a:p>
            <a:pPr marL="257244" indent="-257244">
              <a:buFontTx/>
              <a:buChar char="-"/>
            </a:pPr>
            <a:r>
              <a:rPr lang="en-US" sz="800" i="1" dirty="0"/>
              <a:t>Efficacy in MCL (Phillips et al)</a:t>
            </a:r>
          </a:p>
          <a:p>
            <a:pPr marL="257244" indent="-257244">
              <a:buFontTx/>
              <a:buChar char="-"/>
            </a:pPr>
            <a:r>
              <a:rPr lang="en-US" sz="800" i="1" dirty="0"/>
              <a:t>Efficacy/safety with R-CHOP in untreated DLBCL (</a:t>
            </a:r>
            <a:r>
              <a:rPr lang="en-US" sz="800" i="1" dirty="0" err="1"/>
              <a:t>Topp</a:t>
            </a:r>
            <a:r>
              <a:rPr lang="en-US" sz="800" i="1" dirty="0"/>
              <a:t> et al)</a:t>
            </a:r>
          </a:p>
        </p:txBody>
      </p:sp>
      <p:sp>
        <p:nvSpPr>
          <p:cNvPr id="6" name="TextBox 5">
            <a:extLst>
              <a:ext uri="{FF2B5EF4-FFF2-40B4-BE49-F238E27FC236}">
                <a16:creationId xmlns:a16="http://schemas.microsoft.com/office/drawing/2014/main" id="{59763F07-847D-DDF2-E1EB-580123E506D2}"/>
              </a:ext>
            </a:extLst>
          </p:cNvPr>
          <p:cNvSpPr txBox="1"/>
          <p:nvPr/>
        </p:nvSpPr>
        <p:spPr>
          <a:xfrm>
            <a:off x="2189409" y="3921617"/>
            <a:ext cx="6297769" cy="461665"/>
          </a:xfrm>
          <a:prstGeom prst="rect">
            <a:avLst/>
          </a:prstGeom>
          <a:noFill/>
        </p:spPr>
        <p:txBody>
          <a:bodyPr wrap="square" rtlCol="0">
            <a:spAutoFit/>
          </a:bodyPr>
          <a:lstStyle/>
          <a:p>
            <a:r>
              <a:rPr lang="en-US" dirty="0"/>
              <a:t>*</a:t>
            </a:r>
            <a:r>
              <a:rPr lang="en-US" sz="1400" dirty="0">
                <a:solidFill>
                  <a:schemeClr val="accent2">
                    <a:lumMod val="50000"/>
                  </a:schemeClr>
                </a:solidFill>
              </a:rPr>
              <a:t>Both had low incidence of &gt;= 3 grade CRS or ICANS</a:t>
            </a:r>
            <a:endParaRPr lang="en-US" dirty="0">
              <a:solidFill>
                <a:schemeClr val="accent2">
                  <a:lumMod val="50000"/>
                </a:schemeClr>
              </a:solidFill>
            </a:endParaRPr>
          </a:p>
        </p:txBody>
      </p:sp>
    </p:spTree>
    <p:extLst>
      <p:ext uri="{BB962C8B-B14F-4D97-AF65-F5344CB8AC3E}">
        <p14:creationId xmlns:p14="http://schemas.microsoft.com/office/powerpoint/2010/main" val="5478136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2134-AA0A-D324-8051-2805A04D4FB1}"/>
              </a:ext>
            </a:extLst>
          </p:cNvPr>
          <p:cNvSpPr>
            <a:spLocks noGrp="1"/>
          </p:cNvSpPr>
          <p:nvPr>
            <p:ph type="title"/>
          </p:nvPr>
        </p:nvSpPr>
        <p:spPr>
          <a:xfrm>
            <a:off x="628650" y="1711"/>
            <a:ext cx="7886700" cy="751722"/>
          </a:xfrm>
        </p:spPr>
        <p:txBody>
          <a:bodyPr/>
          <a:lstStyle/>
          <a:p>
            <a:r>
              <a:rPr lang="en-US" b="1" dirty="0">
                <a:solidFill>
                  <a:srgbClr val="C00000"/>
                </a:solidFill>
                <a:latin typeface="+mn-lt"/>
              </a:rPr>
              <a:t>Conclusions</a:t>
            </a:r>
          </a:p>
        </p:txBody>
      </p:sp>
      <p:sp>
        <p:nvSpPr>
          <p:cNvPr id="3" name="Content Placeholder 2">
            <a:extLst>
              <a:ext uri="{FF2B5EF4-FFF2-40B4-BE49-F238E27FC236}">
                <a16:creationId xmlns:a16="http://schemas.microsoft.com/office/drawing/2014/main" id="{80ACAB86-4168-82BD-172E-CA55B0F03DFA}"/>
              </a:ext>
            </a:extLst>
          </p:cNvPr>
          <p:cNvSpPr>
            <a:spLocks noGrp="1"/>
          </p:cNvSpPr>
          <p:nvPr>
            <p:ph idx="1"/>
          </p:nvPr>
        </p:nvSpPr>
        <p:spPr>
          <a:xfrm>
            <a:off x="628650" y="1008738"/>
            <a:ext cx="7886700" cy="2912880"/>
          </a:xfrm>
        </p:spPr>
        <p:txBody>
          <a:bodyPr/>
          <a:lstStyle/>
          <a:p>
            <a:r>
              <a:rPr lang="en-US" sz="2000" b="0" i="0" dirty="0">
                <a:solidFill>
                  <a:srgbClr val="000000"/>
                </a:solidFill>
                <a:effectLst/>
              </a:rPr>
              <a:t>Many advances have happened over the last decade </a:t>
            </a:r>
          </a:p>
          <a:p>
            <a:r>
              <a:rPr lang="en-US" sz="2000" dirty="0">
                <a:solidFill>
                  <a:srgbClr val="000000"/>
                </a:solidFill>
              </a:rPr>
              <a:t>Accelerated approvals with novel agents are changing the landscape for DLBCL treatment</a:t>
            </a:r>
          </a:p>
          <a:p>
            <a:r>
              <a:rPr lang="en-US" sz="2000" dirty="0">
                <a:solidFill>
                  <a:srgbClr val="000000"/>
                </a:solidFill>
              </a:rPr>
              <a:t>Manipulation of the immune system is a hallmark for the future therapies along with drug conjugates and mutation-targeted therapies</a:t>
            </a:r>
          </a:p>
          <a:p>
            <a:r>
              <a:rPr lang="en-US" sz="2000" dirty="0">
                <a:solidFill>
                  <a:srgbClr val="000000"/>
                </a:solidFill>
              </a:rPr>
              <a:t>More-effective less-toxic treatments are the ultimate goal (chemotherapy-free?)</a:t>
            </a:r>
          </a:p>
        </p:txBody>
      </p:sp>
    </p:spTree>
    <p:extLst>
      <p:ext uri="{BB962C8B-B14F-4D97-AF65-F5344CB8AC3E}">
        <p14:creationId xmlns:p14="http://schemas.microsoft.com/office/powerpoint/2010/main" val="294111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7347-9FC1-4BE5-B951-B3E13FFF5AFA}"/>
              </a:ext>
            </a:extLst>
          </p:cNvPr>
          <p:cNvSpPr>
            <a:spLocks noGrp="1"/>
          </p:cNvSpPr>
          <p:nvPr>
            <p:ph type="title"/>
          </p:nvPr>
        </p:nvSpPr>
        <p:spPr>
          <a:xfrm>
            <a:off x="314325" y="1521212"/>
            <a:ext cx="5466557" cy="994172"/>
          </a:xfrm>
        </p:spPr>
        <p:txBody>
          <a:bodyPr/>
          <a:lstStyle/>
          <a:p>
            <a:pPr algn="ctr"/>
            <a:r>
              <a:rPr lang="en-US" b="1" dirty="0">
                <a:solidFill>
                  <a:srgbClr val="C00000"/>
                </a:solidFill>
                <a:latin typeface="Arial Nova" panose="020B0504020202020204" pitchFamily="34" charset="0"/>
              </a:rPr>
              <a:t>Thank you</a:t>
            </a:r>
          </a:p>
        </p:txBody>
      </p:sp>
      <p:sp>
        <p:nvSpPr>
          <p:cNvPr id="3" name="Content Placeholder 2">
            <a:extLst>
              <a:ext uri="{FF2B5EF4-FFF2-40B4-BE49-F238E27FC236}">
                <a16:creationId xmlns:a16="http://schemas.microsoft.com/office/drawing/2014/main" id="{45BC3EC8-FDA7-4676-87ED-E48C45482A49}"/>
              </a:ext>
            </a:extLst>
          </p:cNvPr>
          <p:cNvSpPr>
            <a:spLocks noGrp="1"/>
          </p:cNvSpPr>
          <p:nvPr>
            <p:ph idx="1"/>
          </p:nvPr>
        </p:nvSpPr>
        <p:spPr>
          <a:xfrm>
            <a:off x="1" y="2820124"/>
            <a:ext cx="6095206" cy="2720837"/>
          </a:xfrm>
        </p:spPr>
        <p:txBody>
          <a:bodyPr/>
          <a:lstStyle/>
          <a:p>
            <a:pPr marL="0" indent="0" algn="ctr">
              <a:buNone/>
            </a:pPr>
            <a:r>
              <a:rPr lang="en-US" sz="2100" dirty="0">
                <a:solidFill>
                  <a:srgbClr val="0070C0"/>
                </a:solidFill>
                <a:latin typeface="Arial Rounded MT Bold" panose="020F0704030504030204" pitchFamily="34" charset="0"/>
                <a:hlinkClick r:id="rId3">
                  <a:extLst>
                    <a:ext uri="{A12FA001-AC4F-418D-AE19-62706E023703}">
                      <ahyp:hlinkClr xmlns:ahyp="http://schemas.microsoft.com/office/drawing/2018/hyperlinkcolor" val="tx"/>
                    </a:ext>
                  </a:extLst>
                </a:hlinkClick>
              </a:rPr>
              <a:t>AlhajMoustafa.Muhamad@Mayo.edu</a:t>
            </a:r>
            <a:endParaRPr lang="en-US" sz="2100" dirty="0">
              <a:solidFill>
                <a:srgbClr val="0070C0"/>
              </a:solidFill>
              <a:latin typeface="Arial Rounded MT Bold" panose="020F0704030504030204" pitchFamily="34" charset="0"/>
            </a:endParaRPr>
          </a:p>
          <a:p>
            <a:pPr marL="0" indent="0" algn="ctr">
              <a:buNone/>
            </a:pPr>
            <a:r>
              <a:rPr lang="en-US" sz="2100" dirty="0">
                <a:solidFill>
                  <a:srgbClr val="00B0F0"/>
                </a:solidFill>
                <a:latin typeface="Arial Rounded MT Bold" panose="020F0704030504030204" pitchFamily="34" charset="0"/>
              </a:rPr>
              <a:t>Twitter: </a:t>
            </a:r>
            <a:r>
              <a:rPr lang="en-US" sz="2100" dirty="0">
                <a:latin typeface="Arial Rounded MT Bold" panose="020F0704030504030204" pitchFamily="34" charset="0"/>
              </a:rPr>
              <a:t>@AlhajMoustafa</a:t>
            </a:r>
          </a:p>
          <a:p>
            <a:pPr marL="0" indent="0" algn="ctr">
              <a:buNone/>
            </a:pPr>
            <a:endParaRPr lang="en-US" sz="21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8040555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27, 2023</a:t>
            </a:r>
          </a:p>
        </p:txBody>
      </p:sp>
    </p:spTree>
    <p:extLst>
      <p:ext uri="{BB962C8B-B14F-4D97-AF65-F5344CB8AC3E}">
        <p14:creationId xmlns:p14="http://schemas.microsoft.com/office/powerpoint/2010/main" val="14363261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Ricardo D. Parrondo, MD</a:t>
            </a:r>
          </a:p>
          <a:p>
            <a:r>
              <a:rPr lang="en-US" dirty="0">
                <a:solidFill>
                  <a:srgbClr val="002E51"/>
                </a:solidFill>
              </a:rPr>
              <a:t>Assistant Professor of Medicine</a:t>
            </a:r>
          </a:p>
          <a:p>
            <a:r>
              <a:rPr lang="en-US" dirty="0">
                <a:solidFill>
                  <a:srgbClr val="002E51"/>
                </a:solidFill>
              </a:rPr>
              <a:t>Mayo Clinic Florida</a:t>
            </a:r>
          </a:p>
          <a:p>
            <a:r>
              <a:rPr lang="en-US" dirty="0">
                <a:solidFill>
                  <a:srgbClr val="002E51"/>
                </a:solidFill>
              </a:rPr>
              <a:t>Jacksonville, Florida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Updates in Management of CLL</a:t>
            </a:r>
          </a:p>
        </p:txBody>
      </p:sp>
    </p:spTree>
    <p:extLst>
      <p:ext uri="{BB962C8B-B14F-4D97-AF65-F5344CB8AC3E}">
        <p14:creationId xmlns:p14="http://schemas.microsoft.com/office/powerpoint/2010/main" val="5963805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chemeClr val="accent4"/>
                </a:solidFill>
              </a:rPr>
              <a:t>First Line Therapy for CLL</a:t>
            </a:r>
          </a:p>
        </p:txBody>
      </p:sp>
      <p:pic>
        <p:nvPicPr>
          <p:cNvPr id="6" name="Picture 5">
            <a:extLst>
              <a:ext uri="{FF2B5EF4-FFF2-40B4-BE49-F238E27FC236}">
                <a16:creationId xmlns:a16="http://schemas.microsoft.com/office/drawing/2014/main" id="{773446CB-E216-C32A-57F5-6803E638B40A}"/>
              </a:ext>
            </a:extLst>
          </p:cNvPr>
          <p:cNvPicPr>
            <a:picLocks noChangeAspect="1"/>
          </p:cNvPicPr>
          <p:nvPr/>
        </p:nvPicPr>
        <p:blipFill>
          <a:blip r:embed="rId2"/>
          <a:stretch>
            <a:fillRect/>
          </a:stretch>
        </p:blipFill>
        <p:spPr>
          <a:xfrm>
            <a:off x="0" y="970497"/>
            <a:ext cx="5025224" cy="2011304"/>
          </a:xfrm>
          <a:prstGeom prst="rect">
            <a:avLst/>
          </a:prstGeom>
        </p:spPr>
      </p:pic>
      <p:pic>
        <p:nvPicPr>
          <p:cNvPr id="8" name="Picture 7">
            <a:extLst>
              <a:ext uri="{FF2B5EF4-FFF2-40B4-BE49-F238E27FC236}">
                <a16:creationId xmlns:a16="http://schemas.microsoft.com/office/drawing/2014/main" id="{46F0D68C-0450-A2E1-4B93-87451C9D8001}"/>
              </a:ext>
            </a:extLst>
          </p:cNvPr>
          <p:cNvPicPr>
            <a:picLocks noChangeAspect="1"/>
          </p:cNvPicPr>
          <p:nvPr/>
        </p:nvPicPr>
        <p:blipFill>
          <a:blip r:embed="rId3"/>
          <a:stretch>
            <a:fillRect/>
          </a:stretch>
        </p:blipFill>
        <p:spPr>
          <a:xfrm>
            <a:off x="0" y="2981801"/>
            <a:ext cx="4905955" cy="1369593"/>
          </a:xfrm>
          <a:prstGeom prst="rect">
            <a:avLst/>
          </a:prstGeom>
        </p:spPr>
      </p:pic>
      <p:sp>
        <p:nvSpPr>
          <p:cNvPr id="9" name="TextBox 8">
            <a:extLst>
              <a:ext uri="{FF2B5EF4-FFF2-40B4-BE49-F238E27FC236}">
                <a16:creationId xmlns:a16="http://schemas.microsoft.com/office/drawing/2014/main" id="{9FBE86DE-E448-F072-44D9-14FA93ED2B0A}"/>
              </a:ext>
            </a:extLst>
          </p:cNvPr>
          <p:cNvSpPr txBox="1"/>
          <p:nvPr/>
        </p:nvSpPr>
        <p:spPr>
          <a:xfrm>
            <a:off x="5944260" y="934721"/>
            <a:ext cx="2377440" cy="830997"/>
          </a:xfrm>
          <a:prstGeom prst="rect">
            <a:avLst/>
          </a:prstGeom>
          <a:noFill/>
          <a:ln w="25400">
            <a:solidFill>
              <a:schemeClr val="tx1"/>
            </a:solidFill>
          </a:ln>
        </p:spPr>
        <p:txBody>
          <a:bodyPr wrap="square" rtlCol="0">
            <a:spAutoFit/>
          </a:bodyPr>
          <a:lstStyle/>
          <a:p>
            <a:pPr algn="ctr"/>
            <a:r>
              <a:rPr lang="en-US" b="1" dirty="0"/>
              <a:t>Treatment Naïve CLL</a:t>
            </a:r>
          </a:p>
        </p:txBody>
      </p:sp>
      <p:cxnSp>
        <p:nvCxnSpPr>
          <p:cNvPr id="12" name="Straight Arrow Connector 11">
            <a:extLst>
              <a:ext uri="{FF2B5EF4-FFF2-40B4-BE49-F238E27FC236}">
                <a16:creationId xmlns:a16="http://schemas.microsoft.com/office/drawing/2014/main" id="{7C3DA3DA-65EC-BEF1-507A-01C04B1FBEA5}"/>
              </a:ext>
            </a:extLst>
          </p:cNvPr>
          <p:cNvCxnSpPr>
            <a:cxnSpLocks/>
            <a:stCxn id="9" idx="2"/>
          </p:cNvCxnSpPr>
          <p:nvPr/>
        </p:nvCxnSpPr>
        <p:spPr bwMode="auto">
          <a:xfrm>
            <a:off x="7132980" y="1765718"/>
            <a:ext cx="0" cy="35286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Connector 17">
            <a:extLst>
              <a:ext uri="{FF2B5EF4-FFF2-40B4-BE49-F238E27FC236}">
                <a16:creationId xmlns:a16="http://schemas.microsoft.com/office/drawing/2014/main" id="{5B317048-479A-5F05-BBB8-C539D22355D4}"/>
              </a:ext>
            </a:extLst>
          </p:cNvPr>
          <p:cNvCxnSpPr>
            <a:cxnSpLocks/>
          </p:cNvCxnSpPr>
          <p:nvPr/>
        </p:nvCxnSpPr>
        <p:spPr bwMode="auto">
          <a:xfrm flipH="1">
            <a:off x="6015821" y="2118580"/>
            <a:ext cx="111715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5300A86C-C8C0-33D8-F70B-EBE393135301}"/>
              </a:ext>
            </a:extLst>
          </p:cNvPr>
          <p:cNvCxnSpPr>
            <a:cxnSpLocks/>
          </p:cNvCxnSpPr>
          <p:nvPr/>
        </p:nvCxnSpPr>
        <p:spPr bwMode="auto">
          <a:xfrm flipH="1">
            <a:off x="7132980" y="2118580"/>
            <a:ext cx="102174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Arrow Connector 22">
            <a:extLst>
              <a:ext uri="{FF2B5EF4-FFF2-40B4-BE49-F238E27FC236}">
                <a16:creationId xmlns:a16="http://schemas.microsoft.com/office/drawing/2014/main" id="{401F14CE-5935-ED17-F135-D30C0105FC82}"/>
              </a:ext>
            </a:extLst>
          </p:cNvPr>
          <p:cNvCxnSpPr>
            <a:cxnSpLocks/>
          </p:cNvCxnSpPr>
          <p:nvPr/>
        </p:nvCxnSpPr>
        <p:spPr bwMode="auto">
          <a:xfrm flipH="1">
            <a:off x="6015820" y="2118580"/>
            <a:ext cx="1" cy="2414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9D72F17C-49BB-CFF7-DD97-D7C08DC79208}"/>
              </a:ext>
            </a:extLst>
          </p:cNvPr>
          <p:cNvCxnSpPr>
            <a:cxnSpLocks/>
          </p:cNvCxnSpPr>
          <p:nvPr/>
        </p:nvCxnSpPr>
        <p:spPr bwMode="auto">
          <a:xfrm flipH="1">
            <a:off x="8154723" y="2118580"/>
            <a:ext cx="1325" cy="2414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A47785B7-AFBB-92E5-DAB7-FE76979DA184}"/>
              </a:ext>
            </a:extLst>
          </p:cNvPr>
          <p:cNvSpPr txBox="1"/>
          <p:nvPr/>
        </p:nvSpPr>
        <p:spPr>
          <a:xfrm>
            <a:off x="5133889" y="2347425"/>
            <a:ext cx="927656" cy="461665"/>
          </a:xfrm>
          <a:prstGeom prst="rect">
            <a:avLst/>
          </a:prstGeom>
          <a:noFill/>
          <a:ln w="25400">
            <a:solidFill>
              <a:schemeClr val="tx1"/>
            </a:solidFill>
          </a:ln>
        </p:spPr>
        <p:txBody>
          <a:bodyPr wrap="square" rtlCol="0">
            <a:spAutoFit/>
          </a:bodyPr>
          <a:lstStyle/>
          <a:p>
            <a:r>
              <a:rPr lang="en-US" dirty="0"/>
              <a:t>BTKi</a:t>
            </a:r>
            <a:r>
              <a:rPr lang="en-US" baseline="30000" dirty="0"/>
              <a:t>*</a:t>
            </a:r>
          </a:p>
        </p:txBody>
      </p:sp>
      <p:sp>
        <p:nvSpPr>
          <p:cNvPr id="27" name="TextBox 26">
            <a:extLst>
              <a:ext uri="{FF2B5EF4-FFF2-40B4-BE49-F238E27FC236}">
                <a16:creationId xmlns:a16="http://schemas.microsoft.com/office/drawing/2014/main" id="{7307842D-D91C-DDD1-96BD-3F256D325DB8}"/>
              </a:ext>
            </a:extLst>
          </p:cNvPr>
          <p:cNvSpPr txBox="1"/>
          <p:nvPr/>
        </p:nvSpPr>
        <p:spPr>
          <a:xfrm>
            <a:off x="8041419" y="2372416"/>
            <a:ext cx="1021743" cy="461665"/>
          </a:xfrm>
          <a:prstGeom prst="rect">
            <a:avLst/>
          </a:prstGeom>
          <a:noFill/>
          <a:ln w="25400">
            <a:solidFill>
              <a:schemeClr val="tx1"/>
            </a:solidFill>
          </a:ln>
        </p:spPr>
        <p:txBody>
          <a:bodyPr wrap="square" rtlCol="0">
            <a:spAutoFit/>
          </a:bodyPr>
          <a:lstStyle/>
          <a:p>
            <a:r>
              <a:rPr lang="en-US" dirty="0"/>
              <a:t>BCL2i</a:t>
            </a:r>
          </a:p>
        </p:txBody>
      </p:sp>
      <p:cxnSp>
        <p:nvCxnSpPr>
          <p:cNvPr id="34" name="Straight Arrow Connector 33">
            <a:extLst>
              <a:ext uri="{FF2B5EF4-FFF2-40B4-BE49-F238E27FC236}">
                <a16:creationId xmlns:a16="http://schemas.microsoft.com/office/drawing/2014/main" id="{02313439-98D6-1D5B-D90D-26B3DDE9C036}"/>
              </a:ext>
            </a:extLst>
          </p:cNvPr>
          <p:cNvCxnSpPr>
            <a:cxnSpLocks/>
            <a:stCxn id="26" idx="2"/>
          </p:cNvCxnSpPr>
          <p:nvPr/>
        </p:nvCxnSpPr>
        <p:spPr bwMode="auto">
          <a:xfrm flipH="1">
            <a:off x="5591089" y="2809090"/>
            <a:ext cx="6628" cy="341593"/>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B1B31E85-3B18-D22B-1CFE-5466A6765746}"/>
              </a:ext>
            </a:extLst>
          </p:cNvPr>
          <p:cNvCxnSpPr>
            <a:cxnSpLocks/>
          </p:cNvCxnSpPr>
          <p:nvPr/>
        </p:nvCxnSpPr>
        <p:spPr bwMode="auto">
          <a:xfrm>
            <a:off x="8552290" y="2839215"/>
            <a:ext cx="0" cy="285171"/>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38" name="TextBox 37">
            <a:extLst>
              <a:ext uri="{FF2B5EF4-FFF2-40B4-BE49-F238E27FC236}">
                <a16:creationId xmlns:a16="http://schemas.microsoft.com/office/drawing/2014/main" id="{B9A2FE5B-DF70-9900-0C69-A00881EC6C10}"/>
              </a:ext>
            </a:extLst>
          </p:cNvPr>
          <p:cNvSpPr txBox="1"/>
          <p:nvPr/>
        </p:nvSpPr>
        <p:spPr>
          <a:xfrm>
            <a:off x="4856921" y="3150683"/>
            <a:ext cx="1717479" cy="830997"/>
          </a:xfrm>
          <a:prstGeom prst="rect">
            <a:avLst/>
          </a:prstGeom>
          <a:noFill/>
          <a:ln w="25400">
            <a:solidFill>
              <a:schemeClr val="tx1"/>
            </a:solidFill>
          </a:ln>
        </p:spPr>
        <p:txBody>
          <a:bodyPr wrap="square" rtlCol="0">
            <a:spAutoFit/>
          </a:bodyPr>
          <a:lstStyle/>
          <a:p>
            <a:pPr marL="171450" indent="-171450">
              <a:buFont typeface="Arial" panose="020B0604020202020204" pitchFamily="34" charset="0"/>
              <a:buChar char="•"/>
            </a:pPr>
            <a:r>
              <a:rPr lang="en-US" sz="1200" dirty="0"/>
              <a:t>Ibrutinib</a:t>
            </a:r>
          </a:p>
          <a:p>
            <a:pPr marL="171450" indent="-171450">
              <a:buFont typeface="Arial" panose="020B0604020202020204" pitchFamily="34" charset="0"/>
              <a:buChar char="•"/>
            </a:pPr>
            <a:r>
              <a:rPr lang="en-US" sz="1200" dirty="0"/>
              <a:t>Acalabrutinib +/- Obinutuzumab</a:t>
            </a:r>
          </a:p>
          <a:p>
            <a:pPr marL="171450" indent="-171450">
              <a:buFont typeface="Arial" panose="020B0604020202020204" pitchFamily="34" charset="0"/>
              <a:buChar char="•"/>
            </a:pPr>
            <a:r>
              <a:rPr lang="en-US" sz="1200" dirty="0"/>
              <a:t>Zanubrutinib</a:t>
            </a:r>
          </a:p>
        </p:txBody>
      </p:sp>
      <p:sp>
        <p:nvSpPr>
          <p:cNvPr id="39" name="TextBox 38">
            <a:extLst>
              <a:ext uri="{FF2B5EF4-FFF2-40B4-BE49-F238E27FC236}">
                <a16:creationId xmlns:a16="http://schemas.microsoft.com/office/drawing/2014/main" id="{113B822A-0611-6DD0-BBF7-74584B0E585F}"/>
              </a:ext>
            </a:extLst>
          </p:cNvPr>
          <p:cNvSpPr txBox="1"/>
          <p:nvPr/>
        </p:nvSpPr>
        <p:spPr>
          <a:xfrm>
            <a:off x="7527238" y="3124593"/>
            <a:ext cx="1535924" cy="461665"/>
          </a:xfrm>
          <a:prstGeom prst="rect">
            <a:avLst/>
          </a:prstGeom>
          <a:noFill/>
          <a:ln w="25400">
            <a:solidFill>
              <a:schemeClr val="tx1"/>
            </a:solidFill>
          </a:ln>
        </p:spPr>
        <p:txBody>
          <a:bodyPr wrap="square" rtlCol="0">
            <a:spAutoFit/>
          </a:bodyPr>
          <a:lstStyle/>
          <a:p>
            <a:pPr marL="171450" indent="-171450">
              <a:buFont typeface="Arial" panose="020B0604020202020204" pitchFamily="34" charset="0"/>
              <a:buChar char="•"/>
            </a:pPr>
            <a:r>
              <a:rPr lang="en-US" sz="1200" dirty="0"/>
              <a:t>Venetoclax + Obinutuzumab</a:t>
            </a:r>
          </a:p>
        </p:txBody>
      </p:sp>
      <p:sp>
        <p:nvSpPr>
          <p:cNvPr id="41" name="TextBox 40">
            <a:extLst>
              <a:ext uri="{FF2B5EF4-FFF2-40B4-BE49-F238E27FC236}">
                <a16:creationId xmlns:a16="http://schemas.microsoft.com/office/drawing/2014/main" id="{E7D85789-FEDE-A389-ABE6-5A9A4C76C461}"/>
              </a:ext>
            </a:extLst>
          </p:cNvPr>
          <p:cNvSpPr txBox="1"/>
          <p:nvPr/>
        </p:nvSpPr>
        <p:spPr>
          <a:xfrm>
            <a:off x="6224546" y="4028831"/>
            <a:ext cx="1879158" cy="338554"/>
          </a:xfrm>
          <a:prstGeom prst="rect">
            <a:avLst/>
          </a:prstGeom>
          <a:noFill/>
        </p:spPr>
        <p:txBody>
          <a:bodyPr wrap="square" rtlCol="0">
            <a:spAutoFit/>
          </a:bodyPr>
          <a:lstStyle/>
          <a:p>
            <a:r>
              <a:rPr lang="en-US" sz="800" dirty="0"/>
              <a:t>*Pts with del17p/p53 mut do better with continuous BTKi</a:t>
            </a:r>
          </a:p>
        </p:txBody>
      </p:sp>
      <p:sp>
        <p:nvSpPr>
          <p:cNvPr id="42" name="TextBox 41">
            <a:extLst>
              <a:ext uri="{FF2B5EF4-FFF2-40B4-BE49-F238E27FC236}">
                <a16:creationId xmlns:a16="http://schemas.microsoft.com/office/drawing/2014/main" id="{8E2902C4-86BB-6C5F-CA89-61C73F446D88}"/>
              </a:ext>
            </a:extLst>
          </p:cNvPr>
          <p:cNvSpPr txBox="1"/>
          <p:nvPr/>
        </p:nvSpPr>
        <p:spPr>
          <a:xfrm>
            <a:off x="6290805" y="2213632"/>
            <a:ext cx="1655194" cy="338554"/>
          </a:xfrm>
          <a:prstGeom prst="rect">
            <a:avLst/>
          </a:prstGeom>
          <a:noFill/>
        </p:spPr>
        <p:txBody>
          <a:bodyPr wrap="square" rtlCol="0">
            <a:spAutoFit/>
          </a:bodyPr>
          <a:lstStyle/>
          <a:p>
            <a:pPr marL="342900" indent="-342900">
              <a:buFont typeface="Arial" panose="020B0604020202020204" pitchFamily="34" charset="0"/>
              <a:buChar char="•"/>
            </a:pPr>
            <a:r>
              <a:rPr lang="en-US" sz="800" dirty="0"/>
              <a:t>Ibrutinib + Venetoclax</a:t>
            </a:r>
          </a:p>
          <a:p>
            <a:pPr marL="342900" indent="-342900">
              <a:buFont typeface="Arial" panose="020B0604020202020204" pitchFamily="34" charset="0"/>
              <a:buChar char="•"/>
            </a:pPr>
            <a:r>
              <a:rPr lang="en-US" sz="800" dirty="0"/>
              <a:t>Clinical Trial</a:t>
            </a:r>
          </a:p>
        </p:txBody>
      </p:sp>
    </p:spTree>
    <p:extLst>
      <p:ext uri="{BB962C8B-B14F-4D97-AF65-F5344CB8AC3E}">
        <p14:creationId xmlns:p14="http://schemas.microsoft.com/office/powerpoint/2010/main" val="1711490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CC31-2B13-4480-BE96-407D608D1544}"/>
              </a:ext>
            </a:extLst>
          </p:cNvPr>
          <p:cNvSpPr>
            <a:spLocks noGrp="1"/>
          </p:cNvSpPr>
          <p:nvPr>
            <p:ph type="title"/>
          </p:nvPr>
        </p:nvSpPr>
        <p:spPr>
          <a:xfrm>
            <a:off x="1715589" y="8490"/>
            <a:ext cx="7053941" cy="400420"/>
          </a:xfrm>
        </p:spPr>
        <p:txBody>
          <a:bodyPr/>
          <a:lstStyle/>
          <a:p>
            <a:pPr algn="ctr"/>
            <a:r>
              <a:rPr lang="en-US" sz="2252" b="1" dirty="0">
                <a:solidFill>
                  <a:schemeClr val="accent4"/>
                </a:solidFill>
              </a:rPr>
              <a:t>Acalabrutinib vs. Chemoimmunotherapy (</a:t>
            </a:r>
            <a:r>
              <a:rPr lang="en-US" sz="2252" b="1" dirty="0" err="1">
                <a:solidFill>
                  <a:schemeClr val="accent4"/>
                </a:solidFill>
              </a:rPr>
              <a:t>Chl</a:t>
            </a:r>
            <a:r>
              <a:rPr lang="en-US" sz="2252" b="1" dirty="0">
                <a:solidFill>
                  <a:schemeClr val="accent4"/>
                </a:solidFill>
              </a:rPr>
              <a:t> +O)</a:t>
            </a:r>
          </a:p>
        </p:txBody>
      </p:sp>
      <p:sp>
        <p:nvSpPr>
          <p:cNvPr id="3" name="Content Placeholder 2">
            <a:extLst>
              <a:ext uri="{FF2B5EF4-FFF2-40B4-BE49-F238E27FC236}">
                <a16:creationId xmlns:a16="http://schemas.microsoft.com/office/drawing/2014/main" id="{707F41F8-85C4-4ECD-A661-283DC236F3B1}"/>
              </a:ext>
            </a:extLst>
          </p:cNvPr>
          <p:cNvSpPr>
            <a:spLocks noGrp="1"/>
          </p:cNvSpPr>
          <p:nvPr>
            <p:ph idx="1"/>
          </p:nvPr>
        </p:nvSpPr>
        <p:spPr>
          <a:xfrm>
            <a:off x="4029483" y="510518"/>
            <a:ext cx="4119307" cy="1303335"/>
          </a:xfrm>
        </p:spPr>
        <p:txBody>
          <a:bodyPr/>
          <a:lstStyle/>
          <a:p>
            <a:r>
              <a:rPr lang="en-US" sz="1351" dirty="0">
                <a:solidFill>
                  <a:schemeClr val="accent4"/>
                </a:solidFill>
              </a:rPr>
              <a:t>Enrolled patients aged ≥65 years, or 18–65 years with comorbidities (Cumulative Illness Rating Scale Geriatric score &gt;6, creatinine clearance 30–69 mL/min by Cockcroft-Gault)</a:t>
            </a:r>
          </a:p>
          <a:p>
            <a:r>
              <a:rPr lang="en-US" sz="1351" dirty="0">
                <a:solidFill>
                  <a:schemeClr val="accent4"/>
                </a:solidFill>
              </a:rPr>
              <a:t>Median 46.9 month follow-up</a:t>
            </a:r>
            <a:r>
              <a:rPr lang="en-US" sz="1351" baseline="30000" dirty="0">
                <a:solidFill>
                  <a:schemeClr val="accent4"/>
                </a:solidFill>
              </a:rPr>
              <a:t>2</a:t>
            </a:r>
          </a:p>
          <a:p>
            <a:pPr marL="0" indent="0">
              <a:buNone/>
            </a:pPr>
            <a:endParaRPr lang="en-US" sz="1351" dirty="0">
              <a:solidFill>
                <a:schemeClr val="tx2"/>
              </a:solidFill>
            </a:endParaRPr>
          </a:p>
        </p:txBody>
      </p:sp>
      <p:pic>
        <p:nvPicPr>
          <p:cNvPr id="5" name="Picture 4">
            <a:extLst>
              <a:ext uri="{FF2B5EF4-FFF2-40B4-BE49-F238E27FC236}">
                <a16:creationId xmlns:a16="http://schemas.microsoft.com/office/drawing/2014/main" id="{8F372B3D-196A-43F9-A2B0-E5F80EC47F5A}"/>
              </a:ext>
            </a:extLst>
          </p:cNvPr>
          <p:cNvPicPr>
            <a:picLocks noChangeAspect="1"/>
          </p:cNvPicPr>
          <p:nvPr/>
        </p:nvPicPr>
        <p:blipFill>
          <a:blip r:embed="rId2"/>
          <a:stretch>
            <a:fillRect/>
          </a:stretch>
        </p:blipFill>
        <p:spPr>
          <a:xfrm>
            <a:off x="5775" y="609451"/>
            <a:ext cx="3273339" cy="1166881"/>
          </a:xfrm>
          <a:prstGeom prst="rect">
            <a:avLst/>
          </a:prstGeom>
        </p:spPr>
      </p:pic>
      <p:sp>
        <p:nvSpPr>
          <p:cNvPr id="7" name="TextBox 6">
            <a:extLst>
              <a:ext uri="{FF2B5EF4-FFF2-40B4-BE49-F238E27FC236}">
                <a16:creationId xmlns:a16="http://schemas.microsoft.com/office/drawing/2014/main" id="{55924FBD-0BEC-4D8A-9C9C-9013CAE2C8C1}"/>
              </a:ext>
            </a:extLst>
          </p:cNvPr>
          <p:cNvSpPr txBox="1"/>
          <p:nvPr/>
        </p:nvSpPr>
        <p:spPr>
          <a:xfrm>
            <a:off x="0" y="0"/>
            <a:ext cx="2104919" cy="646972"/>
          </a:xfrm>
          <a:prstGeom prst="rect">
            <a:avLst/>
          </a:prstGeom>
          <a:noFill/>
        </p:spPr>
        <p:txBody>
          <a:bodyPr wrap="square" rtlCol="0">
            <a:spAutoFit/>
          </a:bodyPr>
          <a:lstStyle/>
          <a:p>
            <a:r>
              <a:rPr lang="en-US" sz="1802" b="1" dirty="0">
                <a:solidFill>
                  <a:schemeClr val="accent4"/>
                </a:solidFill>
              </a:rPr>
              <a:t>Phase III ELEVATE-TN</a:t>
            </a:r>
            <a:r>
              <a:rPr lang="en-US" sz="1802" b="1" baseline="30000" dirty="0">
                <a:solidFill>
                  <a:schemeClr val="accent4"/>
                </a:solidFill>
              </a:rPr>
              <a:t>1</a:t>
            </a:r>
            <a:r>
              <a:rPr lang="en-US" sz="1802" b="1" dirty="0">
                <a:solidFill>
                  <a:schemeClr val="accent4"/>
                </a:solidFill>
              </a:rPr>
              <a:t> </a:t>
            </a:r>
          </a:p>
        </p:txBody>
      </p:sp>
      <p:sp>
        <p:nvSpPr>
          <p:cNvPr id="8" name="TextBox 7">
            <a:extLst>
              <a:ext uri="{FF2B5EF4-FFF2-40B4-BE49-F238E27FC236}">
                <a16:creationId xmlns:a16="http://schemas.microsoft.com/office/drawing/2014/main" id="{AE1178D6-C2D8-421A-BE92-B15D4D9EAE2E}"/>
              </a:ext>
            </a:extLst>
          </p:cNvPr>
          <p:cNvSpPr txBox="1"/>
          <p:nvPr/>
        </p:nvSpPr>
        <p:spPr>
          <a:xfrm>
            <a:off x="5430044" y="4690639"/>
            <a:ext cx="2631334" cy="438966"/>
          </a:xfrm>
          <a:prstGeom prst="rect">
            <a:avLst/>
          </a:prstGeom>
          <a:noFill/>
        </p:spPr>
        <p:txBody>
          <a:bodyPr wrap="square" rtlCol="0">
            <a:spAutoFit/>
          </a:bodyPr>
          <a:lstStyle/>
          <a:p>
            <a:r>
              <a:rPr lang="en-US" sz="751" baseline="30000" dirty="0">
                <a:solidFill>
                  <a:schemeClr val="bg1"/>
                </a:solidFill>
                <a:latin typeface="arial" panose="020B0604020202020204" pitchFamily="34" charset="0"/>
              </a:rPr>
              <a:t>1</a:t>
            </a:r>
            <a:r>
              <a:rPr lang="en-US" sz="751" dirty="0">
                <a:solidFill>
                  <a:schemeClr val="bg1"/>
                </a:solidFill>
                <a:latin typeface="arial" panose="020B0604020202020204" pitchFamily="34" charset="0"/>
              </a:rPr>
              <a:t>Sharman JP, et al. </a:t>
            </a:r>
            <a:r>
              <a:rPr lang="en-US" sz="751" dirty="0">
                <a:solidFill>
                  <a:schemeClr val="bg1"/>
                </a:solidFill>
              </a:rPr>
              <a:t>Lancet 2020; 395:1278–91</a:t>
            </a:r>
            <a:r>
              <a:rPr lang="en-US" sz="751" dirty="0">
                <a:solidFill>
                  <a:schemeClr val="bg1"/>
                </a:solidFill>
                <a:latin typeface="arial" panose="020B0604020202020204" pitchFamily="34" charset="0"/>
              </a:rPr>
              <a:t>.</a:t>
            </a:r>
          </a:p>
          <a:p>
            <a:r>
              <a:rPr lang="en-US" sz="751" baseline="30000" dirty="0">
                <a:solidFill>
                  <a:schemeClr val="bg1"/>
                </a:solidFill>
                <a:latin typeface="arial" panose="020B0604020202020204" pitchFamily="34" charset="0"/>
              </a:rPr>
              <a:t>2</a:t>
            </a:r>
            <a:r>
              <a:rPr lang="en-US" sz="751" dirty="0">
                <a:solidFill>
                  <a:schemeClr val="bg1"/>
                </a:solidFill>
                <a:latin typeface="arial" panose="020B0604020202020204" pitchFamily="34" charset="0"/>
              </a:rPr>
              <a:t>Sharman JP, et al. Leukemia 2022; Online ahead of print.</a:t>
            </a:r>
            <a:endParaRPr lang="en-US" sz="751" baseline="30000" dirty="0">
              <a:solidFill>
                <a:schemeClr val="bg1"/>
              </a:solidFill>
            </a:endParaRPr>
          </a:p>
        </p:txBody>
      </p:sp>
      <p:sp>
        <p:nvSpPr>
          <p:cNvPr id="9" name="TextBox 8">
            <a:extLst>
              <a:ext uri="{FF2B5EF4-FFF2-40B4-BE49-F238E27FC236}">
                <a16:creationId xmlns:a16="http://schemas.microsoft.com/office/drawing/2014/main" id="{95129400-C5FF-40D4-88A7-8572CA987308}"/>
              </a:ext>
            </a:extLst>
          </p:cNvPr>
          <p:cNvSpPr txBox="1"/>
          <p:nvPr/>
        </p:nvSpPr>
        <p:spPr>
          <a:xfrm>
            <a:off x="3026792" y="1537145"/>
            <a:ext cx="504644" cy="207877"/>
          </a:xfrm>
          <a:prstGeom prst="rect">
            <a:avLst/>
          </a:prstGeom>
          <a:noFill/>
        </p:spPr>
        <p:txBody>
          <a:bodyPr wrap="square" rtlCol="0">
            <a:spAutoFit/>
          </a:bodyPr>
          <a:lstStyle/>
          <a:p>
            <a:r>
              <a:rPr lang="en-US" sz="751" dirty="0">
                <a:solidFill>
                  <a:schemeClr val="accent6"/>
                </a:solidFill>
              </a:rPr>
              <a:t>N=179</a:t>
            </a:r>
          </a:p>
        </p:txBody>
      </p:sp>
      <p:sp>
        <p:nvSpPr>
          <p:cNvPr id="10" name="TextBox 9">
            <a:extLst>
              <a:ext uri="{FF2B5EF4-FFF2-40B4-BE49-F238E27FC236}">
                <a16:creationId xmlns:a16="http://schemas.microsoft.com/office/drawing/2014/main" id="{7035C6F5-CBCF-4071-99AE-3F5341F25B84}"/>
              </a:ext>
            </a:extLst>
          </p:cNvPr>
          <p:cNvSpPr txBox="1"/>
          <p:nvPr/>
        </p:nvSpPr>
        <p:spPr>
          <a:xfrm>
            <a:off x="3026792" y="1091938"/>
            <a:ext cx="504644" cy="207877"/>
          </a:xfrm>
          <a:prstGeom prst="rect">
            <a:avLst/>
          </a:prstGeom>
          <a:noFill/>
        </p:spPr>
        <p:txBody>
          <a:bodyPr wrap="square" rtlCol="0">
            <a:spAutoFit/>
          </a:bodyPr>
          <a:lstStyle/>
          <a:p>
            <a:r>
              <a:rPr lang="en-US" sz="751" dirty="0">
                <a:solidFill>
                  <a:schemeClr val="accent6"/>
                </a:solidFill>
              </a:rPr>
              <a:t>N=179</a:t>
            </a:r>
          </a:p>
        </p:txBody>
      </p:sp>
      <p:sp>
        <p:nvSpPr>
          <p:cNvPr id="11" name="TextBox 10">
            <a:extLst>
              <a:ext uri="{FF2B5EF4-FFF2-40B4-BE49-F238E27FC236}">
                <a16:creationId xmlns:a16="http://schemas.microsoft.com/office/drawing/2014/main" id="{36626E55-CFE1-45E2-A34F-25CBC767EDC6}"/>
              </a:ext>
            </a:extLst>
          </p:cNvPr>
          <p:cNvSpPr txBox="1"/>
          <p:nvPr/>
        </p:nvSpPr>
        <p:spPr>
          <a:xfrm>
            <a:off x="3026792" y="648573"/>
            <a:ext cx="504644" cy="207877"/>
          </a:xfrm>
          <a:prstGeom prst="rect">
            <a:avLst/>
          </a:prstGeom>
          <a:noFill/>
        </p:spPr>
        <p:txBody>
          <a:bodyPr wrap="square" rtlCol="0">
            <a:spAutoFit/>
          </a:bodyPr>
          <a:lstStyle/>
          <a:p>
            <a:r>
              <a:rPr lang="en-US" sz="751" dirty="0">
                <a:solidFill>
                  <a:schemeClr val="accent6"/>
                </a:solidFill>
              </a:rPr>
              <a:t>N=177</a:t>
            </a:r>
          </a:p>
        </p:txBody>
      </p:sp>
      <p:graphicFrame>
        <p:nvGraphicFramePr>
          <p:cNvPr id="12" name="Table 12">
            <a:extLst>
              <a:ext uri="{FF2B5EF4-FFF2-40B4-BE49-F238E27FC236}">
                <a16:creationId xmlns:a16="http://schemas.microsoft.com/office/drawing/2014/main" id="{A856E510-7834-4302-BDE3-B6BCA1E9B373}"/>
              </a:ext>
            </a:extLst>
          </p:cNvPr>
          <p:cNvGraphicFramePr>
            <a:graphicFrameLocks noGrp="1"/>
          </p:cNvGraphicFramePr>
          <p:nvPr/>
        </p:nvGraphicFramePr>
        <p:xfrm>
          <a:off x="443976" y="1902272"/>
          <a:ext cx="7975159" cy="2360384"/>
        </p:xfrm>
        <a:graphic>
          <a:graphicData uri="http://schemas.openxmlformats.org/drawingml/2006/table">
            <a:tbl>
              <a:tblPr firstRow="1" bandRow="1">
                <a:tableStyleId>{21E4AEA4-8DFA-4A89-87EB-49C32662AFE0}</a:tableStyleId>
              </a:tblPr>
              <a:tblGrid>
                <a:gridCol w="1065476">
                  <a:extLst>
                    <a:ext uri="{9D8B030D-6E8A-4147-A177-3AD203B41FA5}">
                      <a16:colId xmlns:a16="http://schemas.microsoft.com/office/drawing/2014/main" val="1393199516"/>
                    </a:ext>
                  </a:extLst>
                </a:gridCol>
                <a:gridCol w="914400">
                  <a:extLst>
                    <a:ext uri="{9D8B030D-6E8A-4147-A177-3AD203B41FA5}">
                      <a16:colId xmlns:a16="http://schemas.microsoft.com/office/drawing/2014/main" val="3416603883"/>
                    </a:ext>
                  </a:extLst>
                </a:gridCol>
                <a:gridCol w="890546">
                  <a:extLst>
                    <a:ext uri="{9D8B030D-6E8A-4147-A177-3AD203B41FA5}">
                      <a16:colId xmlns:a16="http://schemas.microsoft.com/office/drawing/2014/main" val="157783809"/>
                    </a:ext>
                  </a:extLst>
                </a:gridCol>
                <a:gridCol w="1001864">
                  <a:extLst>
                    <a:ext uri="{9D8B030D-6E8A-4147-A177-3AD203B41FA5}">
                      <a16:colId xmlns:a16="http://schemas.microsoft.com/office/drawing/2014/main" val="2658308608"/>
                    </a:ext>
                  </a:extLst>
                </a:gridCol>
                <a:gridCol w="1630017">
                  <a:extLst>
                    <a:ext uri="{9D8B030D-6E8A-4147-A177-3AD203B41FA5}">
                      <a16:colId xmlns:a16="http://schemas.microsoft.com/office/drawing/2014/main" val="1931486117"/>
                    </a:ext>
                  </a:extLst>
                </a:gridCol>
                <a:gridCol w="2472856">
                  <a:extLst>
                    <a:ext uri="{9D8B030D-6E8A-4147-A177-3AD203B41FA5}">
                      <a16:colId xmlns:a16="http://schemas.microsoft.com/office/drawing/2014/main" val="84084524"/>
                    </a:ext>
                  </a:extLst>
                </a:gridCol>
              </a:tblGrid>
              <a:tr h="239126">
                <a:tc>
                  <a:txBody>
                    <a:bodyPr/>
                    <a:lstStyle/>
                    <a:p>
                      <a:endParaRPr lang="en-US" sz="1400" dirty="0"/>
                    </a:p>
                  </a:txBody>
                  <a:tcPr marL="68644" marR="68644" marT="34322" marB="34322"/>
                </a:tc>
                <a:tc>
                  <a:txBody>
                    <a:bodyPr/>
                    <a:lstStyle/>
                    <a:p>
                      <a:pPr algn="ctr"/>
                      <a:r>
                        <a:rPr lang="en-US" sz="800" dirty="0"/>
                        <a:t>Acalabrutinib</a:t>
                      </a:r>
                    </a:p>
                  </a:txBody>
                  <a:tcPr marL="68644" marR="68644" marT="34322" marB="34322"/>
                </a:tc>
                <a:tc>
                  <a:txBody>
                    <a:bodyPr/>
                    <a:lstStyle/>
                    <a:p>
                      <a:pPr algn="ctr"/>
                      <a:r>
                        <a:rPr lang="en-US" sz="800" dirty="0"/>
                        <a:t>Acalabrutinib + O</a:t>
                      </a:r>
                    </a:p>
                  </a:txBody>
                  <a:tcPr marL="68644" marR="68644" marT="34322" marB="34322"/>
                </a:tc>
                <a:tc>
                  <a:txBody>
                    <a:bodyPr/>
                    <a:lstStyle/>
                    <a:p>
                      <a:pPr algn="ctr"/>
                      <a:r>
                        <a:rPr lang="en-US" sz="800" dirty="0"/>
                        <a:t>O  + Chlorambucil</a:t>
                      </a:r>
                    </a:p>
                  </a:txBody>
                  <a:tcPr marL="68644" marR="68644" marT="34322" marB="34322"/>
                </a:tc>
                <a:tc>
                  <a:txBody>
                    <a:bodyPr/>
                    <a:lstStyle/>
                    <a:p>
                      <a:pPr algn="ctr"/>
                      <a:r>
                        <a:rPr lang="en-US" sz="800" dirty="0"/>
                        <a:t>P-value </a:t>
                      </a:r>
                    </a:p>
                  </a:txBody>
                  <a:tcPr marL="68644" marR="68644" marT="34322" marB="34322"/>
                </a:tc>
                <a:tc>
                  <a:txBody>
                    <a:bodyPr/>
                    <a:lstStyle/>
                    <a:p>
                      <a:pPr algn="ctr"/>
                      <a:r>
                        <a:rPr lang="en-US" sz="800" dirty="0"/>
                        <a:t>Notes</a:t>
                      </a:r>
                    </a:p>
                  </a:txBody>
                  <a:tcPr marL="68644" marR="68644" marT="34322" marB="34322"/>
                </a:tc>
                <a:extLst>
                  <a:ext uri="{0D108BD9-81ED-4DB2-BD59-A6C34878D82A}">
                    <a16:rowId xmlns:a16="http://schemas.microsoft.com/office/drawing/2014/main" val="1345377928"/>
                  </a:ext>
                </a:extLst>
              </a:tr>
              <a:tr h="401391">
                <a:tc>
                  <a:txBody>
                    <a:bodyPr/>
                    <a:lstStyle/>
                    <a:p>
                      <a:pPr algn="ctr"/>
                      <a:r>
                        <a:rPr lang="en-US" sz="800" b="1" dirty="0" err="1"/>
                        <a:t>mPFS</a:t>
                      </a:r>
                      <a:endParaRPr lang="en-US" sz="800" b="1" dirty="0"/>
                    </a:p>
                  </a:txBody>
                  <a:tcPr marL="68644" marR="68644" marT="34322" marB="34322"/>
                </a:tc>
                <a:tc>
                  <a:txBody>
                    <a:bodyPr/>
                    <a:lstStyle/>
                    <a:p>
                      <a:pPr algn="ctr"/>
                      <a:r>
                        <a:rPr lang="en-US" sz="900" dirty="0"/>
                        <a:t>NR</a:t>
                      </a:r>
                    </a:p>
                  </a:txBody>
                  <a:tcPr marL="68644" marR="68644" marT="34322" marB="34322"/>
                </a:tc>
                <a:tc>
                  <a:txBody>
                    <a:bodyPr/>
                    <a:lstStyle/>
                    <a:p>
                      <a:pPr algn="ctr"/>
                      <a:r>
                        <a:rPr lang="en-US" sz="900" dirty="0"/>
                        <a:t>NR</a:t>
                      </a:r>
                    </a:p>
                  </a:txBody>
                  <a:tcPr marL="68644" marR="68644" marT="34322" marB="34322"/>
                </a:tc>
                <a:tc>
                  <a:txBody>
                    <a:bodyPr/>
                    <a:lstStyle/>
                    <a:p>
                      <a:pPr algn="ctr"/>
                      <a:r>
                        <a:rPr lang="en-US" sz="900" dirty="0"/>
                        <a:t>27.8m</a:t>
                      </a:r>
                    </a:p>
                  </a:txBody>
                  <a:tcPr marL="68644" marR="68644" marT="34322" marB="34322"/>
                </a:tc>
                <a:tc>
                  <a:txBody>
                    <a:bodyPr/>
                    <a:lstStyle/>
                    <a:p>
                      <a:pPr algn="ctr"/>
                      <a:r>
                        <a:rPr lang="en-US" sz="900" dirty="0"/>
                        <a:t>P &lt; 0.0001</a:t>
                      </a:r>
                    </a:p>
                  </a:txBody>
                  <a:tcPr marL="68644" marR="68644" marT="34322" marB="34322"/>
                </a:tc>
                <a:tc>
                  <a:txBody>
                    <a:bodyPr/>
                    <a:lstStyle/>
                    <a:p>
                      <a:pPr algn="ctr"/>
                      <a:r>
                        <a:rPr lang="en-US" sz="800" dirty="0"/>
                        <a:t>In a post hoc analysis, prolonged PFS also was observed with acalabrutinib + O versus acalabrutinib (P = 0.0296) however, the study was not sufficiently powered for this comparison</a:t>
                      </a:r>
                    </a:p>
                  </a:txBody>
                  <a:tcPr marL="68644" marR="68644" marT="34322" marB="34322"/>
                </a:tc>
                <a:extLst>
                  <a:ext uri="{0D108BD9-81ED-4DB2-BD59-A6C34878D82A}">
                    <a16:rowId xmlns:a16="http://schemas.microsoft.com/office/drawing/2014/main" val="1984773921"/>
                  </a:ext>
                </a:extLst>
              </a:tr>
              <a:tr h="264972">
                <a:tc>
                  <a:txBody>
                    <a:bodyPr/>
                    <a:lstStyle/>
                    <a:p>
                      <a:pPr algn="ctr"/>
                      <a:r>
                        <a:rPr lang="en-US" sz="800" b="1" dirty="0" err="1"/>
                        <a:t>mPFS</a:t>
                      </a:r>
                      <a:r>
                        <a:rPr lang="en-US" sz="800" b="1" dirty="0"/>
                        <a:t> in del17p/p53 mut</a:t>
                      </a:r>
                    </a:p>
                  </a:txBody>
                  <a:tcPr marL="68644" marR="68644" marT="34322" marB="34322"/>
                </a:tc>
                <a:tc>
                  <a:txBody>
                    <a:bodyPr/>
                    <a:lstStyle/>
                    <a:p>
                      <a:pPr algn="ctr"/>
                      <a:r>
                        <a:rPr lang="en-US" sz="900" dirty="0"/>
                        <a:t>NR</a:t>
                      </a:r>
                    </a:p>
                  </a:txBody>
                  <a:tcPr marL="68644" marR="68644" marT="34322" marB="34322"/>
                </a:tc>
                <a:tc>
                  <a:txBody>
                    <a:bodyPr/>
                    <a:lstStyle/>
                    <a:p>
                      <a:pPr algn="ctr"/>
                      <a:r>
                        <a:rPr lang="en-US" sz="900" dirty="0"/>
                        <a:t>NR</a:t>
                      </a:r>
                    </a:p>
                  </a:txBody>
                  <a:tcPr marL="68644" marR="68644" marT="34322" marB="34322"/>
                </a:tc>
                <a:tc>
                  <a:txBody>
                    <a:bodyPr/>
                    <a:lstStyle/>
                    <a:p>
                      <a:pPr algn="ctr"/>
                      <a:r>
                        <a:rPr lang="en-US" sz="900" dirty="0"/>
                        <a:t>17.5m</a:t>
                      </a:r>
                    </a:p>
                  </a:txBody>
                  <a:tcPr marL="68644" marR="68644" marT="34322" marB="34322"/>
                </a:tc>
                <a:tc>
                  <a:txBody>
                    <a:bodyPr/>
                    <a:lstStyle/>
                    <a:p>
                      <a:pPr algn="ctr"/>
                      <a:r>
                        <a:rPr lang="en-US" sz="900" dirty="0"/>
                        <a:t>P &lt; 0.0001</a:t>
                      </a:r>
                    </a:p>
                  </a:txBody>
                  <a:tcPr marL="68644" marR="68644" marT="34322" marB="34322"/>
                </a:tc>
                <a:tc>
                  <a:txBody>
                    <a:bodyPr/>
                    <a:lstStyle/>
                    <a:p>
                      <a:endParaRPr lang="en-US" sz="900" dirty="0"/>
                    </a:p>
                  </a:txBody>
                  <a:tcPr marL="68644" marR="68644" marT="34322" marB="34322"/>
                </a:tc>
                <a:extLst>
                  <a:ext uri="{0D108BD9-81ED-4DB2-BD59-A6C34878D82A}">
                    <a16:rowId xmlns:a16="http://schemas.microsoft.com/office/drawing/2014/main" val="1945474963"/>
                  </a:ext>
                </a:extLst>
              </a:tr>
              <a:tr h="313425">
                <a:tc>
                  <a:txBody>
                    <a:bodyPr/>
                    <a:lstStyle/>
                    <a:p>
                      <a:pPr algn="ctr"/>
                      <a:r>
                        <a:rPr lang="en-US" sz="800" b="1" dirty="0" err="1"/>
                        <a:t>mPFS</a:t>
                      </a:r>
                      <a:r>
                        <a:rPr lang="en-US" sz="800" b="1" dirty="0"/>
                        <a:t> in unmutated IGHV</a:t>
                      </a:r>
                    </a:p>
                  </a:txBody>
                  <a:tcPr marL="68644" marR="68644" marT="34322" marB="34322"/>
                </a:tc>
                <a:tc>
                  <a:txBody>
                    <a:bodyPr/>
                    <a:lstStyle/>
                    <a:p>
                      <a:pPr algn="ctr"/>
                      <a:r>
                        <a:rPr lang="en-US" sz="900" dirty="0"/>
                        <a:t>NR</a:t>
                      </a:r>
                    </a:p>
                  </a:txBody>
                  <a:tcPr marL="68644" marR="68644" marT="34322" marB="34322"/>
                </a:tc>
                <a:tc>
                  <a:txBody>
                    <a:bodyPr/>
                    <a:lstStyle/>
                    <a:p>
                      <a:pPr algn="ctr"/>
                      <a:r>
                        <a:rPr lang="en-US" sz="900" dirty="0"/>
                        <a:t>NR</a:t>
                      </a:r>
                    </a:p>
                  </a:txBody>
                  <a:tcPr marL="68644" marR="68644" marT="34322" marB="34322"/>
                </a:tc>
                <a:tc>
                  <a:txBody>
                    <a:bodyPr/>
                    <a:lstStyle/>
                    <a:p>
                      <a:pPr algn="ctr"/>
                      <a:r>
                        <a:rPr lang="en-US" sz="900" dirty="0"/>
                        <a:t>22.2m</a:t>
                      </a:r>
                    </a:p>
                  </a:txBody>
                  <a:tcPr marL="68644" marR="68644" marT="34322" marB="34322"/>
                </a:tc>
                <a:tc>
                  <a:txBody>
                    <a:bodyPr/>
                    <a:lstStyle/>
                    <a:p>
                      <a:pPr algn="ctr"/>
                      <a:r>
                        <a:rPr lang="en-US" sz="900" dirty="0"/>
                        <a:t>P &lt;0.0001</a:t>
                      </a:r>
                    </a:p>
                  </a:txBody>
                  <a:tcPr marL="68644" marR="68644" marT="34322" marB="34322"/>
                </a:tc>
                <a:tc>
                  <a:txBody>
                    <a:bodyPr/>
                    <a:lstStyle/>
                    <a:p>
                      <a:endParaRPr lang="en-US" sz="900" dirty="0"/>
                    </a:p>
                  </a:txBody>
                  <a:tcPr marL="68644" marR="68644" marT="34322" marB="34322"/>
                </a:tc>
                <a:extLst>
                  <a:ext uri="{0D108BD9-81ED-4DB2-BD59-A6C34878D82A}">
                    <a16:rowId xmlns:a16="http://schemas.microsoft.com/office/drawing/2014/main" val="1997500948"/>
                  </a:ext>
                </a:extLst>
              </a:tr>
              <a:tr h="225459">
                <a:tc>
                  <a:txBody>
                    <a:bodyPr/>
                    <a:lstStyle/>
                    <a:p>
                      <a:pPr algn="ctr"/>
                      <a:r>
                        <a:rPr lang="en-US" sz="800" b="1" dirty="0"/>
                        <a:t>48m PFS/OS Rate</a:t>
                      </a:r>
                    </a:p>
                  </a:txBody>
                  <a:tcPr marL="68644" marR="68644" marT="34322" marB="34322"/>
                </a:tc>
                <a:tc>
                  <a:txBody>
                    <a:bodyPr/>
                    <a:lstStyle/>
                    <a:p>
                      <a:pPr algn="ctr"/>
                      <a:r>
                        <a:rPr lang="en-US" sz="900" dirty="0"/>
                        <a:t>77.9%/87.6%</a:t>
                      </a:r>
                    </a:p>
                  </a:txBody>
                  <a:tcPr marL="68644" marR="68644" marT="34322" marB="34322"/>
                </a:tc>
                <a:tc>
                  <a:txBody>
                    <a:bodyPr/>
                    <a:lstStyle/>
                    <a:p>
                      <a:pPr algn="ctr"/>
                      <a:r>
                        <a:rPr lang="en-US" sz="900" dirty="0"/>
                        <a:t>87.0%/87.6%</a:t>
                      </a:r>
                    </a:p>
                  </a:txBody>
                  <a:tcPr marL="68644" marR="68644" marT="34322" marB="34322"/>
                </a:tc>
                <a:tc>
                  <a:txBody>
                    <a:bodyPr/>
                    <a:lstStyle/>
                    <a:p>
                      <a:pPr algn="ctr"/>
                      <a:r>
                        <a:rPr lang="en-US" sz="900" dirty="0"/>
                        <a:t>25.1%/88%</a:t>
                      </a:r>
                    </a:p>
                  </a:txBody>
                  <a:tcPr marL="68644" marR="68644" marT="34322" marB="34322"/>
                </a:tc>
                <a:tc>
                  <a:txBody>
                    <a:bodyPr/>
                    <a:lstStyle/>
                    <a:p>
                      <a:endParaRPr lang="en-US" sz="900" dirty="0"/>
                    </a:p>
                  </a:txBody>
                  <a:tcPr marL="68644" marR="68644" marT="34322" marB="34322"/>
                </a:tc>
                <a:tc>
                  <a:txBody>
                    <a:bodyPr/>
                    <a:lstStyle/>
                    <a:p>
                      <a:endParaRPr lang="en-US" sz="900" dirty="0"/>
                    </a:p>
                  </a:txBody>
                  <a:tcPr marL="68644" marR="68644" marT="34322" marB="34322"/>
                </a:tc>
                <a:extLst>
                  <a:ext uri="{0D108BD9-81ED-4DB2-BD59-A6C34878D82A}">
                    <a16:rowId xmlns:a16="http://schemas.microsoft.com/office/drawing/2014/main" val="2116402250"/>
                  </a:ext>
                </a:extLst>
              </a:tr>
              <a:tr h="200858">
                <a:tc>
                  <a:txBody>
                    <a:bodyPr/>
                    <a:lstStyle/>
                    <a:p>
                      <a:pPr algn="ctr"/>
                      <a:r>
                        <a:rPr lang="en-US" sz="800" b="1" dirty="0"/>
                        <a:t>ORR</a:t>
                      </a:r>
                    </a:p>
                  </a:txBody>
                  <a:tcPr marL="68644" marR="68644" marT="34322" marB="34322"/>
                </a:tc>
                <a:tc>
                  <a:txBody>
                    <a:bodyPr/>
                    <a:lstStyle/>
                    <a:p>
                      <a:pPr algn="ctr"/>
                      <a:r>
                        <a:rPr lang="en-US" sz="900" dirty="0"/>
                        <a:t>89.9%</a:t>
                      </a:r>
                    </a:p>
                  </a:txBody>
                  <a:tcPr marL="68644" marR="68644" marT="34322" marB="34322"/>
                </a:tc>
                <a:tc>
                  <a:txBody>
                    <a:bodyPr/>
                    <a:lstStyle/>
                    <a:p>
                      <a:pPr algn="ctr"/>
                      <a:r>
                        <a:rPr lang="en-US" sz="900" dirty="0"/>
                        <a:t>96.1%</a:t>
                      </a:r>
                    </a:p>
                  </a:txBody>
                  <a:tcPr marL="68644" marR="68644" marT="34322" marB="34322"/>
                </a:tc>
                <a:tc>
                  <a:txBody>
                    <a:bodyPr/>
                    <a:lstStyle/>
                    <a:p>
                      <a:pPr algn="ctr"/>
                      <a:r>
                        <a:rPr lang="en-US" sz="900" dirty="0"/>
                        <a:t>82.5%</a:t>
                      </a:r>
                    </a:p>
                  </a:txBody>
                  <a:tcPr marL="68644" marR="68644" marT="34322" marB="34322"/>
                </a:tc>
                <a:tc>
                  <a:txBody>
                    <a:bodyPr/>
                    <a:lstStyle/>
                    <a:p>
                      <a:pPr algn="ctr"/>
                      <a:r>
                        <a:rPr lang="en-US" sz="900" dirty="0"/>
                        <a:t>P sig </a:t>
                      </a:r>
                    </a:p>
                  </a:txBody>
                  <a:tcPr marL="68644" marR="68644" marT="34322" marB="34322"/>
                </a:tc>
                <a:tc>
                  <a:txBody>
                    <a:bodyPr/>
                    <a:lstStyle/>
                    <a:p>
                      <a:endParaRPr lang="en-US" sz="900" dirty="0"/>
                    </a:p>
                  </a:txBody>
                  <a:tcPr marL="68644" marR="68644" marT="34322" marB="34322"/>
                </a:tc>
                <a:extLst>
                  <a:ext uri="{0D108BD9-81ED-4DB2-BD59-A6C34878D82A}">
                    <a16:rowId xmlns:a16="http://schemas.microsoft.com/office/drawing/2014/main" val="254546675"/>
                  </a:ext>
                </a:extLst>
              </a:tr>
              <a:tr h="368354">
                <a:tc>
                  <a:txBody>
                    <a:bodyPr/>
                    <a:lstStyle/>
                    <a:p>
                      <a:pPr algn="ctr"/>
                      <a:r>
                        <a:rPr lang="en-US" sz="800" b="1" dirty="0"/>
                        <a:t>≥Gr3 A Fib/HTN</a:t>
                      </a:r>
                    </a:p>
                  </a:txBody>
                  <a:tcPr marL="68644" marR="68644" marT="34322" marB="34322"/>
                </a:tc>
                <a:tc>
                  <a:txBody>
                    <a:bodyPr/>
                    <a:lstStyle/>
                    <a:p>
                      <a:pPr algn="ctr"/>
                      <a:r>
                        <a:rPr lang="en-US" sz="900" dirty="0"/>
                        <a:t>1.1%/2.8%</a:t>
                      </a:r>
                    </a:p>
                  </a:txBody>
                  <a:tcPr marL="68644" marR="68644" marT="34322" marB="34322"/>
                </a:tc>
                <a:tc>
                  <a:txBody>
                    <a:bodyPr/>
                    <a:lstStyle/>
                    <a:p>
                      <a:pPr algn="ctr"/>
                      <a:r>
                        <a:rPr lang="en-US" sz="900" dirty="0"/>
                        <a:t>0.6%/3.4%</a:t>
                      </a:r>
                    </a:p>
                  </a:txBody>
                  <a:tcPr marL="68644" marR="68644" marT="34322" marB="34322"/>
                </a:tc>
                <a:tc>
                  <a:txBody>
                    <a:bodyPr/>
                    <a:lstStyle/>
                    <a:p>
                      <a:pPr algn="ctr"/>
                      <a:r>
                        <a:rPr lang="en-US" sz="900" dirty="0"/>
                        <a:t>0/3.6%</a:t>
                      </a:r>
                    </a:p>
                  </a:txBody>
                  <a:tcPr marL="68644" marR="68644" marT="34322" marB="34322"/>
                </a:tc>
                <a:tc>
                  <a:txBody>
                    <a:bodyPr/>
                    <a:lstStyle/>
                    <a:p>
                      <a:endParaRPr lang="en-US" sz="900" dirty="0"/>
                    </a:p>
                  </a:txBody>
                  <a:tcPr marL="68644" marR="68644" marT="34322" marB="34322"/>
                </a:tc>
                <a:tc>
                  <a:txBody>
                    <a:bodyPr/>
                    <a:lstStyle/>
                    <a:p>
                      <a:r>
                        <a:rPr lang="en-US" sz="800" dirty="0" err="1"/>
                        <a:t>Chl</a:t>
                      </a:r>
                      <a:r>
                        <a:rPr lang="en-US" sz="800" dirty="0"/>
                        <a:t> + O arm had more frequent neutropenia, nausea, and infusion-related reactions relative to both acalabrutinib-containing arms.</a:t>
                      </a:r>
                    </a:p>
                  </a:txBody>
                  <a:tcPr marL="68644" marR="68644" marT="34322" marB="34322"/>
                </a:tc>
                <a:extLst>
                  <a:ext uri="{0D108BD9-81ED-4DB2-BD59-A6C34878D82A}">
                    <a16:rowId xmlns:a16="http://schemas.microsoft.com/office/drawing/2014/main" val="3226838035"/>
                  </a:ext>
                </a:extLst>
              </a:tr>
            </a:tbl>
          </a:graphicData>
        </a:graphic>
      </p:graphicFrame>
      <p:sp>
        <p:nvSpPr>
          <p:cNvPr id="4" name="TextBox 3">
            <a:extLst>
              <a:ext uri="{FF2B5EF4-FFF2-40B4-BE49-F238E27FC236}">
                <a16:creationId xmlns:a16="http://schemas.microsoft.com/office/drawing/2014/main" id="{D17F5A6C-DC54-E919-81F0-610D82CADE4E}"/>
              </a:ext>
            </a:extLst>
          </p:cNvPr>
          <p:cNvSpPr txBox="1"/>
          <p:nvPr/>
        </p:nvSpPr>
        <p:spPr>
          <a:xfrm>
            <a:off x="5579828" y="4551391"/>
            <a:ext cx="3505200" cy="400110"/>
          </a:xfrm>
          <a:prstGeom prst="rect">
            <a:avLst/>
          </a:prstGeom>
          <a:noFill/>
        </p:spPr>
        <p:txBody>
          <a:bodyPr wrap="square" rtlCol="0">
            <a:spAutoFit/>
          </a:bodyPr>
          <a:lstStyle/>
          <a:p>
            <a:r>
              <a:rPr lang="en-US" sz="1000" b="0" i="0" baseline="30000" dirty="0">
                <a:solidFill>
                  <a:schemeClr val="accent4"/>
                </a:solidFill>
                <a:effectLst/>
                <a:latin typeface="arial" panose="020B0604020202020204" pitchFamily="34" charset="0"/>
              </a:rPr>
              <a:t>1</a:t>
            </a:r>
            <a:r>
              <a:rPr lang="en-US" sz="1000" dirty="0">
                <a:solidFill>
                  <a:schemeClr val="accent4"/>
                </a:solidFill>
                <a:latin typeface="arial" panose="020B0604020202020204" pitchFamily="34" charset="0"/>
              </a:rPr>
              <a:t>Sharman JP</a:t>
            </a:r>
            <a:r>
              <a:rPr lang="en-US" sz="1000" b="0" i="0" dirty="0">
                <a:solidFill>
                  <a:schemeClr val="accent4"/>
                </a:solidFill>
                <a:effectLst/>
                <a:latin typeface="arial" panose="020B0604020202020204" pitchFamily="34" charset="0"/>
              </a:rPr>
              <a:t>, et al. </a:t>
            </a:r>
            <a:r>
              <a:rPr lang="en-US" sz="1000" dirty="0">
                <a:solidFill>
                  <a:schemeClr val="accent4"/>
                </a:solidFill>
              </a:rPr>
              <a:t>Lancet 2020; 395:1278–91</a:t>
            </a:r>
            <a:r>
              <a:rPr lang="en-US" sz="1000" b="0" i="0" dirty="0">
                <a:solidFill>
                  <a:schemeClr val="accent4"/>
                </a:solidFill>
                <a:effectLst/>
                <a:latin typeface="arial" panose="020B0604020202020204" pitchFamily="34" charset="0"/>
              </a:rPr>
              <a:t>.</a:t>
            </a:r>
          </a:p>
          <a:p>
            <a:r>
              <a:rPr lang="en-US" sz="1000" baseline="30000" dirty="0">
                <a:solidFill>
                  <a:schemeClr val="accent4"/>
                </a:solidFill>
                <a:latin typeface="arial" panose="020B0604020202020204" pitchFamily="34" charset="0"/>
              </a:rPr>
              <a:t>2</a:t>
            </a:r>
            <a:r>
              <a:rPr lang="en-US" sz="1000" dirty="0">
                <a:solidFill>
                  <a:schemeClr val="accent4"/>
                </a:solidFill>
                <a:latin typeface="arial" panose="020B0604020202020204" pitchFamily="34" charset="0"/>
              </a:rPr>
              <a:t>Sharman JP, et al. Leukemia 2022; Online ahead of print.</a:t>
            </a:r>
            <a:endParaRPr lang="en-US" sz="1000" baseline="30000" dirty="0">
              <a:solidFill>
                <a:schemeClr val="accent4"/>
              </a:solidFill>
            </a:endParaRPr>
          </a:p>
        </p:txBody>
      </p:sp>
    </p:spTree>
    <p:extLst>
      <p:ext uri="{BB962C8B-B14F-4D97-AF65-F5344CB8AC3E}">
        <p14:creationId xmlns:p14="http://schemas.microsoft.com/office/powerpoint/2010/main" val="7399560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577539"/>
            <a:ext cx="5645426" cy="3354524"/>
          </a:xfrm>
        </p:spPr>
        <p:txBody>
          <a:bodyPr/>
          <a:lstStyle/>
          <a:p>
            <a:r>
              <a:rPr lang="en-US" sz="1400" dirty="0">
                <a:solidFill>
                  <a:schemeClr val="accent4"/>
                </a:solidFill>
              </a:rPr>
              <a:t>Investigators performed a pooled analysis of 2 clinical studies (ELEVATE-TN and CL-003) to compare PFS and OS for A+O vs A monotherapy in pts with TN CLL by prognostic factors within each genomic characteristic</a:t>
            </a:r>
          </a:p>
          <a:p>
            <a:r>
              <a:rPr lang="en-US" sz="1400" dirty="0">
                <a:solidFill>
                  <a:schemeClr val="accent4"/>
                </a:solidFill>
              </a:rPr>
              <a:t>376 pts (A+O, n=197; A monotherapy, n=179). Overall, 28 (14%) A+O and 24 (13%) A pts had del(17p)/TP53m, 112 (57%) and 118 (66%) had </a:t>
            </a:r>
            <a:r>
              <a:rPr lang="en-US" sz="1400" dirty="0" err="1">
                <a:solidFill>
                  <a:schemeClr val="accent4"/>
                </a:solidFill>
              </a:rPr>
              <a:t>uIGHV</a:t>
            </a:r>
            <a:r>
              <a:rPr lang="en-US" sz="1400" dirty="0">
                <a:solidFill>
                  <a:schemeClr val="accent4"/>
                </a:solidFill>
              </a:rPr>
              <a:t>, and 35 (18%) and 32 (18%) had CK</a:t>
            </a:r>
          </a:p>
          <a:p>
            <a:r>
              <a:rPr lang="en-US" sz="1400" dirty="0">
                <a:solidFill>
                  <a:schemeClr val="accent4"/>
                </a:solidFill>
              </a:rPr>
              <a:t>PFS and OS improved with A+O vs A in pts with </a:t>
            </a:r>
            <a:r>
              <a:rPr lang="en-US" sz="1400" dirty="0" err="1">
                <a:solidFill>
                  <a:schemeClr val="accent4"/>
                </a:solidFill>
              </a:rPr>
              <a:t>uIGHV</a:t>
            </a:r>
            <a:r>
              <a:rPr lang="en-US" sz="1400" dirty="0">
                <a:solidFill>
                  <a:schemeClr val="accent4"/>
                </a:solidFill>
              </a:rPr>
              <a:t>, mutated IGHV, no del(17p)/TP53m and no CK abnormality</a:t>
            </a:r>
          </a:p>
          <a:p>
            <a:r>
              <a:rPr lang="en-US" sz="1400" dirty="0">
                <a:solidFill>
                  <a:schemeClr val="accent4"/>
                </a:solidFill>
              </a:rPr>
              <a:t>PFS and OS did not improve with A+O vs A for pts with del(17p)/TP53m and CK</a:t>
            </a:r>
          </a:p>
          <a:p>
            <a:r>
              <a:rPr lang="en-US" sz="1400" dirty="0">
                <a:solidFill>
                  <a:schemeClr val="accent4"/>
                </a:solidFill>
              </a:rPr>
              <a:t>The benefit of adding O to A was not as evident in pts with del(17p)/TP53m or CK; however, the sample size was limited in these subgroups</a:t>
            </a:r>
          </a:p>
          <a:p>
            <a:r>
              <a:rPr lang="en-US" sz="1400" b="1" dirty="0">
                <a:solidFill>
                  <a:schemeClr val="accent4"/>
                </a:solidFill>
              </a:rPr>
              <a:t>Nonetheless, the benefit of adding O to A appears to be limited to patients without del(17p)/TP53m and CK</a:t>
            </a:r>
          </a:p>
          <a:p>
            <a:endParaRPr lang="en-US" sz="1400" dirty="0">
              <a:solidFill>
                <a:schemeClr val="accent6"/>
              </a:solidFill>
            </a:endParaRPr>
          </a:p>
          <a:p>
            <a:endParaRPr lang="en-US" sz="1400" dirty="0">
              <a:solidFill>
                <a:schemeClr val="accent6"/>
              </a:solidFill>
            </a:endParaRPr>
          </a:p>
        </p:txBody>
      </p:sp>
      <p:sp>
        <p:nvSpPr>
          <p:cNvPr id="4" name="Title 3"/>
          <p:cNvSpPr>
            <a:spLocks noGrp="1"/>
          </p:cNvSpPr>
          <p:nvPr>
            <p:ph type="title"/>
          </p:nvPr>
        </p:nvSpPr>
        <p:spPr>
          <a:xfrm>
            <a:off x="-55659" y="12673"/>
            <a:ext cx="9199659" cy="548396"/>
          </a:xfrm>
        </p:spPr>
        <p:txBody>
          <a:bodyPr/>
          <a:lstStyle/>
          <a:p>
            <a:r>
              <a:rPr lang="en-US" sz="1400" b="1" dirty="0">
                <a:solidFill>
                  <a:schemeClr val="accent4"/>
                </a:solidFill>
              </a:rPr>
              <a:t>Contribution of Obinutuzumab to Acalabrutinib Therapy in Patients with Treatment-Naive Chronic Lymphocytic Leukemia: Analysis of Survival Outcomes By Genomic Features</a:t>
            </a:r>
          </a:p>
        </p:txBody>
      </p:sp>
      <p:sp>
        <p:nvSpPr>
          <p:cNvPr id="5" name="TextBox 4">
            <a:extLst>
              <a:ext uri="{FF2B5EF4-FFF2-40B4-BE49-F238E27FC236}">
                <a16:creationId xmlns:a16="http://schemas.microsoft.com/office/drawing/2014/main" id="{C1F9C4DA-4D5C-2010-F623-7F19D3F59911}"/>
              </a:ext>
            </a:extLst>
          </p:cNvPr>
          <p:cNvSpPr txBox="1"/>
          <p:nvPr/>
        </p:nvSpPr>
        <p:spPr>
          <a:xfrm>
            <a:off x="4238045" y="4565204"/>
            <a:ext cx="4905955" cy="461665"/>
          </a:xfrm>
          <a:prstGeom prst="rect">
            <a:avLst/>
          </a:prstGeom>
          <a:noFill/>
        </p:spPr>
        <p:txBody>
          <a:bodyPr wrap="square" rtlCol="0">
            <a:spAutoFit/>
          </a:bodyPr>
          <a:lstStyle/>
          <a:p>
            <a:r>
              <a:rPr lang="en-US" sz="800" b="0" i="0" dirty="0">
                <a:solidFill>
                  <a:srgbClr val="232323"/>
                </a:solidFill>
                <a:effectLst/>
                <a:latin typeface="+mn-lt"/>
              </a:rPr>
              <a:t>Davids MS, Sharman JP, Eyre TA, et al. Contribution of obinutuzumab to acalabrutinib therapy in patients with treatment-naive chronic lymphocytic leukemia: analysis of survival outcomes by genomic features [ASH abstract 1815]. </a:t>
            </a:r>
            <a:r>
              <a:rPr lang="en-US" sz="800" b="0" i="1" dirty="0">
                <a:solidFill>
                  <a:srgbClr val="232323"/>
                </a:solidFill>
                <a:effectLst/>
                <a:latin typeface="+mn-lt"/>
              </a:rPr>
              <a:t>Blood</a:t>
            </a:r>
            <a:r>
              <a:rPr lang="en-US" sz="800" b="0" i="0" dirty="0">
                <a:solidFill>
                  <a:srgbClr val="232323"/>
                </a:solidFill>
                <a:effectLst/>
                <a:latin typeface="+mn-lt"/>
              </a:rPr>
              <a:t>. 2022;140(Suppl 1).</a:t>
            </a:r>
            <a:endParaRPr lang="en-US" sz="800" dirty="0">
              <a:latin typeface="+mn-lt"/>
            </a:endParaRPr>
          </a:p>
        </p:txBody>
      </p:sp>
      <p:pic>
        <p:nvPicPr>
          <p:cNvPr id="7" name="Picture 6">
            <a:extLst>
              <a:ext uri="{FF2B5EF4-FFF2-40B4-BE49-F238E27FC236}">
                <a16:creationId xmlns:a16="http://schemas.microsoft.com/office/drawing/2014/main" id="{8353927C-E95E-4A65-85EC-5623F3E38D68}"/>
              </a:ext>
            </a:extLst>
          </p:cNvPr>
          <p:cNvPicPr>
            <a:picLocks noChangeAspect="1"/>
          </p:cNvPicPr>
          <p:nvPr/>
        </p:nvPicPr>
        <p:blipFill>
          <a:blip r:embed="rId2"/>
          <a:stretch>
            <a:fillRect/>
          </a:stretch>
        </p:blipFill>
        <p:spPr>
          <a:xfrm>
            <a:off x="5557962" y="1083579"/>
            <a:ext cx="2862470" cy="2342444"/>
          </a:xfrm>
          <a:prstGeom prst="rect">
            <a:avLst/>
          </a:prstGeom>
        </p:spPr>
      </p:pic>
    </p:spTree>
    <p:extLst>
      <p:ext uri="{BB962C8B-B14F-4D97-AF65-F5344CB8AC3E}">
        <p14:creationId xmlns:p14="http://schemas.microsoft.com/office/powerpoint/2010/main" val="193978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904391"/>
            <a:ext cx="6400800" cy="3339198"/>
          </a:xfrm>
        </p:spPr>
        <p:txBody>
          <a:bodyPr/>
          <a:lstStyle/>
          <a:p>
            <a:r>
              <a:rPr lang="en-US" sz="1600" b="1" dirty="0">
                <a:effectLst/>
                <a:ea typeface="Calibri" panose="020F0502020204030204" pitchFamily="34" charset="0"/>
              </a:rPr>
              <a:t>JAK2 inhibitors landscape 2023</a:t>
            </a:r>
          </a:p>
          <a:p>
            <a:r>
              <a:rPr lang="en-US" sz="1600" b="1" dirty="0">
                <a:effectLst/>
                <a:ea typeface="Calibri" panose="020F0502020204030204" pitchFamily="34" charset="0"/>
              </a:rPr>
              <a:t>Myelofibrosis treatment algorithm 2023</a:t>
            </a:r>
          </a:p>
          <a:p>
            <a:endParaRPr lang="en-US" sz="1600" b="1" dirty="0">
              <a:effectLst/>
              <a:ea typeface="Calibri" panose="020F0502020204030204" pitchFamily="34" charset="0"/>
            </a:endParaRPr>
          </a:p>
          <a:p>
            <a:r>
              <a:rPr lang="en-US" sz="1600" b="1" dirty="0">
                <a:effectLst/>
                <a:ea typeface="Calibri" panose="020F0502020204030204" pitchFamily="34" charset="0"/>
              </a:rPr>
              <a:t>SIMPLIFY-1 momelotinib clinical trial overview</a:t>
            </a:r>
          </a:p>
          <a:p>
            <a:r>
              <a:rPr lang="en-US" sz="1600" b="1" dirty="0">
                <a:effectLst/>
                <a:ea typeface="Calibri" panose="020F0502020204030204" pitchFamily="34" charset="0"/>
              </a:rPr>
              <a:t>SIMPLIFY-2 momelotinib clinical trial overview</a:t>
            </a:r>
          </a:p>
          <a:p>
            <a:r>
              <a:rPr lang="en-US" sz="1600" b="1" dirty="0">
                <a:effectLst/>
                <a:ea typeface="Calibri" panose="020F0502020204030204" pitchFamily="34" charset="0"/>
              </a:rPr>
              <a:t>MOMENTUM momelotinib clinical trial overview</a:t>
            </a:r>
            <a:r>
              <a:rPr lang="en-US" sz="1600" b="1" dirty="0">
                <a:ea typeface="Calibri" panose="020F0502020204030204" pitchFamily="34" charset="0"/>
              </a:rPr>
              <a:t>/h</a:t>
            </a:r>
            <a:r>
              <a:rPr lang="en-US" sz="1600" b="1" dirty="0">
                <a:effectLst/>
                <a:ea typeface="Calibri" panose="020F0502020204030204" pitchFamily="34" charset="0"/>
              </a:rPr>
              <a:t>ighlights from ASH annual meeting presentation Dec 2022</a:t>
            </a:r>
          </a:p>
          <a:p>
            <a:endParaRPr lang="en-US" sz="1600" b="1" dirty="0">
              <a:effectLst/>
              <a:ea typeface="Calibri" panose="020F0502020204030204" pitchFamily="34" charset="0"/>
            </a:endParaRPr>
          </a:p>
          <a:p>
            <a:r>
              <a:rPr lang="en-US" sz="1600" b="1" dirty="0">
                <a:ea typeface="Calibri" panose="020F0502020204030204" pitchFamily="34" charset="0"/>
              </a:rPr>
              <a:t>Correlative study between JAK2 inhibitor treatment response and degree of bone marrow fibrosis/h</a:t>
            </a:r>
            <a:r>
              <a:rPr lang="en-US" sz="1600" b="1" dirty="0">
                <a:effectLst/>
                <a:ea typeface="Calibri" panose="020F0502020204030204" pitchFamily="34" charset="0"/>
              </a:rPr>
              <a:t>ighlights from ASH annual meeting presentation </a:t>
            </a:r>
          </a:p>
          <a:p>
            <a:r>
              <a:rPr lang="en-US" sz="1600" b="1" dirty="0">
                <a:effectLst/>
                <a:ea typeface="Calibri" panose="020F0502020204030204" pitchFamily="34" charset="0"/>
              </a:rPr>
              <a:t>Dec 2022</a:t>
            </a:r>
          </a:p>
          <a:p>
            <a:endParaRPr lang="en-US" sz="1800" b="1" dirty="0">
              <a:effectLst/>
              <a:latin typeface="Calibri" panose="020F0502020204030204" pitchFamily="34" charset="0"/>
              <a:ea typeface="Calibri" panose="020F0502020204030204" pitchFamily="34" charset="0"/>
            </a:endParaRPr>
          </a:p>
          <a:p>
            <a:endParaRPr lang="en-US" sz="1800" b="1" dirty="0">
              <a:latin typeface="Calibri" panose="020F0502020204030204" pitchFamily="34" charset="0"/>
              <a:ea typeface="Calibri" panose="020F0502020204030204" pitchFamily="34" charset="0"/>
            </a:endParaRPr>
          </a:p>
        </p:txBody>
      </p:sp>
      <p:sp>
        <p:nvSpPr>
          <p:cNvPr id="4" name="Title 3"/>
          <p:cNvSpPr>
            <a:spLocks noGrp="1"/>
          </p:cNvSpPr>
          <p:nvPr>
            <p:ph type="title"/>
          </p:nvPr>
        </p:nvSpPr>
        <p:spPr>
          <a:xfrm>
            <a:off x="0" y="127465"/>
            <a:ext cx="9144000" cy="807256"/>
          </a:xfrm>
        </p:spPr>
        <p:txBody>
          <a:bodyPr/>
          <a:lstStyle/>
          <a:p>
            <a:r>
              <a:rPr lang="en-US" b="1" dirty="0"/>
              <a:t>Objectives</a:t>
            </a:r>
          </a:p>
        </p:txBody>
      </p:sp>
    </p:spTree>
    <p:extLst>
      <p:ext uri="{BB962C8B-B14F-4D97-AF65-F5344CB8AC3E}">
        <p14:creationId xmlns:p14="http://schemas.microsoft.com/office/powerpoint/2010/main" val="12497126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5342F-5707-A371-511B-BF3F1AD1429B}"/>
              </a:ext>
            </a:extLst>
          </p:cNvPr>
          <p:cNvSpPr>
            <a:spLocks noGrp="1"/>
          </p:cNvSpPr>
          <p:nvPr>
            <p:ph type="title"/>
          </p:nvPr>
        </p:nvSpPr>
        <p:spPr>
          <a:xfrm>
            <a:off x="0" y="63855"/>
            <a:ext cx="9144000" cy="584775"/>
          </a:xfrm>
        </p:spPr>
        <p:txBody>
          <a:bodyPr/>
          <a:lstStyle/>
          <a:p>
            <a:r>
              <a:rPr lang="en-US" sz="2400" b="1" dirty="0">
                <a:solidFill>
                  <a:schemeClr val="accent4"/>
                </a:solidFill>
              </a:rPr>
              <a:t>Ibrutinib vs. Acalabrutinib: ELEVATE-RR</a:t>
            </a:r>
            <a:r>
              <a:rPr lang="en-US" sz="2400" b="1" baseline="30000" dirty="0">
                <a:solidFill>
                  <a:schemeClr val="accent4"/>
                </a:solidFill>
              </a:rPr>
              <a:t>1</a:t>
            </a:r>
          </a:p>
        </p:txBody>
      </p:sp>
      <p:sp>
        <p:nvSpPr>
          <p:cNvPr id="6" name="Content Placeholder 2">
            <a:extLst>
              <a:ext uri="{FF2B5EF4-FFF2-40B4-BE49-F238E27FC236}">
                <a16:creationId xmlns:a16="http://schemas.microsoft.com/office/drawing/2014/main" id="{6F012DC6-C44D-753F-F6CF-D67267148DE6}"/>
              </a:ext>
            </a:extLst>
          </p:cNvPr>
          <p:cNvSpPr>
            <a:spLocks noGrp="1"/>
          </p:cNvSpPr>
          <p:nvPr>
            <p:ph sz="half" idx="1"/>
          </p:nvPr>
        </p:nvSpPr>
        <p:spPr>
          <a:xfrm>
            <a:off x="79512" y="628753"/>
            <a:ext cx="8237551" cy="3421779"/>
          </a:xfrm>
        </p:spPr>
        <p:txBody>
          <a:bodyPr/>
          <a:lstStyle/>
          <a:p>
            <a:r>
              <a:rPr lang="en-US" sz="1600" dirty="0">
                <a:solidFill>
                  <a:schemeClr val="accent4"/>
                </a:solidFill>
              </a:rPr>
              <a:t>After a median follow-up of 40.9 months, acalabrutinib was determined to be noninferior to ibrutinib with a median PFS of 38.4 months in both arms (HR: 1.00; 95% CI, 0.79 to 1.27)</a:t>
            </a:r>
          </a:p>
          <a:p>
            <a:r>
              <a:rPr lang="en-US" sz="1600" dirty="0">
                <a:solidFill>
                  <a:schemeClr val="accent4"/>
                </a:solidFill>
              </a:rPr>
              <a:t>All-grade atrial fibrillation/atrial flutter incidence was significantly lower with acalabrutinib versus ibrutinib (9.4% v 16.0%; P=.02)</a:t>
            </a:r>
          </a:p>
          <a:p>
            <a:r>
              <a:rPr lang="en-US" sz="1600" dirty="0">
                <a:solidFill>
                  <a:schemeClr val="accent4"/>
                </a:solidFill>
              </a:rPr>
              <a:t>Grade 3 or higher infections (30.8% v 30.0%) and Richter transformation (3.8% v 4.9%) were comparable between groups</a:t>
            </a:r>
          </a:p>
          <a:p>
            <a:r>
              <a:rPr lang="en-US" sz="1600" dirty="0">
                <a:solidFill>
                  <a:schemeClr val="accent4"/>
                </a:solidFill>
              </a:rPr>
              <a:t>Median overall survival was not reached in either arm (hazard ratio, 0.82; 95% CI, 0.59 to 1.15), with 63 (23.5%) deaths with acalabrutinib and 73 (27.5%) with ibrutinib</a:t>
            </a:r>
          </a:p>
          <a:p>
            <a:r>
              <a:rPr lang="en-US" sz="1600" dirty="0">
                <a:solidFill>
                  <a:schemeClr val="accent4"/>
                </a:solidFill>
              </a:rPr>
              <a:t>Treatment discontinuations because of adverse events occurred in 14.7% of acalabrutinib-treated patients and 21.3% of ibrutinib-treated patients</a:t>
            </a:r>
          </a:p>
          <a:p>
            <a:endParaRPr lang="en-US" sz="1600" dirty="0">
              <a:solidFill>
                <a:schemeClr val="accent4"/>
              </a:solidFill>
            </a:endParaRPr>
          </a:p>
          <a:p>
            <a:pPr marL="0" indent="0" algn="ctr">
              <a:buNone/>
            </a:pPr>
            <a:r>
              <a:rPr lang="en-US" sz="1600" b="1" u="sng" dirty="0">
                <a:solidFill>
                  <a:schemeClr val="accent4"/>
                </a:solidFill>
              </a:rPr>
              <a:t>Acalabrutinib demonstrated noninferior PFS with fewer cardiovascular adverse events</a:t>
            </a:r>
          </a:p>
          <a:p>
            <a:endParaRPr lang="en-US" sz="2000" dirty="0">
              <a:solidFill>
                <a:schemeClr val="tx2"/>
              </a:solidFill>
            </a:endParaRPr>
          </a:p>
        </p:txBody>
      </p:sp>
      <p:sp>
        <p:nvSpPr>
          <p:cNvPr id="7" name="TextBox 6">
            <a:extLst>
              <a:ext uri="{FF2B5EF4-FFF2-40B4-BE49-F238E27FC236}">
                <a16:creationId xmlns:a16="http://schemas.microsoft.com/office/drawing/2014/main" id="{4DC06029-589F-9F0F-12F4-BBF6696FFB8F}"/>
              </a:ext>
            </a:extLst>
          </p:cNvPr>
          <p:cNvSpPr txBox="1"/>
          <p:nvPr/>
        </p:nvSpPr>
        <p:spPr>
          <a:xfrm>
            <a:off x="6000429" y="4384597"/>
            <a:ext cx="3143571" cy="461665"/>
          </a:xfrm>
          <a:prstGeom prst="rect">
            <a:avLst/>
          </a:prstGeom>
          <a:noFill/>
        </p:spPr>
        <p:txBody>
          <a:bodyPr wrap="square" rtlCol="0">
            <a:spAutoFit/>
          </a:bodyPr>
          <a:lstStyle/>
          <a:p>
            <a:r>
              <a:rPr lang="en-US" b="0" i="0" dirty="0">
                <a:solidFill>
                  <a:schemeClr val="accent4"/>
                </a:solidFill>
                <a:effectLst/>
                <a:latin typeface="Times New Roman" panose="02020603050405020304" pitchFamily="18" charset="0"/>
                <a:cs typeface="Times New Roman" panose="02020603050405020304" pitchFamily="18" charset="0"/>
              </a:rPr>
              <a:t> </a:t>
            </a:r>
            <a:r>
              <a:rPr lang="en-US" sz="800" b="0" i="0" baseline="30000" dirty="0">
                <a:solidFill>
                  <a:schemeClr val="accent4"/>
                </a:solidFill>
                <a:effectLst/>
                <a:latin typeface="+mn-lt"/>
                <a:cs typeface="Times New Roman" panose="02020603050405020304" pitchFamily="18" charset="0"/>
              </a:rPr>
              <a:t>1</a:t>
            </a:r>
            <a:r>
              <a:rPr lang="en-US" sz="800" b="0" dirty="0">
                <a:solidFill>
                  <a:schemeClr val="accent4"/>
                </a:solidFill>
                <a:effectLst/>
                <a:latin typeface="+mn-lt"/>
                <a:cs typeface="Times New Roman" panose="02020603050405020304" pitchFamily="18" charset="0"/>
              </a:rPr>
              <a:t>Byrd JC, et al. </a:t>
            </a:r>
            <a:r>
              <a:rPr lang="en-US" sz="800" dirty="0" err="1">
                <a:solidFill>
                  <a:schemeClr val="accent4"/>
                </a:solidFill>
                <a:latin typeface="+mn-lt"/>
                <a:cs typeface="Times New Roman" panose="02020603050405020304" pitchFamily="18" charset="0"/>
              </a:rPr>
              <a:t>J</a:t>
            </a:r>
            <a:r>
              <a:rPr lang="en-US" sz="800" b="0" dirty="0" err="1">
                <a:solidFill>
                  <a:schemeClr val="accent4"/>
                </a:solidFill>
                <a:effectLst/>
                <a:latin typeface="+mn-lt"/>
                <a:cs typeface="Times New Roman" panose="02020603050405020304" pitchFamily="18" charset="0"/>
              </a:rPr>
              <a:t>ourn</a:t>
            </a:r>
            <a:r>
              <a:rPr lang="en-US" sz="800" b="0" dirty="0">
                <a:solidFill>
                  <a:schemeClr val="accent4"/>
                </a:solidFill>
                <a:effectLst/>
                <a:latin typeface="+mn-lt"/>
                <a:cs typeface="Times New Roman" panose="02020603050405020304" pitchFamily="18" charset="0"/>
              </a:rPr>
              <a:t> Clin Oncol 2021;  39( 31): 3441-3452.</a:t>
            </a:r>
            <a:endParaRPr lang="en-US" sz="800" dirty="0">
              <a:solidFill>
                <a:schemeClr val="accent4"/>
              </a:solidFill>
              <a:latin typeface="+mn-lt"/>
              <a:cs typeface="Times New Roman" panose="02020603050405020304" pitchFamily="18" charset="0"/>
            </a:endParaRPr>
          </a:p>
        </p:txBody>
      </p:sp>
    </p:spTree>
    <p:extLst>
      <p:ext uri="{BB962C8B-B14F-4D97-AF65-F5344CB8AC3E}">
        <p14:creationId xmlns:p14="http://schemas.microsoft.com/office/powerpoint/2010/main" val="11479059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F81201-D606-B0A1-76CF-49B6A736EFB1}"/>
              </a:ext>
            </a:extLst>
          </p:cNvPr>
          <p:cNvSpPr>
            <a:spLocks noGrp="1"/>
          </p:cNvSpPr>
          <p:nvPr>
            <p:ph sz="half" idx="1"/>
          </p:nvPr>
        </p:nvSpPr>
        <p:spPr>
          <a:xfrm>
            <a:off x="0" y="537061"/>
            <a:ext cx="4864212" cy="2936240"/>
          </a:xfrm>
        </p:spPr>
        <p:txBody>
          <a:bodyPr/>
          <a:lstStyle/>
          <a:p>
            <a:r>
              <a:rPr lang="en-US" sz="1600" dirty="0"/>
              <a:t>Clonal evolution data on paired samples (baseline and progression) is reported on patients with CLL progression on A (n=47) vs. I (n=30)</a:t>
            </a:r>
          </a:p>
          <a:p>
            <a:r>
              <a:rPr lang="en-US" sz="1600" dirty="0"/>
              <a:t>At progression, emergent BTK mutations were seen in 31 (66%) A versus 11 (37%) I pts (P=0.02)</a:t>
            </a:r>
          </a:p>
          <a:p>
            <a:r>
              <a:rPr lang="en-US" sz="1600" dirty="0"/>
              <a:t>Emergent PLCG2 mutations occurred in 3 (6%) A vs. 6 (20%) I pts (P=0.14)</a:t>
            </a:r>
          </a:p>
          <a:p>
            <a:r>
              <a:rPr lang="en-US" sz="1600" dirty="0"/>
              <a:t>BTK C481S, C481Y,and C481R mutations occurred at similar frequency in both groups</a:t>
            </a:r>
          </a:p>
          <a:p>
            <a:r>
              <a:rPr lang="en-US" sz="1600" dirty="0"/>
              <a:t>Patterns of mutation frequency, mutation VAF, and uncommon BTK variants varied with A versus I in this R/R CLL pt population</a:t>
            </a:r>
          </a:p>
          <a:p>
            <a:endParaRPr lang="en-US" sz="1600" dirty="0"/>
          </a:p>
        </p:txBody>
      </p:sp>
      <p:sp>
        <p:nvSpPr>
          <p:cNvPr id="4" name="Title 3">
            <a:extLst>
              <a:ext uri="{FF2B5EF4-FFF2-40B4-BE49-F238E27FC236}">
                <a16:creationId xmlns:a16="http://schemas.microsoft.com/office/drawing/2014/main" id="{48644F69-DDCF-BC5B-027E-68138378773A}"/>
              </a:ext>
            </a:extLst>
          </p:cNvPr>
          <p:cNvSpPr>
            <a:spLocks noGrp="1"/>
          </p:cNvSpPr>
          <p:nvPr>
            <p:ph type="title"/>
          </p:nvPr>
        </p:nvSpPr>
        <p:spPr>
          <a:xfrm>
            <a:off x="0" y="24111"/>
            <a:ext cx="9144000" cy="492724"/>
          </a:xfrm>
        </p:spPr>
        <p:txBody>
          <a:bodyPr/>
          <a:lstStyle/>
          <a:p>
            <a:r>
              <a:rPr lang="en-US" sz="2400" b="1" dirty="0">
                <a:solidFill>
                  <a:schemeClr val="accent4"/>
                </a:solidFill>
              </a:rPr>
              <a:t>Ibrutinib vs. Acalabrutinib: Clonal Evolution</a:t>
            </a:r>
          </a:p>
        </p:txBody>
      </p:sp>
      <p:sp>
        <p:nvSpPr>
          <p:cNvPr id="5" name="TextBox 4">
            <a:extLst>
              <a:ext uri="{FF2B5EF4-FFF2-40B4-BE49-F238E27FC236}">
                <a16:creationId xmlns:a16="http://schemas.microsoft.com/office/drawing/2014/main" id="{D671BC37-B8AB-36A8-F1C6-9523E415AC79}"/>
              </a:ext>
            </a:extLst>
          </p:cNvPr>
          <p:cNvSpPr txBox="1"/>
          <p:nvPr/>
        </p:nvSpPr>
        <p:spPr>
          <a:xfrm>
            <a:off x="5621573" y="4538816"/>
            <a:ext cx="3347499" cy="584775"/>
          </a:xfrm>
          <a:prstGeom prst="rect">
            <a:avLst/>
          </a:prstGeom>
          <a:noFill/>
        </p:spPr>
        <p:txBody>
          <a:bodyPr wrap="square" rtlCol="0">
            <a:spAutoFit/>
          </a:bodyPr>
          <a:lstStyle/>
          <a:p>
            <a:r>
              <a:rPr lang="en-US" sz="800" b="0" i="0" dirty="0" err="1">
                <a:solidFill>
                  <a:srgbClr val="1C1D1E"/>
                </a:solidFill>
                <a:effectLst/>
                <a:latin typeface="+mn-lt"/>
              </a:rPr>
              <a:t>Woyach</a:t>
            </a:r>
            <a:r>
              <a:rPr lang="en-US" sz="800" b="0" i="0" dirty="0">
                <a:solidFill>
                  <a:srgbClr val="1C1D1E"/>
                </a:solidFill>
                <a:effectLst/>
                <a:latin typeface="+mn-lt"/>
              </a:rPr>
              <a:t>, J.A., et al. V. (2023), Characterization of Mechanisms of Resistance in Previously Treated Chronic Lymphocytic Leukemia (CLL) From a Head-to-Head Trial of Acalabrutinib Versus Ibrutinib. Hematological Oncology, 41: 249-250.</a:t>
            </a:r>
            <a:endParaRPr lang="en-US" sz="800" dirty="0">
              <a:latin typeface="+mn-lt"/>
            </a:endParaRPr>
          </a:p>
        </p:txBody>
      </p:sp>
      <p:pic>
        <p:nvPicPr>
          <p:cNvPr id="7" name="Picture 6">
            <a:extLst>
              <a:ext uri="{FF2B5EF4-FFF2-40B4-BE49-F238E27FC236}">
                <a16:creationId xmlns:a16="http://schemas.microsoft.com/office/drawing/2014/main" id="{0A520372-BE63-9FF9-3EE3-F527FA3E06E8}"/>
              </a:ext>
            </a:extLst>
          </p:cNvPr>
          <p:cNvPicPr>
            <a:picLocks noChangeAspect="1"/>
          </p:cNvPicPr>
          <p:nvPr/>
        </p:nvPicPr>
        <p:blipFill>
          <a:blip r:embed="rId2"/>
          <a:stretch>
            <a:fillRect/>
          </a:stretch>
        </p:blipFill>
        <p:spPr>
          <a:xfrm>
            <a:off x="4864212" y="473641"/>
            <a:ext cx="4127392" cy="2100490"/>
          </a:xfrm>
          <a:prstGeom prst="rect">
            <a:avLst/>
          </a:prstGeom>
        </p:spPr>
      </p:pic>
      <p:sp>
        <p:nvSpPr>
          <p:cNvPr id="8" name="TextBox 7">
            <a:extLst>
              <a:ext uri="{FF2B5EF4-FFF2-40B4-BE49-F238E27FC236}">
                <a16:creationId xmlns:a16="http://schemas.microsoft.com/office/drawing/2014/main" id="{B67C9E37-601D-BC77-AAD4-154ABFA869E4}"/>
              </a:ext>
            </a:extLst>
          </p:cNvPr>
          <p:cNvSpPr txBox="1"/>
          <p:nvPr/>
        </p:nvSpPr>
        <p:spPr>
          <a:xfrm>
            <a:off x="5071611" y="2688471"/>
            <a:ext cx="3919993"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t>Resistance to covalent BTK inhibitors (ibrutinib, acalabrutinib, &amp; zanubrutinib) is mainly driven by mutations at the BTK C481 amino acid residue impair drug binding and thereby restore the catalytic activity of BTK</a:t>
            </a:r>
          </a:p>
          <a:p>
            <a:pPr marL="171450" indent="-171450">
              <a:buFont typeface="Arial" panose="020B0604020202020204" pitchFamily="34" charset="0"/>
              <a:buChar char="•"/>
            </a:pPr>
            <a:r>
              <a:rPr lang="en-US" sz="1200" dirty="0"/>
              <a:t> In addition, activating mutations in phospholipase C gamma 2 (PLC</a:t>
            </a:r>
            <a:r>
              <a:rPr lang="el-GR" sz="1200" dirty="0"/>
              <a:t>γ2), </a:t>
            </a:r>
            <a:r>
              <a:rPr lang="en-US" sz="1200" dirty="0"/>
              <a:t>a direct substrate of BTK, render malignant cells less reliant on BTK</a:t>
            </a:r>
          </a:p>
        </p:txBody>
      </p:sp>
    </p:spTree>
    <p:extLst>
      <p:ext uri="{BB962C8B-B14F-4D97-AF65-F5344CB8AC3E}">
        <p14:creationId xmlns:p14="http://schemas.microsoft.com/office/powerpoint/2010/main" val="9572301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EB0742-2A67-3920-E079-69443DA82877}"/>
              </a:ext>
            </a:extLst>
          </p:cNvPr>
          <p:cNvSpPr>
            <a:spLocks noGrp="1"/>
          </p:cNvSpPr>
          <p:nvPr>
            <p:ph sz="half" idx="1"/>
          </p:nvPr>
        </p:nvSpPr>
        <p:spPr>
          <a:xfrm>
            <a:off x="-1" y="526982"/>
            <a:ext cx="8253455" cy="3798527"/>
          </a:xfrm>
        </p:spPr>
        <p:txBody>
          <a:bodyPr/>
          <a:lstStyle/>
          <a:p>
            <a:r>
              <a:rPr lang="en-US" sz="1600" b="0" i="0" dirty="0">
                <a:solidFill>
                  <a:srgbClr val="000000"/>
                </a:solidFill>
                <a:effectLst/>
              </a:rPr>
              <a:t>There is no head-to-head data of A vs. Z in CLL</a:t>
            </a:r>
          </a:p>
          <a:p>
            <a:r>
              <a:rPr lang="en-US" sz="1600" b="0" i="0" dirty="0">
                <a:solidFill>
                  <a:srgbClr val="000000"/>
                </a:solidFill>
                <a:effectLst/>
              </a:rPr>
              <a:t>Investigators used an unanchored MAIC (matching-adjusted indirect comparison) to compare the efficacy and safety of A vs Z using individual patient data (IPD) from ASCEND (A vs. </a:t>
            </a:r>
            <a:r>
              <a:rPr lang="en-US" sz="1600" b="0" i="0" dirty="0" err="1">
                <a:solidFill>
                  <a:srgbClr val="000000"/>
                </a:solidFill>
                <a:effectLst/>
              </a:rPr>
              <a:t>IdR</a:t>
            </a:r>
            <a:r>
              <a:rPr lang="en-US" sz="1600" b="0" i="0" dirty="0">
                <a:solidFill>
                  <a:srgbClr val="000000"/>
                </a:solidFill>
                <a:effectLst/>
              </a:rPr>
              <a:t> vs. BR in RR CLL) and published aggregate data from ALPINE (I vs. Z in RR CLL)</a:t>
            </a:r>
          </a:p>
          <a:p>
            <a:r>
              <a:rPr lang="en-US" sz="1600" b="0" i="0" dirty="0">
                <a:solidFill>
                  <a:srgbClr val="000000"/>
                </a:solidFill>
                <a:effectLst/>
              </a:rPr>
              <a:t>A IPD (n=149) from ASCEND were weighted to match Z (</a:t>
            </a:r>
            <a:r>
              <a:rPr lang="en-US" sz="1600" dirty="0">
                <a:solidFill>
                  <a:srgbClr val="000000"/>
                </a:solidFill>
              </a:rPr>
              <a:t>n=327) </a:t>
            </a:r>
            <a:r>
              <a:rPr lang="en-US" sz="1600" b="0" i="0" dirty="0">
                <a:solidFill>
                  <a:srgbClr val="000000"/>
                </a:solidFill>
                <a:effectLst/>
              </a:rPr>
              <a:t>baseline data from ALPINE to adjust for prognostic factors</a:t>
            </a:r>
          </a:p>
          <a:p>
            <a:r>
              <a:rPr lang="en-US" sz="1600" dirty="0"/>
              <a:t>The MAIC hazard ratio (HR) for INV PFS is similar for A vs Z (HR 0.90, 95% CI 0.60–1.36). The risk of having grade ≥ 3 AE, atrial fibrillation, grade ≥ 3 AF/atrial flutter, grade ≥ 3 hemorrhage or an AE leading to discontinuation was similar with A vs Z</a:t>
            </a:r>
          </a:p>
          <a:p>
            <a:r>
              <a:rPr lang="en-US" sz="1600" dirty="0"/>
              <a:t>The risk of having a serious AE, hypertension (any grade and grade ≥ 3), any grade hemorrhage or an AE leading to dose reduction was lower with A vs Z</a:t>
            </a:r>
          </a:p>
          <a:p>
            <a:r>
              <a:rPr lang="en-US" sz="1600" b="1" dirty="0"/>
              <a:t>While this data suggest that A and Z have similar efficacy and A results in less serious AE, head-to-head data comparing A vs. Z is needed in CLL</a:t>
            </a:r>
          </a:p>
          <a:p>
            <a:endParaRPr lang="en-US" sz="1600" dirty="0"/>
          </a:p>
        </p:txBody>
      </p:sp>
      <p:sp>
        <p:nvSpPr>
          <p:cNvPr id="4" name="Title 3">
            <a:extLst>
              <a:ext uri="{FF2B5EF4-FFF2-40B4-BE49-F238E27FC236}">
                <a16:creationId xmlns:a16="http://schemas.microsoft.com/office/drawing/2014/main" id="{5D4FE18C-1274-1B4F-C52D-87900C3EA46D}"/>
              </a:ext>
            </a:extLst>
          </p:cNvPr>
          <p:cNvSpPr>
            <a:spLocks noGrp="1"/>
          </p:cNvSpPr>
          <p:nvPr>
            <p:ph type="title"/>
          </p:nvPr>
        </p:nvSpPr>
        <p:spPr>
          <a:xfrm>
            <a:off x="-87465" y="44394"/>
            <a:ext cx="9144000" cy="468883"/>
          </a:xfrm>
        </p:spPr>
        <p:txBody>
          <a:bodyPr/>
          <a:lstStyle/>
          <a:p>
            <a:r>
              <a:rPr lang="en-US" sz="2400" b="1" dirty="0">
                <a:solidFill>
                  <a:schemeClr val="accent4"/>
                </a:solidFill>
              </a:rPr>
              <a:t>Acalabrutinib vs. Zanubrutinib in RR CLL: MAIC</a:t>
            </a:r>
          </a:p>
        </p:txBody>
      </p:sp>
      <p:sp>
        <p:nvSpPr>
          <p:cNvPr id="5" name="TextBox 4">
            <a:extLst>
              <a:ext uri="{FF2B5EF4-FFF2-40B4-BE49-F238E27FC236}">
                <a16:creationId xmlns:a16="http://schemas.microsoft.com/office/drawing/2014/main" id="{B8207836-30E2-245D-2997-E06785C2C23E}"/>
              </a:ext>
            </a:extLst>
          </p:cNvPr>
          <p:cNvSpPr txBox="1"/>
          <p:nvPr/>
        </p:nvSpPr>
        <p:spPr>
          <a:xfrm>
            <a:off x="5597719" y="4521535"/>
            <a:ext cx="3347499" cy="584775"/>
          </a:xfrm>
          <a:prstGeom prst="rect">
            <a:avLst/>
          </a:prstGeom>
          <a:noFill/>
        </p:spPr>
        <p:txBody>
          <a:bodyPr wrap="square" rtlCol="0">
            <a:spAutoFit/>
          </a:bodyPr>
          <a:lstStyle/>
          <a:p>
            <a:r>
              <a:rPr lang="en-US" sz="800" i="0" dirty="0" err="1">
                <a:solidFill>
                  <a:schemeClr val="accent4"/>
                </a:solidFill>
                <a:effectLst/>
                <a:latin typeface="+mn-lt"/>
              </a:rPr>
              <a:t>Kittai</a:t>
            </a:r>
            <a:r>
              <a:rPr lang="en-US" sz="800" dirty="0">
                <a:solidFill>
                  <a:schemeClr val="accent4"/>
                </a:solidFill>
                <a:latin typeface="+mn-lt"/>
              </a:rPr>
              <a:t>, A </a:t>
            </a:r>
            <a:r>
              <a:rPr lang="en-US" sz="800" i="0" dirty="0">
                <a:solidFill>
                  <a:schemeClr val="accent4"/>
                </a:solidFill>
                <a:effectLst/>
                <a:latin typeface="+mn-lt"/>
              </a:rPr>
              <a:t>et al. A matching-adjusted indirect comparison (MAIC) of the efficacy and safety of acalabrutinib (</a:t>
            </a:r>
            <a:r>
              <a:rPr lang="en-US" sz="800" i="0" dirty="0" err="1">
                <a:solidFill>
                  <a:schemeClr val="accent4"/>
                </a:solidFill>
                <a:effectLst/>
                <a:latin typeface="+mn-lt"/>
              </a:rPr>
              <a:t>acala</a:t>
            </a:r>
            <a:r>
              <a:rPr lang="en-US" sz="800" i="0" dirty="0">
                <a:solidFill>
                  <a:schemeClr val="accent4"/>
                </a:solidFill>
                <a:effectLst/>
                <a:latin typeface="+mn-lt"/>
              </a:rPr>
              <a:t>) versus zanubrutinib (</a:t>
            </a:r>
            <a:r>
              <a:rPr lang="en-US" sz="800" i="0" dirty="0" err="1">
                <a:solidFill>
                  <a:schemeClr val="accent4"/>
                </a:solidFill>
                <a:effectLst/>
                <a:latin typeface="+mn-lt"/>
              </a:rPr>
              <a:t>zanu</a:t>
            </a:r>
            <a:r>
              <a:rPr lang="en-US" sz="800" i="0" dirty="0">
                <a:solidFill>
                  <a:schemeClr val="accent4"/>
                </a:solidFill>
                <a:effectLst/>
                <a:latin typeface="+mn-lt"/>
              </a:rPr>
              <a:t>) in relapsed or refractory chronic lymphocytic leukemia (RR CLL). Journal of Clinical Oncology 2023 41:16_suppl, 7540-7540</a:t>
            </a:r>
            <a:endParaRPr lang="en-US" sz="800" dirty="0">
              <a:solidFill>
                <a:schemeClr val="accent4"/>
              </a:solidFill>
              <a:latin typeface="+mn-lt"/>
            </a:endParaRPr>
          </a:p>
        </p:txBody>
      </p:sp>
    </p:spTree>
    <p:extLst>
      <p:ext uri="{BB962C8B-B14F-4D97-AF65-F5344CB8AC3E}">
        <p14:creationId xmlns:p14="http://schemas.microsoft.com/office/powerpoint/2010/main" val="3892253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E975BFDE-DE81-4139-33D1-E5E011F0D21B}"/>
              </a:ext>
            </a:extLst>
          </p:cNvPr>
          <p:cNvGraphicFramePr>
            <a:graphicFrameLocks noGrp="1"/>
          </p:cNvGraphicFramePr>
          <p:nvPr/>
        </p:nvGraphicFramePr>
        <p:xfrm>
          <a:off x="-1" y="0"/>
          <a:ext cx="6165670" cy="4345220"/>
        </p:xfrm>
        <a:graphic>
          <a:graphicData uri="http://schemas.openxmlformats.org/drawingml/2006/table">
            <a:tbl>
              <a:tblPr firstRow="1" bandRow="1"/>
              <a:tblGrid>
                <a:gridCol w="1809407">
                  <a:extLst>
                    <a:ext uri="{9D8B030D-6E8A-4147-A177-3AD203B41FA5}">
                      <a16:colId xmlns:a16="http://schemas.microsoft.com/office/drawing/2014/main" val="4291540258"/>
                    </a:ext>
                  </a:extLst>
                </a:gridCol>
                <a:gridCol w="879204">
                  <a:extLst>
                    <a:ext uri="{9D8B030D-6E8A-4147-A177-3AD203B41FA5}">
                      <a16:colId xmlns:a16="http://schemas.microsoft.com/office/drawing/2014/main" val="941705808"/>
                    </a:ext>
                  </a:extLst>
                </a:gridCol>
                <a:gridCol w="1103828">
                  <a:extLst>
                    <a:ext uri="{9D8B030D-6E8A-4147-A177-3AD203B41FA5}">
                      <a16:colId xmlns:a16="http://schemas.microsoft.com/office/drawing/2014/main" val="1937763271"/>
                    </a:ext>
                  </a:extLst>
                </a:gridCol>
                <a:gridCol w="1143250">
                  <a:extLst>
                    <a:ext uri="{9D8B030D-6E8A-4147-A177-3AD203B41FA5}">
                      <a16:colId xmlns:a16="http://schemas.microsoft.com/office/drawing/2014/main" val="1422747574"/>
                    </a:ext>
                  </a:extLst>
                </a:gridCol>
                <a:gridCol w="1229981">
                  <a:extLst>
                    <a:ext uri="{9D8B030D-6E8A-4147-A177-3AD203B41FA5}">
                      <a16:colId xmlns:a16="http://schemas.microsoft.com/office/drawing/2014/main" val="267567010"/>
                    </a:ext>
                  </a:extLst>
                </a:gridCol>
              </a:tblGrid>
              <a:tr h="623734">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200" dirty="0" err="1">
                          <a:latin typeface="Arial" panose="020B0604020202020204" pitchFamily="34" charset="0"/>
                          <a:cs typeface="Arial" panose="020B0604020202020204" pitchFamily="34" charset="0"/>
                        </a:rPr>
                        <a:t>Afib</a:t>
                      </a:r>
                      <a:r>
                        <a:rPr lang="en-US" sz="1200" dirty="0">
                          <a:latin typeface="Arial" panose="020B0604020202020204" pitchFamily="34" charset="0"/>
                          <a:cs typeface="Arial" panose="020B0604020202020204" pitchFamily="34" charset="0"/>
                        </a:rPr>
                        <a:t> (All grade)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200" dirty="0" err="1">
                          <a:latin typeface="Arial" panose="020B0604020202020204" pitchFamily="34" charset="0"/>
                          <a:cs typeface="Arial" panose="020B0604020202020204" pitchFamily="34" charset="0"/>
                        </a:rPr>
                        <a:t>Afib</a:t>
                      </a:r>
                      <a:r>
                        <a:rPr lang="en-US" sz="1200" dirty="0">
                          <a:latin typeface="Arial" panose="020B0604020202020204" pitchFamily="34" charset="0"/>
                          <a:cs typeface="Arial" panose="020B0604020202020204" pitchFamily="34" charset="0"/>
                        </a:rPr>
                        <a:t> (≥Grade 3)</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200" dirty="0">
                          <a:latin typeface="Arial" panose="020B0604020202020204" pitchFamily="34" charset="0"/>
                          <a:cs typeface="Arial" panose="020B0604020202020204" pitchFamily="34" charset="0"/>
                        </a:rPr>
                        <a:t>HTN (All grade)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HTN (≥Grade 3)</a:t>
                      </a:r>
                    </a:p>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53133073"/>
                  </a:ext>
                </a:extLst>
              </a:tr>
              <a:tr h="44113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b="1" dirty="0">
                          <a:latin typeface="Arial" panose="020B0604020202020204" pitchFamily="34" charset="0"/>
                          <a:cs typeface="Arial" panose="020B0604020202020204" pitchFamily="34" charset="0"/>
                        </a:rPr>
                        <a:t>Ibrutinib (Resonate 2)</a:t>
                      </a:r>
                    </a:p>
                    <a:p>
                      <a:r>
                        <a:rPr lang="en-US" sz="800" b="0" dirty="0">
                          <a:latin typeface="Arial" panose="020B0604020202020204" pitchFamily="34" charset="0"/>
                          <a:cs typeface="Arial" panose="020B0604020202020204" pitchFamily="34" charset="0"/>
                        </a:rPr>
                        <a:t>Barr, et al. Blood Advances, 2022.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7% during year 7-8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25%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12%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70143125"/>
                  </a:ext>
                </a:extLst>
              </a:tr>
              <a:tr h="617594">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b="1" kern="1200" dirty="0">
                          <a:solidFill>
                            <a:schemeClr val="dk1"/>
                          </a:solidFill>
                          <a:effectLst/>
                          <a:latin typeface="Arial" panose="020B0604020202020204" pitchFamily="34" charset="0"/>
                          <a:ea typeface="+mn-ea"/>
                          <a:cs typeface="Arial" panose="020B0604020202020204" pitchFamily="34" charset="0"/>
                        </a:rPr>
                        <a:t>ELEVATE-RR </a:t>
                      </a:r>
                    </a:p>
                    <a:p>
                      <a:r>
                        <a:rPr lang="en-US" sz="800" dirty="0">
                          <a:latin typeface="Arial" panose="020B0604020202020204" pitchFamily="34" charset="0"/>
                          <a:cs typeface="Arial" panose="020B0604020202020204" pitchFamily="34" charset="0"/>
                        </a:rPr>
                        <a:t>ELEVATE-RR Byrd, et al. J Clin Oncol, 2021 </a:t>
                      </a:r>
                      <a:endParaRPr lang="en-US" sz="8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A: 9.0%</a:t>
                      </a:r>
                    </a:p>
                    <a:p>
                      <a:r>
                        <a:rPr lang="en-US" sz="1200" dirty="0">
                          <a:latin typeface="Arial" panose="020B0604020202020204" pitchFamily="34" charset="0"/>
                          <a:cs typeface="Arial" panose="020B0604020202020204" pitchFamily="34" charset="0"/>
                        </a:rPr>
                        <a:t>I: 15.6%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A: 4.5%</a:t>
                      </a:r>
                    </a:p>
                    <a:p>
                      <a:r>
                        <a:rPr lang="en-US" sz="1200" dirty="0">
                          <a:latin typeface="Arial" panose="020B0604020202020204" pitchFamily="34" charset="0"/>
                          <a:cs typeface="Arial" panose="020B0604020202020204" pitchFamily="34" charset="0"/>
                        </a:rPr>
                        <a:t>I: 3.4%</a:t>
                      </a:r>
                    </a:p>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A: 8.6%</a:t>
                      </a:r>
                    </a:p>
                    <a:p>
                      <a:r>
                        <a:rPr lang="en-US" sz="1200" dirty="0">
                          <a:latin typeface="Arial" panose="020B0604020202020204" pitchFamily="34" charset="0"/>
                          <a:cs typeface="Arial" panose="020B0604020202020204" pitchFamily="34" charset="0"/>
                        </a:rPr>
                        <a:t>I: 22%</a:t>
                      </a:r>
                    </a:p>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A: 4.1%</a:t>
                      </a:r>
                    </a:p>
                    <a:p>
                      <a:r>
                        <a:rPr lang="en-US" sz="1200" dirty="0">
                          <a:latin typeface="Arial" panose="020B0604020202020204" pitchFamily="34" charset="0"/>
                          <a:cs typeface="Arial" panose="020B0604020202020204" pitchFamily="34" charset="0"/>
                        </a:rPr>
                        <a:t>I: 8.7%</a:t>
                      </a:r>
                    </a:p>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970935975"/>
                  </a:ext>
                </a:extLst>
              </a:tr>
              <a:tr h="617594">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b="1" dirty="0">
                          <a:latin typeface="Arial" panose="020B0604020202020204" pitchFamily="34" charset="0"/>
                          <a:cs typeface="Arial" panose="020B0604020202020204" pitchFamily="34" charset="0"/>
                        </a:rPr>
                        <a:t>ALPINE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Brown, et al. NEJM 2023</a:t>
                      </a:r>
                    </a:p>
                    <a:p>
                      <a:endParaRPr lang="en-US" sz="12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Z: 4.5%</a:t>
                      </a:r>
                    </a:p>
                    <a:p>
                      <a:r>
                        <a:rPr lang="en-US" sz="1200" dirty="0">
                          <a:latin typeface="Arial" panose="020B0604020202020204" pitchFamily="34" charset="0"/>
                          <a:cs typeface="Arial" panose="020B0604020202020204" pitchFamily="34" charset="0"/>
                        </a:rPr>
                        <a:t>I: 12.3%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Z: 1.9%</a:t>
                      </a:r>
                    </a:p>
                    <a:p>
                      <a:r>
                        <a:rPr lang="en-US" sz="1200" dirty="0">
                          <a:latin typeface="Arial" panose="020B0604020202020204" pitchFamily="34" charset="0"/>
                          <a:cs typeface="Arial" panose="020B0604020202020204" pitchFamily="34" charset="0"/>
                        </a:rPr>
                        <a:t>I:3.7%</a:t>
                      </a:r>
                    </a:p>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Z: 21.9%</a:t>
                      </a:r>
                    </a:p>
                    <a:p>
                      <a:r>
                        <a:rPr lang="en-US" sz="1200" dirty="0">
                          <a:latin typeface="Arial" panose="020B0604020202020204" pitchFamily="34" charset="0"/>
                          <a:cs typeface="Arial" panose="020B0604020202020204" pitchFamily="34" charset="0"/>
                        </a:rPr>
                        <a:t>I: 19.8%</a:t>
                      </a:r>
                    </a:p>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Z:14.8%</a:t>
                      </a:r>
                    </a:p>
                    <a:p>
                      <a:r>
                        <a:rPr lang="en-US" sz="1200" dirty="0">
                          <a:latin typeface="Arial" panose="020B0604020202020204" pitchFamily="34" charset="0"/>
                          <a:cs typeface="Arial" panose="020B0604020202020204" pitchFamily="34" charset="0"/>
                        </a:rPr>
                        <a:t>I:11.1%</a:t>
                      </a:r>
                    </a:p>
                    <a:p>
                      <a:endParaRPr lang="en-US" sz="12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21805200"/>
                  </a:ext>
                </a:extLst>
              </a:tr>
              <a:tr h="73523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b="1" dirty="0">
                          <a:latin typeface="Arial" panose="020B0604020202020204" pitchFamily="34" charset="0"/>
                          <a:cs typeface="Arial" panose="020B0604020202020204" pitchFamily="34" charset="0"/>
                        </a:rPr>
                        <a:t>Pooled Data from Acalabrutinib in B-cell Malignancies </a:t>
                      </a:r>
                    </a:p>
                    <a:p>
                      <a:r>
                        <a:rPr lang="en-US" sz="800" dirty="0">
                          <a:latin typeface="Arial" panose="020B0604020202020204" pitchFamily="34" charset="0"/>
                          <a:cs typeface="Arial" panose="020B0604020202020204" pitchFamily="34" charset="0"/>
                        </a:rPr>
                        <a:t>Furman et al. Leukemia, 2021</a:t>
                      </a:r>
                      <a:endParaRPr lang="en-US" sz="8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3.5%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44261717"/>
                  </a:ext>
                </a:extLst>
              </a:tr>
              <a:tr h="120578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b="1" dirty="0">
                          <a:latin typeface="Arial" panose="020B0604020202020204" pitchFamily="34" charset="0"/>
                          <a:cs typeface="Arial" panose="020B0604020202020204" pitchFamily="34" charset="0"/>
                        </a:rPr>
                        <a:t>Pooled Data from Zanubrutinib in B-cell Malignancies</a:t>
                      </a:r>
                    </a:p>
                    <a:p>
                      <a:r>
                        <a:rPr lang="en-US" sz="800" dirty="0">
                          <a:latin typeface="Arial" panose="020B0604020202020204" pitchFamily="34" charset="0"/>
                          <a:cs typeface="Arial" panose="020B0604020202020204" pitchFamily="34" charset="0"/>
                        </a:rPr>
                        <a:t>Tam, et al. Blood Advances, 2022 </a:t>
                      </a:r>
                      <a:r>
                        <a:rPr lang="en-US" sz="800" b="1" dirty="0">
                          <a:latin typeface="Arial" panose="020B0604020202020204" pitchFamily="34" charset="0"/>
                          <a:cs typeface="Arial" panose="020B0604020202020204" pitchFamily="34" charset="0"/>
                        </a:rPr>
                        <a:t> </a:t>
                      </a: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200" dirty="0">
                          <a:latin typeface="Arial" panose="020B0604020202020204" pitchFamily="34" charset="0"/>
                          <a:cs typeface="Arial" panose="020B0604020202020204" pitchFamily="34" charset="0"/>
                        </a:rPr>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224257908"/>
                  </a:ext>
                </a:extLst>
              </a:tr>
            </a:tbl>
          </a:graphicData>
        </a:graphic>
      </p:graphicFrame>
      <p:sp>
        <p:nvSpPr>
          <p:cNvPr id="9" name="TextBox 8">
            <a:extLst>
              <a:ext uri="{FF2B5EF4-FFF2-40B4-BE49-F238E27FC236}">
                <a16:creationId xmlns:a16="http://schemas.microsoft.com/office/drawing/2014/main" id="{AF365495-5C06-959B-5EC0-03CF11B3BB77}"/>
              </a:ext>
            </a:extLst>
          </p:cNvPr>
          <p:cNvSpPr txBox="1"/>
          <p:nvPr/>
        </p:nvSpPr>
        <p:spPr>
          <a:xfrm>
            <a:off x="6313713" y="139337"/>
            <a:ext cx="2177143" cy="3970318"/>
          </a:xfrm>
          <a:prstGeom prst="rect">
            <a:avLst/>
          </a:prstGeom>
          <a:noFill/>
        </p:spPr>
        <p:txBody>
          <a:bodyPr wrap="square" rtlCol="0">
            <a:spAutoFit/>
          </a:bodyPr>
          <a:lstStyle/>
          <a:p>
            <a:pPr marL="342900" indent="-342900">
              <a:buFont typeface="Arial" panose="020B0604020202020204" pitchFamily="34" charset="0"/>
              <a:buChar char="•"/>
            </a:pPr>
            <a:r>
              <a:rPr lang="en-US" sz="1400" dirty="0"/>
              <a:t>Acalabrutinib appears to have a lower rate of HTN compared to Zanubrutinib and Ibrutinib</a:t>
            </a:r>
          </a:p>
          <a:p>
            <a:pPr marL="342900" indent="-342900">
              <a:buFont typeface="Arial" panose="020B0604020202020204" pitchFamily="34" charset="0"/>
              <a:buChar char="•"/>
            </a:pPr>
            <a:r>
              <a:rPr lang="en-US" sz="1400" dirty="0"/>
              <a:t>Zanubrutinib appears to have a lower rate of atrial fibrillation compared to Acalabrutinib and Ibrutinib </a:t>
            </a:r>
          </a:p>
          <a:p>
            <a:pPr marL="342900" indent="-342900">
              <a:buFont typeface="Arial" panose="020B0604020202020204" pitchFamily="34" charset="0"/>
              <a:buChar char="•"/>
            </a:pPr>
            <a:r>
              <a:rPr lang="en-US" sz="1400" dirty="0"/>
              <a:t>This data can help guide choice of BTKi to use in patients with pre-existing cardiovascular comorbidities</a:t>
            </a:r>
          </a:p>
        </p:txBody>
      </p:sp>
    </p:spTree>
    <p:extLst>
      <p:ext uri="{BB962C8B-B14F-4D97-AF65-F5344CB8AC3E}">
        <p14:creationId xmlns:p14="http://schemas.microsoft.com/office/powerpoint/2010/main" val="16059145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29153C-8B73-E239-E8E7-EF3817567BB5}"/>
              </a:ext>
            </a:extLst>
          </p:cNvPr>
          <p:cNvSpPr>
            <a:spLocks noGrp="1"/>
          </p:cNvSpPr>
          <p:nvPr>
            <p:ph sz="half" idx="1"/>
          </p:nvPr>
        </p:nvSpPr>
        <p:spPr>
          <a:xfrm>
            <a:off x="0" y="509199"/>
            <a:ext cx="5945258" cy="3231741"/>
          </a:xfrm>
        </p:spPr>
        <p:txBody>
          <a:bodyPr/>
          <a:lstStyle/>
          <a:p>
            <a:r>
              <a:rPr lang="en-US" sz="1400" dirty="0" err="1"/>
              <a:t>Pirtobrutinib</a:t>
            </a:r>
            <a:r>
              <a:rPr lang="en-US" sz="1400" dirty="0"/>
              <a:t>, a highly selective, non-covalent (reversible) BTKi, inhibits both wildtype and C481-mutant BTK </a:t>
            </a:r>
          </a:p>
          <a:p>
            <a:r>
              <a:rPr lang="en-US" sz="1400" dirty="0"/>
              <a:t>76 pts with CLL/SLL who had received a prior BTKi, median of 3 prior therapies (range 1-11), additional prior therapies included anti-CD20 antibody (89%), chemotherapy (80%), BCL2 inhibitor (44%), PI3K inhibitor (24%), CAR-T cell therapy (6%), and stem cell transplantation (2%)</a:t>
            </a:r>
          </a:p>
          <a:p>
            <a:r>
              <a:rPr lang="en-US" sz="1400" dirty="0"/>
              <a:t>High-risk features were frequent: del(17p) in 29% (58/197), mutated TP53 in 40% (91/230), and unmutated IGHV in 85% (188/220)</a:t>
            </a:r>
          </a:p>
          <a:p>
            <a:r>
              <a:rPr lang="en-US" sz="1400" b="0" i="0" dirty="0">
                <a:solidFill>
                  <a:srgbClr val="1A1A1A"/>
                </a:solidFill>
                <a:effectLst/>
              </a:rPr>
              <a:t>ORR by investigator assessment was 74% (95% CI, 68-79) amongst the 84% who received the RP2D of 200mg PO qd</a:t>
            </a:r>
          </a:p>
          <a:p>
            <a:r>
              <a:rPr lang="en-US" sz="1400" b="0" i="0" dirty="0">
                <a:solidFill>
                  <a:srgbClr val="1A1A1A"/>
                </a:solidFill>
                <a:effectLst/>
              </a:rPr>
              <a:t>At a median follow up time of 13.9 months, the median PFS was 19.4 months (95% CI, 16.6-22.3)</a:t>
            </a:r>
          </a:p>
          <a:p>
            <a:r>
              <a:rPr lang="en-US" sz="1400" dirty="0">
                <a:solidFill>
                  <a:srgbClr val="1A1A1A"/>
                </a:solidFill>
              </a:rPr>
              <a:t>T</a:t>
            </a:r>
            <a:r>
              <a:rPr lang="en-US" sz="1400" b="0" i="0" dirty="0">
                <a:solidFill>
                  <a:srgbClr val="1A1A1A"/>
                </a:solidFill>
                <a:effectLst/>
              </a:rPr>
              <a:t>he most common TEAEs, regardless of attribution, were fatigue (26%, n=191), diarrhea (22%, n=160), and contusion (19%, n=138) ≥Grade 3 AEs were low; 1% (n=7) had </a:t>
            </a:r>
            <a:r>
              <a:rPr lang="en-US" sz="1400" b="0" i="0" dirty="0" err="1">
                <a:solidFill>
                  <a:srgbClr val="1A1A1A"/>
                </a:solidFill>
                <a:effectLst/>
              </a:rPr>
              <a:t>Afib</a:t>
            </a:r>
            <a:r>
              <a:rPr lang="en-US" sz="1400" b="0" i="0" dirty="0">
                <a:solidFill>
                  <a:srgbClr val="1A1A1A"/>
                </a:solidFill>
                <a:effectLst/>
              </a:rPr>
              <a:t> and 3% (n=20) had HTN</a:t>
            </a:r>
            <a:endParaRPr lang="en-US" sz="1400" dirty="0"/>
          </a:p>
        </p:txBody>
      </p:sp>
      <p:sp>
        <p:nvSpPr>
          <p:cNvPr id="4" name="Title 3">
            <a:extLst>
              <a:ext uri="{FF2B5EF4-FFF2-40B4-BE49-F238E27FC236}">
                <a16:creationId xmlns:a16="http://schemas.microsoft.com/office/drawing/2014/main" id="{52024CBF-009C-E907-DBFE-1D261B71DDB9}"/>
              </a:ext>
            </a:extLst>
          </p:cNvPr>
          <p:cNvSpPr>
            <a:spLocks noGrp="1"/>
          </p:cNvSpPr>
          <p:nvPr>
            <p:ph type="title"/>
          </p:nvPr>
        </p:nvSpPr>
        <p:spPr>
          <a:xfrm>
            <a:off x="-67588" y="-75576"/>
            <a:ext cx="7800799" cy="584775"/>
          </a:xfrm>
        </p:spPr>
        <p:txBody>
          <a:bodyPr/>
          <a:lstStyle/>
          <a:p>
            <a:r>
              <a:rPr lang="en-US" dirty="0"/>
              <a:t> </a:t>
            </a:r>
            <a:r>
              <a:rPr lang="en-US" sz="2400" b="1" dirty="0">
                <a:solidFill>
                  <a:schemeClr val="tx1"/>
                </a:solidFill>
              </a:rPr>
              <a:t>Phase 1/2 BRUIN Study: </a:t>
            </a:r>
            <a:r>
              <a:rPr lang="en-US" sz="2400" b="1" dirty="0" err="1">
                <a:solidFill>
                  <a:schemeClr val="tx1"/>
                </a:solidFill>
              </a:rPr>
              <a:t>Pirtobrutinib</a:t>
            </a:r>
            <a:r>
              <a:rPr lang="en-US" sz="2400" b="1" dirty="0">
                <a:solidFill>
                  <a:schemeClr val="tx1"/>
                </a:solidFill>
              </a:rPr>
              <a:t> for RR CLL</a:t>
            </a:r>
          </a:p>
        </p:txBody>
      </p:sp>
      <p:sp>
        <p:nvSpPr>
          <p:cNvPr id="5" name="TextBox 4">
            <a:extLst>
              <a:ext uri="{FF2B5EF4-FFF2-40B4-BE49-F238E27FC236}">
                <a16:creationId xmlns:a16="http://schemas.microsoft.com/office/drawing/2014/main" id="{F08BC161-BAB6-0897-C319-B5B62C332FB7}"/>
              </a:ext>
            </a:extLst>
          </p:cNvPr>
          <p:cNvSpPr txBox="1"/>
          <p:nvPr/>
        </p:nvSpPr>
        <p:spPr>
          <a:xfrm>
            <a:off x="5327373" y="4539634"/>
            <a:ext cx="3554233" cy="584775"/>
          </a:xfrm>
          <a:prstGeom prst="rect">
            <a:avLst/>
          </a:prstGeom>
          <a:noFill/>
        </p:spPr>
        <p:txBody>
          <a:bodyPr wrap="square" rtlCol="0">
            <a:spAutoFit/>
          </a:bodyPr>
          <a:lstStyle/>
          <a:p>
            <a:r>
              <a:rPr lang="en-US" sz="800" dirty="0">
                <a:solidFill>
                  <a:srgbClr val="1A1A1A"/>
                </a:solidFill>
                <a:effectLst/>
                <a:latin typeface="+mn-lt"/>
              </a:rPr>
              <a:t>Mato A, et al. </a:t>
            </a:r>
            <a:r>
              <a:rPr lang="en-US" sz="800" dirty="0">
                <a:solidFill>
                  <a:srgbClr val="1C1D1F"/>
                </a:solidFill>
                <a:effectLst/>
                <a:latin typeface="+mn-lt"/>
              </a:rPr>
              <a:t>Efficacy of </a:t>
            </a:r>
            <a:r>
              <a:rPr lang="en-US" sz="800" dirty="0" err="1">
                <a:solidFill>
                  <a:srgbClr val="1C1D1F"/>
                </a:solidFill>
                <a:effectLst/>
                <a:latin typeface="+mn-lt"/>
              </a:rPr>
              <a:t>Pirtobrutinib</a:t>
            </a:r>
            <a:r>
              <a:rPr lang="en-US" sz="800" dirty="0">
                <a:solidFill>
                  <a:srgbClr val="1C1D1F"/>
                </a:solidFill>
                <a:effectLst/>
                <a:latin typeface="+mn-lt"/>
              </a:rPr>
              <a:t> in Covalent BTK-Inhibitor Pre-Treated Relapsed / Refractory CLL/SLL: Additional Patients and Extended Follow-up from the Phase 1/2 BRUIN Study</a:t>
            </a:r>
          </a:p>
          <a:p>
            <a:r>
              <a:rPr lang="en-US" sz="800" dirty="0">
                <a:solidFill>
                  <a:srgbClr val="1A1A1A"/>
                </a:solidFill>
                <a:effectLst/>
                <a:latin typeface="+mn-lt"/>
              </a:rPr>
              <a:t>Blood (2022) 140 (Supplement 1): 2316–2320.</a:t>
            </a:r>
            <a:endParaRPr lang="en-US" sz="800" dirty="0">
              <a:latin typeface="+mn-lt"/>
            </a:endParaRPr>
          </a:p>
        </p:txBody>
      </p:sp>
      <p:pic>
        <p:nvPicPr>
          <p:cNvPr id="6" name="Picture 5">
            <a:extLst>
              <a:ext uri="{FF2B5EF4-FFF2-40B4-BE49-F238E27FC236}">
                <a16:creationId xmlns:a16="http://schemas.microsoft.com/office/drawing/2014/main" id="{28885A4E-C4E6-B7BE-2618-698CA7D12662}"/>
              </a:ext>
            </a:extLst>
          </p:cNvPr>
          <p:cNvPicPr>
            <a:picLocks noChangeAspect="1"/>
          </p:cNvPicPr>
          <p:nvPr/>
        </p:nvPicPr>
        <p:blipFill>
          <a:blip r:embed="rId2"/>
          <a:stretch>
            <a:fillRect/>
          </a:stretch>
        </p:blipFill>
        <p:spPr>
          <a:xfrm>
            <a:off x="5900529" y="588601"/>
            <a:ext cx="3191786" cy="3737114"/>
          </a:xfrm>
          <a:prstGeom prst="rect">
            <a:avLst/>
          </a:prstGeom>
        </p:spPr>
      </p:pic>
    </p:spTree>
    <p:extLst>
      <p:ext uri="{BB962C8B-B14F-4D97-AF65-F5344CB8AC3E}">
        <p14:creationId xmlns:p14="http://schemas.microsoft.com/office/powerpoint/2010/main" val="25461242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32C70-C7AA-5088-62C0-EC84E4214A2D}"/>
              </a:ext>
            </a:extLst>
          </p:cNvPr>
          <p:cNvSpPr>
            <a:spLocks noGrp="1"/>
          </p:cNvSpPr>
          <p:nvPr>
            <p:ph sz="half" idx="1"/>
          </p:nvPr>
        </p:nvSpPr>
        <p:spPr>
          <a:xfrm>
            <a:off x="-45401" y="508990"/>
            <a:ext cx="4110446" cy="3643687"/>
          </a:xfrm>
        </p:spPr>
        <p:txBody>
          <a:bodyPr/>
          <a:lstStyle/>
          <a:p>
            <a:r>
              <a:rPr lang="en-US" sz="1400" dirty="0"/>
              <a:t>4-year follow-up: Pts aged ≤70 y (median=60) with previously untreated CLL/SLL received 3 cycles of I then 12 cycles of I+V (I 420 mg/d orally; V ramp-up to 400 mg/d orally)</a:t>
            </a:r>
          </a:p>
          <a:p>
            <a:r>
              <a:rPr lang="en-US" sz="1400" dirty="0"/>
              <a:t>N=159, 17% del17p, 56% </a:t>
            </a:r>
            <a:r>
              <a:rPr lang="en-US" sz="1400" dirty="0" err="1"/>
              <a:t>uIGHV</a:t>
            </a:r>
            <a:endParaRPr lang="en-US" sz="1400" dirty="0"/>
          </a:p>
          <a:p>
            <a:r>
              <a:rPr lang="en-US" sz="1400" dirty="0"/>
              <a:t>At 4 y, PFS rate was 79% (95% CI 71‒84) and OS rate was 98% (95% CI 94–99). 4 y PFS rates were numerically lower in pts with </a:t>
            </a:r>
            <a:r>
              <a:rPr lang="en-US" sz="1400" dirty="0" err="1"/>
              <a:t>uIGHV</a:t>
            </a:r>
            <a:r>
              <a:rPr lang="en-US" sz="1400" dirty="0"/>
              <a:t> (73%) or del(17p) </a:t>
            </a:r>
            <a:r>
              <a:rPr lang="en-US" sz="1400" b="1" u="sng" dirty="0"/>
              <a:t>and/or TP53 mutation (63%)</a:t>
            </a:r>
            <a:r>
              <a:rPr lang="en-US" sz="1400" dirty="0"/>
              <a:t>, while OS rates remained consistently high</a:t>
            </a:r>
          </a:p>
          <a:p>
            <a:r>
              <a:rPr lang="en-US" sz="1400" b="0" i="0" dirty="0">
                <a:effectLst/>
              </a:rPr>
              <a:t>4 y PFS rates by MRD status 3 </a:t>
            </a:r>
            <a:r>
              <a:rPr lang="en-US" sz="1400" b="0" i="0" dirty="0" err="1">
                <a:effectLst/>
              </a:rPr>
              <a:t>mo</a:t>
            </a:r>
            <a:r>
              <a:rPr lang="en-US" sz="1400" b="0" i="0" dirty="0">
                <a:effectLst/>
              </a:rPr>
              <a:t> after stopping treatment (EOT+3) were significantly higher overall in pts with </a:t>
            </a:r>
            <a:r>
              <a:rPr lang="en-US" sz="1400" b="0" i="0" dirty="0" err="1">
                <a:effectLst/>
              </a:rPr>
              <a:t>uMRD</a:t>
            </a:r>
            <a:r>
              <a:rPr lang="en-US" sz="1400" b="0" i="0" dirty="0">
                <a:effectLst/>
              </a:rPr>
              <a:t> vs detectable MRD (</a:t>
            </a:r>
            <a:r>
              <a:rPr lang="en-US" sz="1400" b="0" i="0" dirty="0" err="1">
                <a:effectLst/>
              </a:rPr>
              <a:t>dMRD</a:t>
            </a:r>
            <a:r>
              <a:rPr lang="en-US" sz="1400" b="0" i="0" dirty="0">
                <a:effectLst/>
              </a:rPr>
              <a:t>) in PB (90% vs. 66%)</a:t>
            </a:r>
            <a:endParaRPr lang="en-US" sz="1400" dirty="0"/>
          </a:p>
        </p:txBody>
      </p:sp>
      <p:sp>
        <p:nvSpPr>
          <p:cNvPr id="4" name="Title 3">
            <a:extLst>
              <a:ext uri="{FF2B5EF4-FFF2-40B4-BE49-F238E27FC236}">
                <a16:creationId xmlns:a16="http://schemas.microsoft.com/office/drawing/2014/main" id="{45555E72-2851-E8CB-1C97-A37470462C28}"/>
              </a:ext>
            </a:extLst>
          </p:cNvPr>
          <p:cNvSpPr>
            <a:spLocks noGrp="1"/>
          </p:cNvSpPr>
          <p:nvPr>
            <p:ph type="title"/>
          </p:nvPr>
        </p:nvSpPr>
        <p:spPr>
          <a:xfrm>
            <a:off x="0" y="47447"/>
            <a:ext cx="9144000" cy="584775"/>
          </a:xfrm>
        </p:spPr>
        <p:txBody>
          <a:bodyPr/>
          <a:lstStyle/>
          <a:p>
            <a:r>
              <a:rPr lang="en-US" sz="2000" b="1" dirty="0">
                <a:solidFill>
                  <a:schemeClr val="tx1"/>
                </a:solidFill>
              </a:rPr>
              <a:t>Phase II CAPTIVATE Study</a:t>
            </a:r>
            <a:r>
              <a:rPr lang="en-US" sz="2000" b="1" baseline="30000" dirty="0">
                <a:solidFill>
                  <a:schemeClr val="tx1"/>
                </a:solidFill>
              </a:rPr>
              <a:t>1</a:t>
            </a:r>
            <a:r>
              <a:rPr lang="en-US" sz="2000" b="1" dirty="0">
                <a:solidFill>
                  <a:schemeClr val="tx1"/>
                </a:solidFill>
              </a:rPr>
              <a:t>: Fixed Duration Ibrutinib Venetoclax</a:t>
            </a:r>
          </a:p>
        </p:txBody>
      </p:sp>
      <p:sp>
        <p:nvSpPr>
          <p:cNvPr id="5" name="TextBox 4">
            <a:extLst>
              <a:ext uri="{FF2B5EF4-FFF2-40B4-BE49-F238E27FC236}">
                <a16:creationId xmlns:a16="http://schemas.microsoft.com/office/drawing/2014/main" id="{BFB9D327-FE2A-251E-010B-F40DA06D0C8E}"/>
              </a:ext>
            </a:extLst>
          </p:cNvPr>
          <p:cNvSpPr txBox="1"/>
          <p:nvPr/>
        </p:nvSpPr>
        <p:spPr>
          <a:xfrm>
            <a:off x="3355517" y="4415598"/>
            <a:ext cx="5788483" cy="969496"/>
          </a:xfrm>
          <a:prstGeom prst="rect">
            <a:avLst/>
          </a:prstGeom>
          <a:noFill/>
        </p:spPr>
        <p:txBody>
          <a:bodyPr wrap="square" rtlCol="0">
            <a:spAutoFit/>
          </a:bodyPr>
          <a:lstStyle/>
          <a:p>
            <a:r>
              <a:rPr lang="en-US" sz="700" baseline="30000" dirty="0">
                <a:latin typeface="+mn-lt"/>
              </a:rPr>
              <a:t>1</a:t>
            </a:r>
            <a:r>
              <a:rPr lang="en-US" sz="700" dirty="0">
                <a:latin typeface="+mn-lt"/>
              </a:rPr>
              <a:t>Barr PM</a:t>
            </a:r>
            <a:r>
              <a:rPr lang="en-US" sz="700" i="0" dirty="0">
                <a:latin typeface="+mn-lt"/>
              </a:rPr>
              <a:t>, et al.</a:t>
            </a:r>
            <a:r>
              <a:rPr lang="en-US" sz="700" i="0" dirty="0">
                <a:effectLst/>
                <a:latin typeface="+mn-lt"/>
              </a:rPr>
              <a:t> Fixed-duration ibrutinib + venetoclax for first-line treatment of chronic lymphocytic leukemia (CLL)/small lymphocytic lymphoma (SLL): 4-y follow-up from the FD cohort of the phase 2 CAPTIVATE study.</a:t>
            </a:r>
          </a:p>
          <a:p>
            <a:r>
              <a:rPr lang="en-US" sz="700" i="0" dirty="0">
                <a:effectLst/>
                <a:latin typeface="+mn-lt"/>
              </a:rPr>
              <a:t>J Clin Oncol 41, 2023 (suppl 16; abstr 7535).</a:t>
            </a:r>
          </a:p>
          <a:p>
            <a:r>
              <a:rPr lang="en-US" sz="700" dirty="0">
                <a:latin typeface="+mn-lt"/>
              </a:rPr>
              <a:t>2Tam, CS, et al. </a:t>
            </a:r>
            <a:r>
              <a:rPr lang="en-US" sz="700" i="0" dirty="0">
                <a:solidFill>
                  <a:srgbClr val="1C1D1F"/>
                </a:solidFill>
                <a:effectLst/>
                <a:latin typeface="+mn-lt"/>
              </a:rPr>
              <a:t>Fixed-duration ibrutinib plus venetoclax for first-line treatment of CLL: primary analysis of the CAPTIVATE FD cohort. </a:t>
            </a:r>
            <a:r>
              <a:rPr lang="en-US" sz="700" i="1" dirty="0">
                <a:solidFill>
                  <a:srgbClr val="1A1A1A"/>
                </a:solidFill>
                <a:effectLst/>
                <a:latin typeface="+mn-lt"/>
              </a:rPr>
              <a:t>Blood</a:t>
            </a:r>
            <a:r>
              <a:rPr lang="en-US" sz="700" i="0" dirty="0">
                <a:solidFill>
                  <a:srgbClr val="1A1A1A"/>
                </a:solidFill>
                <a:effectLst/>
                <a:latin typeface="+mn-lt"/>
              </a:rPr>
              <a:t> (2022) 139 (22): 3278–3289.</a:t>
            </a:r>
            <a:endParaRPr lang="en-US" sz="700" i="0" dirty="0">
              <a:effectLst/>
              <a:latin typeface="+mn-lt"/>
            </a:endParaRPr>
          </a:p>
          <a:p>
            <a:r>
              <a:rPr lang="en-US" sz="700" dirty="0">
                <a:latin typeface="+mn-lt"/>
              </a:rPr>
              <a:t>3 </a:t>
            </a:r>
            <a:r>
              <a:rPr lang="en-US" sz="700" dirty="0" err="1">
                <a:latin typeface="+mn-lt"/>
              </a:rPr>
              <a:t>Kater</a:t>
            </a:r>
            <a:r>
              <a:rPr lang="en-US" sz="700" dirty="0">
                <a:latin typeface="+mn-lt"/>
              </a:rPr>
              <a:t> AP, et al. </a:t>
            </a:r>
            <a:r>
              <a:rPr lang="en-US" sz="700" i="0" dirty="0">
                <a:effectLst/>
                <a:latin typeface="+mn-lt"/>
              </a:rPr>
              <a:t>Fixed-Duration Ibrutinib-Venetoclax in Patients with Chronic Lymphocytic Leukemia and Comorbidities. NEJM Evid 2022;1(7)</a:t>
            </a:r>
          </a:p>
          <a:p>
            <a:endParaRPr lang="en-US" sz="800" dirty="0">
              <a:effectLst/>
              <a:latin typeface="+mn-lt"/>
            </a:endParaRPr>
          </a:p>
        </p:txBody>
      </p:sp>
      <p:pic>
        <p:nvPicPr>
          <p:cNvPr id="7" name="Picture 6">
            <a:extLst>
              <a:ext uri="{FF2B5EF4-FFF2-40B4-BE49-F238E27FC236}">
                <a16:creationId xmlns:a16="http://schemas.microsoft.com/office/drawing/2014/main" id="{CDE64463-F62F-7784-21FD-83394E35DEC2}"/>
              </a:ext>
            </a:extLst>
          </p:cNvPr>
          <p:cNvPicPr>
            <a:picLocks noChangeAspect="1"/>
          </p:cNvPicPr>
          <p:nvPr/>
        </p:nvPicPr>
        <p:blipFill>
          <a:blip r:embed="rId2"/>
          <a:stretch>
            <a:fillRect/>
          </a:stretch>
        </p:blipFill>
        <p:spPr>
          <a:xfrm>
            <a:off x="4110446" y="463763"/>
            <a:ext cx="4772297" cy="1717361"/>
          </a:xfrm>
          <a:prstGeom prst="rect">
            <a:avLst/>
          </a:prstGeom>
        </p:spPr>
      </p:pic>
      <p:sp>
        <p:nvSpPr>
          <p:cNvPr id="8" name="TextBox 7">
            <a:extLst>
              <a:ext uri="{FF2B5EF4-FFF2-40B4-BE49-F238E27FC236}">
                <a16:creationId xmlns:a16="http://schemas.microsoft.com/office/drawing/2014/main" id="{03F357C8-1A63-2939-FC84-8769E88CEEDA}"/>
              </a:ext>
            </a:extLst>
          </p:cNvPr>
          <p:cNvSpPr txBox="1"/>
          <p:nvPr/>
        </p:nvSpPr>
        <p:spPr>
          <a:xfrm>
            <a:off x="3960541" y="2236532"/>
            <a:ext cx="4772297" cy="2123658"/>
          </a:xfrm>
          <a:prstGeom prst="rect">
            <a:avLst/>
          </a:prstGeom>
          <a:noFill/>
        </p:spPr>
        <p:txBody>
          <a:bodyPr wrap="square" rtlCol="0">
            <a:spAutoFit/>
          </a:bodyPr>
          <a:lstStyle/>
          <a:p>
            <a:pPr marL="342900" indent="-342900">
              <a:buFont typeface="Arial" panose="020B0604020202020204" pitchFamily="34" charset="0"/>
              <a:buChar char="•"/>
            </a:pPr>
            <a:r>
              <a:rPr lang="en-US" sz="1200" b="0" i="0" dirty="0">
                <a:effectLst/>
                <a:latin typeface="+mn-lt"/>
              </a:rPr>
              <a:t>One fatal AE (0.6%) (sudden death) occurred during ibrutinib lead-in in CAPTIVATE study</a:t>
            </a:r>
            <a:r>
              <a:rPr lang="en-US" sz="1200" b="0" i="0" baseline="30000" dirty="0">
                <a:effectLst/>
                <a:latin typeface="+mn-lt"/>
              </a:rPr>
              <a:t>2</a:t>
            </a:r>
          </a:p>
          <a:p>
            <a:pPr marL="342900" indent="-342900">
              <a:buFont typeface="Arial" panose="020B0604020202020204" pitchFamily="34" charset="0"/>
              <a:buChar char="•"/>
            </a:pPr>
            <a:r>
              <a:rPr lang="en-US" sz="1200" dirty="0">
                <a:latin typeface="+mn-lt"/>
              </a:rPr>
              <a:t>In Phase III GLOW study</a:t>
            </a:r>
            <a:r>
              <a:rPr lang="en-US" sz="1200" baseline="30000" dirty="0">
                <a:latin typeface="+mn-lt"/>
              </a:rPr>
              <a:t>3</a:t>
            </a:r>
            <a:r>
              <a:rPr lang="en-US" sz="1200" dirty="0">
                <a:latin typeface="+mn-lt"/>
              </a:rPr>
              <a:t> (I+V vs. </a:t>
            </a:r>
            <a:r>
              <a:rPr lang="en-US" sz="1200" dirty="0" err="1">
                <a:latin typeface="+mn-lt"/>
              </a:rPr>
              <a:t>O+Chl</a:t>
            </a:r>
            <a:r>
              <a:rPr lang="en-US" sz="1200" dirty="0">
                <a:latin typeface="+mn-lt"/>
              </a:rPr>
              <a:t>) patients were ≥65 yo  with CIRS ≥6 and most </a:t>
            </a:r>
            <a:r>
              <a:rPr lang="en-US" sz="1200" b="0" i="0" dirty="0">
                <a:effectLst/>
                <a:latin typeface="+mn-lt"/>
              </a:rPr>
              <a:t>patients had preexisting hypertension (66.8%) and/or metabolism disorders (57.8%)</a:t>
            </a:r>
            <a:endParaRPr lang="en-US" sz="1200" b="0" i="0" dirty="0">
              <a:solidFill>
                <a:srgbClr val="4D4D4D"/>
              </a:solidFill>
              <a:effectLst/>
              <a:latin typeface="+mn-lt"/>
            </a:endParaRPr>
          </a:p>
          <a:p>
            <a:pPr marL="342900" indent="-342900">
              <a:buFont typeface="Arial" panose="020B0604020202020204" pitchFamily="34" charset="0"/>
              <a:buChar char="•"/>
            </a:pPr>
            <a:r>
              <a:rPr lang="en-US" sz="1200" i="0" dirty="0">
                <a:effectLst/>
                <a:latin typeface="+mn-lt"/>
              </a:rPr>
              <a:t>There were seven (6.6%) treatment-emergent deaths in the ibrutinib-venetoclax arm, including four during ibrutinib lead-in in the </a:t>
            </a:r>
            <a:r>
              <a:rPr lang="en-US" sz="1200" i="0">
                <a:effectLst/>
                <a:latin typeface="+mn-lt"/>
              </a:rPr>
              <a:t>GLOW study</a:t>
            </a:r>
            <a:endParaRPr lang="en-US" sz="1200" i="0" dirty="0">
              <a:effectLst/>
              <a:latin typeface="+mn-lt"/>
            </a:endParaRPr>
          </a:p>
          <a:p>
            <a:pPr marL="342900" indent="-342900">
              <a:buFont typeface="Arial" panose="020B0604020202020204" pitchFamily="34" charset="0"/>
              <a:buChar char="•"/>
            </a:pPr>
            <a:r>
              <a:rPr lang="en-US" sz="1200" dirty="0">
                <a:latin typeface="+mn-lt"/>
              </a:rPr>
              <a:t>Caution with I + V in elderly, frail pts with CV comorbidities more data to come from V +Z (SEQUOIA trial) and A+ V (MAJIC trial)</a:t>
            </a:r>
          </a:p>
        </p:txBody>
      </p:sp>
    </p:spTree>
    <p:extLst>
      <p:ext uri="{BB962C8B-B14F-4D97-AF65-F5344CB8AC3E}">
        <p14:creationId xmlns:p14="http://schemas.microsoft.com/office/powerpoint/2010/main" val="2928128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208969-4F58-6BC9-C219-FFEA654C1D14}"/>
              </a:ext>
            </a:extLst>
          </p:cNvPr>
          <p:cNvSpPr>
            <a:spLocks noGrp="1"/>
          </p:cNvSpPr>
          <p:nvPr>
            <p:ph type="title"/>
          </p:nvPr>
        </p:nvSpPr>
        <p:spPr>
          <a:xfrm>
            <a:off x="-87405" y="1499063"/>
            <a:ext cx="9144000" cy="820555"/>
          </a:xfrm>
        </p:spPr>
        <p:txBody>
          <a:bodyPr/>
          <a:lstStyle/>
          <a:p>
            <a:r>
              <a:rPr lang="en-US" dirty="0">
                <a:solidFill>
                  <a:schemeClr val="tx2"/>
                </a:solidFill>
              </a:rPr>
              <a:t>Questions?</a:t>
            </a:r>
            <a:br>
              <a:rPr lang="en-US" dirty="0">
                <a:solidFill>
                  <a:schemeClr val="tx2"/>
                </a:solidFill>
              </a:rPr>
            </a:br>
            <a:br>
              <a:rPr lang="en-US" dirty="0"/>
            </a:br>
            <a:endParaRPr lang="en-US" dirty="0"/>
          </a:p>
        </p:txBody>
      </p:sp>
    </p:spTree>
    <p:extLst>
      <p:ext uri="{BB962C8B-B14F-4D97-AF65-F5344CB8AC3E}">
        <p14:creationId xmlns:p14="http://schemas.microsoft.com/office/powerpoint/2010/main" val="22175538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27, 2023</a:t>
            </a:r>
          </a:p>
        </p:txBody>
      </p:sp>
    </p:spTree>
    <p:extLst>
      <p:ext uri="{BB962C8B-B14F-4D97-AF65-F5344CB8AC3E}">
        <p14:creationId xmlns:p14="http://schemas.microsoft.com/office/powerpoint/2010/main" val="25440964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Muhamad Alhaj Moustafa, MD, MS</a:t>
            </a:r>
          </a:p>
          <a:p>
            <a:r>
              <a:rPr lang="en-US" dirty="0">
                <a:solidFill>
                  <a:srgbClr val="002E51"/>
                </a:solidFill>
              </a:rPr>
              <a:t>Assistant Professor of Medicine</a:t>
            </a:r>
          </a:p>
          <a:p>
            <a:r>
              <a:rPr lang="en-US" dirty="0">
                <a:solidFill>
                  <a:srgbClr val="002E51"/>
                </a:solidFill>
              </a:rPr>
              <a:t>Mayo Clinic</a:t>
            </a:r>
          </a:p>
          <a:p>
            <a:r>
              <a:rPr lang="en-US" dirty="0">
                <a:solidFill>
                  <a:srgbClr val="002E51"/>
                </a:solidFill>
              </a:rPr>
              <a:t>Jacksonville, Florida</a:t>
            </a:r>
          </a:p>
        </p:txBody>
      </p:sp>
      <p:sp>
        <p:nvSpPr>
          <p:cNvPr id="4" name="Title 3"/>
          <p:cNvSpPr>
            <a:spLocks noGrp="1"/>
          </p:cNvSpPr>
          <p:nvPr>
            <p:ph type="title"/>
          </p:nvPr>
        </p:nvSpPr>
        <p:spPr>
          <a:xfrm>
            <a:off x="0" y="127465"/>
            <a:ext cx="9144000" cy="786936"/>
          </a:xfrm>
        </p:spPr>
        <p:txBody>
          <a:bodyPr/>
          <a:lstStyle/>
          <a:p>
            <a:r>
              <a:rPr lang="en-US" b="1" dirty="0">
                <a:solidFill>
                  <a:srgbClr val="C00000"/>
                </a:solidFill>
              </a:rPr>
              <a:t>Updates in Mantle Cell Lymphoma</a:t>
            </a:r>
          </a:p>
        </p:txBody>
      </p:sp>
    </p:spTree>
    <p:extLst>
      <p:ext uri="{BB962C8B-B14F-4D97-AF65-F5344CB8AC3E}">
        <p14:creationId xmlns:p14="http://schemas.microsoft.com/office/powerpoint/2010/main" val="15827156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2D5F79F-AB43-439B-AF1A-817D2370E415}"/>
              </a:ext>
            </a:extLst>
          </p:cNvPr>
          <p:cNvSpPr txBox="1">
            <a:spLocks noChangeArrowheads="1"/>
          </p:cNvSpPr>
          <p:nvPr/>
        </p:nvSpPr>
        <p:spPr bwMode="auto">
          <a:xfrm>
            <a:off x="0" y="613754"/>
            <a:ext cx="6148599" cy="385397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lnSpc>
                <a:spcPct val="150000"/>
              </a:lnSpc>
              <a:defRPr/>
            </a:pPr>
            <a:r>
              <a:rPr lang="en-US" altLang="en-US" sz="2000" kern="0" dirty="0"/>
              <a:t>Recognized as a distinct NHL entity by REAL Classification in </a:t>
            </a:r>
            <a:r>
              <a:rPr lang="en-US" altLang="en-US" sz="2000" b="1" kern="0" dirty="0"/>
              <a:t>1992</a:t>
            </a:r>
          </a:p>
          <a:p>
            <a:pPr>
              <a:lnSpc>
                <a:spcPct val="150000"/>
              </a:lnSpc>
              <a:defRPr/>
            </a:pPr>
            <a:r>
              <a:rPr lang="en-US" altLang="en-US" sz="2000" kern="0" dirty="0"/>
              <a:t>MCL accounts for </a:t>
            </a:r>
            <a:r>
              <a:rPr lang="en-US" altLang="en-US" sz="2000" b="1" kern="0" dirty="0"/>
              <a:t>7%</a:t>
            </a:r>
            <a:r>
              <a:rPr lang="en-US" altLang="en-US" sz="2000" kern="0" dirty="0"/>
              <a:t> of NHL cases</a:t>
            </a:r>
          </a:p>
          <a:p>
            <a:pPr>
              <a:lnSpc>
                <a:spcPct val="150000"/>
              </a:lnSpc>
              <a:defRPr/>
            </a:pPr>
            <a:r>
              <a:rPr lang="en-US" altLang="en-US" sz="2000" kern="0" dirty="0"/>
              <a:t>Median age </a:t>
            </a:r>
            <a:r>
              <a:rPr lang="en-US" altLang="en-US" sz="2000" b="1" u="sng" kern="0" dirty="0"/>
              <a:t>60</a:t>
            </a:r>
            <a:r>
              <a:rPr lang="en-US" altLang="en-US" sz="2000" kern="0" dirty="0"/>
              <a:t> years </a:t>
            </a:r>
          </a:p>
          <a:p>
            <a:pPr>
              <a:lnSpc>
                <a:spcPct val="150000"/>
              </a:lnSpc>
              <a:defRPr/>
            </a:pPr>
            <a:r>
              <a:rPr lang="en-US" altLang="en-US" sz="2000" kern="0" dirty="0"/>
              <a:t>Male &gt; female </a:t>
            </a:r>
          </a:p>
          <a:p>
            <a:pPr>
              <a:lnSpc>
                <a:spcPct val="150000"/>
              </a:lnSpc>
              <a:defRPr/>
            </a:pPr>
            <a:r>
              <a:rPr lang="en-US" altLang="en-US" sz="2000" kern="0" dirty="0"/>
              <a:t>Majority of cases Stage III/IV</a:t>
            </a:r>
          </a:p>
        </p:txBody>
      </p:sp>
      <p:sp>
        <p:nvSpPr>
          <p:cNvPr id="4" name="Text Box 4">
            <a:extLst>
              <a:ext uri="{FF2B5EF4-FFF2-40B4-BE49-F238E27FC236}">
                <a16:creationId xmlns:a16="http://schemas.microsoft.com/office/drawing/2014/main" id="{1DA493F5-CA19-DFA6-A19F-092571DCE1AF}"/>
              </a:ext>
            </a:extLst>
          </p:cNvPr>
          <p:cNvSpPr txBox="1">
            <a:spLocks noChangeArrowheads="1"/>
          </p:cNvSpPr>
          <p:nvPr/>
        </p:nvSpPr>
        <p:spPr bwMode="auto">
          <a:xfrm>
            <a:off x="7160652" y="4620206"/>
            <a:ext cx="14574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800" dirty="0"/>
              <a:t>Blood 2010;116:3724</a:t>
            </a:r>
          </a:p>
          <a:p>
            <a:pPr>
              <a:spcBef>
                <a:spcPct val="0"/>
              </a:spcBef>
              <a:buClrTx/>
              <a:buSzTx/>
              <a:buFontTx/>
              <a:buNone/>
            </a:pPr>
            <a:r>
              <a:rPr lang="en-US" altLang="en-US" sz="800" dirty="0"/>
              <a:t>Br J Cancer 2011;105: 1684</a:t>
            </a:r>
          </a:p>
        </p:txBody>
      </p:sp>
      <p:sp>
        <p:nvSpPr>
          <p:cNvPr id="8" name="TextBox 7">
            <a:extLst>
              <a:ext uri="{FF2B5EF4-FFF2-40B4-BE49-F238E27FC236}">
                <a16:creationId xmlns:a16="http://schemas.microsoft.com/office/drawing/2014/main" id="{AC661AB8-3ADF-18AC-B0F2-5769E8D927E2}"/>
              </a:ext>
            </a:extLst>
          </p:cNvPr>
          <p:cNvSpPr txBox="1"/>
          <p:nvPr/>
        </p:nvSpPr>
        <p:spPr>
          <a:xfrm>
            <a:off x="685799" y="78085"/>
            <a:ext cx="5682803" cy="523220"/>
          </a:xfrm>
          <a:prstGeom prst="rect">
            <a:avLst/>
          </a:prstGeom>
          <a:noFill/>
        </p:spPr>
        <p:txBody>
          <a:bodyPr wrap="square">
            <a:spAutoFit/>
          </a:bodyPr>
          <a:lstStyle/>
          <a:p>
            <a:r>
              <a:rPr lang="en-US" sz="2800" b="1" dirty="0">
                <a:solidFill>
                  <a:srgbClr val="C00000"/>
                </a:solidFill>
              </a:rPr>
              <a:t>Mantle Cell Lymphoma</a:t>
            </a:r>
            <a:endParaRPr lang="en-US" sz="2800" dirty="0"/>
          </a:p>
        </p:txBody>
      </p:sp>
      <p:sp>
        <p:nvSpPr>
          <p:cNvPr id="11" name="TextBox 10">
            <a:extLst>
              <a:ext uri="{FF2B5EF4-FFF2-40B4-BE49-F238E27FC236}">
                <a16:creationId xmlns:a16="http://schemas.microsoft.com/office/drawing/2014/main" id="{55F2A878-220A-F61B-B520-1196EDB88261}"/>
              </a:ext>
            </a:extLst>
          </p:cNvPr>
          <p:cNvSpPr txBox="1"/>
          <p:nvPr/>
        </p:nvSpPr>
        <p:spPr>
          <a:xfrm>
            <a:off x="6148599" y="2097675"/>
            <a:ext cx="2995401" cy="584775"/>
          </a:xfrm>
          <a:prstGeom prst="rect">
            <a:avLst/>
          </a:prstGeom>
          <a:noFill/>
        </p:spPr>
        <p:txBody>
          <a:bodyPr wrap="square">
            <a:spAutoFit/>
          </a:bodyPr>
          <a:lstStyle/>
          <a:p>
            <a:pPr algn="ctr"/>
            <a:r>
              <a:rPr lang="en-US" sz="1600" dirty="0">
                <a:solidFill>
                  <a:srgbClr val="00B050"/>
                </a:solidFill>
              </a:rPr>
              <a:t>Monomorphic small to medium-sized lymphoid cells</a:t>
            </a:r>
          </a:p>
        </p:txBody>
      </p:sp>
      <p:cxnSp>
        <p:nvCxnSpPr>
          <p:cNvPr id="13" name="Straight Arrow Connector 12">
            <a:extLst>
              <a:ext uri="{FF2B5EF4-FFF2-40B4-BE49-F238E27FC236}">
                <a16:creationId xmlns:a16="http://schemas.microsoft.com/office/drawing/2014/main" id="{22BAA9EB-850B-86E1-A066-9D436A821A1F}"/>
              </a:ext>
            </a:extLst>
          </p:cNvPr>
          <p:cNvCxnSpPr>
            <a:cxnSpLocks/>
            <a:stCxn id="11" idx="0"/>
          </p:cNvCxnSpPr>
          <p:nvPr/>
        </p:nvCxnSpPr>
        <p:spPr bwMode="auto">
          <a:xfrm flipV="1">
            <a:off x="7646300" y="1729581"/>
            <a:ext cx="0" cy="368094"/>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pic>
        <p:nvPicPr>
          <p:cNvPr id="20" name="Picture 19">
            <a:extLst>
              <a:ext uri="{FF2B5EF4-FFF2-40B4-BE49-F238E27FC236}">
                <a16:creationId xmlns:a16="http://schemas.microsoft.com/office/drawing/2014/main" id="{949F1C2A-0EC5-ACD0-A50E-873D5C80A405}"/>
              </a:ext>
            </a:extLst>
          </p:cNvPr>
          <p:cNvPicPr>
            <a:picLocks noChangeAspect="1"/>
          </p:cNvPicPr>
          <p:nvPr/>
        </p:nvPicPr>
        <p:blipFill>
          <a:blip r:embed="rId2"/>
          <a:stretch>
            <a:fillRect/>
          </a:stretch>
        </p:blipFill>
        <p:spPr>
          <a:xfrm flipH="1">
            <a:off x="2123216" y="2682450"/>
            <a:ext cx="951083" cy="520541"/>
          </a:xfrm>
          <a:prstGeom prst="rect">
            <a:avLst/>
          </a:prstGeom>
        </p:spPr>
      </p:pic>
      <p:graphicFrame>
        <p:nvGraphicFramePr>
          <p:cNvPr id="22" name="Chart 21">
            <a:extLst>
              <a:ext uri="{FF2B5EF4-FFF2-40B4-BE49-F238E27FC236}">
                <a16:creationId xmlns:a16="http://schemas.microsoft.com/office/drawing/2014/main" id="{F191470E-023D-BF6D-AE79-19FD28DF2D50}"/>
              </a:ext>
            </a:extLst>
          </p:cNvPr>
          <p:cNvGraphicFramePr/>
          <p:nvPr/>
        </p:nvGraphicFramePr>
        <p:xfrm>
          <a:off x="4458363" y="1481462"/>
          <a:ext cx="880110" cy="864332"/>
        </p:xfrm>
        <a:graphic>
          <a:graphicData uri="http://schemas.openxmlformats.org/drawingml/2006/chart">
            <c:chart xmlns:c="http://schemas.openxmlformats.org/drawingml/2006/chart" xmlns:r="http://schemas.openxmlformats.org/officeDocument/2006/relationships" r:id="rId3"/>
          </a:graphicData>
        </a:graphic>
      </p:graphicFrame>
      <p:pic>
        <p:nvPicPr>
          <p:cNvPr id="7" name="Content Placeholder 6" descr="A purple and white speckled background&#10;&#10;Description automatically generated">
            <a:extLst>
              <a:ext uri="{FF2B5EF4-FFF2-40B4-BE49-F238E27FC236}">
                <a16:creationId xmlns:a16="http://schemas.microsoft.com/office/drawing/2014/main" id="{E7C605C7-DB8B-0FE9-3452-0A12829D9538}"/>
              </a:ext>
            </a:extLst>
          </p:cNvPr>
          <p:cNvPicPr>
            <a:picLocks noGrp="1" noChangeAspect="1"/>
          </p:cNvPicPr>
          <p:nvPr>
            <p:ph idx="1"/>
          </p:nvPr>
        </p:nvPicPr>
        <p:blipFill>
          <a:blip r:embed="rId4"/>
          <a:stretch>
            <a:fillRect/>
          </a:stretch>
        </p:blipFill>
        <p:spPr>
          <a:xfrm>
            <a:off x="6229718" y="1"/>
            <a:ext cx="2914281" cy="1682742"/>
          </a:xfrm>
        </p:spPr>
      </p:pic>
    </p:spTree>
    <p:extLst>
      <p:ext uri="{BB962C8B-B14F-4D97-AF65-F5344CB8AC3E}">
        <p14:creationId xmlns:p14="http://schemas.microsoft.com/office/powerpoint/2010/main" val="2721227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D5846-495A-9A1E-59A7-5307A5EDABA5}"/>
              </a:ext>
            </a:extLst>
          </p:cNvPr>
          <p:cNvSpPr txBox="1"/>
          <p:nvPr/>
        </p:nvSpPr>
        <p:spPr>
          <a:xfrm>
            <a:off x="0" y="103031"/>
            <a:ext cx="9098924" cy="3416320"/>
          </a:xfrm>
          <a:prstGeom prst="rect">
            <a:avLst/>
          </a:prstGeom>
          <a:noFill/>
        </p:spPr>
        <p:txBody>
          <a:bodyPr wrap="square" rtlCol="0">
            <a:spAutoFit/>
          </a:bodyPr>
          <a:lstStyle/>
          <a:p>
            <a:endParaRPr lang="en-US" b="0" i="0" dirty="0">
              <a:solidFill>
                <a:srgbClr val="000000"/>
              </a:solidFill>
              <a:effectLst/>
              <a:latin typeface="Noto Sans" panose="020B0502040504020204" pitchFamily="34" charset="0"/>
            </a:endParaRPr>
          </a:p>
          <a:p>
            <a:r>
              <a:rPr lang="en-US" b="1" i="0" dirty="0">
                <a:solidFill>
                  <a:srgbClr val="000000"/>
                </a:solidFill>
                <a:effectLst/>
                <a:latin typeface="+mn-lt"/>
              </a:rPr>
              <a:t>Myelofibrosis (MF) is a myeloproliferative neoplasm characterized by anemia, extramedullary hematopoiesis, </a:t>
            </a:r>
          </a:p>
          <a:p>
            <a:r>
              <a:rPr lang="en-US" b="1" i="0" dirty="0">
                <a:solidFill>
                  <a:srgbClr val="000000"/>
                </a:solidFill>
                <a:effectLst/>
                <a:latin typeface="+mn-lt"/>
              </a:rPr>
              <a:t>splenomegaly, debilitating constitutional symptoms.</a:t>
            </a:r>
            <a:endParaRPr lang="en-US" b="1" i="0" baseline="30000" dirty="0">
              <a:solidFill>
                <a:srgbClr val="0B529F"/>
              </a:solidFill>
              <a:effectLst/>
              <a:latin typeface="+mn-lt"/>
            </a:endParaRPr>
          </a:p>
          <a:p>
            <a:r>
              <a:rPr lang="en-US" b="1" i="0" dirty="0">
                <a:solidFill>
                  <a:srgbClr val="000000"/>
                </a:solidFill>
                <a:effectLst/>
                <a:latin typeface="+mn-lt"/>
              </a:rPr>
              <a:t> </a:t>
            </a:r>
          </a:p>
          <a:p>
            <a:r>
              <a:rPr lang="en-US" b="1" i="0" dirty="0">
                <a:solidFill>
                  <a:srgbClr val="000000"/>
                </a:solidFill>
                <a:effectLst/>
                <a:latin typeface="+mn-lt"/>
              </a:rPr>
              <a:t>Approximately 90% of patients with MF harbor mutations in </a:t>
            </a:r>
            <a:r>
              <a:rPr lang="en-US" b="1" i="1" dirty="0">
                <a:solidFill>
                  <a:srgbClr val="000000"/>
                </a:solidFill>
                <a:effectLst/>
                <a:latin typeface="+mn-lt"/>
              </a:rPr>
              <a:t>JAK2</a:t>
            </a:r>
            <a:r>
              <a:rPr lang="en-US" b="1" i="0" dirty="0">
                <a:solidFill>
                  <a:srgbClr val="000000"/>
                </a:solidFill>
                <a:effectLst/>
                <a:latin typeface="+mn-lt"/>
              </a:rPr>
              <a:t>, </a:t>
            </a:r>
            <a:r>
              <a:rPr lang="en-US" b="1" i="1" dirty="0">
                <a:solidFill>
                  <a:srgbClr val="000000"/>
                </a:solidFill>
                <a:effectLst/>
                <a:latin typeface="+mn-lt"/>
              </a:rPr>
              <a:t>CALR</a:t>
            </a:r>
            <a:r>
              <a:rPr lang="en-US" b="1" i="0" dirty="0">
                <a:solidFill>
                  <a:srgbClr val="000000"/>
                </a:solidFill>
                <a:effectLst/>
                <a:latin typeface="+mn-lt"/>
              </a:rPr>
              <a:t>, or </a:t>
            </a:r>
            <a:r>
              <a:rPr lang="en-US" b="1" i="1" dirty="0">
                <a:solidFill>
                  <a:srgbClr val="000000"/>
                </a:solidFill>
                <a:effectLst/>
                <a:latin typeface="+mn-lt"/>
              </a:rPr>
              <a:t>MPL</a:t>
            </a:r>
            <a:r>
              <a:rPr lang="en-US" b="1" i="0" dirty="0">
                <a:solidFill>
                  <a:srgbClr val="000000"/>
                </a:solidFill>
                <a:effectLst/>
                <a:latin typeface="+mn-lt"/>
              </a:rPr>
              <a:t> leading to constitutive activation of Janus kinase (JAK)–signal transducers and activators of transcription signaling</a:t>
            </a:r>
            <a:endParaRPr lang="en-US" b="1" dirty="0">
              <a:latin typeface="+mn-lt"/>
            </a:endParaRPr>
          </a:p>
        </p:txBody>
      </p:sp>
    </p:spTree>
    <p:extLst>
      <p:ext uri="{BB962C8B-B14F-4D97-AF65-F5344CB8AC3E}">
        <p14:creationId xmlns:p14="http://schemas.microsoft.com/office/powerpoint/2010/main" val="25834060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EFB111-D926-BDC3-83EC-846004A643C8}"/>
              </a:ext>
            </a:extLst>
          </p:cNvPr>
          <p:cNvSpPr txBox="1"/>
          <p:nvPr/>
        </p:nvSpPr>
        <p:spPr>
          <a:xfrm>
            <a:off x="685799" y="78085"/>
            <a:ext cx="5682803" cy="523220"/>
          </a:xfrm>
          <a:prstGeom prst="rect">
            <a:avLst/>
          </a:prstGeom>
          <a:noFill/>
        </p:spPr>
        <p:txBody>
          <a:bodyPr wrap="square">
            <a:spAutoFit/>
          </a:bodyPr>
          <a:lstStyle/>
          <a:p>
            <a:r>
              <a:rPr lang="en-US" sz="2800" b="1" dirty="0">
                <a:solidFill>
                  <a:srgbClr val="C00000"/>
                </a:solidFill>
              </a:rPr>
              <a:t>Mantle Cell Lymphoma</a:t>
            </a:r>
            <a:endParaRPr lang="en-US" sz="2800" dirty="0"/>
          </a:p>
        </p:txBody>
      </p:sp>
      <p:sp>
        <p:nvSpPr>
          <p:cNvPr id="12" name="TextBox 11">
            <a:extLst>
              <a:ext uri="{FF2B5EF4-FFF2-40B4-BE49-F238E27FC236}">
                <a16:creationId xmlns:a16="http://schemas.microsoft.com/office/drawing/2014/main" id="{61CA6829-5C8F-86E1-B09F-5B8F6A074011}"/>
              </a:ext>
            </a:extLst>
          </p:cNvPr>
          <p:cNvSpPr txBox="1"/>
          <p:nvPr/>
        </p:nvSpPr>
        <p:spPr>
          <a:xfrm>
            <a:off x="3022200" y="2120713"/>
            <a:ext cx="1163782" cy="461665"/>
          </a:xfrm>
          <a:prstGeom prst="rect">
            <a:avLst/>
          </a:prstGeom>
          <a:noFill/>
        </p:spPr>
        <p:txBody>
          <a:bodyPr wrap="square" rtlCol="0">
            <a:spAutoFit/>
          </a:bodyPr>
          <a:lstStyle/>
          <a:p>
            <a:pPr algn="ctr"/>
            <a:r>
              <a:rPr lang="en-US" dirty="0"/>
              <a:t>CD5</a:t>
            </a:r>
          </a:p>
        </p:txBody>
      </p:sp>
      <p:sp>
        <p:nvSpPr>
          <p:cNvPr id="15" name="TextBox 14">
            <a:extLst>
              <a:ext uri="{FF2B5EF4-FFF2-40B4-BE49-F238E27FC236}">
                <a16:creationId xmlns:a16="http://schemas.microsoft.com/office/drawing/2014/main" id="{17D97447-9639-1C83-BD09-3F90F99AAC55}"/>
              </a:ext>
            </a:extLst>
          </p:cNvPr>
          <p:cNvSpPr txBox="1"/>
          <p:nvPr/>
        </p:nvSpPr>
        <p:spPr>
          <a:xfrm>
            <a:off x="470192" y="2112466"/>
            <a:ext cx="1163782" cy="461665"/>
          </a:xfrm>
          <a:prstGeom prst="rect">
            <a:avLst/>
          </a:prstGeom>
          <a:noFill/>
        </p:spPr>
        <p:txBody>
          <a:bodyPr wrap="square" rtlCol="0">
            <a:spAutoFit/>
          </a:bodyPr>
          <a:lstStyle/>
          <a:p>
            <a:pPr algn="ctr"/>
            <a:r>
              <a:rPr lang="en-US" dirty="0"/>
              <a:t>CD20</a:t>
            </a:r>
          </a:p>
        </p:txBody>
      </p:sp>
      <p:sp>
        <p:nvSpPr>
          <p:cNvPr id="18" name="TextBox 17">
            <a:extLst>
              <a:ext uri="{FF2B5EF4-FFF2-40B4-BE49-F238E27FC236}">
                <a16:creationId xmlns:a16="http://schemas.microsoft.com/office/drawing/2014/main" id="{60829AFE-1CA6-5669-33E7-9904C9EA886E}"/>
              </a:ext>
            </a:extLst>
          </p:cNvPr>
          <p:cNvSpPr txBox="1"/>
          <p:nvPr/>
        </p:nvSpPr>
        <p:spPr>
          <a:xfrm>
            <a:off x="1777411" y="3893503"/>
            <a:ext cx="1510424" cy="461665"/>
          </a:xfrm>
          <a:prstGeom prst="rect">
            <a:avLst/>
          </a:prstGeom>
          <a:noFill/>
        </p:spPr>
        <p:txBody>
          <a:bodyPr wrap="square" rtlCol="0">
            <a:spAutoFit/>
          </a:bodyPr>
          <a:lstStyle/>
          <a:p>
            <a:pPr algn="ctr"/>
            <a:r>
              <a:rPr lang="en-US" dirty="0"/>
              <a:t>Cyclin D1</a:t>
            </a:r>
          </a:p>
        </p:txBody>
      </p:sp>
      <p:sp>
        <p:nvSpPr>
          <p:cNvPr id="19" name="TextBox 18">
            <a:extLst>
              <a:ext uri="{FF2B5EF4-FFF2-40B4-BE49-F238E27FC236}">
                <a16:creationId xmlns:a16="http://schemas.microsoft.com/office/drawing/2014/main" id="{F47FA662-523C-3ADF-6CF3-218068E6CA47}"/>
              </a:ext>
            </a:extLst>
          </p:cNvPr>
          <p:cNvSpPr txBox="1"/>
          <p:nvPr/>
        </p:nvSpPr>
        <p:spPr>
          <a:xfrm>
            <a:off x="7135187" y="4642936"/>
            <a:ext cx="1744117" cy="253916"/>
          </a:xfrm>
          <a:prstGeom prst="rect">
            <a:avLst/>
          </a:prstGeom>
          <a:noFill/>
        </p:spPr>
        <p:txBody>
          <a:bodyPr wrap="square" rtlCol="0">
            <a:spAutoFit/>
          </a:bodyPr>
          <a:lstStyle/>
          <a:p>
            <a:r>
              <a:rPr lang="en-US" sz="1050" dirty="0"/>
              <a:t>Biopsy at Mayo Clinic</a:t>
            </a:r>
          </a:p>
        </p:txBody>
      </p:sp>
      <p:sp>
        <p:nvSpPr>
          <p:cNvPr id="21" name="TextBox 20">
            <a:extLst>
              <a:ext uri="{FF2B5EF4-FFF2-40B4-BE49-F238E27FC236}">
                <a16:creationId xmlns:a16="http://schemas.microsoft.com/office/drawing/2014/main" id="{4224B596-E388-DF3D-0BA6-B900961ECE4C}"/>
              </a:ext>
            </a:extLst>
          </p:cNvPr>
          <p:cNvSpPr txBox="1"/>
          <p:nvPr/>
        </p:nvSpPr>
        <p:spPr>
          <a:xfrm>
            <a:off x="4118204" y="2924648"/>
            <a:ext cx="4607416" cy="523220"/>
          </a:xfrm>
          <a:prstGeom prst="rect">
            <a:avLst/>
          </a:prstGeom>
          <a:noFill/>
        </p:spPr>
        <p:txBody>
          <a:bodyPr wrap="square">
            <a:spAutoFit/>
          </a:bodyPr>
          <a:lstStyle/>
          <a:p>
            <a:pPr eaLnBrk="1" hangingPunct="1">
              <a:spcBef>
                <a:spcPct val="70000"/>
              </a:spcBef>
              <a:defRPr/>
            </a:pPr>
            <a:r>
              <a:rPr lang="en-US" altLang="en-US" sz="1400" dirty="0"/>
              <a:t>Aberrant cyclin D1 overexpression due to t(11;14)(q13;q32) is a molecular signature of MCL</a:t>
            </a:r>
          </a:p>
        </p:txBody>
      </p:sp>
      <p:cxnSp>
        <p:nvCxnSpPr>
          <p:cNvPr id="23" name="Straight Arrow Connector 22">
            <a:extLst>
              <a:ext uri="{FF2B5EF4-FFF2-40B4-BE49-F238E27FC236}">
                <a16:creationId xmlns:a16="http://schemas.microsoft.com/office/drawing/2014/main" id="{388FFA7E-EE77-960A-A34E-2C823B0582AC}"/>
              </a:ext>
            </a:extLst>
          </p:cNvPr>
          <p:cNvCxnSpPr>
            <a:cxnSpLocks/>
            <a:endCxn id="21" idx="1"/>
          </p:cNvCxnSpPr>
          <p:nvPr/>
        </p:nvCxnSpPr>
        <p:spPr bwMode="auto">
          <a:xfrm flipV="1">
            <a:off x="3683358" y="3186258"/>
            <a:ext cx="434846" cy="1263"/>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pic>
        <p:nvPicPr>
          <p:cNvPr id="5" name="Content Placeholder 4" descr="A close-up of a cell&#10;&#10;Description automatically generated">
            <a:extLst>
              <a:ext uri="{FF2B5EF4-FFF2-40B4-BE49-F238E27FC236}">
                <a16:creationId xmlns:a16="http://schemas.microsoft.com/office/drawing/2014/main" id="{78A99457-1291-64B1-206A-A20914A6AD80}"/>
              </a:ext>
            </a:extLst>
          </p:cNvPr>
          <p:cNvPicPr>
            <a:picLocks noGrp="1" noChangeAspect="1"/>
          </p:cNvPicPr>
          <p:nvPr>
            <p:ph idx="1"/>
          </p:nvPr>
        </p:nvPicPr>
        <p:blipFill>
          <a:blip r:embed="rId2"/>
          <a:stretch>
            <a:fillRect/>
          </a:stretch>
        </p:blipFill>
        <p:spPr>
          <a:xfrm>
            <a:off x="2532623" y="809588"/>
            <a:ext cx="2340829" cy="1326413"/>
          </a:xfrm>
        </p:spPr>
      </p:pic>
      <p:pic>
        <p:nvPicPr>
          <p:cNvPr id="8" name="Picture 7" descr="A close up of a surface&#10;&#10;Description automatically generated">
            <a:extLst>
              <a:ext uri="{FF2B5EF4-FFF2-40B4-BE49-F238E27FC236}">
                <a16:creationId xmlns:a16="http://schemas.microsoft.com/office/drawing/2014/main" id="{8B38A1F1-A4DC-9143-FF0C-F06DAA4AEDA1}"/>
              </a:ext>
            </a:extLst>
          </p:cNvPr>
          <p:cNvPicPr>
            <a:picLocks noChangeAspect="1"/>
          </p:cNvPicPr>
          <p:nvPr/>
        </p:nvPicPr>
        <p:blipFill>
          <a:blip r:embed="rId3"/>
          <a:stretch>
            <a:fillRect/>
          </a:stretch>
        </p:blipFill>
        <p:spPr>
          <a:xfrm>
            <a:off x="-70793" y="793095"/>
            <a:ext cx="2344007" cy="1319371"/>
          </a:xfrm>
          <a:prstGeom prst="rect">
            <a:avLst/>
          </a:prstGeom>
        </p:spPr>
      </p:pic>
      <p:pic>
        <p:nvPicPr>
          <p:cNvPr id="13" name="Picture 12" descr="A close-up of a stone&#10;&#10;Description automatically generated">
            <a:extLst>
              <a:ext uri="{FF2B5EF4-FFF2-40B4-BE49-F238E27FC236}">
                <a16:creationId xmlns:a16="http://schemas.microsoft.com/office/drawing/2014/main" id="{1DF1A9AF-CD52-0FF1-166F-DF2A92423319}"/>
              </a:ext>
            </a:extLst>
          </p:cNvPr>
          <p:cNvPicPr>
            <a:picLocks noChangeAspect="1"/>
          </p:cNvPicPr>
          <p:nvPr/>
        </p:nvPicPr>
        <p:blipFill>
          <a:blip r:embed="rId4"/>
          <a:stretch>
            <a:fillRect/>
          </a:stretch>
        </p:blipFill>
        <p:spPr>
          <a:xfrm>
            <a:off x="1331198" y="2534819"/>
            <a:ext cx="2272893" cy="1302878"/>
          </a:xfrm>
          <a:prstGeom prst="rect">
            <a:avLst/>
          </a:prstGeom>
        </p:spPr>
      </p:pic>
      <p:pic>
        <p:nvPicPr>
          <p:cNvPr id="20" name="Picture 19" descr="A purple and white speckled background&#10;&#10;Description automatically generated">
            <a:extLst>
              <a:ext uri="{FF2B5EF4-FFF2-40B4-BE49-F238E27FC236}">
                <a16:creationId xmlns:a16="http://schemas.microsoft.com/office/drawing/2014/main" id="{9227BC91-7F50-C32C-D7C5-26858F9ABEC4}"/>
              </a:ext>
            </a:extLst>
          </p:cNvPr>
          <p:cNvPicPr>
            <a:picLocks noChangeAspect="1"/>
          </p:cNvPicPr>
          <p:nvPr/>
        </p:nvPicPr>
        <p:blipFill>
          <a:blip r:embed="rId5"/>
          <a:stretch>
            <a:fillRect/>
          </a:stretch>
        </p:blipFill>
        <p:spPr>
          <a:xfrm>
            <a:off x="6264032" y="0"/>
            <a:ext cx="2881160" cy="1663617"/>
          </a:xfrm>
          <a:prstGeom prst="rect">
            <a:avLst/>
          </a:prstGeom>
        </p:spPr>
      </p:pic>
    </p:spTree>
    <p:extLst>
      <p:ext uri="{BB962C8B-B14F-4D97-AF65-F5344CB8AC3E}">
        <p14:creationId xmlns:p14="http://schemas.microsoft.com/office/powerpoint/2010/main" val="3737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6996AA-09C9-5680-CE28-8D025934597E}"/>
              </a:ext>
            </a:extLst>
          </p:cNvPr>
          <p:cNvSpPr txBox="1">
            <a:spLocks/>
          </p:cNvSpPr>
          <p:nvPr/>
        </p:nvSpPr>
        <p:spPr>
          <a:xfrm>
            <a:off x="76200" y="155742"/>
            <a:ext cx="7391400" cy="138430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defRPr/>
            </a:pPr>
            <a:r>
              <a:rPr lang="en-US" b="1" kern="0" dirty="0">
                <a:solidFill>
                  <a:srgbClr val="C00000"/>
                </a:solidFill>
              </a:rPr>
              <a:t>Clinical subtypes of MCL</a:t>
            </a:r>
          </a:p>
        </p:txBody>
      </p:sp>
      <p:graphicFrame>
        <p:nvGraphicFramePr>
          <p:cNvPr id="4" name="Content Placeholder 5">
            <a:extLst>
              <a:ext uri="{FF2B5EF4-FFF2-40B4-BE49-F238E27FC236}">
                <a16:creationId xmlns:a16="http://schemas.microsoft.com/office/drawing/2014/main" id="{DD4DDBF5-F404-CF04-3DFA-8FED2BBB2CC6}"/>
              </a:ext>
            </a:extLst>
          </p:cNvPr>
          <p:cNvGraphicFramePr>
            <a:graphicFrameLocks/>
          </p:cNvGraphicFramePr>
          <p:nvPr/>
        </p:nvGraphicFramePr>
        <p:xfrm>
          <a:off x="76200" y="1118266"/>
          <a:ext cx="8229600" cy="249396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780">
                <a:tc>
                  <a:txBody>
                    <a:bodyPr/>
                    <a:lstStyle/>
                    <a:p>
                      <a:endParaRPr lang="en-US" sz="1800" dirty="0"/>
                    </a:p>
                  </a:txBody>
                  <a:tcPr marT="45713" marB="45713"/>
                </a:tc>
                <a:tc>
                  <a:txBody>
                    <a:bodyPr/>
                    <a:lstStyle/>
                    <a:p>
                      <a:r>
                        <a:rPr lang="en-US" sz="1800" dirty="0">
                          <a:solidFill>
                            <a:srgbClr val="0070C0"/>
                          </a:solidFill>
                        </a:rPr>
                        <a:t>Classical MCL</a:t>
                      </a:r>
                    </a:p>
                  </a:txBody>
                  <a:tcPr marT="45713" marB="45713"/>
                </a:tc>
                <a:tc>
                  <a:txBody>
                    <a:bodyPr/>
                    <a:lstStyle/>
                    <a:p>
                      <a:r>
                        <a:rPr lang="en-US" sz="1800" dirty="0">
                          <a:solidFill>
                            <a:srgbClr val="00B050"/>
                          </a:solidFill>
                        </a:rPr>
                        <a:t>Leukemic MCL</a:t>
                      </a:r>
                    </a:p>
                  </a:txBody>
                  <a:tcPr marT="45713" marB="45713"/>
                </a:tc>
                <a:extLst>
                  <a:ext uri="{0D108BD9-81ED-4DB2-BD59-A6C34878D82A}">
                    <a16:rowId xmlns:a16="http://schemas.microsoft.com/office/drawing/2014/main" val="10000"/>
                  </a:ext>
                </a:extLst>
              </a:tr>
              <a:tr h="640065">
                <a:tc>
                  <a:txBody>
                    <a:bodyPr/>
                    <a:lstStyle/>
                    <a:p>
                      <a:r>
                        <a:rPr lang="en-US" sz="1800" b="1" dirty="0"/>
                        <a:t>Cellular origin</a:t>
                      </a:r>
                    </a:p>
                  </a:txBody>
                  <a:tcPr marT="45713" marB="45713"/>
                </a:tc>
                <a:tc>
                  <a:txBody>
                    <a:bodyPr/>
                    <a:lstStyle/>
                    <a:p>
                      <a:r>
                        <a:rPr lang="en-US" sz="1800" dirty="0"/>
                        <a:t>Naïve B cells</a:t>
                      </a:r>
                    </a:p>
                  </a:txBody>
                  <a:tcPr marT="45713" marB="45713"/>
                </a:tc>
                <a:tc>
                  <a:txBody>
                    <a:bodyPr/>
                    <a:lstStyle/>
                    <a:p>
                      <a:r>
                        <a:rPr lang="en-US" sz="1800" dirty="0"/>
                        <a:t>Ag-experienced B cells</a:t>
                      </a:r>
                    </a:p>
                  </a:txBody>
                  <a:tcPr marT="45713" marB="45713"/>
                </a:tc>
                <a:extLst>
                  <a:ext uri="{0D108BD9-81ED-4DB2-BD59-A6C34878D82A}">
                    <a16:rowId xmlns:a16="http://schemas.microsoft.com/office/drawing/2014/main" val="10001"/>
                  </a:ext>
                </a:extLst>
              </a:tr>
              <a:tr h="370780">
                <a:tc>
                  <a:txBody>
                    <a:bodyPr/>
                    <a:lstStyle/>
                    <a:p>
                      <a:r>
                        <a:rPr lang="en-US" sz="1800" b="1" dirty="0"/>
                        <a:t>Localization</a:t>
                      </a:r>
                    </a:p>
                  </a:txBody>
                  <a:tcPr marT="45713" marB="45713"/>
                </a:tc>
                <a:tc>
                  <a:txBody>
                    <a:bodyPr/>
                    <a:lstStyle/>
                    <a:p>
                      <a:r>
                        <a:rPr lang="en-US" sz="1800" dirty="0"/>
                        <a:t>LN and extranodal sites </a:t>
                      </a:r>
                    </a:p>
                  </a:txBody>
                  <a:tcPr marT="45713" marB="45713"/>
                </a:tc>
                <a:tc>
                  <a:txBody>
                    <a:bodyPr/>
                    <a:lstStyle/>
                    <a:p>
                      <a:r>
                        <a:rPr lang="en-US" sz="1800" dirty="0"/>
                        <a:t>PB, BM, and Spleen</a:t>
                      </a:r>
                    </a:p>
                  </a:txBody>
                  <a:tcPr marT="45713" marB="45713"/>
                </a:tc>
                <a:extLst>
                  <a:ext uri="{0D108BD9-81ED-4DB2-BD59-A6C34878D82A}">
                    <a16:rowId xmlns:a16="http://schemas.microsoft.com/office/drawing/2014/main" val="10002"/>
                  </a:ext>
                </a:extLst>
              </a:tr>
              <a:tr h="370780">
                <a:tc>
                  <a:txBody>
                    <a:bodyPr/>
                    <a:lstStyle/>
                    <a:p>
                      <a:r>
                        <a:rPr lang="en-US" sz="1800" b="1" dirty="0"/>
                        <a:t>SOX11</a:t>
                      </a:r>
                    </a:p>
                  </a:txBody>
                  <a:tcPr marT="45713" marB="45713"/>
                </a:tc>
                <a:tc>
                  <a:txBody>
                    <a:bodyPr/>
                    <a:lstStyle/>
                    <a:p>
                      <a:r>
                        <a:rPr lang="en-US" sz="1800" dirty="0"/>
                        <a:t>(+)</a:t>
                      </a:r>
                    </a:p>
                  </a:txBody>
                  <a:tcPr marT="45713" marB="45713"/>
                </a:tc>
                <a:tc>
                  <a:txBody>
                    <a:bodyPr/>
                    <a:lstStyle/>
                    <a:p>
                      <a:r>
                        <a:rPr lang="en-US" sz="1800" dirty="0"/>
                        <a:t>(-)</a:t>
                      </a:r>
                    </a:p>
                  </a:txBody>
                  <a:tcPr marT="45713" marB="45713"/>
                </a:tc>
                <a:extLst>
                  <a:ext uri="{0D108BD9-81ED-4DB2-BD59-A6C34878D82A}">
                    <a16:rowId xmlns:a16="http://schemas.microsoft.com/office/drawing/2014/main" val="10003"/>
                  </a:ext>
                </a:extLst>
              </a:tr>
              <a:tr h="370780">
                <a:tc>
                  <a:txBody>
                    <a:bodyPr/>
                    <a:lstStyle/>
                    <a:p>
                      <a:r>
                        <a:rPr lang="en-US" sz="1800" b="1" dirty="0"/>
                        <a:t>Clinical course </a:t>
                      </a:r>
                    </a:p>
                  </a:txBody>
                  <a:tcPr marT="45713" marB="45713"/>
                </a:tc>
                <a:tc>
                  <a:txBody>
                    <a:bodyPr/>
                    <a:lstStyle/>
                    <a:p>
                      <a:r>
                        <a:rPr lang="en-US" sz="1800" dirty="0"/>
                        <a:t>Aggressive</a:t>
                      </a:r>
                    </a:p>
                  </a:txBody>
                  <a:tcPr marT="45713" marB="45713"/>
                </a:tc>
                <a:tc>
                  <a:txBody>
                    <a:bodyPr/>
                    <a:lstStyle/>
                    <a:p>
                      <a:r>
                        <a:rPr lang="en-US" sz="1800" dirty="0"/>
                        <a:t>Indolent</a:t>
                      </a:r>
                    </a:p>
                  </a:txBody>
                  <a:tcPr marT="45713" marB="45713"/>
                </a:tc>
                <a:extLst>
                  <a:ext uri="{0D108BD9-81ED-4DB2-BD59-A6C34878D82A}">
                    <a16:rowId xmlns:a16="http://schemas.microsoft.com/office/drawing/2014/main" val="10004"/>
                  </a:ext>
                </a:extLst>
              </a:tr>
              <a:tr h="370780">
                <a:tc>
                  <a:txBody>
                    <a:bodyPr/>
                    <a:lstStyle/>
                    <a:p>
                      <a:r>
                        <a:rPr lang="en-US" sz="1800" b="1" dirty="0"/>
                        <a:t>Prognosis</a:t>
                      </a:r>
                    </a:p>
                  </a:txBody>
                  <a:tcPr marT="45713" marB="45713"/>
                </a:tc>
                <a:tc>
                  <a:txBody>
                    <a:bodyPr/>
                    <a:lstStyle/>
                    <a:p>
                      <a:r>
                        <a:rPr lang="en-US" sz="1800" dirty="0"/>
                        <a:t>Poorer</a:t>
                      </a:r>
                    </a:p>
                  </a:txBody>
                  <a:tcPr marT="45713" marB="45713"/>
                </a:tc>
                <a:tc>
                  <a:txBody>
                    <a:bodyPr/>
                    <a:lstStyle/>
                    <a:p>
                      <a:r>
                        <a:rPr lang="en-US" sz="1800" dirty="0"/>
                        <a:t>Better</a:t>
                      </a:r>
                    </a:p>
                  </a:txBody>
                  <a:tcPr marT="45713" marB="45713"/>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14364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071A77-139F-6ACB-4428-9B98F2E480FD}"/>
              </a:ext>
            </a:extLst>
          </p:cNvPr>
          <p:cNvSpPr txBox="1">
            <a:spLocks/>
          </p:cNvSpPr>
          <p:nvPr/>
        </p:nvSpPr>
        <p:spPr>
          <a:xfrm>
            <a:off x="457200" y="115637"/>
            <a:ext cx="8229600" cy="824374"/>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defRPr/>
            </a:pPr>
            <a:r>
              <a:rPr lang="en-US" b="1" kern="0" dirty="0">
                <a:solidFill>
                  <a:srgbClr val="C00000"/>
                </a:solidFill>
              </a:rPr>
              <a:t>Biomarkers of poor prognosis</a:t>
            </a:r>
          </a:p>
        </p:txBody>
      </p:sp>
      <p:sp>
        <p:nvSpPr>
          <p:cNvPr id="4" name="Content Placeholder 2">
            <a:extLst>
              <a:ext uri="{FF2B5EF4-FFF2-40B4-BE49-F238E27FC236}">
                <a16:creationId xmlns:a16="http://schemas.microsoft.com/office/drawing/2014/main" id="{E56A1EF8-946A-8896-E267-128C02B6DE34}"/>
              </a:ext>
            </a:extLst>
          </p:cNvPr>
          <p:cNvSpPr>
            <a:spLocks noGrp="1"/>
          </p:cNvSpPr>
          <p:nvPr>
            <p:ph idx="1"/>
          </p:nvPr>
        </p:nvSpPr>
        <p:spPr>
          <a:xfrm>
            <a:off x="120316" y="940011"/>
            <a:ext cx="8317832" cy="2450432"/>
          </a:xfrm>
        </p:spPr>
        <p:txBody>
          <a:bodyPr/>
          <a:lstStyle/>
          <a:p>
            <a:pPr eaLnBrk="1" hangingPunct="1">
              <a:defRPr/>
            </a:pPr>
            <a:r>
              <a:rPr lang="en-US" dirty="0"/>
              <a:t>Ki-67 - </a:t>
            </a:r>
            <a:r>
              <a:rPr lang="en-US" b="1" dirty="0"/>
              <a:t>&gt;30%</a:t>
            </a:r>
          </a:p>
          <a:p>
            <a:pPr eaLnBrk="1" hangingPunct="1">
              <a:defRPr/>
            </a:pPr>
            <a:r>
              <a:rPr lang="en-US" b="1" dirty="0"/>
              <a:t>TP53</a:t>
            </a:r>
            <a:r>
              <a:rPr lang="en-US" dirty="0"/>
              <a:t> </a:t>
            </a:r>
            <a:r>
              <a:rPr lang="en-US" b="1" dirty="0"/>
              <a:t>mutations</a:t>
            </a:r>
            <a:r>
              <a:rPr lang="en-US" dirty="0"/>
              <a:t> or deletion – 10-25% of MCL</a:t>
            </a:r>
          </a:p>
          <a:p>
            <a:pPr eaLnBrk="1" hangingPunct="1">
              <a:defRPr/>
            </a:pPr>
            <a:r>
              <a:rPr lang="en-US" b="1" dirty="0"/>
              <a:t>SOX11</a:t>
            </a:r>
            <a:r>
              <a:rPr lang="en-US" dirty="0"/>
              <a:t>- Aberrant expression blocks B cell differentiation. Differentiates classical MCL from leukemic MCL. </a:t>
            </a:r>
          </a:p>
        </p:txBody>
      </p:sp>
    </p:spTree>
    <p:extLst>
      <p:ext uri="{BB962C8B-B14F-4D97-AF65-F5344CB8AC3E}">
        <p14:creationId xmlns:p14="http://schemas.microsoft.com/office/powerpoint/2010/main" val="407812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F395-ED13-40FD-8FA1-02DD6CE0BFF8}"/>
              </a:ext>
            </a:extLst>
          </p:cNvPr>
          <p:cNvSpPr>
            <a:spLocks noGrp="1"/>
          </p:cNvSpPr>
          <p:nvPr>
            <p:ph type="title"/>
          </p:nvPr>
        </p:nvSpPr>
        <p:spPr>
          <a:xfrm>
            <a:off x="730043" y="149068"/>
            <a:ext cx="7683914" cy="511969"/>
          </a:xfrm>
        </p:spPr>
        <p:txBody>
          <a:bodyPr>
            <a:normAutofit fontScale="90000"/>
          </a:bodyPr>
          <a:lstStyle/>
          <a:p>
            <a:r>
              <a:rPr lang="en-US" dirty="0"/>
              <a:t>The story of R-CHOP</a:t>
            </a:r>
          </a:p>
        </p:txBody>
      </p:sp>
      <p:sp>
        <p:nvSpPr>
          <p:cNvPr id="3" name="Title 1">
            <a:extLst>
              <a:ext uri="{FF2B5EF4-FFF2-40B4-BE49-F238E27FC236}">
                <a16:creationId xmlns:a16="http://schemas.microsoft.com/office/drawing/2014/main" id="{DC358AED-0DC6-266C-B3DE-EEC43688E1C6}"/>
              </a:ext>
            </a:extLst>
          </p:cNvPr>
          <p:cNvSpPr txBox="1">
            <a:spLocks/>
          </p:cNvSpPr>
          <p:nvPr/>
        </p:nvSpPr>
        <p:spPr>
          <a:xfrm>
            <a:off x="98962" y="-13200"/>
            <a:ext cx="8371270" cy="678583"/>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C00000"/>
                </a:solidFill>
              </a:rPr>
              <a:t>Newly Diagnosed MCL</a:t>
            </a:r>
          </a:p>
        </p:txBody>
      </p:sp>
      <p:cxnSp>
        <p:nvCxnSpPr>
          <p:cNvPr id="6" name="Straight Arrow Connector 5">
            <a:extLst>
              <a:ext uri="{FF2B5EF4-FFF2-40B4-BE49-F238E27FC236}">
                <a16:creationId xmlns:a16="http://schemas.microsoft.com/office/drawing/2014/main" id="{564965DD-3466-878C-2247-763372B1D772}"/>
              </a:ext>
            </a:extLst>
          </p:cNvPr>
          <p:cNvCxnSpPr>
            <a:cxnSpLocks/>
          </p:cNvCxnSpPr>
          <p:nvPr/>
        </p:nvCxnSpPr>
        <p:spPr bwMode="auto">
          <a:xfrm>
            <a:off x="4475747" y="770021"/>
            <a:ext cx="2711116"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2EB7EA86-26C6-A8C6-C766-FDA32D1A3995}"/>
              </a:ext>
            </a:extLst>
          </p:cNvPr>
          <p:cNvCxnSpPr>
            <a:cxnSpLocks/>
          </p:cNvCxnSpPr>
          <p:nvPr/>
        </p:nvCxnSpPr>
        <p:spPr bwMode="auto">
          <a:xfrm flipH="1">
            <a:off x="1732547" y="770021"/>
            <a:ext cx="2743200"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19" name="TextBox 18">
            <a:extLst>
              <a:ext uri="{FF2B5EF4-FFF2-40B4-BE49-F238E27FC236}">
                <a16:creationId xmlns:a16="http://schemas.microsoft.com/office/drawing/2014/main" id="{E4357217-FBA5-6634-D625-E90D3CF88A9E}"/>
              </a:ext>
            </a:extLst>
          </p:cNvPr>
          <p:cNvSpPr txBox="1"/>
          <p:nvPr/>
        </p:nvSpPr>
        <p:spPr>
          <a:xfrm>
            <a:off x="493294" y="1251284"/>
            <a:ext cx="2478505" cy="584775"/>
          </a:xfrm>
          <a:prstGeom prst="rect">
            <a:avLst/>
          </a:prstGeom>
          <a:noFill/>
        </p:spPr>
        <p:txBody>
          <a:bodyPr wrap="square" rtlCol="0">
            <a:spAutoFit/>
          </a:bodyPr>
          <a:lstStyle/>
          <a:p>
            <a:pPr algn="ctr"/>
            <a:r>
              <a:rPr lang="en-US" sz="1600" b="1" dirty="0"/>
              <a:t>Early stage (I/limited II)</a:t>
            </a:r>
          </a:p>
          <a:p>
            <a:pPr algn="ctr"/>
            <a:r>
              <a:rPr lang="en-US" sz="1600" b="1" dirty="0">
                <a:solidFill>
                  <a:srgbClr val="00B050"/>
                </a:solidFill>
              </a:rPr>
              <a:t>Rare</a:t>
            </a:r>
          </a:p>
        </p:txBody>
      </p:sp>
      <p:cxnSp>
        <p:nvCxnSpPr>
          <p:cNvPr id="21" name="Straight Arrow Connector 20">
            <a:extLst>
              <a:ext uri="{FF2B5EF4-FFF2-40B4-BE49-F238E27FC236}">
                <a16:creationId xmlns:a16="http://schemas.microsoft.com/office/drawing/2014/main" id="{659BEC93-DC49-40AF-1367-EDB13F02D1F1}"/>
              </a:ext>
            </a:extLst>
          </p:cNvPr>
          <p:cNvCxnSpPr>
            <a:cxnSpLocks/>
          </p:cNvCxnSpPr>
          <p:nvPr/>
        </p:nvCxnSpPr>
        <p:spPr bwMode="auto">
          <a:xfrm flipH="1">
            <a:off x="1732546" y="1844080"/>
            <a:ext cx="1"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23" name="TextBox 22">
            <a:extLst>
              <a:ext uri="{FF2B5EF4-FFF2-40B4-BE49-F238E27FC236}">
                <a16:creationId xmlns:a16="http://schemas.microsoft.com/office/drawing/2014/main" id="{AD136489-E367-D939-FAD3-F20026B67A62}"/>
              </a:ext>
            </a:extLst>
          </p:cNvPr>
          <p:cNvSpPr txBox="1"/>
          <p:nvPr/>
        </p:nvSpPr>
        <p:spPr>
          <a:xfrm>
            <a:off x="5935452" y="1243263"/>
            <a:ext cx="2478505" cy="584775"/>
          </a:xfrm>
          <a:prstGeom prst="rect">
            <a:avLst/>
          </a:prstGeom>
          <a:noFill/>
        </p:spPr>
        <p:txBody>
          <a:bodyPr wrap="square" rtlCol="0">
            <a:spAutoFit/>
          </a:bodyPr>
          <a:lstStyle/>
          <a:p>
            <a:pPr algn="ctr"/>
            <a:r>
              <a:rPr lang="en-US" sz="1600" b="1" dirty="0"/>
              <a:t>Advanced stage (II/II/IV)</a:t>
            </a:r>
          </a:p>
          <a:p>
            <a:pPr algn="ctr"/>
            <a:r>
              <a:rPr lang="en-US" sz="1600" b="1" dirty="0">
                <a:solidFill>
                  <a:srgbClr val="00B050"/>
                </a:solidFill>
              </a:rPr>
              <a:t>Most cases</a:t>
            </a:r>
          </a:p>
        </p:txBody>
      </p:sp>
      <p:cxnSp>
        <p:nvCxnSpPr>
          <p:cNvPr id="24" name="Straight Arrow Connector 23">
            <a:extLst>
              <a:ext uri="{FF2B5EF4-FFF2-40B4-BE49-F238E27FC236}">
                <a16:creationId xmlns:a16="http://schemas.microsoft.com/office/drawing/2014/main" id="{BB4B37D9-95AA-8946-88B7-A03E253EC145}"/>
              </a:ext>
            </a:extLst>
          </p:cNvPr>
          <p:cNvCxnSpPr>
            <a:cxnSpLocks/>
          </p:cNvCxnSpPr>
          <p:nvPr/>
        </p:nvCxnSpPr>
        <p:spPr bwMode="auto">
          <a:xfrm flipH="1">
            <a:off x="4820653" y="1821143"/>
            <a:ext cx="2366210" cy="480137"/>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25" name="TextBox 24">
            <a:extLst>
              <a:ext uri="{FF2B5EF4-FFF2-40B4-BE49-F238E27FC236}">
                <a16:creationId xmlns:a16="http://schemas.microsoft.com/office/drawing/2014/main" id="{AF2C004F-2719-FD2F-4191-303889CC185C}"/>
              </a:ext>
            </a:extLst>
          </p:cNvPr>
          <p:cNvSpPr txBox="1"/>
          <p:nvPr/>
        </p:nvSpPr>
        <p:spPr>
          <a:xfrm>
            <a:off x="533399" y="2317322"/>
            <a:ext cx="2378243" cy="338554"/>
          </a:xfrm>
          <a:prstGeom prst="rect">
            <a:avLst/>
          </a:prstGeom>
          <a:noFill/>
        </p:spPr>
        <p:txBody>
          <a:bodyPr wrap="square" rtlCol="0">
            <a:spAutoFit/>
          </a:bodyPr>
          <a:lstStyle/>
          <a:p>
            <a:pPr algn="ctr"/>
            <a:r>
              <a:rPr lang="en-US" sz="1600" b="1" dirty="0"/>
              <a:t>ISRT</a:t>
            </a:r>
          </a:p>
        </p:txBody>
      </p:sp>
      <p:cxnSp>
        <p:nvCxnSpPr>
          <p:cNvPr id="27" name="Straight Arrow Connector 26">
            <a:extLst>
              <a:ext uri="{FF2B5EF4-FFF2-40B4-BE49-F238E27FC236}">
                <a16:creationId xmlns:a16="http://schemas.microsoft.com/office/drawing/2014/main" id="{5926ED21-10E2-4323-293C-52C441F295DD}"/>
              </a:ext>
            </a:extLst>
          </p:cNvPr>
          <p:cNvCxnSpPr>
            <a:cxnSpLocks/>
          </p:cNvCxnSpPr>
          <p:nvPr/>
        </p:nvCxnSpPr>
        <p:spPr bwMode="auto">
          <a:xfrm flipH="1">
            <a:off x="7198766" y="1821143"/>
            <a:ext cx="1"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29" name="TextBox 28">
            <a:extLst>
              <a:ext uri="{FF2B5EF4-FFF2-40B4-BE49-F238E27FC236}">
                <a16:creationId xmlns:a16="http://schemas.microsoft.com/office/drawing/2014/main" id="{2AFED503-360D-CB0E-8EF0-0F51DBF74EE5}"/>
              </a:ext>
            </a:extLst>
          </p:cNvPr>
          <p:cNvSpPr txBox="1"/>
          <p:nvPr/>
        </p:nvSpPr>
        <p:spPr>
          <a:xfrm>
            <a:off x="3497179" y="3905000"/>
            <a:ext cx="2642937" cy="307777"/>
          </a:xfrm>
          <a:prstGeom prst="rect">
            <a:avLst/>
          </a:prstGeom>
          <a:noFill/>
        </p:spPr>
        <p:txBody>
          <a:bodyPr wrap="square" rtlCol="0">
            <a:spAutoFit/>
          </a:bodyPr>
          <a:lstStyle/>
          <a:p>
            <a:pPr algn="ctr"/>
            <a:r>
              <a:rPr lang="en-US" sz="1400" b="1" dirty="0"/>
              <a:t>Observation if asymptomatic</a:t>
            </a:r>
          </a:p>
        </p:txBody>
      </p:sp>
      <p:sp>
        <p:nvSpPr>
          <p:cNvPr id="31" name="TextBox 30">
            <a:extLst>
              <a:ext uri="{FF2B5EF4-FFF2-40B4-BE49-F238E27FC236}">
                <a16:creationId xmlns:a16="http://schemas.microsoft.com/office/drawing/2014/main" id="{5B8F4246-A8DC-F820-2D7C-047ACAAD304B}"/>
              </a:ext>
            </a:extLst>
          </p:cNvPr>
          <p:cNvSpPr txBox="1"/>
          <p:nvPr/>
        </p:nvSpPr>
        <p:spPr>
          <a:xfrm>
            <a:off x="3356811" y="2349008"/>
            <a:ext cx="3052011" cy="1154162"/>
          </a:xfrm>
          <a:prstGeom prst="rect">
            <a:avLst/>
          </a:prstGeom>
          <a:noFill/>
        </p:spPr>
        <p:txBody>
          <a:bodyPr wrap="square">
            <a:spAutoFit/>
          </a:bodyPr>
          <a:lstStyle/>
          <a:p>
            <a:r>
              <a:rPr lang="en-US" sz="1400" b="1" dirty="0"/>
              <a:t>Indolent:</a:t>
            </a:r>
          </a:p>
          <a:p>
            <a:pPr marL="171450" indent="-171450">
              <a:buFont typeface="Arial" panose="020B0604020202020204" pitchFamily="34" charset="0"/>
              <a:buChar char="•"/>
            </a:pPr>
            <a:r>
              <a:rPr lang="en-US" sz="1100" dirty="0"/>
              <a:t>Leukemic non-nodal CLL-like with splenomegaly </a:t>
            </a:r>
          </a:p>
          <a:p>
            <a:pPr marL="171450" indent="-171450">
              <a:buFont typeface="Arial" panose="020B0604020202020204" pitchFamily="34" charset="0"/>
              <a:buChar char="•"/>
            </a:pPr>
            <a:r>
              <a:rPr lang="en-US" sz="1100" dirty="0"/>
              <a:t>GI or blood/ bone marrow involvement only </a:t>
            </a:r>
          </a:p>
          <a:p>
            <a:pPr marL="171450" indent="-171450">
              <a:buFont typeface="Arial" panose="020B0604020202020204" pitchFamily="34" charset="0"/>
              <a:buChar char="•"/>
            </a:pPr>
            <a:r>
              <a:rPr lang="en-US" sz="1100" dirty="0"/>
              <a:t>Low tumor burden</a:t>
            </a:r>
          </a:p>
          <a:p>
            <a:pPr marL="171450" indent="-171450">
              <a:buFont typeface="Arial" panose="020B0604020202020204" pitchFamily="34" charset="0"/>
              <a:buChar char="•"/>
            </a:pPr>
            <a:r>
              <a:rPr lang="en-US" sz="1100" dirty="0"/>
              <a:t>Ki-67 proliferation fraction &lt;10%</a:t>
            </a:r>
          </a:p>
        </p:txBody>
      </p:sp>
      <p:cxnSp>
        <p:nvCxnSpPr>
          <p:cNvPr id="32" name="Straight Arrow Connector 31">
            <a:extLst>
              <a:ext uri="{FF2B5EF4-FFF2-40B4-BE49-F238E27FC236}">
                <a16:creationId xmlns:a16="http://schemas.microsoft.com/office/drawing/2014/main" id="{DB770ADC-92C9-11EA-5D2C-B62D170ACF82}"/>
              </a:ext>
            </a:extLst>
          </p:cNvPr>
          <p:cNvCxnSpPr>
            <a:cxnSpLocks/>
          </p:cNvCxnSpPr>
          <p:nvPr/>
        </p:nvCxnSpPr>
        <p:spPr bwMode="auto">
          <a:xfrm flipH="1">
            <a:off x="4820651" y="3457004"/>
            <a:ext cx="1"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33" name="TextBox 32">
            <a:extLst>
              <a:ext uri="{FF2B5EF4-FFF2-40B4-BE49-F238E27FC236}">
                <a16:creationId xmlns:a16="http://schemas.microsoft.com/office/drawing/2014/main" id="{23A70EBA-4286-731F-A8F9-57ECC95F8528}"/>
              </a:ext>
            </a:extLst>
          </p:cNvPr>
          <p:cNvSpPr txBox="1"/>
          <p:nvPr/>
        </p:nvSpPr>
        <p:spPr>
          <a:xfrm>
            <a:off x="5935452" y="2349372"/>
            <a:ext cx="2378243" cy="338554"/>
          </a:xfrm>
          <a:prstGeom prst="rect">
            <a:avLst/>
          </a:prstGeom>
          <a:noFill/>
        </p:spPr>
        <p:txBody>
          <a:bodyPr wrap="square" rtlCol="0">
            <a:spAutoFit/>
          </a:bodyPr>
          <a:lstStyle/>
          <a:p>
            <a:pPr algn="ctr"/>
            <a:r>
              <a:rPr lang="en-US" sz="1600" b="1" dirty="0"/>
              <a:t>Treatment</a:t>
            </a:r>
          </a:p>
        </p:txBody>
      </p:sp>
    </p:spTree>
    <p:extLst>
      <p:ext uri="{BB962C8B-B14F-4D97-AF65-F5344CB8AC3E}">
        <p14:creationId xmlns:p14="http://schemas.microsoft.com/office/powerpoint/2010/main" val="425595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9" grpId="0"/>
      <p:bldP spid="31" grpId="0"/>
      <p:bldP spid="3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F395-ED13-40FD-8FA1-02DD6CE0BFF8}"/>
              </a:ext>
            </a:extLst>
          </p:cNvPr>
          <p:cNvSpPr>
            <a:spLocks noGrp="1"/>
          </p:cNvSpPr>
          <p:nvPr>
            <p:ph type="title"/>
          </p:nvPr>
        </p:nvSpPr>
        <p:spPr>
          <a:xfrm>
            <a:off x="730043" y="149068"/>
            <a:ext cx="7683914" cy="511969"/>
          </a:xfrm>
        </p:spPr>
        <p:txBody>
          <a:bodyPr>
            <a:normAutofit fontScale="90000"/>
          </a:bodyPr>
          <a:lstStyle/>
          <a:p>
            <a:r>
              <a:rPr lang="en-US" dirty="0"/>
              <a:t>The story of R-CHOP</a:t>
            </a:r>
          </a:p>
        </p:txBody>
      </p:sp>
      <p:sp>
        <p:nvSpPr>
          <p:cNvPr id="3" name="Title 1">
            <a:extLst>
              <a:ext uri="{FF2B5EF4-FFF2-40B4-BE49-F238E27FC236}">
                <a16:creationId xmlns:a16="http://schemas.microsoft.com/office/drawing/2014/main" id="{DC358AED-0DC6-266C-B3DE-EEC43688E1C6}"/>
              </a:ext>
            </a:extLst>
          </p:cNvPr>
          <p:cNvSpPr txBox="1">
            <a:spLocks/>
          </p:cNvSpPr>
          <p:nvPr/>
        </p:nvSpPr>
        <p:spPr>
          <a:xfrm>
            <a:off x="98962" y="-13200"/>
            <a:ext cx="8371270" cy="678583"/>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C00000"/>
                </a:solidFill>
              </a:rPr>
              <a:t>Newly Diagnosed MCL</a:t>
            </a:r>
          </a:p>
          <a:p>
            <a:r>
              <a:rPr lang="en-US" b="1" kern="0" dirty="0">
                <a:solidFill>
                  <a:srgbClr val="C00000"/>
                </a:solidFill>
              </a:rPr>
              <a:t>Advanced stage</a:t>
            </a:r>
          </a:p>
        </p:txBody>
      </p:sp>
      <p:cxnSp>
        <p:nvCxnSpPr>
          <p:cNvPr id="6" name="Straight Arrow Connector 5">
            <a:extLst>
              <a:ext uri="{FF2B5EF4-FFF2-40B4-BE49-F238E27FC236}">
                <a16:creationId xmlns:a16="http://schemas.microsoft.com/office/drawing/2014/main" id="{564965DD-3466-878C-2247-763372B1D772}"/>
              </a:ext>
            </a:extLst>
          </p:cNvPr>
          <p:cNvCxnSpPr>
            <a:cxnSpLocks/>
          </p:cNvCxnSpPr>
          <p:nvPr/>
        </p:nvCxnSpPr>
        <p:spPr bwMode="auto">
          <a:xfrm>
            <a:off x="4532022" y="1178137"/>
            <a:ext cx="2711116"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2EB7EA86-26C6-A8C6-C766-FDA32D1A3995}"/>
              </a:ext>
            </a:extLst>
          </p:cNvPr>
          <p:cNvCxnSpPr>
            <a:cxnSpLocks/>
          </p:cNvCxnSpPr>
          <p:nvPr/>
        </p:nvCxnSpPr>
        <p:spPr bwMode="auto">
          <a:xfrm flipH="1">
            <a:off x="1788822" y="1178137"/>
            <a:ext cx="2743200"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19" name="TextBox 18">
            <a:extLst>
              <a:ext uri="{FF2B5EF4-FFF2-40B4-BE49-F238E27FC236}">
                <a16:creationId xmlns:a16="http://schemas.microsoft.com/office/drawing/2014/main" id="{E4357217-FBA5-6634-D625-E90D3CF88A9E}"/>
              </a:ext>
            </a:extLst>
          </p:cNvPr>
          <p:cNvSpPr txBox="1"/>
          <p:nvPr/>
        </p:nvSpPr>
        <p:spPr>
          <a:xfrm>
            <a:off x="593812" y="1644484"/>
            <a:ext cx="2478505" cy="338554"/>
          </a:xfrm>
          <a:prstGeom prst="rect">
            <a:avLst/>
          </a:prstGeom>
          <a:noFill/>
        </p:spPr>
        <p:txBody>
          <a:bodyPr wrap="square" rtlCol="0">
            <a:spAutoFit/>
          </a:bodyPr>
          <a:lstStyle/>
          <a:p>
            <a:pPr algn="ctr"/>
            <a:r>
              <a:rPr lang="en-US" sz="1600" b="1" dirty="0"/>
              <a:t>Transplant eligible</a:t>
            </a:r>
            <a:endParaRPr lang="en-US" sz="1600" b="1" dirty="0">
              <a:solidFill>
                <a:srgbClr val="00B050"/>
              </a:solidFill>
            </a:endParaRPr>
          </a:p>
        </p:txBody>
      </p:sp>
      <p:cxnSp>
        <p:nvCxnSpPr>
          <p:cNvPr id="21" name="Straight Arrow Connector 20">
            <a:extLst>
              <a:ext uri="{FF2B5EF4-FFF2-40B4-BE49-F238E27FC236}">
                <a16:creationId xmlns:a16="http://schemas.microsoft.com/office/drawing/2014/main" id="{659BEC93-DC49-40AF-1367-EDB13F02D1F1}"/>
              </a:ext>
            </a:extLst>
          </p:cNvPr>
          <p:cNvCxnSpPr>
            <a:cxnSpLocks/>
          </p:cNvCxnSpPr>
          <p:nvPr/>
        </p:nvCxnSpPr>
        <p:spPr bwMode="auto">
          <a:xfrm>
            <a:off x="1788822" y="1950350"/>
            <a:ext cx="1" cy="369417"/>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23" name="TextBox 22">
            <a:extLst>
              <a:ext uri="{FF2B5EF4-FFF2-40B4-BE49-F238E27FC236}">
                <a16:creationId xmlns:a16="http://schemas.microsoft.com/office/drawing/2014/main" id="{AD136489-E367-D939-FAD3-F20026B67A62}"/>
              </a:ext>
            </a:extLst>
          </p:cNvPr>
          <p:cNvSpPr txBox="1"/>
          <p:nvPr/>
        </p:nvSpPr>
        <p:spPr>
          <a:xfrm>
            <a:off x="5991727" y="1651379"/>
            <a:ext cx="2478505" cy="338554"/>
          </a:xfrm>
          <a:prstGeom prst="rect">
            <a:avLst/>
          </a:prstGeom>
          <a:noFill/>
        </p:spPr>
        <p:txBody>
          <a:bodyPr wrap="square" rtlCol="0">
            <a:spAutoFit/>
          </a:bodyPr>
          <a:lstStyle/>
          <a:p>
            <a:pPr algn="ctr"/>
            <a:r>
              <a:rPr lang="en-US" sz="1600" b="1" dirty="0"/>
              <a:t>Transplant ineligible</a:t>
            </a:r>
            <a:endParaRPr lang="en-US" sz="1600" b="1" dirty="0">
              <a:solidFill>
                <a:srgbClr val="00B050"/>
              </a:solidFill>
            </a:endParaRPr>
          </a:p>
        </p:txBody>
      </p:sp>
      <p:cxnSp>
        <p:nvCxnSpPr>
          <p:cNvPr id="24" name="Straight Arrow Connector 23">
            <a:extLst>
              <a:ext uri="{FF2B5EF4-FFF2-40B4-BE49-F238E27FC236}">
                <a16:creationId xmlns:a16="http://schemas.microsoft.com/office/drawing/2014/main" id="{BB4B37D9-95AA-8946-88B7-A03E253EC145}"/>
              </a:ext>
            </a:extLst>
          </p:cNvPr>
          <p:cNvCxnSpPr>
            <a:cxnSpLocks/>
          </p:cNvCxnSpPr>
          <p:nvPr/>
        </p:nvCxnSpPr>
        <p:spPr bwMode="auto">
          <a:xfrm flipH="1">
            <a:off x="4876928" y="1992599"/>
            <a:ext cx="2366210" cy="480137"/>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25" name="TextBox 24">
            <a:extLst>
              <a:ext uri="{FF2B5EF4-FFF2-40B4-BE49-F238E27FC236}">
                <a16:creationId xmlns:a16="http://schemas.microsoft.com/office/drawing/2014/main" id="{AF2C004F-2719-FD2F-4191-303889CC185C}"/>
              </a:ext>
            </a:extLst>
          </p:cNvPr>
          <p:cNvSpPr txBox="1"/>
          <p:nvPr/>
        </p:nvSpPr>
        <p:spPr>
          <a:xfrm>
            <a:off x="619880" y="2306876"/>
            <a:ext cx="2378243" cy="338554"/>
          </a:xfrm>
          <a:prstGeom prst="rect">
            <a:avLst/>
          </a:prstGeom>
          <a:noFill/>
        </p:spPr>
        <p:txBody>
          <a:bodyPr wrap="square" rtlCol="0">
            <a:spAutoFit/>
          </a:bodyPr>
          <a:lstStyle/>
          <a:p>
            <a:pPr algn="ctr"/>
            <a:r>
              <a:rPr lang="en-US" sz="1600" dirty="0"/>
              <a:t>Chemoimmunotherapy</a:t>
            </a:r>
          </a:p>
        </p:txBody>
      </p:sp>
      <p:cxnSp>
        <p:nvCxnSpPr>
          <p:cNvPr id="27" name="Straight Arrow Connector 26">
            <a:extLst>
              <a:ext uri="{FF2B5EF4-FFF2-40B4-BE49-F238E27FC236}">
                <a16:creationId xmlns:a16="http://schemas.microsoft.com/office/drawing/2014/main" id="{5926ED21-10E2-4323-293C-52C441F295DD}"/>
              </a:ext>
            </a:extLst>
          </p:cNvPr>
          <p:cNvCxnSpPr>
            <a:cxnSpLocks/>
          </p:cNvCxnSpPr>
          <p:nvPr/>
        </p:nvCxnSpPr>
        <p:spPr bwMode="auto">
          <a:xfrm flipH="1">
            <a:off x="7255041" y="1992599"/>
            <a:ext cx="1" cy="473242"/>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33" name="TextBox 32">
            <a:extLst>
              <a:ext uri="{FF2B5EF4-FFF2-40B4-BE49-F238E27FC236}">
                <a16:creationId xmlns:a16="http://schemas.microsoft.com/office/drawing/2014/main" id="{23A70EBA-4286-731F-A8F9-57ECC95F8528}"/>
              </a:ext>
            </a:extLst>
          </p:cNvPr>
          <p:cNvSpPr txBox="1"/>
          <p:nvPr/>
        </p:nvSpPr>
        <p:spPr>
          <a:xfrm>
            <a:off x="6131970" y="2506250"/>
            <a:ext cx="2510798" cy="830997"/>
          </a:xfrm>
          <a:prstGeom prst="rect">
            <a:avLst/>
          </a:prstGeom>
          <a:noFill/>
        </p:spPr>
        <p:txBody>
          <a:bodyPr wrap="square" rtlCol="0">
            <a:spAutoFit/>
          </a:bodyPr>
          <a:lstStyle/>
          <a:p>
            <a:pPr algn="ctr"/>
            <a:r>
              <a:rPr lang="en-US" sz="1600" b="1" dirty="0"/>
              <a:t>Chemoimmunotherapy +/- rituximab maintenance</a:t>
            </a:r>
          </a:p>
        </p:txBody>
      </p:sp>
      <p:cxnSp>
        <p:nvCxnSpPr>
          <p:cNvPr id="5" name="Straight Arrow Connector 4">
            <a:extLst>
              <a:ext uri="{FF2B5EF4-FFF2-40B4-BE49-F238E27FC236}">
                <a16:creationId xmlns:a16="http://schemas.microsoft.com/office/drawing/2014/main" id="{356AB236-8977-4386-0F6B-E0C7A0FC099E}"/>
              </a:ext>
            </a:extLst>
          </p:cNvPr>
          <p:cNvCxnSpPr>
            <a:cxnSpLocks/>
          </p:cNvCxnSpPr>
          <p:nvPr/>
        </p:nvCxnSpPr>
        <p:spPr bwMode="auto">
          <a:xfrm>
            <a:off x="1788819" y="2599851"/>
            <a:ext cx="1" cy="369417"/>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11" name="TextBox 10">
            <a:extLst>
              <a:ext uri="{FF2B5EF4-FFF2-40B4-BE49-F238E27FC236}">
                <a16:creationId xmlns:a16="http://schemas.microsoft.com/office/drawing/2014/main" id="{307B271F-F5CC-F9A1-4719-ACC118A22B71}"/>
              </a:ext>
            </a:extLst>
          </p:cNvPr>
          <p:cNvSpPr txBox="1"/>
          <p:nvPr/>
        </p:nvSpPr>
        <p:spPr>
          <a:xfrm>
            <a:off x="501232" y="2969268"/>
            <a:ext cx="2659187" cy="338554"/>
          </a:xfrm>
          <a:prstGeom prst="rect">
            <a:avLst/>
          </a:prstGeom>
          <a:noFill/>
        </p:spPr>
        <p:txBody>
          <a:bodyPr wrap="square">
            <a:spAutoFit/>
          </a:bodyPr>
          <a:lstStyle/>
          <a:p>
            <a:r>
              <a:rPr lang="en-US" sz="1600" dirty="0"/>
              <a:t>HD chemotherapy + ASCT</a:t>
            </a:r>
          </a:p>
        </p:txBody>
      </p:sp>
      <p:cxnSp>
        <p:nvCxnSpPr>
          <p:cNvPr id="12" name="Straight Arrow Connector 11">
            <a:extLst>
              <a:ext uri="{FF2B5EF4-FFF2-40B4-BE49-F238E27FC236}">
                <a16:creationId xmlns:a16="http://schemas.microsoft.com/office/drawing/2014/main" id="{CCB552FC-9DA3-183F-4403-12501DE69FC7}"/>
              </a:ext>
            </a:extLst>
          </p:cNvPr>
          <p:cNvCxnSpPr>
            <a:cxnSpLocks/>
          </p:cNvCxnSpPr>
          <p:nvPr/>
        </p:nvCxnSpPr>
        <p:spPr bwMode="auto">
          <a:xfrm>
            <a:off x="1788819" y="3247527"/>
            <a:ext cx="1" cy="369417"/>
          </a:xfrm>
          <a:prstGeom prst="straightConnector1">
            <a:avLst/>
          </a:prstGeom>
          <a:solidFill>
            <a:schemeClr val="accent1"/>
          </a:solidFill>
          <a:ln w="22225" cap="flat" cmpd="sng" algn="ctr">
            <a:solidFill>
              <a:srgbClr val="0070C0"/>
            </a:solidFill>
            <a:prstDash val="solid"/>
            <a:round/>
            <a:headEnd type="none" w="med" len="med"/>
            <a:tailEnd type="triangle"/>
          </a:ln>
          <a:effectLst/>
        </p:spPr>
      </p:cxnSp>
      <p:sp>
        <p:nvSpPr>
          <p:cNvPr id="13" name="TextBox 12">
            <a:extLst>
              <a:ext uri="{FF2B5EF4-FFF2-40B4-BE49-F238E27FC236}">
                <a16:creationId xmlns:a16="http://schemas.microsoft.com/office/drawing/2014/main" id="{017C1057-A257-B1DD-8F16-D17A19865349}"/>
              </a:ext>
            </a:extLst>
          </p:cNvPr>
          <p:cNvSpPr txBox="1"/>
          <p:nvPr/>
        </p:nvSpPr>
        <p:spPr>
          <a:xfrm>
            <a:off x="221114" y="3591202"/>
            <a:ext cx="3219421" cy="338554"/>
          </a:xfrm>
          <a:prstGeom prst="rect">
            <a:avLst/>
          </a:prstGeom>
          <a:noFill/>
        </p:spPr>
        <p:txBody>
          <a:bodyPr wrap="square">
            <a:spAutoFit/>
          </a:bodyPr>
          <a:lstStyle/>
          <a:p>
            <a:r>
              <a:rPr lang="en-US" sz="1600" dirty="0"/>
              <a:t>Maintenance Rituximab x 3 years</a:t>
            </a:r>
          </a:p>
        </p:txBody>
      </p:sp>
      <p:sp>
        <p:nvSpPr>
          <p:cNvPr id="15" name="TextBox 14">
            <a:extLst>
              <a:ext uri="{FF2B5EF4-FFF2-40B4-BE49-F238E27FC236}">
                <a16:creationId xmlns:a16="http://schemas.microsoft.com/office/drawing/2014/main" id="{F701B9E4-8CFD-71A2-A44D-31A3167678D7}"/>
              </a:ext>
            </a:extLst>
          </p:cNvPr>
          <p:cNvSpPr txBox="1"/>
          <p:nvPr/>
        </p:nvSpPr>
        <p:spPr>
          <a:xfrm>
            <a:off x="3245476" y="4442510"/>
            <a:ext cx="5772402" cy="769441"/>
          </a:xfrm>
          <a:prstGeom prst="rect">
            <a:avLst/>
          </a:prstGeom>
          <a:noFill/>
        </p:spPr>
        <p:txBody>
          <a:bodyPr wrap="square">
            <a:spAutoFit/>
          </a:bodyPr>
          <a:lstStyle/>
          <a:p>
            <a:pPr marL="171450" indent="-171450">
              <a:buFont typeface="Arial" panose="020B0604020202020204" pitchFamily="34" charset="0"/>
              <a:buChar char="•"/>
            </a:pPr>
            <a:r>
              <a:rPr lang="en-US" sz="400" dirty="0"/>
              <a:t>Zoellner AK, et al. Long-term survival of patients with mantle cell lymphoma after autologous </a:t>
            </a:r>
            <a:r>
              <a:rPr lang="en-US" sz="400" dirty="0" err="1"/>
              <a:t>haematopoietic</a:t>
            </a:r>
            <a:r>
              <a:rPr lang="en-US" sz="400" dirty="0"/>
              <a:t> stem-cell transplantation in first remission: a post-hoc analysis of an open-label, multicentre, </a:t>
            </a:r>
            <a:r>
              <a:rPr lang="en-US" sz="400" dirty="0" err="1"/>
              <a:t>randomised</a:t>
            </a:r>
            <a:r>
              <a:rPr lang="en-US" sz="400" dirty="0"/>
              <a:t>, phase 3 trial. Lancet </a:t>
            </a:r>
            <a:r>
              <a:rPr lang="en-US" sz="400" dirty="0" err="1"/>
              <a:t>Haematol</a:t>
            </a:r>
            <a:r>
              <a:rPr lang="en-US" sz="400" dirty="0"/>
              <a:t> 2021;8:e648-e657. </a:t>
            </a:r>
          </a:p>
          <a:p>
            <a:pPr marL="171450" indent="-171450">
              <a:buFont typeface="Arial" panose="020B0604020202020204" pitchFamily="34" charset="0"/>
              <a:buChar char="•"/>
            </a:pPr>
            <a:r>
              <a:rPr lang="en-US" sz="400" dirty="0" err="1"/>
              <a:t>Thieblemont</a:t>
            </a:r>
            <a:r>
              <a:rPr lang="en-US" sz="400" dirty="0"/>
              <a:t> C, et al. Chemotherapy with rituximab followed by high dose therapy and autologous stem cell transplantation in patients with mantle cell lymphoma. Cancer 2005;104:1434-1441. </a:t>
            </a:r>
          </a:p>
          <a:p>
            <a:pPr marL="171450" indent="-171450">
              <a:buFont typeface="Arial" panose="020B0604020202020204" pitchFamily="34" charset="0"/>
              <a:buChar char="•"/>
            </a:pPr>
            <a:r>
              <a:rPr lang="en-US" sz="400" dirty="0"/>
              <a:t>Ritchie D, et al. The hyper-CVAD–rituximab chemotherapy programme followed by high-dose busulfan, melphalan and autologous stem cell transplantation produces excellent event-free survival in patients with previously untreated mantle cell lymphoma. Ann </a:t>
            </a:r>
            <a:r>
              <a:rPr lang="en-US" sz="400" dirty="0" err="1"/>
              <a:t>Hematol</a:t>
            </a:r>
            <a:r>
              <a:rPr lang="en-US" sz="400" dirty="0"/>
              <a:t> 2007;86:101-105. </a:t>
            </a:r>
          </a:p>
          <a:p>
            <a:pPr marL="171450" indent="-171450">
              <a:buFont typeface="Arial" panose="020B0604020202020204" pitchFamily="34" charset="0"/>
              <a:buChar char="•"/>
            </a:pPr>
            <a:r>
              <a:rPr lang="en-US" sz="400" dirty="0"/>
              <a:t>van 't Veer MB, de Jong D, MacKenzie M, et al. High-dose Ara-C and beam with autograft rescue in R-CHOP responsive mantle cell lymphoma patients. Br J </a:t>
            </a:r>
            <a:r>
              <a:rPr lang="en-US" sz="400" dirty="0" err="1"/>
              <a:t>Haematol</a:t>
            </a:r>
            <a:r>
              <a:rPr lang="en-US" sz="400" dirty="0"/>
              <a:t> 2009;144:524-530.</a:t>
            </a:r>
          </a:p>
          <a:p>
            <a:pPr marL="171450" indent="-171450">
              <a:buFont typeface="Arial" panose="020B0604020202020204" pitchFamily="34" charset="0"/>
              <a:buChar char="•"/>
            </a:pPr>
            <a:r>
              <a:rPr lang="en-US" sz="400" dirty="0"/>
              <a:t>Graf S, et al. Maintenance rituximab after autologous stem cell transplantation in patients with mantle cell lymphoma. Ann Oncol 2015;26:2323-2328. </a:t>
            </a:r>
          </a:p>
          <a:p>
            <a:pPr marL="171450" indent="-171450">
              <a:buFont typeface="Arial" panose="020B0604020202020204" pitchFamily="34" charset="0"/>
              <a:buChar char="•"/>
            </a:pPr>
            <a:r>
              <a:rPr lang="en-US" sz="400" dirty="0"/>
              <a:t>Le </a:t>
            </a:r>
            <a:r>
              <a:rPr lang="en-US" sz="400" dirty="0" err="1"/>
              <a:t>Gouill</a:t>
            </a:r>
            <a:r>
              <a:rPr lang="en-US" sz="400" dirty="0"/>
              <a:t> S, et al. Rituximab after autologous stem-cell transplantation in mantle-cell lymphoma. N Engl J Med 2017;377:1250-1260.</a:t>
            </a:r>
          </a:p>
          <a:p>
            <a:pPr marL="171450" indent="-171450">
              <a:buFont typeface="Arial" panose="020B0604020202020204" pitchFamily="34" charset="0"/>
              <a:buChar char="•"/>
            </a:pPr>
            <a:r>
              <a:rPr lang="en-US" sz="400" dirty="0" err="1"/>
              <a:t>Kluin-Nelemans</a:t>
            </a:r>
            <a:r>
              <a:rPr lang="en-US" sz="400" dirty="0"/>
              <a:t> HC, et al. Treatment of older patients with mantle cell  lymphoma (MCL): Long-term follow-up of the randomized European MCL Elderly Trial. J Clin Oncol 2020;38:248-256.</a:t>
            </a:r>
          </a:p>
          <a:p>
            <a:pPr marL="171450" indent="-171450">
              <a:buFont typeface="Arial" panose="020B0604020202020204" pitchFamily="34" charset="0"/>
              <a:buChar char="•"/>
            </a:pPr>
            <a:r>
              <a:rPr lang="en-US" sz="400" dirty="0"/>
              <a:t>Rummel MJ, et al. Two years rituximab maintenance vs. observation after first-line treatment with bendamustine plus rituximab (B-R) in patients with mantle cell lymphoma: First results of a prospective, randomized, multicenter phase II study (a subgroup study of the </a:t>
            </a:r>
            <a:r>
              <a:rPr lang="en-US" sz="400" dirty="0" err="1"/>
              <a:t>StiL</a:t>
            </a:r>
            <a:r>
              <a:rPr lang="en-US" sz="400" dirty="0"/>
              <a:t> NHL7-2008 MAINTAIN trial) [abstract]. J Clin Oncol 2016;34:Abstract 7503.</a:t>
            </a:r>
          </a:p>
        </p:txBody>
      </p:sp>
      <p:sp>
        <p:nvSpPr>
          <p:cNvPr id="16" name="TextBox 15">
            <a:extLst>
              <a:ext uri="{FF2B5EF4-FFF2-40B4-BE49-F238E27FC236}">
                <a16:creationId xmlns:a16="http://schemas.microsoft.com/office/drawing/2014/main" id="{C0C1ABA5-8FC3-CE99-D915-207DEEAD4D79}"/>
              </a:ext>
            </a:extLst>
          </p:cNvPr>
          <p:cNvSpPr txBox="1"/>
          <p:nvPr/>
        </p:nvSpPr>
        <p:spPr>
          <a:xfrm>
            <a:off x="4352921" y="2496438"/>
            <a:ext cx="1139491" cy="830997"/>
          </a:xfrm>
          <a:prstGeom prst="rect">
            <a:avLst/>
          </a:prstGeom>
          <a:noFill/>
        </p:spPr>
        <p:txBody>
          <a:bodyPr wrap="square" rtlCol="0">
            <a:spAutoFit/>
          </a:bodyPr>
          <a:lstStyle/>
          <a:p>
            <a:pPr algn="ctr"/>
            <a:r>
              <a:rPr lang="en-US" sz="1600" b="1" dirty="0"/>
              <a:t>BTKi +/- rituximab</a:t>
            </a:r>
          </a:p>
          <a:p>
            <a:pPr algn="ctr"/>
            <a:r>
              <a:rPr lang="en-US" sz="1600" dirty="0"/>
              <a:t>(off-label)</a:t>
            </a:r>
          </a:p>
        </p:txBody>
      </p:sp>
    </p:spTree>
    <p:extLst>
      <p:ext uri="{BB962C8B-B14F-4D97-AF65-F5344CB8AC3E}">
        <p14:creationId xmlns:p14="http://schemas.microsoft.com/office/powerpoint/2010/main" val="20807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33" grpId="0"/>
      <p:bldP spid="11" grpId="0"/>
      <p:bldP spid="13" grpId="0"/>
      <p:bldP spid="1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7283C-1B42-803F-C004-1D810F4A8E7C}"/>
              </a:ext>
            </a:extLst>
          </p:cNvPr>
          <p:cNvSpPr>
            <a:spLocks noGrp="1"/>
          </p:cNvSpPr>
          <p:nvPr>
            <p:ph type="title"/>
          </p:nvPr>
        </p:nvSpPr>
        <p:spPr/>
        <p:txBody>
          <a:bodyPr/>
          <a:lstStyle/>
          <a:p>
            <a:endParaRPr lang="en-US" dirty="0"/>
          </a:p>
        </p:txBody>
      </p:sp>
      <p:sp>
        <p:nvSpPr>
          <p:cNvPr id="5" name="Title 1">
            <a:extLst>
              <a:ext uri="{FF2B5EF4-FFF2-40B4-BE49-F238E27FC236}">
                <a16:creationId xmlns:a16="http://schemas.microsoft.com/office/drawing/2014/main" id="{F0E29BD8-1444-3494-40C5-9EC355F65067}"/>
              </a:ext>
            </a:extLst>
          </p:cNvPr>
          <p:cNvSpPr txBox="1">
            <a:spLocks/>
          </p:cNvSpPr>
          <p:nvPr/>
        </p:nvSpPr>
        <p:spPr>
          <a:xfrm>
            <a:off x="533400" y="0"/>
            <a:ext cx="7973096" cy="850900"/>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defRPr/>
            </a:pPr>
            <a:r>
              <a:rPr lang="en-US" kern="0" dirty="0" err="1">
                <a:solidFill>
                  <a:srgbClr val="C00000"/>
                </a:solidFill>
              </a:rPr>
              <a:t>STiL</a:t>
            </a:r>
            <a:r>
              <a:rPr lang="en-US" kern="0" dirty="0">
                <a:solidFill>
                  <a:srgbClr val="C00000"/>
                </a:solidFill>
              </a:rPr>
              <a:t> Trial in indolent lymphomas</a:t>
            </a:r>
          </a:p>
        </p:txBody>
      </p:sp>
      <p:pic>
        <p:nvPicPr>
          <p:cNvPr id="6" name="Picture 2">
            <a:extLst>
              <a:ext uri="{FF2B5EF4-FFF2-40B4-BE49-F238E27FC236}">
                <a16:creationId xmlns:a16="http://schemas.microsoft.com/office/drawing/2014/main" id="{36F0AFED-AFD3-A0DE-CC03-8FDFFCD3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938" y="686873"/>
            <a:ext cx="4852473" cy="35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1277271D-4148-CA25-748E-6B3DA45A0E6D}"/>
              </a:ext>
            </a:extLst>
          </p:cNvPr>
          <p:cNvSpPr txBox="1">
            <a:spLocks noChangeArrowheads="1"/>
          </p:cNvSpPr>
          <p:nvPr/>
        </p:nvSpPr>
        <p:spPr bwMode="auto">
          <a:xfrm>
            <a:off x="4607014" y="763073"/>
            <a:ext cx="2274597" cy="145912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8" name="TextBox 5">
            <a:extLst>
              <a:ext uri="{FF2B5EF4-FFF2-40B4-BE49-F238E27FC236}">
                <a16:creationId xmlns:a16="http://schemas.microsoft.com/office/drawing/2014/main" id="{D69827FB-4852-9799-79D0-4C8D607554EC}"/>
              </a:ext>
            </a:extLst>
          </p:cNvPr>
          <p:cNvSpPr txBox="1">
            <a:spLocks noChangeArrowheads="1"/>
          </p:cNvSpPr>
          <p:nvPr/>
        </p:nvSpPr>
        <p:spPr bwMode="auto">
          <a:xfrm>
            <a:off x="7266993" y="4637205"/>
            <a:ext cx="1356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800" dirty="0"/>
              <a:t>Lancet 2013;381:1203-10</a:t>
            </a:r>
          </a:p>
        </p:txBody>
      </p:sp>
      <p:sp>
        <p:nvSpPr>
          <p:cNvPr id="11" name="TextBox 10">
            <a:extLst>
              <a:ext uri="{FF2B5EF4-FFF2-40B4-BE49-F238E27FC236}">
                <a16:creationId xmlns:a16="http://schemas.microsoft.com/office/drawing/2014/main" id="{3997B4C3-A4F7-30DA-B7B7-1FDEA0C50569}"/>
              </a:ext>
            </a:extLst>
          </p:cNvPr>
          <p:cNvSpPr txBox="1"/>
          <p:nvPr/>
        </p:nvSpPr>
        <p:spPr>
          <a:xfrm>
            <a:off x="6194738" y="1168441"/>
            <a:ext cx="869324" cy="369332"/>
          </a:xfrm>
          <a:prstGeom prst="rect">
            <a:avLst/>
          </a:prstGeom>
          <a:noFill/>
        </p:spPr>
        <p:txBody>
          <a:bodyPr wrap="square" rtlCol="0">
            <a:spAutoFit/>
          </a:bodyPr>
          <a:lstStyle/>
          <a:p>
            <a:r>
              <a:rPr lang="en-US" sz="1800" dirty="0"/>
              <a:t>MCL</a:t>
            </a:r>
          </a:p>
        </p:txBody>
      </p:sp>
      <p:sp>
        <p:nvSpPr>
          <p:cNvPr id="12" name="TextBox 11">
            <a:extLst>
              <a:ext uri="{FF2B5EF4-FFF2-40B4-BE49-F238E27FC236}">
                <a16:creationId xmlns:a16="http://schemas.microsoft.com/office/drawing/2014/main" id="{DA1CA17B-22C0-A332-E1EA-B1E982FF7CD8}"/>
              </a:ext>
            </a:extLst>
          </p:cNvPr>
          <p:cNvSpPr txBox="1"/>
          <p:nvPr/>
        </p:nvSpPr>
        <p:spPr>
          <a:xfrm>
            <a:off x="6194738" y="2661202"/>
            <a:ext cx="869324" cy="369332"/>
          </a:xfrm>
          <a:prstGeom prst="rect">
            <a:avLst/>
          </a:prstGeom>
          <a:noFill/>
        </p:spPr>
        <p:txBody>
          <a:bodyPr wrap="square" rtlCol="0">
            <a:spAutoFit/>
          </a:bodyPr>
          <a:lstStyle/>
          <a:p>
            <a:r>
              <a:rPr lang="en-US" sz="1800" dirty="0"/>
              <a:t>WM</a:t>
            </a:r>
          </a:p>
        </p:txBody>
      </p:sp>
      <p:sp>
        <p:nvSpPr>
          <p:cNvPr id="13" name="TextBox 12">
            <a:extLst>
              <a:ext uri="{FF2B5EF4-FFF2-40B4-BE49-F238E27FC236}">
                <a16:creationId xmlns:a16="http://schemas.microsoft.com/office/drawing/2014/main" id="{B67A4321-FE0A-469B-E255-D35645E80492}"/>
              </a:ext>
            </a:extLst>
          </p:cNvPr>
          <p:cNvSpPr txBox="1"/>
          <p:nvPr/>
        </p:nvSpPr>
        <p:spPr>
          <a:xfrm>
            <a:off x="2452285" y="3121780"/>
            <a:ext cx="869324" cy="369332"/>
          </a:xfrm>
          <a:prstGeom prst="rect">
            <a:avLst/>
          </a:prstGeom>
          <a:noFill/>
        </p:spPr>
        <p:txBody>
          <a:bodyPr wrap="square" rtlCol="0">
            <a:spAutoFit/>
          </a:bodyPr>
          <a:lstStyle/>
          <a:p>
            <a:r>
              <a:rPr lang="en-US" sz="1800" dirty="0"/>
              <a:t>MZL</a:t>
            </a:r>
          </a:p>
        </p:txBody>
      </p:sp>
      <p:sp>
        <p:nvSpPr>
          <p:cNvPr id="14" name="TextBox 13">
            <a:extLst>
              <a:ext uri="{FF2B5EF4-FFF2-40B4-BE49-F238E27FC236}">
                <a16:creationId xmlns:a16="http://schemas.microsoft.com/office/drawing/2014/main" id="{4EF3E060-1E32-2E87-B0E4-E85F6B0EF8E5}"/>
              </a:ext>
            </a:extLst>
          </p:cNvPr>
          <p:cNvSpPr txBox="1"/>
          <p:nvPr/>
        </p:nvSpPr>
        <p:spPr>
          <a:xfrm>
            <a:off x="2447992" y="1472485"/>
            <a:ext cx="869324" cy="369332"/>
          </a:xfrm>
          <a:prstGeom prst="rect">
            <a:avLst/>
          </a:prstGeom>
          <a:noFill/>
        </p:spPr>
        <p:txBody>
          <a:bodyPr wrap="square" rtlCol="0">
            <a:spAutoFit/>
          </a:bodyPr>
          <a:lstStyle/>
          <a:p>
            <a:r>
              <a:rPr lang="en-US" sz="1800" dirty="0"/>
              <a:t>FL</a:t>
            </a:r>
          </a:p>
        </p:txBody>
      </p:sp>
      <p:sp>
        <p:nvSpPr>
          <p:cNvPr id="15" name="TextBox 14">
            <a:extLst>
              <a:ext uri="{FF2B5EF4-FFF2-40B4-BE49-F238E27FC236}">
                <a16:creationId xmlns:a16="http://schemas.microsoft.com/office/drawing/2014/main" id="{113F58A0-BC0F-D39C-2AFF-D0233D41265C}"/>
              </a:ext>
            </a:extLst>
          </p:cNvPr>
          <p:cNvSpPr txBox="1"/>
          <p:nvPr/>
        </p:nvSpPr>
        <p:spPr>
          <a:xfrm>
            <a:off x="314090" y="1927800"/>
            <a:ext cx="1120999" cy="646331"/>
          </a:xfrm>
          <a:prstGeom prst="rect">
            <a:avLst/>
          </a:prstGeom>
          <a:noFill/>
        </p:spPr>
        <p:txBody>
          <a:bodyPr wrap="square" rtlCol="0">
            <a:spAutoFit/>
          </a:bodyPr>
          <a:lstStyle/>
          <a:p>
            <a:r>
              <a:rPr lang="en-US" sz="1800" b="1" dirty="0">
                <a:solidFill>
                  <a:srgbClr val="00B050"/>
                </a:solidFill>
              </a:rPr>
              <a:t>BR vs. R-CHOP</a:t>
            </a:r>
          </a:p>
        </p:txBody>
      </p:sp>
      <p:sp>
        <p:nvSpPr>
          <p:cNvPr id="3" name="TextBox 2">
            <a:extLst>
              <a:ext uri="{FF2B5EF4-FFF2-40B4-BE49-F238E27FC236}">
                <a16:creationId xmlns:a16="http://schemas.microsoft.com/office/drawing/2014/main" id="{EB2FFF2E-1B4F-D90C-781C-9787B5E56294}"/>
              </a:ext>
            </a:extLst>
          </p:cNvPr>
          <p:cNvSpPr txBox="1"/>
          <p:nvPr/>
        </p:nvSpPr>
        <p:spPr>
          <a:xfrm>
            <a:off x="7399421" y="2070033"/>
            <a:ext cx="1224034" cy="461665"/>
          </a:xfrm>
          <a:prstGeom prst="rect">
            <a:avLst/>
          </a:prstGeom>
          <a:noFill/>
        </p:spPr>
        <p:txBody>
          <a:bodyPr wrap="square" rtlCol="0">
            <a:spAutoFit/>
          </a:bodyPr>
          <a:lstStyle/>
          <a:p>
            <a:r>
              <a:rPr lang="en-US" b="1" dirty="0">
                <a:solidFill>
                  <a:srgbClr val="00B0F0"/>
                </a:solidFill>
              </a:rPr>
              <a:t>PFS</a:t>
            </a:r>
          </a:p>
        </p:txBody>
      </p:sp>
    </p:spTree>
    <p:extLst>
      <p:ext uri="{BB962C8B-B14F-4D97-AF65-F5344CB8AC3E}">
        <p14:creationId xmlns:p14="http://schemas.microsoft.com/office/powerpoint/2010/main" val="31086865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A19B-888A-8827-7B96-963AB5D171E0}"/>
              </a:ext>
            </a:extLst>
          </p:cNvPr>
          <p:cNvSpPr>
            <a:spLocks noGrp="1"/>
          </p:cNvSpPr>
          <p:nvPr>
            <p:ph type="title"/>
          </p:nvPr>
        </p:nvSpPr>
        <p:spPr/>
        <p:txBody>
          <a:bodyPr/>
          <a:lstStyle/>
          <a:p>
            <a:endParaRPr lang="en-US"/>
          </a:p>
        </p:txBody>
      </p:sp>
      <p:pic>
        <p:nvPicPr>
          <p:cNvPr id="4" name="Picture 1">
            <a:extLst>
              <a:ext uri="{FF2B5EF4-FFF2-40B4-BE49-F238E27FC236}">
                <a16:creationId xmlns:a16="http://schemas.microsoft.com/office/drawing/2014/main" id="{6D24EAA9-6AE6-FC91-4E79-613A85A53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760" y="455927"/>
            <a:ext cx="2648963" cy="376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4A8D3CC2-DC2A-B9C0-5AC4-B0D1B99281AC}"/>
              </a:ext>
            </a:extLst>
          </p:cNvPr>
          <p:cNvSpPr txBox="1">
            <a:spLocks noChangeArrowheads="1"/>
          </p:cNvSpPr>
          <p:nvPr/>
        </p:nvSpPr>
        <p:spPr bwMode="auto">
          <a:xfrm>
            <a:off x="564570" y="86595"/>
            <a:ext cx="7259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1800" b="1" dirty="0">
                <a:solidFill>
                  <a:srgbClr val="C00000"/>
                </a:solidFill>
                <a:latin typeface="+mn-lt"/>
              </a:rPr>
              <a:t>Control (RCHOP) vs Cytarabine (RDHAP or RCHOP/HiDAC)</a:t>
            </a:r>
          </a:p>
        </p:txBody>
      </p:sp>
      <p:sp>
        <p:nvSpPr>
          <p:cNvPr id="6" name="TextBox 4">
            <a:extLst>
              <a:ext uri="{FF2B5EF4-FFF2-40B4-BE49-F238E27FC236}">
                <a16:creationId xmlns:a16="http://schemas.microsoft.com/office/drawing/2014/main" id="{FB8FF01F-5382-67B7-D7D1-1F47919212BA}"/>
              </a:ext>
            </a:extLst>
          </p:cNvPr>
          <p:cNvSpPr txBox="1">
            <a:spLocks noChangeArrowheads="1"/>
          </p:cNvSpPr>
          <p:nvPr/>
        </p:nvSpPr>
        <p:spPr bwMode="auto">
          <a:xfrm>
            <a:off x="7373156" y="4471294"/>
            <a:ext cx="14359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800" dirty="0">
                <a:latin typeface="+mn-lt"/>
              </a:rPr>
              <a:t>Lancet 2016;388:565</a:t>
            </a:r>
          </a:p>
        </p:txBody>
      </p:sp>
      <p:sp>
        <p:nvSpPr>
          <p:cNvPr id="7" name="TextBox 6">
            <a:extLst>
              <a:ext uri="{FF2B5EF4-FFF2-40B4-BE49-F238E27FC236}">
                <a16:creationId xmlns:a16="http://schemas.microsoft.com/office/drawing/2014/main" id="{BC5F59CB-236C-911E-FEF3-9291DCC23E84}"/>
              </a:ext>
            </a:extLst>
          </p:cNvPr>
          <p:cNvSpPr txBox="1"/>
          <p:nvPr/>
        </p:nvSpPr>
        <p:spPr>
          <a:xfrm>
            <a:off x="4291874" y="2232778"/>
            <a:ext cx="740535" cy="461665"/>
          </a:xfrm>
          <a:prstGeom prst="rect">
            <a:avLst/>
          </a:prstGeom>
          <a:noFill/>
        </p:spPr>
        <p:txBody>
          <a:bodyPr wrap="square" rtlCol="0">
            <a:spAutoFit/>
          </a:bodyPr>
          <a:lstStyle/>
          <a:p>
            <a:r>
              <a:rPr lang="en-US" dirty="0"/>
              <a:t>OS</a:t>
            </a:r>
          </a:p>
        </p:txBody>
      </p:sp>
      <p:sp>
        <p:nvSpPr>
          <p:cNvPr id="8" name="TextBox 7">
            <a:extLst>
              <a:ext uri="{FF2B5EF4-FFF2-40B4-BE49-F238E27FC236}">
                <a16:creationId xmlns:a16="http://schemas.microsoft.com/office/drawing/2014/main" id="{26AE5230-492E-81AD-A169-ECCB012156AE}"/>
              </a:ext>
            </a:extLst>
          </p:cNvPr>
          <p:cNvSpPr txBox="1"/>
          <p:nvPr/>
        </p:nvSpPr>
        <p:spPr>
          <a:xfrm>
            <a:off x="4111591" y="466233"/>
            <a:ext cx="920818" cy="461665"/>
          </a:xfrm>
          <a:prstGeom prst="rect">
            <a:avLst/>
          </a:prstGeom>
          <a:noFill/>
        </p:spPr>
        <p:txBody>
          <a:bodyPr wrap="square" rtlCol="0">
            <a:spAutoFit/>
          </a:bodyPr>
          <a:lstStyle/>
          <a:p>
            <a:r>
              <a:rPr lang="en-US" dirty="0"/>
              <a:t>PFS</a:t>
            </a:r>
          </a:p>
        </p:txBody>
      </p:sp>
    </p:spTree>
    <p:extLst>
      <p:ext uri="{BB962C8B-B14F-4D97-AF65-F5344CB8AC3E}">
        <p14:creationId xmlns:p14="http://schemas.microsoft.com/office/powerpoint/2010/main" val="39519814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6300-9255-170F-4786-9897910F0445}"/>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364AFD22-9C63-B93A-97C3-27F681C2D658}"/>
              </a:ext>
            </a:extLst>
          </p:cNvPr>
          <p:cNvSpPr txBox="1">
            <a:spLocks/>
          </p:cNvSpPr>
          <p:nvPr/>
        </p:nvSpPr>
        <p:spPr bwMode="auto">
          <a:xfrm>
            <a:off x="457200" y="292100"/>
            <a:ext cx="8229600" cy="8509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outerShdw>
                </a:effectLst>
                <a:uLnTx/>
                <a:uFillTx/>
                <a:latin typeface="+mn-lt"/>
                <a:ea typeface="+mj-ea"/>
                <a:cs typeface="+mj-cs"/>
              </a:rPr>
              <a:t>RBx3</a:t>
            </a:r>
            <a:r>
              <a:rPr kumimoji="0" lang="en-US" sz="3200" b="0" i="0" u="none" strike="noStrike" kern="1200" cap="none" spc="0" normalizeH="0" baseline="0" noProof="0" dirty="0">
                <a:ln>
                  <a:noFill/>
                </a:ln>
                <a:solidFill>
                  <a:srgbClr val="C00000"/>
                </a:solidFill>
                <a:effectLst>
                  <a:outerShdw blurRad="38100" dist="38100" dir="2700000" algn="tl">
                    <a:srgbClr val="000000"/>
                  </a:outerShdw>
                </a:effectLst>
                <a:uLnTx/>
                <a:uFillTx/>
                <a:latin typeface="+mn-lt"/>
                <a:ea typeface="+mj-ea"/>
                <a:cs typeface="+mj-cs"/>
                <a:sym typeface="Wingdings" pitchFamily="2" charset="2"/>
              </a:rPr>
              <a:t>R-HiDAC in transplant eligible patients with MCL</a:t>
            </a:r>
            <a:endParaRPr kumimoji="0" lang="en-US" sz="3200" b="0" i="0" u="none" strike="noStrike" kern="1200" cap="none" spc="0" normalizeH="0" baseline="0" noProof="0" dirty="0">
              <a:ln>
                <a:noFill/>
              </a:ln>
              <a:solidFill>
                <a:srgbClr val="C00000"/>
              </a:solidFill>
              <a:effectLst>
                <a:outerShdw blurRad="38100" dist="38100" dir="2700000" algn="tl">
                  <a:srgbClr val="000000"/>
                </a:outerShdw>
              </a:effectLst>
              <a:uLnTx/>
              <a:uFillTx/>
              <a:latin typeface="+mn-lt"/>
              <a:ea typeface="+mj-ea"/>
              <a:cs typeface="+mj-cs"/>
            </a:endParaRPr>
          </a:p>
        </p:txBody>
      </p:sp>
      <p:sp>
        <p:nvSpPr>
          <p:cNvPr id="5" name="Content Placeholder 2">
            <a:extLst>
              <a:ext uri="{FF2B5EF4-FFF2-40B4-BE49-F238E27FC236}">
                <a16:creationId xmlns:a16="http://schemas.microsoft.com/office/drawing/2014/main" id="{E00FCD83-6ADE-48EB-3357-C79F63FB17C8}"/>
              </a:ext>
            </a:extLst>
          </p:cNvPr>
          <p:cNvSpPr txBox="1">
            <a:spLocks/>
          </p:cNvSpPr>
          <p:nvPr/>
        </p:nvSpPr>
        <p:spPr bwMode="auto">
          <a:xfrm>
            <a:off x="373487" y="1286480"/>
            <a:ext cx="6540660" cy="2491436"/>
          </a:xfrm>
          <a:prstGeom prst="rect">
            <a:avLst/>
          </a:prstGeom>
          <a:no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
                <a:srgbClr val="FFCC00"/>
              </a:buClr>
              <a:buSzPct val="120000"/>
              <a:buFontTx/>
              <a:buChar char="•"/>
              <a:tabLst/>
              <a:defRPr/>
            </a:pPr>
            <a:r>
              <a:rPr kumimoji="0" lang="en-US" sz="3200" b="0" i="0" u="none" strike="noStrike" kern="1200" cap="none" spc="0" normalizeH="0" baseline="0" noProof="0" dirty="0">
                <a:ln>
                  <a:noFill/>
                </a:ln>
                <a:effectLst>
                  <a:outerShdw blurRad="38100" dist="38100" dir="2700000" algn="tl">
                    <a:srgbClr val="000000"/>
                  </a:outerShdw>
                </a:effectLst>
                <a:uLnTx/>
                <a:uFillTx/>
                <a:ea typeface="+mn-ea"/>
                <a:cs typeface="+mn-cs"/>
              </a:rPr>
              <a:t>23 pts eligible for ASCT</a:t>
            </a:r>
          </a:p>
          <a:p>
            <a:pPr marL="342900" marR="0" lvl="0" indent="-342900" algn="l" defTabSz="914400" rtl="0" eaLnBrk="0" fontAlgn="base" latinLnBrk="0" hangingPunct="0">
              <a:lnSpc>
                <a:spcPct val="100000"/>
              </a:lnSpc>
              <a:spcBef>
                <a:spcPct val="20000"/>
              </a:spcBef>
              <a:spcAft>
                <a:spcPct val="0"/>
              </a:spcAft>
              <a:buClr>
                <a:srgbClr val="FFCC00"/>
              </a:buClr>
              <a:buSzPct val="120000"/>
              <a:buFontTx/>
              <a:buChar char="•"/>
              <a:tabLst/>
              <a:defRPr/>
            </a:pPr>
            <a:r>
              <a:rPr kumimoji="0" lang="en-US" sz="3200" b="0" i="0" u="none" strike="noStrike" kern="1200" cap="none" spc="0" normalizeH="0" baseline="0" noProof="0" dirty="0">
                <a:ln>
                  <a:noFill/>
                </a:ln>
                <a:effectLst>
                  <a:outerShdw blurRad="38100" dist="38100" dir="2700000" algn="tl">
                    <a:srgbClr val="000000"/>
                  </a:outerShdw>
                </a:effectLst>
                <a:uLnTx/>
                <a:uFillTx/>
                <a:ea typeface="+mn-ea"/>
                <a:cs typeface="+mn-cs"/>
              </a:rPr>
              <a:t>RBx3 + R-HiDACx3</a:t>
            </a:r>
          </a:p>
          <a:p>
            <a:pPr marL="342900" marR="0" lvl="0" indent="-342900" algn="l" defTabSz="914400" rtl="0" eaLnBrk="0" fontAlgn="base" latinLnBrk="0" hangingPunct="0">
              <a:lnSpc>
                <a:spcPct val="100000"/>
              </a:lnSpc>
              <a:spcBef>
                <a:spcPct val="20000"/>
              </a:spcBef>
              <a:spcAft>
                <a:spcPct val="0"/>
              </a:spcAft>
              <a:buClr>
                <a:srgbClr val="FFCC00"/>
              </a:buClr>
              <a:buSzPct val="120000"/>
              <a:buFontTx/>
              <a:buChar char="•"/>
              <a:tabLst/>
              <a:defRPr/>
            </a:pPr>
            <a:r>
              <a:rPr kumimoji="0" lang="en-US" sz="3200" b="0" i="0" u="none" strike="noStrike" kern="1200" cap="none" spc="0" normalizeH="0" baseline="0" noProof="0" dirty="0">
                <a:ln>
                  <a:noFill/>
                </a:ln>
                <a:effectLst>
                  <a:outerShdw blurRad="38100" dist="38100" dir="2700000" algn="tl">
                    <a:srgbClr val="000000"/>
                  </a:outerShdw>
                </a:effectLst>
                <a:uLnTx/>
                <a:uFillTx/>
                <a:ea typeface="+mn-ea"/>
                <a:cs typeface="+mn-cs"/>
              </a:rPr>
              <a:t>CR – 96%</a:t>
            </a:r>
          </a:p>
          <a:p>
            <a:pPr marL="342900" marR="0" lvl="0" indent="-342900" algn="l" defTabSz="914400" rtl="0" eaLnBrk="0" fontAlgn="base" latinLnBrk="0" hangingPunct="0">
              <a:lnSpc>
                <a:spcPct val="100000"/>
              </a:lnSpc>
              <a:spcBef>
                <a:spcPct val="20000"/>
              </a:spcBef>
              <a:spcAft>
                <a:spcPct val="0"/>
              </a:spcAft>
              <a:buClr>
                <a:srgbClr val="FFCC00"/>
              </a:buClr>
              <a:buSzPct val="120000"/>
              <a:buFontTx/>
              <a:buChar char="•"/>
              <a:tabLst/>
              <a:defRPr/>
            </a:pPr>
            <a:r>
              <a:rPr kumimoji="0" lang="en-US" sz="3200" b="0" i="0" u="none" strike="noStrike" kern="1200" cap="none" spc="0" normalizeH="0" baseline="0" noProof="0" dirty="0">
                <a:ln>
                  <a:noFill/>
                </a:ln>
                <a:effectLst>
                  <a:outerShdw blurRad="38100" dist="38100" dir="2700000" algn="tl">
                    <a:srgbClr val="000000"/>
                  </a:outerShdw>
                </a:effectLst>
                <a:uLnTx/>
                <a:uFillTx/>
                <a:ea typeface="+mn-ea"/>
                <a:cs typeface="+mn-cs"/>
              </a:rPr>
              <a:t>MRD negative – 93%</a:t>
            </a:r>
          </a:p>
          <a:p>
            <a:pPr marL="342900" marR="0" lvl="0" indent="-342900" algn="l" defTabSz="914400" rtl="0" eaLnBrk="0" fontAlgn="base" latinLnBrk="0" hangingPunct="0">
              <a:lnSpc>
                <a:spcPct val="100000"/>
              </a:lnSpc>
              <a:spcBef>
                <a:spcPct val="20000"/>
              </a:spcBef>
              <a:spcAft>
                <a:spcPct val="0"/>
              </a:spcAft>
              <a:buClr>
                <a:srgbClr val="FFCC00"/>
              </a:buClr>
              <a:buSzPct val="120000"/>
              <a:buFontTx/>
              <a:buChar char="•"/>
              <a:tabLst/>
              <a:defRPr/>
            </a:pPr>
            <a:r>
              <a:rPr kumimoji="0" lang="en-US" sz="3200" b="0" i="0" u="none" strike="noStrike" kern="1200" cap="none" spc="0" normalizeH="0" baseline="0" noProof="0" dirty="0">
                <a:ln>
                  <a:noFill/>
                </a:ln>
                <a:effectLst>
                  <a:outerShdw blurRad="38100" dist="38100" dir="2700000" algn="tl">
                    <a:srgbClr val="000000"/>
                  </a:outerShdw>
                </a:effectLst>
                <a:uLnTx/>
                <a:uFillTx/>
                <a:ea typeface="+mn-ea"/>
                <a:cs typeface="+mn-cs"/>
              </a:rPr>
              <a:t>PFS – 96% at </a:t>
            </a:r>
            <a:r>
              <a:rPr kumimoji="0" lang="en-US" sz="3200" b="0" i="0" u="none" strike="noStrike" kern="1200" cap="none" spc="0" normalizeH="0" baseline="0" noProof="0" dirty="0" err="1">
                <a:ln>
                  <a:noFill/>
                </a:ln>
                <a:effectLst>
                  <a:outerShdw blurRad="38100" dist="38100" dir="2700000" algn="tl">
                    <a:srgbClr val="000000"/>
                  </a:outerShdw>
                </a:effectLst>
                <a:uLnTx/>
                <a:uFillTx/>
                <a:ea typeface="+mn-ea"/>
                <a:cs typeface="+mn-cs"/>
              </a:rPr>
              <a:t>mFU</a:t>
            </a:r>
            <a:r>
              <a:rPr kumimoji="0" lang="en-US" sz="3200" b="0" i="0" u="none" strike="noStrike" kern="1200" cap="none" spc="0" normalizeH="0" baseline="0" noProof="0" dirty="0">
                <a:ln>
                  <a:noFill/>
                </a:ln>
                <a:effectLst>
                  <a:outerShdw blurRad="38100" dist="38100" dir="2700000" algn="tl">
                    <a:srgbClr val="000000"/>
                  </a:outerShdw>
                </a:effectLst>
                <a:uLnTx/>
                <a:uFillTx/>
                <a:ea typeface="+mn-ea"/>
                <a:cs typeface="+mn-cs"/>
              </a:rPr>
              <a:t> of 13 M</a:t>
            </a:r>
          </a:p>
        </p:txBody>
      </p:sp>
      <p:sp>
        <p:nvSpPr>
          <p:cNvPr id="6" name="TextBox 3">
            <a:extLst>
              <a:ext uri="{FF2B5EF4-FFF2-40B4-BE49-F238E27FC236}">
                <a16:creationId xmlns:a16="http://schemas.microsoft.com/office/drawing/2014/main" id="{B6861AD4-BE7A-0408-A54B-0E8E815A03FF}"/>
              </a:ext>
            </a:extLst>
          </p:cNvPr>
          <p:cNvSpPr txBox="1">
            <a:spLocks noChangeArrowheads="1"/>
          </p:cNvSpPr>
          <p:nvPr/>
        </p:nvSpPr>
        <p:spPr bwMode="auto">
          <a:xfrm>
            <a:off x="7625187" y="4480717"/>
            <a:ext cx="13853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800" b="0" i="0" u="none" strike="noStrike" kern="0" cap="none" spc="0" normalizeH="0" baseline="0" noProof="0" dirty="0">
                <a:ln>
                  <a:noFill/>
                </a:ln>
                <a:effectLst/>
                <a:uLnTx/>
                <a:uFillTx/>
                <a:latin typeface="+mn-lt"/>
                <a:ea typeface="+mn-ea"/>
                <a:cs typeface="+mn-cs"/>
              </a:rPr>
              <a:t>Br J </a:t>
            </a:r>
            <a:r>
              <a:rPr kumimoji="0" lang="en-US" altLang="en-US" sz="800" b="0" i="0" u="none" strike="noStrike" kern="0" cap="none" spc="0" normalizeH="0" baseline="0" noProof="0" dirty="0" err="1">
                <a:ln>
                  <a:noFill/>
                </a:ln>
                <a:effectLst/>
                <a:uLnTx/>
                <a:uFillTx/>
                <a:latin typeface="+mn-lt"/>
                <a:ea typeface="+mn-ea"/>
                <a:cs typeface="+mn-cs"/>
              </a:rPr>
              <a:t>Hematol</a:t>
            </a:r>
            <a:r>
              <a:rPr kumimoji="0" lang="en-US" altLang="en-US" sz="800" b="0" i="0" u="none" strike="noStrike" kern="0" cap="none" spc="0" normalizeH="0" baseline="0" noProof="0" dirty="0">
                <a:ln>
                  <a:noFill/>
                </a:ln>
                <a:effectLst/>
                <a:uLnTx/>
                <a:uFillTx/>
                <a:latin typeface="+mn-lt"/>
                <a:ea typeface="+mn-ea"/>
                <a:cs typeface="+mn-cs"/>
              </a:rPr>
              <a:t> 2016;173:89</a:t>
            </a:r>
          </a:p>
        </p:txBody>
      </p:sp>
    </p:spTree>
    <p:extLst>
      <p:ext uri="{BB962C8B-B14F-4D97-AF65-F5344CB8AC3E}">
        <p14:creationId xmlns:p14="http://schemas.microsoft.com/office/powerpoint/2010/main" val="23970648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EA94-EC8A-4295-B401-496E0AD2AB19}"/>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7EBF8D3D-C984-9243-E886-D05ABAD78644}"/>
              </a:ext>
            </a:extLst>
          </p:cNvPr>
          <p:cNvSpPr txBox="1">
            <a:spLocks/>
          </p:cNvSpPr>
          <p:nvPr/>
        </p:nvSpPr>
        <p:spPr>
          <a:xfrm>
            <a:off x="609600" y="152400"/>
            <a:ext cx="6923087" cy="774700"/>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defRPr/>
            </a:pPr>
            <a:r>
              <a:rPr lang="en-US" sz="2800" b="1" kern="0" dirty="0">
                <a:solidFill>
                  <a:srgbClr val="C00000"/>
                </a:solidFill>
              </a:rPr>
              <a:t>ASCT in Rituximab era</a:t>
            </a:r>
          </a:p>
        </p:txBody>
      </p:sp>
      <p:sp>
        <p:nvSpPr>
          <p:cNvPr id="5" name="Content Placeholder 2">
            <a:extLst>
              <a:ext uri="{FF2B5EF4-FFF2-40B4-BE49-F238E27FC236}">
                <a16:creationId xmlns:a16="http://schemas.microsoft.com/office/drawing/2014/main" id="{B60F31AB-C999-945B-5A2C-08F011722861}"/>
              </a:ext>
            </a:extLst>
          </p:cNvPr>
          <p:cNvSpPr txBox="1">
            <a:spLocks/>
          </p:cNvSpPr>
          <p:nvPr/>
        </p:nvSpPr>
        <p:spPr bwMode="auto">
          <a:xfrm>
            <a:off x="261185" y="1062790"/>
            <a:ext cx="8080710" cy="24257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defRPr/>
            </a:pPr>
            <a:r>
              <a:rPr lang="en-US" kern="0" dirty="0"/>
              <a:t>1254 patients from 25 institutions</a:t>
            </a:r>
          </a:p>
          <a:p>
            <a:pPr>
              <a:defRPr/>
            </a:pPr>
            <a:r>
              <a:rPr lang="en-US" kern="0" dirty="0"/>
              <a:t>Median F/U – 76 M </a:t>
            </a:r>
          </a:p>
          <a:p>
            <a:pPr>
              <a:defRPr/>
            </a:pPr>
            <a:r>
              <a:rPr lang="en-US" b="1" kern="0" dirty="0">
                <a:solidFill>
                  <a:srgbClr val="00B050"/>
                </a:solidFill>
              </a:rPr>
              <a:t>PFS</a:t>
            </a:r>
            <a:r>
              <a:rPr lang="en-US" kern="0" dirty="0"/>
              <a:t> (ASCT vs. No ASCT) - 75 M vs. 44 M (</a:t>
            </a:r>
            <a:r>
              <a:rPr lang="en-US" kern="0" dirty="0">
                <a:solidFill>
                  <a:srgbClr val="00B050"/>
                </a:solidFill>
              </a:rPr>
              <a:t>P&lt;0.01</a:t>
            </a:r>
            <a:r>
              <a:rPr lang="en-US" kern="0" dirty="0"/>
              <a:t>)</a:t>
            </a:r>
          </a:p>
          <a:p>
            <a:pPr>
              <a:defRPr/>
            </a:pPr>
            <a:r>
              <a:rPr lang="en-US" b="1" kern="0" dirty="0">
                <a:solidFill>
                  <a:srgbClr val="FF0000"/>
                </a:solidFill>
              </a:rPr>
              <a:t>OS</a:t>
            </a:r>
            <a:r>
              <a:rPr lang="en-US" kern="0" dirty="0"/>
              <a:t> (ASCT vs. No ASCT) – 147 M vs. 115 M (</a:t>
            </a:r>
            <a:r>
              <a:rPr lang="en-US" kern="0" dirty="0">
                <a:solidFill>
                  <a:srgbClr val="FF0000"/>
                </a:solidFill>
              </a:rPr>
              <a:t>P-0.06</a:t>
            </a:r>
            <a:r>
              <a:rPr lang="en-US" kern="0" dirty="0"/>
              <a:t>)</a:t>
            </a:r>
          </a:p>
        </p:txBody>
      </p:sp>
      <p:sp>
        <p:nvSpPr>
          <p:cNvPr id="6" name="TextBox 3">
            <a:extLst>
              <a:ext uri="{FF2B5EF4-FFF2-40B4-BE49-F238E27FC236}">
                <a16:creationId xmlns:a16="http://schemas.microsoft.com/office/drawing/2014/main" id="{9EA5C87C-6A66-2E69-BDEF-3A4614A32870}"/>
              </a:ext>
            </a:extLst>
          </p:cNvPr>
          <p:cNvSpPr txBox="1">
            <a:spLocks noChangeArrowheads="1"/>
          </p:cNvSpPr>
          <p:nvPr/>
        </p:nvSpPr>
        <p:spPr bwMode="auto">
          <a:xfrm>
            <a:off x="7567190" y="4553207"/>
            <a:ext cx="9957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800" dirty="0">
                <a:latin typeface="+mn-lt"/>
              </a:rPr>
              <a:t>JCO 2019;37:471</a:t>
            </a:r>
          </a:p>
        </p:txBody>
      </p:sp>
    </p:spTree>
    <p:extLst>
      <p:ext uri="{BB962C8B-B14F-4D97-AF65-F5344CB8AC3E}">
        <p14:creationId xmlns:p14="http://schemas.microsoft.com/office/powerpoint/2010/main" val="19674869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5D9B-605C-BE3D-4D7F-F4B6A82F4198}"/>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BD27700B-B2C1-AE66-9CEE-3E635657B2EE}"/>
              </a:ext>
            </a:extLst>
          </p:cNvPr>
          <p:cNvSpPr txBox="1">
            <a:spLocks/>
          </p:cNvSpPr>
          <p:nvPr/>
        </p:nvSpPr>
        <p:spPr>
          <a:xfrm>
            <a:off x="-96253" y="65797"/>
            <a:ext cx="8229600" cy="546100"/>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defRPr/>
            </a:pPr>
            <a:r>
              <a:rPr lang="en-US" sz="2800" b="1" kern="0" dirty="0">
                <a:solidFill>
                  <a:srgbClr val="C00000"/>
                </a:solidFill>
              </a:rPr>
              <a:t>Maintenance Rituximab post-ASCT in MCL</a:t>
            </a:r>
          </a:p>
        </p:txBody>
      </p:sp>
      <p:graphicFrame>
        <p:nvGraphicFramePr>
          <p:cNvPr id="5" name="Table 4">
            <a:extLst>
              <a:ext uri="{FF2B5EF4-FFF2-40B4-BE49-F238E27FC236}">
                <a16:creationId xmlns:a16="http://schemas.microsoft.com/office/drawing/2014/main" id="{CC8453C0-FFCB-6577-65D4-68B3B2C67E5B}"/>
              </a:ext>
            </a:extLst>
          </p:cNvPr>
          <p:cNvGraphicFramePr>
            <a:graphicFrameLocks noGrp="1"/>
          </p:cNvGraphicFramePr>
          <p:nvPr/>
        </p:nvGraphicFramePr>
        <p:xfrm>
          <a:off x="1104715" y="2427740"/>
          <a:ext cx="6400800" cy="1482724"/>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681">
                <a:tc>
                  <a:txBody>
                    <a:bodyPr/>
                    <a:lstStyle/>
                    <a:p>
                      <a:endParaRPr lang="en-US" sz="1800" dirty="0"/>
                    </a:p>
                  </a:txBody>
                  <a:tcPr marT="45700" marB="45700"/>
                </a:tc>
                <a:tc>
                  <a:txBody>
                    <a:bodyPr/>
                    <a:lstStyle/>
                    <a:p>
                      <a:r>
                        <a:rPr lang="en-US" sz="1800" dirty="0">
                          <a:solidFill>
                            <a:srgbClr val="C00000"/>
                          </a:solidFill>
                        </a:rPr>
                        <a:t>Rituximab</a:t>
                      </a:r>
                    </a:p>
                  </a:txBody>
                  <a:tcPr marT="45700" marB="45700"/>
                </a:tc>
                <a:tc>
                  <a:txBody>
                    <a:bodyPr/>
                    <a:lstStyle/>
                    <a:p>
                      <a:r>
                        <a:rPr lang="en-US" sz="1800" dirty="0">
                          <a:solidFill>
                            <a:srgbClr val="C00000"/>
                          </a:solidFill>
                        </a:rPr>
                        <a:t>No Rituximab</a:t>
                      </a:r>
                    </a:p>
                  </a:txBody>
                  <a:tcPr marT="45700" marB="45700"/>
                </a:tc>
                <a:tc>
                  <a:txBody>
                    <a:bodyPr/>
                    <a:lstStyle/>
                    <a:p>
                      <a:endParaRPr lang="en-US" sz="1800"/>
                    </a:p>
                  </a:txBody>
                  <a:tcPr marT="45700" marB="45700"/>
                </a:tc>
                <a:extLst>
                  <a:ext uri="{0D108BD9-81ED-4DB2-BD59-A6C34878D82A}">
                    <a16:rowId xmlns:a16="http://schemas.microsoft.com/office/drawing/2014/main" val="10000"/>
                  </a:ext>
                </a:extLst>
              </a:tr>
              <a:tr h="370681">
                <a:tc>
                  <a:txBody>
                    <a:bodyPr/>
                    <a:lstStyle/>
                    <a:p>
                      <a:r>
                        <a:rPr lang="en-US" sz="1800" b="1" dirty="0"/>
                        <a:t>4Y EFS</a:t>
                      </a:r>
                    </a:p>
                  </a:txBody>
                  <a:tcPr marT="45700" marB="45700"/>
                </a:tc>
                <a:tc>
                  <a:txBody>
                    <a:bodyPr/>
                    <a:lstStyle/>
                    <a:p>
                      <a:r>
                        <a:rPr lang="en-US" sz="1800" dirty="0"/>
                        <a:t>79%</a:t>
                      </a:r>
                    </a:p>
                  </a:txBody>
                  <a:tcPr marT="45700" marB="45700"/>
                </a:tc>
                <a:tc>
                  <a:txBody>
                    <a:bodyPr/>
                    <a:lstStyle/>
                    <a:p>
                      <a:r>
                        <a:rPr lang="en-US" sz="1800" dirty="0"/>
                        <a:t>61%</a:t>
                      </a:r>
                    </a:p>
                  </a:txBody>
                  <a:tcPr marT="45700" marB="45700"/>
                </a:tc>
                <a:tc>
                  <a:txBody>
                    <a:bodyPr/>
                    <a:lstStyle/>
                    <a:p>
                      <a:r>
                        <a:rPr lang="en-US" sz="1800" b="1" dirty="0"/>
                        <a:t>P&lt;0.001</a:t>
                      </a:r>
                    </a:p>
                  </a:txBody>
                  <a:tcPr marT="45700" marB="45700"/>
                </a:tc>
                <a:extLst>
                  <a:ext uri="{0D108BD9-81ED-4DB2-BD59-A6C34878D82A}">
                    <a16:rowId xmlns:a16="http://schemas.microsoft.com/office/drawing/2014/main" val="10001"/>
                  </a:ext>
                </a:extLst>
              </a:tr>
              <a:tr h="370681">
                <a:tc>
                  <a:txBody>
                    <a:bodyPr/>
                    <a:lstStyle/>
                    <a:p>
                      <a:r>
                        <a:rPr lang="en-US" sz="1800" b="1" dirty="0"/>
                        <a:t>4Y PFS</a:t>
                      </a:r>
                    </a:p>
                  </a:txBody>
                  <a:tcPr marT="45700" marB="45700"/>
                </a:tc>
                <a:tc>
                  <a:txBody>
                    <a:bodyPr/>
                    <a:lstStyle/>
                    <a:p>
                      <a:r>
                        <a:rPr lang="en-US" sz="1800" dirty="0"/>
                        <a:t>83%</a:t>
                      </a:r>
                    </a:p>
                  </a:txBody>
                  <a:tcPr marT="45700" marB="45700"/>
                </a:tc>
                <a:tc>
                  <a:txBody>
                    <a:bodyPr/>
                    <a:lstStyle/>
                    <a:p>
                      <a:r>
                        <a:rPr lang="en-US" sz="1800" dirty="0"/>
                        <a:t>64%</a:t>
                      </a:r>
                    </a:p>
                  </a:txBody>
                  <a:tcPr marT="45700" marB="457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P&lt;0.001</a:t>
                      </a:r>
                    </a:p>
                  </a:txBody>
                  <a:tcPr marT="45700" marB="45700"/>
                </a:tc>
                <a:extLst>
                  <a:ext uri="{0D108BD9-81ED-4DB2-BD59-A6C34878D82A}">
                    <a16:rowId xmlns:a16="http://schemas.microsoft.com/office/drawing/2014/main" val="10002"/>
                  </a:ext>
                </a:extLst>
              </a:tr>
              <a:tr h="370681">
                <a:tc>
                  <a:txBody>
                    <a:bodyPr/>
                    <a:lstStyle/>
                    <a:p>
                      <a:r>
                        <a:rPr lang="en-US" sz="1800" b="1" dirty="0"/>
                        <a:t>4Y OS</a:t>
                      </a:r>
                    </a:p>
                  </a:txBody>
                  <a:tcPr marT="45700" marB="45700"/>
                </a:tc>
                <a:tc>
                  <a:txBody>
                    <a:bodyPr/>
                    <a:lstStyle/>
                    <a:p>
                      <a:r>
                        <a:rPr lang="en-US" sz="1800" dirty="0"/>
                        <a:t>89%</a:t>
                      </a:r>
                    </a:p>
                  </a:txBody>
                  <a:tcPr marT="45700" marB="45700"/>
                </a:tc>
                <a:tc>
                  <a:txBody>
                    <a:bodyPr/>
                    <a:lstStyle/>
                    <a:p>
                      <a:r>
                        <a:rPr lang="en-US" sz="1800" dirty="0"/>
                        <a:t>80%</a:t>
                      </a:r>
                    </a:p>
                  </a:txBody>
                  <a:tcPr marT="45700" marB="45700"/>
                </a:tc>
                <a:tc>
                  <a:txBody>
                    <a:bodyPr/>
                    <a:lstStyle/>
                    <a:p>
                      <a:r>
                        <a:rPr lang="en-US" sz="1800" b="1" dirty="0"/>
                        <a:t>P-0.04</a:t>
                      </a:r>
                    </a:p>
                  </a:txBody>
                  <a:tcPr marT="45700" marB="45700"/>
                </a:tc>
                <a:extLst>
                  <a:ext uri="{0D108BD9-81ED-4DB2-BD59-A6C34878D82A}">
                    <a16:rowId xmlns:a16="http://schemas.microsoft.com/office/drawing/2014/main" val="10003"/>
                  </a:ext>
                </a:extLst>
              </a:tr>
            </a:tbl>
          </a:graphicData>
        </a:graphic>
      </p:graphicFrame>
      <p:sp>
        <p:nvSpPr>
          <p:cNvPr id="6" name="TextBox 4">
            <a:extLst>
              <a:ext uri="{FF2B5EF4-FFF2-40B4-BE49-F238E27FC236}">
                <a16:creationId xmlns:a16="http://schemas.microsoft.com/office/drawing/2014/main" id="{4976CA13-0D58-4660-C73F-1D66E9806261}"/>
              </a:ext>
            </a:extLst>
          </p:cNvPr>
          <p:cNvSpPr txBox="1">
            <a:spLocks noChangeArrowheads="1"/>
          </p:cNvSpPr>
          <p:nvPr/>
        </p:nvSpPr>
        <p:spPr bwMode="auto">
          <a:xfrm>
            <a:off x="350378" y="652562"/>
            <a:ext cx="39547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pPr>
            <a:r>
              <a:rPr lang="en-US" altLang="en-US" sz="1800" dirty="0"/>
              <a:t>Phase III clinical trial</a:t>
            </a:r>
          </a:p>
          <a:p>
            <a:pPr>
              <a:spcBef>
                <a:spcPct val="0"/>
              </a:spcBef>
              <a:buClrTx/>
              <a:buSzTx/>
            </a:pPr>
            <a:r>
              <a:rPr lang="en-US" altLang="en-US" sz="1800" dirty="0"/>
              <a:t>N = 299 patients younger than 65</a:t>
            </a:r>
          </a:p>
          <a:p>
            <a:pPr>
              <a:spcBef>
                <a:spcPct val="0"/>
              </a:spcBef>
              <a:buClrTx/>
              <a:buSzTx/>
            </a:pPr>
            <a:r>
              <a:rPr lang="en-US" altLang="en-US" sz="1800" dirty="0"/>
              <a:t>Rituximab 375 mg/m2 q2M x 3Y</a:t>
            </a:r>
          </a:p>
        </p:txBody>
      </p:sp>
      <p:sp>
        <p:nvSpPr>
          <p:cNvPr id="7" name="TextBox 6">
            <a:extLst>
              <a:ext uri="{FF2B5EF4-FFF2-40B4-BE49-F238E27FC236}">
                <a16:creationId xmlns:a16="http://schemas.microsoft.com/office/drawing/2014/main" id="{F7206FEC-DBF0-3AD2-5B1E-77E104C1392D}"/>
              </a:ext>
            </a:extLst>
          </p:cNvPr>
          <p:cNvSpPr txBox="1"/>
          <p:nvPr/>
        </p:nvSpPr>
        <p:spPr>
          <a:xfrm>
            <a:off x="344570" y="1591266"/>
            <a:ext cx="8903704" cy="707886"/>
          </a:xfrm>
          <a:prstGeom prst="rect">
            <a:avLst/>
          </a:prstGeom>
          <a:noFill/>
        </p:spPr>
        <p:txBody>
          <a:bodyPr wrap="square">
            <a:spAutoFit/>
          </a:bodyPr>
          <a:lstStyle/>
          <a:p>
            <a:pPr>
              <a:defRPr/>
            </a:pPr>
            <a:r>
              <a:rPr lang="en-US" sz="2000" b="1" dirty="0">
                <a:solidFill>
                  <a:srgbClr val="0070C0"/>
                </a:solidFill>
              </a:rPr>
              <a:t>Treatment scheme</a:t>
            </a:r>
          </a:p>
          <a:p>
            <a:pPr>
              <a:defRPr/>
            </a:pPr>
            <a:r>
              <a:rPr lang="en-US" sz="2000" b="1" dirty="0"/>
              <a:t>RDHAP x 4 </a:t>
            </a:r>
            <a:r>
              <a:rPr lang="en-US" sz="2000" b="1" dirty="0">
                <a:sym typeface="Wingdings" pitchFamily="2" charset="2"/>
              </a:rPr>
              <a:t> ASCT  Maintenance Rituximab vs. no Rituximab</a:t>
            </a:r>
            <a:endParaRPr lang="en-US" sz="2000" b="1" dirty="0"/>
          </a:p>
        </p:txBody>
      </p:sp>
      <p:sp>
        <p:nvSpPr>
          <p:cNvPr id="9" name="TextBox 7">
            <a:extLst>
              <a:ext uri="{FF2B5EF4-FFF2-40B4-BE49-F238E27FC236}">
                <a16:creationId xmlns:a16="http://schemas.microsoft.com/office/drawing/2014/main" id="{02855146-8A6D-8514-045E-B48205509A57}"/>
              </a:ext>
            </a:extLst>
          </p:cNvPr>
          <p:cNvSpPr txBox="1">
            <a:spLocks noChangeArrowheads="1"/>
          </p:cNvSpPr>
          <p:nvPr/>
        </p:nvSpPr>
        <p:spPr bwMode="auto">
          <a:xfrm>
            <a:off x="524849" y="3960797"/>
            <a:ext cx="756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2000" dirty="0">
                <a:solidFill>
                  <a:srgbClr val="FF0000"/>
                </a:solidFill>
                <a:latin typeface="+mn-lt"/>
              </a:rPr>
              <a:t>Maintenance Rituximab after ASCT prolongs </a:t>
            </a:r>
            <a:r>
              <a:rPr lang="en-US" altLang="en-US" sz="2000" b="1" dirty="0">
                <a:solidFill>
                  <a:srgbClr val="FF0000"/>
                </a:solidFill>
                <a:latin typeface="+mn-lt"/>
              </a:rPr>
              <a:t>EFS, PFS,</a:t>
            </a:r>
            <a:r>
              <a:rPr lang="en-US" altLang="en-US" sz="2000" dirty="0">
                <a:solidFill>
                  <a:srgbClr val="FF0000"/>
                </a:solidFill>
                <a:latin typeface="+mn-lt"/>
              </a:rPr>
              <a:t> and </a:t>
            </a:r>
            <a:r>
              <a:rPr lang="en-US" altLang="en-US" sz="2000" b="1" dirty="0">
                <a:solidFill>
                  <a:srgbClr val="FF0000"/>
                </a:solidFill>
                <a:latin typeface="+mn-lt"/>
              </a:rPr>
              <a:t>OS </a:t>
            </a:r>
          </a:p>
        </p:txBody>
      </p:sp>
      <p:sp>
        <p:nvSpPr>
          <p:cNvPr id="10" name="TextBox 8">
            <a:extLst>
              <a:ext uri="{FF2B5EF4-FFF2-40B4-BE49-F238E27FC236}">
                <a16:creationId xmlns:a16="http://schemas.microsoft.com/office/drawing/2014/main" id="{97664DFF-D8C8-4381-A8F6-5B3BDDB00786}"/>
              </a:ext>
            </a:extLst>
          </p:cNvPr>
          <p:cNvSpPr txBox="1">
            <a:spLocks noChangeArrowheads="1"/>
          </p:cNvSpPr>
          <p:nvPr/>
        </p:nvSpPr>
        <p:spPr bwMode="auto">
          <a:xfrm>
            <a:off x="7789696" y="4480381"/>
            <a:ext cx="11849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800" dirty="0">
                <a:latin typeface="+mn-lt"/>
              </a:rPr>
              <a:t>NEJM 2017;377:1250</a:t>
            </a:r>
          </a:p>
        </p:txBody>
      </p:sp>
    </p:spTree>
    <p:extLst>
      <p:ext uri="{BB962C8B-B14F-4D97-AF65-F5344CB8AC3E}">
        <p14:creationId xmlns:p14="http://schemas.microsoft.com/office/powerpoint/2010/main" val="37344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D5846-495A-9A1E-59A7-5307A5EDABA5}"/>
              </a:ext>
            </a:extLst>
          </p:cNvPr>
          <p:cNvSpPr txBox="1"/>
          <p:nvPr/>
        </p:nvSpPr>
        <p:spPr>
          <a:xfrm>
            <a:off x="0" y="103031"/>
            <a:ext cx="9098924" cy="4154984"/>
          </a:xfrm>
          <a:prstGeom prst="rect">
            <a:avLst/>
          </a:prstGeom>
          <a:noFill/>
        </p:spPr>
        <p:txBody>
          <a:bodyPr wrap="square" rtlCol="0">
            <a:spAutoFit/>
          </a:bodyPr>
          <a:lstStyle/>
          <a:p>
            <a:r>
              <a:rPr lang="en-US" b="1" i="0" dirty="0">
                <a:solidFill>
                  <a:srgbClr val="000000"/>
                </a:solidFill>
                <a:effectLst/>
                <a:latin typeface="+mn-lt"/>
              </a:rPr>
              <a:t>Shortly after the discovery of the JAK2 mutation as a driving force in patients with myeloproliferative disorders, JAK2 inhibitors were developed for clinical use.  </a:t>
            </a:r>
          </a:p>
          <a:p>
            <a:endParaRPr lang="en-US" b="1" dirty="0">
              <a:solidFill>
                <a:srgbClr val="000000"/>
              </a:solidFill>
              <a:latin typeface="+mn-lt"/>
            </a:endParaRPr>
          </a:p>
          <a:p>
            <a:r>
              <a:rPr lang="en-US" b="1" i="0" dirty="0">
                <a:solidFill>
                  <a:srgbClr val="000000"/>
                </a:solidFill>
                <a:effectLst/>
                <a:latin typeface="+mn-lt"/>
              </a:rPr>
              <a:t>The 1</a:t>
            </a:r>
            <a:r>
              <a:rPr lang="en-US" b="1" i="0" baseline="30000" dirty="0">
                <a:solidFill>
                  <a:srgbClr val="000000"/>
                </a:solidFill>
                <a:effectLst/>
                <a:latin typeface="+mn-lt"/>
              </a:rPr>
              <a:t>st</a:t>
            </a:r>
            <a:r>
              <a:rPr lang="en-US" b="1" i="0" dirty="0">
                <a:solidFill>
                  <a:srgbClr val="000000"/>
                </a:solidFill>
                <a:effectLst/>
                <a:latin typeface="+mn-lt"/>
              </a:rPr>
              <a:t> generation of JAK2 inhibitors such as ruxolitinib and fedratinib are very helpful in decreasing spleen size and ameliorating constitutional symptoms.  </a:t>
            </a:r>
          </a:p>
          <a:p>
            <a:endParaRPr lang="en-US" b="1" dirty="0">
              <a:solidFill>
                <a:srgbClr val="000000"/>
              </a:solidFill>
              <a:latin typeface="+mn-lt"/>
            </a:endParaRPr>
          </a:p>
          <a:p>
            <a:r>
              <a:rPr lang="en-US" b="1" i="0" dirty="0">
                <a:solidFill>
                  <a:srgbClr val="000000"/>
                </a:solidFill>
                <a:effectLst/>
                <a:latin typeface="+mn-lt"/>
              </a:rPr>
              <a:t>The newer generations of JAK2 inhibitors such as pacritinib and the now recently FDA approved momelotinib are also useful in improving anemia and thrombocytopenia.</a:t>
            </a:r>
            <a:endParaRPr lang="en-US" b="1" dirty="0">
              <a:latin typeface="+mn-lt"/>
            </a:endParaRPr>
          </a:p>
        </p:txBody>
      </p:sp>
    </p:spTree>
    <p:extLst>
      <p:ext uri="{BB962C8B-B14F-4D97-AF65-F5344CB8AC3E}">
        <p14:creationId xmlns:p14="http://schemas.microsoft.com/office/powerpoint/2010/main" val="4611654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535D-776E-A0E9-6FCE-5B80C5CDF179}"/>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FD6B616F-A99F-40E1-375E-6CF95BEA037F}"/>
              </a:ext>
            </a:extLst>
          </p:cNvPr>
          <p:cNvSpPr txBox="1">
            <a:spLocks/>
          </p:cNvSpPr>
          <p:nvPr/>
        </p:nvSpPr>
        <p:spPr>
          <a:xfrm>
            <a:off x="-96253" y="65797"/>
            <a:ext cx="8229600" cy="546100"/>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defRPr/>
            </a:pPr>
            <a:r>
              <a:rPr lang="en-US" sz="2800" b="1" kern="0" dirty="0">
                <a:solidFill>
                  <a:srgbClr val="C00000"/>
                </a:solidFill>
              </a:rPr>
              <a:t>What’s new in newly diagnosed MCL??</a:t>
            </a:r>
          </a:p>
        </p:txBody>
      </p:sp>
      <p:sp>
        <p:nvSpPr>
          <p:cNvPr id="5" name="TextBox 4">
            <a:extLst>
              <a:ext uri="{FF2B5EF4-FFF2-40B4-BE49-F238E27FC236}">
                <a16:creationId xmlns:a16="http://schemas.microsoft.com/office/drawing/2014/main" id="{677EC6D9-087A-DE9F-E899-3F5F354D74EA}"/>
              </a:ext>
            </a:extLst>
          </p:cNvPr>
          <p:cNvSpPr txBox="1"/>
          <p:nvPr/>
        </p:nvSpPr>
        <p:spPr>
          <a:xfrm>
            <a:off x="513347" y="697832"/>
            <a:ext cx="2590800" cy="461665"/>
          </a:xfrm>
          <a:prstGeom prst="rect">
            <a:avLst/>
          </a:prstGeom>
          <a:noFill/>
        </p:spPr>
        <p:txBody>
          <a:bodyPr wrap="square" rtlCol="0">
            <a:spAutoFit/>
          </a:bodyPr>
          <a:lstStyle/>
          <a:p>
            <a:r>
              <a:rPr lang="en-US" b="1" dirty="0"/>
              <a:t>SHINE Study</a:t>
            </a:r>
          </a:p>
        </p:txBody>
      </p:sp>
      <p:sp>
        <p:nvSpPr>
          <p:cNvPr id="6" name="TextBox 5">
            <a:extLst>
              <a:ext uri="{FF2B5EF4-FFF2-40B4-BE49-F238E27FC236}">
                <a16:creationId xmlns:a16="http://schemas.microsoft.com/office/drawing/2014/main" id="{0BC6A31F-3B91-65C7-1EDE-D9A23085B765}"/>
              </a:ext>
            </a:extLst>
          </p:cNvPr>
          <p:cNvSpPr txBox="1"/>
          <p:nvPr/>
        </p:nvSpPr>
        <p:spPr>
          <a:xfrm>
            <a:off x="5542547" y="697831"/>
            <a:ext cx="2590800" cy="461665"/>
          </a:xfrm>
          <a:prstGeom prst="rect">
            <a:avLst/>
          </a:prstGeom>
          <a:noFill/>
        </p:spPr>
        <p:txBody>
          <a:bodyPr wrap="square" rtlCol="0">
            <a:spAutoFit/>
          </a:bodyPr>
          <a:lstStyle/>
          <a:p>
            <a:r>
              <a:rPr lang="en-US" b="1" dirty="0"/>
              <a:t>Triangle Study</a:t>
            </a:r>
          </a:p>
        </p:txBody>
      </p:sp>
      <p:sp>
        <p:nvSpPr>
          <p:cNvPr id="7" name="TextBox 6">
            <a:extLst>
              <a:ext uri="{FF2B5EF4-FFF2-40B4-BE49-F238E27FC236}">
                <a16:creationId xmlns:a16="http://schemas.microsoft.com/office/drawing/2014/main" id="{B1B31F12-BFFF-4EEB-E618-16AA5B8D2FED}"/>
              </a:ext>
            </a:extLst>
          </p:cNvPr>
          <p:cNvSpPr txBox="1"/>
          <p:nvPr/>
        </p:nvSpPr>
        <p:spPr>
          <a:xfrm>
            <a:off x="-1" y="1290591"/>
            <a:ext cx="4029075" cy="2308324"/>
          </a:xfrm>
          <a:prstGeom prst="rect">
            <a:avLst/>
          </a:prstGeom>
          <a:noFill/>
        </p:spPr>
        <p:txBody>
          <a:bodyPr wrap="square" rtlCol="0">
            <a:spAutoFit/>
          </a:bodyPr>
          <a:lstStyle/>
          <a:p>
            <a:pPr marL="342900" indent="-342900">
              <a:buFont typeface="Arial" panose="020B0604020202020204" pitchFamily="34" charset="0"/>
              <a:buChar char="•"/>
            </a:pPr>
            <a:r>
              <a:rPr lang="en-US" sz="1800" dirty="0"/>
              <a:t>Phase III</a:t>
            </a:r>
          </a:p>
          <a:p>
            <a:pPr marL="342900" indent="-342900">
              <a:buFont typeface="Arial" panose="020B0604020202020204" pitchFamily="34" charset="0"/>
              <a:buChar char="•"/>
            </a:pPr>
            <a:r>
              <a:rPr lang="en-US" sz="1800" dirty="0"/>
              <a:t>Randomized</a:t>
            </a:r>
          </a:p>
          <a:p>
            <a:pPr marL="342900" indent="-342900">
              <a:buFont typeface="Arial" panose="020B0604020202020204" pitchFamily="34" charset="0"/>
              <a:buChar char="•"/>
            </a:pPr>
            <a:r>
              <a:rPr lang="en-US" sz="1800" dirty="0"/>
              <a:t>Transplant ineligible</a:t>
            </a:r>
          </a:p>
          <a:p>
            <a:pPr marL="342900" indent="-342900">
              <a:buFont typeface="Arial" panose="020B0604020202020204" pitchFamily="34" charset="0"/>
              <a:buChar char="•"/>
            </a:pPr>
            <a:r>
              <a:rPr lang="en-US" sz="1800" dirty="0"/>
              <a:t>BR + maintenance R  + either </a:t>
            </a:r>
            <a:r>
              <a:rPr lang="en-US" sz="1800" u="sng" dirty="0"/>
              <a:t>ibrutinib or placebo</a:t>
            </a:r>
          </a:p>
          <a:p>
            <a:pPr marL="342900" indent="-342900">
              <a:buFont typeface="Arial" panose="020B0604020202020204" pitchFamily="34" charset="0"/>
              <a:buChar char="•"/>
            </a:pPr>
            <a:r>
              <a:rPr lang="en-US" sz="1800" b="1" dirty="0">
                <a:solidFill>
                  <a:srgbClr val="C00000"/>
                </a:solidFill>
              </a:rPr>
              <a:t>PFS</a:t>
            </a:r>
            <a:r>
              <a:rPr lang="en-US" sz="1800" dirty="0"/>
              <a:t> 80.6 </a:t>
            </a:r>
            <a:r>
              <a:rPr lang="en-US" sz="1800" dirty="0" err="1"/>
              <a:t>mon</a:t>
            </a:r>
            <a:r>
              <a:rPr lang="en-US" sz="1800" dirty="0"/>
              <a:t> (Ibrutinib) vs. 52.9 </a:t>
            </a:r>
            <a:r>
              <a:rPr lang="en-US" sz="1800" dirty="0" err="1"/>
              <a:t>mon</a:t>
            </a:r>
            <a:r>
              <a:rPr lang="en-US" sz="1800" dirty="0"/>
              <a:t> (placebo) </a:t>
            </a:r>
          </a:p>
          <a:p>
            <a:pPr marL="342900" indent="-342900">
              <a:buFont typeface="Arial" panose="020B0604020202020204" pitchFamily="34" charset="0"/>
              <a:buChar char="•"/>
            </a:pPr>
            <a:r>
              <a:rPr lang="en-US" sz="1800" b="1" dirty="0">
                <a:solidFill>
                  <a:srgbClr val="0070C0"/>
                </a:solidFill>
              </a:rPr>
              <a:t>Grade 3 / 4 AE</a:t>
            </a:r>
            <a:r>
              <a:rPr lang="en-US" sz="1800" dirty="0"/>
              <a:t>: 81.5% vs. 77.3%</a:t>
            </a:r>
          </a:p>
        </p:txBody>
      </p:sp>
      <p:sp>
        <p:nvSpPr>
          <p:cNvPr id="8" name="TextBox 8">
            <a:extLst>
              <a:ext uri="{FF2B5EF4-FFF2-40B4-BE49-F238E27FC236}">
                <a16:creationId xmlns:a16="http://schemas.microsoft.com/office/drawing/2014/main" id="{B515E8F6-E8D9-2868-5A87-95F761E8ADF2}"/>
              </a:ext>
            </a:extLst>
          </p:cNvPr>
          <p:cNvSpPr txBox="1">
            <a:spLocks noChangeArrowheads="1"/>
          </p:cNvSpPr>
          <p:nvPr/>
        </p:nvSpPr>
        <p:spPr bwMode="auto">
          <a:xfrm>
            <a:off x="3228304" y="4759300"/>
            <a:ext cx="14782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en-US" altLang="en-US" sz="800" dirty="0">
                <a:latin typeface="+mn-lt"/>
              </a:rPr>
              <a:t>NEJM 2022; 386:2482-2494</a:t>
            </a:r>
          </a:p>
        </p:txBody>
      </p:sp>
      <p:sp>
        <p:nvSpPr>
          <p:cNvPr id="9" name="Footer Placeholder 3">
            <a:extLst>
              <a:ext uri="{FF2B5EF4-FFF2-40B4-BE49-F238E27FC236}">
                <a16:creationId xmlns:a16="http://schemas.microsoft.com/office/drawing/2014/main" id="{19D4BC1D-9EAA-41A6-53D3-7F26DBAE6080}"/>
              </a:ext>
            </a:extLst>
          </p:cNvPr>
          <p:cNvSpPr>
            <a:spLocks noGrp="1"/>
          </p:cNvSpPr>
          <p:nvPr>
            <p:ph type="ftr" sz="quarter" idx="11"/>
          </p:nvPr>
        </p:nvSpPr>
        <p:spPr>
          <a:xfrm>
            <a:off x="3228304" y="4480483"/>
            <a:ext cx="7075783" cy="274391"/>
          </a:xfrm>
        </p:spPr>
        <p:txBody>
          <a:bodyPr/>
          <a:lstStyle/>
          <a:p>
            <a:r>
              <a:rPr lang="en-US" sz="800" b="0" i="0" dirty="0" err="1">
                <a:solidFill>
                  <a:srgbClr val="1A1A1A"/>
                </a:solidFill>
                <a:effectLst/>
                <a:latin typeface="+mn-lt"/>
              </a:rPr>
              <a:t>Dreyling</a:t>
            </a:r>
            <a:r>
              <a:rPr lang="en-US" sz="800" b="0" i="0" dirty="0">
                <a:solidFill>
                  <a:srgbClr val="1A1A1A"/>
                </a:solidFill>
                <a:effectLst/>
                <a:latin typeface="+mn-lt"/>
              </a:rPr>
              <a:t>, et al. Triangle: Autologous </a:t>
            </a:r>
            <a:r>
              <a:rPr lang="en-US" sz="800" b="0" i="1" dirty="0">
                <a:solidFill>
                  <a:srgbClr val="1A1A1A"/>
                </a:solidFill>
                <a:effectLst/>
                <a:latin typeface="+mn-lt"/>
              </a:rPr>
              <a:t>T</a:t>
            </a:r>
            <a:r>
              <a:rPr lang="en-US" sz="800" b="0" i="0" dirty="0">
                <a:solidFill>
                  <a:srgbClr val="1A1A1A"/>
                </a:solidFill>
                <a:effectLst/>
                <a:latin typeface="+mn-lt"/>
              </a:rPr>
              <a:t>ransplantation after a </a:t>
            </a:r>
            <a:r>
              <a:rPr lang="en-US" sz="800" b="0" i="1" dirty="0">
                <a:solidFill>
                  <a:srgbClr val="1A1A1A"/>
                </a:solidFill>
                <a:effectLst/>
                <a:latin typeface="+mn-lt"/>
              </a:rPr>
              <a:t>R</a:t>
            </a:r>
            <a:r>
              <a:rPr lang="en-US" sz="800" b="0" i="0" dirty="0">
                <a:solidFill>
                  <a:srgbClr val="1A1A1A"/>
                </a:solidFill>
                <a:effectLst/>
                <a:latin typeface="+mn-lt"/>
              </a:rPr>
              <a:t>ituximab/</a:t>
            </a:r>
            <a:r>
              <a:rPr lang="en-US" sz="800" b="0" i="1" dirty="0">
                <a:solidFill>
                  <a:srgbClr val="1A1A1A"/>
                </a:solidFill>
                <a:effectLst/>
                <a:latin typeface="+mn-lt"/>
              </a:rPr>
              <a:t>I</a:t>
            </a:r>
            <a:r>
              <a:rPr lang="en-US" sz="800" b="0" i="0" dirty="0">
                <a:solidFill>
                  <a:srgbClr val="1A1A1A"/>
                </a:solidFill>
                <a:effectLst/>
                <a:latin typeface="+mn-lt"/>
              </a:rPr>
              <a:t>brutinib/</a:t>
            </a:r>
            <a:r>
              <a:rPr lang="en-US" sz="800" b="0" i="1" dirty="0" err="1">
                <a:solidFill>
                  <a:srgbClr val="1A1A1A"/>
                </a:solidFill>
                <a:effectLst/>
                <a:latin typeface="+mn-lt"/>
              </a:rPr>
              <a:t>a</a:t>
            </a:r>
            <a:r>
              <a:rPr lang="en-US" sz="800" b="0" i="0" dirty="0" err="1">
                <a:solidFill>
                  <a:srgbClr val="1A1A1A"/>
                </a:solidFill>
                <a:effectLst/>
                <a:latin typeface="+mn-lt"/>
              </a:rPr>
              <a:t>ra-c</a:t>
            </a:r>
            <a:r>
              <a:rPr lang="en-US" sz="800" b="0" i="0" dirty="0">
                <a:solidFill>
                  <a:srgbClr val="1A1A1A"/>
                </a:solidFill>
                <a:effectLst/>
                <a:latin typeface="+mn-lt"/>
              </a:rPr>
              <a:t> Containing I</a:t>
            </a:r>
            <a:r>
              <a:rPr lang="en-US" sz="800" b="0" i="1" dirty="0">
                <a:solidFill>
                  <a:srgbClr val="1A1A1A"/>
                </a:solidFill>
                <a:effectLst/>
                <a:latin typeface="+mn-lt"/>
              </a:rPr>
              <a:t>n</a:t>
            </a:r>
            <a:r>
              <a:rPr lang="en-US" sz="800" b="0" i="0" dirty="0">
                <a:solidFill>
                  <a:srgbClr val="1A1A1A"/>
                </a:solidFill>
                <a:effectLst/>
                <a:latin typeface="+mn-lt"/>
              </a:rPr>
              <a:t>duction in </a:t>
            </a:r>
            <a:r>
              <a:rPr lang="en-US" sz="800" b="0" i="1" dirty="0">
                <a:solidFill>
                  <a:srgbClr val="1A1A1A"/>
                </a:solidFill>
                <a:effectLst/>
                <a:latin typeface="+mn-lt"/>
              </a:rPr>
              <a:t>G</a:t>
            </a:r>
            <a:r>
              <a:rPr lang="en-US" sz="800" b="0" i="0" dirty="0">
                <a:solidFill>
                  <a:srgbClr val="1A1A1A"/>
                </a:solidFill>
                <a:effectLst/>
                <a:latin typeface="+mn-lt"/>
              </a:rPr>
              <a:t>eneralized Mantle Cell </a:t>
            </a:r>
            <a:r>
              <a:rPr lang="en-US" sz="800" b="0" i="1" dirty="0">
                <a:solidFill>
                  <a:srgbClr val="1A1A1A"/>
                </a:solidFill>
                <a:effectLst/>
                <a:latin typeface="+mn-lt"/>
              </a:rPr>
              <a:t>L</a:t>
            </a:r>
            <a:r>
              <a:rPr lang="en-US" sz="800" b="0" i="0" dirty="0">
                <a:solidFill>
                  <a:srgbClr val="1A1A1A"/>
                </a:solidFill>
                <a:effectLst/>
                <a:latin typeface="+mn-lt"/>
              </a:rPr>
              <a:t>ymphoma - a Randomized </a:t>
            </a:r>
            <a:r>
              <a:rPr lang="en-US" sz="800" b="0" i="1" dirty="0">
                <a:solidFill>
                  <a:srgbClr val="1A1A1A"/>
                </a:solidFill>
                <a:effectLst/>
                <a:latin typeface="+mn-lt"/>
              </a:rPr>
              <a:t>E</a:t>
            </a:r>
            <a:r>
              <a:rPr lang="en-US" sz="800" b="0" i="0" dirty="0">
                <a:solidFill>
                  <a:srgbClr val="1A1A1A"/>
                </a:solidFill>
                <a:effectLst/>
                <a:latin typeface="+mn-lt"/>
              </a:rPr>
              <a:t>uropean MCL Network Trial. </a:t>
            </a:r>
            <a:r>
              <a:rPr lang="en-US" sz="800" b="0" i="1" dirty="0">
                <a:solidFill>
                  <a:srgbClr val="1A1A1A"/>
                </a:solidFill>
                <a:effectLst/>
                <a:latin typeface="+mn-lt"/>
              </a:rPr>
              <a:t>Blood</a:t>
            </a:r>
            <a:r>
              <a:rPr lang="en-US" sz="800" b="0" i="0" dirty="0">
                <a:solidFill>
                  <a:srgbClr val="1A1A1A"/>
                </a:solidFill>
                <a:effectLst/>
                <a:latin typeface="+mn-lt"/>
              </a:rPr>
              <a:t> 2019; 134 (Supplement_1): 2816</a:t>
            </a:r>
            <a:endParaRPr lang="en-US" sz="800" dirty="0">
              <a:latin typeface="+mn-lt"/>
            </a:endParaRPr>
          </a:p>
        </p:txBody>
      </p:sp>
      <p:pic>
        <p:nvPicPr>
          <p:cNvPr id="10" name="Content Placeholder 4">
            <a:extLst>
              <a:ext uri="{FF2B5EF4-FFF2-40B4-BE49-F238E27FC236}">
                <a16:creationId xmlns:a16="http://schemas.microsoft.com/office/drawing/2014/main" id="{961F65F4-79A9-4686-F4B5-6D772979BF01}"/>
              </a:ext>
            </a:extLst>
          </p:cNvPr>
          <p:cNvPicPr>
            <a:picLocks noGrp="1" noChangeAspect="1"/>
          </p:cNvPicPr>
          <p:nvPr>
            <p:ph idx="1"/>
          </p:nvPr>
        </p:nvPicPr>
        <p:blipFill>
          <a:blip r:embed="rId2"/>
          <a:stretch>
            <a:fillRect/>
          </a:stretch>
        </p:blipFill>
        <p:spPr>
          <a:xfrm>
            <a:off x="4230391" y="1245430"/>
            <a:ext cx="4913609" cy="1870419"/>
          </a:xfrm>
        </p:spPr>
      </p:pic>
      <p:pic>
        <p:nvPicPr>
          <p:cNvPr id="18" name="Picture 17">
            <a:extLst>
              <a:ext uri="{FF2B5EF4-FFF2-40B4-BE49-F238E27FC236}">
                <a16:creationId xmlns:a16="http://schemas.microsoft.com/office/drawing/2014/main" id="{2094AB7B-95A2-5464-12E1-7E0160E5D410}"/>
              </a:ext>
            </a:extLst>
          </p:cNvPr>
          <p:cNvPicPr>
            <a:picLocks noChangeAspect="1"/>
          </p:cNvPicPr>
          <p:nvPr/>
        </p:nvPicPr>
        <p:blipFill>
          <a:blip r:embed="rId3"/>
          <a:stretch>
            <a:fillRect/>
          </a:stretch>
        </p:blipFill>
        <p:spPr>
          <a:xfrm>
            <a:off x="4184167" y="1015086"/>
            <a:ext cx="4959833" cy="3118089"/>
          </a:xfrm>
          <a:prstGeom prst="rect">
            <a:avLst/>
          </a:prstGeom>
        </p:spPr>
      </p:pic>
      <p:grpSp>
        <p:nvGrpSpPr>
          <p:cNvPr id="22" name="Group 21">
            <a:extLst>
              <a:ext uri="{FF2B5EF4-FFF2-40B4-BE49-F238E27FC236}">
                <a16:creationId xmlns:a16="http://schemas.microsoft.com/office/drawing/2014/main" id="{0B0FB2B4-7F8B-182E-E61F-972811C42324}"/>
              </a:ext>
            </a:extLst>
          </p:cNvPr>
          <p:cNvGrpSpPr/>
          <p:nvPr/>
        </p:nvGrpSpPr>
        <p:grpSpPr>
          <a:xfrm>
            <a:off x="4941050" y="1151180"/>
            <a:ext cx="3743746" cy="1141842"/>
            <a:chOff x="1881954" y="298"/>
            <a:chExt cx="3743746" cy="1141842"/>
          </a:xfrm>
        </p:grpSpPr>
        <p:sp>
          <p:nvSpPr>
            <p:cNvPr id="26" name="Rectangle 25">
              <a:extLst>
                <a:ext uri="{FF2B5EF4-FFF2-40B4-BE49-F238E27FC236}">
                  <a16:creationId xmlns:a16="http://schemas.microsoft.com/office/drawing/2014/main" id="{BEF79148-3FBD-96D7-577B-20CAA4397F6D}"/>
                </a:ext>
              </a:extLst>
            </p:cNvPr>
            <p:cNvSpPr/>
            <p:nvPr/>
          </p:nvSpPr>
          <p:spPr>
            <a:xfrm>
              <a:off x="1881954" y="298"/>
              <a:ext cx="3743746" cy="1141842"/>
            </a:xfrm>
            <a:prstGeom prst="rect">
              <a:avLst/>
            </a:prstGeom>
            <a:solidFill>
              <a:schemeClr val="tx2">
                <a:lumMod val="20000"/>
                <a:lumOff val="8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7" name="TextBox 26">
              <a:extLst>
                <a:ext uri="{FF2B5EF4-FFF2-40B4-BE49-F238E27FC236}">
                  <a16:creationId xmlns:a16="http://schemas.microsoft.com/office/drawing/2014/main" id="{084F91B4-C028-6E76-48BF-B71468D2B65A}"/>
                </a:ext>
              </a:extLst>
            </p:cNvPr>
            <p:cNvSpPr txBox="1"/>
            <p:nvPr/>
          </p:nvSpPr>
          <p:spPr>
            <a:xfrm>
              <a:off x="1881954" y="298"/>
              <a:ext cx="3743746" cy="1141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70C0"/>
                  </a:solidFill>
                </a:rPr>
                <a:t>ASCT+ ibrutinib superior to ASCT alone</a:t>
              </a:r>
            </a:p>
          </p:txBody>
        </p:sp>
      </p:grpSp>
      <p:grpSp>
        <p:nvGrpSpPr>
          <p:cNvPr id="23" name="Group 22">
            <a:extLst>
              <a:ext uri="{FF2B5EF4-FFF2-40B4-BE49-F238E27FC236}">
                <a16:creationId xmlns:a16="http://schemas.microsoft.com/office/drawing/2014/main" id="{B3ED9583-3AC2-174F-6F7E-F16C4CE6F919}"/>
              </a:ext>
            </a:extLst>
          </p:cNvPr>
          <p:cNvGrpSpPr/>
          <p:nvPr/>
        </p:nvGrpSpPr>
        <p:grpSpPr>
          <a:xfrm>
            <a:off x="4941050" y="2547141"/>
            <a:ext cx="3743746" cy="1141842"/>
            <a:chOff x="1881954" y="1610109"/>
            <a:chExt cx="3743746" cy="1141842"/>
          </a:xfrm>
        </p:grpSpPr>
        <p:sp>
          <p:nvSpPr>
            <p:cNvPr id="24" name="Rectangle 23">
              <a:extLst>
                <a:ext uri="{FF2B5EF4-FFF2-40B4-BE49-F238E27FC236}">
                  <a16:creationId xmlns:a16="http://schemas.microsoft.com/office/drawing/2014/main" id="{98BC2C96-C58B-5A21-31EE-A8819CDA9164}"/>
                </a:ext>
              </a:extLst>
            </p:cNvPr>
            <p:cNvSpPr/>
            <p:nvPr/>
          </p:nvSpPr>
          <p:spPr>
            <a:xfrm>
              <a:off x="1881954" y="1610109"/>
              <a:ext cx="3743746" cy="1141842"/>
            </a:xfrm>
            <a:prstGeom prst="rect">
              <a:avLst/>
            </a:prstGeom>
            <a:solidFill>
              <a:schemeClr val="tx2">
                <a:lumMod val="20000"/>
                <a:lumOff val="8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BFDDFF4D-F043-A811-716A-51147A521248}"/>
                </a:ext>
              </a:extLst>
            </p:cNvPr>
            <p:cNvSpPr txBox="1"/>
            <p:nvPr/>
          </p:nvSpPr>
          <p:spPr>
            <a:xfrm>
              <a:off x="1881954" y="1610109"/>
              <a:ext cx="3743746" cy="1141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70C0"/>
                  </a:solidFill>
                </a:rPr>
                <a:t>ASCT alone is NOT superior to ibrutinib </a:t>
              </a:r>
            </a:p>
          </p:txBody>
        </p:sp>
      </p:grpSp>
    </p:spTree>
    <p:extLst>
      <p:ext uri="{BB962C8B-B14F-4D97-AF65-F5344CB8AC3E}">
        <p14:creationId xmlns:p14="http://schemas.microsoft.com/office/powerpoint/2010/main" val="382045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E699-8A75-427D-435C-90205DB2C6DF}"/>
              </a:ext>
            </a:extLst>
          </p:cNvPr>
          <p:cNvSpPr>
            <a:spLocks noGrp="1"/>
          </p:cNvSpPr>
          <p:nvPr>
            <p:ph type="title"/>
          </p:nvPr>
        </p:nvSpPr>
        <p:spPr/>
        <p:txBody>
          <a:bodyPr/>
          <a:lstStyle/>
          <a:p>
            <a:endParaRPr lang="en-US"/>
          </a:p>
        </p:txBody>
      </p:sp>
      <p:sp>
        <p:nvSpPr>
          <p:cNvPr id="4" name="Title 1">
            <a:extLst>
              <a:ext uri="{FF2B5EF4-FFF2-40B4-BE49-F238E27FC236}">
                <a16:creationId xmlns:a16="http://schemas.microsoft.com/office/drawing/2014/main" id="{EE6227A6-C18B-1224-7AE2-986291A4C749}"/>
              </a:ext>
            </a:extLst>
          </p:cNvPr>
          <p:cNvSpPr txBox="1">
            <a:spLocks/>
          </p:cNvSpPr>
          <p:nvPr/>
        </p:nvSpPr>
        <p:spPr>
          <a:xfrm>
            <a:off x="730044" y="384393"/>
            <a:ext cx="7507655" cy="440939"/>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C00000"/>
                </a:solidFill>
              </a:rPr>
              <a:t>Practice-changing?</a:t>
            </a:r>
          </a:p>
        </p:txBody>
      </p:sp>
      <p:sp>
        <p:nvSpPr>
          <p:cNvPr id="5" name="Content Placeholder 2">
            <a:extLst>
              <a:ext uri="{FF2B5EF4-FFF2-40B4-BE49-F238E27FC236}">
                <a16:creationId xmlns:a16="http://schemas.microsoft.com/office/drawing/2014/main" id="{BD8A3277-DDB6-495A-CDB1-243C293F0DE5}"/>
              </a:ext>
            </a:extLst>
          </p:cNvPr>
          <p:cNvSpPr txBox="1">
            <a:spLocks/>
          </p:cNvSpPr>
          <p:nvPr/>
        </p:nvSpPr>
        <p:spPr bwMode="auto">
          <a:xfrm>
            <a:off x="730044" y="1359858"/>
            <a:ext cx="7507655" cy="275408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kern="0" dirty="0"/>
              <a:t>Ibrutinib not approved in first line setting</a:t>
            </a:r>
          </a:p>
          <a:p>
            <a:r>
              <a:rPr lang="en-US" kern="0" dirty="0"/>
              <a:t>Increased toxicities with BR + I (sequential better?) in ASCT ineligible?</a:t>
            </a:r>
          </a:p>
          <a:p>
            <a:r>
              <a:rPr lang="en-US" kern="0" dirty="0"/>
              <a:t>Manuscript not published (Triangle)</a:t>
            </a:r>
          </a:p>
          <a:p>
            <a:r>
              <a:rPr lang="en-US" kern="0" dirty="0"/>
              <a:t>Ongoing discussion</a:t>
            </a:r>
          </a:p>
        </p:txBody>
      </p:sp>
    </p:spTree>
    <p:extLst>
      <p:ext uri="{BB962C8B-B14F-4D97-AF65-F5344CB8AC3E}">
        <p14:creationId xmlns:p14="http://schemas.microsoft.com/office/powerpoint/2010/main" val="40539554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91" y="-1075"/>
            <a:ext cx="7886700" cy="994431"/>
          </a:xfrm>
        </p:spPr>
        <p:txBody>
          <a:bodyPr>
            <a:normAutofit/>
          </a:bodyPr>
          <a:lstStyle/>
          <a:p>
            <a:r>
              <a:rPr lang="en-US" b="1" dirty="0">
                <a:solidFill>
                  <a:srgbClr val="C00000"/>
                </a:solidFill>
                <a:latin typeface="+mn-lt"/>
              </a:rPr>
              <a:t>Therapeutic choices for R/R &lt;C:</a:t>
            </a:r>
            <a:endParaRPr lang="en-US" sz="1500" b="1" dirty="0">
              <a:solidFill>
                <a:srgbClr val="C00000"/>
              </a:solidFill>
            </a:endParaRPr>
          </a:p>
        </p:txBody>
      </p:sp>
      <p:sp>
        <p:nvSpPr>
          <p:cNvPr id="5" name="TextBox 4">
            <a:extLst>
              <a:ext uri="{FF2B5EF4-FFF2-40B4-BE49-F238E27FC236}">
                <a16:creationId xmlns:a16="http://schemas.microsoft.com/office/drawing/2014/main" id="{479AE827-9A7A-EE13-4685-53B7FBDF68D8}"/>
              </a:ext>
            </a:extLst>
          </p:cNvPr>
          <p:cNvSpPr txBox="1"/>
          <p:nvPr/>
        </p:nvSpPr>
        <p:spPr>
          <a:xfrm>
            <a:off x="510639" y="759935"/>
            <a:ext cx="8538358" cy="2462213"/>
          </a:xfrm>
          <a:prstGeom prst="rect">
            <a:avLst/>
          </a:prstGeom>
          <a:noFill/>
        </p:spPr>
        <p:txBody>
          <a:bodyPr wrap="square">
            <a:spAutoFit/>
          </a:bodyPr>
          <a:lstStyle/>
          <a:p>
            <a:r>
              <a:rPr lang="en-US" sz="1400" b="1" dirty="0"/>
              <a:t>Second line and beyond</a:t>
            </a:r>
          </a:p>
          <a:p>
            <a:pPr marL="742950" lvl="1" indent="-285750">
              <a:buFont typeface="Arial" panose="020B0604020202020204" pitchFamily="34" charset="0"/>
              <a:buChar char="•"/>
            </a:pPr>
            <a:r>
              <a:rPr lang="en-US" sz="1400" b="1" dirty="0">
                <a:solidFill>
                  <a:srgbClr val="00B050"/>
                </a:solidFill>
                <a:sym typeface="Wingdings" panose="05000000000000000000" pitchFamily="2" charset="2"/>
              </a:rPr>
              <a:t>BTKi (Acalabrutinib or Zanubrutinib)</a:t>
            </a:r>
          </a:p>
          <a:p>
            <a:pPr marL="742950" lvl="1" indent="-285750">
              <a:buFont typeface="Arial" panose="020B0604020202020204" pitchFamily="34" charset="0"/>
              <a:buChar char="•"/>
            </a:pPr>
            <a:r>
              <a:rPr lang="en-US" sz="1400" dirty="0">
                <a:solidFill>
                  <a:srgbClr val="002060"/>
                </a:solidFill>
                <a:sym typeface="Wingdings" panose="05000000000000000000" pitchFamily="2" charset="2"/>
              </a:rPr>
              <a:t>R2</a:t>
            </a:r>
          </a:p>
          <a:p>
            <a:pPr marL="742950" lvl="1" indent="-285750">
              <a:buFont typeface="Arial" panose="020B0604020202020204" pitchFamily="34" charset="0"/>
              <a:buChar char="•"/>
            </a:pPr>
            <a:r>
              <a:rPr lang="en-US" sz="1400" dirty="0">
                <a:solidFill>
                  <a:srgbClr val="002060"/>
                </a:solidFill>
                <a:sym typeface="Wingdings" panose="05000000000000000000" pitchFamily="2" charset="2"/>
              </a:rPr>
              <a:t>Venetoclax +/- Rituximab</a:t>
            </a:r>
          </a:p>
          <a:p>
            <a:pPr marL="742950" lvl="1" indent="-285750">
              <a:buFont typeface="Arial" panose="020B0604020202020204" pitchFamily="34" charset="0"/>
              <a:buChar char="•"/>
            </a:pPr>
            <a:r>
              <a:rPr lang="en-US" sz="1400" dirty="0">
                <a:solidFill>
                  <a:srgbClr val="002060"/>
                </a:solidFill>
                <a:sym typeface="Wingdings" panose="05000000000000000000" pitchFamily="2" charset="2"/>
              </a:rPr>
              <a:t>Bortezomib +/- Rituximab</a:t>
            </a:r>
          </a:p>
          <a:p>
            <a:pPr marL="742950" lvl="1" indent="-285750">
              <a:buFont typeface="Arial" panose="020B0604020202020204" pitchFamily="34" charset="0"/>
              <a:buChar char="•"/>
            </a:pPr>
            <a:r>
              <a:rPr lang="en-US" sz="1400" dirty="0">
                <a:solidFill>
                  <a:srgbClr val="002060"/>
                </a:solidFill>
                <a:sym typeface="Wingdings" panose="05000000000000000000" pitchFamily="2" charset="2"/>
              </a:rPr>
              <a:t>Chemotherapies (not used previously</a:t>
            </a:r>
          </a:p>
          <a:p>
            <a:pPr lvl="1"/>
            <a:endParaRPr lang="en-US" sz="1400" b="1" dirty="0">
              <a:solidFill>
                <a:srgbClr val="FF0000"/>
              </a:solidFill>
              <a:sym typeface="Wingdings" panose="05000000000000000000" pitchFamily="2" charset="2"/>
            </a:endParaRPr>
          </a:p>
          <a:p>
            <a:pPr lvl="1"/>
            <a:endParaRPr lang="en-US" sz="1400" b="1" dirty="0"/>
          </a:p>
          <a:p>
            <a:r>
              <a:rPr lang="en-US" sz="1400" b="1" dirty="0"/>
              <a:t>Third line and beyond</a:t>
            </a:r>
          </a:p>
          <a:p>
            <a:pPr marL="742950" lvl="1" indent="-285750">
              <a:buFont typeface="Arial" panose="020B0604020202020204" pitchFamily="34" charset="0"/>
              <a:buChar char="•"/>
            </a:pPr>
            <a:r>
              <a:rPr lang="en-US" sz="1400" dirty="0" err="1">
                <a:solidFill>
                  <a:srgbClr val="0070C0"/>
                </a:solidFill>
              </a:rPr>
              <a:t>Brexucabtagene</a:t>
            </a:r>
            <a:r>
              <a:rPr lang="en-US" sz="1400" dirty="0">
                <a:solidFill>
                  <a:srgbClr val="0070C0"/>
                </a:solidFill>
              </a:rPr>
              <a:t> </a:t>
            </a:r>
            <a:r>
              <a:rPr lang="en-US" sz="1400" dirty="0" err="1">
                <a:solidFill>
                  <a:srgbClr val="0070C0"/>
                </a:solidFill>
              </a:rPr>
              <a:t>autoleucel</a:t>
            </a:r>
            <a:r>
              <a:rPr lang="en-US" sz="1400" dirty="0">
                <a:solidFill>
                  <a:srgbClr val="0070C0"/>
                </a:solidFill>
              </a:rPr>
              <a:t> (CAR-T) - </a:t>
            </a:r>
            <a:r>
              <a:rPr lang="en-US" sz="1400" dirty="0"/>
              <a:t>(only given after chemoimmunotherapy and BTK inhibitor) </a:t>
            </a:r>
            <a:endParaRPr lang="en-US" sz="1400" dirty="0">
              <a:solidFill>
                <a:srgbClr val="0070C0"/>
              </a:solidFill>
            </a:endParaRPr>
          </a:p>
          <a:p>
            <a:pPr marL="742950" lvl="1" indent="-285750">
              <a:buFont typeface="Arial" panose="020B0604020202020204" pitchFamily="34" charset="0"/>
              <a:buChar char="•"/>
            </a:pPr>
            <a:r>
              <a:rPr lang="en-US" sz="1400" b="1" dirty="0" err="1">
                <a:solidFill>
                  <a:srgbClr val="00B050"/>
                </a:solidFill>
              </a:rPr>
              <a:t>Pirtobrutinib</a:t>
            </a:r>
            <a:r>
              <a:rPr lang="en-US" sz="1400" b="1" dirty="0">
                <a:solidFill>
                  <a:srgbClr val="00B050"/>
                </a:solidFill>
              </a:rPr>
              <a:t> (Non-covalent BTKi)</a:t>
            </a:r>
          </a:p>
        </p:txBody>
      </p:sp>
      <p:sp>
        <p:nvSpPr>
          <p:cNvPr id="7" name="TextBox 6">
            <a:extLst>
              <a:ext uri="{FF2B5EF4-FFF2-40B4-BE49-F238E27FC236}">
                <a16:creationId xmlns:a16="http://schemas.microsoft.com/office/drawing/2014/main" id="{78422F19-81C6-FFA6-FCB6-5A1B88480C3E}"/>
              </a:ext>
            </a:extLst>
          </p:cNvPr>
          <p:cNvSpPr txBox="1"/>
          <p:nvPr/>
        </p:nvSpPr>
        <p:spPr>
          <a:xfrm>
            <a:off x="2461645" y="3599205"/>
            <a:ext cx="5165064" cy="400110"/>
          </a:xfrm>
          <a:prstGeom prst="rect">
            <a:avLst/>
          </a:prstGeom>
          <a:noFill/>
        </p:spPr>
        <p:txBody>
          <a:bodyPr wrap="square">
            <a:spAutoFit/>
          </a:bodyPr>
          <a:lstStyle/>
          <a:p>
            <a:r>
              <a:rPr lang="en-US" sz="1000" b="1" dirty="0" err="1"/>
              <a:t>Pirtobrutinib</a:t>
            </a:r>
            <a:r>
              <a:rPr lang="en-US" sz="1000" dirty="0"/>
              <a:t> inhibits both wild type and C481S mutant BTK </a:t>
            </a:r>
            <a:r>
              <a:rPr lang="en-US" sz="1000" dirty="0">
                <a:sym typeface="Wingdings" panose="05000000000000000000" pitchFamily="2" charset="2"/>
              </a:rPr>
              <a:t> </a:t>
            </a:r>
            <a:r>
              <a:rPr lang="en-US" sz="1000" dirty="0"/>
              <a:t>effective in patients with intolerance or covalent BTKis refractory disease</a:t>
            </a:r>
          </a:p>
        </p:txBody>
      </p:sp>
      <p:cxnSp>
        <p:nvCxnSpPr>
          <p:cNvPr id="10" name="Straight Arrow Connector 9">
            <a:extLst>
              <a:ext uri="{FF2B5EF4-FFF2-40B4-BE49-F238E27FC236}">
                <a16:creationId xmlns:a16="http://schemas.microsoft.com/office/drawing/2014/main" id="{3E30E14B-459E-542A-02AF-0EB150A757AC}"/>
              </a:ext>
            </a:extLst>
          </p:cNvPr>
          <p:cNvCxnSpPr/>
          <p:nvPr/>
        </p:nvCxnSpPr>
        <p:spPr bwMode="auto">
          <a:xfrm>
            <a:off x="2595716" y="3222148"/>
            <a:ext cx="289069" cy="287968"/>
          </a:xfrm>
          <a:prstGeom prst="straightConnector1">
            <a:avLst/>
          </a:prstGeom>
          <a:solidFill>
            <a:schemeClr val="accent1"/>
          </a:solidFill>
          <a:ln w="25400" cap="flat" cmpd="sng" algn="ctr">
            <a:solidFill>
              <a:srgbClr val="7030A0"/>
            </a:solidFill>
            <a:prstDash val="solid"/>
            <a:round/>
            <a:headEnd type="none" w="med" len="med"/>
            <a:tailEnd type="triangle"/>
          </a:ln>
          <a:effectLst/>
        </p:spPr>
      </p:cxnSp>
    </p:spTree>
    <p:extLst>
      <p:ext uri="{BB962C8B-B14F-4D97-AF65-F5344CB8AC3E}">
        <p14:creationId xmlns:p14="http://schemas.microsoft.com/office/powerpoint/2010/main" val="246156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2FA0-6527-52FE-BF1A-858EF232AA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42930E-B992-9318-4CC3-F26363715B29}"/>
              </a:ext>
            </a:extLst>
          </p:cNvPr>
          <p:cNvSpPr>
            <a:spLocks noGrp="1"/>
          </p:cNvSpPr>
          <p:nvPr>
            <p:ph idx="1"/>
          </p:nvPr>
        </p:nvSpPr>
        <p:spPr>
          <a:xfrm>
            <a:off x="430130" y="667753"/>
            <a:ext cx="8028070" cy="3447505"/>
          </a:xfrm>
        </p:spPr>
        <p:txBody>
          <a:bodyPr/>
          <a:lstStyle/>
          <a:p>
            <a:r>
              <a:rPr lang="en-US" dirty="0"/>
              <a:t>Phase I/II</a:t>
            </a:r>
          </a:p>
          <a:p>
            <a:r>
              <a:rPr lang="en-US" dirty="0"/>
              <a:t>Monotherapy </a:t>
            </a:r>
            <a:r>
              <a:rPr lang="en-US" dirty="0" err="1"/>
              <a:t>pirtobrutinib</a:t>
            </a:r>
            <a:endParaRPr lang="en-US" dirty="0"/>
          </a:p>
          <a:p>
            <a:r>
              <a:rPr lang="en-US" dirty="0"/>
              <a:t>90 pts </a:t>
            </a:r>
          </a:p>
          <a:p>
            <a:r>
              <a:rPr lang="en-US" dirty="0"/>
              <a:t>Prior use of BTKi: 100% (82% BTKi refractory)</a:t>
            </a:r>
          </a:p>
          <a:p>
            <a:r>
              <a:rPr lang="en-US" dirty="0"/>
              <a:t>ORR: 58%</a:t>
            </a:r>
          </a:p>
          <a:p>
            <a:r>
              <a:rPr lang="en-US" dirty="0"/>
              <a:t>CR: 20%</a:t>
            </a:r>
          </a:p>
          <a:p>
            <a:r>
              <a:rPr lang="en-US" dirty="0"/>
              <a:t>DOR =14.9 months</a:t>
            </a:r>
          </a:p>
        </p:txBody>
      </p:sp>
      <p:sp>
        <p:nvSpPr>
          <p:cNvPr id="5" name="TextBox 4">
            <a:extLst>
              <a:ext uri="{FF2B5EF4-FFF2-40B4-BE49-F238E27FC236}">
                <a16:creationId xmlns:a16="http://schemas.microsoft.com/office/drawing/2014/main" id="{DA05008C-C21D-930D-4378-FD0F1576F1B3}"/>
              </a:ext>
            </a:extLst>
          </p:cNvPr>
          <p:cNvSpPr txBox="1"/>
          <p:nvPr/>
        </p:nvSpPr>
        <p:spPr>
          <a:xfrm>
            <a:off x="3395914" y="4450338"/>
            <a:ext cx="5748086" cy="707886"/>
          </a:xfrm>
          <a:prstGeom prst="rect">
            <a:avLst/>
          </a:prstGeom>
          <a:noFill/>
        </p:spPr>
        <p:txBody>
          <a:bodyPr wrap="square">
            <a:spAutoFit/>
          </a:bodyPr>
          <a:lstStyle/>
          <a:p>
            <a:r>
              <a:rPr lang="en-US" sz="800" dirty="0"/>
              <a:t>Cohen JB, et al. MCL-133 </a:t>
            </a:r>
            <a:r>
              <a:rPr lang="en-US" sz="800" dirty="0" err="1"/>
              <a:t>Pirtobrutinib</a:t>
            </a:r>
            <a:r>
              <a:rPr lang="en-US" sz="800" dirty="0"/>
              <a:t>, a Highly Selective, Non-Covalent (Reversible) BTK Inhibitor in Previously Treated Mantle Cell Lymphoma: Updated Results From the Phase 1/2 BRUIN Study. Clin Lymphoma Myeloma Leuk 2022;22 Suppl 2:S394-S395.</a:t>
            </a:r>
          </a:p>
          <a:p>
            <a:r>
              <a:rPr lang="en-US" sz="800" dirty="0"/>
              <a:t>Wang M, et al. Efficacy of </a:t>
            </a:r>
            <a:r>
              <a:rPr lang="en-US" sz="800" dirty="0" err="1"/>
              <a:t>pirtobrutinib</a:t>
            </a:r>
            <a:r>
              <a:rPr lang="en-US" sz="800" dirty="0"/>
              <a:t> in covalent BTK-inhibitor pre-treated relapsed/ refractory mantle cell lymphoma: Additional patients and extended follow-up from the phase 1/2 BRUIN study [abstract]. Blood 2022;140:9368-9372</a:t>
            </a:r>
          </a:p>
        </p:txBody>
      </p:sp>
      <p:sp>
        <p:nvSpPr>
          <p:cNvPr id="7" name="TextBox 6">
            <a:extLst>
              <a:ext uri="{FF2B5EF4-FFF2-40B4-BE49-F238E27FC236}">
                <a16:creationId xmlns:a16="http://schemas.microsoft.com/office/drawing/2014/main" id="{C18C7BDD-9073-D925-9799-07300893A00C}"/>
              </a:ext>
            </a:extLst>
          </p:cNvPr>
          <p:cNvSpPr txBox="1"/>
          <p:nvPr/>
        </p:nvSpPr>
        <p:spPr>
          <a:xfrm>
            <a:off x="430130" y="161745"/>
            <a:ext cx="6647564" cy="461665"/>
          </a:xfrm>
          <a:prstGeom prst="rect">
            <a:avLst/>
          </a:prstGeom>
          <a:noFill/>
        </p:spPr>
        <p:txBody>
          <a:bodyPr wrap="square">
            <a:spAutoFit/>
          </a:bodyPr>
          <a:lstStyle/>
          <a:p>
            <a:r>
              <a:rPr lang="en-US" sz="2400" b="1" dirty="0">
                <a:solidFill>
                  <a:srgbClr val="C00000"/>
                </a:solidFill>
              </a:rPr>
              <a:t>BRUIN Study (</a:t>
            </a:r>
            <a:r>
              <a:rPr lang="en-US" sz="2400" b="1" dirty="0" err="1">
                <a:solidFill>
                  <a:srgbClr val="C00000"/>
                </a:solidFill>
              </a:rPr>
              <a:t>Pirtubrutinib</a:t>
            </a:r>
            <a:r>
              <a:rPr lang="en-US" sz="2400" b="1" dirty="0">
                <a:solidFill>
                  <a:srgbClr val="C00000"/>
                </a:solidFill>
              </a:rPr>
              <a:t> in R/R MCL)</a:t>
            </a:r>
            <a:endParaRPr lang="en-US" b="1" dirty="0">
              <a:solidFill>
                <a:srgbClr val="C00000"/>
              </a:solidFill>
            </a:endParaRPr>
          </a:p>
        </p:txBody>
      </p:sp>
    </p:spTree>
    <p:extLst>
      <p:ext uri="{BB962C8B-B14F-4D97-AF65-F5344CB8AC3E}">
        <p14:creationId xmlns:p14="http://schemas.microsoft.com/office/powerpoint/2010/main" val="18795676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EB79-9E21-4763-9E7A-61F94B688D30}"/>
              </a:ext>
            </a:extLst>
          </p:cNvPr>
          <p:cNvSpPr>
            <a:spLocks noGrp="1"/>
          </p:cNvSpPr>
          <p:nvPr>
            <p:ph type="title"/>
          </p:nvPr>
        </p:nvSpPr>
        <p:spPr>
          <a:xfrm>
            <a:off x="158528" y="30895"/>
            <a:ext cx="8313592" cy="531905"/>
          </a:xfrm>
        </p:spPr>
        <p:txBody>
          <a:bodyPr>
            <a:noAutofit/>
          </a:bodyPr>
          <a:lstStyle/>
          <a:p>
            <a:pPr algn="l"/>
            <a:r>
              <a:rPr lang="en-US" sz="2701" b="1" dirty="0">
                <a:solidFill>
                  <a:srgbClr val="C00000"/>
                </a:solidFill>
              </a:rPr>
              <a:t>Treatment algorithm for MCL</a:t>
            </a:r>
          </a:p>
        </p:txBody>
      </p:sp>
      <p:sp>
        <p:nvSpPr>
          <p:cNvPr id="6" name="Content Placeholder 5">
            <a:extLst>
              <a:ext uri="{FF2B5EF4-FFF2-40B4-BE49-F238E27FC236}">
                <a16:creationId xmlns:a16="http://schemas.microsoft.com/office/drawing/2014/main" id="{9D3291C2-A0FD-4CF5-9CD9-538CF8AA2035}"/>
              </a:ext>
            </a:extLst>
          </p:cNvPr>
          <p:cNvSpPr>
            <a:spLocks noGrp="1"/>
          </p:cNvSpPr>
          <p:nvPr>
            <p:ph idx="1"/>
          </p:nvPr>
        </p:nvSpPr>
        <p:spPr>
          <a:xfrm>
            <a:off x="201759" y="1371286"/>
            <a:ext cx="8313592" cy="3264354"/>
          </a:xfrm>
        </p:spPr>
        <p:txBody>
          <a:bodyPr/>
          <a:lstStyle/>
          <a:p>
            <a:pPr marL="0" indent="0">
              <a:buNone/>
            </a:pPr>
            <a:endParaRPr lang="en-US" dirty="0"/>
          </a:p>
          <a:p>
            <a:endParaRPr lang="en-US" dirty="0"/>
          </a:p>
        </p:txBody>
      </p:sp>
      <p:sp>
        <p:nvSpPr>
          <p:cNvPr id="3" name="TextBox 2">
            <a:extLst>
              <a:ext uri="{FF2B5EF4-FFF2-40B4-BE49-F238E27FC236}">
                <a16:creationId xmlns:a16="http://schemas.microsoft.com/office/drawing/2014/main" id="{79C4581C-32E9-E379-A40C-AB31EC24796F}"/>
              </a:ext>
            </a:extLst>
          </p:cNvPr>
          <p:cNvSpPr txBox="1"/>
          <p:nvPr/>
        </p:nvSpPr>
        <p:spPr>
          <a:xfrm>
            <a:off x="45076" y="1347357"/>
            <a:ext cx="1448873" cy="923330"/>
          </a:xfrm>
          <a:prstGeom prst="rect">
            <a:avLst/>
          </a:prstGeom>
          <a:noFill/>
        </p:spPr>
        <p:txBody>
          <a:bodyPr wrap="square" rtlCol="0">
            <a:spAutoFit/>
          </a:bodyPr>
          <a:lstStyle/>
          <a:p>
            <a:r>
              <a:rPr lang="en-US" sz="1800" b="1" dirty="0"/>
              <a:t>Newly diagnosed MCL</a:t>
            </a:r>
          </a:p>
        </p:txBody>
      </p:sp>
      <p:cxnSp>
        <p:nvCxnSpPr>
          <p:cNvPr id="4" name="Straight Arrow Connector 3">
            <a:extLst>
              <a:ext uri="{FF2B5EF4-FFF2-40B4-BE49-F238E27FC236}">
                <a16:creationId xmlns:a16="http://schemas.microsoft.com/office/drawing/2014/main" id="{F352E3D5-D4E8-FC28-0612-7A1F9638D9DF}"/>
              </a:ext>
            </a:extLst>
          </p:cNvPr>
          <p:cNvCxnSpPr>
            <a:cxnSpLocks/>
          </p:cNvCxnSpPr>
          <p:nvPr/>
        </p:nvCxnSpPr>
        <p:spPr>
          <a:xfrm>
            <a:off x="1370935" y="1817623"/>
            <a:ext cx="62520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4EA0E63-EAD1-4008-7211-86CA52B5A06A}"/>
              </a:ext>
            </a:extLst>
          </p:cNvPr>
          <p:cNvSpPr txBox="1"/>
          <p:nvPr/>
        </p:nvSpPr>
        <p:spPr>
          <a:xfrm>
            <a:off x="1996137" y="1425208"/>
            <a:ext cx="1796439" cy="784830"/>
          </a:xfrm>
          <a:prstGeom prst="rect">
            <a:avLst/>
          </a:prstGeom>
          <a:noFill/>
        </p:spPr>
        <p:txBody>
          <a:bodyPr wrap="square" rtlCol="0">
            <a:spAutoFit/>
          </a:bodyPr>
          <a:lstStyle/>
          <a:p>
            <a:r>
              <a:rPr lang="en-US" sz="1500" dirty="0"/>
              <a:t>Chemo-immunotherapy (CIT)</a:t>
            </a:r>
          </a:p>
        </p:txBody>
      </p:sp>
      <p:cxnSp>
        <p:nvCxnSpPr>
          <p:cNvPr id="18" name="Straight Arrow Connector 17">
            <a:extLst>
              <a:ext uri="{FF2B5EF4-FFF2-40B4-BE49-F238E27FC236}">
                <a16:creationId xmlns:a16="http://schemas.microsoft.com/office/drawing/2014/main" id="{8C301EC9-AF82-6AE9-CEC4-6FC9CA644370}"/>
              </a:ext>
            </a:extLst>
          </p:cNvPr>
          <p:cNvCxnSpPr>
            <a:cxnSpLocks/>
          </p:cNvCxnSpPr>
          <p:nvPr/>
        </p:nvCxnSpPr>
        <p:spPr>
          <a:xfrm>
            <a:off x="7228301" y="2862692"/>
            <a:ext cx="643" cy="51809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10E3C65-4500-F508-836E-CC496790A66D}"/>
              </a:ext>
            </a:extLst>
          </p:cNvPr>
          <p:cNvCxnSpPr>
            <a:cxnSpLocks/>
          </p:cNvCxnSpPr>
          <p:nvPr/>
        </p:nvCxnSpPr>
        <p:spPr>
          <a:xfrm flipV="1">
            <a:off x="3476445" y="1538366"/>
            <a:ext cx="551320" cy="27925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176773-8829-D0B5-7473-B37B1F585A9B}"/>
              </a:ext>
            </a:extLst>
          </p:cNvPr>
          <p:cNvCxnSpPr>
            <a:cxnSpLocks/>
          </p:cNvCxnSpPr>
          <p:nvPr/>
        </p:nvCxnSpPr>
        <p:spPr>
          <a:xfrm>
            <a:off x="3476445" y="1806414"/>
            <a:ext cx="551320" cy="28486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DFAEE03-D578-A4A6-7250-BA13136271FD}"/>
              </a:ext>
            </a:extLst>
          </p:cNvPr>
          <p:cNvSpPr txBox="1"/>
          <p:nvPr/>
        </p:nvSpPr>
        <p:spPr>
          <a:xfrm>
            <a:off x="3979950" y="1418909"/>
            <a:ext cx="1528123" cy="300082"/>
          </a:xfrm>
          <a:prstGeom prst="rect">
            <a:avLst/>
          </a:prstGeom>
          <a:noFill/>
        </p:spPr>
        <p:txBody>
          <a:bodyPr wrap="square" rtlCol="0">
            <a:spAutoFit/>
          </a:bodyPr>
          <a:lstStyle/>
          <a:p>
            <a:r>
              <a:rPr lang="en-US" sz="1350" dirty="0"/>
              <a:t>ASCT if eligible</a:t>
            </a:r>
          </a:p>
        </p:txBody>
      </p:sp>
      <p:cxnSp>
        <p:nvCxnSpPr>
          <p:cNvPr id="37" name="Straight Arrow Connector 36">
            <a:extLst>
              <a:ext uri="{FF2B5EF4-FFF2-40B4-BE49-F238E27FC236}">
                <a16:creationId xmlns:a16="http://schemas.microsoft.com/office/drawing/2014/main" id="{FA99D015-4738-FC63-C39E-AC0517F8CCB9}"/>
              </a:ext>
            </a:extLst>
          </p:cNvPr>
          <p:cNvCxnSpPr>
            <a:cxnSpLocks/>
          </p:cNvCxnSpPr>
          <p:nvPr/>
        </p:nvCxnSpPr>
        <p:spPr>
          <a:xfrm>
            <a:off x="5348472" y="1594408"/>
            <a:ext cx="71683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59391DE-BB83-A61C-9DF1-3C6F1721F81B}"/>
              </a:ext>
            </a:extLst>
          </p:cNvPr>
          <p:cNvSpPr txBox="1"/>
          <p:nvPr/>
        </p:nvSpPr>
        <p:spPr>
          <a:xfrm>
            <a:off x="6131375" y="1429824"/>
            <a:ext cx="2110023" cy="300082"/>
          </a:xfrm>
          <a:prstGeom prst="rect">
            <a:avLst/>
          </a:prstGeom>
          <a:noFill/>
        </p:spPr>
        <p:txBody>
          <a:bodyPr wrap="square" rtlCol="0">
            <a:spAutoFit/>
          </a:bodyPr>
          <a:lstStyle/>
          <a:p>
            <a:r>
              <a:rPr lang="en-US" sz="1350" dirty="0"/>
              <a:t>Maintenance Rituximab</a:t>
            </a:r>
          </a:p>
        </p:txBody>
      </p:sp>
      <p:cxnSp>
        <p:nvCxnSpPr>
          <p:cNvPr id="54" name="Straight Arrow Connector 53">
            <a:extLst>
              <a:ext uri="{FF2B5EF4-FFF2-40B4-BE49-F238E27FC236}">
                <a16:creationId xmlns:a16="http://schemas.microsoft.com/office/drawing/2014/main" id="{5EFF7D3C-BC57-6F41-D28D-04BEC890194C}"/>
              </a:ext>
            </a:extLst>
          </p:cNvPr>
          <p:cNvCxnSpPr>
            <a:cxnSpLocks/>
          </p:cNvCxnSpPr>
          <p:nvPr/>
        </p:nvCxnSpPr>
        <p:spPr>
          <a:xfrm>
            <a:off x="7239625" y="1734867"/>
            <a:ext cx="0" cy="80352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45DF65-CCA2-4DA6-D2C8-E48E2DC5E280}"/>
              </a:ext>
            </a:extLst>
          </p:cNvPr>
          <p:cNvSpPr txBox="1"/>
          <p:nvPr/>
        </p:nvSpPr>
        <p:spPr>
          <a:xfrm>
            <a:off x="3986628" y="1830259"/>
            <a:ext cx="2572511" cy="507831"/>
          </a:xfrm>
          <a:prstGeom prst="rect">
            <a:avLst/>
          </a:prstGeom>
          <a:noFill/>
        </p:spPr>
        <p:txBody>
          <a:bodyPr wrap="square" rtlCol="0">
            <a:spAutoFit/>
          </a:bodyPr>
          <a:lstStyle/>
          <a:p>
            <a:r>
              <a:rPr lang="en-US" sz="1350" dirty="0"/>
              <a:t>Observation vs. rituximab maintenance if ASCT ineligible</a:t>
            </a:r>
          </a:p>
        </p:txBody>
      </p:sp>
      <p:cxnSp>
        <p:nvCxnSpPr>
          <p:cNvPr id="13" name="Straight Arrow Connector 12">
            <a:extLst>
              <a:ext uri="{FF2B5EF4-FFF2-40B4-BE49-F238E27FC236}">
                <a16:creationId xmlns:a16="http://schemas.microsoft.com/office/drawing/2014/main" id="{041ED259-283A-B280-7004-FA65AB124CCC}"/>
              </a:ext>
            </a:extLst>
          </p:cNvPr>
          <p:cNvCxnSpPr>
            <a:cxnSpLocks/>
          </p:cNvCxnSpPr>
          <p:nvPr/>
        </p:nvCxnSpPr>
        <p:spPr>
          <a:xfrm>
            <a:off x="6512368" y="2084174"/>
            <a:ext cx="655542" cy="45421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2F20DB-B3C4-CF62-9436-AAD4E000B443}"/>
              </a:ext>
            </a:extLst>
          </p:cNvPr>
          <p:cNvSpPr txBox="1"/>
          <p:nvPr/>
        </p:nvSpPr>
        <p:spPr>
          <a:xfrm>
            <a:off x="6839314" y="2562610"/>
            <a:ext cx="1133213" cy="300082"/>
          </a:xfrm>
          <a:prstGeom prst="rect">
            <a:avLst/>
          </a:prstGeom>
          <a:noFill/>
        </p:spPr>
        <p:txBody>
          <a:bodyPr wrap="square" rtlCol="0">
            <a:spAutoFit/>
          </a:bodyPr>
          <a:lstStyle/>
          <a:p>
            <a:r>
              <a:rPr lang="en-US" sz="1350" b="1" dirty="0">
                <a:solidFill>
                  <a:srgbClr val="C00000"/>
                </a:solidFill>
              </a:rPr>
              <a:t>Relapse</a:t>
            </a:r>
          </a:p>
        </p:txBody>
      </p:sp>
      <p:sp>
        <p:nvSpPr>
          <p:cNvPr id="24" name="TextBox 23">
            <a:extLst>
              <a:ext uri="{FF2B5EF4-FFF2-40B4-BE49-F238E27FC236}">
                <a16:creationId xmlns:a16="http://schemas.microsoft.com/office/drawing/2014/main" id="{BF3BD824-B2FC-A5DF-F9A4-B0EC034FEA2A}"/>
              </a:ext>
            </a:extLst>
          </p:cNvPr>
          <p:cNvSpPr txBox="1"/>
          <p:nvPr/>
        </p:nvSpPr>
        <p:spPr>
          <a:xfrm>
            <a:off x="6696260" y="3346878"/>
            <a:ext cx="1064082" cy="507831"/>
          </a:xfrm>
          <a:prstGeom prst="rect">
            <a:avLst/>
          </a:prstGeom>
          <a:noFill/>
        </p:spPr>
        <p:txBody>
          <a:bodyPr wrap="square" rtlCol="0">
            <a:spAutoFit/>
          </a:bodyPr>
          <a:lstStyle/>
          <a:p>
            <a:pPr algn="ctr"/>
            <a:r>
              <a:rPr lang="en-US" sz="1350" dirty="0"/>
              <a:t>Covalent BTKi</a:t>
            </a:r>
          </a:p>
        </p:txBody>
      </p:sp>
      <p:sp>
        <p:nvSpPr>
          <p:cNvPr id="25" name="TextBox 24">
            <a:extLst>
              <a:ext uri="{FF2B5EF4-FFF2-40B4-BE49-F238E27FC236}">
                <a16:creationId xmlns:a16="http://schemas.microsoft.com/office/drawing/2014/main" id="{20D17842-F240-0420-8DE0-E15B22970FC2}"/>
              </a:ext>
            </a:extLst>
          </p:cNvPr>
          <p:cNvSpPr txBox="1"/>
          <p:nvPr/>
        </p:nvSpPr>
        <p:spPr>
          <a:xfrm>
            <a:off x="3792576" y="3012991"/>
            <a:ext cx="1116583" cy="415627"/>
          </a:xfrm>
          <a:prstGeom prst="rect">
            <a:avLst/>
          </a:prstGeom>
          <a:noFill/>
        </p:spPr>
        <p:txBody>
          <a:bodyPr wrap="square" rtlCol="0">
            <a:spAutoFit/>
          </a:bodyPr>
          <a:lstStyle/>
          <a:p>
            <a:r>
              <a:rPr lang="en-US" sz="2101" dirty="0"/>
              <a:t>CAR-T</a:t>
            </a:r>
          </a:p>
        </p:txBody>
      </p:sp>
      <p:cxnSp>
        <p:nvCxnSpPr>
          <p:cNvPr id="26" name="Straight Arrow Connector 25">
            <a:extLst>
              <a:ext uri="{FF2B5EF4-FFF2-40B4-BE49-F238E27FC236}">
                <a16:creationId xmlns:a16="http://schemas.microsoft.com/office/drawing/2014/main" id="{D9F13F5C-6AB3-7C34-D822-2E68700DA844}"/>
              </a:ext>
            </a:extLst>
          </p:cNvPr>
          <p:cNvCxnSpPr>
            <a:cxnSpLocks/>
          </p:cNvCxnSpPr>
          <p:nvPr/>
        </p:nvCxnSpPr>
        <p:spPr>
          <a:xfrm flipH="1">
            <a:off x="6131375" y="3600793"/>
            <a:ext cx="682912" cy="79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B082AC1-2C55-E5D7-4907-5E86F2DBB5CD}"/>
              </a:ext>
            </a:extLst>
          </p:cNvPr>
          <p:cNvSpPr txBox="1"/>
          <p:nvPr/>
        </p:nvSpPr>
        <p:spPr>
          <a:xfrm>
            <a:off x="5339618" y="3437519"/>
            <a:ext cx="1133213" cy="300082"/>
          </a:xfrm>
          <a:prstGeom prst="rect">
            <a:avLst/>
          </a:prstGeom>
          <a:noFill/>
        </p:spPr>
        <p:txBody>
          <a:bodyPr wrap="square" rtlCol="0">
            <a:spAutoFit/>
          </a:bodyPr>
          <a:lstStyle/>
          <a:p>
            <a:r>
              <a:rPr lang="en-US" sz="1350" b="1" dirty="0">
                <a:solidFill>
                  <a:srgbClr val="C00000"/>
                </a:solidFill>
              </a:rPr>
              <a:t>Relapse</a:t>
            </a:r>
          </a:p>
        </p:txBody>
      </p:sp>
      <p:cxnSp>
        <p:nvCxnSpPr>
          <p:cNvPr id="28" name="Straight Arrow Connector 27">
            <a:extLst>
              <a:ext uri="{FF2B5EF4-FFF2-40B4-BE49-F238E27FC236}">
                <a16:creationId xmlns:a16="http://schemas.microsoft.com/office/drawing/2014/main" id="{7174E5CE-F9CF-8EBC-07F1-88E2ACA15C75}"/>
              </a:ext>
            </a:extLst>
          </p:cNvPr>
          <p:cNvCxnSpPr>
            <a:cxnSpLocks/>
          </p:cNvCxnSpPr>
          <p:nvPr/>
        </p:nvCxnSpPr>
        <p:spPr>
          <a:xfrm flipH="1" flipV="1">
            <a:off x="4744011" y="3256444"/>
            <a:ext cx="604461" cy="34434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AB6AEA7-9E77-BDE5-2389-48F67FF6AF8C}"/>
              </a:ext>
            </a:extLst>
          </p:cNvPr>
          <p:cNvSpPr txBox="1"/>
          <p:nvPr/>
        </p:nvSpPr>
        <p:spPr>
          <a:xfrm>
            <a:off x="3215260" y="3646895"/>
            <a:ext cx="2135328" cy="415627"/>
          </a:xfrm>
          <a:prstGeom prst="rect">
            <a:avLst/>
          </a:prstGeom>
          <a:noFill/>
        </p:spPr>
        <p:txBody>
          <a:bodyPr wrap="square" rtlCol="0">
            <a:spAutoFit/>
          </a:bodyPr>
          <a:lstStyle/>
          <a:p>
            <a:r>
              <a:rPr lang="en-US" sz="2101" dirty="0" err="1"/>
              <a:t>Pirtubrutinib</a:t>
            </a:r>
            <a:endParaRPr lang="en-US" sz="2101" dirty="0"/>
          </a:p>
        </p:txBody>
      </p:sp>
      <p:cxnSp>
        <p:nvCxnSpPr>
          <p:cNvPr id="19" name="Straight Arrow Connector 18">
            <a:extLst>
              <a:ext uri="{FF2B5EF4-FFF2-40B4-BE49-F238E27FC236}">
                <a16:creationId xmlns:a16="http://schemas.microsoft.com/office/drawing/2014/main" id="{3926C8B1-CC16-AFB3-E5FD-FBCDA457EF09}"/>
              </a:ext>
            </a:extLst>
          </p:cNvPr>
          <p:cNvCxnSpPr>
            <a:cxnSpLocks/>
          </p:cNvCxnSpPr>
          <p:nvPr/>
        </p:nvCxnSpPr>
        <p:spPr>
          <a:xfrm flipH="1">
            <a:off x="4763468" y="3603745"/>
            <a:ext cx="585004" cy="28443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p:bldP spid="38" grpId="0"/>
      <p:bldP spid="12" grpId="0"/>
      <p:bldP spid="17" grpId="0"/>
      <p:bldP spid="24" grpId="0"/>
      <p:bldP spid="25" grpId="0"/>
      <p:bldP spid="27" grpId="0"/>
      <p:bldP spid="2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2134-AA0A-D324-8051-2805A04D4FB1}"/>
              </a:ext>
            </a:extLst>
          </p:cNvPr>
          <p:cNvSpPr>
            <a:spLocks noGrp="1"/>
          </p:cNvSpPr>
          <p:nvPr>
            <p:ph type="title"/>
          </p:nvPr>
        </p:nvSpPr>
        <p:spPr>
          <a:xfrm>
            <a:off x="194679" y="1711"/>
            <a:ext cx="8320671" cy="751722"/>
          </a:xfrm>
        </p:spPr>
        <p:txBody>
          <a:bodyPr/>
          <a:lstStyle/>
          <a:p>
            <a:r>
              <a:rPr lang="en-US" b="1" dirty="0">
                <a:solidFill>
                  <a:srgbClr val="C00000"/>
                </a:solidFill>
                <a:latin typeface="+mn-lt"/>
              </a:rPr>
              <a:t>Conclusions &amp; Future directions</a:t>
            </a:r>
          </a:p>
        </p:txBody>
      </p:sp>
      <p:sp>
        <p:nvSpPr>
          <p:cNvPr id="3" name="Content Placeholder 2">
            <a:extLst>
              <a:ext uri="{FF2B5EF4-FFF2-40B4-BE49-F238E27FC236}">
                <a16:creationId xmlns:a16="http://schemas.microsoft.com/office/drawing/2014/main" id="{80ACAB86-4168-82BD-172E-CA55B0F03DFA}"/>
              </a:ext>
            </a:extLst>
          </p:cNvPr>
          <p:cNvSpPr>
            <a:spLocks noGrp="1"/>
          </p:cNvSpPr>
          <p:nvPr>
            <p:ph idx="1"/>
          </p:nvPr>
        </p:nvSpPr>
        <p:spPr>
          <a:xfrm>
            <a:off x="194679" y="1008738"/>
            <a:ext cx="8320671" cy="2912880"/>
          </a:xfrm>
        </p:spPr>
        <p:txBody>
          <a:bodyPr/>
          <a:lstStyle/>
          <a:p>
            <a:r>
              <a:rPr lang="en-US" sz="2000" b="0" i="0" dirty="0">
                <a:solidFill>
                  <a:srgbClr val="000000"/>
                </a:solidFill>
                <a:effectLst/>
              </a:rPr>
              <a:t>Many advances have happened over the last 5 years </a:t>
            </a:r>
            <a:r>
              <a:rPr lang="en-US" sz="2000" b="0" i="0" dirty="0">
                <a:solidFill>
                  <a:srgbClr val="000000"/>
                </a:solidFill>
                <a:effectLst/>
                <a:sym typeface="Wingdings" panose="05000000000000000000" pitchFamily="2" charset="2"/>
              </a:rPr>
              <a:t> median survival is likely improving</a:t>
            </a:r>
            <a:endParaRPr lang="en-US" sz="2000" b="0" i="0" dirty="0">
              <a:solidFill>
                <a:srgbClr val="000000"/>
              </a:solidFill>
              <a:effectLst/>
            </a:endParaRPr>
          </a:p>
          <a:p>
            <a:r>
              <a:rPr lang="en-US" sz="2000" dirty="0">
                <a:solidFill>
                  <a:srgbClr val="000000"/>
                </a:solidFill>
              </a:rPr>
              <a:t>Accelerated approvals with </a:t>
            </a:r>
            <a:r>
              <a:rPr lang="en-US" sz="2000">
                <a:solidFill>
                  <a:srgbClr val="000000"/>
                </a:solidFill>
              </a:rPr>
              <a:t>novel therapies </a:t>
            </a:r>
            <a:r>
              <a:rPr lang="en-US" sz="2000" dirty="0">
                <a:solidFill>
                  <a:srgbClr val="000000"/>
                </a:solidFill>
              </a:rPr>
              <a:t>are changing the landscape for MCL treatment</a:t>
            </a:r>
          </a:p>
          <a:p>
            <a:r>
              <a:rPr lang="en-US" sz="2000" dirty="0">
                <a:solidFill>
                  <a:srgbClr val="000000"/>
                </a:solidFill>
              </a:rPr>
              <a:t>Manipulation of the immune system is a hallmark for the future therapies including bispecific antibodies and cellular therapies</a:t>
            </a:r>
          </a:p>
        </p:txBody>
      </p:sp>
    </p:spTree>
    <p:extLst>
      <p:ext uri="{BB962C8B-B14F-4D97-AF65-F5344CB8AC3E}">
        <p14:creationId xmlns:p14="http://schemas.microsoft.com/office/powerpoint/2010/main" val="17787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7347-9FC1-4BE5-B951-B3E13FFF5AFA}"/>
              </a:ext>
            </a:extLst>
          </p:cNvPr>
          <p:cNvSpPr>
            <a:spLocks noGrp="1"/>
          </p:cNvSpPr>
          <p:nvPr>
            <p:ph type="title"/>
          </p:nvPr>
        </p:nvSpPr>
        <p:spPr>
          <a:xfrm>
            <a:off x="314325" y="1521212"/>
            <a:ext cx="5466557" cy="994172"/>
          </a:xfrm>
        </p:spPr>
        <p:txBody>
          <a:bodyPr/>
          <a:lstStyle/>
          <a:p>
            <a:pPr algn="ctr"/>
            <a:r>
              <a:rPr lang="en-US" b="1" dirty="0">
                <a:solidFill>
                  <a:srgbClr val="C00000"/>
                </a:solidFill>
                <a:latin typeface="Arial Nova" panose="020B0504020202020204" pitchFamily="34" charset="0"/>
              </a:rPr>
              <a:t>Thank you</a:t>
            </a:r>
          </a:p>
        </p:txBody>
      </p:sp>
      <p:sp>
        <p:nvSpPr>
          <p:cNvPr id="3" name="Content Placeholder 2">
            <a:extLst>
              <a:ext uri="{FF2B5EF4-FFF2-40B4-BE49-F238E27FC236}">
                <a16:creationId xmlns:a16="http://schemas.microsoft.com/office/drawing/2014/main" id="{45BC3EC8-FDA7-4676-87ED-E48C45482A49}"/>
              </a:ext>
            </a:extLst>
          </p:cNvPr>
          <p:cNvSpPr>
            <a:spLocks noGrp="1"/>
          </p:cNvSpPr>
          <p:nvPr>
            <p:ph idx="1"/>
          </p:nvPr>
        </p:nvSpPr>
        <p:spPr>
          <a:xfrm>
            <a:off x="1" y="2820124"/>
            <a:ext cx="6095206" cy="2720837"/>
          </a:xfrm>
        </p:spPr>
        <p:txBody>
          <a:bodyPr/>
          <a:lstStyle/>
          <a:p>
            <a:pPr marL="0" indent="0" algn="ctr">
              <a:buNone/>
            </a:pPr>
            <a:r>
              <a:rPr lang="en-US" sz="2100" dirty="0">
                <a:solidFill>
                  <a:srgbClr val="0070C0"/>
                </a:solidFill>
                <a:latin typeface="Arial Rounded MT Bold" panose="020F0704030504030204" pitchFamily="34" charset="0"/>
                <a:hlinkClick r:id="rId3">
                  <a:extLst>
                    <a:ext uri="{A12FA001-AC4F-418D-AE19-62706E023703}">
                      <ahyp:hlinkClr xmlns:ahyp="http://schemas.microsoft.com/office/drawing/2018/hyperlinkcolor" val="tx"/>
                    </a:ext>
                  </a:extLst>
                </a:hlinkClick>
              </a:rPr>
              <a:t>AlhajMoustafa.Muhamad@Mayo.edu</a:t>
            </a:r>
            <a:endParaRPr lang="en-US" sz="2100" dirty="0">
              <a:solidFill>
                <a:srgbClr val="0070C0"/>
              </a:solidFill>
              <a:latin typeface="Arial Rounded MT Bold" panose="020F0704030504030204" pitchFamily="34" charset="0"/>
            </a:endParaRPr>
          </a:p>
          <a:p>
            <a:pPr marL="0" indent="0" algn="ctr">
              <a:buNone/>
            </a:pPr>
            <a:r>
              <a:rPr lang="en-US" sz="2100" dirty="0">
                <a:solidFill>
                  <a:srgbClr val="00B0F0"/>
                </a:solidFill>
                <a:latin typeface="Arial Rounded MT Bold" panose="020F0704030504030204" pitchFamily="34" charset="0"/>
              </a:rPr>
              <a:t>Twitter:</a:t>
            </a:r>
            <a:r>
              <a:rPr lang="en-US" sz="2100" dirty="0">
                <a:latin typeface="Arial Rounded MT Bold" panose="020F0704030504030204" pitchFamily="34" charset="0"/>
              </a:rPr>
              <a:t> @AlhajMoustafa</a:t>
            </a:r>
          </a:p>
          <a:p>
            <a:pPr marL="0" indent="0" algn="ctr">
              <a:buNone/>
            </a:pPr>
            <a:endParaRPr lang="en-US" sz="21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9561570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27, 2023</a:t>
            </a:r>
          </a:p>
        </p:txBody>
      </p:sp>
    </p:spTree>
    <p:extLst>
      <p:ext uri="{BB962C8B-B14F-4D97-AF65-F5344CB8AC3E}">
        <p14:creationId xmlns:p14="http://schemas.microsoft.com/office/powerpoint/2010/main" val="11903836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Hemant S. Murthy, MD</a:t>
            </a:r>
          </a:p>
          <a:p>
            <a:r>
              <a:rPr lang="en-US" dirty="0">
                <a:solidFill>
                  <a:srgbClr val="002E51"/>
                </a:solidFill>
              </a:rPr>
              <a:t>Associate Professor of Medicine</a:t>
            </a:r>
          </a:p>
          <a:p>
            <a:r>
              <a:rPr lang="en-US" dirty="0">
                <a:solidFill>
                  <a:srgbClr val="002E51"/>
                </a:solidFill>
              </a:rPr>
              <a:t>Mayo Clinic Comprehensive Cancer Center</a:t>
            </a:r>
          </a:p>
          <a:p>
            <a:r>
              <a:rPr lang="en-US" dirty="0">
                <a:solidFill>
                  <a:srgbClr val="002E51"/>
                </a:solidFill>
              </a:rPr>
              <a:t>Jacksonville, Florida </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Updates in CAR-T for B-Cell Lymphoma</a:t>
            </a:r>
          </a:p>
        </p:txBody>
      </p:sp>
    </p:spTree>
    <p:extLst>
      <p:ext uri="{BB962C8B-B14F-4D97-AF65-F5344CB8AC3E}">
        <p14:creationId xmlns:p14="http://schemas.microsoft.com/office/powerpoint/2010/main" val="40078195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80" y="114406"/>
            <a:ext cx="8339071" cy="384333"/>
          </a:xfrm>
        </p:spPr>
        <p:txBody>
          <a:bodyPr>
            <a:normAutofit fontScale="90000"/>
          </a:bodyPr>
          <a:lstStyle/>
          <a:p>
            <a:pPr algn="ctr"/>
            <a:r>
              <a:rPr lang="en-US" b="1" dirty="0">
                <a:solidFill>
                  <a:schemeClr val="accent2"/>
                </a:solidFill>
              </a:rPr>
              <a:t>Current Indications for CAR-T in NHL</a:t>
            </a:r>
            <a:endParaRPr lang="en-US" dirty="0">
              <a:solidFill>
                <a:schemeClr val="accent2"/>
              </a:solidFill>
            </a:endParaRPr>
          </a:p>
        </p:txBody>
      </p:sp>
      <p:sp>
        <p:nvSpPr>
          <p:cNvPr id="3" name="Content Placeholder 2"/>
          <p:cNvSpPr>
            <a:spLocks noGrp="1"/>
          </p:cNvSpPr>
          <p:nvPr>
            <p:ph idx="1"/>
          </p:nvPr>
        </p:nvSpPr>
        <p:spPr>
          <a:xfrm>
            <a:off x="1017431" y="671981"/>
            <a:ext cx="7064062" cy="3668199"/>
          </a:xfrm>
        </p:spPr>
        <p:txBody>
          <a:bodyPr>
            <a:normAutofit lnSpcReduction="10000"/>
          </a:bodyPr>
          <a:lstStyle/>
          <a:p>
            <a:pPr>
              <a:lnSpc>
                <a:spcPct val="100000"/>
              </a:lnSpc>
              <a:buFont typeface="Wingdings" pitchFamily="2" charset="2"/>
              <a:buChar char="§"/>
            </a:pPr>
            <a:r>
              <a:rPr lang="en-US" sz="1600" b="1" dirty="0">
                <a:solidFill>
                  <a:schemeClr val="tx2"/>
                </a:solidFill>
              </a:rPr>
              <a:t>Diffuse large B-cell lymphoma </a:t>
            </a:r>
            <a:r>
              <a:rPr lang="en-US" sz="1600" dirty="0"/>
              <a:t>	</a:t>
            </a:r>
          </a:p>
          <a:p>
            <a:pPr lvl="1">
              <a:lnSpc>
                <a:spcPct val="100000"/>
              </a:lnSpc>
              <a:buClr>
                <a:schemeClr val="tx2"/>
              </a:buClr>
              <a:buFont typeface="Wingdings" pitchFamily="2" charset="2"/>
              <a:buChar char="§"/>
            </a:pPr>
            <a:r>
              <a:rPr lang="en-US" sz="1600" dirty="0"/>
              <a:t>3</a:t>
            </a:r>
            <a:r>
              <a:rPr lang="en-US" sz="1600" baseline="30000" dirty="0"/>
              <a:t>rd </a:t>
            </a:r>
            <a:r>
              <a:rPr lang="en-US" sz="1600" dirty="0"/>
              <a:t>line and beyond </a:t>
            </a:r>
          </a:p>
          <a:p>
            <a:pPr lvl="2">
              <a:buClr>
                <a:schemeClr val="tx2"/>
              </a:buClr>
              <a:buFont typeface="Wingdings" pitchFamily="2" charset="2"/>
              <a:buChar char="§"/>
            </a:pPr>
            <a:r>
              <a:rPr lang="en-US" altLang="en-US" sz="1600" b="1" dirty="0">
                <a:solidFill>
                  <a:schemeClr val="accent2"/>
                </a:solidFill>
              </a:rPr>
              <a:t>Axicabtagene ciloleucel</a:t>
            </a:r>
          </a:p>
          <a:p>
            <a:pPr lvl="2">
              <a:buClr>
                <a:schemeClr val="tx2"/>
              </a:buClr>
              <a:buFont typeface="Wingdings" pitchFamily="2" charset="2"/>
              <a:buChar char="§"/>
            </a:pPr>
            <a:r>
              <a:rPr lang="en-US" sz="1600" b="1" dirty="0">
                <a:solidFill>
                  <a:schemeClr val="accent2"/>
                </a:solidFill>
              </a:rPr>
              <a:t>Lisocabtagene maraleucel</a:t>
            </a:r>
          </a:p>
          <a:p>
            <a:pPr lvl="2">
              <a:buClr>
                <a:schemeClr val="tx2"/>
              </a:buClr>
              <a:buFont typeface="Wingdings" pitchFamily="2" charset="2"/>
              <a:buChar char="§"/>
            </a:pPr>
            <a:r>
              <a:rPr lang="en-US" sz="1600" b="1" dirty="0">
                <a:solidFill>
                  <a:schemeClr val="accent2"/>
                </a:solidFill>
              </a:rPr>
              <a:t>Tisagenlecleucel </a:t>
            </a:r>
          </a:p>
          <a:p>
            <a:pPr lvl="1">
              <a:lnSpc>
                <a:spcPct val="100000"/>
              </a:lnSpc>
              <a:buClr>
                <a:schemeClr val="tx2"/>
              </a:buClr>
              <a:buFont typeface="Wingdings" pitchFamily="2" charset="2"/>
              <a:buChar char="§"/>
            </a:pPr>
            <a:r>
              <a:rPr lang="en-US" sz="1600" dirty="0"/>
              <a:t>2</a:t>
            </a:r>
            <a:r>
              <a:rPr lang="en-US" sz="1600" baseline="30000" dirty="0"/>
              <a:t>nd</a:t>
            </a:r>
            <a:r>
              <a:rPr lang="en-US" sz="1600" dirty="0"/>
              <a:t> line </a:t>
            </a:r>
          </a:p>
          <a:p>
            <a:pPr lvl="2">
              <a:buClr>
                <a:schemeClr val="tx2"/>
              </a:buClr>
              <a:buFont typeface="Wingdings" pitchFamily="2" charset="2"/>
              <a:buChar char="§"/>
            </a:pPr>
            <a:r>
              <a:rPr lang="en-US" altLang="en-US" sz="1600" b="1" dirty="0">
                <a:solidFill>
                  <a:schemeClr val="accent2"/>
                </a:solidFill>
              </a:rPr>
              <a:t>Axicabtagene ciloleucel</a:t>
            </a:r>
          </a:p>
          <a:p>
            <a:pPr lvl="2">
              <a:buClr>
                <a:schemeClr val="tx2"/>
              </a:buClr>
              <a:buFont typeface="Wingdings" pitchFamily="2" charset="2"/>
              <a:buChar char="§"/>
            </a:pPr>
            <a:r>
              <a:rPr lang="en-US" sz="1600" b="1" dirty="0">
                <a:solidFill>
                  <a:schemeClr val="accent2"/>
                </a:solidFill>
              </a:rPr>
              <a:t>Lisocabtagene maraleucel</a:t>
            </a:r>
          </a:p>
          <a:p>
            <a:pPr>
              <a:lnSpc>
                <a:spcPct val="100000"/>
              </a:lnSpc>
              <a:buFont typeface="Wingdings" pitchFamily="2" charset="2"/>
              <a:buChar char="§"/>
            </a:pPr>
            <a:r>
              <a:rPr lang="en-US" sz="1600" b="1" dirty="0">
                <a:solidFill>
                  <a:schemeClr val="tx2"/>
                </a:solidFill>
              </a:rPr>
              <a:t>Mantle cell lymphoma </a:t>
            </a:r>
          </a:p>
          <a:p>
            <a:pPr lvl="1">
              <a:lnSpc>
                <a:spcPct val="100000"/>
              </a:lnSpc>
              <a:buClr>
                <a:schemeClr val="tx2"/>
              </a:buClr>
              <a:buFont typeface="Wingdings" pitchFamily="2" charset="2"/>
              <a:buChar char="§"/>
            </a:pPr>
            <a:r>
              <a:rPr lang="en-US" sz="1600" b="1" dirty="0" err="1">
                <a:solidFill>
                  <a:schemeClr val="accent2"/>
                </a:solidFill>
              </a:rPr>
              <a:t>Brexucabtagene</a:t>
            </a:r>
            <a:r>
              <a:rPr lang="en-US" sz="1600" b="1" dirty="0">
                <a:solidFill>
                  <a:schemeClr val="accent2"/>
                </a:solidFill>
              </a:rPr>
              <a:t> </a:t>
            </a:r>
            <a:r>
              <a:rPr lang="en-US" sz="1600" b="1" dirty="0" err="1">
                <a:solidFill>
                  <a:schemeClr val="accent2"/>
                </a:solidFill>
              </a:rPr>
              <a:t>auutoleucel</a:t>
            </a:r>
            <a:endParaRPr lang="en-US" sz="1600" b="1" dirty="0">
              <a:solidFill>
                <a:schemeClr val="accent2"/>
              </a:solidFill>
            </a:endParaRPr>
          </a:p>
          <a:p>
            <a:pPr>
              <a:lnSpc>
                <a:spcPct val="100000"/>
              </a:lnSpc>
              <a:buFont typeface="Wingdings" pitchFamily="2" charset="2"/>
              <a:buChar char="§"/>
            </a:pPr>
            <a:r>
              <a:rPr lang="en-US" sz="1600" b="1" dirty="0">
                <a:solidFill>
                  <a:schemeClr val="tx2"/>
                </a:solidFill>
              </a:rPr>
              <a:t>Follicular lymphoma </a:t>
            </a:r>
          </a:p>
          <a:p>
            <a:pPr lvl="2">
              <a:buClr>
                <a:schemeClr val="tx2"/>
              </a:buClr>
              <a:buFont typeface="Wingdings" pitchFamily="2" charset="2"/>
              <a:buChar char="§"/>
            </a:pPr>
            <a:r>
              <a:rPr lang="en-US" altLang="en-US" sz="1600" b="1" dirty="0">
                <a:solidFill>
                  <a:schemeClr val="accent2"/>
                </a:solidFill>
              </a:rPr>
              <a:t>Axicabtagene ciloleucel</a:t>
            </a:r>
          </a:p>
          <a:p>
            <a:pPr lvl="2">
              <a:buClr>
                <a:schemeClr val="tx2"/>
              </a:buClr>
              <a:buFont typeface="Wingdings" pitchFamily="2" charset="2"/>
              <a:buChar char="§"/>
            </a:pPr>
            <a:r>
              <a:rPr lang="en-US" sz="1600" b="1" dirty="0">
                <a:solidFill>
                  <a:schemeClr val="accent2"/>
                </a:solidFill>
              </a:rPr>
              <a:t>Tisagenlecleucel </a:t>
            </a:r>
          </a:p>
          <a:p>
            <a:pPr marL="257415" lvl="1" indent="0">
              <a:buClr>
                <a:schemeClr val="tx2"/>
              </a:buClr>
              <a:buNone/>
            </a:pPr>
            <a:endParaRPr lang="en-US" sz="1126" dirty="0"/>
          </a:p>
          <a:p>
            <a:pPr marL="0" indent="0">
              <a:buNone/>
            </a:pPr>
            <a:endParaRPr lang="en-US" sz="1126" dirty="0"/>
          </a:p>
          <a:p>
            <a:pPr marL="514830" lvl="2" indent="0">
              <a:buClr>
                <a:schemeClr val="tx2"/>
              </a:buClr>
              <a:buNone/>
            </a:pPr>
            <a:endParaRPr lang="en-US" dirty="0">
              <a:solidFill>
                <a:schemeClr val="tx1"/>
              </a:solidFill>
            </a:endParaRPr>
          </a:p>
          <a:p>
            <a:pPr marL="257415" lvl="1" indent="0">
              <a:buClr>
                <a:schemeClr val="tx2"/>
              </a:buClr>
              <a:buNone/>
            </a:pPr>
            <a:endParaRPr lang="en-US" sz="1126" dirty="0"/>
          </a:p>
        </p:txBody>
      </p:sp>
    </p:spTree>
    <p:extLst>
      <p:ext uri="{BB962C8B-B14F-4D97-AF65-F5344CB8AC3E}">
        <p14:creationId xmlns:p14="http://schemas.microsoft.com/office/powerpoint/2010/main" val="366845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43C52-F325-49ED-1FC2-0779A1A39043}"/>
              </a:ext>
            </a:extLst>
          </p:cNvPr>
          <p:cNvPicPr>
            <a:picLocks noChangeAspect="1"/>
          </p:cNvPicPr>
          <p:nvPr/>
        </p:nvPicPr>
        <p:blipFill>
          <a:blip r:embed="rId2"/>
          <a:stretch>
            <a:fillRect/>
          </a:stretch>
        </p:blipFill>
        <p:spPr>
          <a:xfrm>
            <a:off x="0" y="340299"/>
            <a:ext cx="9144000" cy="3836607"/>
          </a:xfrm>
          <a:prstGeom prst="rect">
            <a:avLst/>
          </a:prstGeom>
        </p:spPr>
      </p:pic>
      <p:sp>
        <p:nvSpPr>
          <p:cNvPr id="4" name="TextBox 3">
            <a:extLst>
              <a:ext uri="{FF2B5EF4-FFF2-40B4-BE49-F238E27FC236}">
                <a16:creationId xmlns:a16="http://schemas.microsoft.com/office/drawing/2014/main" id="{297FBD4D-C9FC-ABB9-858A-631CDAB49734}"/>
              </a:ext>
            </a:extLst>
          </p:cNvPr>
          <p:cNvSpPr txBox="1"/>
          <p:nvPr/>
        </p:nvSpPr>
        <p:spPr>
          <a:xfrm>
            <a:off x="57955" y="4108358"/>
            <a:ext cx="9008772" cy="307777"/>
          </a:xfrm>
          <a:prstGeom prst="rect">
            <a:avLst/>
          </a:prstGeom>
          <a:noFill/>
        </p:spPr>
        <p:txBody>
          <a:bodyPr wrap="square" rtlCol="0">
            <a:spAutoFit/>
          </a:bodyPr>
          <a:lstStyle/>
          <a:p>
            <a:pPr algn="r"/>
            <a:r>
              <a:rPr lang="en-US" sz="1400" b="0" i="0" dirty="0" err="1">
                <a:solidFill>
                  <a:srgbClr val="212121"/>
                </a:solidFill>
                <a:effectLst/>
                <a:latin typeface="BlinkMacSystemFont"/>
              </a:rPr>
              <a:t>Modifed</a:t>
            </a:r>
            <a:r>
              <a:rPr lang="en-US" sz="1400" b="0" i="0" dirty="0">
                <a:solidFill>
                  <a:srgbClr val="212121"/>
                </a:solidFill>
                <a:effectLst/>
                <a:latin typeface="BlinkMacSystemFont"/>
              </a:rPr>
              <a:t> from  Tefferi A Am J </a:t>
            </a:r>
            <a:r>
              <a:rPr lang="en-US" sz="1400" b="0" i="0" dirty="0" err="1">
                <a:solidFill>
                  <a:srgbClr val="212121"/>
                </a:solidFill>
                <a:effectLst/>
                <a:latin typeface="BlinkMacSystemFont"/>
              </a:rPr>
              <a:t>Hematol</a:t>
            </a:r>
            <a:r>
              <a:rPr lang="en-US" sz="1400" b="0" i="0" dirty="0">
                <a:solidFill>
                  <a:srgbClr val="212121"/>
                </a:solidFill>
                <a:effectLst/>
                <a:latin typeface="BlinkMacSystemFont"/>
              </a:rPr>
              <a:t>. 2023 May;98(5):801-821</a:t>
            </a:r>
            <a:endParaRPr lang="en-US" sz="1400" dirty="0"/>
          </a:p>
        </p:txBody>
      </p:sp>
      <p:sp>
        <p:nvSpPr>
          <p:cNvPr id="7" name="Rectangle 6">
            <a:extLst>
              <a:ext uri="{FF2B5EF4-FFF2-40B4-BE49-F238E27FC236}">
                <a16:creationId xmlns:a16="http://schemas.microsoft.com/office/drawing/2014/main" id="{FA121A49-6CB5-0589-EB17-11196EB1563C}"/>
              </a:ext>
            </a:extLst>
          </p:cNvPr>
          <p:cNvSpPr/>
          <p:nvPr/>
        </p:nvSpPr>
        <p:spPr bwMode="auto">
          <a:xfrm>
            <a:off x="7778839" y="1139780"/>
            <a:ext cx="1165538" cy="113334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700D9F1C-1F05-AEF2-9D77-11D75033B503}"/>
              </a:ext>
            </a:extLst>
          </p:cNvPr>
          <p:cNvSpPr/>
          <p:nvPr/>
        </p:nvSpPr>
        <p:spPr bwMode="auto">
          <a:xfrm>
            <a:off x="7778839" y="2324637"/>
            <a:ext cx="1165538" cy="113334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rPr>
              <a:t>200 mg daily</a:t>
            </a:r>
          </a:p>
        </p:txBody>
      </p:sp>
      <p:sp>
        <p:nvSpPr>
          <p:cNvPr id="9" name="TextBox 8">
            <a:extLst>
              <a:ext uri="{FF2B5EF4-FFF2-40B4-BE49-F238E27FC236}">
                <a16:creationId xmlns:a16="http://schemas.microsoft.com/office/drawing/2014/main" id="{2A9B317B-F444-C7A4-2882-4B3D4D8F60D1}"/>
              </a:ext>
            </a:extLst>
          </p:cNvPr>
          <p:cNvSpPr txBox="1"/>
          <p:nvPr/>
        </p:nvSpPr>
        <p:spPr>
          <a:xfrm>
            <a:off x="7778839" y="1210614"/>
            <a:ext cx="1287888" cy="1015663"/>
          </a:xfrm>
          <a:prstGeom prst="rect">
            <a:avLst/>
          </a:prstGeom>
          <a:noFill/>
        </p:spPr>
        <p:txBody>
          <a:bodyPr wrap="square" rtlCol="0">
            <a:spAutoFit/>
          </a:bodyPr>
          <a:lstStyle/>
          <a:p>
            <a:r>
              <a:rPr lang="en-US" sz="1000" dirty="0"/>
              <a:t>IPSS</a:t>
            </a:r>
          </a:p>
          <a:p>
            <a:r>
              <a:rPr lang="en-US" sz="1000" dirty="0"/>
              <a:t>High/Intermediate</a:t>
            </a:r>
          </a:p>
          <a:p>
            <a:r>
              <a:rPr lang="en-US" sz="1000" dirty="0"/>
              <a:t>Risk</a:t>
            </a:r>
          </a:p>
          <a:p>
            <a:r>
              <a:rPr lang="en-US" sz="1000" dirty="0"/>
              <a:t>First-line and Second-line for</a:t>
            </a:r>
          </a:p>
          <a:p>
            <a:r>
              <a:rPr lang="en-US" sz="1000" dirty="0"/>
              <a:t>anemia</a:t>
            </a:r>
          </a:p>
        </p:txBody>
      </p:sp>
      <p:sp>
        <p:nvSpPr>
          <p:cNvPr id="10" name="TextBox 9">
            <a:extLst>
              <a:ext uri="{FF2B5EF4-FFF2-40B4-BE49-F238E27FC236}">
                <a16:creationId xmlns:a16="http://schemas.microsoft.com/office/drawing/2014/main" id="{A674FA9A-F7B1-5449-E2A7-F88034DE6177}"/>
              </a:ext>
            </a:extLst>
          </p:cNvPr>
          <p:cNvSpPr txBox="1"/>
          <p:nvPr/>
        </p:nvSpPr>
        <p:spPr>
          <a:xfrm>
            <a:off x="-52251" y="13985"/>
            <a:ext cx="9196251" cy="307777"/>
          </a:xfrm>
          <a:prstGeom prst="rect">
            <a:avLst/>
          </a:prstGeom>
          <a:noFill/>
        </p:spPr>
        <p:txBody>
          <a:bodyPr wrap="square" rtlCol="0">
            <a:spAutoFit/>
          </a:bodyPr>
          <a:lstStyle/>
          <a:p>
            <a:pPr algn="ctr"/>
            <a:r>
              <a:rPr lang="en-US" sz="1400" b="1" i="0" u="none" strike="noStrike" baseline="0" dirty="0">
                <a:solidFill>
                  <a:srgbClr val="002060"/>
                </a:solidFill>
                <a:latin typeface="+mn-lt"/>
              </a:rPr>
              <a:t>Efficacy and toxicity details of JAK2 inhibitors in JAK inhibitor-naïve patients with myelofibrosis</a:t>
            </a:r>
            <a:endParaRPr lang="en-US" sz="1400" b="1" dirty="0">
              <a:solidFill>
                <a:srgbClr val="002060"/>
              </a:solidFill>
              <a:latin typeface="+mn-lt"/>
            </a:endParaRPr>
          </a:p>
        </p:txBody>
      </p:sp>
    </p:spTree>
    <p:extLst>
      <p:ext uri="{BB962C8B-B14F-4D97-AF65-F5344CB8AC3E}">
        <p14:creationId xmlns:p14="http://schemas.microsoft.com/office/powerpoint/2010/main" val="21780622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7">
            <a:extLst>
              <a:ext uri="{FF2B5EF4-FFF2-40B4-BE49-F238E27FC236}">
                <a16:creationId xmlns:a16="http://schemas.microsoft.com/office/drawing/2014/main" id="{5BD68DB7-ED89-40F5-8E3F-44064B45B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91785" y="874359"/>
            <a:ext cx="1896318" cy="13719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11">
            <a:extLst>
              <a:ext uri="{FF2B5EF4-FFF2-40B4-BE49-F238E27FC236}">
                <a16:creationId xmlns:a16="http://schemas.microsoft.com/office/drawing/2014/main" id="{EBED0F8C-0BB4-407D-9CA8-90D75E376D98}"/>
              </a:ext>
            </a:extLst>
          </p:cNvPr>
          <p:cNvSpPr>
            <a:spLocks noChangeArrowheads="1"/>
          </p:cNvSpPr>
          <p:nvPr/>
        </p:nvSpPr>
        <p:spPr bwMode="auto">
          <a:xfrm>
            <a:off x="813095" y="2290343"/>
            <a:ext cx="11635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r>
              <a:rPr lang="en-US" altLang="en-US" sz="1500" dirty="0"/>
              <a:t>SAFETY</a:t>
            </a:r>
          </a:p>
        </p:txBody>
      </p:sp>
      <p:sp>
        <p:nvSpPr>
          <p:cNvPr id="86023" name="Rectangle 13">
            <a:extLst>
              <a:ext uri="{FF2B5EF4-FFF2-40B4-BE49-F238E27FC236}">
                <a16:creationId xmlns:a16="http://schemas.microsoft.com/office/drawing/2014/main" id="{F5A6DF75-301E-44CB-8229-406A4B330615}"/>
              </a:ext>
            </a:extLst>
          </p:cNvPr>
          <p:cNvSpPr>
            <a:spLocks noChangeArrowheads="1"/>
          </p:cNvSpPr>
          <p:nvPr/>
        </p:nvSpPr>
        <p:spPr bwMode="auto">
          <a:xfrm>
            <a:off x="6208572" y="2290342"/>
            <a:ext cx="17244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r>
              <a:rPr lang="en-US" altLang="en-US" sz="1500" dirty="0"/>
              <a:t>Manufacturing</a:t>
            </a:r>
          </a:p>
        </p:txBody>
      </p:sp>
      <p:pic>
        <p:nvPicPr>
          <p:cNvPr id="86024" name="Picture 14">
            <a:extLst>
              <a:ext uri="{FF2B5EF4-FFF2-40B4-BE49-F238E27FC236}">
                <a16:creationId xmlns:a16="http://schemas.microsoft.com/office/drawing/2014/main" id="{A2180952-19A8-4647-964C-9070E83367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208572" y="867688"/>
            <a:ext cx="1596605" cy="13719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17">
            <a:extLst>
              <a:ext uri="{FF2B5EF4-FFF2-40B4-BE49-F238E27FC236}">
                <a16:creationId xmlns:a16="http://schemas.microsoft.com/office/drawing/2014/main" id="{3700604F-B42E-4E2D-BB9D-FCA0CD329772}"/>
              </a:ext>
            </a:extLst>
          </p:cNvPr>
          <p:cNvPicPr>
            <a:picLocks noChangeAspect="1"/>
          </p:cNvPicPr>
          <p:nvPr/>
        </p:nvPicPr>
        <p:blipFill rotWithShape="1">
          <a:blip r:embed="rId5">
            <a:extLst>
              <a:ext uri="{28A0092B-C50C-407E-A947-70E740481C1C}">
                <a14:useLocalDpi xmlns:a14="http://schemas.microsoft.com/office/drawing/2010/main" val="0"/>
              </a:ext>
            </a:extLst>
          </a:blip>
          <a:srcRect l="7022" r="9532" b="6771"/>
          <a:stretch/>
        </p:blipFill>
        <p:spPr bwMode="auto">
          <a:xfrm>
            <a:off x="2965941" y="874359"/>
            <a:ext cx="2526018" cy="13743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Rectangle 18">
            <a:extLst>
              <a:ext uri="{FF2B5EF4-FFF2-40B4-BE49-F238E27FC236}">
                <a16:creationId xmlns:a16="http://schemas.microsoft.com/office/drawing/2014/main" id="{92519F99-D65E-4A5A-9BA1-21D98CEDD395}"/>
              </a:ext>
            </a:extLst>
          </p:cNvPr>
          <p:cNvSpPr>
            <a:spLocks noChangeArrowheads="1"/>
          </p:cNvSpPr>
          <p:nvPr/>
        </p:nvSpPr>
        <p:spPr bwMode="auto">
          <a:xfrm>
            <a:off x="2731745" y="2239645"/>
            <a:ext cx="3184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r>
              <a:rPr lang="en-US" altLang="en-US" sz="1500" dirty="0"/>
              <a:t>New Targets</a:t>
            </a:r>
          </a:p>
        </p:txBody>
      </p:sp>
      <p:sp>
        <p:nvSpPr>
          <p:cNvPr id="2" name="Title 1">
            <a:extLst>
              <a:ext uri="{FF2B5EF4-FFF2-40B4-BE49-F238E27FC236}">
                <a16:creationId xmlns:a16="http://schemas.microsoft.com/office/drawing/2014/main" id="{1AFDED9D-CBE6-4534-95B3-3A4CC9455FFB}"/>
              </a:ext>
            </a:extLst>
          </p:cNvPr>
          <p:cNvSpPr>
            <a:spLocks noGrp="1"/>
          </p:cNvSpPr>
          <p:nvPr>
            <p:ph type="title"/>
          </p:nvPr>
        </p:nvSpPr>
        <p:spPr>
          <a:xfrm>
            <a:off x="665650" y="149011"/>
            <a:ext cx="8022139" cy="440646"/>
          </a:xfrm>
        </p:spPr>
        <p:txBody>
          <a:bodyPr/>
          <a:lstStyle/>
          <a:p>
            <a:r>
              <a:rPr lang="en-US" dirty="0"/>
              <a:t>How do we improve CAR-T</a:t>
            </a:r>
          </a:p>
        </p:txBody>
      </p:sp>
      <p:pic>
        <p:nvPicPr>
          <p:cNvPr id="1026" name="Picture 2" descr="Investing in Advanced Accessibility Solutions - BUSRide">
            <a:extLst>
              <a:ext uri="{FF2B5EF4-FFF2-40B4-BE49-F238E27FC236}">
                <a16:creationId xmlns:a16="http://schemas.microsoft.com/office/drawing/2014/main" id="{836B8A43-2B7F-8918-FB58-FD74B0483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8670" y="2657535"/>
            <a:ext cx="2990850" cy="12705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a:extLst>
              <a:ext uri="{FF2B5EF4-FFF2-40B4-BE49-F238E27FC236}">
                <a16:creationId xmlns:a16="http://schemas.microsoft.com/office/drawing/2014/main" id="{71D71EB1-C0A2-5A3A-C5AD-4DEF87E111F8}"/>
              </a:ext>
            </a:extLst>
          </p:cNvPr>
          <p:cNvSpPr>
            <a:spLocks noChangeArrowheads="1"/>
          </p:cNvSpPr>
          <p:nvPr/>
        </p:nvSpPr>
        <p:spPr bwMode="auto">
          <a:xfrm>
            <a:off x="3601671" y="3971482"/>
            <a:ext cx="1444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Bef>
                <a:spcPct val="25000"/>
              </a:spcBef>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lnSpc>
                <a:spcPct val="90000"/>
              </a:lnSpc>
              <a:spcBef>
                <a:spcPct val="25000"/>
              </a:spcBef>
              <a:spcAft>
                <a:spcPct val="0"/>
              </a:spcAft>
              <a:buClr>
                <a:srgbClr val="808080"/>
              </a:buClr>
              <a:buSzPct val="12000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r>
              <a:rPr lang="en-US" altLang="en-US" sz="1500" dirty="0"/>
              <a:t>Accessibility</a:t>
            </a:r>
          </a:p>
        </p:txBody>
      </p:sp>
    </p:spTree>
    <p:extLst>
      <p:ext uri="{BB962C8B-B14F-4D97-AF65-F5344CB8AC3E}">
        <p14:creationId xmlns:p14="http://schemas.microsoft.com/office/powerpoint/2010/main" val="35467323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854E-99EA-BFB4-BAAD-D9883BFC3E01}"/>
              </a:ext>
            </a:extLst>
          </p:cNvPr>
          <p:cNvSpPr>
            <a:spLocks noGrp="1"/>
          </p:cNvSpPr>
          <p:nvPr>
            <p:ph type="title"/>
          </p:nvPr>
        </p:nvSpPr>
        <p:spPr/>
        <p:txBody>
          <a:bodyPr/>
          <a:lstStyle/>
          <a:p>
            <a:r>
              <a:rPr lang="en-US" dirty="0"/>
              <a:t>Improving Cost Effectiveness of CAR-T</a:t>
            </a:r>
          </a:p>
        </p:txBody>
      </p:sp>
      <p:pic>
        <p:nvPicPr>
          <p:cNvPr id="3" name="Picture 2">
            <a:extLst>
              <a:ext uri="{FF2B5EF4-FFF2-40B4-BE49-F238E27FC236}">
                <a16:creationId xmlns:a16="http://schemas.microsoft.com/office/drawing/2014/main" id="{79E50E24-13E9-8F5A-1975-0861DE69C8BC}"/>
              </a:ext>
            </a:extLst>
          </p:cNvPr>
          <p:cNvPicPr>
            <a:picLocks noChangeAspect="1"/>
          </p:cNvPicPr>
          <p:nvPr/>
        </p:nvPicPr>
        <p:blipFill>
          <a:blip r:embed="rId2"/>
          <a:stretch>
            <a:fillRect/>
          </a:stretch>
        </p:blipFill>
        <p:spPr>
          <a:xfrm>
            <a:off x="516972" y="1199793"/>
            <a:ext cx="3806818" cy="3075994"/>
          </a:xfrm>
          <a:prstGeom prst="rect">
            <a:avLst/>
          </a:prstGeom>
        </p:spPr>
      </p:pic>
      <p:sp>
        <p:nvSpPr>
          <p:cNvPr id="5" name="TextBox 4">
            <a:extLst>
              <a:ext uri="{FF2B5EF4-FFF2-40B4-BE49-F238E27FC236}">
                <a16:creationId xmlns:a16="http://schemas.microsoft.com/office/drawing/2014/main" id="{68B4E3E9-EC58-B403-87C5-83F8F16A2ACB}"/>
              </a:ext>
            </a:extLst>
          </p:cNvPr>
          <p:cNvSpPr txBox="1"/>
          <p:nvPr/>
        </p:nvSpPr>
        <p:spPr>
          <a:xfrm>
            <a:off x="4436151" y="1199793"/>
            <a:ext cx="4612104" cy="3170099"/>
          </a:xfrm>
          <a:prstGeom prst="rect">
            <a:avLst/>
          </a:prstGeom>
          <a:noFill/>
        </p:spPr>
        <p:txBody>
          <a:bodyPr wrap="square">
            <a:spAutoFit/>
          </a:bodyPr>
          <a:lstStyle/>
          <a:p>
            <a:pPr marL="342900" indent="-342900">
              <a:buFont typeface="Arial" panose="020B0604020202020204" pitchFamily="34" charset="0"/>
              <a:buChar char="•"/>
            </a:pPr>
            <a:r>
              <a:rPr lang="en-US" sz="2000" dirty="0"/>
              <a:t>Optimize Manufacturing</a:t>
            </a:r>
          </a:p>
          <a:p>
            <a:pPr marL="800100" lvl="1" indent="-342900">
              <a:buFont typeface="Arial" panose="020B0604020202020204" pitchFamily="34" charset="0"/>
              <a:buChar char="•"/>
            </a:pPr>
            <a:r>
              <a:rPr lang="en-US" sz="2000" dirty="0"/>
              <a:t>Faster more efficient manufacturing</a:t>
            </a:r>
          </a:p>
          <a:p>
            <a:pPr marL="800100" lvl="1" indent="-342900">
              <a:buFont typeface="Arial" panose="020B0604020202020204" pitchFamily="34" charset="0"/>
              <a:buChar char="•"/>
            </a:pPr>
            <a:r>
              <a:rPr lang="en-US" sz="2000" dirty="0"/>
              <a:t>Local Manufacturing of cellular therapy</a:t>
            </a:r>
          </a:p>
          <a:p>
            <a:pPr marL="342900" indent="-342900">
              <a:buFont typeface="Arial" panose="020B0604020202020204" pitchFamily="34" charset="0"/>
              <a:buChar char="•"/>
            </a:pPr>
            <a:r>
              <a:rPr lang="en-US" sz="2000" dirty="0"/>
              <a:t>Improve efficacy</a:t>
            </a:r>
          </a:p>
          <a:p>
            <a:pPr marL="800100" lvl="1" indent="-342900">
              <a:buFont typeface="Arial" panose="020B0604020202020204" pitchFamily="34" charset="0"/>
              <a:buChar char="•"/>
            </a:pPr>
            <a:r>
              <a:rPr lang="en-US" sz="2000" dirty="0"/>
              <a:t>Earlier line of therapy</a:t>
            </a:r>
          </a:p>
          <a:p>
            <a:pPr marL="800100" lvl="1" indent="-342900">
              <a:buFont typeface="Arial" panose="020B0604020202020204" pitchFamily="34" charset="0"/>
              <a:buChar char="•"/>
            </a:pPr>
            <a:r>
              <a:rPr lang="en-US" sz="2000" dirty="0"/>
              <a:t>Adjunct therapies to improve car-t efficacy</a:t>
            </a:r>
          </a:p>
          <a:p>
            <a:pPr marL="800100" lvl="1" indent="-342900">
              <a:buFont typeface="Arial" panose="020B0604020202020204" pitchFamily="34" charset="0"/>
              <a:buChar char="•"/>
            </a:pPr>
            <a:r>
              <a:rPr lang="en-US" sz="2000" dirty="0"/>
              <a:t>Toxicity Prophylaxis Strategies</a:t>
            </a:r>
          </a:p>
        </p:txBody>
      </p:sp>
    </p:spTree>
    <p:extLst>
      <p:ext uri="{BB962C8B-B14F-4D97-AF65-F5344CB8AC3E}">
        <p14:creationId xmlns:p14="http://schemas.microsoft.com/office/powerpoint/2010/main" val="6538932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F204-8FDA-47D6-91BA-2301454A6F7F}"/>
              </a:ext>
            </a:extLst>
          </p:cNvPr>
          <p:cNvSpPr>
            <a:spLocks noGrp="1"/>
          </p:cNvSpPr>
          <p:nvPr>
            <p:ph type="title"/>
          </p:nvPr>
        </p:nvSpPr>
        <p:spPr>
          <a:xfrm>
            <a:off x="732047" y="60789"/>
            <a:ext cx="7497238" cy="440416"/>
          </a:xfrm>
        </p:spPr>
        <p:txBody>
          <a:bodyPr>
            <a:normAutofit fontScale="90000"/>
          </a:bodyPr>
          <a:lstStyle/>
          <a:p>
            <a:r>
              <a:rPr lang="en-US" b="1" dirty="0">
                <a:solidFill>
                  <a:schemeClr val="accent2"/>
                </a:solidFill>
              </a:rPr>
              <a:t>Toxicities of CAR-T therapy</a:t>
            </a:r>
            <a:r>
              <a:rPr lang="en-US" dirty="0"/>
              <a:t>	</a:t>
            </a:r>
          </a:p>
        </p:txBody>
      </p:sp>
      <p:graphicFrame>
        <p:nvGraphicFramePr>
          <p:cNvPr id="4" name="Table 4">
            <a:extLst>
              <a:ext uri="{FF2B5EF4-FFF2-40B4-BE49-F238E27FC236}">
                <a16:creationId xmlns:a16="http://schemas.microsoft.com/office/drawing/2014/main" id="{E8F55F4B-8355-420E-839A-80618B7BDDB5}"/>
              </a:ext>
            </a:extLst>
          </p:cNvPr>
          <p:cNvGraphicFramePr>
            <a:graphicFrameLocks noGrp="1"/>
          </p:cNvGraphicFramePr>
          <p:nvPr>
            <p:ph idx="1"/>
          </p:nvPr>
        </p:nvGraphicFramePr>
        <p:xfrm>
          <a:off x="225380" y="776608"/>
          <a:ext cx="8730915" cy="3595045"/>
        </p:xfrm>
        <a:graphic>
          <a:graphicData uri="http://schemas.openxmlformats.org/drawingml/2006/table">
            <a:tbl>
              <a:tblPr firstRow="1" bandRow="1">
                <a:tableStyleId>{5C22544A-7EE6-4342-B048-85BDC9FD1C3A}</a:tableStyleId>
              </a:tblPr>
              <a:tblGrid>
                <a:gridCol w="2910305">
                  <a:extLst>
                    <a:ext uri="{9D8B030D-6E8A-4147-A177-3AD203B41FA5}">
                      <a16:colId xmlns:a16="http://schemas.microsoft.com/office/drawing/2014/main" val="3104453923"/>
                    </a:ext>
                  </a:extLst>
                </a:gridCol>
                <a:gridCol w="2910305">
                  <a:extLst>
                    <a:ext uri="{9D8B030D-6E8A-4147-A177-3AD203B41FA5}">
                      <a16:colId xmlns:a16="http://schemas.microsoft.com/office/drawing/2014/main" val="2280985150"/>
                    </a:ext>
                  </a:extLst>
                </a:gridCol>
                <a:gridCol w="2910305">
                  <a:extLst>
                    <a:ext uri="{9D8B030D-6E8A-4147-A177-3AD203B41FA5}">
                      <a16:colId xmlns:a16="http://schemas.microsoft.com/office/drawing/2014/main" val="2103344175"/>
                    </a:ext>
                  </a:extLst>
                </a:gridCol>
              </a:tblGrid>
              <a:tr h="464710">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u="sng" dirty="0">
                          <a:solidFill>
                            <a:schemeClr val="accent2"/>
                          </a:solidFill>
                          <a:latin typeface="+mj-lt"/>
                        </a:rPr>
                        <a:t>Cytokine Release Syndrome</a:t>
                      </a:r>
                    </a:p>
                  </a:txBody>
                  <a:tcPr marL="68562" marR="68562" marT="34281" marB="34281"/>
                </a:tc>
                <a:tc>
                  <a:txBody>
                    <a:bodyPr/>
                    <a:lstStyle/>
                    <a:p>
                      <a:pPr>
                        <a:defRPr/>
                      </a:pPr>
                      <a:r>
                        <a:rPr lang="en-US" sz="1200" dirty="0">
                          <a:solidFill>
                            <a:schemeClr val="tx2"/>
                          </a:solidFill>
                          <a:latin typeface="+mj-lt"/>
                        </a:rPr>
                        <a:t>Immune effector cell-associated neurotoxicity syndrome (ICANS)</a:t>
                      </a:r>
                    </a:p>
                  </a:txBody>
                  <a:tcPr marL="68562" marR="68562" marT="34281" marB="34281"/>
                </a:tc>
                <a:tc>
                  <a:txBody>
                    <a:bodyPr/>
                    <a:lstStyle/>
                    <a:p>
                      <a:r>
                        <a:rPr lang="en-US" sz="1200" dirty="0">
                          <a:solidFill>
                            <a:srgbClr val="FF9900"/>
                          </a:solidFill>
                          <a:latin typeface="+mj-lt"/>
                        </a:rPr>
                        <a:t>Other Toxicities</a:t>
                      </a:r>
                    </a:p>
                  </a:txBody>
                  <a:tcPr marL="68562" marR="68562" marT="34281" marB="34281"/>
                </a:tc>
                <a:extLst>
                  <a:ext uri="{0D108BD9-81ED-4DB2-BD59-A6C34878D82A}">
                    <a16:rowId xmlns:a16="http://schemas.microsoft.com/office/drawing/2014/main" val="81545232"/>
                  </a:ext>
                </a:extLst>
              </a:tr>
              <a:tr h="651369">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accent2"/>
                          </a:solidFill>
                          <a:latin typeface="+mj-lt"/>
                        </a:rPr>
                        <a:t>Most Common observed toxicity with CAR-T therapy</a:t>
                      </a:r>
                    </a:p>
                    <a:p>
                      <a:endParaRPr lang="en-US" sz="1200" dirty="0">
                        <a:solidFill>
                          <a:schemeClr val="accent2"/>
                        </a:solidFill>
                        <a:latin typeface="+mj-lt"/>
                      </a:endParaRPr>
                    </a:p>
                  </a:txBody>
                  <a:tcPr marL="68562" marR="68562" marT="34281" marB="34281"/>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j-lt"/>
                        </a:rPr>
                        <a:t>Second Most Common adverse event </a:t>
                      </a:r>
                    </a:p>
                    <a:p>
                      <a:endParaRPr lang="en-US" sz="1200" dirty="0">
                        <a:solidFill>
                          <a:schemeClr val="tx2"/>
                        </a:solidFill>
                        <a:latin typeface="+mj-lt"/>
                      </a:endParaRPr>
                    </a:p>
                  </a:txBody>
                  <a:tcPr marL="68562" marR="68562" marT="34281" marB="34281"/>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rgbClr val="FF9900"/>
                          </a:solidFill>
                          <a:latin typeface="+mj-lt"/>
                        </a:rPr>
                        <a:t>CAR- related HLH/MAS</a:t>
                      </a:r>
                    </a:p>
                  </a:txBody>
                  <a:tcPr marL="68562" marR="68562" marT="34281" marB="34281"/>
                </a:tc>
                <a:extLst>
                  <a:ext uri="{0D108BD9-81ED-4DB2-BD59-A6C34878D82A}">
                    <a16:rowId xmlns:a16="http://schemas.microsoft.com/office/drawing/2014/main" val="2482928340"/>
                  </a:ext>
                </a:extLst>
              </a:tr>
              <a:tr h="844635">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accent2"/>
                          </a:solidFill>
                          <a:latin typeface="+mj-lt"/>
                        </a:rPr>
                        <a:t>Symptoms range from low grade constitutional symptoms to Life threatening multiorgan dysfunction and rarely fulminant HLH</a:t>
                      </a:r>
                    </a:p>
                  </a:txBody>
                  <a:tcPr marL="68562" marR="68562" marT="34281" marB="34281"/>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j-lt"/>
                        </a:rPr>
                        <a:t>Symptoms range from confusion and disorientation to seizures, obtundation, cerebral edema </a:t>
                      </a:r>
                    </a:p>
                  </a:txBody>
                  <a:tcPr marL="68562" marR="68562" marT="34281" marB="34281"/>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rgbClr val="FF9900"/>
                          </a:solidFill>
                          <a:latin typeface="+mj-lt"/>
                        </a:rPr>
                        <a:t>Cytopenias/ Coagulopathies</a:t>
                      </a:r>
                    </a:p>
                    <a:p>
                      <a:pPr marL="0" marR="0" lvl="0" indent="0" algn="l" defTabSz="914484" rtl="0" eaLnBrk="1" fontAlgn="auto" latinLnBrk="0" hangingPunct="1">
                        <a:lnSpc>
                          <a:spcPct val="100000"/>
                        </a:lnSpc>
                        <a:spcBef>
                          <a:spcPts val="0"/>
                        </a:spcBef>
                        <a:spcAft>
                          <a:spcPts val="0"/>
                        </a:spcAft>
                        <a:buClrTx/>
                        <a:buSzTx/>
                        <a:buFontTx/>
                        <a:buNone/>
                        <a:tabLst/>
                        <a:defRPr/>
                      </a:pPr>
                      <a:r>
                        <a:rPr lang="en-US" sz="1200" kern="1200" dirty="0">
                          <a:solidFill>
                            <a:srgbClr val="FF9900"/>
                          </a:solidFill>
                          <a:latin typeface="+mn-lt"/>
                          <a:ea typeface="+mn-ea"/>
                          <a:cs typeface="+mn-cs"/>
                        </a:rPr>
                        <a:t>B cell aplasia and </a:t>
                      </a:r>
                      <a:r>
                        <a:rPr lang="en-US" sz="1200" kern="1200" dirty="0" err="1">
                          <a:solidFill>
                            <a:srgbClr val="FF9900"/>
                          </a:solidFill>
                          <a:latin typeface="+mn-lt"/>
                          <a:ea typeface="+mn-ea"/>
                          <a:cs typeface="+mn-cs"/>
                        </a:rPr>
                        <a:t>Hypoammaglobinemia</a:t>
                      </a:r>
                      <a:r>
                        <a:rPr lang="en-US" sz="1200" kern="1200" dirty="0">
                          <a:solidFill>
                            <a:srgbClr val="FF9900"/>
                          </a:solidFill>
                          <a:latin typeface="+mn-lt"/>
                          <a:ea typeface="+mn-ea"/>
                          <a:cs typeface="+mn-cs"/>
                        </a:rPr>
                        <a:t> </a:t>
                      </a:r>
                    </a:p>
                    <a:p>
                      <a:pPr marL="0" marR="0" lvl="0" indent="0" algn="l" defTabSz="914484" rtl="0" eaLnBrk="1" fontAlgn="auto" latinLnBrk="0" hangingPunct="1">
                        <a:lnSpc>
                          <a:spcPct val="100000"/>
                        </a:lnSpc>
                        <a:spcBef>
                          <a:spcPts val="0"/>
                        </a:spcBef>
                        <a:spcAft>
                          <a:spcPts val="0"/>
                        </a:spcAft>
                        <a:buClrTx/>
                        <a:buSzTx/>
                        <a:buFontTx/>
                        <a:buNone/>
                        <a:tabLst/>
                        <a:defRPr/>
                      </a:pPr>
                      <a:endParaRPr lang="en-US" sz="1200" dirty="0">
                        <a:solidFill>
                          <a:srgbClr val="FF9900"/>
                        </a:solidFill>
                        <a:latin typeface="+mj-lt"/>
                      </a:endParaRPr>
                    </a:p>
                  </a:txBody>
                  <a:tcPr marL="68562" marR="68562" marT="34281" marB="34281"/>
                </a:tc>
                <a:extLst>
                  <a:ext uri="{0D108BD9-81ED-4DB2-BD59-A6C34878D82A}">
                    <a16:rowId xmlns:a16="http://schemas.microsoft.com/office/drawing/2014/main" val="1245874364"/>
                  </a:ext>
                </a:extLst>
              </a:tr>
              <a:tr h="749767">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accent2"/>
                          </a:solidFill>
                          <a:latin typeface="+mj-lt"/>
                        </a:rPr>
                        <a:t>Onset of CRS toxicity usually occurs within the first week after CAR-T-cell therapy, and typically peaks within 1–2 weeks of cell administration</a:t>
                      </a:r>
                    </a:p>
                  </a:txBody>
                  <a:tcPr marL="68562" marR="68562" marT="34281" marB="34281"/>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j-lt"/>
                        </a:rPr>
                        <a:t>Biphasic: first phase within 5 days of cellular infusion; second phase beyond 5 days. </a:t>
                      </a:r>
                    </a:p>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j-lt"/>
                        </a:rPr>
                        <a:t>Delayed neurotoxicity during 3</a:t>
                      </a:r>
                      <a:r>
                        <a:rPr lang="en-US" sz="1200" baseline="30000" dirty="0">
                          <a:solidFill>
                            <a:schemeClr val="tx2"/>
                          </a:solidFill>
                          <a:latin typeface="+mj-lt"/>
                        </a:rPr>
                        <a:t>rd</a:t>
                      </a:r>
                      <a:r>
                        <a:rPr lang="en-US" sz="1200" dirty="0">
                          <a:solidFill>
                            <a:schemeClr val="tx2"/>
                          </a:solidFill>
                          <a:latin typeface="+mj-lt"/>
                        </a:rPr>
                        <a:t> or 4</a:t>
                      </a:r>
                      <a:r>
                        <a:rPr lang="en-US" sz="1200" baseline="30000" dirty="0">
                          <a:solidFill>
                            <a:schemeClr val="tx2"/>
                          </a:solidFill>
                          <a:latin typeface="+mj-lt"/>
                        </a:rPr>
                        <a:t>th</a:t>
                      </a:r>
                      <a:r>
                        <a:rPr lang="en-US" sz="1200" dirty="0">
                          <a:solidFill>
                            <a:schemeClr val="tx2"/>
                          </a:solidFill>
                          <a:latin typeface="+mj-lt"/>
                        </a:rPr>
                        <a:t> week in 10%.</a:t>
                      </a:r>
                    </a:p>
                  </a:txBody>
                  <a:tcPr marL="68562" marR="68562" marT="34281" marB="34281"/>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rgbClr val="FF9900"/>
                          </a:solidFill>
                          <a:latin typeface="+mj-lt"/>
                        </a:rPr>
                        <a:t>Infection: Bacteremia, </a:t>
                      </a:r>
                      <a:r>
                        <a:rPr lang="en-US" sz="1200" i="1" dirty="0">
                          <a:solidFill>
                            <a:srgbClr val="FF9900"/>
                          </a:solidFill>
                          <a:latin typeface="+mj-lt"/>
                        </a:rPr>
                        <a:t>Salmonella</a:t>
                      </a:r>
                      <a:r>
                        <a:rPr lang="en-US" sz="1200" dirty="0">
                          <a:solidFill>
                            <a:srgbClr val="FF9900"/>
                          </a:solidFill>
                          <a:latin typeface="+mj-lt"/>
                        </a:rPr>
                        <a:t>, urinary tract infections, viral infections such as influenza, respiratory syncytial virus, and herpes zoster virus</a:t>
                      </a:r>
                    </a:p>
                  </a:txBody>
                  <a:tcPr marL="68562" marR="68562" marT="34281" marB="34281"/>
                </a:tc>
                <a:extLst>
                  <a:ext uri="{0D108BD9-81ED-4DB2-BD59-A6C34878D82A}">
                    <a16:rowId xmlns:a16="http://schemas.microsoft.com/office/drawing/2014/main" val="2445806717"/>
                  </a:ext>
                </a:extLst>
              </a:tr>
              <a:tr h="651369">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endParaRPr lang="en-US" sz="1200" dirty="0">
                        <a:solidFill>
                          <a:schemeClr val="tx2"/>
                        </a:solidFill>
                        <a:latin typeface="+mj-lt"/>
                      </a:endParaRPr>
                    </a:p>
                  </a:txBody>
                  <a:tcPr marL="68562" marR="68562" marT="34281" marB="34281"/>
                </a:tc>
                <a:tc>
                  <a:txBody>
                    <a:bodyPr/>
                    <a:lstStyle/>
                    <a:p>
                      <a:pPr marL="0" marR="0" lvl="0" indent="0" algn="l" defTabSz="914484"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j-lt"/>
                        </a:rPr>
                        <a:t>Can occur independent or concurrent with CRS</a:t>
                      </a:r>
                    </a:p>
                    <a:p>
                      <a:endParaRPr lang="en-US" sz="1200" dirty="0">
                        <a:solidFill>
                          <a:schemeClr val="tx2"/>
                        </a:solidFill>
                        <a:latin typeface="+mj-lt"/>
                      </a:endParaRPr>
                    </a:p>
                  </a:txBody>
                  <a:tcPr marL="68562" marR="68562" marT="34281" marB="34281"/>
                </a:tc>
                <a:tc>
                  <a:txBody>
                    <a:bodyPr/>
                    <a:lstStyle/>
                    <a:p>
                      <a:r>
                        <a:rPr lang="en-US" sz="1200" dirty="0">
                          <a:solidFill>
                            <a:srgbClr val="FF9900"/>
                          </a:solidFill>
                          <a:latin typeface="+mj-lt"/>
                        </a:rPr>
                        <a:t>Secondary malignancies</a:t>
                      </a:r>
                    </a:p>
                  </a:txBody>
                  <a:tcPr marL="68562" marR="68562" marT="34281" marB="34281"/>
                </a:tc>
                <a:extLst>
                  <a:ext uri="{0D108BD9-81ED-4DB2-BD59-A6C34878D82A}">
                    <a16:rowId xmlns:a16="http://schemas.microsoft.com/office/drawing/2014/main" val="3282028328"/>
                  </a:ext>
                </a:extLst>
              </a:tr>
            </a:tbl>
          </a:graphicData>
        </a:graphic>
      </p:graphicFrame>
    </p:spTree>
    <p:extLst>
      <p:ext uri="{BB962C8B-B14F-4D97-AF65-F5344CB8AC3E}">
        <p14:creationId xmlns:p14="http://schemas.microsoft.com/office/powerpoint/2010/main" val="9634737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Preventing CAR-T toxicities- Cohort 6</a:t>
            </a:r>
          </a:p>
        </p:txBody>
      </p:sp>
      <p:sp>
        <p:nvSpPr>
          <p:cNvPr id="2" name="TextBox 1">
            <a:extLst>
              <a:ext uri="{FF2B5EF4-FFF2-40B4-BE49-F238E27FC236}">
                <a16:creationId xmlns:a16="http://schemas.microsoft.com/office/drawing/2014/main" id="{1866B7C0-7827-89C5-6EC8-39B1F63BE4C1}"/>
              </a:ext>
            </a:extLst>
          </p:cNvPr>
          <p:cNvSpPr txBox="1"/>
          <p:nvPr/>
        </p:nvSpPr>
        <p:spPr>
          <a:xfrm>
            <a:off x="3750838" y="4761658"/>
            <a:ext cx="7305675" cy="246221"/>
          </a:xfrm>
          <a:prstGeom prst="rect">
            <a:avLst/>
          </a:prstGeom>
          <a:noFill/>
        </p:spPr>
        <p:txBody>
          <a:bodyPr wrap="square">
            <a:spAutoFit/>
          </a:bodyPr>
          <a:lstStyle/>
          <a:p>
            <a:pPr defTabSz="914484" fontAlgn="auto">
              <a:spcBef>
                <a:spcPts val="0"/>
              </a:spcBef>
              <a:spcAft>
                <a:spcPts val="0"/>
              </a:spcAft>
            </a:pPr>
            <a:r>
              <a:rPr lang="en-US" sz="1000" dirty="0">
                <a:solidFill>
                  <a:srgbClr val="212121"/>
                </a:solidFill>
                <a:latin typeface="Cambria" panose="02040503050406030204" pitchFamily="18" charset="0"/>
                <a:ea typeface="+mn-ea"/>
                <a:cs typeface="+mn-cs"/>
              </a:rPr>
              <a:t>Oluwole OO, et al 2021 TCT| Transplantation &amp; Cellular Therapy Meetings of ASTCT and CIBMTR</a:t>
            </a:r>
            <a:endParaRPr lang="en-US" sz="1000" dirty="0">
              <a:solidFill>
                <a:srgbClr val="000000"/>
              </a:solidFill>
              <a:latin typeface="Arial"/>
              <a:ea typeface="+mn-ea"/>
              <a:cs typeface="+mn-cs"/>
            </a:endParaRPr>
          </a:p>
        </p:txBody>
      </p:sp>
      <p:sp>
        <p:nvSpPr>
          <p:cNvPr id="6" name="Content Placeholder 5">
            <a:extLst>
              <a:ext uri="{FF2B5EF4-FFF2-40B4-BE49-F238E27FC236}">
                <a16:creationId xmlns:a16="http://schemas.microsoft.com/office/drawing/2014/main" id="{8EFC982A-DFE3-79C5-F829-8CE6DB2311C3}"/>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920C206-00D4-C015-BB22-E95A6F0659C8}"/>
              </a:ext>
            </a:extLst>
          </p:cNvPr>
          <p:cNvPicPr>
            <a:picLocks noChangeAspect="1"/>
          </p:cNvPicPr>
          <p:nvPr/>
        </p:nvPicPr>
        <p:blipFill>
          <a:blip r:embed="rId2"/>
          <a:stretch>
            <a:fillRect/>
          </a:stretch>
        </p:blipFill>
        <p:spPr>
          <a:xfrm>
            <a:off x="484095" y="1162114"/>
            <a:ext cx="8247075" cy="3472989"/>
          </a:xfrm>
          <a:prstGeom prst="rect">
            <a:avLst/>
          </a:prstGeom>
        </p:spPr>
      </p:pic>
    </p:spTree>
    <p:extLst>
      <p:ext uri="{BB962C8B-B14F-4D97-AF65-F5344CB8AC3E}">
        <p14:creationId xmlns:p14="http://schemas.microsoft.com/office/powerpoint/2010/main" val="40260438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normAutofit fontScale="70000" lnSpcReduction="20000"/>
          </a:bodyPr>
          <a:lstStyle/>
          <a:p>
            <a:pPr marL="342900" indent="-342900" algn="l">
              <a:buFont typeface="Arial" panose="020B0604020202020204" pitchFamily="34" charset="0"/>
              <a:buChar char="•"/>
            </a:pPr>
            <a:r>
              <a:rPr lang="en-US" dirty="0"/>
              <a:t>Prophylactic Steroid Use (Dex 10mg daily (d0-d2))</a:t>
            </a:r>
          </a:p>
          <a:p>
            <a:pPr marL="800100" lvl="1" indent="-342900" algn="l">
              <a:buFont typeface="Arial" panose="020B0604020202020204" pitchFamily="34" charset="0"/>
              <a:buChar char="•"/>
            </a:pPr>
            <a:r>
              <a:rPr lang="en-US" dirty="0"/>
              <a:t>31/39 pts (79%) developed CRS managed with tocilizumab and/or therapeutic doses of corticosteroids </a:t>
            </a:r>
          </a:p>
          <a:p>
            <a:pPr marL="800100" lvl="1" indent="-342900" algn="l">
              <a:buFont typeface="Arial" panose="020B0604020202020204" pitchFamily="34" charset="0"/>
              <a:buChar char="•"/>
            </a:pPr>
            <a:r>
              <a:rPr lang="en-US" dirty="0"/>
              <a:t>No patients developed Grade 3 or higher CRS. </a:t>
            </a:r>
          </a:p>
          <a:p>
            <a:pPr marL="800100" lvl="1" indent="-342900" algn="l">
              <a:buFont typeface="Arial" panose="020B0604020202020204" pitchFamily="34" charset="0"/>
              <a:buChar char="•"/>
            </a:pPr>
            <a:r>
              <a:rPr lang="en-US" dirty="0"/>
              <a:t>The median time to onset of CRS was 5 days (range: 1 to 15 days) and the median duration of CRS was 4 days (range: 1 to 10 days)</a:t>
            </a:r>
          </a:p>
          <a:p>
            <a:pPr marL="800100" lvl="1" indent="-342900" algn="l">
              <a:buFont typeface="Arial" panose="020B0604020202020204" pitchFamily="34" charset="0"/>
              <a:buChar char="•"/>
            </a:pPr>
            <a:r>
              <a:rPr lang="en-US" b="0" i="0" dirty="0">
                <a:solidFill>
                  <a:srgbClr val="212121"/>
                </a:solidFill>
                <a:effectLst/>
              </a:rPr>
              <a:t>grade ≥3 NT rates did not change significantly but the incidence of NT within 72 hours from CAR-T cell infusion was lower</a:t>
            </a: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Efficacy of </a:t>
            </a:r>
            <a:r>
              <a:rPr lang="en-US" dirty="0" err="1"/>
              <a:t>Axi</a:t>
            </a:r>
            <a:r>
              <a:rPr lang="en-US" dirty="0"/>
              <a:t>-cel was not affected by steroid use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Median cumulative corticosteroid dose (including prophy dose) 6x less with prophylaxis than standard </a:t>
            </a: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dirty="0"/>
              <a:t>Preventing CAR-T toxicities</a:t>
            </a:r>
            <a:endParaRPr lang="en-US" b="1" dirty="0"/>
          </a:p>
        </p:txBody>
      </p:sp>
      <p:sp>
        <p:nvSpPr>
          <p:cNvPr id="3" name="TextBox 2">
            <a:extLst>
              <a:ext uri="{FF2B5EF4-FFF2-40B4-BE49-F238E27FC236}">
                <a16:creationId xmlns:a16="http://schemas.microsoft.com/office/drawing/2014/main" id="{38083292-45F1-D795-873F-A7C697EC114F}"/>
              </a:ext>
            </a:extLst>
          </p:cNvPr>
          <p:cNvSpPr txBox="1"/>
          <p:nvPr/>
        </p:nvSpPr>
        <p:spPr>
          <a:xfrm>
            <a:off x="3625403" y="4761658"/>
            <a:ext cx="5422006" cy="246221"/>
          </a:xfrm>
          <a:prstGeom prst="rect">
            <a:avLst/>
          </a:prstGeom>
          <a:noFill/>
        </p:spPr>
        <p:txBody>
          <a:bodyPr wrap="square">
            <a:spAutoFit/>
          </a:bodyPr>
          <a:lstStyle/>
          <a:p>
            <a:pPr defTabSz="914484" fontAlgn="auto">
              <a:spcBef>
                <a:spcPts val="0"/>
              </a:spcBef>
              <a:spcAft>
                <a:spcPts val="0"/>
              </a:spcAft>
            </a:pPr>
            <a:r>
              <a:rPr lang="en-US" sz="1000" dirty="0">
                <a:solidFill>
                  <a:srgbClr val="212121"/>
                </a:solidFill>
                <a:latin typeface="Cambria" panose="02040503050406030204" pitchFamily="18" charset="0"/>
                <a:ea typeface="+mn-ea"/>
                <a:cs typeface="+mn-cs"/>
              </a:rPr>
              <a:t>Oluwole OO, et al 2021 TCT| Transplantation &amp; Cellular Therapy Meetings of ASTCT and CIBMTR</a:t>
            </a:r>
            <a:endParaRPr lang="en-US" sz="1000" dirty="0">
              <a:solidFill>
                <a:srgbClr val="000000"/>
              </a:solidFill>
              <a:latin typeface="Arial"/>
              <a:ea typeface="+mn-ea"/>
              <a:cs typeface="+mn-cs"/>
            </a:endParaRPr>
          </a:p>
        </p:txBody>
      </p:sp>
    </p:spTree>
    <p:extLst>
      <p:ext uri="{BB962C8B-B14F-4D97-AF65-F5344CB8AC3E}">
        <p14:creationId xmlns:p14="http://schemas.microsoft.com/office/powerpoint/2010/main" val="40039530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4486E77-50CE-4A75-DB7A-07B7006145FC}"/>
              </a:ext>
            </a:extLst>
          </p:cNvPr>
          <p:cNvGraphicFramePr>
            <a:graphicFrameLocks noGrp="1"/>
          </p:cNvGraphicFramePr>
          <p:nvPr>
            <p:ph idx="1"/>
          </p:nvPr>
        </p:nvGraphicFramePr>
        <p:xfrm>
          <a:off x="685800" y="844550"/>
          <a:ext cx="4639614" cy="3148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6">
            <a:extLst>
              <a:ext uri="{FF2B5EF4-FFF2-40B4-BE49-F238E27FC236}">
                <a16:creationId xmlns:a16="http://schemas.microsoft.com/office/drawing/2014/main" id="{C162A4D2-2D2B-3F4B-6C0A-94F0FA9EE0A1}"/>
              </a:ext>
            </a:extLst>
          </p:cNvPr>
          <p:cNvGraphicFramePr>
            <a:graphicFrameLocks/>
          </p:cNvGraphicFramePr>
          <p:nvPr/>
        </p:nvGraphicFramePr>
        <p:xfrm>
          <a:off x="5325414" y="844550"/>
          <a:ext cx="3470856" cy="31480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5184E93D-55EE-569F-1980-2BD3D9980F3E}"/>
              </a:ext>
            </a:extLst>
          </p:cNvPr>
          <p:cNvSpPr txBox="1"/>
          <p:nvPr/>
        </p:nvSpPr>
        <p:spPr>
          <a:xfrm>
            <a:off x="2453426" y="274663"/>
            <a:ext cx="4607416" cy="461665"/>
          </a:xfrm>
          <a:prstGeom prst="rect">
            <a:avLst/>
          </a:prstGeom>
          <a:noFill/>
        </p:spPr>
        <p:txBody>
          <a:bodyPr wrap="square">
            <a:spAutoFit/>
          </a:bodyPr>
          <a:lstStyle/>
          <a:p>
            <a:r>
              <a:rPr lang="en-US" dirty="0">
                <a:solidFill>
                  <a:schemeClr val="accent2"/>
                </a:solidFill>
              </a:rPr>
              <a:t>Important cytokine mediators</a:t>
            </a:r>
            <a:endParaRPr lang="en-US" dirty="0"/>
          </a:p>
        </p:txBody>
      </p:sp>
    </p:spTree>
    <p:extLst>
      <p:ext uri="{BB962C8B-B14F-4D97-AF65-F5344CB8AC3E}">
        <p14:creationId xmlns:p14="http://schemas.microsoft.com/office/powerpoint/2010/main" val="11826685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0608" y="878627"/>
            <a:ext cx="7527702" cy="2915920"/>
          </a:xfrm>
        </p:spPr>
        <p:txBody>
          <a:bodyPr>
            <a:normAutofit/>
          </a:bodyPr>
          <a:lstStyle/>
          <a:p>
            <a:pPr marL="342900" indent="-342900" algn="l">
              <a:buFont typeface="Arial" panose="020B0604020202020204" pitchFamily="34" charset="0"/>
              <a:buChar char="•"/>
            </a:pPr>
            <a:r>
              <a:rPr lang="en-US" b="0" i="0" dirty="0">
                <a:solidFill>
                  <a:srgbClr val="222222"/>
                </a:solidFill>
                <a:effectLst/>
                <a:latin typeface="Harding"/>
              </a:rPr>
              <a:t>CAR T cells activate tumor-associated macrophages resulting in increased secretions of IL-1 and IL-6</a:t>
            </a:r>
          </a:p>
          <a:p>
            <a:pPr marL="342900" indent="-342900" algn="l">
              <a:buFont typeface="Arial" panose="020B0604020202020204" pitchFamily="34" charset="0"/>
              <a:buChar char="•"/>
            </a:pPr>
            <a:r>
              <a:rPr lang="it-IT" b="0" i="0" dirty="0">
                <a:solidFill>
                  <a:srgbClr val="222222"/>
                </a:solidFill>
                <a:effectLst/>
                <a:latin typeface="Harding"/>
              </a:rPr>
              <a:t>Anakinra- IL-1 receptor antagonist (IL-1Ra)</a:t>
            </a:r>
            <a:r>
              <a:rPr lang="en-US" dirty="0"/>
              <a:t> </a:t>
            </a:r>
          </a:p>
          <a:p>
            <a:pPr marL="342900" indent="-342900" algn="l">
              <a:buFont typeface="Arial" panose="020B0604020202020204" pitchFamily="34" charset="0"/>
              <a:buChar char="•"/>
            </a:pPr>
            <a:r>
              <a:rPr lang="en-US" b="0" i="0" dirty="0">
                <a:solidFill>
                  <a:srgbClr val="222222"/>
                </a:solidFill>
                <a:effectLst/>
                <a:latin typeface="Harding"/>
              </a:rPr>
              <a:t>preclinical models showed anakinra ICANS without compromising anti-CD19 CAR-T efficacy.</a:t>
            </a: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dirty="0"/>
              <a:t>Anakinra prophylaxis</a:t>
            </a:r>
            <a:endParaRPr lang="en-US" b="1" dirty="0"/>
          </a:p>
        </p:txBody>
      </p:sp>
      <p:sp>
        <p:nvSpPr>
          <p:cNvPr id="3" name="TextBox 2">
            <a:extLst>
              <a:ext uri="{FF2B5EF4-FFF2-40B4-BE49-F238E27FC236}">
                <a16:creationId xmlns:a16="http://schemas.microsoft.com/office/drawing/2014/main" id="{38083292-45F1-D795-873F-A7C697EC114F}"/>
              </a:ext>
            </a:extLst>
          </p:cNvPr>
          <p:cNvSpPr txBox="1"/>
          <p:nvPr/>
        </p:nvSpPr>
        <p:spPr>
          <a:xfrm>
            <a:off x="3625403" y="4761658"/>
            <a:ext cx="5422006" cy="246221"/>
          </a:xfrm>
          <a:prstGeom prst="rect">
            <a:avLst/>
          </a:prstGeom>
          <a:noFill/>
        </p:spPr>
        <p:txBody>
          <a:bodyPr wrap="square">
            <a:spAutoFit/>
          </a:bodyPr>
          <a:lstStyle/>
          <a:p>
            <a:pPr defTabSz="914484" fontAlgn="auto">
              <a:spcBef>
                <a:spcPts val="0"/>
              </a:spcBef>
              <a:spcAft>
                <a:spcPts val="0"/>
              </a:spcAft>
            </a:pPr>
            <a:r>
              <a:rPr lang="en-US" sz="1000" dirty="0">
                <a:solidFill>
                  <a:srgbClr val="212121"/>
                </a:solidFill>
                <a:latin typeface="Cambria" panose="02040503050406030204" pitchFamily="18" charset="0"/>
                <a:ea typeface="+mn-ea"/>
                <a:cs typeface="+mn-cs"/>
              </a:rPr>
              <a:t>Park JH et al Nature Medicine 29, 1710-1717 (2023)</a:t>
            </a:r>
          </a:p>
        </p:txBody>
      </p:sp>
    </p:spTree>
    <p:extLst>
      <p:ext uri="{BB962C8B-B14F-4D97-AF65-F5344CB8AC3E}">
        <p14:creationId xmlns:p14="http://schemas.microsoft.com/office/powerpoint/2010/main" val="6563270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Content Placeholder 1">
            <a:extLst>
              <a:ext uri="{FF2B5EF4-FFF2-40B4-BE49-F238E27FC236}">
                <a16:creationId xmlns:a16="http://schemas.microsoft.com/office/drawing/2014/main" id="{59FD9CF2-8659-448F-CA85-2845D3978FF8}"/>
              </a:ext>
            </a:extLst>
          </p:cNvPr>
          <p:cNvSpPr>
            <a:spLocks noGrp="1"/>
          </p:cNvSpPr>
          <p:nvPr>
            <p:ph sz="half" idx="1"/>
          </p:nvPr>
        </p:nvSpPr>
        <p:spPr>
          <a:xfrm>
            <a:off x="685800" y="1117600"/>
            <a:ext cx="3757411" cy="3293414"/>
          </a:xfrm>
        </p:spPr>
        <p:txBody>
          <a:bodyPr>
            <a:normAutofit fontScale="55000" lnSpcReduction="20000"/>
          </a:bodyPr>
          <a:lstStyle/>
          <a:p>
            <a:r>
              <a:rPr lang="en-US" b="0" i="0" dirty="0">
                <a:solidFill>
                  <a:srgbClr val="222222"/>
                </a:solidFill>
                <a:effectLst/>
                <a:latin typeface="Harding"/>
              </a:rPr>
              <a:t> 31 treated pts (74% </a:t>
            </a:r>
            <a:r>
              <a:rPr lang="en-US" b="0" i="0" dirty="0" err="1">
                <a:solidFill>
                  <a:srgbClr val="222222"/>
                </a:solidFill>
                <a:effectLst/>
                <a:latin typeface="Harding"/>
              </a:rPr>
              <a:t>axi</a:t>
            </a:r>
            <a:r>
              <a:rPr lang="en-US" b="0" i="0" dirty="0">
                <a:solidFill>
                  <a:srgbClr val="222222"/>
                </a:solidFill>
                <a:effectLst/>
                <a:latin typeface="Harding"/>
              </a:rPr>
              <a:t>-cel, 13% </a:t>
            </a:r>
            <a:r>
              <a:rPr lang="en-US" b="0" i="0" dirty="0" err="1">
                <a:solidFill>
                  <a:srgbClr val="222222"/>
                </a:solidFill>
                <a:effectLst/>
                <a:latin typeface="Harding"/>
              </a:rPr>
              <a:t>brexu</a:t>
            </a:r>
            <a:r>
              <a:rPr lang="en-US" b="0" i="0" dirty="0">
                <a:solidFill>
                  <a:srgbClr val="222222"/>
                </a:solidFill>
                <a:effectLst/>
                <a:latin typeface="Harding"/>
              </a:rPr>
              <a:t>-cel, 4% </a:t>
            </a:r>
            <a:r>
              <a:rPr lang="en-US" b="0" i="0" dirty="0" err="1">
                <a:solidFill>
                  <a:srgbClr val="222222"/>
                </a:solidFill>
                <a:effectLst/>
                <a:latin typeface="Harding"/>
              </a:rPr>
              <a:t>tisagen</a:t>
            </a:r>
            <a:r>
              <a:rPr lang="en-US" b="0" i="0" dirty="0">
                <a:solidFill>
                  <a:srgbClr val="222222"/>
                </a:solidFill>
                <a:effectLst/>
                <a:latin typeface="Harding"/>
              </a:rPr>
              <a:t>) </a:t>
            </a:r>
          </a:p>
          <a:p>
            <a:r>
              <a:rPr lang="en-US" dirty="0"/>
              <a:t>All patients started SC anakinra at 100 mg Q12H</a:t>
            </a:r>
          </a:p>
          <a:p>
            <a:r>
              <a:rPr lang="en-US" dirty="0"/>
              <a:t>81% started anakinra on day 2 post CAR-T cell infusion and 19% started before day 2 for grade 1 CRS </a:t>
            </a:r>
          </a:p>
          <a:p>
            <a:r>
              <a:rPr lang="en-US" dirty="0"/>
              <a:t>Dosing was increased to 100 mg Q6H in 48% of patients for persistent CRS and grade 2 CRS </a:t>
            </a:r>
          </a:p>
          <a:p>
            <a:r>
              <a:rPr lang="en-US" dirty="0"/>
              <a:t>Median duration of anakinra administration was 11 days (10-27 days)</a:t>
            </a:r>
          </a:p>
          <a:p>
            <a:r>
              <a:rPr lang="en-US" dirty="0"/>
              <a:t>No patient stopped the drug due to side effects</a:t>
            </a:r>
          </a:p>
        </p:txBody>
      </p:sp>
      <p:sp>
        <p:nvSpPr>
          <p:cNvPr id="2057" name="Title 3">
            <a:extLst>
              <a:ext uri="{FF2B5EF4-FFF2-40B4-BE49-F238E27FC236}">
                <a16:creationId xmlns:a16="http://schemas.microsoft.com/office/drawing/2014/main" id="{249F9F50-8507-4782-A5BC-1460FE6F9E42}"/>
              </a:ext>
            </a:extLst>
          </p:cNvPr>
          <p:cNvSpPr>
            <a:spLocks noGrp="1"/>
          </p:cNvSpPr>
          <p:nvPr>
            <p:ph type="title"/>
          </p:nvPr>
        </p:nvSpPr>
        <p:spPr>
          <a:xfrm>
            <a:off x="0" y="127465"/>
            <a:ext cx="9144000" cy="695496"/>
          </a:xfrm>
        </p:spPr>
        <p:txBody>
          <a:bodyPr/>
          <a:lstStyle/>
          <a:p>
            <a:r>
              <a:rPr lang="en-US" dirty="0"/>
              <a:t>Anakinra prophylaxis</a:t>
            </a:r>
          </a:p>
        </p:txBody>
      </p:sp>
      <p:pic>
        <p:nvPicPr>
          <p:cNvPr id="4" name="Picture 3">
            <a:extLst>
              <a:ext uri="{FF2B5EF4-FFF2-40B4-BE49-F238E27FC236}">
                <a16:creationId xmlns:a16="http://schemas.microsoft.com/office/drawing/2014/main" id="{355F40C7-7CE0-58CC-0B4F-ADF8322D1565}"/>
              </a:ext>
            </a:extLst>
          </p:cNvPr>
          <p:cNvPicPr>
            <a:picLocks noChangeAspect="1"/>
          </p:cNvPicPr>
          <p:nvPr/>
        </p:nvPicPr>
        <p:blipFill rotWithShape="1">
          <a:blip r:embed="rId2"/>
          <a:srcRect l="4588" t="16714" r="3635" b="15793"/>
          <a:stretch/>
        </p:blipFill>
        <p:spPr>
          <a:xfrm>
            <a:off x="4447959" y="1204175"/>
            <a:ext cx="4601670" cy="2910625"/>
          </a:xfrm>
          <a:prstGeom prst="rect">
            <a:avLst/>
          </a:prstGeom>
        </p:spPr>
      </p:pic>
      <p:sp>
        <p:nvSpPr>
          <p:cNvPr id="5" name="TextBox 4">
            <a:extLst>
              <a:ext uri="{FF2B5EF4-FFF2-40B4-BE49-F238E27FC236}">
                <a16:creationId xmlns:a16="http://schemas.microsoft.com/office/drawing/2014/main" id="{FE6D90C6-0FA9-4F25-4EF2-0DD440A744DC}"/>
              </a:ext>
            </a:extLst>
          </p:cNvPr>
          <p:cNvSpPr txBox="1"/>
          <p:nvPr/>
        </p:nvSpPr>
        <p:spPr>
          <a:xfrm>
            <a:off x="5731099" y="4312912"/>
            <a:ext cx="3226703" cy="707886"/>
          </a:xfrm>
          <a:prstGeom prst="rect">
            <a:avLst/>
          </a:prstGeom>
          <a:solidFill>
            <a:srgbClr val="FFFFFF"/>
          </a:solidFill>
          <a:ln>
            <a:solidFill>
              <a:schemeClr val="tx1"/>
            </a:solidFill>
          </a:ln>
        </p:spPr>
        <p:txBody>
          <a:bodyPr wrap="square" rtlCol="0">
            <a:spAutoFit/>
          </a:bodyPr>
          <a:lstStyle/>
          <a:p>
            <a:r>
              <a:rPr lang="en-US" sz="1000" dirty="0"/>
              <a:t>ANAKINRA 100 mg SC BID start either on day 2 postinfusion or after two documented</a:t>
            </a:r>
          </a:p>
          <a:p>
            <a:r>
              <a:rPr lang="en-US" sz="1000" dirty="0"/>
              <a:t>fevers ≥38.5 °C, whichever occurred first, for a minimum of 10 d.</a:t>
            </a:r>
          </a:p>
        </p:txBody>
      </p:sp>
    </p:spTree>
    <p:extLst>
      <p:ext uri="{BB962C8B-B14F-4D97-AF65-F5344CB8AC3E}">
        <p14:creationId xmlns:p14="http://schemas.microsoft.com/office/powerpoint/2010/main" val="39727566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Content Placeholder 1">
            <a:extLst>
              <a:ext uri="{FF2B5EF4-FFF2-40B4-BE49-F238E27FC236}">
                <a16:creationId xmlns:a16="http://schemas.microsoft.com/office/drawing/2014/main" id="{59FD9CF2-8659-448F-CA85-2845D3978FF8}"/>
              </a:ext>
            </a:extLst>
          </p:cNvPr>
          <p:cNvSpPr>
            <a:spLocks noGrp="1"/>
          </p:cNvSpPr>
          <p:nvPr>
            <p:ph sz="half" idx="1"/>
          </p:nvPr>
        </p:nvSpPr>
        <p:spPr>
          <a:xfrm>
            <a:off x="685800" y="1117600"/>
            <a:ext cx="3757411" cy="3293414"/>
          </a:xfrm>
        </p:spPr>
        <p:txBody>
          <a:bodyPr>
            <a:normAutofit fontScale="47500" lnSpcReduction="20000"/>
          </a:bodyPr>
          <a:lstStyle/>
          <a:p>
            <a:r>
              <a:rPr lang="en-US" sz="2800" b="0" i="0" u="none" strike="noStrike" baseline="0" dirty="0">
                <a:solidFill>
                  <a:srgbClr val="000000"/>
                </a:solidFill>
                <a:latin typeface="HardingText-Regular"/>
              </a:rPr>
              <a:t>All-grade CRS occurred in 23 patients (74%). </a:t>
            </a:r>
          </a:p>
          <a:p>
            <a:pPr lvl="1"/>
            <a:r>
              <a:rPr lang="en-US" b="0" i="0" u="none" strike="noStrike" baseline="0" dirty="0">
                <a:solidFill>
                  <a:srgbClr val="000000"/>
                </a:solidFill>
                <a:latin typeface="HardingText-Regular"/>
              </a:rPr>
              <a:t>Most CRS events were grade 1 or 2, except for one grade 3 and one grade 4 events. </a:t>
            </a:r>
          </a:p>
          <a:p>
            <a:pPr lvl="1"/>
            <a:r>
              <a:rPr lang="en-US" b="0" i="0" u="none" strike="noStrike" baseline="0" dirty="0">
                <a:solidFill>
                  <a:srgbClr val="000000"/>
                </a:solidFill>
                <a:latin typeface="HardingText-Regular"/>
              </a:rPr>
              <a:t>Of the patients who received CD28-containing CARs </a:t>
            </a:r>
            <a:r>
              <a:rPr lang="en-US" b="0" i="1" u="none" strike="noStrike" baseline="0" dirty="0">
                <a:solidFill>
                  <a:srgbClr val="000000"/>
                </a:solidFill>
                <a:latin typeface="HardingText-RegularItalic"/>
              </a:rPr>
              <a:t>n </a:t>
            </a:r>
            <a:r>
              <a:rPr lang="en-US" b="0" i="0" u="none" strike="noStrike" baseline="0" dirty="0">
                <a:solidFill>
                  <a:srgbClr val="000000"/>
                </a:solidFill>
                <a:latin typeface="HardingText-Regular"/>
              </a:rPr>
              <a:t>= 27 the all-grade and severe CRS rates were 78% and 7%</a:t>
            </a:r>
          </a:p>
          <a:p>
            <a:pPr lvl="1"/>
            <a:r>
              <a:rPr lang="en-US" b="0" i="0" u="none" strike="noStrike" baseline="0" dirty="0">
                <a:solidFill>
                  <a:srgbClr val="000000"/>
                </a:solidFill>
                <a:latin typeface="HardingText-Regular"/>
              </a:rPr>
              <a:t>The median time to CRS onset was 1 d (range: 1–8 d), and the median duration was 7 d (range: 1–15 d).</a:t>
            </a:r>
          </a:p>
          <a:p>
            <a:pPr algn="l"/>
            <a:r>
              <a:rPr lang="en-US" sz="2800" b="0" i="0" u="none" strike="noStrike" baseline="0" dirty="0">
                <a:latin typeface="HardingText-Regular"/>
              </a:rPr>
              <a:t>All-grade and severe ICANS rate was 22% and 11%; 0% for </a:t>
            </a:r>
            <a:r>
              <a:rPr lang="en-US" sz="2800" b="0" i="0" u="none" strike="noStrike" baseline="0" dirty="0" err="1">
                <a:latin typeface="HardingText-Regular"/>
              </a:rPr>
              <a:t>tisagen</a:t>
            </a:r>
            <a:endParaRPr lang="en-US" sz="2800" b="0" i="0" u="none" strike="noStrike" baseline="0" dirty="0">
              <a:latin typeface="HardingText-Regular"/>
            </a:endParaRPr>
          </a:p>
          <a:p>
            <a:pPr lvl="1"/>
            <a:r>
              <a:rPr lang="en-US" dirty="0">
                <a:latin typeface="HardingText-Regular"/>
              </a:rPr>
              <a:t>Median </a:t>
            </a:r>
            <a:r>
              <a:rPr lang="en-US" b="0" i="0" u="none" strike="noStrike" baseline="0" dirty="0">
                <a:latin typeface="HardingText-Regular"/>
              </a:rPr>
              <a:t>time to ICANS onset was 4.5 d (range: 3–11 d) after CAR T-cell infusion, and the median duration was 4 d</a:t>
            </a:r>
          </a:p>
          <a:p>
            <a:pPr lvl="1"/>
            <a:r>
              <a:rPr lang="en-US" b="0" i="0" u="none" strike="noStrike" baseline="0" dirty="0">
                <a:latin typeface="HardingText-Regular"/>
              </a:rPr>
              <a:t>16% patients received dexamethasone for the treatment of ICANS</a:t>
            </a:r>
          </a:p>
          <a:p>
            <a:pPr lvl="1"/>
            <a:r>
              <a:rPr lang="en-US" b="0" i="0" u="none" strike="noStrike" baseline="0" dirty="0">
                <a:latin typeface="HardingText-Regular"/>
              </a:rPr>
              <a:t>6% patients required transfer to intensive care for grade 3 ICANS</a:t>
            </a:r>
          </a:p>
          <a:p>
            <a:pPr lvl="1"/>
            <a:r>
              <a:rPr lang="en-US" b="0" i="0" u="none" strike="noStrike" baseline="0" dirty="0">
                <a:latin typeface="HardingText-Regular"/>
              </a:rPr>
              <a:t>The median steroid duration was 4 d</a:t>
            </a:r>
          </a:p>
          <a:p>
            <a:endParaRPr lang="en-US" dirty="0"/>
          </a:p>
        </p:txBody>
      </p:sp>
      <p:pic>
        <p:nvPicPr>
          <p:cNvPr id="2050" name="Picture 2" descr="Fig. 2">
            <a:extLst>
              <a:ext uri="{FF2B5EF4-FFF2-40B4-BE49-F238E27FC236}">
                <a16:creationId xmlns:a16="http://schemas.microsoft.com/office/drawing/2014/main" id="{AD62E004-86D8-5BF6-1DEC-57B6F1DBACE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8200" y="1117600"/>
            <a:ext cx="3810000" cy="3248338"/>
          </a:xfrm>
          <a:prstGeom prst="rect">
            <a:avLst/>
          </a:prstGeom>
          <a:solidFill>
            <a:srgbClr val="FFFFFF"/>
          </a:solidFill>
        </p:spPr>
      </p:pic>
      <p:sp>
        <p:nvSpPr>
          <p:cNvPr id="2057" name="Title 3">
            <a:extLst>
              <a:ext uri="{FF2B5EF4-FFF2-40B4-BE49-F238E27FC236}">
                <a16:creationId xmlns:a16="http://schemas.microsoft.com/office/drawing/2014/main" id="{249F9F50-8507-4782-A5BC-1460FE6F9E42}"/>
              </a:ext>
            </a:extLst>
          </p:cNvPr>
          <p:cNvSpPr>
            <a:spLocks noGrp="1"/>
          </p:cNvSpPr>
          <p:nvPr>
            <p:ph type="title"/>
          </p:nvPr>
        </p:nvSpPr>
        <p:spPr>
          <a:xfrm>
            <a:off x="0" y="127465"/>
            <a:ext cx="9144000" cy="695496"/>
          </a:xfrm>
        </p:spPr>
        <p:txBody>
          <a:bodyPr/>
          <a:lstStyle/>
          <a:p>
            <a:r>
              <a:rPr lang="en-US" dirty="0"/>
              <a:t>Anakinra prophylaxis</a:t>
            </a:r>
          </a:p>
        </p:txBody>
      </p:sp>
      <p:sp>
        <p:nvSpPr>
          <p:cNvPr id="3" name="TextBox 2">
            <a:extLst>
              <a:ext uri="{FF2B5EF4-FFF2-40B4-BE49-F238E27FC236}">
                <a16:creationId xmlns:a16="http://schemas.microsoft.com/office/drawing/2014/main" id="{23070AE1-5E0F-A054-8E35-DD9F8908681D}"/>
              </a:ext>
            </a:extLst>
          </p:cNvPr>
          <p:cNvSpPr txBox="1"/>
          <p:nvPr/>
        </p:nvSpPr>
        <p:spPr>
          <a:xfrm>
            <a:off x="3625403" y="4761658"/>
            <a:ext cx="5422006" cy="246221"/>
          </a:xfrm>
          <a:prstGeom prst="rect">
            <a:avLst/>
          </a:prstGeom>
          <a:noFill/>
        </p:spPr>
        <p:txBody>
          <a:bodyPr wrap="square">
            <a:spAutoFit/>
          </a:bodyPr>
          <a:lstStyle/>
          <a:p>
            <a:pPr defTabSz="914484" fontAlgn="auto">
              <a:spcBef>
                <a:spcPts val="0"/>
              </a:spcBef>
              <a:spcAft>
                <a:spcPts val="0"/>
              </a:spcAft>
            </a:pPr>
            <a:r>
              <a:rPr lang="en-US" sz="1000" dirty="0">
                <a:solidFill>
                  <a:srgbClr val="212121"/>
                </a:solidFill>
                <a:latin typeface="Cambria" panose="02040503050406030204" pitchFamily="18" charset="0"/>
                <a:ea typeface="+mn-ea"/>
                <a:cs typeface="+mn-cs"/>
              </a:rPr>
              <a:t>Park JH et al Nature Medicine 29, 1710-1717 (2023)</a:t>
            </a:r>
          </a:p>
        </p:txBody>
      </p:sp>
    </p:spTree>
    <p:extLst>
      <p:ext uri="{BB962C8B-B14F-4D97-AF65-F5344CB8AC3E}">
        <p14:creationId xmlns:p14="http://schemas.microsoft.com/office/powerpoint/2010/main" val="28825241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77E612-B6E6-4BFB-7670-EF3E434BDE15}"/>
              </a:ext>
            </a:extLst>
          </p:cNvPr>
          <p:cNvSpPr txBox="1">
            <a:spLocks/>
          </p:cNvSpPr>
          <p:nvPr/>
        </p:nvSpPr>
        <p:spPr>
          <a:xfrm>
            <a:off x="732047" y="60788"/>
            <a:ext cx="7497238" cy="724823"/>
          </a:xfrm>
        </p:spPr>
        <p:txBody>
          <a:bodyPr>
            <a:normAutofit fontScale="67500" lnSpcReduction="200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dirty="0">
                <a:solidFill>
                  <a:schemeClr val="accent2"/>
                </a:solidFill>
              </a:rPr>
              <a:t>NGS/ Clonal Hematopoiesis and CAR-T toxicities</a:t>
            </a:r>
            <a:endParaRPr lang="en-US" b="1" kern="0" dirty="0">
              <a:solidFill>
                <a:schemeClr val="accent2"/>
              </a:solidFill>
            </a:endParaRPr>
          </a:p>
        </p:txBody>
      </p:sp>
      <p:sp>
        <p:nvSpPr>
          <p:cNvPr id="6" name="TextBox 5">
            <a:extLst>
              <a:ext uri="{FF2B5EF4-FFF2-40B4-BE49-F238E27FC236}">
                <a16:creationId xmlns:a16="http://schemas.microsoft.com/office/drawing/2014/main" id="{54F4D91B-AFDC-60AA-3659-8F48C76C7BCC}"/>
              </a:ext>
            </a:extLst>
          </p:cNvPr>
          <p:cNvSpPr txBox="1"/>
          <p:nvPr/>
        </p:nvSpPr>
        <p:spPr>
          <a:xfrm>
            <a:off x="5366999" y="4509699"/>
            <a:ext cx="4718689" cy="553854"/>
          </a:xfrm>
          <a:prstGeom prst="rect">
            <a:avLst/>
          </a:prstGeom>
          <a:noFill/>
        </p:spPr>
        <p:txBody>
          <a:bodyPr wrap="square" rtlCol="0">
            <a:spAutoFit/>
          </a:bodyPr>
          <a:lstStyle/>
          <a:p>
            <a:pPr defTabSz="914126">
              <a:defRPr/>
            </a:pPr>
            <a:r>
              <a:rPr lang="en-US" sz="1000" b="1" i="1" dirty="0" err="1">
                <a:solidFill>
                  <a:srgbClr val="FF0000"/>
                </a:solidFill>
                <a:latin typeface="Arial"/>
                <a:cs typeface="Arial"/>
              </a:rPr>
              <a:t>Leick</a:t>
            </a:r>
            <a:r>
              <a:rPr lang="en-US" sz="1000" b="1" i="1" dirty="0">
                <a:solidFill>
                  <a:srgbClr val="FF0000"/>
                </a:solidFill>
                <a:latin typeface="Arial"/>
                <a:cs typeface="Arial"/>
              </a:rPr>
              <a:t> MB, et al. Am Soc </a:t>
            </a:r>
            <a:r>
              <a:rPr lang="en-US" sz="1000" b="1" i="1" dirty="0" err="1">
                <a:solidFill>
                  <a:srgbClr val="FF0000"/>
                </a:solidFill>
                <a:latin typeface="Arial"/>
                <a:cs typeface="Arial"/>
              </a:rPr>
              <a:t>Hematol</a:t>
            </a:r>
            <a:r>
              <a:rPr lang="en-US" sz="1000" b="1" i="1" dirty="0">
                <a:solidFill>
                  <a:srgbClr val="FF0000"/>
                </a:solidFill>
                <a:latin typeface="Arial"/>
                <a:cs typeface="Arial"/>
              </a:rPr>
              <a:t> 2022 (Abs 262)</a:t>
            </a:r>
          </a:p>
          <a:p>
            <a:pPr defTabSz="914126">
              <a:defRPr/>
            </a:pPr>
            <a:r>
              <a:rPr lang="en-US" sz="1000" b="1" i="1" dirty="0">
                <a:solidFill>
                  <a:srgbClr val="FF0000"/>
                </a:solidFill>
                <a:latin typeface="Arial"/>
                <a:cs typeface="Arial"/>
              </a:rPr>
              <a:t>Saini NT et al. Blood Cancer Discovery </a:t>
            </a:r>
            <a:r>
              <a:rPr lang="en-US" sz="1000" dirty="0">
                <a:solidFill>
                  <a:srgbClr val="FF0000"/>
                </a:solidFill>
                <a:latin typeface="Roboto" panose="02000000000000000000" pitchFamily="2" charset="0"/>
              </a:rPr>
              <a:t>2023 May 1;4(3):246.</a:t>
            </a:r>
            <a:endParaRPr lang="en-US" sz="1000" b="1" i="1" dirty="0">
              <a:solidFill>
                <a:srgbClr val="FF0000"/>
              </a:solidFill>
              <a:latin typeface="Arial"/>
              <a:cs typeface="Arial"/>
            </a:endParaRPr>
          </a:p>
          <a:p>
            <a:pPr defTabSz="914126">
              <a:defRPr/>
            </a:pPr>
            <a:r>
              <a:rPr lang="en-US" sz="1000" b="1" i="1" dirty="0">
                <a:solidFill>
                  <a:srgbClr val="FF0000"/>
                </a:solidFill>
                <a:latin typeface="Arial"/>
                <a:cs typeface="Arial"/>
              </a:rPr>
              <a:t>Alkhateeb HB et al Blood Cancer Journal </a:t>
            </a:r>
            <a:r>
              <a:rPr lang="en-US" sz="1000" dirty="0">
                <a:solidFill>
                  <a:srgbClr val="FF0000"/>
                </a:solidFill>
                <a:latin typeface="BlinkMacSystemFont"/>
              </a:rPr>
              <a:t>2022 Jul 26;12(7):113</a:t>
            </a:r>
            <a:endParaRPr lang="en-US" sz="1000" b="1" i="1" dirty="0">
              <a:solidFill>
                <a:srgbClr val="FF0000"/>
              </a:solidFill>
              <a:latin typeface="Arial"/>
              <a:cs typeface="Arial"/>
            </a:endParaRPr>
          </a:p>
        </p:txBody>
      </p:sp>
      <p:sp>
        <p:nvSpPr>
          <p:cNvPr id="8" name="Content Placeholder 7">
            <a:extLst>
              <a:ext uri="{FF2B5EF4-FFF2-40B4-BE49-F238E27FC236}">
                <a16:creationId xmlns:a16="http://schemas.microsoft.com/office/drawing/2014/main" id="{9EF69BAF-4AAC-87D6-2CEE-9B4AC7BAADBF}"/>
              </a:ext>
            </a:extLst>
          </p:cNvPr>
          <p:cNvSpPr>
            <a:spLocks noGrp="1"/>
          </p:cNvSpPr>
          <p:nvPr>
            <p:ph idx="1"/>
          </p:nvPr>
        </p:nvSpPr>
        <p:spPr/>
        <p:txBody>
          <a:bodyPr>
            <a:normAutofit fontScale="77500" lnSpcReduction="20000"/>
          </a:bodyPr>
          <a:lstStyle/>
          <a:p>
            <a:r>
              <a:rPr lang="en-US" b="0" i="0" dirty="0">
                <a:solidFill>
                  <a:srgbClr val="1A1A1A"/>
                </a:solidFill>
                <a:effectLst/>
                <a:latin typeface="+mj-lt"/>
              </a:rPr>
              <a:t>Rare missense variants in </a:t>
            </a:r>
            <a:r>
              <a:rPr lang="en-US" b="0" i="1" dirty="0">
                <a:solidFill>
                  <a:srgbClr val="1A1A1A"/>
                </a:solidFill>
                <a:effectLst/>
                <a:latin typeface="+mj-lt"/>
              </a:rPr>
              <a:t>STXBP2</a:t>
            </a:r>
            <a:r>
              <a:rPr lang="en-US" b="0" i="0" dirty="0">
                <a:solidFill>
                  <a:srgbClr val="1A1A1A"/>
                </a:solidFill>
                <a:effectLst/>
                <a:latin typeface="+mj-lt"/>
              </a:rPr>
              <a:t> experienced toxicity (CRS and ICANS) after treatment with </a:t>
            </a:r>
            <a:r>
              <a:rPr lang="en-US" b="0" i="0" dirty="0" err="1">
                <a:solidFill>
                  <a:srgbClr val="1A1A1A"/>
                </a:solidFill>
                <a:effectLst/>
                <a:latin typeface="+mj-lt"/>
              </a:rPr>
              <a:t>axi</a:t>
            </a:r>
            <a:r>
              <a:rPr lang="en-US" b="0" i="0" dirty="0">
                <a:solidFill>
                  <a:srgbClr val="1A1A1A"/>
                </a:solidFill>
                <a:effectLst/>
                <a:latin typeface="+mj-lt"/>
              </a:rPr>
              <a:t>-cel and had higher levels of baseline </a:t>
            </a:r>
            <a:r>
              <a:rPr lang="en-US" b="0" i="0" dirty="0" err="1">
                <a:solidFill>
                  <a:srgbClr val="1A1A1A"/>
                </a:solidFill>
                <a:effectLst/>
                <a:latin typeface="+mj-lt"/>
              </a:rPr>
              <a:t>IFNγ</a:t>
            </a:r>
            <a:r>
              <a:rPr lang="en-US" b="0" i="0" dirty="0">
                <a:solidFill>
                  <a:srgbClr val="1A1A1A"/>
                </a:solidFill>
                <a:effectLst/>
                <a:latin typeface="+mj-lt"/>
              </a:rPr>
              <a:t> and peak levels of inflammatory cytokines</a:t>
            </a:r>
          </a:p>
          <a:p>
            <a:r>
              <a:rPr lang="en-US" b="0" i="0" dirty="0">
                <a:solidFill>
                  <a:srgbClr val="212121"/>
                </a:solidFill>
                <a:effectLst/>
                <a:latin typeface="+mj-lt"/>
              </a:rPr>
              <a:t>CH mutations, especially those associated with inflammation (</a:t>
            </a:r>
            <a:r>
              <a:rPr lang="en-US" b="0" i="1" dirty="0">
                <a:solidFill>
                  <a:srgbClr val="212121"/>
                </a:solidFill>
                <a:effectLst/>
                <a:latin typeface="+mj-lt"/>
              </a:rPr>
              <a:t>DNMT3A, TET2</a:t>
            </a:r>
            <a:r>
              <a:rPr lang="en-US" b="0" i="0" dirty="0">
                <a:solidFill>
                  <a:srgbClr val="212121"/>
                </a:solidFill>
                <a:effectLst/>
                <a:latin typeface="+mj-lt"/>
              </a:rPr>
              <a:t>, and </a:t>
            </a:r>
            <a:r>
              <a:rPr lang="en-US" b="0" i="1" dirty="0">
                <a:solidFill>
                  <a:srgbClr val="212121"/>
                </a:solidFill>
                <a:effectLst/>
                <a:latin typeface="+mj-lt"/>
              </a:rPr>
              <a:t>ASXL1</a:t>
            </a:r>
            <a:r>
              <a:rPr lang="en-US" b="0" i="0" dirty="0">
                <a:solidFill>
                  <a:srgbClr val="212121"/>
                </a:solidFill>
                <a:effectLst/>
                <a:latin typeface="+mj-lt"/>
              </a:rPr>
              <a:t>), are associated with severe-grade neurotoxicities</a:t>
            </a:r>
          </a:p>
          <a:p>
            <a:r>
              <a:rPr lang="en-US" dirty="0">
                <a:solidFill>
                  <a:srgbClr val="1A1A1A"/>
                </a:solidFill>
                <a:latin typeface="+mj-lt"/>
              </a:rPr>
              <a:t>Post CAR-T-  therapy related neoplasms</a:t>
            </a:r>
          </a:p>
          <a:p>
            <a:pPr marL="457063" lvl="1" fontAlgn="t">
              <a:spcBef>
                <a:spcPts val="0"/>
              </a:spcBef>
            </a:pPr>
            <a:r>
              <a:rPr lang="en-US" sz="2799" dirty="0">
                <a:solidFill>
                  <a:srgbClr val="000000"/>
                </a:solidFill>
                <a:latin typeface="+mj-lt"/>
              </a:rPr>
              <a:t>TP53, GATA2, TET2, DNMT3A, WT1, CEBPA, PPM1D</a:t>
            </a:r>
            <a:endParaRPr lang="en-US" sz="2799" dirty="0">
              <a:latin typeface="+mj-lt"/>
            </a:endParaRPr>
          </a:p>
          <a:p>
            <a:endParaRPr lang="en-US" dirty="0">
              <a:latin typeface="+mj-lt"/>
            </a:endParaRPr>
          </a:p>
          <a:p>
            <a:r>
              <a:rPr lang="en-US" dirty="0">
                <a:latin typeface="+mj-lt"/>
              </a:rPr>
              <a:t>Should this become SOC for predicting CAR-T outcomes/ toxicities?</a:t>
            </a:r>
          </a:p>
          <a:p>
            <a:endParaRPr lang="en-US" dirty="0"/>
          </a:p>
        </p:txBody>
      </p:sp>
    </p:spTree>
    <p:extLst>
      <p:ext uri="{BB962C8B-B14F-4D97-AF65-F5344CB8AC3E}">
        <p14:creationId xmlns:p14="http://schemas.microsoft.com/office/powerpoint/2010/main" val="87479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5D21D-F046-0BD8-E599-C6D7E426D60F}"/>
              </a:ext>
            </a:extLst>
          </p:cNvPr>
          <p:cNvPicPr>
            <a:picLocks noChangeAspect="1"/>
          </p:cNvPicPr>
          <p:nvPr/>
        </p:nvPicPr>
        <p:blipFill>
          <a:blip r:embed="rId2"/>
          <a:stretch>
            <a:fillRect/>
          </a:stretch>
        </p:blipFill>
        <p:spPr>
          <a:xfrm>
            <a:off x="0" y="584244"/>
            <a:ext cx="9144000" cy="259442"/>
          </a:xfrm>
          <a:prstGeom prst="rect">
            <a:avLst/>
          </a:prstGeom>
        </p:spPr>
      </p:pic>
      <p:pic>
        <p:nvPicPr>
          <p:cNvPr id="9" name="Picture 8">
            <a:extLst>
              <a:ext uri="{FF2B5EF4-FFF2-40B4-BE49-F238E27FC236}">
                <a16:creationId xmlns:a16="http://schemas.microsoft.com/office/drawing/2014/main" id="{337F8EC2-4EAE-03D0-4ED6-543B181A69A8}"/>
              </a:ext>
            </a:extLst>
          </p:cNvPr>
          <p:cNvPicPr>
            <a:picLocks noChangeAspect="1"/>
          </p:cNvPicPr>
          <p:nvPr/>
        </p:nvPicPr>
        <p:blipFill>
          <a:blip r:embed="rId3"/>
          <a:stretch>
            <a:fillRect/>
          </a:stretch>
        </p:blipFill>
        <p:spPr>
          <a:xfrm>
            <a:off x="0" y="1104150"/>
            <a:ext cx="9144000" cy="3044458"/>
          </a:xfrm>
          <a:prstGeom prst="rect">
            <a:avLst/>
          </a:prstGeom>
        </p:spPr>
      </p:pic>
      <p:sp>
        <p:nvSpPr>
          <p:cNvPr id="10" name="TextBox 9">
            <a:extLst>
              <a:ext uri="{FF2B5EF4-FFF2-40B4-BE49-F238E27FC236}">
                <a16:creationId xmlns:a16="http://schemas.microsoft.com/office/drawing/2014/main" id="{4D4A2872-9166-62B6-6200-E6E14EA7A2A5}"/>
              </a:ext>
            </a:extLst>
          </p:cNvPr>
          <p:cNvSpPr txBox="1"/>
          <p:nvPr/>
        </p:nvSpPr>
        <p:spPr>
          <a:xfrm>
            <a:off x="57955" y="4108358"/>
            <a:ext cx="9008772" cy="307777"/>
          </a:xfrm>
          <a:prstGeom prst="rect">
            <a:avLst/>
          </a:prstGeom>
          <a:noFill/>
        </p:spPr>
        <p:txBody>
          <a:bodyPr wrap="square" rtlCol="0">
            <a:spAutoFit/>
          </a:bodyPr>
          <a:lstStyle/>
          <a:p>
            <a:pPr algn="r"/>
            <a:r>
              <a:rPr lang="en-US" sz="1400" i="0" dirty="0">
                <a:solidFill>
                  <a:srgbClr val="212121"/>
                </a:solidFill>
                <a:effectLst/>
                <a:latin typeface="BlinkMacSystemFont"/>
              </a:rPr>
              <a:t>Tefferi A Am J </a:t>
            </a:r>
            <a:r>
              <a:rPr lang="en-US" sz="1400" i="0" dirty="0" err="1">
                <a:solidFill>
                  <a:srgbClr val="212121"/>
                </a:solidFill>
                <a:effectLst/>
                <a:latin typeface="BlinkMacSystemFont"/>
              </a:rPr>
              <a:t>Hematol</a:t>
            </a:r>
            <a:r>
              <a:rPr lang="en-US" sz="1400" i="0" dirty="0">
                <a:solidFill>
                  <a:srgbClr val="212121"/>
                </a:solidFill>
                <a:effectLst/>
                <a:latin typeface="BlinkMacSystemFont"/>
              </a:rPr>
              <a:t>. 2023 May;98(5):801-821</a:t>
            </a:r>
            <a:endParaRPr lang="en-US" sz="1400" dirty="0"/>
          </a:p>
        </p:txBody>
      </p:sp>
      <p:sp>
        <p:nvSpPr>
          <p:cNvPr id="12" name="TextBox 11">
            <a:extLst>
              <a:ext uri="{FF2B5EF4-FFF2-40B4-BE49-F238E27FC236}">
                <a16:creationId xmlns:a16="http://schemas.microsoft.com/office/drawing/2014/main" id="{5A552B4C-0C5F-D349-C220-D4343AC4869C}"/>
              </a:ext>
            </a:extLst>
          </p:cNvPr>
          <p:cNvSpPr txBox="1"/>
          <p:nvPr/>
        </p:nvSpPr>
        <p:spPr>
          <a:xfrm>
            <a:off x="-52251" y="13985"/>
            <a:ext cx="9196251" cy="307777"/>
          </a:xfrm>
          <a:prstGeom prst="rect">
            <a:avLst/>
          </a:prstGeom>
          <a:noFill/>
        </p:spPr>
        <p:txBody>
          <a:bodyPr wrap="square" rtlCol="0">
            <a:spAutoFit/>
          </a:bodyPr>
          <a:lstStyle/>
          <a:p>
            <a:pPr algn="ctr"/>
            <a:r>
              <a:rPr lang="en-US" sz="1400" b="1" i="0" u="none" strike="noStrike" baseline="0" dirty="0">
                <a:solidFill>
                  <a:srgbClr val="002060"/>
                </a:solidFill>
                <a:latin typeface="+mn-lt"/>
              </a:rPr>
              <a:t>Efficacy and toxicity details of JAK2 inhibitors in JAK inhibitor-naïve patients with myelofibrosis</a:t>
            </a:r>
            <a:endParaRPr lang="en-US" sz="1400" b="1" dirty="0">
              <a:solidFill>
                <a:srgbClr val="002060"/>
              </a:solidFill>
              <a:latin typeface="+mn-lt"/>
            </a:endParaRPr>
          </a:p>
        </p:txBody>
      </p:sp>
    </p:spTree>
    <p:extLst>
      <p:ext uri="{BB962C8B-B14F-4D97-AF65-F5344CB8AC3E}">
        <p14:creationId xmlns:p14="http://schemas.microsoft.com/office/powerpoint/2010/main" val="201766038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7BCF02-C259-7778-07E5-BBD86AAE059A}"/>
              </a:ext>
            </a:extLst>
          </p:cNvPr>
          <p:cNvSpPr>
            <a:spLocks noGrp="1"/>
          </p:cNvSpPr>
          <p:nvPr>
            <p:ph sz="half" idx="1"/>
          </p:nvPr>
        </p:nvSpPr>
        <p:spPr>
          <a:xfrm>
            <a:off x="685800" y="1117600"/>
            <a:ext cx="3810000" cy="3183944"/>
          </a:xfrm>
        </p:spPr>
        <p:txBody>
          <a:bodyPr>
            <a:normAutofit fontScale="85000" lnSpcReduction="20000"/>
          </a:bodyPr>
          <a:lstStyle/>
          <a:p>
            <a:r>
              <a:rPr lang="en-US" dirty="0"/>
              <a:t>Limitation of autologous CAR-T</a:t>
            </a:r>
          </a:p>
          <a:p>
            <a:pPr lvl="1"/>
            <a:r>
              <a:rPr lang="en-US" dirty="0"/>
              <a:t>Manufacturing time</a:t>
            </a:r>
          </a:p>
          <a:p>
            <a:pPr lvl="1"/>
            <a:r>
              <a:rPr lang="en-US" dirty="0"/>
              <a:t>Need for bridging therapy</a:t>
            </a:r>
          </a:p>
          <a:p>
            <a:pPr lvl="1"/>
            <a:r>
              <a:rPr lang="en-US" b="0" i="0" dirty="0">
                <a:solidFill>
                  <a:srgbClr val="1A1A1A"/>
                </a:solidFill>
                <a:effectLst/>
                <a:latin typeface="Arial" panose="020B0604020202020204" pitchFamily="34" charset="0"/>
              </a:rPr>
              <a:t>Disease progression between leukapheresis and manufacturing/</a:t>
            </a:r>
          </a:p>
          <a:p>
            <a:pPr lvl="1"/>
            <a:r>
              <a:rPr lang="en-US" b="0" i="0" dirty="0">
                <a:solidFill>
                  <a:srgbClr val="1A1A1A"/>
                </a:solidFill>
                <a:effectLst/>
                <a:latin typeface="Arial" panose="020B0604020202020204" pitchFamily="34" charset="0"/>
              </a:rPr>
              <a:t>Failure to respond, or relapse after an initial response.</a:t>
            </a:r>
            <a:endParaRPr lang="en-US" dirty="0"/>
          </a:p>
        </p:txBody>
      </p:sp>
      <p:sp>
        <p:nvSpPr>
          <p:cNvPr id="5" name="Content Placeholder 4">
            <a:extLst>
              <a:ext uri="{FF2B5EF4-FFF2-40B4-BE49-F238E27FC236}">
                <a16:creationId xmlns:a16="http://schemas.microsoft.com/office/drawing/2014/main" id="{6109A4D5-9190-0886-A725-E6EDE17707C6}"/>
              </a:ext>
            </a:extLst>
          </p:cNvPr>
          <p:cNvSpPr>
            <a:spLocks noGrp="1"/>
          </p:cNvSpPr>
          <p:nvPr>
            <p:ph sz="half" idx="2"/>
          </p:nvPr>
        </p:nvSpPr>
        <p:spPr>
          <a:xfrm>
            <a:off x="4648200" y="1117600"/>
            <a:ext cx="3810000" cy="3576749"/>
          </a:xfrm>
        </p:spPr>
        <p:txBody>
          <a:bodyPr>
            <a:normAutofit fontScale="40000" lnSpcReduction="20000"/>
          </a:bodyPr>
          <a:lstStyle/>
          <a:p>
            <a:r>
              <a:rPr lang="en-US" sz="6000" b="0" i="0" dirty="0">
                <a:solidFill>
                  <a:srgbClr val="1A1A1A"/>
                </a:solidFill>
                <a:effectLst/>
                <a:latin typeface="Arial" panose="020B0604020202020204" pitchFamily="34" charset="0"/>
              </a:rPr>
              <a:t>Stem cell memory T cells</a:t>
            </a:r>
          </a:p>
          <a:p>
            <a:pPr lvl="1"/>
            <a:r>
              <a:rPr lang="en-US" sz="4000" b="0" i="0" dirty="0">
                <a:solidFill>
                  <a:srgbClr val="1A1A1A"/>
                </a:solidFill>
                <a:effectLst/>
                <a:latin typeface="Arial" panose="020B0604020202020204" pitchFamily="34" charset="0"/>
              </a:rPr>
              <a:t>Traditional CAR T-cell manufacturing requires extended culturing (≈10 days), </a:t>
            </a:r>
            <a:r>
              <a:rPr lang="en-US" sz="4000" b="0" i="0" dirty="0">
                <a:solidFill>
                  <a:srgbClr val="1A1A1A"/>
                </a:solidFill>
                <a:effectLst/>
                <a:latin typeface="Arial" panose="020B0604020202020204" pitchFamily="34" charset="0"/>
                <a:sym typeface="Wingdings" panose="05000000000000000000" pitchFamily="2" charset="2"/>
              </a:rPr>
              <a:t> depletes </a:t>
            </a:r>
            <a:r>
              <a:rPr lang="en-US" sz="4000" b="0" i="0" dirty="0">
                <a:solidFill>
                  <a:srgbClr val="1A1A1A"/>
                </a:solidFill>
                <a:effectLst/>
                <a:latin typeface="Arial" panose="020B0604020202020204" pitchFamily="34" charset="0"/>
              </a:rPr>
              <a:t>naive and stem cell memory T cells (T</a:t>
            </a:r>
            <a:r>
              <a:rPr lang="en-US" sz="4000" b="0" i="0" baseline="-25000" dirty="0">
                <a:solidFill>
                  <a:srgbClr val="1A1A1A"/>
                </a:solidFill>
                <a:effectLst/>
                <a:latin typeface="Arial" panose="020B0604020202020204" pitchFamily="34" charset="0"/>
              </a:rPr>
              <a:t>SCM</a:t>
            </a:r>
            <a:r>
              <a:rPr lang="en-US" sz="4000" b="0" i="0" dirty="0">
                <a:solidFill>
                  <a:srgbClr val="1A1A1A"/>
                </a:solidFill>
                <a:effectLst/>
                <a:latin typeface="Arial" panose="020B0604020202020204" pitchFamily="34" charset="0"/>
              </a:rPr>
              <a:t>)</a:t>
            </a:r>
          </a:p>
          <a:p>
            <a:pPr lvl="1"/>
            <a:r>
              <a:rPr lang="en-US" sz="4000" b="0" i="0" dirty="0">
                <a:solidFill>
                  <a:srgbClr val="1A1A1A"/>
                </a:solidFill>
                <a:effectLst/>
                <a:latin typeface="Arial" panose="020B0604020202020204" pitchFamily="34" charset="0"/>
              </a:rPr>
              <a:t>T</a:t>
            </a:r>
            <a:r>
              <a:rPr lang="en-US" sz="4000" b="0" i="0" baseline="-25000" dirty="0">
                <a:solidFill>
                  <a:srgbClr val="1A1A1A"/>
                </a:solidFill>
                <a:effectLst/>
                <a:latin typeface="Arial" panose="020B0604020202020204" pitchFamily="34" charset="0"/>
              </a:rPr>
              <a:t>SCM</a:t>
            </a:r>
            <a:r>
              <a:rPr lang="en-US" sz="4000" b="0" i="0" dirty="0">
                <a:solidFill>
                  <a:srgbClr val="1A1A1A"/>
                </a:solidFill>
                <a:effectLst/>
                <a:latin typeface="Arial" panose="020B0604020202020204" pitchFamily="34" charset="0"/>
              </a:rPr>
              <a:t> and potential for immune reconstitution </a:t>
            </a:r>
            <a:r>
              <a:rPr lang="en-US" sz="4000" b="0" i="0" dirty="0">
                <a:solidFill>
                  <a:srgbClr val="1A1A1A"/>
                </a:solidFill>
                <a:effectLst/>
                <a:latin typeface="Arial" panose="020B0604020202020204" pitchFamily="34" charset="0"/>
                <a:sym typeface="Wingdings" panose="05000000000000000000" pitchFamily="2" charset="2"/>
              </a:rPr>
              <a:t></a:t>
            </a:r>
            <a:r>
              <a:rPr lang="en-US" sz="4000" b="0" i="0" dirty="0">
                <a:solidFill>
                  <a:srgbClr val="1A1A1A"/>
                </a:solidFill>
                <a:effectLst/>
                <a:latin typeface="Arial" panose="020B0604020202020204" pitchFamily="34" charset="0"/>
              </a:rPr>
              <a:t>improved antitumor efficacy</a:t>
            </a:r>
          </a:p>
          <a:p>
            <a:pPr lvl="1"/>
            <a:r>
              <a:rPr lang="en-US" sz="4000" b="0" i="0" dirty="0">
                <a:solidFill>
                  <a:srgbClr val="1A1A1A"/>
                </a:solidFill>
                <a:effectLst/>
                <a:latin typeface="Arial" panose="020B0604020202020204" pitchFamily="34" charset="0"/>
              </a:rPr>
              <a:t>high frequency of naive and T</a:t>
            </a:r>
            <a:r>
              <a:rPr lang="en-US" sz="4000" b="0" i="0" baseline="-25000" dirty="0">
                <a:solidFill>
                  <a:srgbClr val="1A1A1A"/>
                </a:solidFill>
                <a:effectLst/>
                <a:latin typeface="Arial" panose="020B0604020202020204" pitchFamily="34" charset="0"/>
              </a:rPr>
              <a:t>SCM</a:t>
            </a:r>
            <a:r>
              <a:rPr lang="en-US" sz="4000" b="0" i="0" dirty="0">
                <a:solidFill>
                  <a:srgbClr val="1A1A1A"/>
                </a:solidFill>
                <a:effectLst/>
                <a:latin typeface="Arial" panose="020B0604020202020204" pitchFamily="34" charset="0"/>
              </a:rPr>
              <a:t> cells in leukapheresis correlated with positive clinical outcomes</a:t>
            </a:r>
            <a:endParaRPr lang="en-US" sz="4000" dirty="0"/>
          </a:p>
        </p:txBody>
      </p:sp>
      <p:sp>
        <p:nvSpPr>
          <p:cNvPr id="3" name="Title 2">
            <a:extLst>
              <a:ext uri="{FF2B5EF4-FFF2-40B4-BE49-F238E27FC236}">
                <a16:creationId xmlns:a16="http://schemas.microsoft.com/office/drawing/2014/main" id="{4CA08F5E-00EE-EE60-4EAA-8E09D51BB760}"/>
              </a:ext>
            </a:extLst>
          </p:cNvPr>
          <p:cNvSpPr>
            <a:spLocks noGrp="1"/>
          </p:cNvSpPr>
          <p:nvPr>
            <p:ph type="title"/>
          </p:nvPr>
        </p:nvSpPr>
        <p:spPr/>
        <p:txBody>
          <a:bodyPr/>
          <a:lstStyle/>
          <a:p>
            <a:r>
              <a:rPr lang="en-US" dirty="0"/>
              <a:t>Manufacturing</a:t>
            </a:r>
          </a:p>
        </p:txBody>
      </p:sp>
    </p:spTree>
    <p:extLst>
      <p:ext uri="{BB962C8B-B14F-4D97-AF65-F5344CB8AC3E}">
        <p14:creationId xmlns:p14="http://schemas.microsoft.com/office/powerpoint/2010/main" val="31596081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687" y="1130524"/>
            <a:ext cx="3810000" cy="3164580"/>
          </a:xfrm>
        </p:spPr>
        <p:txBody>
          <a:bodyPr>
            <a:normAutofit fontScale="85000" lnSpcReduction="20000"/>
          </a:bodyPr>
          <a:lstStyle/>
          <a:p>
            <a:r>
              <a:rPr lang="en-US" b="0" i="0" dirty="0">
                <a:solidFill>
                  <a:srgbClr val="1F1F1F"/>
                </a:solidFill>
                <a:effectLst/>
                <a:latin typeface="ElsevierGulliver"/>
              </a:rPr>
              <a:t>CD19-directed CAR-T cell therapy with T-Charge  manufacturing</a:t>
            </a:r>
          </a:p>
          <a:p>
            <a:r>
              <a:rPr lang="en-US" dirty="0">
                <a:solidFill>
                  <a:srgbClr val="1F1F1F"/>
                </a:solidFill>
                <a:latin typeface="ElsevierGulliver"/>
              </a:rPr>
              <a:t>&lt;48 </a:t>
            </a:r>
            <a:r>
              <a:rPr lang="en-US" dirty="0" err="1">
                <a:solidFill>
                  <a:srgbClr val="1F1F1F"/>
                </a:solidFill>
                <a:latin typeface="ElsevierGulliver"/>
              </a:rPr>
              <a:t>hrs</a:t>
            </a:r>
            <a:r>
              <a:rPr lang="en-US" dirty="0">
                <a:solidFill>
                  <a:srgbClr val="1F1F1F"/>
                </a:solidFill>
                <a:latin typeface="ElsevierGulliver"/>
              </a:rPr>
              <a:t> for manufacturing</a:t>
            </a:r>
          </a:p>
          <a:p>
            <a:r>
              <a:rPr lang="en-US" b="0" i="0" dirty="0">
                <a:solidFill>
                  <a:srgbClr val="1F1F1F"/>
                </a:solidFill>
                <a:effectLst/>
                <a:latin typeface="ElsevierGulliver"/>
              </a:rPr>
              <a:t>preserves T-cell stemness</a:t>
            </a:r>
          </a:p>
          <a:p>
            <a:r>
              <a:rPr lang="en-US" b="0" i="0" dirty="0">
                <a:solidFill>
                  <a:srgbClr val="1F1F1F"/>
                </a:solidFill>
                <a:effectLst/>
                <a:latin typeface="ElsevierGulliver"/>
              </a:rPr>
              <a:t>After ≈24 hours of culture, cells were harvested, washed, and formulated (YTB323).</a:t>
            </a:r>
            <a:endParaRPr lang="en-US" dirty="0">
              <a:solidFill>
                <a:srgbClr val="002E51"/>
              </a:solidFill>
            </a:endParaRPr>
          </a:p>
        </p:txBody>
      </p:sp>
      <p:sp>
        <p:nvSpPr>
          <p:cNvPr id="3" name="Content Placeholder 2"/>
          <p:cNvSpPr>
            <a:spLocks noGrp="1"/>
          </p:cNvSpPr>
          <p:nvPr>
            <p:ph sz="half" idx="2"/>
          </p:nvPr>
        </p:nvSpPr>
        <p:spPr/>
        <p:txBody>
          <a:bodyPr/>
          <a:lstStyle/>
          <a:p>
            <a:endParaRPr lang="en-US" dirty="0">
              <a:solidFill>
                <a:srgbClr val="002E51"/>
              </a:solidFill>
            </a:endParaRPr>
          </a:p>
        </p:txBody>
      </p:sp>
      <p:sp>
        <p:nvSpPr>
          <p:cNvPr id="4" name="Title 3"/>
          <p:cNvSpPr>
            <a:spLocks noGrp="1"/>
          </p:cNvSpPr>
          <p:nvPr>
            <p:ph type="title"/>
          </p:nvPr>
        </p:nvSpPr>
        <p:spPr/>
        <p:txBody>
          <a:bodyPr/>
          <a:lstStyle/>
          <a:p>
            <a:r>
              <a:rPr lang="en-US" b="0" i="0" dirty="0">
                <a:solidFill>
                  <a:srgbClr val="1F1F1F"/>
                </a:solidFill>
                <a:effectLst/>
                <a:latin typeface="ElsevierGulliver"/>
              </a:rPr>
              <a:t>YTB323</a:t>
            </a:r>
            <a:endParaRPr lang="en-US" b="1" dirty="0">
              <a:solidFill>
                <a:srgbClr val="002E51"/>
              </a:solidFill>
            </a:endParaRPr>
          </a:p>
        </p:txBody>
      </p:sp>
      <p:pic>
        <p:nvPicPr>
          <p:cNvPr id="3074" name="Picture 2" descr="Figure 1. YTB323 vs. traditional CAR T-cell manufacturing. A, Using the novel T-Charge manufacturing platform, T cells are enriched from the patient's leukapheresis material, activated, and transduced with a lentiviral vector encoding the CD19-targeting CAR construct. After a short culture period, CAR-positive T cells are harvested, washed, and formulated in &lt;2 days. Following successful clinical manufacturing, quality assurance assays (release testing) to assess cell viability, dose, and vector copy number are performed prior to final product release. Once manufactured in a commercial facility, YTB323 door-to-door time in the United States is anticipated to be 10 days or less. B, Using traditional manufacturing, T cells are enriched from the patient's leukapheresis material, activated, and transduced with a lentiviral vector encoding the CD19-targeting CAR construct. Following transduction, CAR T cells are expanded for 9 to 10 days before being washed and formulated. Following successful clinical manufacturing, quality assurance assays (release testing) to assess cell viability, dose, and vector copy number are performed prior to product release. Median door-to-door time for tisagenlecleucel has been reported at 20 or more days (25, 26). Door-to-door time is defined as the time from pickup of leukapheresis material to delivery of the final product back to the treatment site.">
            <a:extLst>
              <a:ext uri="{FF2B5EF4-FFF2-40B4-BE49-F238E27FC236}">
                <a16:creationId xmlns:a16="http://schemas.microsoft.com/office/drawing/2014/main" id="{0596E4CE-F76E-073B-2FB9-385F39644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313" y="1121080"/>
            <a:ext cx="5213261" cy="317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9377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Date Placeholder 3">
            <a:extLst>
              <a:ext uri="{FF2B5EF4-FFF2-40B4-BE49-F238E27FC236}">
                <a16:creationId xmlns:a16="http://schemas.microsoft.com/office/drawing/2014/main" id="{74DB4EE8-2941-89D7-5A9B-79DFDC5DEA32}"/>
              </a:ext>
            </a:extLst>
          </p:cNvPr>
          <p:cNvSpPr>
            <a:spLocks noGrp="1" noChangeArrowheads="1"/>
          </p:cNvSpPr>
          <p:nvPr>
            <p:custDataLst>
              <p:tags r:id="rId1"/>
            </p:custDataLst>
          </p:nvPr>
        </p:nvSpPr>
        <p:spPr bwMode="auto">
          <a:xfrm>
            <a:off x="1139825" y="4858673"/>
            <a:ext cx="1906764" cy="28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2202" tIns="47669" rIns="95338" bIns="47669"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1">
                <a:solidFill>
                  <a:srgbClr val="999999"/>
                </a:solidFill>
                <a:latin typeface="Helvetica" panose="020B0604020202020204" pitchFamily="34" charset="0"/>
              </a:rPr>
              <a:t>Date of Download:  9/21/2023</a:t>
            </a:r>
          </a:p>
        </p:txBody>
      </p:sp>
      <p:sp>
        <p:nvSpPr>
          <p:cNvPr id="16388" name="Footer Placeholder 4">
            <a:extLst>
              <a:ext uri="{FF2B5EF4-FFF2-40B4-BE49-F238E27FC236}">
                <a16:creationId xmlns:a16="http://schemas.microsoft.com/office/drawing/2014/main" id="{3B1EA393-5E16-FB28-5BEE-F4A083218F4D}"/>
              </a:ext>
            </a:extLst>
          </p:cNvPr>
          <p:cNvSpPr>
            <a:spLocks noGrp="1"/>
          </p:cNvSpPr>
          <p:nvPr>
            <p:custDataLst>
              <p:tags r:id="rId2"/>
            </p:custDataLst>
          </p:nvPr>
        </p:nvSpPr>
        <p:spPr>
          <a:xfrm>
            <a:off x="3470844" y="4857481"/>
            <a:ext cx="4533331" cy="289590"/>
          </a:xfrm>
          <a:prstGeom prst="rect">
            <a:avLst/>
          </a:prstGeom>
          <a:noFill/>
          <a:ln w="9525" cap="flat" cmpd="sng" algn="ctr">
            <a:noFill/>
            <a:prstDash val="solid"/>
            <a:miter lim="800000"/>
            <a:headEnd type="none" w="med" len="med"/>
            <a:tailEnd type="none" w="med" len="med"/>
          </a:ln>
        </p:spPr>
        <p:txBody>
          <a:bodyPr rIns="19220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601">
                <a:solidFill>
                  <a:srgbClr val="7F7F7F"/>
                </a:solidFill>
              </a:rPr>
              <a:t>Copyright © 2023 American Association for Cancer Research. All rights reserved.</a:t>
            </a:r>
          </a:p>
        </p:txBody>
      </p:sp>
      <p:sp>
        <p:nvSpPr>
          <p:cNvPr id="14341" name="Text Placeholder 2">
            <a:extLst>
              <a:ext uri="{FF2B5EF4-FFF2-40B4-BE49-F238E27FC236}">
                <a16:creationId xmlns:a16="http://schemas.microsoft.com/office/drawing/2014/main" id="{13B209E3-A245-B92B-895C-E28114B2D90E}"/>
              </a:ext>
            </a:extLst>
          </p:cNvPr>
          <p:cNvSpPr>
            <a:spLocks noChangeArrowheads="1"/>
          </p:cNvSpPr>
          <p:nvPr>
            <p:custDataLst>
              <p:tags r:id="rId3"/>
            </p:custDataLst>
          </p:nvPr>
        </p:nvSpPr>
        <p:spPr bwMode="auto">
          <a:xfrm>
            <a:off x="289775" y="89380"/>
            <a:ext cx="8152325" cy="5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965" rIns="102965"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a:solidFill>
                  <a:schemeClr val="accent2"/>
                </a:solidFill>
                <a:latin typeface="+mn-lt"/>
              </a:rPr>
              <a:t>YTB323- CAR T-cell Efficacy in Early Clinical Development </a:t>
            </a:r>
          </a:p>
        </p:txBody>
      </p:sp>
      <p:sp>
        <p:nvSpPr>
          <p:cNvPr id="16390" name="Text Placeholder 2">
            <a:extLst>
              <a:ext uri="{FF2B5EF4-FFF2-40B4-BE49-F238E27FC236}">
                <a16:creationId xmlns:a16="http://schemas.microsoft.com/office/drawing/2014/main" id="{0CA20F33-5BB2-A23B-E8B0-1F9F5C0CF5EF}"/>
              </a:ext>
            </a:extLst>
          </p:cNvPr>
          <p:cNvSpPr txBox="1">
            <a:spLocks noChangeArrowheads="1"/>
          </p:cNvSpPr>
          <p:nvPr>
            <p:custDataLst>
              <p:tags r:id="rId4"/>
            </p:custDataLst>
          </p:nvPr>
        </p:nvSpPr>
        <p:spPr bwMode="auto">
          <a:xfrm>
            <a:off x="5441369" y="4206914"/>
            <a:ext cx="6864350" cy="162075"/>
          </a:xfrm>
          <a:prstGeom prst="rect">
            <a:avLst/>
          </a:prstGeom>
          <a:noFill/>
          <a:ln w="9525" cap="flat" cmpd="sng" algn="ctr">
            <a:noFill/>
            <a:prstDash val="solid"/>
            <a:round/>
            <a:headEnd type="none" w="med" len="med"/>
            <a:tailEnd type="none" w="med" len="med"/>
          </a:ln>
        </p:spPr>
        <p:txBody>
          <a:bodyPr lIns="190676" tIns="0" rIns="95338" bIns="4766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88" dirty="0">
                <a:ln w="9525" cap="flat" cmpd="sng" algn="ctr">
                  <a:noFill/>
                  <a:prstDash val="solid"/>
                  <a:round/>
                  <a:headEnd type="none" w="med" len="med"/>
                  <a:tailEnd type="none" w="med" len="med"/>
                </a:ln>
                <a:solidFill>
                  <a:srgbClr val="000000"/>
                </a:solidFill>
                <a:latin typeface="Helvetica" pitchFamily="2" charset="0"/>
                <a:sym typeface="Wingdings"/>
              </a:rPr>
              <a:t>Cancer </a:t>
            </a:r>
            <a:r>
              <a:rPr lang="en-US" altLang="en-US" sz="788" dirty="0" err="1">
                <a:ln w="9525" cap="flat" cmpd="sng" algn="ctr">
                  <a:noFill/>
                  <a:prstDash val="solid"/>
                  <a:round/>
                  <a:headEnd type="none" w="med" len="med"/>
                  <a:tailEnd type="none" w="med" len="med"/>
                </a:ln>
                <a:solidFill>
                  <a:srgbClr val="000000"/>
                </a:solidFill>
                <a:latin typeface="Helvetica" pitchFamily="2" charset="0"/>
                <a:sym typeface="Wingdings"/>
              </a:rPr>
              <a:t>Discov</a:t>
            </a:r>
            <a:r>
              <a:rPr lang="en-US" altLang="en-US" sz="788" dirty="0">
                <a:ln w="9525" cap="flat" cmpd="sng" algn="ctr">
                  <a:noFill/>
                  <a:prstDash val="solid"/>
                  <a:round/>
                  <a:headEnd type="none" w="med" len="med"/>
                  <a:tailEnd type="none" w="med" len="med"/>
                </a:ln>
                <a:solidFill>
                  <a:srgbClr val="000000"/>
                </a:solidFill>
                <a:latin typeface="Helvetica" pitchFamily="2" charset="0"/>
                <a:sym typeface="Wingdings"/>
              </a:rPr>
              <a:t>. 2023;13(9):1982-1997. doi:10.1158/2159-8290.CD-22-1276</a:t>
            </a:r>
          </a:p>
        </p:txBody>
      </p:sp>
      <p:sp>
        <p:nvSpPr>
          <p:cNvPr id="14343" name="Text Placeholder 2">
            <a:extLst>
              <a:ext uri="{FF2B5EF4-FFF2-40B4-BE49-F238E27FC236}">
                <a16:creationId xmlns:a16="http://schemas.microsoft.com/office/drawing/2014/main" id="{17627E29-5AAD-CC03-37F6-621702500A34}"/>
              </a:ext>
            </a:extLst>
          </p:cNvPr>
          <p:cNvSpPr>
            <a:spLocks noChangeArrowheads="1"/>
          </p:cNvSpPr>
          <p:nvPr>
            <p:custDataLst>
              <p:tags r:id="rId5"/>
            </p:custDataLst>
          </p:nvPr>
        </p:nvSpPr>
        <p:spPr bwMode="auto">
          <a:xfrm>
            <a:off x="1139825" y="4339080"/>
            <a:ext cx="6864350" cy="4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826">
              <a:latin typeface="Helvetica" panose="020B0604020202020204" pitchFamily="34" charset="0"/>
            </a:endParaRPr>
          </a:p>
        </p:txBody>
      </p:sp>
      <p:sp>
        <p:nvSpPr>
          <p:cNvPr id="14344" name="TextBox 11">
            <a:extLst>
              <a:ext uri="{FF2B5EF4-FFF2-40B4-BE49-F238E27FC236}">
                <a16:creationId xmlns:a16="http://schemas.microsoft.com/office/drawing/2014/main" id="{20AB51D6-9517-36E3-CA11-606DCDB65830}"/>
              </a:ext>
            </a:extLst>
          </p:cNvPr>
          <p:cNvSpPr>
            <a:spLocks noChangeArrowheads="1"/>
          </p:cNvSpPr>
          <p:nvPr>
            <p:custDataLst>
              <p:tags r:id="rId6"/>
            </p:custDataLst>
          </p:nvPr>
        </p:nvSpPr>
        <p:spPr bwMode="auto">
          <a:xfrm>
            <a:off x="1139825" y="4136486"/>
            <a:ext cx="6864350" cy="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826" b="1">
              <a:latin typeface="Helvetica" panose="020B0604020202020204" pitchFamily="34" charset="0"/>
            </a:endParaRPr>
          </a:p>
        </p:txBody>
      </p:sp>
      <p:pic>
        <p:nvPicPr>
          <p:cNvPr id="14345" name="Picture 5" descr="AACR: American Association for Cancer Research">
            <a:extLst>
              <a:ext uri="{FF2B5EF4-FFF2-40B4-BE49-F238E27FC236}">
                <a16:creationId xmlns:a16="http://schemas.microsoft.com/office/drawing/2014/main" id="{843D1565-6628-F020-A078-847F25946777}"/>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124445" y="4068333"/>
            <a:ext cx="1431265" cy="15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098" name="Picture 2" descr="Figure 4. Cellular kinetics of YTB323 and cytokine profiles. A, Cellular kinetics profile of YTB323 assessed by flow cytometry (left) and qPCR (right) up to 90 days overlaid with tisagenlecleucel data (JULIET) in patients with r/r DLBCL. Left: CAR expression by flow cytometry, as a percentage of CD3+CAR19+ cells in CD3+ cells, after YTB323 infusion in patients who received full DL1 (2.5 × 106 cells) are presented in blue, below target DL2 (&gt;2.5 × 106 and &lt;12.5 × 106 cells) in green, and full DL2 (12.5 × 106 cells) in red; CAR expression by flow cytometry after tisagenlecleucel infusion (0.1–6.0 × 106 cells; median, 3.0 × 106 cells) is presented in gray. Right: CAR transgene levels by qPCR, as copies/μg DNA, after YTB323 infusion in patients who received full DL1, are presented in blue, partial DL2 in green, and full DL2 in red; CAR transgene levels by qPCR after tisagenlecleucel infusion are presented in gray. B, Cytokine profiles following YTB323 infusion. IL6, IL10, and IFNγ were measured by mean square displacement analysis up to 30 days for patients with cCR (long dashed line), CR (solid line), and non-CR (short dashed line), and with no CRS (black), grade (Gr) 1–2 CRS (blue), and Gr &gt;3 CRS (red). Pink bar indicates the median time of peak expansion measured by qPCR as in A. cCR, continuous CR indicates patients in CR before infusion of YTB323; CD, cluster of differentiation; DL, dose level; IFNγ, interferon gamma; IL, interleukin; LOQ, limit of quantification; qPCR, quantitative polymerase chain reaction.">
            <a:extLst>
              <a:ext uri="{FF2B5EF4-FFF2-40B4-BE49-F238E27FC236}">
                <a16:creationId xmlns:a16="http://schemas.microsoft.com/office/drawing/2014/main" id="{D6B492F1-D4D8-6384-5546-9F6150A655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7704"/>
          <a:stretch/>
        </p:blipFill>
        <p:spPr bwMode="auto">
          <a:xfrm>
            <a:off x="289775" y="917528"/>
            <a:ext cx="4127679" cy="25404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5. T-cell phenotype of CD4 and CD8 subsets in leukapheresis and YTB323 and tisagenlecleucel final products. A, Left: T-cell memory subsets in the leukapheresis (n = 17) preserved in the YTB323 final product (n = 16) using flow cytometry. Phenotype percentages of CD4 or CD8 for paired patient samples: naive/TSCM = CCR7+CD45RA+; central memory = CCR7+CD45RO+, effector memory = CCR7−CD45RO+, and senescent/exhausted = CD27–CD28–. Right: Absolute changes in phenotype frequencies [mean difference and 95% confidence interval (CI)] show overall preservation of memory T-cell subsets. B, Left: Significant changes in T-cell memory subsets between the leukapheresis (n = 122) and tisagenlecleucel final product (n = 140), including lower frequency of naive/TSCM in the final product using flow cytometry. Phenotype percentages of CD4 or CD8 for paired patient samples: naive/TSCM = CCR7+CD45RA+, central memory = CCR7+CD45RA–, effector memory = CCR7–CD45RA–, and effector = CCR7–CD45RA+. Right: Absolute changes in phenotype frequencies (mean difference and 95% CI) show significant shifts in memory T-cell subsets between the leukapheresis and final product. Leukapheresis material and tisagenlecleucel final product were from patients enrolled in the JULIET clinical trial (NCT02445248). C, YTB323 retains a naive stem-like gene signature. Single-sample gene set enrichment for leukapheresis and cell product T cells from bulk RNA-seq. YTB323: &lt;2-day manufacturing with T-Charge platform. Tisagenlecleucel: standard 9-day tisagenlecleucel manufacturing. Gene signature sets for stemness (left; ref. 22) and naive T cells (Tn) vs. effector memory T cells (TEM; right; ref. 7) were assessed for gene set enrichment scores in the leukapheresis and YTB323 and tisagenlecleucel cell products. P values are calculated for the comparison of YTB323 leukapheresis (n = 12) vs. cell products (n = 11) and tisagenlecleucel leukapheresis (n = 9) vs. cell products (n = 23).">
            <a:extLst>
              <a:ext uri="{FF2B5EF4-FFF2-40B4-BE49-F238E27FC236}">
                <a16:creationId xmlns:a16="http://schemas.microsoft.com/office/drawing/2014/main" id="{06B7694D-1817-3B31-F735-CF055297BD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0574" y="510811"/>
            <a:ext cx="4254227" cy="359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8955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Date Placeholder 3">
            <a:extLst>
              <a:ext uri="{FF2B5EF4-FFF2-40B4-BE49-F238E27FC236}">
                <a16:creationId xmlns:a16="http://schemas.microsoft.com/office/drawing/2014/main" id="{74DB4EE8-2941-89D7-5A9B-79DFDC5DEA32}"/>
              </a:ext>
            </a:extLst>
          </p:cNvPr>
          <p:cNvSpPr>
            <a:spLocks noGrp="1" noChangeArrowheads="1"/>
          </p:cNvSpPr>
          <p:nvPr>
            <p:custDataLst>
              <p:tags r:id="rId1"/>
            </p:custDataLst>
          </p:nvPr>
        </p:nvSpPr>
        <p:spPr bwMode="auto">
          <a:xfrm>
            <a:off x="1139825" y="4858673"/>
            <a:ext cx="1906764" cy="28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2202" tIns="47669" rIns="95338" bIns="47669"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1">
                <a:solidFill>
                  <a:srgbClr val="999999"/>
                </a:solidFill>
                <a:latin typeface="Helvetica" panose="020B0604020202020204" pitchFamily="34" charset="0"/>
              </a:rPr>
              <a:t>Date of Download:  9/21/2023</a:t>
            </a:r>
          </a:p>
        </p:txBody>
      </p:sp>
      <p:sp>
        <p:nvSpPr>
          <p:cNvPr id="16388" name="Footer Placeholder 4">
            <a:extLst>
              <a:ext uri="{FF2B5EF4-FFF2-40B4-BE49-F238E27FC236}">
                <a16:creationId xmlns:a16="http://schemas.microsoft.com/office/drawing/2014/main" id="{3B1EA393-5E16-FB28-5BEE-F4A083218F4D}"/>
              </a:ext>
            </a:extLst>
          </p:cNvPr>
          <p:cNvSpPr>
            <a:spLocks noGrp="1"/>
          </p:cNvSpPr>
          <p:nvPr>
            <p:custDataLst>
              <p:tags r:id="rId2"/>
            </p:custDataLst>
          </p:nvPr>
        </p:nvSpPr>
        <p:spPr>
          <a:xfrm>
            <a:off x="3470844" y="4857481"/>
            <a:ext cx="4533331" cy="289590"/>
          </a:xfrm>
          <a:prstGeom prst="rect">
            <a:avLst/>
          </a:prstGeom>
          <a:noFill/>
          <a:ln w="9525" cap="flat" cmpd="sng" algn="ctr">
            <a:noFill/>
            <a:prstDash val="solid"/>
            <a:miter lim="800000"/>
            <a:headEnd type="none" w="med" len="med"/>
            <a:tailEnd type="none" w="med" len="med"/>
          </a:ln>
        </p:spPr>
        <p:txBody>
          <a:bodyPr rIns="192202"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601">
                <a:solidFill>
                  <a:srgbClr val="7F7F7F"/>
                </a:solidFill>
              </a:rPr>
              <a:t>Copyright © 2023 American Association for Cancer Research. All rights reserved.</a:t>
            </a:r>
          </a:p>
        </p:txBody>
      </p:sp>
      <p:sp>
        <p:nvSpPr>
          <p:cNvPr id="14341" name="Text Placeholder 2">
            <a:extLst>
              <a:ext uri="{FF2B5EF4-FFF2-40B4-BE49-F238E27FC236}">
                <a16:creationId xmlns:a16="http://schemas.microsoft.com/office/drawing/2014/main" id="{13B209E3-A245-B92B-895C-E28114B2D90E}"/>
              </a:ext>
            </a:extLst>
          </p:cNvPr>
          <p:cNvSpPr>
            <a:spLocks noChangeArrowheads="1"/>
          </p:cNvSpPr>
          <p:nvPr>
            <p:custDataLst>
              <p:tags r:id="rId3"/>
            </p:custDataLst>
          </p:nvPr>
        </p:nvSpPr>
        <p:spPr bwMode="auto">
          <a:xfrm>
            <a:off x="289775" y="89380"/>
            <a:ext cx="8152325" cy="5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2965" rIns="102965"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b="1" dirty="0">
                <a:solidFill>
                  <a:schemeClr val="accent2"/>
                </a:solidFill>
                <a:latin typeface="+mn-lt"/>
              </a:rPr>
              <a:t>YTB323- CAR T-cell Efficacy in Early Clinical Development </a:t>
            </a:r>
          </a:p>
        </p:txBody>
      </p:sp>
      <p:sp>
        <p:nvSpPr>
          <p:cNvPr id="16390" name="Text Placeholder 2">
            <a:extLst>
              <a:ext uri="{FF2B5EF4-FFF2-40B4-BE49-F238E27FC236}">
                <a16:creationId xmlns:a16="http://schemas.microsoft.com/office/drawing/2014/main" id="{0CA20F33-5BB2-A23B-E8B0-1F9F5C0CF5EF}"/>
              </a:ext>
            </a:extLst>
          </p:cNvPr>
          <p:cNvSpPr txBox="1">
            <a:spLocks noChangeArrowheads="1"/>
          </p:cNvSpPr>
          <p:nvPr>
            <p:custDataLst>
              <p:tags r:id="rId4"/>
            </p:custDataLst>
          </p:nvPr>
        </p:nvSpPr>
        <p:spPr bwMode="auto">
          <a:xfrm>
            <a:off x="5441369" y="4206914"/>
            <a:ext cx="6864350" cy="162075"/>
          </a:xfrm>
          <a:prstGeom prst="rect">
            <a:avLst/>
          </a:prstGeom>
          <a:noFill/>
          <a:ln w="9525" cap="flat" cmpd="sng" algn="ctr">
            <a:noFill/>
            <a:prstDash val="solid"/>
            <a:round/>
            <a:headEnd type="none" w="med" len="med"/>
            <a:tailEnd type="none" w="med" len="med"/>
          </a:ln>
        </p:spPr>
        <p:txBody>
          <a:bodyPr lIns="190676" tIns="0" rIns="95338" bIns="4766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788" dirty="0">
                <a:ln w="9525" cap="flat" cmpd="sng" algn="ctr">
                  <a:noFill/>
                  <a:prstDash val="solid"/>
                  <a:round/>
                  <a:headEnd type="none" w="med" len="med"/>
                  <a:tailEnd type="none" w="med" len="med"/>
                </a:ln>
                <a:solidFill>
                  <a:srgbClr val="000000"/>
                </a:solidFill>
                <a:latin typeface="Helvetica" pitchFamily="2" charset="0"/>
                <a:sym typeface="Wingdings"/>
              </a:rPr>
              <a:t>Cancer </a:t>
            </a:r>
            <a:r>
              <a:rPr lang="en-US" altLang="en-US" sz="788" dirty="0" err="1">
                <a:ln w="9525" cap="flat" cmpd="sng" algn="ctr">
                  <a:noFill/>
                  <a:prstDash val="solid"/>
                  <a:round/>
                  <a:headEnd type="none" w="med" len="med"/>
                  <a:tailEnd type="none" w="med" len="med"/>
                </a:ln>
                <a:solidFill>
                  <a:srgbClr val="000000"/>
                </a:solidFill>
                <a:latin typeface="Helvetica" pitchFamily="2" charset="0"/>
                <a:sym typeface="Wingdings"/>
              </a:rPr>
              <a:t>Discov</a:t>
            </a:r>
            <a:r>
              <a:rPr lang="en-US" altLang="en-US" sz="788" dirty="0">
                <a:ln w="9525" cap="flat" cmpd="sng" algn="ctr">
                  <a:noFill/>
                  <a:prstDash val="solid"/>
                  <a:round/>
                  <a:headEnd type="none" w="med" len="med"/>
                  <a:tailEnd type="none" w="med" len="med"/>
                </a:ln>
                <a:solidFill>
                  <a:srgbClr val="000000"/>
                </a:solidFill>
                <a:latin typeface="Helvetica" pitchFamily="2" charset="0"/>
                <a:sym typeface="Wingdings"/>
              </a:rPr>
              <a:t>. 2023;13(9):1982-1997. doi:10.1158/2159-8290.CD-22-1276</a:t>
            </a:r>
          </a:p>
        </p:txBody>
      </p:sp>
      <p:sp>
        <p:nvSpPr>
          <p:cNvPr id="14343" name="Text Placeholder 2">
            <a:extLst>
              <a:ext uri="{FF2B5EF4-FFF2-40B4-BE49-F238E27FC236}">
                <a16:creationId xmlns:a16="http://schemas.microsoft.com/office/drawing/2014/main" id="{17627E29-5AAD-CC03-37F6-621702500A34}"/>
              </a:ext>
            </a:extLst>
          </p:cNvPr>
          <p:cNvSpPr>
            <a:spLocks noChangeArrowheads="1"/>
          </p:cNvSpPr>
          <p:nvPr>
            <p:custDataLst>
              <p:tags r:id="rId5"/>
            </p:custDataLst>
          </p:nvPr>
        </p:nvSpPr>
        <p:spPr bwMode="auto">
          <a:xfrm>
            <a:off x="1139825" y="4339080"/>
            <a:ext cx="6864350" cy="47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826">
              <a:latin typeface="Helvetica" panose="020B0604020202020204" pitchFamily="34" charset="0"/>
            </a:endParaRPr>
          </a:p>
        </p:txBody>
      </p:sp>
      <p:sp>
        <p:nvSpPr>
          <p:cNvPr id="14344" name="TextBox 11">
            <a:extLst>
              <a:ext uri="{FF2B5EF4-FFF2-40B4-BE49-F238E27FC236}">
                <a16:creationId xmlns:a16="http://schemas.microsoft.com/office/drawing/2014/main" id="{20AB51D6-9517-36E3-CA11-606DCDB65830}"/>
              </a:ext>
            </a:extLst>
          </p:cNvPr>
          <p:cNvSpPr>
            <a:spLocks noChangeArrowheads="1"/>
          </p:cNvSpPr>
          <p:nvPr>
            <p:custDataLst>
              <p:tags r:id="rId6"/>
            </p:custDataLst>
          </p:nvPr>
        </p:nvSpPr>
        <p:spPr bwMode="auto">
          <a:xfrm>
            <a:off x="1139825" y="4136486"/>
            <a:ext cx="6864350" cy="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826" b="1">
              <a:latin typeface="Helvetica" panose="020B0604020202020204" pitchFamily="34" charset="0"/>
            </a:endParaRPr>
          </a:p>
        </p:txBody>
      </p:sp>
      <p:pic>
        <p:nvPicPr>
          <p:cNvPr id="14346" name="New picture">
            <a:extLst>
              <a:ext uri="{FF2B5EF4-FFF2-40B4-BE49-F238E27FC236}">
                <a16:creationId xmlns:a16="http://schemas.microsoft.com/office/drawing/2014/main" id="{A75E20ED-3B71-91DA-D184-D29177785461}"/>
              </a:ext>
            </a:extLst>
          </p:cNvPr>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a:stretch>
            <a:fillRect/>
          </a:stretch>
        </p:blipFill>
        <p:spPr bwMode="auto">
          <a:xfrm>
            <a:off x="740535" y="698351"/>
            <a:ext cx="7422269" cy="333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B4C218-8C91-E1E7-CC73-879B3A847F09}"/>
              </a:ext>
            </a:extLst>
          </p:cNvPr>
          <p:cNvSpPr>
            <a:spLocks noGrp="1"/>
          </p:cNvSpPr>
          <p:nvPr>
            <p:ph sz="half" idx="1"/>
          </p:nvPr>
        </p:nvSpPr>
        <p:spPr>
          <a:xfrm>
            <a:off x="38044" y="822961"/>
            <a:ext cx="3304024" cy="3491462"/>
          </a:xfrm>
        </p:spPr>
        <p:txBody>
          <a:bodyPr>
            <a:normAutofit fontScale="55000" lnSpcReduction="20000"/>
          </a:bodyPr>
          <a:lstStyle/>
          <a:p>
            <a:endParaRPr lang="en-US" b="0" i="0" dirty="0">
              <a:solidFill>
                <a:srgbClr val="222222"/>
              </a:solidFill>
              <a:effectLst/>
              <a:latin typeface="-apple-system"/>
            </a:endParaRPr>
          </a:p>
          <a:p>
            <a:r>
              <a:rPr lang="en-US" b="0" i="0" dirty="0" err="1">
                <a:solidFill>
                  <a:srgbClr val="222222"/>
                </a:solidFill>
                <a:effectLst/>
                <a:latin typeface="-apple-system"/>
              </a:rPr>
              <a:t>Germal</a:t>
            </a:r>
            <a:r>
              <a:rPr lang="en-US" b="0" i="0" dirty="0">
                <a:solidFill>
                  <a:srgbClr val="222222"/>
                </a:solidFill>
                <a:effectLst/>
                <a:latin typeface="-apple-system"/>
              </a:rPr>
              <a:t> Lymphoma Alliance/ German SCT registry</a:t>
            </a:r>
          </a:p>
          <a:p>
            <a:r>
              <a:rPr lang="en-US" dirty="0">
                <a:solidFill>
                  <a:srgbClr val="222222"/>
                </a:solidFill>
                <a:latin typeface="-apple-system"/>
              </a:rPr>
              <a:t>356 pts total (</a:t>
            </a:r>
            <a:r>
              <a:rPr lang="en-US" b="0" i="0" dirty="0">
                <a:solidFill>
                  <a:srgbClr val="222222"/>
                </a:solidFill>
                <a:effectLst/>
                <a:latin typeface="-apple-system"/>
              </a:rPr>
              <a:t>140 patients age 65 years or older (median age 71 years, range 65–83) No significant differences in terms of gender, LBCL subset, pretreatment lines, PS, IPI, etc</a:t>
            </a:r>
          </a:p>
          <a:p>
            <a:pPr lvl="1"/>
            <a:r>
              <a:rPr lang="en-US" b="0" i="0" dirty="0">
                <a:solidFill>
                  <a:srgbClr val="222222"/>
                </a:solidFill>
                <a:effectLst/>
                <a:latin typeface="-apple-system"/>
              </a:rPr>
              <a:t>More Younger pts failed SCT</a:t>
            </a:r>
          </a:p>
          <a:p>
            <a:r>
              <a:rPr lang="en-US" b="0" i="0" dirty="0" err="1">
                <a:solidFill>
                  <a:srgbClr val="222222"/>
                </a:solidFill>
                <a:effectLst/>
                <a:latin typeface="-apple-system"/>
              </a:rPr>
              <a:t>Toxicites</a:t>
            </a:r>
            <a:r>
              <a:rPr lang="en-US" b="0" i="0" dirty="0">
                <a:solidFill>
                  <a:srgbClr val="222222"/>
                </a:solidFill>
                <a:effectLst/>
                <a:latin typeface="-apple-system"/>
              </a:rPr>
              <a:t>: no difference in CRS, older adults w/ more ICANS</a:t>
            </a:r>
          </a:p>
          <a:p>
            <a:r>
              <a:rPr lang="en-US" b="0" i="0" dirty="0">
                <a:solidFill>
                  <a:srgbClr val="222222"/>
                </a:solidFill>
                <a:effectLst/>
                <a:latin typeface="-apple-system"/>
              </a:rPr>
              <a:t>Non-relapse mortality (NRM) tended to be higher in the elderly group</a:t>
            </a:r>
          </a:p>
          <a:p>
            <a:pPr lvl="1"/>
            <a:r>
              <a:rPr lang="en-US" b="0" i="0" dirty="0">
                <a:solidFill>
                  <a:srgbClr val="222222"/>
                </a:solidFill>
                <a:effectLst/>
                <a:latin typeface="-apple-system"/>
              </a:rPr>
              <a:t>12-month cumulative NRM (9% vs 3% )</a:t>
            </a:r>
            <a:endParaRPr lang="en-US" dirty="0"/>
          </a:p>
        </p:txBody>
      </p:sp>
      <p:sp>
        <p:nvSpPr>
          <p:cNvPr id="4" name="Title 3">
            <a:extLst>
              <a:ext uri="{FF2B5EF4-FFF2-40B4-BE49-F238E27FC236}">
                <a16:creationId xmlns:a16="http://schemas.microsoft.com/office/drawing/2014/main" id="{4767D646-92EF-AAF2-C83A-84C38F79E3B5}"/>
              </a:ext>
            </a:extLst>
          </p:cNvPr>
          <p:cNvSpPr>
            <a:spLocks noGrp="1"/>
          </p:cNvSpPr>
          <p:nvPr>
            <p:ph type="title"/>
          </p:nvPr>
        </p:nvSpPr>
        <p:spPr/>
        <p:txBody>
          <a:bodyPr/>
          <a:lstStyle/>
          <a:p>
            <a:r>
              <a:rPr lang="en-US" dirty="0"/>
              <a:t>CAR-T for the elderly</a:t>
            </a:r>
          </a:p>
        </p:txBody>
      </p:sp>
      <p:pic>
        <p:nvPicPr>
          <p:cNvPr id="5122" name="Picture 2" descr="figure 1">
            <a:extLst>
              <a:ext uri="{FF2B5EF4-FFF2-40B4-BE49-F238E27FC236}">
                <a16:creationId xmlns:a16="http://schemas.microsoft.com/office/drawing/2014/main" id="{51209592-F786-76CD-7472-E7139F08F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856" y="740536"/>
            <a:ext cx="5531476" cy="3573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38E5B7-C2A2-F3AD-6850-F4BA9ABE07DC}"/>
              </a:ext>
            </a:extLst>
          </p:cNvPr>
          <p:cNvSpPr txBox="1"/>
          <p:nvPr/>
        </p:nvSpPr>
        <p:spPr>
          <a:xfrm>
            <a:off x="4394916" y="4496443"/>
            <a:ext cx="4607416" cy="338554"/>
          </a:xfrm>
          <a:prstGeom prst="rect">
            <a:avLst/>
          </a:prstGeom>
          <a:noFill/>
        </p:spPr>
        <p:txBody>
          <a:bodyPr wrap="square">
            <a:spAutoFit/>
          </a:bodyPr>
          <a:lstStyle/>
          <a:p>
            <a:r>
              <a:rPr lang="en-US" sz="800" b="0" i="0" dirty="0">
                <a:solidFill>
                  <a:srgbClr val="222222"/>
                </a:solidFill>
                <a:effectLst/>
                <a:latin typeface="-apple-system"/>
              </a:rPr>
              <a:t>Dreger, P., </a:t>
            </a:r>
            <a:r>
              <a:rPr lang="en-US" sz="800" b="0" i="0" dirty="0" err="1">
                <a:solidFill>
                  <a:srgbClr val="222222"/>
                </a:solidFill>
                <a:effectLst/>
                <a:latin typeface="-apple-system"/>
              </a:rPr>
              <a:t>Holtick</a:t>
            </a:r>
            <a:r>
              <a:rPr lang="en-US" sz="800" b="0" i="0" dirty="0">
                <a:solidFill>
                  <a:srgbClr val="222222"/>
                </a:solidFill>
                <a:effectLst/>
                <a:latin typeface="-apple-system"/>
              </a:rPr>
              <a:t>, U., </a:t>
            </a:r>
            <a:r>
              <a:rPr lang="en-US" sz="800" b="0" i="0" dirty="0" err="1">
                <a:solidFill>
                  <a:srgbClr val="222222"/>
                </a:solidFill>
                <a:effectLst/>
                <a:latin typeface="-apple-system"/>
              </a:rPr>
              <a:t>Subklewe</a:t>
            </a:r>
            <a:r>
              <a:rPr lang="en-US" sz="800" b="0" i="0" dirty="0">
                <a:solidFill>
                  <a:srgbClr val="222222"/>
                </a:solidFill>
                <a:effectLst/>
                <a:latin typeface="-apple-system"/>
              </a:rPr>
              <a:t>, M. </a:t>
            </a:r>
            <a:r>
              <a:rPr lang="en-US" sz="800" b="0" i="1" dirty="0">
                <a:solidFill>
                  <a:srgbClr val="222222"/>
                </a:solidFill>
                <a:effectLst/>
                <a:latin typeface="-apple-system"/>
              </a:rPr>
              <a:t>et al.</a:t>
            </a:r>
            <a:r>
              <a:rPr lang="en-US" sz="800" b="0" i="0" dirty="0">
                <a:solidFill>
                  <a:srgbClr val="222222"/>
                </a:solidFill>
                <a:effectLst/>
                <a:latin typeface="-apple-system"/>
              </a:rPr>
              <a:t> Impact of age on outcome of CAR-T cell therapies for large B-cell lymphoma: the GLA/DRST experience. </a:t>
            </a:r>
            <a:r>
              <a:rPr lang="en-US" sz="800" b="0" i="1" dirty="0">
                <a:solidFill>
                  <a:srgbClr val="222222"/>
                </a:solidFill>
                <a:effectLst/>
                <a:latin typeface="-apple-system"/>
              </a:rPr>
              <a:t>Bone Marrow Transplant</a:t>
            </a:r>
            <a:r>
              <a:rPr lang="en-US" sz="800" b="0" i="0" dirty="0">
                <a:solidFill>
                  <a:srgbClr val="222222"/>
                </a:solidFill>
                <a:effectLst/>
                <a:latin typeface="-apple-system"/>
              </a:rPr>
              <a:t> </a:t>
            </a:r>
            <a:r>
              <a:rPr lang="en-US" sz="800" b="1" i="0" dirty="0">
                <a:solidFill>
                  <a:srgbClr val="222222"/>
                </a:solidFill>
                <a:effectLst/>
                <a:latin typeface="-apple-system"/>
              </a:rPr>
              <a:t>58</a:t>
            </a:r>
            <a:r>
              <a:rPr lang="en-US" sz="800" b="0" i="0" dirty="0">
                <a:solidFill>
                  <a:srgbClr val="222222"/>
                </a:solidFill>
                <a:effectLst/>
                <a:latin typeface="-apple-system"/>
              </a:rPr>
              <a:t>, 229–232 (2023</a:t>
            </a:r>
            <a:endParaRPr lang="en-US" sz="800" dirty="0"/>
          </a:p>
        </p:txBody>
      </p:sp>
    </p:spTree>
    <p:extLst>
      <p:ext uri="{BB962C8B-B14F-4D97-AF65-F5344CB8AC3E}">
        <p14:creationId xmlns:p14="http://schemas.microsoft.com/office/powerpoint/2010/main" val="37105815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186744" y="135856"/>
            <a:ext cx="8879638" cy="187102"/>
          </a:xfrm>
          <a:prstGeom prst="rect">
            <a:avLst/>
          </a:prstGeom>
          <a:noFill/>
          <a:ln w="9525" cap="flat" cmpd="sng" algn="ctr">
            <a:noFill/>
            <a:prstDash val="solid"/>
            <a:miter lim="800000"/>
            <a:headEnd type="none" w="med" len="med"/>
            <a:tailEnd type="none" w="med" len="med"/>
          </a:ln>
        </p:spPr>
        <p:txBody>
          <a:bodyPr lIns="190676" tIns="47669" rIns="95338" bIns="0"/>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dirty="0">
                <a:ln w="9525" cap="flat" cmpd="sng" algn="ctr">
                  <a:noFill/>
                  <a:prstDash val="solid"/>
                  <a:round/>
                  <a:headEnd type="none" w="med" len="med"/>
                  <a:tailEnd type="none" w="med" len="med"/>
                </a:ln>
                <a:solidFill>
                  <a:schemeClr val="accent2"/>
                </a:solidFill>
                <a:latin typeface="Helvetica"/>
                <a:cs typeface="Helvetica"/>
                <a:sym typeface="Wingdings"/>
              </a:rPr>
              <a:t> </a:t>
            </a:r>
            <a:r>
              <a:rPr lang="en-US" b="1" dirty="0">
                <a:ln w="9525" cap="flat" cmpd="sng" algn="ctr">
                  <a:noFill/>
                  <a:prstDash val="solid"/>
                  <a:round/>
                  <a:headEnd type="none" w="med" len="med"/>
                  <a:tailEnd type="none" w="med" len="med"/>
                </a:ln>
                <a:solidFill>
                  <a:schemeClr val="accent2"/>
                </a:solidFill>
                <a:latin typeface="Helvetica"/>
                <a:cs typeface="Helvetica"/>
                <a:sym typeface="Wingdings"/>
              </a:rPr>
              <a:t>Real-world experience of CAR T-cell therapy in older patients with relapsed/refractory diffuse large B-cell lymphoma</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4398135" y="4892803"/>
            <a:ext cx="5133497" cy="255460"/>
          </a:xfrm>
          <a:prstGeom prst="rect">
            <a:avLst/>
          </a:prstGeom>
          <a:noFill/>
          <a:ln w="9525" cap="flat" cmpd="sng" algn="ctr">
            <a:noFill/>
            <a:prstDash val="solid"/>
            <a:miter lim="800000"/>
            <a:headEnd type="none" w="med" len="med"/>
            <a:tailEnd type="none" w="med" len="med"/>
          </a:ln>
        </p:spPr>
        <p:txBody>
          <a:bodyPr lIns="190676" tIns="0" rIns="0" bIns="47669"/>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800" b="1" dirty="0">
                <a:ln w="9525" cap="flat" cmpd="sng" algn="ctr">
                  <a:noFill/>
                  <a:prstDash val="solid"/>
                  <a:round/>
                  <a:headEnd type="none" w="med" len="med"/>
                  <a:tailEnd type="none" w="med" len="med"/>
                </a:ln>
                <a:solidFill>
                  <a:srgbClr val="000000"/>
                </a:solidFill>
                <a:latin typeface="Helvetica"/>
                <a:cs typeface="Helvetica"/>
                <a:sym typeface="Wingdings"/>
              </a:rPr>
              <a:t>Dai </a:t>
            </a:r>
            <a:r>
              <a:rPr lang="en-US" sz="800" b="1" dirty="0" err="1">
                <a:ln w="9525" cap="flat" cmpd="sng" algn="ctr">
                  <a:noFill/>
                  <a:prstDash val="solid"/>
                  <a:round/>
                  <a:headEnd type="none" w="med" len="med"/>
                  <a:tailEnd type="none" w="med" len="med"/>
                </a:ln>
                <a:solidFill>
                  <a:srgbClr val="000000"/>
                </a:solidFill>
                <a:latin typeface="Helvetica"/>
                <a:cs typeface="Helvetica"/>
                <a:sym typeface="Wingdings"/>
              </a:rPr>
              <a:t>Chihara</a:t>
            </a:r>
            <a:r>
              <a:rPr lang="en-US" sz="800" b="1" dirty="0">
                <a:ln w="9525" cap="flat" cmpd="sng" algn="ctr">
                  <a:noFill/>
                  <a:prstDash val="solid"/>
                  <a:round/>
                  <a:headEnd type="none" w="med" len="med"/>
                  <a:tailEnd type="none" w="med" len="med"/>
                </a:ln>
                <a:solidFill>
                  <a:srgbClr val="000000"/>
                </a:solidFill>
                <a:latin typeface="Helvetica"/>
                <a:cs typeface="Helvetica"/>
                <a:sym typeface="Wingdings"/>
              </a:rPr>
              <a:t> et al., Blood, 2023</a:t>
            </a:r>
            <a:r>
              <a:rPr lang="en-US" sz="901" b="1" dirty="0">
                <a:ln w="9525" cap="flat" cmpd="sng" algn="ctr">
                  <a:noFill/>
                  <a:prstDash val="solid"/>
                  <a:round/>
                  <a:headEnd type="none" w="med" len="med"/>
                  <a:tailEnd type="none" w="med" len="med"/>
                </a:ln>
                <a:solidFill>
                  <a:srgbClr val="000000"/>
                </a:solidFill>
                <a:latin typeface="Helvetica"/>
                <a:cs typeface="Helvetica"/>
                <a:sym typeface="Wingdings"/>
              </a:rPr>
              <a:t>, </a:t>
            </a:r>
          </a:p>
        </p:txBody>
      </p:sp>
      <p:pic>
        <p:nvPicPr>
          <p:cNvPr id="3079" name="New picture">
            <a:extLst>
              <a:ext uri="{FF2B5EF4-FFF2-40B4-BE49-F238E27FC236}">
                <a16:creationId xmlns:a16="http://schemas.microsoft.com/office/drawing/2014/main" id="{BF4198A5-212D-7830-4592-33EA87B271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8" b="13858"/>
          <a:stretch/>
        </p:blipFill>
        <p:spPr bwMode="auto">
          <a:xfrm>
            <a:off x="4572000" y="766586"/>
            <a:ext cx="4559120" cy="335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TextBox 2">
            <a:extLst>
              <a:ext uri="{FF2B5EF4-FFF2-40B4-BE49-F238E27FC236}">
                <a16:creationId xmlns:a16="http://schemas.microsoft.com/office/drawing/2014/main" id="{1363A316-0BFE-9854-623D-61D11D75DADF}"/>
              </a:ext>
            </a:extLst>
          </p:cNvPr>
          <p:cNvSpPr txBox="1"/>
          <p:nvPr/>
        </p:nvSpPr>
        <p:spPr>
          <a:xfrm>
            <a:off x="238259" y="766586"/>
            <a:ext cx="4282226" cy="3139321"/>
          </a:xfrm>
          <a:prstGeom prst="rect">
            <a:avLst/>
          </a:prstGeom>
          <a:noFill/>
        </p:spPr>
        <p:txBody>
          <a:bodyPr wrap="square">
            <a:spAutoFit/>
          </a:bodyPr>
          <a:lstStyle/>
          <a:p>
            <a:pPr marL="342900" indent="-342900">
              <a:buFont typeface="Arial" panose="020B0604020202020204" pitchFamily="34" charset="0"/>
              <a:buChar char="•"/>
            </a:pPr>
            <a:r>
              <a:rPr lang="en-US" sz="1800" dirty="0">
                <a:solidFill>
                  <a:srgbClr val="1A1A1A"/>
                </a:solidFill>
                <a:latin typeface="+mn-lt"/>
              </a:rPr>
              <a:t>100% Medicare fee-for-service claims database and analyzed outcomes </a:t>
            </a:r>
          </a:p>
          <a:p>
            <a:pPr marL="342900" indent="-342900">
              <a:buFont typeface="Arial" panose="020B0604020202020204" pitchFamily="34" charset="0"/>
              <a:buChar char="•"/>
            </a:pPr>
            <a:r>
              <a:rPr lang="en-US" sz="1800" b="0" i="0" dirty="0">
                <a:solidFill>
                  <a:srgbClr val="1A1A1A"/>
                </a:solidFill>
                <a:effectLst/>
                <a:latin typeface="+mn-lt"/>
              </a:rPr>
              <a:t>551 pts (aged ≥65 years) w/ DLBCL who received CAR T-cell therapy between 2018 and 2020.</a:t>
            </a:r>
          </a:p>
          <a:p>
            <a:pPr marL="342900" indent="-342900">
              <a:buFont typeface="Arial" panose="020B0604020202020204" pitchFamily="34" charset="0"/>
              <a:buChar char="•"/>
            </a:pPr>
            <a:r>
              <a:rPr lang="en-US" sz="1800" b="0" i="0" dirty="0">
                <a:solidFill>
                  <a:srgbClr val="1A1A1A"/>
                </a:solidFill>
                <a:effectLst/>
                <a:latin typeface="+mn-lt"/>
              </a:rPr>
              <a:t>PTs age ≥75 years w/ shorter EFS compared with pts age 65 to 69 and 70 to 74 years</a:t>
            </a:r>
          </a:p>
          <a:p>
            <a:pPr marL="342900" indent="-342900">
              <a:buFont typeface="Arial" panose="020B0604020202020204" pitchFamily="34" charset="0"/>
              <a:buChar char="•"/>
            </a:pPr>
            <a:r>
              <a:rPr lang="en-US" sz="1800" b="0" i="0" dirty="0">
                <a:solidFill>
                  <a:srgbClr val="1A1A1A"/>
                </a:solidFill>
                <a:effectLst/>
                <a:latin typeface="+mn-lt"/>
              </a:rPr>
              <a:t>No significant difference in OS (median 17 </a:t>
            </a:r>
            <a:r>
              <a:rPr lang="en-US" sz="1800" b="0" i="0" dirty="0" err="1">
                <a:solidFill>
                  <a:srgbClr val="1A1A1A"/>
                </a:solidFill>
                <a:effectLst/>
                <a:latin typeface="+mn-lt"/>
              </a:rPr>
              <a:t>mos</a:t>
            </a:r>
            <a:r>
              <a:rPr lang="en-US" sz="1800" b="0" i="0" dirty="0">
                <a:solidFill>
                  <a:srgbClr val="1A1A1A"/>
                </a:solidFill>
                <a:effectLst/>
                <a:latin typeface="+mn-lt"/>
              </a:rPr>
              <a:t>) </a:t>
            </a:r>
            <a:endParaRPr lang="en-US" sz="1800" dirty="0">
              <a:latin typeface="+mn-lt"/>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3A18D8-AC8E-2080-B875-0A4B344B095D}"/>
              </a:ext>
            </a:extLst>
          </p:cNvPr>
          <p:cNvSpPr>
            <a:spLocks noGrp="1"/>
          </p:cNvSpPr>
          <p:nvPr>
            <p:ph sz="half" idx="1"/>
          </p:nvPr>
        </p:nvSpPr>
        <p:spPr>
          <a:xfrm>
            <a:off x="685800" y="1117600"/>
            <a:ext cx="8271456" cy="3138868"/>
          </a:xfrm>
        </p:spPr>
        <p:txBody>
          <a:bodyPr>
            <a:normAutofit fontScale="85000" lnSpcReduction="10000"/>
          </a:bodyPr>
          <a:lstStyle/>
          <a:p>
            <a:r>
              <a:rPr lang="en-US" dirty="0">
                <a:latin typeface="Arial Body"/>
              </a:rPr>
              <a:t>Open label Phase 2 trial for pts ineligible for auto-SCT</a:t>
            </a:r>
          </a:p>
          <a:p>
            <a:r>
              <a:rPr lang="en-US" b="0" i="0" dirty="0" err="1">
                <a:solidFill>
                  <a:srgbClr val="222222"/>
                </a:solidFill>
                <a:effectLst/>
                <a:latin typeface="Arial Body"/>
              </a:rPr>
              <a:t>Axi</a:t>
            </a:r>
            <a:r>
              <a:rPr lang="en-US" b="0" i="0" dirty="0">
                <a:solidFill>
                  <a:srgbClr val="222222"/>
                </a:solidFill>
                <a:effectLst/>
                <a:latin typeface="Arial Body"/>
              </a:rPr>
              <a:t>-cel as a second-line therapy in 62 patients with R/R LBCL</a:t>
            </a:r>
          </a:p>
          <a:p>
            <a:r>
              <a:rPr lang="en-US" b="0" i="0" dirty="0">
                <a:solidFill>
                  <a:srgbClr val="222222"/>
                </a:solidFill>
                <a:effectLst/>
                <a:latin typeface="Arial Body"/>
              </a:rPr>
              <a:t>Ineligible for ASCT based on a physician’s assessment and with at least one of the following criteria</a:t>
            </a:r>
          </a:p>
          <a:p>
            <a:pPr lvl="1"/>
            <a:r>
              <a:rPr lang="en-US" b="0" i="0" dirty="0">
                <a:solidFill>
                  <a:srgbClr val="222222"/>
                </a:solidFill>
                <a:effectLst/>
                <a:latin typeface="Arial Body"/>
              </a:rPr>
              <a:t>age ≥65 years</a:t>
            </a:r>
          </a:p>
          <a:p>
            <a:pPr lvl="1"/>
            <a:r>
              <a:rPr lang="en-US" b="0" i="0" dirty="0">
                <a:solidFill>
                  <a:srgbClr val="222222"/>
                </a:solidFill>
                <a:effectLst/>
                <a:latin typeface="Arial Body"/>
              </a:rPr>
              <a:t>HCT-CI score ≥3 </a:t>
            </a:r>
          </a:p>
          <a:p>
            <a:pPr lvl="1"/>
            <a:r>
              <a:rPr lang="en-US" b="0" i="0" dirty="0">
                <a:solidFill>
                  <a:srgbClr val="222222"/>
                </a:solidFill>
                <a:effectLst/>
                <a:latin typeface="Arial Body"/>
              </a:rPr>
              <a:t>previous ASCT (as first-line consolidation).</a:t>
            </a:r>
            <a:endParaRPr lang="en-US" dirty="0">
              <a:latin typeface="Arial Body"/>
            </a:endParaRPr>
          </a:p>
          <a:p>
            <a:endParaRPr lang="en-US" dirty="0"/>
          </a:p>
          <a:p>
            <a:endParaRPr lang="en-US" dirty="0"/>
          </a:p>
        </p:txBody>
      </p:sp>
      <p:sp>
        <p:nvSpPr>
          <p:cNvPr id="4" name="Title 3">
            <a:extLst>
              <a:ext uri="{FF2B5EF4-FFF2-40B4-BE49-F238E27FC236}">
                <a16:creationId xmlns:a16="http://schemas.microsoft.com/office/drawing/2014/main" id="{A56CF66E-92A3-2739-A734-8D00E9FA59DA}"/>
              </a:ext>
            </a:extLst>
          </p:cNvPr>
          <p:cNvSpPr>
            <a:spLocks noGrp="1"/>
          </p:cNvSpPr>
          <p:nvPr>
            <p:ph type="title"/>
          </p:nvPr>
        </p:nvSpPr>
        <p:spPr/>
        <p:txBody>
          <a:bodyPr/>
          <a:lstStyle/>
          <a:p>
            <a:r>
              <a:rPr lang="en-US" b="1" i="0" dirty="0">
                <a:solidFill>
                  <a:srgbClr val="222222"/>
                </a:solidFill>
                <a:effectLst/>
                <a:latin typeface="Harding"/>
              </a:rPr>
              <a:t>ALYCANTE trial</a:t>
            </a:r>
            <a:br>
              <a:rPr lang="en-US" b="1" i="0" dirty="0">
                <a:solidFill>
                  <a:srgbClr val="222222"/>
                </a:solidFill>
                <a:effectLst/>
                <a:latin typeface="Harding"/>
              </a:rPr>
            </a:br>
            <a:endParaRPr lang="en-US" dirty="0"/>
          </a:p>
        </p:txBody>
      </p:sp>
    </p:spTree>
    <p:extLst>
      <p:ext uri="{BB962C8B-B14F-4D97-AF65-F5344CB8AC3E}">
        <p14:creationId xmlns:p14="http://schemas.microsoft.com/office/powerpoint/2010/main" val="18872907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CD38E0-7BDC-9BB7-EB9B-6E491171F42D}"/>
              </a:ext>
            </a:extLst>
          </p:cNvPr>
          <p:cNvSpPr>
            <a:spLocks noGrp="1"/>
          </p:cNvSpPr>
          <p:nvPr>
            <p:ph sz="half" idx="1"/>
          </p:nvPr>
        </p:nvSpPr>
        <p:spPr>
          <a:xfrm>
            <a:off x="685800" y="692742"/>
            <a:ext cx="3810000" cy="3555855"/>
          </a:xfrm>
        </p:spPr>
        <p:txBody>
          <a:bodyPr>
            <a:normAutofit fontScale="40000" lnSpcReduction="20000"/>
          </a:bodyPr>
          <a:lstStyle/>
          <a:p>
            <a:r>
              <a:rPr lang="en-US" sz="4500" dirty="0">
                <a:solidFill>
                  <a:schemeClr val="accent2"/>
                </a:solidFill>
              </a:rPr>
              <a:t>Inclusion</a:t>
            </a:r>
          </a:p>
          <a:p>
            <a:pPr algn="l">
              <a:buFont typeface="+mj-lt"/>
              <a:buAutoNum type="arabicPeriod"/>
            </a:pPr>
            <a:r>
              <a:rPr lang="en-US" sz="3400" b="0" i="0" dirty="0">
                <a:solidFill>
                  <a:srgbClr val="222222"/>
                </a:solidFill>
                <a:effectLst/>
                <a:latin typeface="Harding"/>
              </a:rPr>
              <a:t>ECOG performance status of 0, 1 or 2.</a:t>
            </a:r>
          </a:p>
          <a:p>
            <a:pPr algn="l">
              <a:buFont typeface="+mj-lt"/>
              <a:buAutoNum type="arabicPeriod"/>
            </a:pPr>
            <a:r>
              <a:rPr lang="en-US" sz="3400" b="0" i="0" dirty="0">
                <a:solidFill>
                  <a:srgbClr val="222222"/>
                </a:solidFill>
                <a:effectLst/>
                <a:latin typeface="Harding"/>
              </a:rPr>
              <a:t>Adequate vascular access for leukapheresis (peripheral or central venous line).</a:t>
            </a:r>
          </a:p>
          <a:p>
            <a:pPr algn="l">
              <a:buFont typeface="+mj-lt"/>
              <a:buAutoNum type="arabicPeriod"/>
            </a:pPr>
            <a:r>
              <a:rPr lang="en-US" sz="3400" b="0" i="0" dirty="0">
                <a:solidFill>
                  <a:srgbClr val="222222"/>
                </a:solidFill>
                <a:effectLst/>
                <a:latin typeface="Harding"/>
              </a:rPr>
              <a:t>Absolute neutrophil count ≥1.0 × 10</a:t>
            </a:r>
            <a:r>
              <a:rPr lang="en-US" sz="3400" b="0" i="0" baseline="30000" dirty="0">
                <a:solidFill>
                  <a:srgbClr val="222222"/>
                </a:solidFill>
                <a:effectLst/>
                <a:latin typeface="Harding"/>
              </a:rPr>
              <a:t>9</a:t>
            </a:r>
            <a:r>
              <a:rPr lang="en-US" sz="3400" b="0" i="0" dirty="0">
                <a:solidFill>
                  <a:srgbClr val="222222"/>
                </a:solidFill>
                <a:effectLst/>
                <a:latin typeface="Harding"/>
              </a:rPr>
              <a:t> l</a:t>
            </a:r>
            <a:r>
              <a:rPr lang="en-US" sz="3400" b="0" i="0" baseline="30000" dirty="0">
                <a:solidFill>
                  <a:srgbClr val="222222"/>
                </a:solidFill>
                <a:effectLst/>
                <a:latin typeface="Harding"/>
              </a:rPr>
              <a:t>−1</a:t>
            </a:r>
            <a:r>
              <a:rPr lang="en-US" sz="3400" b="0" i="0" dirty="0">
                <a:solidFill>
                  <a:srgbClr val="222222"/>
                </a:solidFill>
                <a:effectLst/>
                <a:latin typeface="Harding"/>
              </a:rPr>
              <a:t>.</a:t>
            </a:r>
          </a:p>
          <a:p>
            <a:pPr algn="l">
              <a:buFont typeface="+mj-lt"/>
              <a:buAutoNum type="arabicPeriod"/>
            </a:pPr>
            <a:r>
              <a:rPr lang="en-US" sz="3400" b="0" i="0" dirty="0">
                <a:solidFill>
                  <a:srgbClr val="222222"/>
                </a:solidFill>
                <a:effectLst/>
                <a:latin typeface="Harding"/>
              </a:rPr>
              <a:t>Platelet count ≥75 × 10</a:t>
            </a:r>
            <a:r>
              <a:rPr lang="en-US" sz="3400" b="0" i="0" baseline="30000" dirty="0">
                <a:solidFill>
                  <a:srgbClr val="222222"/>
                </a:solidFill>
                <a:effectLst/>
                <a:latin typeface="Harding"/>
              </a:rPr>
              <a:t>9</a:t>
            </a:r>
            <a:r>
              <a:rPr lang="en-US" sz="3400" b="0" i="0" dirty="0">
                <a:solidFill>
                  <a:srgbClr val="222222"/>
                </a:solidFill>
                <a:effectLst/>
                <a:latin typeface="Harding"/>
              </a:rPr>
              <a:t> l</a:t>
            </a:r>
            <a:r>
              <a:rPr lang="en-US" sz="3400" b="0" i="0" baseline="30000" dirty="0">
                <a:solidFill>
                  <a:srgbClr val="222222"/>
                </a:solidFill>
                <a:effectLst/>
                <a:latin typeface="Harding"/>
              </a:rPr>
              <a:t>−1</a:t>
            </a:r>
            <a:r>
              <a:rPr lang="en-US" sz="3400" b="0" i="0" dirty="0">
                <a:solidFill>
                  <a:srgbClr val="222222"/>
                </a:solidFill>
                <a:effectLst/>
                <a:latin typeface="Harding"/>
              </a:rPr>
              <a:t>.</a:t>
            </a:r>
          </a:p>
          <a:p>
            <a:pPr algn="l">
              <a:buFont typeface="+mj-lt"/>
              <a:buAutoNum type="arabicPeriod"/>
            </a:pPr>
            <a:r>
              <a:rPr lang="en-US" sz="3400" b="0" i="0" dirty="0">
                <a:solidFill>
                  <a:srgbClr val="222222"/>
                </a:solidFill>
                <a:effectLst/>
                <a:latin typeface="Harding"/>
              </a:rPr>
              <a:t>Absolute lymphocyte count ≥0.1 × 10</a:t>
            </a:r>
            <a:r>
              <a:rPr lang="en-US" sz="3400" b="0" i="0" baseline="30000" dirty="0">
                <a:solidFill>
                  <a:srgbClr val="222222"/>
                </a:solidFill>
                <a:effectLst/>
                <a:latin typeface="Harding"/>
              </a:rPr>
              <a:t>9</a:t>
            </a:r>
            <a:r>
              <a:rPr lang="en-US" sz="3400" b="0" i="0" dirty="0">
                <a:solidFill>
                  <a:srgbClr val="222222"/>
                </a:solidFill>
                <a:effectLst/>
                <a:latin typeface="Harding"/>
              </a:rPr>
              <a:t> l</a:t>
            </a:r>
            <a:r>
              <a:rPr lang="en-US" sz="3400" b="0" i="0" baseline="30000" dirty="0">
                <a:solidFill>
                  <a:srgbClr val="222222"/>
                </a:solidFill>
                <a:effectLst/>
                <a:latin typeface="Harding"/>
              </a:rPr>
              <a:t>−1</a:t>
            </a:r>
            <a:r>
              <a:rPr lang="en-US" sz="3400" b="0" i="0" dirty="0">
                <a:solidFill>
                  <a:srgbClr val="222222"/>
                </a:solidFill>
                <a:effectLst/>
                <a:latin typeface="Harding"/>
              </a:rPr>
              <a:t> .</a:t>
            </a:r>
          </a:p>
          <a:p>
            <a:pPr algn="l">
              <a:buFont typeface="+mj-lt"/>
              <a:buAutoNum type="arabicPeriod"/>
            </a:pPr>
            <a:r>
              <a:rPr lang="en-US" sz="3400" b="0" i="0" dirty="0">
                <a:solidFill>
                  <a:srgbClr val="222222"/>
                </a:solidFill>
                <a:effectLst/>
                <a:latin typeface="Harding"/>
              </a:rPr>
              <a:t>Creatinine clearance ≥40 ml min</a:t>
            </a:r>
            <a:r>
              <a:rPr lang="en-US" sz="3400" b="0" i="0" baseline="30000" dirty="0">
                <a:solidFill>
                  <a:srgbClr val="222222"/>
                </a:solidFill>
                <a:effectLst/>
                <a:latin typeface="Harding"/>
              </a:rPr>
              <a:t>−1</a:t>
            </a:r>
            <a:r>
              <a:rPr lang="en-US" sz="3400" b="0" i="0" dirty="0">
                <a:solidFill>
                  <a:srgbClr val="222222"/>
                </a:solidFill>
                <a:effectLst/>
                <a:latin typeface="Harding"/>
              </a:rPr>
              <a:t>.</a:t>
            </a:r>
          </a:p>
          <a:p>
            <a:pPr algn="l">
              <a:buFont typeface="+mj-lt"/>
              <a:buAutoNum type="arabicPeriod"/>
            </a:pPr>
            <a:r>
              <a:rPr lang="en-US" sz="3400" b="0" i="0" dirty="0">
                <a:solidFill>
                  <a:srgbClr val="222222"/>
                </a:solidFill>
                <a:effectLst/>
                <a:latin typeface="Harding"/>
              </a:rPr>
              <a:t>Serum ALT/AST ≤ 2.5 × upper limit of normal.</a:t>
            </a:r>
          </a:p>
          <a:p>
            <a:pPr algn="l">
              <a:buFont typeface="+mj-lt"/>
              <a:buAutoNum type="arabicPeriod"/>
            </a:pPr>
            <a:r>
              <a:rPr lang="en-US" sz="3400" b="0" i="0" dirty="0">
                <a:solidFill>
                  <a:srgbClr val="222222"/>
                </a:solidFill>
                <a:effectLst/>
                <a:latin typeface="Harding"/>
              </a:rPr>
              <a:t>Total bilirubin ≤26 </a:t>
            </a:r>
            <a:r>
              <a:rPr lang="el-GR" sz="3400" b="0" i="0" dirty="0">
                <a:solidFill>
                  <a:srgbClr val="222222"/>
                </a:solidFill>
                <a:effectLst/>
                <a:latin typeface="Harding"/>
              </a:rPr>
              <a:t>μ</a:t>
            </a:r>
            <a:r>
              <a:rPr lang="en-US" sz="3400" b="0" i="0" dirty="0">
                <a:solidFill>
                  <a:srgbClr val="222222"/>
                </a:solidFill>
                <a:effectLst/>
                <a:latin typeface="Harding"/>
              </a:rPr>
              <a:t>mol l</a:t>
            </a:r>
            <a:r>
              <a:rPr lang="en-US" sz="3400" b="0" i="0" baseline="30000" dirty="0">
                <a:solidFill>
                  <a:srgbClr val="222222"/>
                </a:solidFill>
                <a:effectLst/>
                <a:latin typeface="Harding"/>
              </a:rPr>
              <a:t>−1</a:t>
            </a:r>
            <a:r>
              <a:rPr lang="en-US" sz="3400" b="0" i="0" dirty="0">
                <a:solidFill>
                  <a:srgbClr val="222222"/>
                </a:solidFill>
                <a:effectLst/>
                <a:latin typeface="Harding"/>
              </a:rPr>
              <a:t>, except in patients with Gilbert’s syndrome.</a:t>
            </a:r>
          </a:p>
          <a:p>
            <a:pPr algn="l">
              <a:buFont typeface="+mj-lt"/>
              <a:buAutoNum type="arabicPeriod"/>
            </a:pPr>
            <a:r>
              <a:rPr lang="en-US" sz="3400" b="0" i="0" dirty="0">
                <a:solidFill>
                  <a:srgbClr val="222222"/>
                </a:solidFill>
                <a:effectLst/>
                <a:latin typeface="Harding"/>
              </a:rPr>
              <a:t>Left ventricular ejection fraction ≥45%.</a:t>
            </a:r>
          </a:p>
          <a:p>
            <a:pPr algn="l">
              <a:buFont typeface="+mj-lt"/>
              <a:buAutoNum type="arabicPeriod"/>
            </a:pPr>
            <a:r>
              <a:rPr lang="en-US" sz="3400" b="0" i="0" dirty="0">
                <a:solidFill>
                  <a:srgbClr val="222222"/>
                </a:solidFill>
                <a:effectLst/>
                <a:latin typeface="Harding"/>
              </a:rPr>
              <a:t>Oxygen saturation ≥92% on room air.</a:t>
            </a:r>
          </a:p>
          <a:p>
            <a:pPr marL="0" indent="0">
              <a:buNone/>
            </a:pPr>
            <a:endParaRPr lang="en-US" dirty="0"/>
          </a:p>
        </p:txBody>
      </p:sp>
      <p:sp>
        <p:nvSpPr>
          <p:cNvPr id="3" name="Content Placeholder 2">
            <a:extLst>
              <a:ext uri="{FF2B5EF4-FFF2-40B4-BE49-F238E27FC236}">
                <a16:creationId xmlns:a16="http://schemas.microsoft.com/office/drawing/2014/main" id="{810F4872-C5DD-031D-E9E4-D97A4C5D8433}"/>
              </a:ext>
            </a:extLst>
          </p:cNvPr>
          <p:cNvSpPr>
            <a:spLocks noGrp="1"/>
          </p:cNvSpPr>
          <p:nvPr>
            <p:ph sz="half" idx="2"/>
          </p:nvPr>
        </p:nvSpPr>
        <p:spPr>
          <a:xfrm>
            <a:off x="4914900" y="692742"/>
            <a:ext cx="3810000" cy="2936240"/>
          </a:xfrm>
        </p:spPr>
        <p:txBody>
          <a:bodyPr>
            <a:normAutofit fontScale="25000" lnSpcReduction="20000"/>
          </a:bodyPr>
          <a:lstStyle/>
          <a:p>
            <a:pPr algn="l"/>
            <a:r>
              <a:rPr lang="en-US" sz="7200" b="0" i="0" dirty="0">
                <a:solidFill>
                  <a:schemeClr val="accent2"/>
                </a:solidFill>
                <a:effectLst/>
                <a:latin typeface="Harding"/>
              </a:rPr>
              <a:t>Exclusion</a:t>
            </a:r>
          </a:p>
          <a:p>
            <a:pPr algn="l">
              <a:buFont typeface="+mj-lt"/>
              <a:buAutoNum type="arabicPeriod"/>
            </a:pPr>
            <a:r>
              <a:rPr lang="en-US" sz="5600" b="0" i="0" dirty="0">
                <a:solidFill>
                  <a:srgbClr val="222222"/>
                </a:solidFill>
                <a:effectLst/>
              </a:rPr>
              <a:t>Receipt of more than one prior line of systemic therapy.</a:t>
            </a:r>
          </a:p>
          <a:p>
            <a:pPr algn="l">
              <a:buFont typeface="+mj-lt"/>
              <a:buAutoNum type="arabicPeriod"/>
            </a:pPr>
            <a:r>
              <a:rPr lang="en-US" sz="5600" b="0" i="0" dirty="0">
                <a:solidFill>
                  <a:srgbClr val="222222"/>
                </a:solidFill>
                <a:effectLst/>
              </a:rPr>
              <a:t>Previous CD19-targeted therapy.</a:t>
            </a:r>
          </a:p>
          <a:p>
            <a:pPr algn="l">
              <a:buFont typeface="+mj-lt"/>
              <a:buAutoNum type="arabicPeriod"/>
            </a:pPr>
            <a:r>
              <a:rPr lang="en-US" sz="5600" b="0" i="0" dirty="0">
                <a:solidFill>
                  <a:srgbClr val="222222"/>
                </a:solidFill>
                <a:effectLst/>
              </a:rPr>
              <a:t>Cardiac involvement.</a:t>
            </a:r>
          </a:p>
          <a:p>
            <a:pPr algn="l">
              <a:buFont typeface="+mj-lt"/>
              <a:buAutoNum type="arabicPeriod"/>
            </a:pPr>
            <a:r>
              <a:rPr lang="en-US" sz="5600" b="0" i="0" dirty="0">
                <a:solidFill>
                  <a:srgbClr val="222222"/>
                </a:solidFill>
                <a:effectLst/>
              </a:rPr>
              <a:t>Requirement for urgent therapy due to tumor mass effects such as bowel obstruction or blood vessel compression.</a:t>
            </a:r>
          </a:p>
          <a:p>
            <a:pPr algn="l">
              <a:buFont typeface="+mj-lt"/>
              <a:buAutoNum type="arabicPeriod"/>
            </a:pPr>
            <a:r>
              <a:rPr lang="en-US" sz="5600" b="0" i="0" dirty="0">
                <a:solidFill>
                  <a:srgbClr val="222222"/>
                </a:solidFill>
                <a:effectLst/>
              </a:rPr>
              <a:t>Clinically significant pleural effusion.</a:t>
            </a:r>
          </a:p>
          <a:p>
            <a:pPr algn="l">
              <a:buFont typeface="+mj-lt"/>
              <a:buAutoNum type="arabicPeriod"/>
            </a:pPr>
            <a:r>
              <a:rPr lang="en-US" sz="5600" b="0" i="0" dirty="0">
                <a:solidFill>
                  <a:srgbClr val="222222"/>
                </a:solidFill>
                <a:effectLst/>
              </a:rPr>
              <a:t>Known CNS disease.</a:t>
            </a:r>
          </a:p>
          <a:p>
            <a:pPr algn="l">
              <a:buFont typeface="+mj-lt"/>
              <a:buAutoNum type="arabicPeriod"/>
            </a:pPr>
            <a:r>
              <a:rPr lang="en-US" sz="5600" b="0" i="0" dirty="0">
                <a:solidFill>
                  <a:srgbClr val="222222"/>
                </a:solidFill>
                <a:effectLst/>
              </a:rPr>
              <a:t>History of cardiovascular disease in past 6 months.</a:t>
            </a:r>
          </a:p>
          <a:p>
            <a:pPr algn="l">
              <a:buFont typeface="+mj-lt"/>
              <a:buAutoNum type="arabicPeriod"/>
            </a:pPr>
            <a:r>
              <a:rPr lang="en-US" sz="5600" b="0" i="0" dirty="0">
                <a:solidFill>
                  <a:srgbClr val="222222"/>
                </a:solidFill>
                <a:effectLst/>
              </a:rPr>
              <a:t>History of autoimmune disease requiring systemic immunosuppression and/or DMARD within the last year.</a:t>
            </a:r>
          </a:p>
          <a:p>
            <a:pPr algn="l">
              <a:buFont typeface="+mj-lt"/>
              <a:buAutoNum type="arabicPeriod"/>
            </a:pPr>
            <a:r>
              <a:rPr lang="en-US" sz="5600" b="0" i="0" dirty="0">
                <a:solidFill>
                  <a:srgbClr val="222222"/>
                </a:solidFill>
                <a:effectLst/>
              </a:rPr>
              <a:t>History of idiopathic pulmonary fibrosis, organizing pneumonia, drug-induced pneumonitis, idiopathic pneumonitis or evidence of active pneumonitis on CT.</a:t>
            </a:r>
          </a:p>
          <a:p>
            <a:pPr algn="l">
              <a:buFont typeface="+mj-lt"/>
              <a:buAutoNum type="arabicPeriod"/>
            </a:pPr>
            <a:r>
              <a:rPr lang="en-US" sz="5600" b="0" i="0" dirty="0">
                <a:solidFill>
                  <a:srgbClr val="222222"/>
                </a:solidFill>
                <a:effectLst/>
              </a:rPr>
              <a:t>Active Hep B,C or HIV</a:t>
            </a:r>
          </a:p>
          <a:p>
            <a:endParaRPr lang="en-US" dirty="0"/>
          </a:p>
        </p:txBody>
      </p:sp>
      <p:sp>
        <p:nvSpPr>
          <p:cNvPr id="4" name="Title 3">
            <a:extLst>
              <a:ext uri="{FF2B5EF4-FFF2-40B4-BE49-F238E27FC236}">
                <a16:creationId xmlns:a16="http://schemas.microsoft.com/office/drawing/2014/main" id="{90A5A48C-36A7-4F6D-60C3-E863E38B77E7}"/>
              </a:ext>
            </a:extLst>
          </p:cNvPr>
          <p:cNvSpPr>
            <a:spLocks noGrp="1"/>
          </p:cNvSpPr>
          <p:nvPr>
            <p:ph type="title"/>
          </p:nvPr>
        </p:nvSpPr>
        <p:spPr/>
        <p:txBody>
          <a:bodyPr/>
          <a:lstStyle/>
          <a:p>
            <a:r>
              <a:rPr lang="en-US" dirty="0"/>
              <a:t>Eligibility</a:t>
            </a:r>
          </a:p>
        </p:txBody>
      </p:sp>
    </p:spTree>
    <p:extLst>
      <p:ext uri="{BB962C8B-B14F-4D97-AF65-F5344CB8AC3E}">
        <p14:creationId xmlns:p14="http://schemas.microsoft.com/office/powerpoint/2010/main" val="21706313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3A18D8-AC8E-2080-B875-0A4B344B095D}"/>
              </a:ext>
            </a:extLst>
          </p:cNvPr>
          <p:cNvSpPr>
            <a:spLocks noGrp="1"/>
          </p:cNvSpPr>
          <p:nvPr>
            <p:ph sz="half" idx="1"/>
          </p:nvPr>
        </p:nvSpPr>
        <p:spPr>
          <a:xfrm>
            <a:off x="685800" y="953037"/>
            <a:ext cx="8271456" cy="3451537"/>
          </a:xfrm>
        </p:spPr>
        <p:txBody>
          <a:bodyPr>
            <a:normAutofit fontScale="70000" lnSpcReduction="20000"/>
          </a:bodyPr>
          <a:lstStyle/>
          <a:p>
            <a:r>
              <a:rPr lang="en-US" dirty="0">
                <a:latin typeface="Arial Body"/>
              </a:rPr>
              <a:t>Primary endpoint: Complete Metabolic Response</a:t>
            </a:r>
          </a:p>
          <a:p>
            <a:pPr lvl="1"/>
            <a:r>
              <a:rPr lang="en-US" dirty="0">
                <a:latin typeface="Arial Body"/>
              </a:rPr>
              <a:t>3 month CMR 71%</a:t>
            </a:r>
          </a:p>
          <a:p>
            <a:r>
              <a:rPr lang="en-US" b="0" i="0" dirty="0">
                <a:solidFill>
                  <a:srgbClr val="222222"/>
                </a:solidFill>
                <a:effectLst/>
                <a:latin typeface="Arial Body"/>
              </a:rPr>
              <a:t>Median Follow up 12 </a:t>
            </a:r>
            <a:r>
              <a:rPr lang="en-US" b="0" i="0" dirty="0" err="1">
                <a:solidFill>
                  <a:srgbClr val="222222"/>
                </a:solidFill>
                <a:effectLst/>
                <a:latin typeface="Arial Body"/>
              </a:rPr>
              <a:t>mos</a:t>
            </a:r>
            <a:endParaRPr lang="en-US" b="0" i="0" dirty="0">
              <a:solidFill>
                <a:srgbClr val="222222"/>
              </a:solidFill>
              <a:effectLst/>
              <a:latin typeface="Arial Body"/>
            </a:endParaRPr>
          </a:p>
          <a:p>
            <a:pPr lvl="1"/>
            <a:r>
              <a:rPr lang="en-US" dirty="0" err="1">
                <a:solidFill>
                  <a:srgbClr val="222222"/>
                </a:solidFill>
                <a:latin typeface="Arial Body"/>
              </a:rPr>
              <a:t>mPFS</a:t>
            </a:r>
            <a:r>
              <a:rPr lang="en-US" dirty="0">
                <a:solidFill>
                  <a:srgbClr val="222222"/>
                </a:solidFill>
                <a:latin typeface="Arial Body"/>
              </a:rPr>
              <a:t> 12 months (range 2.1 – 17.9)</a:t>
            </a:r>
          </a:p>
          <a:p>
            <a:pPr lvl="1"/>
            <a:r>
              <a:rPr lang="en-US" b="0" i="0" dirty="0" err="1">
                <a:solidFill>
                  <a:srgbClr val="222222"/>
                </a:solidFill>
                <a:effectLst/>
                <a:latin typeface="Arial Body"/>
              </a:rPr>
              <a:t>mOS</a:t>
            </a:r>
            <a:r>
              <a:rPr lang="en-US" b="0" i="0" dirty="0">
                <a:solidFill>
                  <a:srgbClr val="222222"/>
                </a:solidFill>
                <a:effectLst/>
                <a:latin typeface="Arial Body"/>
              </a:rPr>
              <a:t> not reached</a:t>
            </a:r>
          </a:p>
          <a:p>
            <a:r>
              <a:rPr lang="en-US" b="0" i="0" dirty="0">
                <a:solidFill>
                  <a:srgbClr val="222222"/>
                </a:solidFill>
                <a:effectLst/>
                <a:latin typeface="Arial Body"/>
              </a:rPr>
              <a:t>Toxicity</a:t>
            </a:r>
          </a:p>
          <a:p>
            <a:pPr lvl="1"/>
            <a:r>
              <a:rPr lang="en-US" b="0" i="0" dirty="0">
                <a:solidFill>
                  <a:srgbClr val="222222"/>
                </a:solidFill>
                <a:effectLst/>
                <a:latin typeface="Arial Body"/>
              </a:rPr>
              <a:t>CRS: 93% (Gr 3-4 CRS </a:t>
            </a:r>
            <a:r>
              <a:rPr lang="en-US" dirty="0">
                <a:solidFill>
                  <a:srgbClr val="222222"/>
                </a:solidFill>
                <a:latin typeface="Arial Body"/>
              </a:rPr>
              <a:t>8.1%)</a:t>
            </a:r>
          </a:p>
          <a:p>
            <a:pPr lvl="1"/>
            <a:r>
              <a:rPr lang="en-US" b="0" i="0" dirty="0">
                <a:solidFill>
                  <a:srgbClr val="222222"/>
                </a:solidFill>
                <a:effectLst/>
                <a:latin typeface="Arial Body"/>
              </a:rPr>
              <a:t>ICANS 51/6% (Gr 3-4 ICANS 14.5%)	</a:t>
            </a:r>
          </a:p>
          <a:p>
            <a:pPr lvl="1"/>
            <a:r>
              <a:rPr lang="en-US" b="0" i="0" dirty="0">
                <a:solidFill>
                  <a:srgbClr val="222222"/>
                </a:solidFill>
                <a:effectLst/>
                <a:latin typeface="Harding"/>
              </a:rPr>
              <a:t>Most frequent infection: COVID-19 (24%) including 2 deaths</a:t>
            </a:r>
          </a:p>
          <a:p>
            <a:pPr lvl="1"/>
            <a:r>
              <a:rPr lang="en-US" dirty="0"/>
              <a:t>Late cytopenia (beyond d30: 37%)</a:t>
            </a:r>
          </a:p>
          <a:p>
            <a:pPr lvl="1"/>
            <a:r>
              <a:rPr lang="en-US" dirty="0"/>
              <a:t>No deaths from CRS/ICANS; </a:t>
            </a:r>
          </a:p>
          <a:p>
            <a:pPr lvl="1"/>
            <a:r>
              <a:rPr lang="en-US" dirty="0"/>
              <a:t>Treatment Related Mortality: 9.7%</a:t>
            </a:r>
          </a:p>
        </p:txBody>
      </p:sp>
      <p:sp>
        <p:nvSpPr>
          <p:cNvPr id="4" name="Title 3">
            <a:extLst>
              <a:ext uri="{FF2B5EF4-FFF2-40B4-BE49-F238E27FC236}">
                <a16:creationId xmlns:a16="http://schemas.microsoft.com/office/drawing/2014/main" id="{A56CF66E-92A3-2739-A734-8D00E9FA59DA}"/>
              </a:ext>
            </a:extLst>
          </p:cNvPr>
          <p:cNvSpPr>
            <a:spLocks noGrp="1"/>
          </p:cNvSpPr>
          <p:nvPr>
            <p:ph type="title"/>
          </p:nvPr>
        </p:nvSpPr>
        <p:spPr/>
        <p:txBody>
          <a:bodyPr/>
          <a:lstStyle/>
          <a:p>
            <a:r>
              <a:rPr lang="en-US" b="1" i="0" dirty="0">
                <a:solidFill>
                  <a:srgbClr val="222222"/>
                </a:solidFill>
                <a:effectLst/>
                <a:latin typeface="Harding"/>
              </a:rPr>
              <a:t>ALYCANTE trial</a:t>
            </a:r>
            <a:br>
              <a:rPr lang="en-US" b="1" i="0" dirty="0">
                <a:solidFill>
                  <a:srgbClr val="222222"/>
                </a:solidFill>
                <a:effectLst/>
                <a:latin typeface="Harding"/>
              </a:rPr>
            </a:br>
            <a:endParaRPr lang="en-US" dirty="0"/>
          </a:p>
        </p:txBody>
      </p:sp>
    </p:spTree>
    <p:extLst>
      <p:ext uri="{BB962C8B-B14F-4D97-AF65-F5344CB8AC3E}">
        <p14:creationId xmlns:p14="http://schemas.microsoft.com/office/powerpoint/2010/main" val="42669387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A83D-7969-EE87-C637-223FE80F9B06}"/>
              </a:ext>
            </a:extLst>
          </p:cNvPr>
          <p:cNvSpPr>
            <a:spLocks noGrp="1"/>
          </p:cNvSpPr>
          <p:nvPr>
            <p:ph type="title"/>
          </p:nvPr>
        </p:nvSpPr>
        <p:spPr>
          <a:xfrm>
            <a:off x="1769057" y="1515392"/>
            <a:ext cx="5862107" cy="1027269"/>
          </a:xfrm>
        </p:spPr>
        <p:txBody>
          <a:bodyPr/>
          <a:lstStyle/>
          <a:p>
            <a:pPr algn="ctr"/>
            <a:r>
              <a:rPr lang="en-US" b="1" dirty="0"/>
              <a:t>What about a new target different from CD19? </a:t>
            </a:r>
          </a:p>
        </p:txBody>
      </p:sp>
      <p:sp>
        <p:nvSpPr>
          <p:cNvPr id="3" name="Footer Placeholder 2">
            <a:extLst>
              <a:ext uri="{FF2B5EF4-FFF2-40B4-BE49-F238E27FC236}">
                <a16:creationId xmlns:a16="http://schemas.microsoft.com/office/drawing/2014/main" id="{D1F4E0FD-FAD2-712F-ED31-55AADD3E4471}"/>
              </a:ext>
            </a:extLst>
          </p:cNvPr>
          <p:cNvSpPr>
            <a:spLocks noGrp="1"/>
          </p:cNvSpPr>
          <p:nvPr>
            <p:ph type="ftr" sz="quarter" idx="10"/>
          </p:nvPr>
        </p:nvSpPr>
        <p:spPr bwMode="auto">
          <a:xfrm>
            <a:off x="7010400" y="6670677"/>
            <a:ext cx="21336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lnSpc>
                <a:spcPct val="90000"/>
              </a:lnSpc>
              <a:defRPr sz="700" kern="1200">
                <a:solidFill>
                  <a:srgbClr val="1D68E0"/>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a:t>©2011 MFMER  |  slide-</a:t>
            </a:r>
            <a:fld id="{6BC695D4-2704-4D5F-A63F-D922CD02AD6E}" type="slidenum">
              <a:rPr lang="en-US" altLang="en-US" smtClean="0"/>
              <a:pPr>
                <a:defRPr/>
              </a:pPr>
              <a:t>169</a:t>
            </a:fld>
            <a:endParaRPr lang="en-US" altLang="en-US"/>
          </a:p>
        </p:txBody>
      </p:sp>
    </p:spTree>
    <p:extLst>
      <p:ext uri="{BB962C8B-B14F-4D97-AF65-F5344CB8AC3E}">
        <p14:creationId xmlns:p14="http://schemas.microsoft.com/office/powerpoint/2010/main" val="277125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EBA31-BE85-F169-4BB7-75C15922CADF}"/>
              </a:ext>
            </a:extLst>
          </p:cNvPr>
          <p:cNvPicPr>
            <a:picLocks noChangeAspect="1"/>
          </p:cNvPicPr>
          <p:nvPr/>
        </p:nvPicPr>
        <p:blipFill>
          <a:blip r:embed="rId2"/>
          <a:stretch>
            <a:fillRect/>
          </a:stretch>
        </p:blipFill>
        <p:spPr>
          <a:xfrm>
            <a:off x="0" y="-1"/>
            <a:ext cx="7067748" cy="4345645"/>
          </a:xfrm>
          <a:prstGeom prst="rect">
            <a:avLst/>
          </a:prstGeom>
        </p:spPr>
      </p:pic>
      <p:sp>
        <p:nvSpPr>
          <p:cNvPr id="4" name="TextBox 3">
            <a:extLst>
              <a:ext uri="{FF2B5EF4-FFF2-40B4-BE49-F238E27FC236}">
                <a16:creationId xmlns:a16="http://schemas.microsoft.com/office/drawing/2014/main" id="{37FE5C71-6C4B-C39C-832A-B02057E09BB5}"/>
              </a:ext>
            </a:extLst>
          </p:cNvPr>
          <p:cNvSpPr txBox="1"/>
          <p:nvPr/>
        </p:nvSpPr>
        <p:spPr>
          <a:xfrm>
            <a:off x="6996913" y="2897732"/>
            <a:ext cx="1998979" cy="1308050"/>
          </a:xfrm>
          <a:prstGeom prst="rect">
            <a:avLst/>
          </a:prstGeom>
          <a:noFill/>
        </p:spPr>
        <p:txBody>
          <a:bodyPr wrap="square" rtlCol="0">
            <a:spAutoFit/>
          </a:bodyPr>
          <a:lstStyle/>
          <a:p>
            <a:pPr algn="r"/>
            <a:r>
              <a:rPr lang="en-US" sz="1200" b="0" i="0" dirty="0">
                <a:solidFill>
                  <a:srgbClr val="212121"/>
                </a:solidFill>
                <a:effectLst/>
                <a:latin typeface="BlinkMacSystemFont"/>
                <a:hlinkClick r:id="rId3"/>
              </a:rPr>
              <a:t>http://www.mipss70score.it</a:t>
            </a:r>
            <a:endParaRPr lang="en-US" sz="1200" b="0" i="0" dirty="0">
              <a:solidFill>
                <a:srgbClr val="212121"/>
              </a:solidFill>
              <a:effectLst/>
              <a:latin typeface="BlinkMacSystemFont"/>
            </a:endParaRPr>
          </a:p>
          <a:p>
            <a:pPr algn="r"/>
            <a:endParaRPr lang="en-US" sz="1200" dirty="0">
              <a:solidFill>
                <a:srgbClr val="212121"/>
              </a:solidFill>
              <a:latin typeface="BlinkMacSystemFont"/>
            </a:endParaRPr>
          </a:p>
          <a:p>
            <a:pPr algn="r"/>
            <a:r>
              <a:rPr lang="en-US" sz="1100" b="0" i="0" dirty="0">
                <a:solidFill>
                  <a:srgbClr val="212121"/>
                </a:solidFill>
                <a:effectLst/>
                <a:latin typeface="BlinkMacSystemFont"/>
              </a:rPr>
              <a:t>Tefferi A, et.al. J Clin Oncol. 2018 Jun 10;36(17):1769-1770</a:t>
            </a:r>
          </a:p>
          <a:p>
            <a:pPr algn="r"/>
            <a:endParaRPr lang="en-US" sz="1100" dirty="0">
              <a:solidFill>
                <a:srgbClr val="212121"/>
              </a:solidFill>
              <a:latin typeface="BlinkMacSystemFont"/>
            </a:endParaRPr>
          </a:p>
          <a:p>
            <a:pPr algn="r"/>
            <a:r>
              <a:rPr lang="en-US" sz="1100" b="0" i="0" dirty="0">
                <a:solidFill>
                  <a:srgbClr val="212121"/>
                </a:solidFill>
                <a:effectLst/>
                <a:latin typeface="BlinkMacSystemFont"/>
              </a:rPr>
              <a:t>Tefferi A Am J </a:t>
            </a:r>
            <a:r>
              <a:rPr lang="en-US" sz="1100" b="0" i="0" dirty="0" err="1">
                <a:solidFill>
                  <a:srgbClr val="212121"/>
                </a:solidFill>
                <a:effectLst/>
                <a:latin typeface="BlinkMacSystemFont"/>
              </a:rPr>
              <a:t>Hematol</a:t>
            </a:r>
            <a:r>
              <a:rPr lang="en-US" sz="1100" b="0" i="0" dirty="0">
                <a:solidFill>
                  <a:srgbClr val="212121"/>
                </a:solidFill>
                <a:effectLst/>
                <a:latin typeface="BlinkMacSystemFont"/>
              </a:rPr>
              <a:t>. 2023 May;98(5):801-821</a:t>
            </a:r>
            <a:endParaRPr lang="en-US" sz="1100" dirty="0"/>
          </a:p>
        </p:txBody>
      </p:sp>
      <p:sp>
        <p:nvSpPr>
          <p:cNvPr id="5" name="TextBox 4">
            <a:extLst>
              <a:ext uri="{FF2B5EF4-FFF2-40B4-BE49-F238E27FC236}">
                <a16:creationId xmlns:a16="http://schemas.microsoft.com/office/drawing/2014/main" id="{298FFDDF-FEDF-9E9C-68D2-97B3122C8F9D}"/>
              </a:ext>
            </a:extLst>
          </p:cNvPr>
          <p:cNvSpPr txBox="1"/>
          <p:nvPr/>
        </p:nvSpPr>
        <p:spPr>
          <a:xfrm>
            <a:off x="7067748" y="70834"/>
            <a:ext cx="2076252" cy="2308324"/>
          </a:xfrm>
          <a:prstGeom prst="rect">
            <a:avLst/>
          </a:prstGeom>
          <a:noFill/>
        </p:spPr>
        <p:txBody>
          <a:bodyPr wrap="square" rtlCol="0">
            <a:spAutoFit/>
          </a:bodyPr>
          <a:lstStyle/>
          <a:p>
            <a:pPr algn="ctr"/>
            <a:r>
              <a:rPr lang="en-US" sz="1600" b="0" i="0" u="none" strike="noStrike" baseline="0" dirty="0">
                <a:latin typeface="AdvTTa9c1b374"/>
              </a:rPr>
              <a:t>Risk-adapted treatment approach in primary myelofibrosis using the mutation-and karyotype-enhanced international prognostic</a:t>
            </a:r>
          </a:p>
          <a:p>
            <a:pPr algn="ctr"/>
            <a:r>
              <a:rPr lang="en-US" sz="1600" b="0" i="0" u="none" strike="noStrike" baseline="0" dirty="0">
                <a:latin typeface="AdvTTa9c1b374"/>
              </a:rPr>
              <a:t>system, version 2.0.</a:t>
            </a:r>
            <a:endParaRPr lang="en-US" sz="1600" dirty="0"/>
          </a:p>
        </p:txBody>
      </p:sp>
    </p:spTree>
    <p:extLst>
      <p:ext uri="{BB962C8B-B14F-4D97-AF65-F5344CB8AC3E}">
        <p14:creationId xmlns:p14="http://schemas.microsoft.com/office/powerpoint/2010/main" val="8636567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75F8-7FA6-09B6-0B4C-2991612E7531}"/>
              </a:ext>
            </a:extLst>
          </p:cNvPr>
          <p:cNvSpPr>
            <a:spLocks noGrp="1"/>
          </p:cNvSpPr>
          <p:nvPr>
            <p:ph type="title"/>
          </p:nvPr>
        </p:nvSpPr>
        <p:spPr>
          <a:xfrm>
            <a:off x="1693433" y="83702"/>
            <a:ext cx="5862107" cy="280802"/>
          </a:xfrm>
        </p:spPr>
        <p:txBody>
          <a:bodyPr>
            <a:normAutofit fontScale="90000"/>
          </a:bodyPr>
          <a:lstStyle/>
          <a:p>
            <a:pPr algn="ctr"/>
            <a:r>
              <a:rPr lang="en-US" b="1" dirty="0">
                <a:solidFill>
                  <a:schemeClr val="accent2"/>
                </a:solidFill>
              </a:rPr>
              <a:t>CC19/20 CAR-T</a:t>
            </a:r>
          </a:p>
        </p:txBody>
      </p:sp>
      <p:sp>
        <p:nvSpPr>
          <p:cNvPr id="3" name="Content Placeholder 2">
            <a:extLst>
              <a:ext uri="{FF2B5EF4-FFF2-40B4-BE49-F238E27FC236}">
                <a16:creationId xmlns:a16="http://schemas.microsoft.com/office/drawing/2014/main" id="{D4E5A3FB-DA2F-5BA8-6C8A-9318ADE3B30B}"/>
              </a:ext>
            </a:extLst>
          </p:cNvPr>
          <p:cNvSpPr>
            <a:spLocks noGrp="1"/>
          </p:cNvSpPr>
          <p:nvPr>
            <p:ph idx="1"/>
          </p:nvPr>
        </p:nvSpPr>
        <p:spPr>
          <a:xfrm>
            <a:off x="4624486" y="4861263"/>
            <a:ext cx="4630618" cy="280803"/>
          </a:xfrm>
        </p:spPr>
        <p:txBody>
          <a:bodyPr/>
          <a:lstStyle/>
          <a:p>
            <a:pPr algn="ctr">
              <a:lnSpc>
                <a:spcPct val="100000"/>
              </a:lnSpc>
              <a:buFont typeface="Wingdings" panose="05000000000000000000" pitchFamily="2" charset="2"/>
              <a:buChar char="§"/>
            </a:pPr>
            <a:r>
              <a:rPr lang="en-US" sz="1100" b="0" i="0" dirty="0">
                <a:solidFill>
                  <a:srgbClr val="212121"/>
                </a:solidFill>
                <a:effectLst/>
                <a:latin typeface="Roboto" panose="02000000000000000000" pitchFamily="2" charset="0"/>
              </a:rPr>
              <a:t>Larson SM et al. Cancer </a:t>
            </a:r>
            <a:r>
              <a:rPr lang="en-US" sz="1100" b="0" i="0" dirty="0" err="1">
                <a:solidFill>
                  <a:srgbClr val="212121"/>
                </a:solidFill>
                <a:effectLst/>
                <a:latin typeface="Roboto" panose="02000000000000000000" pitchFamily="2" charset="0"/>
              </a:rPr>
              <a:t>Discov</a:t>
            </a:r>
            <a:r>
              <a:rPr lang="en-US" sz="1100" b="0" i="0" dirty="0">
                <a:solidFill>
                  <a:srgbClr val="212121"/>
                </a:solidFill>
                <a:effectLst/>
                <a:latin typeface="Roboto" panose="02000000000000000000" pitchFamily="2" charset="0"/>
              </a:rPr>
              <a:t>. 2023 Mar 1;13(3):580-597</a:t>
            </a:r>
            <a:endParaRPr lang="en-US" sz="1051" dirty="0"/>
          </a:p>
        </p:txBody>
      </p:sp>
      <p:sp>
        <p:nvSpPr>
          <p:cNvPr id="4" name="Footer Placeholder 3">
            <a:extLst>
              <a:ext uri="{FF2B5EF4-FFF2-40B4-BE49-F238E27FC236}">
                <a16:creationId xmlns:a16="http://schemas.microsoft.com/office/drawing/2014/main" id="{A51A48B0-EFEE-1836-717A-181BED8302AA}"/>
              </a:ext>
            </a:extLst>
          </p:cNvPr>
          <p:cNvSpPr>
            <a:spLocks noGrp="1"/>
          </p:cNvSpPr>
          <p:nvPr>
            <p:ph type="ftr" sz="quarter" idx="10"/>
          </p:nvPr>
        </p:nvSpPr>
        <p:spPr/>
        <p:txBody>
          <a:bodyPr/>
          <a:lstStyle/>
          <a:p>
            <a:pPr>
              <a:defRPr/>
            </a:pPr>
            <a:endParaRPr lang="en-US" altLang="en-US" dirty="0">
              <a:solidFill>
                <a:schemeClr val="bg1"/>
              </a:solidFill>
            </a:endParaRPr>
          </a:p>
        </p:txBody>
      </p:sp>
      <p:sp>
        <p:nvSpPr>
          <p:cNvPr id="5" name="Content Placeholder 2">
            <a:extLst>
              <a:ext uri="{FF2B5EF4-FFF2-40B4-BE49-F238E27FC236}">
                <a16:creationId xmlns:a16="http://schemas.microsoft.com/office/drawing/2014/main" id="{5D4BA36B-8812-ADCA-3D59-E8E566F64776}"/>
              </a:ext>
            </a:extLst>
          </p:cNvPr>
          <p:cNvSpPr txBox="1">
            <a:spLocks/>
          </p:cNvSpPr>
          <p:nvPr/>
        </p:nvSpPr>
        <p:spPr bwMode="auto">
          <a:xfrm>
            <a:off x="160985" y="559339"/>
            <a:ext cx="2337517" cy="32033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 typeface="Wingdings" panose="05000000000000000000" pitchFamily="2" charset="2"/>
              <a:buChar char="§"/>
            </a:pPr>
            <a:r>
              <a:rPr lang="en-US" sz="1600" dirty="0">
                <a:solidFill>
                  <a:srgbClr val="212121"/>
                </a:solidFill>
              </a:rPr>
              <a:t>Phase 1 clinical trial A</a:t>
            </a:r>
            <a:r>
              <a:rPr lang="en-US" sz="1600" b="0" i="0" dirty="0">
                <a:solidFill>
                  <a:srgbClr val="212121"/>
                </a:solidFill>
                <a:effectLst/>
              </a:rPr>
              <a:t>utologous naïve and memory T (T</a:t>
            </a:r>
            <a:r>
              <a:rPr lang="en-US" sz="1600" b="0" i="0" baseline="-25000" dirty="0">
                <a:solidFill>
                  <a:srgbClr val="212121"/>
                </a:solidFill>
                <a:effectLst/>
              </a:rPr>
              <a:t>N/MEM</a:t>
            </a:r>
            <a:r>
              <a:rPr lang="en-US" sz="1600" b="0" i="0" dirty="0">
                <a:solidFill>
                  <a:srgbClr val="212121"/>
                </a:solidFill>
                <a:effectLst/>
              </a:rPr>
              <a:t>) cells engineered to express a bispecific anti-CD19/CD20 CAR (CART19/20) for patients with relapsed/refractory NHL</a:t>
            </a:r>
          </a:p>
          <a:p>
            <a:pPr>
              <a:buFont typeface="Wingdings" panose="05000000000000000000" pitchFamily="2" charset="2"/>
              <a:buChar char="§"/>
            </a:pPr>
            <a:r>
              <a:rPr lang="en-US" sz="1600" b="0" i="0" dirty="0">
                <a:solidFill>
                  <a:srgbClr val="212121"/>
                </a:solidFill>
                <a:effectLst/>
              </a:rPr>
              <a:t>Ten patients were treated with 36–165 × 10</a:t>
            </a:r>
            <a:r>
              <a:rPr lang="en-US" sz="1600" b="0" i="0" baseline="30000" dirty="0">
                <a:solidFill>
                  <a:srgbClr val="212121"/>
                </a:solidFill>
                <a:effectLst/>
              </a:rPr>
              <a:t>6</a:t>
            </a:r>
            <a:r>
              <a:rPr lang="en-US" sz="1600" b="0" i="0" dirty="0">
                <a:solidFill>
                  <a:srgbClr val="212121"/>
                </a:solidFill>
                <a:effectLst/>
              </a:rPr>
              <a:t> CART19/20 cells</a:t>
            </a:r>
          </a:p>
          <a:p>
            <a:pPr marL="0" indent="0">
              <a:buNone/>
            </a:pPr>
            <a:r>
              <a:rPr lang="en-US" sz="800" b="0" i="0" dirty="0">
                <a:solidFill>
                  <a:srgbClr val="212121"/>
                </a:solidFill>
                <a:effectLst/>
                <a:latin typeface="Cambria" panose="02040503050406030204" pitchFamily="18" charset="0"/>
              </a:rPr>
              <a:t> </a:t>
            </a:r>
            <a:endParaRPr lang="en-US" sz="800" kern="0" dirty="0"/>
          </a:p>
        </p:txBody>
      </p:sp>
      <p:pic>
        <p:nvPicPr>
          <p:cNvPr id="6148" name="Picture 4">
            <a:extLst>
              <a:ext uri="{FF2B5EF4-FFF2-40B4-BE49-F238E27FC236}">
                <a16:creationId xmlns:a16="http://schemas.microsoft.com/office/drawing/2014/main" id="{BE27898A-9FF6-A62D-112F-CB5F2A7EB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367" y="874872"/>
            <a:ext cx="5630681" cy="329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533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75F8-7FA6-09B6-0B4C-2991612E7531}"/>
              </a:ext>
            </a:extLst>
          </p:cNvPr>
          <p:cNvSpPr>
            <a:spLocks noGrp="1"/>
          </p:cNvSpPr>
          <p:nvPr>
            <p:ph type="title"/>
          </p:nvPr>
        </p:nvSpPr>
        <p:spPr>
          <a:xfrm>
            <a:off x="1693433" y="83702"/>
            <a:ext cx="5862107" cy="280802"/>
          </a:xfrm>
        </p:spPr>
        <p:txBody>
          <a:bodyPr>
            <a:normAutofit fontScale="90000"/>
          </a:bodyPr>
          <a:lstStyle/>
          <a:p>
            <a:pPr algn="ctr"/>
            <a:r>
              <a:rPr lang="en-US" b="1" dirty="0">
                <a:solidFill>
                  <a:schemeClr val="accent2"/>
                </a:solidFill>
              </a:rPr>
              <a:t>CC19/20 CAR-T</a:t>
            </a:r>
          </a:p>
        </p:txBody>
      </p:sp>
      <p:sp>
        <p:nvSpPr>
          <p:cNvPr id="3" name="Content Placeholder 2">
            <a:extLst>
              <a:ext uri="{FF2B5EF4-FFF2-40B4-BE49-F238E27FC236}">
                <a16:creationId xmlns:a16="http://schemas.microsoft.com/office/drawing/2014/main" id="{D4E5A3FB-DA2F-5BA8-6C8A-9318ADE3B30B}"/>
              </a:ext>
            </a:extLst>
          </p:cNvPr>
          <p:cNvSpPr>
            <a:spLocks noGrp="1"/>
          </p:cNvSpPr>
          <p:nvPr>
            <p:ph idx="1"/>
          </p:nvPr>
        </p:nvSpPr>
        <p:spPr>
          <a:xfrm>
            <a:off x="4624486" y="4861263"/>
            <a:ext cx="4630618" cy="280803"/>
          </a:xfrm>
        </p:spPr>
        <p:txBody>
          <a:bodyPr/>
          <a:lstStyle/>
          <a:p>
            <a:pPr algn="ctr">
              <a:lnSpc>
                <a:spcPct val="100000"/>
              </a:lnSpc>
              <a:buFont typeface="Wingdings" panose="05000000000000000000" pitchFamily="2" charset="2"/>
              <a:buChar char="§"/>
            </a:pPr>
            <a:r>
              <a:rPr lang="en-US" sz="1100" b="0" i="0" dirty="0">
                <a:solidFill>
                  <a:srgbClr val="212121"/>
                </a:solidFill>
                <a:effectLst/>
                <a:latin typeface="Roboto" panose="02000000000000000000" pitchFamily="2" charset="0"/>
              </a:rPr>
              <a:t>Larson SM et al. Cancer </a:t>
            </a:r>
            <a:r>
              <a:rPr lang="en-US" sz="1100" b="0" i="0" dirty="0" err="1">
                <a:solidFill>
                  <a:srgbClr val="212121"/>
                </a:solidFill>
                <a:effectLst/>
                <a:latin typeface="Roboto" panose="02000000000000000000" pitchFamily="2" charset="0"/>
              </a:rPr>
              <a:t>Discov</a:t>
            </a:r>
            <a:r>
              <a:rPr lang="en-US" sz="1100" b="0" i="0" dirty="0">
                <a:solidFill>
                  <a:srgbClr val="212121"/>
                </a:solidFill>
                <a:effectLst/>
                <a:latin typeface="Roboto" panose="02000000000000000000" pitchFamily="2" charset="0"/>
              </a:rPr>
              <a:t>. 2023 Mar 1;13(3):580-597</a:t>
            </a:r>
            <a:endParaRPr lang="en-US" sz="1051" dirty="0"/>
          </a:p>
        </p:txBody>
      </p:sp>
      <p:sp>
        <p:nvSpPr>
          <p:cNvPr id="4" name="Footer Placeholder 3">
            <a:extLst>
              <a:ext uri="{FF2B5EF4-FFF2-40B4-BE49-F238E27FC236}">
                <a16:creationId xmlns:a16="http://schemas.microsoft.com/office/drawing/2014/main" id="{A51A48B0-EFEE-1836-717A-181BED8302AA}"/>
              </a:ext>
            </a:extLst>
          </p:cNvPr>
          <p:cNvSpPr>
            <a:spLocks noGrp="1"/>
          </p:cNvSpPr>
          <p:nvPr>
            <p:ph type="ftr" sz="quarter" idx="10"/>
          </p:nvPr>
        </p:nvSpPr>
        <p:spPr/>
        <p:txBody>
          <a:bodyPr/>
          <a:lstStyle/>
          <a:p>
            <a:pPr>
              <a:defRPr/>
            </a:pPr>
            <a:endParaRPr lang="en-US" altLang="en-US" dirty="0">
              <a:solidFill>
                <a:schemeClr val="bg1"/>
              </a:solidFill>
            </a:endParaRPr>
          </a:p>
        </p:txBody>
      </p:sp>
      <p:sp>
        <p:nvSpPr>
          <p:cNvPr id="5" name="Content Placeholder 2">
            <a:extLst>
              <a:ext uri="{FF2B5EF4-FFF2-40B4-BE49-F238E27FC236}">
                <a16:creationId xmlns:a16="http://schemas.microsoft.com/office/drawing/2014/main" id="{5D4BA36B-8812-ADCA-3D59-E8E566F64776}"/>
              </a:ext>
            </a:extLst>
          </p:cNvPr>
          <p:cNvSpPr txBox="1">
            <a:spLocks/>
          </p:cNvSpPr>
          <p:nvPr/>
        </p:nvSpPr>
        <p:spPr bwMode="auto">
          <a:xfrm>
            <a:off x="0" y="610665"/>
            <a:ext cx="2839791" cy="36793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 typeface="Wingdings" panose="05000000000000000000" pitchFamily="2" charset="2"/>
              <a:buChar char="§"/>
            </a:pPr>
            <a:r>
              <a:rPr lang="en-US" sz="1800" dirty="0">
                <a:solidFill>
                  <a:srgbClr val="212121"/>
                </a:solidFill>
              </a:rPr>
              <a:t>No ICANS, no CRS &gt; gr1</a:t>
            </a:r>
          </a:p>
          <a:p>
            <a:pPr>
              <a:buFont typeface="Wingdings" panose="05000000000000000000" pitchFamily="2" charset="2"/>
              <a:buChar char="§"/>
            </a:pPr>
            <a:r>
              <a:rPr lang="en-US" sz="1800" b="0" i="0" dirty="0">
                <a:solidFill>
                  <a:srgbClr val="212121"/>
                </a:solidFill>
                <a:effectLst/>
              </a:rPr>
              <a:t>90% ORR</a:t>
            </a:r>
            <a:r>
              <a:rPr lang="en-US" sz="1800" dirty="0">
                <a:solidFill>
                  <a:srgbClr val="212121"/>
                </a:solidFill>
              </a:rPr>
              <a:t>; </a:t>
            </a:r>
            <a:r>
              <a:rPr lang="en-US" sz="1800" b="0" i="0" dirty="0">
                <a:solidFill>
                  <a:srgbClr val="212121"/>
                </a:solidFill>
                <a:effectLst/>
              </a:rPr>
              <a:t>70% CR rate. </a:t>
            </a:r>
          </a:p>
          <a:p>
            <a:pPr lvl="1">
              <a:buFont typeface="Wingdings" panose="05000000000000000000" pitchFamily="2" charset="2"/>
              <a:buChar char="§"/>
            </a:pPr>
            <a:r>
              <a:rPr lang="en-US" sz="1400" b="0" i="0" dirty="0">
                <a:solidFill>
                  <a:srgbClr val="212121"/>
                </a:solidFill>
                <a:effectLst/>
              </a:rPr>
              <a:t>One patient relapsed after 18 months in CR, but returned to CR after receiving a second dose of CART19/20 cells</a:t>
            </a:r>
          </a:p>
          <a:p>
            <a:pPr>
              <a:buFont typeface="Wingdings" panose="05000000000000000000" pitchFamily="2" charset="2"/>
              <a:buChar char="§"/>
            </a:pPr>
            <a:r>
              <a:rPr lang="en-US" sz="1800" b="0" i="0" dirty="0">
                <a:solidFill>
                  <a:srgbClr val="212121"/>
                </a:solidFill>
                <a:effectLst/>
              </a:rPr>
              <a:t>Median PFS and OS not reached</a:t>
            </a:r>
          </a:p>
          <a:p>
            <a:pPr>
              <a:buFont typeface="Wingdings" panose="05000000000000000000" pitchFamily="2" charset="2"/>
              <a:buChar char="§"/>
            </a:pPr>
            <a:r>
              <a:rPr lang="en-US" sz="1800" b="0" i="0" dirty="0">
                <a:solidFill>
                  <a:srgbClr val="212121"/>
                </a:solidFill>
                <a:effectLst/>
              </a:rPr>
              <a:t>17-month median follow-up</a:t>
            </a:r>
            <a:endParaRPr lang="en-US" sz="1800" kern="0" dirty="0"/>
          </a:p>
        </p:txBody>
      </p:sp>
      <p:pic>
        <p:nvPicPr>
          <p:cNvPr id="6146" name="Picture 2">
            <a:extLst>
              <a:ext uri="{FF2B5EF4-FFF2-40B4-BE49-F238E27FC236}">
                <a16:creationId xmlns:a16="http://schemas.microsoft.com/office/drawing/2014/main" id="{2062C88C-EDB0-1806-D731-3010F9830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172" y="655741"/>
            <a:ext cx="5917843" cy="24738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60B4A33-7155-8B2D-277A-86C1C9761B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98"/>
          <a:stretch/>
        </p:blipFill>
        <p:spPr bwMode="auto">
          <a:xfrm>
            <a:off x="3226159" y="3037581"/>
            <a:ext cx="5240136" cy="12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522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B75F8-7FA6-09B6-0B4C-2991612E7531}"/>
              </a:ext>
            </a:extLst>
          </p:cNvPr>
          <p:cNvSpPr>
            <a:spLocks noGrp="1"/>
          </p:cNvSpPr>
          <p:nvPr>
            <p:ph type="title"/>
          </p:nvPr>
        </p:nvSpPr>
        <p:spPr>
          <a:xfrm>
            <a:off x="1693433" y="83702"/>
            <a:ext cx="5862107" cy="280802"/>
          </a:xfrm>
        </p:spPr>
        <p:txBody>
          <a:bodyPr>
            <a:normAutofit fontScale="90000"/>
          </a:bodyPr>
          <a:lstStyle/>
          <a:p>
            <a:pPr algn="ctr"/>
            <a:r>
              <a:rPr lang="en-US" b="1" dirty="0">
                <a:solidFill>
                  <a:schemeClr val="accent2"/>
                </a:solidFill>
              </a:rPr>
              <a:t>BAFF-R CAR-T</a:t>
            </a:r>
          </a:p>
        </p:txBody>
      </p:sp>
      <p:sp>
        <p:nvSpPr>
          <p:cNvPr id="3" name="Content Placeholder 2">
            <a:extLst>
              <a:ext uri="{FF2B5EF4-FFF2-40B4-BE49-F238E27FC236}">
                <a16:creationId xmlns:a16="http://schemas.microsoft.com/office/drawing/2014/main" id="{D4E5A3FB-DA2F-5BA8-6C8A-9318ADE3B30B}"/>
              </a:ext>
            </a:extLst>
          </p:cNvPr>
          <p:cNvSpPr>
            <a:spLocks noGrp="1"/>
          </p:cNvSpPr>
          <p:nvPr>
            <p:ph idx="1"/>
          </p:nvPr>
        </p:nvSpPr>
        <p:spPr>
          <a:xfrm>
            <a:off x="785611" y="1516042"/>
            <a:ext cx="7424671" cy="2611637"/>
          </a:xfrm>
        </p:spPr>
        <p:txBody>
          <a:bodyPr/>
          <a:lstStyle/>
          <a:p>
            <a:pPr>
              <a:lnSpc>
                <a:spcPct val="100000"/>
              </a:lnSpc>
              <a:buFont typeface="Wingdings" panose="05000000000000000000" pitchFamily="2" charset="2"/>
              <a:buChar char="§"/>
            </a:pPr>
            <a:r>
              <a:rPr lang="en-US" sz="1400" dirty="0">
                <a:latin typeface="Arial" panose="020B0604020202020204" pitchFamily="34" charset="0"/>
                <a:ea typeface="Calibri" panose="020F0502020204030204" pitchFamily="34" charset="0"/>
              </a:rPr>
              <a:t>We manufactured a novel CAR-T cell therapy targeting </a:t>
            </a:r>
            <a:r>
              <a:rPr lang="en-US" sz="1400" b="1" dirty="0">
                <a:solidFill>
                  <a:schemeClr val="tx2"/>
                </a:solidFill>
                <a:latin typeface="Arial" panose="020B0604020202020204" pitchFamily="34" charset="0"/>
                <a:ea typeface="Calibri" panose="020F0502020204030204" pitchFamily="34" charset="0"/>
              </a:rPr>
              <a:t>B-cell activating factor receptor (BAFF-R)</a:t>
            </a:r>
            <a:r>
              <a:rPr lang="en-US" sz="1400" dirty="0">
                <a:latin typeface="Arial" panose="020B0604020202020204" pitchFamily="34" charset="0"/>
                <a:ea typeface="Calibri" panose="020F0502020204030204" pitchFamily="34" charset="0"/>
              </a:rPr>
              <a:t>, a key regulator of B-cell proliferation and maturation</a:t>
            </a:r>
            <a:r>
              <a:rPr lang="en-US" sz="1400" dirty="0">
                <a:latin typeface="Arial" panose="020B0604020202020204" pitchFamily="34" charset="0"/>
                <a:ea typeface="Calibri" panose="020F0502020204030204" pitchFamily="34" charset="0"/>
                <a:sym typeface="Wingdings" panose="05000000000000000000" pitchFamily="2" charset="2"/>
              </a:rPr>
              <a:t> </a:t>
            </a:r>
            <a:r>
              <a:rPr lang="en-US" sz="1400" b="1" dirty="0">
                <a:solidFill>
                  <a:schemeClr val="tx2"/>
                </a:solidFill>
                <a:latin typeface="Arial" panose="020B0604020202020204" pitchFamily="34" charset="0"/>
                <a:ea typeface="Calibri" panose="020F0502020204030204" pitchFamily="34" charset="0"/>
                <a:sym typeface="Wingdings" panose="05000000000000000000" pitchFamily="2" charset="2"/>
              </a:rPr>
              <a:t>MC10029</a:t>
            </a:r>
          </a:p>
          <a:p>
            <a:pPr>
              <a:lnSpc>
                <a:spcPct val="200000"/>
              </a:lnSpc>
              <a:buFont typeface="Wingdings" panose="05000000000000000000" pitchFamily="2" charset="2"/>
              <a:buChar char="§"/>
            </a:pPr>
            <a:r>
              <a:rPr lang="en-US" sz="1400" dirty="0"/>
              <a:t>Pre-clinical data completed </a:t>
            </a:r>
          </a:p>
          <a:p>
            <a:pPr>
              <a:lnSpc>
                <a:spcPct val="200000"/>
              </a:lnSpc>
              <a:buFont typeface="Wingdings" panose="05000000000000000000" pitchFamily="2" charset="2"/>
              <a:buChar char="§"/>
            </a:pPr>
            <a:r>
              <a:rPr lang="en-US" sz="1400" dirty="0"/>
              <a:t>FDA granted an IND (June 21, 2023)</a:t>
            </a:r>
          </a:p>
          <a:p>
            <a:pPr>
              <a:lnSpc>
                <a:spcPct val="200000"/>
              </a:lnSpc>
              <a:buFont typeface="Wingdings" panose="05000000000000000000" pitchFamily="2" charset="2"/>
              <a:buChar char="§"/>
            </a:pPr>
            <a:r>
              <a:rPr lang="en-US" sz="1400" dirty="0"/>
              <a:t>Phase I clinical trial anticipated to activate in December 2023 </a:t>
            </a:r>
          </a:p>
          <a:p>
            <a:pPr lvl="1">
              <a:lnSpc>
                <a:spcPct val="200000"/>
              </a:lnSpc>
              <a:buClr>
                <a:schemeClr val="tx2"/>
              </a:buClr>
              <a:buFont typeface="Wingdings" panose="05000000000000000000" pitchFamily="2" charset="2"/>
              <a:buChar char="§"/>
            </a:pPr>
            <a:r>
              <a:rPr lang="en-US" sz="1400" dirty="0"/>
              <a:t>Study will allow inclusion of prior CD19-guided CAR T-cell failures</a:t>
            </a:r>
          </a:p>
        </p:txBody>
      </p:sp>
      <p:sp>
        <p:nvSpPr>
          <p:cNvPr id="4" name="Footer Placeholder 3">
            <a:extLst>
              <a:ext uri="{FF2B5EF4-FFF2-40B4-BE49-F238E27FC236}">
                <a16:creationId xmlns:a16="http://schemas.microsoft.com/office/drawing/2014/main" id="{A51A48B0-EFEE-1836-717A-181BED8302AA}"/>
              </a:ext>
            </a:extLst>
          </p:cNvPr>
          <p:cNvSpPr>
            <a:spLocks noGrp="1"/>
          </p:cNvSpPr>
          <p:nvPr>
            <p:ph type="ftr" sz="quarter" idx="10"/>
          </p:nvPr>
        </p:nvSpPr>
        <p:spPr/>
        <p:txBody>
          <a:bodyPr/>
          <a:lstStyle/>
          <a:p>
            <a:pPr>
              <a:defRPr/>
            </a:pPr>
            <a:endParaRPr lang="en-US" altLang="en-US" dirty="0">
              <a:solidFill>
                <a:schemeClr val="bg1"/>
              </a:solidFill>
            </a:endParaRPr>
          </a:p>
        </p:txBody>
      </p:sp>
      <p:pic>
        <p:nvPicPr>
          <p:cNvPr id="6" name="Picture 5">
            <a:extLst>
              <a:ext uri="{FF2B5EF4-FFF2-40B4-BE49-F238E27FC236}">
                <a16:creationId xmlns:a16="http://schemas.microsoft.com/office/drawing/2014/main" id="{59DF86B8-6515-9DBF-C428-0D534592FFB6}"/>
              </a:ext>
            </a:extLst>
          </p:cNvPr>
          <p:cNvPicPr>
            <a:picLocks noChangeAspect="1"/>
          </p:cNvPicPr>
          <p:nvPr/>
        </p:nvPicPr>
        <p:blipFill>
          <a:blip r:embed="rId2"/>
          <a:stretch>
            <a:fillRect/>
          </a:stretch>
        </p:blipFill>
        <p:spPr>
          <a:xfrm>
            <a:off x="340165" y="811484"/>
            <a:ext cx="7786404" cy="704558"/>
          </a:xfrm>
          <a:prstGeom prst="rect">
            <a:avLst/>
          </a:prstGeom>
        </p:spPr>
      </p:pic>
    </p:spTree>
    <p:extLst>
      <p:ext uri="{BB962C8B-B14F-4D97-AF65-F5344CB8AC3E}">
        <p14:creationId xmlns:p14="http://schemas.microsoft.com/office/powerpoint/2010/main" val="81338299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B9EC5C55-B61A-A188-7007-56ACB0856CD2}"/>
              </a:ext>
            </a:extLst>
          </p:cNvPr>
          <p:cNvSpPr txBox="1"/>
          <p:nvPr/>
        </p:nvSpPr>
        <p:spPr>
          <a:xfrm>
            <a:off x="509997" y="32647"/>
            <a:ext cx="8124020" cy="739305"/>
          </a:xfrm>
          <a:prstGeom prst="rect">
            <a:avLst/>
          </a:prstGeom>
          <a:noFill/>
        </p:spPr>
        <p:txBody>
          <a:bodyPr wrap="none" lIns="0" tIns="0" rIns="0" bIns="0" rtlCol="0">
            <a:spAutoFit/>
          </a:bodyPr>
          <a:lstStyle/>
          <a:p>
            <a:pPr algn="ctr" defTabSz="514830">
              <a:defRPr/>
            </a:pPr>
            <a:r>
              <a:rPr lang="en-US" sz="2402" b="1" dirty="0">
                <a:solidFill>
                  <a:schemeClr val="tx2"/>
                </a:solidFill>
                <a:latin typeface="Arial" panose="020B0604020202020204" pitchFamily="34" charset="0"/>
                <a:cs typeface="Arial" panose="020B0604020202020204" pitchFamily="34" charset="0"/>
              </a:rPr>
              <a:t>MC10029 CAR-T elicited </a:t>
            </a:r>
            <a:r>
              <a:rPr lang="en-US" sz="2402" b="1" i="1" dirty="0">
                <a:solidFill>
                  <a:schemeClr val="tx2"/>
                </a:solidFill>
                <a:latin typeface="Arial" panose="020B0604020202020204" pitchFamily="34" charset="0"/>
                <a:cs typeface="Arial" panose="020B0604020202020204" pitchFamily="34" charset="0"/>
              </a:rPr>
              <a:t>in vivo </a:t>
            </a:r>
            <a:r>
              <a:rPr lang="en-US" sz="2402" b="1" dirty="0">
                <a:solidFill>
                  <a:schemeClr val="tx2"/>
                </a:solidFill>
                <a:latin typeface="Arial" panose="020B0604020202020204" pitchFamily="34" charset="0"/>
                <a:cs typeface="Arial" panose="020B0604020202020204" pitchFamily="34" charset="0"/>
              </a:rPr>
              <a:t>antitumor </a:t>
            </a:r>
          </a:p>
          <a:p>
            <a:pPr algn="ctr" defTabSz="514830">
              <a:defRPr/>
            </a:pPr>
            <a:r>
              <a:rPr lang="en-US" sz="2402" b="1" dirty="0">
                <a:solidFill>
                  <a:schemeClr val="tx2"/>
                </a:solidFill>
                <a:latin typeface="Arial" panose="020B0604020202020204" pitchFamily="34" charset="0"/>
                <a:cs typeface="Arial" panose="020B0604020202020204" pitchFamily="34" charset="0"/>
              </a:rPr>
              <a:t>effects against Nalm-6 (ALL) and CD19 negative tumors</a:t>
            </a:r>
          </a:p>
        </p:txBody>
      </p:sp>
      <p:pic>
        <p:nvPicPr>
          <p:cNvPr id="3" name="Picture 2">
            <a:extLst>
              <a:ext uri="{FF2B5EF4-FFF2-40B4-BE49-F238E27FC236}">
                <a16:creationId xmlns:a16="http://schemas.microsoft.com/office/drawing/2014/main" id="{6231CE04-C34D-30EE-0BDB-BBF8404E55E5}"/>
              </a:ext>
            </a:extLst>
          </p:cNvPr>
          <p:cNvPicPr>
            <a:picLocks noChangeAspect="1"/>
          </p:cNvPicPr>
          <p:nvPr/>
        </p:nvPicPr>
        <p:blipFill>
          <a:blip r:embed="rId3"/>
          <a:stretch>
            <a:fillRect/>
          </a:stretch>
        </p:blipFill>
        <p:spPr>
          <a:xfrm>
            <a:off x="674252" y="845855"/>
            <a:ext cx="3253803" cy="1653924"/>
          </a:xfrm>
          <a:prstGeom prst="rect">
            <a:avLst/>
          </a:prstGeom>
        </p:spPr>
      </p:pic>
      <p:pic>
        <p:nvPicPr>
          <p:cNvPr id="5" name="Picture 4">
            <a:extLst>
              <a:ext uri="{FF2B5EF4-FFF2-40B4-BE49-F238E27FC236}">
                <a16:creationId xmlns:a16="http://schemas.microsoft.com/office/drawing/2014/main" id="{618740EC-3807-654B-1DFF-FB89BA1F9ACF}"/>
              </a:ext>
            </a:extLst>
          </p:cNvPr>
          <p:cNvPicPr>
            <a:picLocks noChangeAspect="1"/>
          </p:cNvPicPr>
          <p:nvPr/>
        </p:nvPicPr>
        <p:blipFill>
          <a:blip r:embed="rId4"/>
          <a:stretch>
            <a:fillRect/>
          </a:stretch>
        </p:blipFill>
        <p:spPr>
          <a:xfrm>
            <a:off x="4480826" y="916421"/>
            <a:ext cx="2416461" cy="1884733"/>
          </a:xfrm>
          <a:prstGeom prst="rect">
            <a:avLst/>
          </a:prstGeom>
        </p:spPr>
      </p:pic>
      <p:sp>
        <p:nvSpPr>
          <p:cNvPr id="2" name="TextBox 1">
            <a:extLst>
              <a:ext uri="{FF2B5EF4-FFF2-40B4-BE49-F238E27FC236}">
                <a16:creationId xmlns:a16="http://schemas.microsoft.com/office/drawing/2014/main" id="{50F4AF51-9FC2-EB1F-E5CE-EDE9FA9A0FBE}"/>
              </a:ext>
            </a:extLst>
          </p:cNvPr>
          <p:cNvSpPr txBox="1"/>
          <p:nvPr/>
        </p:nvSpPr>
        <p:spPr>
          <a:xfrm>
            <a:off x="5227125" y="4690639"/>
            <a:ext cx="2776722" cy="207877"/>
          </a:xfrm>
          <a:prstGeom prst="rect">
            <a:avLst/>
          </a:prstGeom>
          <a:noFill/>
        </p:spPr>
        <p:txBody>
          <a:bodyPr wrap="none" rtlCol="0">
            <a:spAutoFit/>
          </a:bodyPr>
          <a:lstStyle/>
          <a:p>
            <a:r>
              <a:rPr lang="en-US" sz="751" b="1" i="1" dirty="0">
                <a:solidFill>
                  <a:schemeClr val="bg1"/>
                </a:solidFill>
              </a:rPr>
              <a:t>Luo Y, et al, under review (Cancer Immunol </a:t>
            </a:r>
            <a:r>
              <a:rPr lang="en-US" sz="751" b="1" i="1" dirty="0" err="1">
                <a:solidFill>
                  <a:schemeClr val="bg1"/>
                </a:solidFill>
              </a:rPr>
              <a:t>Immunother</a:t>
            </a:r>
            <a:r>
              <a:rPr lang="en-US" sz="751" b="1" i="1" dirty="0">
                <a:solidFill>
                  <a:schemeClr val="bg1"/>
                </a:solidFill>
              </a:rPr>
              <a:t>)</a:t>
            </a:r>
          </a:p>
        </p:txBody>
      </p:sp>
      <p:grpSp>
        <p:nvGrpSpPr>
          <p:cNvPr id="4" name="Group 3">
            <a:extLst>
              <a:ext uri="{FF2B5EF4-FFF2-40B4-BE49-F238E27FC236}">
                <a16:creationId xmlns:a16="http://schemas.microsoft.com/office/drawing/2014/main" id="{88E79AE4-6335-03DE-BE4B-257A436A3EF1}"/>
              </a:ext>
            </a:extLst>
          </p:cNvPr>
          <p:cNvGrpSpPr/>
          <p:nvPr/>
        </p:nvGrpSpPr>
        <p:grpSpPr>
          <a:xfrm>
            <a:off x="778791" y="2466358"/>
            <a:ext cx="6284516" cy="1816999"/>
            <a:chOff x="1847849" y="1550176"/>
            <a:chExt cx="8476093" cy="5211034"/>
          </a:xfrm>
        </p:grpSpPr>
        <p:pic>
          <p:nvPicPr>
            <p:cNvPr id="6" name="Picture 5" descr="A screenshot of a computer&#10;&#10;Description automatically generated">
              <a:extLst>
                <a:ext uri="{FF2B5EF4-FFF2-40B4-BE49-F238E27FC236}">
                  <a16:creationId xmlns:a16="http://schemas.microsoft.com/office/drawing/2014/main" id="{79221D6F-55DC-E218-479D-1D2CEADCF3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0" t="26941" r="4731" b="32023"/>
            <a:stretch/>
          </p:blipFill>
          <p:spPr bwMode="auto">
            <a:xfrm>
              <a:off x="1847849" y="1550176"/>
              <a:ext cx="8476093" cy="5211034"/>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192DF50F-A9D2-1AD1-0192-6E05F186644A}"/>
                </a:ext>
              </a:extLst>
            </p:cNvPr>
            <p:cNvSpPr/>
            <p:nvPr/>
          </p:nvSpPr>
          <p:spPr bwMode="auto">
            <a:xfrm>
              <a:off x="1847850" y="1762125"/>
              <a:ext cx="466725"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51483" tIns="25741" rIns="51483" bIns="25741" numCol="1" rtlCol="0" anchor="t" anchorCtr="0" compatLnSpc="1">
              <a:prstTxWarp prst="textNoShape">
                <a:avLst/>
              </a:prstTxWarp>
            </a:bodyPr>
            <a:lstStyle/>
            <a:p>
              <a:pPr defTabSz="514830" eaLnBrk="0" hangingPunct="0">
                <a:defRPr/>
              </a:pPr>
              <a:endParaRPr lang="en-US" sz="676" b="1">
                <a:solidFill>
                  <a:prstClr val="black"/>
                </a:solidFill>
              </a:endParaRPr>
            </a:p>
          </p:txBody>
        </p:sp>
        <p:sp>
          <p:nvSpPr>
            <p:cNvPr id="8" name="Rectangle 7">
              <a:extLst>
                <a:ext uri="{FF2B5EF4-FFF2-40B4-BE49-F238E27FC236}">
                  <a16:creationId xmlns:a16="http://schemas.microsoft.com/office/drawing/2014/main" id="{111DF8C7-7D66-ACDC-5E65-AE97FE3486EE}"/>
                </a:ext>
              </a:extLst>
            </p:cNvPr>
            <p:cNvSpPr/>
            <p:nvPr/>
          </p:nvSpPr>
          <p:spPr bwMode="auto">
            <a:xfrm>
              <a:off x="6448425" y="1847850"/>
              <a:ext cx="466725" cy="457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51483" tIns="25741" rIns="51483" bIns="25741" numCol="1" rtlCol="0" anchor="t" anchorCtr="0" compatLnSpc="1">
              <a:prstTxWarp prst="textNoShape">
                <a:avLst/>
              </a:prstTxWarp>
            </a:bodyPr>
            <a:lstStyle/>
            <a:p>
              <a:pPr defTabSz="514830" eaLnBrk="0" hangingPunct="0">
                <a:defRPr/>
              </a:pPr>
              <a:endParaRPr lang="en-US" sz="676" b="1">
                <a:solidFill>
                  <a:prstClr val="black"/>
                </a:solidFill>
              </a:endParaRPr>
            </a:p>
          </p:txBody>
        </p:sp>
      </p:grpSp>
    </p:spTree>
    <p:extLst>
      <p:ext uri="{BB962C8B-B14F-4D97-AF65-F5344CB8AC3E}">
        <p14:creationId xmlns:p14="http://schemas.microsoft.com/office/powerpoint/2010/main" val="5049156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C2DE80-0642-8CA3-D769-C85CE7E97BCE}"/>
              </a:ext>
            </a:extLst>
          </p:cNvPr>
          <p:cNvSpPr>
            <a:spLocks noGrp="1"/>
          </p:cNvSpPr>
          <p:nvPr>
            <p:ph idx="1"/>
          </p:nvPr>
        </p:nvSpPr>
        <p:spPr>
          <a:xfrm>
            <a:off x="685800" y="1166522"/>
            <a:ext cx="7772400" cy="3147278"/>
          </a:xfrm>
        </p:spPr>
        <p:txBody>
          <a:bodyPr/>
          <a:lstStyle/>
          <a:p>
            <a:r>
              <a:rPr lang="en-US" dirty="0"/>
              <a:t>Many Advances in CAR-T therapy for NHL including:</a:t>
            </a:r>
          </a:p>
          <a:p>
            <a:pPr lvl="1"/>
            <a:r>
              <a:rPr lang="en-US" dirty="0"/>
              <a:t>Toxicity Prevention (Anakinra)</a:t>
            </a:r>
          </a:p>
          <a:p>
            <a:pPr lvl="1"/>
            <a:r>
              <a:rPr lang="en-US" dirty="0"/>
              <a:t>New targets beyond CD19 (Bispecific CAR, BAFF-R)</a:t>
            </a:r>
          </a:p>
          <a:p>
            <a:pPr lvl="1"/>
            <a:r>
              <a:rPr lang="en-US" dirty="0"/>
              <a:t>CAR-T Feasible for older adults</a:t>
            </a:r>
          </a:p>
          <a:p>
            <a:pPr marL="457200" lvl="1" indent="0">
              <a:buNone/>
            </a:pPr>
            <a:endParaRPr lang="en-US" dirty="0"/>
          </a:p>
          <a:p>
            <a:r>
              <a:rPr lang="en-US" dirty="0"/>
              <a:t>Strategies needed to further improve outcomes</a:t>
            </a:r>
          </a:p>
        </p:txBody>
      </p:sp>
      <p:sp>
        <p:nvSpPr>
          <p:cNvPr id="3" name="Title 1">
            <a:extLst>
              <a:ext uri="{FF2B5EF4-FFF2-40B4-BE49-F238E27FC236}">
                <a16:creationId xmlns:a16="http://schemas.microsoft.com/office/drawing/2014/main" id="{BB2EF537-1A30-6EB4-9115-D0CACE0DE0C9}"/>
              </a:ext>
            </a:extLst>
          </p:cNvPr>
          <p:cNvSpPr txBox="1">
            <a:spLocks/>
          </p:cNvSpPr>
          <p:nvPr/>
        </p:nvSpPr>
        <p:spPr>
          <a:xfrm>
            <a:off x="1693433" y="83702"/>
            <a:ext cx="5862107" cy="280802"/>
          </a:xfrm>
        </p:spPr>
        <p:txBody>
          <a:bodyPr>
            <a:noAutofit/>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chemeClr val="accent2"/>
                </a:solidFill>
              </a:rPr>
              <a:t>Summary</a:t>
            </a:r>
          </a:p>
        </p:txBody>
      </p:sp>
    </p:spTree>
    <p:extLst>
      <p:ext uri="{BB962C8B-B14F-4D97-AF65-F5344CB8AC3E}">
        <p14:creationId xmlns:p14="http://schemas.microsoft.com/office/powerpoint/2010/main" val="37707715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B0353AC-ECD1-6B68-2BA1-2A4C244DF995}"/>
              </a:ext>
            </a:extLst>
          </p:cNvPr>
          <p:cNvSpPr txBox="1">
            <a:spLocks/>
          </p:cNvSpPr>
          <p:nvPr/>
        </p:nvSpPr>
        <p:spPr>
          <a:xfrm>
            <a:off x="1444822" y="1370787"/>
            <a:ext cx="6093952" cy="1290974"/>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chemeClr val="accent2"/>
                </a:solidFill>
              </a:rPr>
              <a:t>Thank You!</a:t>
            </a:r>
          </a:p>
        </p:txBody>
      </p:sp>
      <p:sp>
        <p:nvSpPr>
          <p:cNvPr id="4" name="TextBox 3">
            <a:extLst>
              <a:ext uri="{FF2B5EF4-FFF2-40B4-BE49-F238E27FC236}">
                <a16:creationId xmlns:a16="http://schemas.microsoft.com/office/drawing/2014/main" id="{FE4D14F8-E511-6B4E-57E2-EF07052BF389}"/>
              </a:ext>
            </a:extLst>
          </p:cNvPr>
          <p:cNvSpPr txBox="1"/>
          <p:nvPr/>
        </p:nvSpPr>
        <p:spPr>
          <a:xfrm>
            <a:off x="2739148" y="3319741"/>
            <a:ext cx="4659788" cy="923330"/>
          </a:xfrm>
          <a:prstGeom prst="rect">
            <a:avLst/>
          </a:prstGeom>
          <a:noFill/>
        </p:spPr>
        <p:txBody>
          <a:bodyPr wrap="square" rtlCol="0">
            <a:spAutoFit/>
          </a:bodyPr>
          <a:lstStyle/>
          <a:p>
            <a:r>
              <a:rPr lang="en-US" sz="1800" dirty="0">
                <a:solidFill>
                  <a:schemeClr val="accent2"/>
                </a:solidFill>
              </a:rPr>
              <a:t>Email: Murthy.Hemant@Mayo.edu</a:t>
            </a:r>
          </a:p>
          <a:p>
            <a:r>
              <a:rPr lang="en-US" sz="1800" dirty="0">
                <a:solidFill>
                  <a:schemeClr val="accent2"/>
                </a:solidFill>
              </a:rPr>
              <a:t>	</a:t>
            </a:r>
          </a:p>
          <a:p>
            <a:r>
              <a:rPr lang="en-US" sz="1800" dirty="0">
                <a:solidFill>
                  <a:schemeClr val="accent2"/>
                </a:solidFill>
              </a:rPr>
              <a:t>	: @Hemant.murthy</a:t>
            </a:r>
          </a:p>
        </p:txBody>
      </p:sp>
      <p:pic>
        <p:nvPicPr>
          <p:cNvPr id="5" name="Picture 2" descr="The Real History of X (Formerly Twitter), in Brief">
            <a:extLst>
              <a:ext uri="{FF2B5EF4-FFF2-40B4-BE49-F238E27FC236}">
                <a16:creationId xmlns:a16="http://schemas.microsoft.com/office/drawing/2014/main" id="{B59CA8EA-E986-00FB-7E19-E21528FB7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148" y="3769981"/>
            <a:ext cx="865907" cy="57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33073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27, 2023</a:t>
            </a:r>
          </a:p>
        </p:txBody>
      </p:sp>
    </p:spTree>
    <p:extLst>
      <p:ext uri="{BB962C8B-B14F-4D97-AF65-F5344CB8AC3E}">
        <p14:creationId xmlns:p14="http://schemas.microsoft.com/office/powerpoint/2010/main" val="27608367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320806"/>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a:p>
            <a:endParaRPr lang="en-US" dirty="0">
              <a:solidFill>
                <a:srgbClr val="002E51"/>
              </a:solidFill>
            </a:endParaRPr>
          </a:p>
        </p:txBody>
      </p:sp>
    </p:spTree>
    <p:extLst>
      <p:ext uri="{BB962C8B-B14F-4D97-AF65-F5344CB8AC3E}">
        <p14:creationId xmlns:p14="http://schemas.microsoft.com/office/powerpoint/2010/main" val="3813109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5" name="Picture 4" descr="A close up of a logo&#10;&#10;Description automatically generated">
            <a:extLst>
              <a:ext uri="{FF2B5EF4-FFF2-40B4-BE49-F238E27FC236}">
                <a16:creationId xmlns:a16="http://schemas.microsoft.com/office/drawing/2014/main" id="{8FF595E6-3D8F-FD53-39C8-C307503B4931}"/>
              </a:ext>
            </a:extLst>
          </p:cNvPr>
          <p:cNvPicPr>
            <a:picLocks noChangeAspect="1"/>
          </p:cNvPicPr>
          <p:nvPr/>
        </p:nvPicPr>
        <p:blipFill>
          <a:blip r:embed="rId2"/>
          <a:stretch>
            <a:fillRect/>
          </a:stretch>
        </p:blipFill>
        <p:spPr>
          <a:xfrm>
            <a:off x="2765651" y="743917"/>
            <a:ext cx="3612697" cy="980189"/>
          </a:xfrm>
          <a:prstGeom prst="rect">
            <a:avLst/>
          </a:prstGeom>
        </p:spPr>
      </p:pic>
      <p:pic>
        <p:nvPicPr>
          <p:cNvPr id="7" name="Picture 6" descr="A logo with white text&#10;&#10;Description automatically generated">
            <a:extLst>
              <a:ext uri="{FF2B5EF4-FFF2-40B4-BE49-F238E27FC236}">
                <a16:creationId xmlns:a16="http://schemas.microsoft.com/office/drawing/2014/main" id="{95CE497E-5070-E570-7701-CC350C66D576}"/>
              </a:ext>
            </a:extLst>
          </p:cNvPr>
          <p:cNvPicPr>
            <a:picLocks noChangeAspect="1"/>
          </p:cNvPicPr>
          <p:nvPr/>
        </p:nvPicPr>
        <p:blipFill>
          <a:blip r:embed="rId3"/>
          <a:stretch>
            <a:fillRect/>
          </a:stretch>
        </p:blipFill>
        <p:spPr>
          <a:xfrm>
            <a:off x="3521078" y="1666956"/>
            <a:ext cx="1699072" cy="1700050"/>
          </a:xfrm>
          <a:prstGeom prst="rect">
            <a:avLst/>
          </a:prstGeom>
        </p:spPr>
      </p:pic>
      <p:pic>
        <p:nvPicPr>
          <p:cNvPr id="11" name="Picture 10" descr="A green text on a black background&#10;&#10;Description automatically generated">
            <a:extLst>
              <a:ext uri="{FF2B5EF4-FFF2-40B4-BE49-F238E27FC236}">
                <a16:creationId xmlns:a16="http://schemas.microsoft.com/office/drawing/2014/main" id="{E48AE7FF-A067-BF8A-83D6-5F53524EDFC0}"/>
              </a:ext>
            </a:extLst>
          </p:cNvPr>
          <p:cNvPicPr>
            <a:picLocks noChangeAspect="1"/>
          </p:cNvPicPr>
          <p:nvPr/>
        </p:nvPicPr>
        <p:blipFill>
          <a:blip r:embed="rId4"/>
          <a:stretch>
            <a:fillRect/>
          </a:stretch>
        </p:blipFill>
        <p:spPr>
          <a:xfrm>
            <a:off x="2392737" y="2645230"/>
            <a:ext cx="4080942" cy="2216944"/>
          </a:xfrm>
          <a:prstGeom prst="rect">
            <a:avLst/>
          </a:prstGeom>
        </p:spPr>
      </p:pic>
    </p:spTree>
    <p:extLst>
      <p:ext uri="{BB962C8B-B14F-4D97-AF65-F5344CB8AC3E}">
        <p14:creationId xmlns:p14="http://schemas.microsoft.com/office/powerpoint/2010/main" val="12749877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95242"/>
            <a:ext cx="6400800" cy="567266"/>
          </a:xfrm>
        </p:spPr>
        <p:txBody>
          <a:bodyPr/>
          <a:lstStyle/>
          <a:p>
            <a:r>
              <a:rPr lang="en-US" sz="2800" dirty="0">
                <a:solidFill>
                  <a:srgbClr val="002E51"/>
                </a:solidFill>
              </a:rPr>
              <a:t>Thank you for coming!</a:t>
            </a:r>
          </a:p>
        </p:txBody>
      </p:sp>
      <p:sp>
        <p:nvSpPr>
          <p:cNvPr id="4" name="Title 3"/>
          <p:cNvSpPr>
            <a:spLocks noGrp="1"/>
          </p:cNvSpPr>
          <p:nvPr>
            <p:ph type="title"/>
          </p:nvPr>
        </p:nvSpPr>
        <p:spPr>
          <a:xfrm>
            <a:off x="0" y="891686"/>
            <a:ext cx="9144000" cy="807256"/>
          </a:xfrm>
        </p:spPr>
        <p:txBody>
          <a:bodyPr/>
          <a:lstStyle/>
          <a:p>
            <a:r>
              <a:rPr lang="en-US" sz="4000" b="1" i="1" dirty="0"/>
              <a:t>Concluding Remarks</a:t>
            </a:r>
          </a:p>
        </p:txBody>
      </p:sp>
      <p:pic>
        <p:nvPicPr>
          <p:cNvPr id="5" name="Picture 4" descr="A qr code with black squares&#10;&#10;Description automatically generated with low confidence">
            <a:extLst>
              <a:ext uri="{FF2B5EF4-FFF2-40B4-BE49-F238E27FC236}">
                <a16:creationId xmlns:a16="http://schemas.microsoft.com/office/drawing/2014/main" id="{7A354AB6-E479-1B15-5D28-25D6702496BB}"/>
              </a:ext>
            </a:extLst>
          </p:cNvPr>
          <p:cNvPicPr>
            <a:picLocks noChangeAspect="1"/>
          </p:cNvPicPr>
          <p:nvPr/>
        </p:nvPicPr>
        <p:blipFill>
          <a:blip r:embed="rId2"/>
          <a:stretch>
            <a:fillRect/>
          </a:stretch>
        </p:blipFill>
        <p:spPr>
          <a:xfrm>
            <a:off x="2546596" y="2709331"/>
            <a:ext cx="1232439" cy="1232439"/>
          </a:xfrm>
          <a:prstGeom prst="rect">
            <a:avLst/>
          </a:prstGeom>
        </p:spPr>
      </p:pic>
      <p:sp>
        <p:nvSpPr>
          <p:cNvPr id="6" name="Subtitle 1">
            <a:extLst>
              <a:ext uri="{FF2B5EF4-FFF2-40B4-BE49-F238E27FC236}">
                <a16:creationId xmlns:a16="http://schemas.microsoft.com/office/drawing/2014/main" id="{3F62123A-5C1F-D58F-6ECF-3363DE8965B5}"/>
              </a:ext>
            </a:extLst>
          </p:cNvPr>
          <p:cNvSpPr txBox="1">
            <a:spLocks/>
          </p:cNvSpPr>
          <p:nvPr/>
        </p:nvSpPr>
        <p:spPr bwMode="auto">
          <a:xfrm>
            <a:off x="3913027" y="3149597"/>
            <a:ext cx="2894170" cy="73565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2E51"/>
                </a:solidFill>
                <a:effectLst/>
                <a:uLnTx/>
                <a:uFillTx/>
                <a:latin typeface="Arial"/>
                <a:ea typeface="ＭＳ Ｐゴシック"/>
              </a:rPr>
              <a:t>Please scan the QR code here to complete a brief survey about tonight's event. </a:t>
            </a:r>
          </a:p>
        </p:txBody>
      </p:sp>
    </p:spTree>
    <p:extLst>
      <p:ext uri="{BB962C8B-B14F-4D97-AF65-F5344CB8AC3E}">
        <p14:creationId xmlns:p14="http://schemas.microsoft.com/office/powerpoint/2010/main" val="1263581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D5846-495A-9A1E-59A7-5307A5EDABA5}"/>
              </a:ext>
            </a:extLst>
          </p:cNvPr>
          <p:cNvSpPr txBox="1"/>
          <p:nvPr/>
        </p:nvSpPr>
        <p:spPr>
          <a:xfrm>
            <a:off x="0" y="103031"/>
            <a:ext cx="9098924" cy="3293209"/>
          </a:xfrm>
          <a:prstGeom prst="rect">
            <a:avLst/>
          </a:prstGeom>
          <a:noFill/>
        </p:spPr>
        <p:txBody>
          <a:bodyPr wrap="square" rtlCol="0">
            <a:spAutoFit/>
          </a:bodyPr>
          <a:lstStyle/>
          <a:p>
            <a:endParaRPr lang="en-US" b="0" i="0" dirty="0">
              <a:solidFill>
                <a:srgbClr val="000000"/>
              </a:solidFill>
              <a:effectLst/>
              <a:latin typeface="Noto Sans" panose="020B0502040504020204" pitchFamily="34" charset="0"/>
            </a:endParaRPr>
          </a:p>
          <a:p>
            <a:endParaRPr lang="en-US" sz="3200" b="1" i="0" dirty="0">
              <a:solidFill>
                <a:srgbClr val="002060"/>
              </a:solidFill>
              <a:effectLst/>
              <a:latin typeface="+mn-lt"/>
            </a:endParaRPr>
          </a:p>
          <a:p>
            <a:pPr algn="ctr"/>
            <a:r>
              <a:rPr lang="en-US" sz="3200" b="1" i="0" dirty="0">
                <a:solidFill>
                  <a:srgbClr val="002060"/>
                </a:solidFill>
                <a:effectLst/>
                <a:latin typeface="+mn-lt"/>
              </a:rPr>
              <a:t>Momelotinib  mechanism of action</a:t>
            </a:r>
          </a:p>
          <a:p>
            <a:endParaRPr lang="en-US" b="1" dirty="0">
              <a:solidFill>
                <a:srgbClr val="000000"/>
              </a:solidFill>
              <a:latin typeface="Noto Sans" panose="020B0502040504020204" pitchFamily="34" charset="0"/>
            </a:endParaRPr>
          </a:p>
          <a:p>
            <a:r>
              <a:rPr lang="en-US" b="1" i="0" dirty="0">
                <a:solidFill>
                  <a:srgbClr val="000000"/>
                </a:solidFill>
                <a:effectLst/>
                <a:latin typeface="Noto Sans" panose="020B0502040504020204" pitchFamily="34" charset="0"/>
              </a:rPr>
              <a:t>Momelotinib is an oral, small-molecule inhibitor of JAK1/2 with selectivity over other tyrosine and serine/threonine kinases</a:t>
            </a:r>
          </a:p>
          <a:p>
            <a:endParaRPr lang="en-US" b="1" dirty="0">
              <a:solidFill>
                <a:srgbClr val="000000"/>
              </a:solidFill>
              <a:latin typeface="Noto Sans" panose="020B0502040504020204" pitchFamily="34" charset="0"/>
            </a:endParaRPr>
          </a:p>
        </p:txBody>
      </p:sp>
    </p:spTree>
    <p:extLst>
      <p:ext uri="{BB962C8B-B14F-4D97-AF65-F5344CB8AC3E}">
        <p14:creationId xmlns:p14="http://schemas.microsoft.com/office/powerpoint/2010/main" val="59910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D5846-495A-9A1E-59A7-5307A5EDABA5}"/>
              </a:ext>
            </a:extLst>
          </p:cNvPr>
          <p:cNvSpPr txBox="1"/>
          <p:nvPr/>
        </p:nvSpPr>
        <p:spPr>
          <a:xfrm>
            <a:off x="0" y="103031"/>
            <a:ext cx="9098924" cy="3724096"/>
          </a:xfrm>
          <a:prstGeom prst="rect">
            <a:avLst/>
          </a:prstGeom>
          <a:noFill/>
        </p:spPr>
        <p:txBody>
          <a:bodyPr wrap="square" rtlCol="0">
            <a:spAutoFit/>
          </a:bodyPr>
          <a:lstStyle/>
          <a:p>
            <a:endParaRPr lang="en-US" b="0" i="0" dirty="0">
              <a:solidFill>
                <a:srgbClr val="000000"/>
              </a:solidFill>
              <a:effectLst/>
              <a:latin typeface="Noto Sans" panose="020B0502040504020204" pitchFamily="34" charset="0"/>
            </a:endParaRPr>
          </a:p>
          <a:p>
            <a:pPr algn="ctr"/>
            <a:r>
              <a:rPr lang="en-US" sz="3200" b="1" dirty="0">
                <a:solidFill>
                  <a:srgbClr val="002060"/>
                </a:solidFill>
                <a:latin typeface="+mn-lt"/>
                <a:ea typeface="Calibri" panose="020F0502020204030204" pitchFamily="34" charset="0"/>
                <a:cs typeface="Times New Roman" panose="02020603050405020304" pitchFamily="18" charset="0"/>
              </a:rPr>
              <a:t>Hepcidin </a:t>
            </a:r>
          </a:p>
          <a:p>
            <a:endParaRPr lang="en-US" sz="2000" b="1" dirty="0">
              <a:latin typeface="+mn-lt"/>
              <a:ea typeface="Calibri" panose="020F0502020204030204" pitchFamily="34" charset="0"/>
              <a:cs typeface="Times New Roman" panose="02020603050405020304" pitchFamily="18" charset="0"/>
            </a:endParaRPr>
          </a:p>
          <a:p>
            <a:r>
              <a:rPr lang="en-US" sz="2000" b="1" dirty="0">
                <a:latin typeface="+mn-lt"/>
                <a:ea typeface="Calibri" panose="020F0502020204030204" pitchFamily="34" charset="0"/>
                <a:cs typeface="Times New Roman" panose="02020603050405020304" pitchFamily="18" charset="0"/>
              </a:rPr>
              <a:t>H</a:t>
            </a:r>
            <a:r>
              <a:rPr lang="en-US" sz="2000" b="1" dirty="0">
                <a:effectLst/>
                <a:latin typeface="+mn-lt"/>
                <a:ea typeface="Calibri" panose="020F0502020204030204" pitchFamily="34" charset="0"/>
                <a:cs typeface="Times New Roman" panose="02020603050405020304" pitchFamily="18" charset="0"/>
              </a:rPr>
              <a:t>epcidin is a key regulator of iron absorption.</a:t>
            </a:r>
          </a:p>
          <a:p>
            <a:endParaRPr lang="en-US" sz="2000" b="1" dirty="0">
              <a:latin typeface="+mn-lt"/>
              <a:ea typeface="Calibri" panose="020F0502020204030204" pitchFamily="34" charset="0"/>
              <a:cs typeface="Times New Roman" panose="02020603050405020304" pitchFamily="18" charset="0"/>
            </a:endParaRPr>
          </a:p>
          <a:p>
            <a:r>
              <a:rPr lang="en-US" sz="2000" b="1" dirty="0">
                <a:effectLst/>
                <a:latin typeface="+mn-lt"/>
                <a:ea typeface="Calibri" panose="020F0502020204030204" pitchFamily="34" charset="0"/>
                <a:cs typeface="Times New Roman" panose="02020603050405020304" pitchFamily="18" charset="0"/>
              </a:rPr>
              <a:t>In states in which the hepcidin level is abnormally high such as inflammation serum iron falls due to iron trapping within macrophages and liver cells and decreased gut iron absorption. This typically leads to anemia due to an inadequate amount of serum iron being available for erythropoiesis.</a:t>
            </a:r>
          </a:p>
          <a:p>
            <a:endParaRPr lang="en-US" sz="2000" b="1" dirty="0">
              <a:solidFill>
                <a:srgbClr val="000000"/>
              </a:solidFill>
              <a:latin typeface="+mn-lt"/>
            </a:endParaRPr>
          </a:p>
        </p:txBody>
      </p:sp>
    </p:spTree>
    <p:extLst>
      <p:ext uri="{BB962C8B-B14F-4D97-AF65-F5344CB8AC3E}">
        <p14:creationId xmlns:p14="http://schemas.microsoft.com/office/powerpoint/2010/main" val="3649298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r>
              <a:rPr lang="en-US" b="1" dirty="0">
                <a:solidFill>
                  <a:srgbClr val="002E51"/>
                </a:solidFill>
              </a:rPr>
              <a:t>Bonnie Labdi, PharmD, BCOP</a:t>
            </a:r>
          </a:p>
          <a:p>
            <a:r>
              <a:rPr lang="en-US" dirty="0">
                <a:solidFill>
                  <a:srgbClr val="002E51"/>
                </a:solidFill>
              </a:rPr>
              <a:t>Executive Director, Global Ambassador Strategies, Oncology</a:t>
            </a:r>
          </a:p>
          <a:p>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3132568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D5846-495A-9A1E-59A7-5307A5EDABA5}"/>
              </a:ext>
            </a:extLst>
          </p:cNvPr>
          <p:cNvSpPr txBox="1"/>
          <p:nvPr/>
        </p:nvSpPr>
        <p:spPr>
          <a:xfrm>
            <a:off x="0" y="103031"/>
            <a:ext cx="9098924" cy="2862322"/>
          </a:xfrm>
          <a:prstGeom prst="rect">
            <a:avLst/>
          </a:prstGeom>
          <a:noFill/>
        </p:spPr>
        <p:txBody>
          <a:bodyPr wrap="square" rtlCol="0">
            <a:spAutoFit/>
          </a:bodyPr>
          <a:lstStyle/>
          <a:p>
            <a:endParaRPr lang="en-US" b="0" i="0" dirty="0">
              <a:solidFill>
                <a:srgbClr val="000000"/>
              </a:solidFill>
              <a:effectLst/>
              <a:latin typeface="Noto Sans" panose="020B0502040504020204" pitchFamily="34" charset="0"/>
            </a:endParaRPr>
          </a:p>
          <a:p>
            <a:endParaRPr lang="en-US" sz="2800" b="1" dirty="0">
              <a:solidFill>
                <a:srgbClr val="000000"/>
              </a:solidFill>
              <a:latin typeface="+mn-lt"/>
            </a:endParaRPr>
          </a:p>
          <a:p>
            <a:pPr algn="ctr"/>
            <a:r>
              <a:rPr lang="en-US" sz="2800" b="1" i="0" dirty="0">
                <a:solidFill>
                  <a:srgbClr val="002060"/>
                </a:solidFill>
                <a:effectLst/>
                <a:latin typeface="+mn-lt"/>
              </a:rPr>
              <a:t>Momelotinib mechanism of action cont.</a:t>
            </a:r>
          </a:p>
          <a:p>
            <a:endParaRPr lang="en-US" sz="2000" b="1" dirty="0">
              <a:solidFill>
                <a:srgbClr val="000000"/>
              </a:solidFill>
              <a:latin typeface="+mn-lt"/>
            </a:endParaRPr>
          </a:p>
          <a:p>
            <a:r>
              <a:rPr lang="en-US" sz="2000" b="1" dirty="0">
                <a:solidFill>
                  <a:srgbClr val="000000"/>
                </a:solidFill>
                <a:latin typeface="+mn-lt"/>
              </a:rPr>
              <a:t>M</a:t>
            </a:r>
            <a:r>
              <a:rPr lang="en-US" sz="2000" b="1" i="0" dirty="0">
                <a:solidFill>
                  <a:srgbClr val="000000"/>
                </a:solidFill>
                <a:effectLst/>
                <a:latin typeface="+mn-lt"/>
              </a:rPr>
              <a:t>omelotinib has also demonstrated inhibition of the bone morphogenic protein receptor kinase activin A receptor, type I (ACVR1)–mediated expression of hepcidin in the liver, thereby increasing iron availability for erythropoiesis</a:t>
            </a:r>
          </a:p>
        </p:txBody>
      </p:sp>
    </p:spTree>
    <p:extLst>
      <p:ext uri="{BB962C8B-B14F-4D97-AF65-F5344CB8AC3E}">
        <p14:creationId xmlns:p14="http://schemas.microsoft.com/office/powerpoint/2010/main" val="1157092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ell line">
            <a:extLst>
              <a:ext uri="{FF2B5EF4-FFF2-40B4-BE49-F238E27FC236}">
                <a16:creationId xmlns:a16="http://schemas.microsoft.com/office/drawing/2014/main" id="{E4B7908E-B826-E4D9-4248-42C65CD58F1B}"/>
              </a:ext>
            </a:extLst>
          </p:cNvPr>
          <p:cNvPicPr>
            <a:picLocks noChangeAspect="1"/>
          </p:cNvPicPr>
          <p:nvPr/>
        </p:nvPicPr>
        <p:blipFill>
          <a:blip r:embed="rId2"/>
          <a:stretch>
            <a:fillRect/>
          </a:stretch>
        </p:blipFill>
        <p:spPr>
          <a:xfrm>
            <a:off x="2771714" y="531444"/>
            <a:ext cx="3832286" cy="3460431"/>
          </a:xfrm>
          <a:prstGeom prst="rect">
            <a:avLst/>
          </a:prstGeom>
        </p:spPr>
      </p:pic>
      <p:sp>
        <p:nvSpPr>
          <p:cNvPr id="4" name="TextBox 3">
            <a:extLst>
              <a:ext uri="{FF2B5EF4-FFF2-40B4-BE49-F238E27FC236}">
                <a16:creationId xmlns:a16="http://schemas.microsoft.com/office/drawing/2014/main" id="{CBD7605E-5D27-BEBB-EF1B-D57060B8EBD7}"/>
              </a:ext>
            </a:extLst>
          </p:cNvPr>
          <p:cNvSpPr txBox="1"/>
          <p:nvPr/>
        </p:nvSpPr>
        <p:spPr>
          <a:xfrm>
            <a:off x="179754" y="4048365"/>
            <a:ext cx="8964246" cy="307777"/>
          </a:xfrm>
          <a:prstGeom prst="rect">
            <a:avLst/>
          </a:prstGeom>
          <a:noFill/>
        </p:spPr>
        <p:txBody>
          <a:bodyPr wrap="square" rtlCol="0">
            <a:spAutoFit/>
          </a:bodyPr>
          <a:lstStyle/>
          <a:p>
            <a:pPr algn="r"/>
            <a:r>
              <a:rPr lang="en-US" sz="1400" b="0" i="0" dirty="0">
                <a:solidFill>
                  <a:srgbClr val="212121"/>
                </a:solidFill>
                <a:effectLst/>
                <a:latin typeface="+mn-lt"/>
              </a:rPr>
              <a:t>Figure in </a:t>
            </a:r>
            <a:r>
              <a:rPr lang="en-US" sz="1400" b="0" i="0" dirty="0" err="1">
                <a:solidFill>
                  <a:srgbClr val="212121"/>
                </a:solidFill>
                <a:effectLst/>
                <a:latin typeface="+mn-lt"/>
              </a:rPr>
              <a:t>Katsarou</a:t>
            </a:r>
            <a:r>
              <a:rPr lang="en-US" sz="1400" b="0" i="0" dirty="0">
                <a:solidFill>
                  <a:srgbClr val="212121"/>
                </a:solidFill>
                <a:effectLst/>
                <a:latin typeface="+mn-lt"/>
              </a:rPr>
              <a:t> A Pharmaceuticals (Basel). 2018 Nov 21;11(4):127</a:t>
            </a:r>
            <a:endParaRPr lang="en-US" sz="1400" dirty="0">
              <a:latin typeface="+mn-lt"/>
            </a:endParaRPr>
          </a:p>
        </p:txBody>
      </p:sp>
      <p:sp>
        <p:nvSpPr>
          <p:cNvPr id="5" name="TextBox 4">
            <a:extLst>
              <a:ext uri="{FF2B5EF4-FFF2-40B4-BE49-F238E27FC236}">
                <a16:creationId xmlns:a16="http://schemas.microsoft.com/office/drawing/2014/main" id="{00AF73F6-DBE5-29FC-456A-02F29362BF1D}"/>
              </a:ext>
            </a:extLst>
          </p:cNvPr>
          <p:cNvSpPr txBox="1"/>
          <p:nvPr/>
        </p:nvSpPr>
        <p:spPr>
          <a:xfrm>
            <a:off x="0" y="85969"/>
            <a:ext cx="9144000" cy="461665"/>
          </a:xfrm>
          <a:prstGeom prst="rect">
            <a:avLst/>
          </a:prstGeom>
          <a:noFill/>
        </p:spPr>
        <p:txBody>
          <a:bodyPr wrap="square" rtlCol="0">
            <a:spAutoFit/>
          </a:bodyPr>
          <a:lstStyle/>
          <a:p>
            <a:pPr algn="ctr"/>
            <a:r>
              <a:rPr lang="en-US" dirty="0"/>
              <a:t> </a:t>
            </a:r>
            <a:r>
              <a:rPr lang="en-US" dirty="0">
                <a:solidFill>
                  <a:srgbClr val="002060"/>
                </a:solidFill>
              </a:rPr>
              <a:t>Mechanism of hepcidin regulation</a:t>
            </a:r>
          </a:p>
        </p:txBody>
      </p:sp>
      <p:sp>
        <p:nvSpPr>
          <p:cNvPr id="6" name="Arrow: Up 5">
            <a:extLst>
              <a:ext uri="{FF2B5EF4-FFF2-40B4-BE49-F238E27FC236}">
                <a16:creationId xmlns:a16="http://schemas.microsoft.com/office/drawing/2014/main" id="{99679E97-2AB2-71F5-CF10-7036BCE8A267}"/>
              </a:ext>
            </a:extLst>
          </p:cNvPr>
          <p:cNvSpPr/>
          <p:nvPr/>
        </p:nvSpPr>
        <p:spPr bwMode="auto">
          <a:xfrm>
            <a:off x="6322647" y="3251198"/>
            <a:ext cx="156308" cy="461665"/>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TextBox 6">
            <a:extLst>
              <a:ext uri="{FF2B5EF4-FFF2-40B4-BE49-F238E27FC236}">
                <a16:creationId xmlns:a16="http://schemas.microsoft.com/office/drawing/2014/main" id="{5A03D105-28BF-020F-6500-C34DF4A32341}"/>
              </a:ext>
            </a:extLst>
          </p:cNvPr>
          <p:cNvSpPr txBox="1"/>
          <p:nvPr/>
        </p:nvSpPr>
        <p:spPr>
          <a:xfrm>
            <a:off x="6604000" y="3376243"/>
            <a:ext cx="2321169" cy="307777"/>
          </a:xfrm>
          <a:prstGeom prst="rect">
            <a:avLst/>
          </a:prstGeom>
          <a:noFill/>
        </p:spPr>
        <p:txBody>
          <a:bodyPr wrap="square" rtlCol="0">
            <a:spAutoFit/>
          </a:bodyPr>
          <a:lstStyle/>
          <a:p>
            <a:r>
              <a:rPr lang="en-US" sz="1400" dirty="0"/>
              <a:t>Hepcidin transcription</a:t>
            </a:r>
          </a:p>
        </p:txBody>
      </p:sp>
    </p:spTree>
    <p:extLst>
      <p:ext uri="{BB962C8B-B14F-4D97-AF65-F5344CB8AC3E}">
        <p14:creationId xmlns:p14="http://schemas.microsoft.com/office/powerpoint/2010/main" val="3322425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ell line">
            <a:extLst>
              <a:ext uri="{FF2B5EF4-FFF2-40B4-BE49-F238E27FC236}">
                <a16:creationId xmlns:a16="http://schemas.microsoft.com/office/drawing/2014/main" id="{E4B7908E-B826-E4D9-4248-42C65CD58F1B}"/>
              </a:ext>
            </a:extLst>
          </p:cNvPr>
          <p:cNvPicPr>
            <a:picLocks noChangeAspect="1"/>
          </p:cNvPicPr>
          <p:nvPr/>
        </p:nvPicPr>
        <p:blipFill>
          <a:blip r:embed="rId2"/>
          <a:stretch>
            <a:fillRect/>
          </a:stretch>
        </p:blipFill>
        <p:spPr>
          <a:xfrm>
            <a:off x="2771714" y="531444"/>
            <a:ext cx="3832286" cy="3460431"/>
          </a:xfrm>
          <a:prstGeom prst="rect">
            <a:avLst/>
          </a:prstGeom>
        </p:spPr>
      </p:pic>
      <p:sp>
        <p:nvSpPr>
          <p:cNvPr id="4" name="TextBox 3">
            <a:extLst>
              <a:ext uri="{FF2B5EF4-FFF2-40B4-BE49-F238E27FC236}">
                <a16:creationId xmlns:a16="http://schemas.microsoft.com/office/drawing/2014/main" id="{CBD7605E-5D27-BEBB-EF1B-D57060B8EBD7}"/>
              </a:ext>
            </a:extLst>
          </p:cNvPr>
          <p:cNvSpPr txBox="1"/>
          <p:nvPr/>
        </p:nvSpPr>
        <p:spPr>
          <a:xfrm>
            <a:off x="179754" y="4048365"/>
            <a:ext cx="8964246" cy="307777"/>
          </a:xfrm>
          <a:prstGeom prst="rect">
            <a:avLst/>
          </a:prstGeom>
          <a:noFill/>
        </p:spPr>
        <p:txBody>
          <a:bodyPr wrap="square" rtlCol="0">
            <a:spAutoFit/>
          </a:bodyPr>
          <a:lstStyle/>
          <a:p>
            <a:pPr algn="r"/>
            <a:r>
              <a:rPr lang="en-US" sz="1400" b="0" i="0" dirty="0">
                <a:solidFill>
                  <a:srgbClr val="212121"/>
                </a:solidFill>
                <a:effectLst/>
                <a:latin typeface="+mn-lt"/>
              </a:rPr>
              <a:t>Modified figure from </a:t>
            </a:r>
            <a:r>
              <a:rPr lang="en-US" sz="1400" b="0" i="0" dirty="0" err="1">
                <a:solidFill>
                  <a:srgbClr val="212121"/>
                </a:solidFill>
                <a:effectLst/>
                <a:latin typeface="+mn-lt"/>
              </a:rPr>
              <a:t>Katsarou</a:t>
            </a:r>
            <a:r>
              <a:rPr lang="en-US" sz="1400" b="0" i="0" dirty="0">
                <a:solidFill>
                  <a:srgbClr val="212121"/>
                </a:solidFill>
                <a:effectLst/>
                <a:latin typeface="+mn-lt"/>
              </a:rPr>
              <a:t> A Pharmaceuticals (Basel). 2018 Nov 21;11(4):127</a:t>
            </a:r>
            <a:endParaRPr lang="en-US" sz="1400" dirty="0">
              <a:latin typeface="+mn-lt"/>
            </a:endParaRPr>
          </a:p>
        </p:txBody>
      </p:sp>
      <p:sp>
        <p:nvSpPr>
          <p:cNvPr id="5" name="TextBox 4">
            <a:extLst>
              <a:ext uri="{FF2B5EF4-FFF2-40B4-BE49-F238E27FC236}">
                <a16:creationId xmlns:a16="http://schemas.microsoft.com/office/drawing/2014/main" id="{00AF73F6-DBE5-29FC-456A-02F29362BF1D}"/>
              </a:ext>
            </a:extLst>
          </p:cNvPr>
          <p:cNvSpPr txBox="1"/>
          <p:nvPr/>
        </p:nvSpPr>
        <p:spPr>
          <a:xfrm>
            <a:off x="0" y="85969"/>
            <a:ext cx="9144000" cy="461665"/>
          </a:xfrm>
          <a:prstGeom prst="rect">
            <a:avLst/>
          </a:prstGeom>
          <a:noFill/>
        </p:spPr>
        <p:txBody>
          <a:bodyPr wrap="square" rtlCol="0">
            <a:spAutoFit/>
          </a:bodyPr>
          <a:lstStyle/>
          <a:p>
            <a:pPr algn="ctr"/>
            <a:r>
              <a:rPr lang="en-US" dirty="0"/>
              <a:t> </a:t>
            </a:r>
            <a:r>
              <a:rPr lang="en-US" sz="1200" dirty="0">
                <a:solidFill>
                  <a:srgbClr val="002060"/>
                </a:solidFill>
              </a:rPr>
              <a:t>Momelotinib blocks BMP receptor ACVR1 and inflammation signals downregulating hepcidin transcription</a:t>
            </a:r>
          </a:p>
        </p:txBody>
      </p:sp>
      <p:sp>
        <p:nvSpPr>
          <p:cNvPr id="7" name="TextBox 6">
            <a:extLst>
              <a:ext uri="{FF2B5EF4-FFF2-40B4-BE49-F238E27FC236}">
                <a16:creationId xmlns:a16="http://schemas.microsoft.com/office/drawing/2014/main" id="{5A03D105-28BF-020F-6500-C34DF4A32341}"/>
              </a:ext>
            </a:extLst>
          </p:cNvPr>
          <p:cNvSpPr txBox="1"/>
          <p:nvPr/>
        </p:nvSpPr>
        <p:spPr>
          <a:xfrm>
            <a:off x="6604000" y="3376243"/>
            <a:ext cx="2321169" cy="307777"/>
          </a:xfrm>
          <a:prstGeom prst="rect">
            <a:avLst/>
          </a:prstGeom>
          <a:noFill/>
        </p:spPr>
        <p:txBody>
          <a:bodyPr wrap="square" rtlCol="0">
            <a:spAutoFit/>
          </a:bodyPr>
          <a:lstStyle/>
          <a:p>
            <a:r>
              <a:rPr lang="en-US" sz="1400" dirty="0"/>
              <a:t>Hepcidin transcription</a:t>
            </a:r>
          </a:p>
        </p:txBody>
      </p:sp>
      <p:grpSp>
        <p:nvGrpSpPr>
          <p:cNvPr id="14" name="Group 13">
            <a:extLst>
              <a:ext uri="{FF2B5EF4-FFF2-40B4-BE49-F238E27FC236}">
                <a16:creationId xmlns:a16="http://schemas.microsoft.com/office/drawing/2014/main" id="{8E2746B0-DEF2-100C-F666-E570E7CF0400}"/>
              </a:ext>
            </a:extLst>
          </p:cNvPr>
          <p:cNvGrpSpPr/>
          <p:nvPr/>
        </p:nvGrpSpPr>
        <p:grpSpPr>
          <a:xfrm>
            <a:off x="4563966" y="1234498"/>
            <a:ext cx="1637640" cy="744840"/>
            <a:chOff x="4563966" y="1234498"/>
            <a:chExt cx="1637640" cy="74484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B8991F2B-7D30-A9EA-DD29-6567FF443AB6}"/>
                    </a:ext>
                  </a:extLst>
                </p14:cNvPr>
                <p14:cNvContentPartPr/>
                <p14:nvPr/>
              </p14:nvContentPartPr>
              <p14:xfrm>
                <a:off x="4595286" y="1516018"/>
                <a:ext cx="561600" cy="463320"/>
              </p14:xfrm>
            </p:contentPart>
          </mc:Choice>
          <mc:Fallback xmlns="">
            <p:pic>
              <p:nvPicPr>
                <p:cNvPr id="8" name="Ink 7">
                  <a:extLst>
                    <a:ext uri="{FF2B5EF4-FFF2-40B4-BE49-F238E27FC236}">
                      <a16:creationId xmlns:a16="http://schemas.microsoft.com/office/drawing/2014/main" id="{B8991F2B-7D30-A9EA-DD29-6567FF443AB6}"/>
                    </a:ext>
                  </a:extLst>
                </p:cNvPr>
                <p:cNvPicPr/>
                <p:nvPr/>
              </p:nvPicPr>
              <p:blipFill>
                <a:blip r:embed="rId4"/>
                <a:stretch>
                  <a:fillRect/>
                </a:stretch>
              </p:blipFill>
              <p:spPr>
                <a:xfrm>
                  <a:off x="4577286" y="1498018"/>
                  <a:ext cx="597240" cy="498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44E7A5B5-FC24-2E71-BCB8-3708DC438CA9}"/>
                    </a:ext>
                  </a:extLst>
                </p14:cNvPr>
                <p14:cNvContentPartPr/>
                <p14:nvPr/>
              </p14:nvContentPartPr>
              <p14:xfrm>
                <a:off x="4563966" y="1532578"/>
                <a:ext cx="503640" cy="444600"/>
              </p14:xfrm>
            </p:contentPart>
          </mc:Choice>
          <mc:Fallback xmlns="">
            <p:pic>
              <p:nvPicPr>
                <p:cNvPr id="9" name="Ink 8">
                  <a:extLst>
                    <a:ext uri="{FF2B5EF4-FFF2-40B4-BE49-F238E27FC236}">
                      <a16:creationId xmlns:a16="http://schemas.microsoft.com/office/drawing/2014/main" id="{44E7A5B5-FC24-2E71-BCB8-3708DC438CA9}"/>
                    </a:ext>
                  </a:extLst>
                </p:cNvPr>
                <p:cNvPicPr/>
                <p:nvPr/>
              </p:nvPicPr>
              <p:blipFill>
                <a:blip r:embed="rId6"/>
                <a:stretch>
                  <a:fillRect/>
                </a:stretch>
              </p:blipFill>
              <p:spPr>
                <a:xfrm>
                  <a:off x="4545966" y="1514938"/>
                  <a:ext cx="539280" cy="48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40A841D-C8C6-2D3A-08BD-CBCAC25B4BA4}"/>
                    </a:ext>
                  </a:extLst>
                </p14:cNvPr>
                <p14:cNvContentPartPr/>
                <p14:nvPr/>
              </p14:nvContentPartPr>
              <p14:xfrm>
                <a:off x="5595366" y="1234498"/>
                <a:ext cx="606240" cy="427320"/>
              </p14:xfrm>
            </p:contentPart>
          </mc:Choice>
          <mc:Fallback xmlns="">
            <p:pic>
              <p:nvPicPr>
                <p:cNvPr id="11" name="Ink 10">
                  <a:extLst>
                    <a:ext uri="{FF2B5EF4-FFF2-40B4-BE49-F238E27FC236}">
                      <a16:creationId xmlns:a16="http://schemas.microsoft.com/office/drawing/2014/main" id="{340A841D-C8C6-2D3A-08BD-CBCAC25B4BA4}"/>
                    </a:ext>
                  </a:extLst>
                </p:cNvPr>
                <p:cNvPicPr/>
                <p:nvPr/>
              </p:nvPicPr>
              <p:blipFill>
                <a:blip r:embed="rId8"/>
                <a:stretch>
                  <a:fillRect/>
                </a:stretch>
              </p:blipFill>
              <p:spPr>
                <a:xfrm>
                  <a:off x="5577366" y="1216498"/>
                  <a:ext cx="641880"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16ACFD3F-35E8-CA8A-4C90-FDF0CE25CC14}"/>
                    </a:ext>
                  </a:extLst>
                </p14:cNvPr>
                <p14:cNvContentPartPr/>
                <p14:nvPr/>
              </p14:nvContentPartPr>
              <p14:xfrm>
                <a:off x="5556486" y="1267258"/>
                <a:ext cx="547920" cy="397440"/>
              </p14:xfrm>
            </p:contentPart>
          </mc:Choice>
          <mc:Fallback xmlns="">
            <p:pic>
              <p:nvPicPr>
                <p:cNvPr id="13" name="Ink 12">
                  <a:extLst>
                    <a:ext uri="{FF2B5EF4-FFF2-40B4-BE49-F238E27FC236}">
                      <a16:creationId xmlns:a16="http://schemas.microsoft.com/office/drawing/2014/main" id="{16ACFD3F-35E8-CA8A-4C90-FDF0CE25CC14}"/>
                    </a:ext>
                  </a:extLst>
                </p:cNvPr>
                <p:cNvPicPr/>
                <p:nvPr/>
              </p:nvPicPr>
              <p:blipFill>
                <a:blip r:embed="rId10"/>
                <a:stretch>
                  <a:fillRect/>
                </a:stretch>
              </p:blipFill>
              <p:spPr>
                <a:xfrm>
                  <a:off x="5538486" y="1249618"/>
                  <a:ext cx="583560" cy="433080"/>
                </a:xfrm>
                <a:prstGeom prst="rect">
                  <a:avLst/>
                </a:prstGeom>
              </p:spPr>
            </p:pic>
          </mc:Fallback>
        </mc:AlternateContent>
      </p:grpSp>
      <p:sp>
        <p:nvSpPr>
          <p:cNvPr id="15" name="Arrow: Down 14">
            <a:extLst>
              <a:ext uri="{FF2B5EF4-FFF2-40B4-BE49-F238E27FC236}">
                <a16:creationId xmlns:a16="http://schemas.microsoft.com/office/drawing/2014/main" id="{3F87D9E8-B2D2-154D-E003-3536917A6034}"/>
              </a:ext>
            </a:extLst>
          </p:cNvPr>
          <p:cNvSpPr/>
          <p:nvPr/>
        </p:nvSpPr>
        <p:spPr bwMode="auto">
          <a:xfrm>
            <a:off x="6338279" y="3204307"/>
            <a:ext cx="261992" cy="771341"/>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681146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 SIMPLIFY-1 study</a:t>
            </a:r>
          </a:p>
        </p:txBody>
      </p:sp>
      <p:sp>
        <p:nvSpPr>
          <p:cNvPr id="5" name="TextBox 4">
            <a:extLst>
              <a:ext uri="{FF2B5EF4-FFF2-40B4-BE49-F238E27FC236}">
                <a16:creationId xmlns:a16="http://schemas.microsoft.com/office/drawing/2014/main" id="{141E201C-CC1E-9750-C330-7583A98469F4}"/>
              </a:ext>
            </a:extLst>
          </p:cNvPr>
          <p:cNvSpPr txBox="1"/>
          <p:nvPr/>
        </p:nvSpPr>
        <p:spPr>
          <a:xfrm>
            <a:off x="0" y="734096"/>
            <a:ext cx="9144000" cy="3046988"/>
          </a:xfrm>
          <a:prstGeom prst="rect">
            <a:avLst/>
          </a:prstGeom>
          <a:noFill/>
        </p:spPr>
        <p:txBody>
          <a:bodyPr wrap="square" rtlCol="0">
            <a:spAutoFit/>
          </a:bodyPr>
          <a:lstStyle/>
          <a:p>
            <a:r>
              <a:rPr lang="en-US" dirty="0"/>
              <a:t>Multicenter, randomized, double-blind phase 3 clinical trial in Jak-naïve patients with high risk or intermediate-2 risk or symptomatic intermediate-1 risk myelofibrosis.</a:t>
            </a:r>
          </a:p>
          <a:p>
            <a:endParaRPr lang="en-US" dirty="0"/>
          </a:p>
          <a:p>
            <a:r>
              <a:rPr lang="en-US" dirty="0"/>
              <a:t>A total of 432 patients were randomly assigned to receive 24 weeks of treatment with </a:t>
            </a:r>
            <a:r>
              <a:rPr lang="en-US" dirty="0">
                <a:highlight>
                  <a:srgbClr val="FFFF00"/>
                </a:highlight>
              </a:rPr>
              <a:t>momelotinib 200 mg orally daily or ruxolitinib 20 mg orally twice a day </a:t>
            </a:r>
            <a:r>
              <a:rPr lang="en-US" dirty="0"/>
              <a:t>after which all patients could receive open label momelotinib.</a:t>
            </a:r>
          </a:p>
        </p:txBody>
      </p:sp>
      <p:sp>
        <p:nvSpPr>
          <p:cNvPr id="3" name="TextBox 2">
            <a:extLst>
              <a:ext uri="{FF2B5EF4-FFF2-40B4-BE49-F238E27FC236}">
                <a16:creationId xmlns:a16="http://schemas.microsoft.com/office/drawing/2014/main" id="{A86C1EF3-A455-E120-B99E-106F62CD3F6C}"/>
              </a:ext>
            </a:extLst>
          </p:cNvPr>
          <p:cNvSpPr txBox="1"/>
          <p:nvPr/>
        </p:nvSpPr>
        <p:spPr>
          <a:xfrm>
            <a:off x="2096589" y="3912332"/>
            <a:ext cx="7047411" cy="307777"/>
          </a:xfrm>
          <a:prstGeom prst="rect">
            <a:avLst/>
          </a:prstGeom>
          <a:noFill/>
        </p:spPr>
        <p:txBody>
          <a:bodyPr wrap="square" rtlCol="0">
            <a:spAutoFit/>
          </a:bodyPr>
          <a:lstStyle/>
          <a:p>
            <a:pPr algn="r"/>
            <a:r>
              <a:rPr lang="en-US" sz="1400" b="0" i="0" dirty="0">
                <a:solidFill>
                  <a:srgbClr val="212121"/>
                </a:solidFill>
                <a:effectLst/>
                <a:latin typeface="BlinkMacSystemFont"/>
              </a:rPr>
              <a:t>Mesa RA ,et.al. J Clin Oncol. 2017 Dec 1;35(34):3844-3850 </a:t>
            </a:r>
            <a:endParaRPr lang="en-US" sz="1400" dirty="0"/>
          </a:p>
        </p:txBody>
      </p:sp>
    </p:spTree>
    <p:extLst>
      <p:ext uri="{BB962C8B-B14F-4D97-AF65-F5344CB8AC3E}">
        <p14:creationId xmlns:p14="http://schemas.microsoft.com/office/powerpoint/2010/main" val="1037678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1E201C-CC1E-9750-C330-7583A98469F4}"/>
              </a:ext>
            </a:extLst>
          </p:cNvPr>
          <p:cNvSpPr txBox="1"/>
          <p:nvPr/>
        </p:nvSpPr>
        <p:spPr>
          <a:xfrm>
            <a:off x="0" y="734096"/>
            <a:ext cx="9144000" cy="2308324"/>
          </a:xfrm>
          <a:prstGeom prst="rect">
            <a:avLst/>
          </a:prstGeom>
          <a:noFill/>
        </p:spPr>
        <p:txBody>
          <a:bodyPr wrap="square" rtlCol="0">
            <a:spAutoFit/>
          </a:bodyPr>
          <a:lstStyle/>
          <a:p>
            <a:endParaRPr lang="en-US" dirty="0"/>
          </a:p>
          <a:p>
            <a:r>
              <a:rPr lang="en-US" dirty="0"/>
              <a:t>Primary endpoint was 35% or greater reduction in spleen volume at 24 weeks of therapy.  </a:t>
            </a:r>
          </a:p>
          <a:p>
            <a:endParaRPr lang="en-US" dirty="0"/>
          </a:p>
          <a:p>
            <a:r>
              <a:rPr lang="en-US" dirty="0"/>
              <a:t>Secondary end points were rates of symptom response and effects on RBC transfusion requirements.</a:t>
            </a:r>
          </a:p>
        </p:txBody>
      </p:sp>
      <p:sp>
        <p:nvSpPr>
          <p:cNvPr id="6" name="Title 3">
            <a:extLst>
              <a:ext uri="{FF2B5EF4-FFF2-40B4-BE49-F238E27FC236}">
                <a16:creationId xmlns:a16="http://schemas.microsoft.com/office/drawing/2014/main" id="{A11C697C-E618-DCC5-CE0F-C1363F8B03E2}"/>
              </a:ext>
            </a:extLst>
          </p:cNvPr>
          <p:cNvSpPr>
            <a:spLocks noGrp="1"/>
          </p:cNvSpPr>
          <p:nvPr>
            <p:ph type="title"/>
          </p:nvPr>
        </p:nvSpPr>
        <p:spPr>
          <a:xfrm>
            <a:off x="0" y="127465"/>
            <a:ext cx="9144000" cy="695496"/>
          </a:xfrm>
        </p:spPr>
        <p:txBody>
          <a:bodyPr/>
          <a:lstStyle/>
          <a:p>
            <a:r>
              <a:rPr lang="en-US" b="1" dirty="0">
                <a:solidFill>
                  <a:srgbClr val="002E51"/>
                </a:solidFill>
              </a:rPr>
              <a:t> SIMPLIFY-1 study</a:t>
            </a:r>
          </a:p>
        </p:txBody>
      </p:sp>
      <p:sp>
        <p:nvSpPr>
          <p:cNvPr id="2" name="TextBox 1">
            <a:extLst>
              <a:ext uri="{FF2B5EF4-FFF2-40B4-BE49-F238E27FC236}">
                <a16:creationId xmlns:a16="http://schemas.microsoft.com/office/drawing/2014/main" id="{D3E9190A-38DA-C80C-6896-D66E3CD9CB0F}"/>
              </a:ext>
            </a:extLst>
          </p:cNvPr>
          <p:cNvSpPr txBox="1"/>
          <p:nvPr/>
        </p:nvSpPr>
        <p:spPr>
          <a:xfrm>
            <a:off x="2096589" y="3912332"/>
            <a:ext cx="7047411" cy="307777"/>
          </a:xfrm>
          <a:prstGeom prst="rect">
            <a:avLst/>
          </a:prstGeom>
          <a:noFill/>
        </p:spPr>
        <p:txBody>
          <a:bodyPr wrap="square" rtlCol="0">
            <a:spAutoFit/>
          </a:bodyPr>
          <a:lstStyle/>
          <a:p>
            <a:pPr algn="r"/>
            <a:r>
              <a:rPr lang="en-US" sz="1400" b="0" i="0" dirty="0">
                <a:solidFill>
                  <a:srgbClr val="212121"/>
                </a:solidFill>
                <a:effectLst/>
                <a:latin typeface="BlinkMacSystemFont"/>
              </a:rPr>
              <a:t>Mesa RA, et.al. J Clin Oncol. 2017 Dec 1;35(34):3844-3850 </a:t>
            </a:r>
            <a:endParaRPr lang="en-US" sz="1400" dirty="0"/>
          </a:p>
        </p:txBody>
      </p:sp>
    </p:spTree>
    <p:extLst>
      <p:ext uri="{BB962C8B-B14F-4D97-AF65-F5344CB8AC3E}">
        <p14:creationId xmlns:p14="http://schemas.microsoft.com/office/powerpoint/2010/main" val="3851668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1E201C-CC1E-9750-C330-7583A98469F4}"/>
              </a:ext>
            </a:extLst>
          </p:cNvPr>
          <p:cNvSpPr txBox="1"/>
          <p:nvPr/>
        </p:nvSpPr>
        <p:spPr>
          <a:xfrm>
            <a:off x="0" y="707972"/>
            <a:ext cx="9144000" cy="3908762"/>
          </a:xfrm>
          <a:prstGeom prst="rect">
            <a:avLst/>
          </a:prstGeom>
          <a:noFill/>
        </p:spPr>
        <p:txBody>
          <a:bodyPr wrap="square" rtlCol="0">
            <a:spAutoFit/>
          </a:bodyPr>
          <a:lstStyle/>
          <a:p>
            <a:r>
              <a:rPr lang="en-US" dirty="0"/>
              <a:t>A greater than 35% reduction in spleen volume at week 24 was achieved by similar proportion of patients in both treatment arms</a:t>
            </a:r>
          </a:p>
          <a:p>
            <a:endParaRPr lang="en-US" dirty="0"/>
          </a:p>
          <a:p>
            <a:r>
              <a:rPr lang="en-US" sz="2000" dirty="0"/>
              <a:t>Momelotinib 26.5%  (non-inferior to ruxolitinib  P=0.011)</a:t>
            </a:r>
          </a:p>
          <a:p>
            <a:r>
              <a:rPr lang="en-US" sz="2000" dirty="0"/>
              <a:t>Ruxolitinib    29.0%</a:t>
            </a:r>
          </a:p>
          <a:p>
            <a:endParaRPr lang="en-US" dirty="0"/>
          </a:p>
          <a:p>
            <a:r>
              <a:rPr lang="en-US" dirty="0"/>
              <a:t>Greater than 50% reduction in the total symptom score</a:t>
            </a:r>
          </a:p>
          <a:p>
            <a:endParaRPr lang="en-US" dirty="0"/>
          </a:p>
          <a:p>
            <a:r>
              <a:rPr lang="en-US" sz="2000" dirty="0">
                <a:highlight>
                  <a:srgbClr val="FFFF00"/>
                </a:highlight>
              </a:rPr>
              <a:t>Momelotinib  28.4%  (inferior to ruxolitinib)</a:t>
            </a:r>
          </a:p>
          <a:p>
            <a:r>
              <a:rPr lang="en-US" sz="2000" dirty="0"/>
              <a:t>Ruxolitinib     42.2%</a:t>
            </a:r>
          </a:p>
          <a:p>
            <a:endParaRPr lang="en-US" dirty="0"/>
          </a:p>
        </p:txBody>
      </p:sp>
      <p:sp>
        <p:nvSpPr>
          <p:cNvPr id="6" name="Title 3">
            <a:extLst>
              <a:ext uri="{FF2B5EF4-FFF2-40B4-BE49-F238E27FC236}">
                <a16:creationId xmlns:a16="http://schemas.microsoft.com/office/drawing/2014/main" id="{65F79325-8809-22C4-9C9E-8C50A7603B47}"/>
              </a:ext>
            </a:extLst>
          </p:cNvPr>
          <p:cNvSpPr>
            <a:spLocks noGrp="1"/>
          </p:cNvSpPr>
          <p:nvPr>
            <p:ph type="title"/>
          </p:nvPr>
        </p:nvSpPr>
        <p:spPr>
          <a:xfrm>
            <a:off x="0" y="127465"/>
            <a:ext cx="9144000" cy="695496"/>
          </a:xfrm>
        </p:spPr>
        <p:txBody>
          <a:bodyPr/>
          <a:lstStyle/>
          <a:p>
            <a:r>
              <a:rPr lang="en-US" b="1" dirty="0">
                <a:solidFill>
                  <a:srgbClr val="002E51"/>
                </a:solidFill>
              </a:rPr>
              <a:t> SIMPLIFY-1 study</a:t>
            </a:r>
          </a:p>
        </p:txBody>
      </p:sp>
      <p:sp>
        <p:nvSpPr>
          <p:cNvPr id="2" name="TextBox 1">
            <a:extLst>
              <a:ext uri="{FF2B5EF4-FFF2-40B4-BE49-F238E27FC236}">
                <a16:creationId xmlns:a16="http://schemas.microsoft.com/office/drawing/2014/main" id="{AE9A47B4-1496-32C7-B27C-66F209BB23D5}"/>
              </a:ext>
            </a:extLst>
          </p:cNvPr>
          <p:cNvSpPr txBox="1"/>
          <p:nvPr/>
        </p:nvSpPr>
        <p:spPr>
          <a:xfrm>
            <a:off x="2096589" y="3912332"/>
            <a:ext cx="7047411" cy="307777"/>
          </a:xfrm>
          <a:prstGeom prst="rect">
            <a:avLst/>
          </a:prstGeom>
          <a:noFill/>
        </p:spPr>
        <p:txBody>
          <a:bodyPr wrap="square" rtlCol="0">
            <a:spAutoFit/>
          </a:bodyPr>
          <a:lstStyle/>
          <a:p>
            <a:pPr algn="r"/>
            <a:r>
              <a:rPr lang="en-US" sz="1400" b="0" i="0" dirty="0">
                <a:solidFill>
                  <a:srgbClr val="212121"/>
                </a:solidFill>
                <a:effectLst/>
                <a:latin typeface="BlinkMacSystemFont"/>
              </a:rPr>
              <a:t>Mesa RA, et.al. J Clin Oncol. 2017 Dec 1;35(34):3844-3850 </a:t>
            </a:r>
            <a:endParaRPr lang="en-US" sz="1400" dirty="0"/>
          </a:p>
        </p:txBody>
      </p:sp>
    </p:spTree>
    <p:extLst>
      <p:ext uri="{BB962C8B-B14F-4D97-AF65-F5344CB8AC3E}">
        <p14:creationId xmlns:p14="http://schemas.microsoft.com/office/powerpoint/2010/main" val="284243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1E201C-CC1E-9750-C330-7583A98469F4}"/>
              </a:ext>
            </a:extLst>
          </p:cNvPr>
          <p:cNvSpPr txBox="1"/>
          <p:nvPr/>
        </p:nvSpPr>
        <p:spPr>
          <a:xfrm>
            <a:off x="0" y="585626"/>
            <a:ext cx="9144000" cy="3693319"/>
          </a:xfrm>
          <a:prstGeom prst="rect">
            <a:avLst/>
          </a:prstGeom>
          <a:noFill/>
        </p:spPr>
        <p:txBody>
          <a:bodyPr wrap="square" rtlCol="0">
            <a:spAutoFit/>
          </a:bodyPr>
          <a:lstStyle/>
          <a:p>
            <a:pPr algn="l"/>
            <a:r>
              <a:rPr lang="en-US" sz="1800" b="0" i="0" u="none" strike="noStrike" baseline="0" dirty="0">
                <a:latin typeface="+mn-lt"/>
              </a:rPr>
              <a:t>SIMPLIFY-2 was a 2:1 randomized open-label phase 3 study testing  momelotinib compared to best available therapy (BAT, which included ruxolitinib RUX in 88.5% of patients) in patients with myelofibrosis who experienced hematologic toxicity when previously treated with RUX (n = 156). </a:t>
            </a:r>
          </a:p>
          <a:p>
            <a:pPr algn="l"/>
            <a:endParaRPr lang="en-US" sz="1800" dirty="0">
              <a:latin typeface="+mn-lt"/>
            </a:endParaRPr>
          </a:p>
          <a:p>
            <a:pPr algn="l"/>
            <a:r>
              <a:rPr lang="en-US" sz="1800" b="0" i="0" u="none" strike="noStrike" baseline="0" dirty="0">
                <a:latin typeface="+mn-lt"/>
              </a:rPr>
              <a:t>All 156 subjects received study treatment, and 40/52 (76.9%) of BAT/RUX-randomized patients</a:t>
            </a:r>
          </a:p>
          <a:p>
            <a:pPr algn="l"/>
            <a:r>
              <a:rPr lang="en-US" sz="1800" b="0" i="0" u="none" strike="noStrike" baseline="0" dirty="0">
                <a:latin typeface="+mn-lt"/>
              </a:rPr>
              <a:t>crossed over to MMB treatment at week 24. In both trials, the primary endpoint was spleen volume reduction (SVR) ≥ 35% from baseline at 24 weeks. </a:t>
            </a:r>
          </a:p>
          <a:p>
            <a:pPr algn="l"/>
            <a:endParaRPr lang="en-US" sz="1800" dirty="0">
              <a:latin typeface="+mn-lt"/>
            </a:endParaRPr>
          </a:p>
          <a:p>
            <a:pPr algn="l"/>
            <a:r>
              <a:rPr lang="en-US" sz="1800" b="0" i="0" u="none" strike="noStrike" baseline="0" dirty="0">
                <a:latin typeface="+mn-lt"/>
              </a:rPr>
              <a:t>Secondary endpoints included total symptom score (TSS) response rate and red blood cell transfusion independence (TI) rate at 24 weeks and overall and leukemia-free survival (OS and LFS).</a:t>
            </a:r>
            <a:endParaRPr lang="en-US" dirty="0">
              <a:latin typeface="+mn-lt"/>
            </a:endParaRPr>
          </a:p>
        </p:txBody>
      </p:sp>
      <p:sp>
        <p:nvSpPr>
          <p:cNvPr id="6" name="Title 3">
            <a:extLst>
              <a:ext uri="{FF2B5EF4-FFF2-40B4-BE49-F238E27FC236}">
                <a16:creationId xmlns:a16="http://schemas.microsoft.com/office/drawing/2014/main" id="{8DC4963C-87B0-1437-844D-81D6B1146E86}"/>
              </a:ext>
            </a:extLst>
          </p:cNvPr>
          <p:cNvSpPr>
            <a:spLocks noGrp="1"/>
          </p:cNvSpPr>
          <p:nvPr>
            <p:ph type="title"/>
          </p:nvPr>
        </p:nvSpPr>
        <p:spPr>
          <a:xfrm>
            <a:off x="0" y="17997"/>
            <a:ext cx="9144000" cy="695496"/>
          </a:xfrm>
        </p:spPr>
        <p:txBody>
          <a:bodyPr/>
          <a:lstStyle/>
          <a:p>
            <a:r>
              <a:rPr lang="en-US" b="1" dirty="0">
                <a:solidFill>
                  <a:srgbClr val="002E51"/>
                </a:solidFill>
              </a:rPr>
              <a:t> SIMPLIFY-2 study</a:t>
            </a:r>
          </a:p>
        </p:txBody>
      </p:sp>
      <p:sp>
        <p:nvSpPr>
          <p:cNvPr id="3" name="TextBox 2">
            <a:extLst>
              <a:ext uri="{FF2B5EF4-FFF2-40B4-BE49-F238E27FC236}">
                <a16:creationId xmlns:a16="http://schemas.microsoft.com/office/drawing/2014/main" id="{07A31846-7E33-11D7-E243-177194BA1182}"/>
              </a:ext>
            </a:extLst>
          </p:cNvPr>
          <p:cNvSpPr txBox="1"/>
          <p:nvPr/>
        </p:nvSpPr>
        <p:spPr>
          <a:xfrm>
            <a:off x="1094704" y="4001946"/>
            <a:ext cx="8049296" cy="307777"/>
          </a:xfrm>
          <a:prstGeom prst="rect">
            <a:avLst/>
          </a:prstGeom>
          <a:noFill/>
        </p:spPr>
        <p:txBody>
          <a:bodyPr wrap="square" rtlCol="0">
            <a:spAutoFit/>
          </a:bodyPr>
          <a:lstStyle/>
          <a:p>
            <a:pPr algn="r"/>
            <a:r>
              <a:rPr lang="en-US" sz="1400" b="0" i="0" dirty="0">
                <a:solidFill>
                  <a:srgbClr val="212121"/>
                </a:solidFill>
                <a:effectLst/>
                <a:latin typeface="+mn-lt"/>
              </a:rPr>
              <a:t>Harrison CN, et.al. Lancet </a:t>
            </a:r>
            <a:r>
              <a:rPr lang="en-US" sz="1400" b="0" i="0" dirty="0" err="1">
                <a:solidFill>
                  <a:srgbClr val="212121"/>
                </a:solidFill>
                <a:effectLst/>
                <a:latin typeface="+mn-lt"/>
              </a:rPr>
              <a:t>Haematol</a:t>
            </a:r>
            <a:r>
              <a:rPr lang="en-US" sz="1400" b="0" i="0" dirty="0">
                <a:solidFill>
                  <a:srgbClr val="212121"/>
                </a:solidFill>
                <a:effectLst/>
                <a:latin typeface="+mn-lt"/>
              </a:rPr>
              <a:t>. 2018 Feb;5(2):e73-e81. </a:t>
            </a:r>
            <a:endParaRPr lang="en-US" sz="1400" dirty="0">
              <a:latin typeface="+mn-lt"/>
            </a:endParaRPr>
          </a:p>
        </p:txBody>
      </p:sp>
    </p:spTree>
    <p:extLst>
      <p:ext uri="{BB962C8B-B14F-4D97-AF65-F5344CB8AC3E}">
        <p14:creationId xmlns:p14="http://schemas.microsoft.com/office/powerpoint/2010/main" val="1273496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1E201C-CC1E-9750-C330-7583A98469F4}"/>
              </a:ext>
            </a:extLst>
          </p:cNvPr>
          <p:cNvSpPr txBox="1"/>
          <p:nvPr/>
        </p:nvSpPr>
        <p:spPr>
          <a:xfrm>
            <a:off x="0" y="707972"/>
            <a:ext cx="9144000" cy="2677656"/>
          </a:xfrm>
          <a:prstGeom prst="rect">
            <a:avLst/>
          </a:prstGeom>
          <a:noFill/>
        </p:spPr>
        <p:txBody>
          <a:bodyPr wrap="square" rtlCol="0">
            <a:spAutoFit/>
          </a:bodyPr>
          <a:lstStyle/>
          <a:p>
            <a:endParaRPr lang="en-US" sz="1800" b="0" i="0" u="none" strike="noStrike" baseline="0" dirty="0">
              <a:solidFill>
                <a:srgbClr val="221E1F"/>
              </a:solidFill>
              <a:latin typeface="+mn-lt"/>
            </a:endParaRPr>
          </a:p>
          <a:p>
            <a:r>
              <a:rPr lang="en-US" sz="1800" b="0" i="0" u="none" strike="noStrike" baseline="0" dirty="0">
                <a:solidFill>
                  <a:srgbClr val="221E1F"/>
                </a:solidFill>
                <a:latin typeface="+mn-lt"/>
              </a:rPr>
              <a:t>Additional symptom responses were observed with momelotinib treatment compared with best available therapy, which was ruxolitinib in 89% of patients. However, </a:t>
            </a:r>
          </a:p>
          <a:p>
            <a:endParaRPr lang="en-US" sz="1800" dirty="0">
              <a:solidFill>
                <a:srgbClr val="221E1F"/>
              </a:solidFill>
              <a:latin typeface="+mn-lt"/>
            </a:endParaRPr>
          </a:p>
          <a:p>
            <a:r>
              <a:rPr lang="en-US" sz="1800" dirty="0">
                <a:solidFill>
                  <a:srgbClr val="221E1F"/>
                </a:solidFill>
                <a:latin typeface="+mn-lt"/>
              </a:rPr>
              <a:t>S</a:t>
            </a:r>
            <a:r>
              <a:rPr lang="en-US" sz="1800" b="0" i="0" u="none" strike="noStrike" baseline="0" dirty="0">
                <a:solidFill>
                  <a:srgbClr val="221E1F"/>
                </a:solidFill>
                <a:latin typeface="+mn-lt"/>
              </a:rPr>
              <a:t>uperiority of momelotinib in providing </a:t>
            </a:r>
            <a:r>
              <a:rPr lang="en-US" sz="1800" b="0" i="0" u="none" strike="noStrike" baseline="0" dirty="0">
                <a:solidFill>
                  <a:srgbClr val="221E1F"/>
                </a:solidFill>
                <a:highlight>
                  <a:srgbClr val="FFFF00"/>
                </a:highlight>
                <a:latin typeface="+mn-lt"/>
              </a:rPr>
              <a:t>additional spleen volume reductions of at least 35% </a:t>
            </a:r>
            <a:r>
              <a:rPr lang="en-US" sz="1800" b="0" i="0" u="none" strike="noStrike" baseline="0" dirty="0">
                <a:solidFill>
                  <a:srgbClr val="221E1F"/>
                </a:solidFill>
                <a:latin typeface="+mn-lt"/>
              </a:rPr>
              <a:t>immediately following ruxolitinib treatment without washout </a:t>
            </a:r>
            <a:r>
              <a:rPr lang="en-US" sz="1800" b="0" i="0" u="none" strike="noStrike" baseline="0" dirty="0">
                <a:solidFill>
                  <a:srgbClr val="221E1F"/>
                </a:solidFill>
                <a:highlight>
                  <a:srgbClr val="FFFF00"/>
                </a:highlight>
                <a:latin typeface="+mn-lt"/>
              </a:rPr>
              <a:t>was not achieved </a:t>
            </a:r>
            <a:r>
              <a:rPr lang="en-US" sz="1800" b="0" i="0" u="none" strike="noStrike" baseline="0" dirty="0">
                <a:solidFill>
                  <a:srgbClr val="221E1F"/>
                </a:solidFill>
                <a:latin typeface="+mn-lt"/>
              </a:rPr>
              <a:t>in SIMPLIFY-2, necessitating a third, redesigned phase 3 study to fully understand the clinical profile of momelotinib in myelofibrosis. </a:t>
            </a:r>
          </a:p>
          <a:p>
            <a:endParaRPr lang="en-US" dirty="0"/>
          </a:p>
        </p:txBody>
      </p:sp>
      <p:sp>
        <p:nvSpPr>
          <p:cNvPr id="6" name="Title 3">
            <a:extLst>
              <a:ext uri="{FF2B5EF4-FFF2-40B4-BE49-F238E27FC236}">
                <a16:creationId xmlns:a16="http://schemas.microsoft.com/office/drawing/2014/main" id="{8DC4963C-87B0-1437-844D-81D6B1146E86}"/>
              </a:ext>
            </a:extLst>
          </p:cNvPr>
          <p:cNvSpPr>
            <a:spLocks noGrp="1"/>
          </p:cNvSpPr>
          <p:nvPr>
            <p:ph type="title"/>
          </p:nvPr>
        </p:nvSpPr>
        <p:spPr>
          <a:xfrm>
            <a:off x="0" y="127465"/>
            <a:ext cx="9144000" cy="695496"/>
          </a:xfrm>
        </p:spPr>
        <p:txBody>
          <a:bodyPr/>
          <a:lstStyle/>
          <a:p>
            <a:r>
              <a:rPr lang="en-US" b="1" dirty="0">
                <a:solidFill>
                  <a:srgbClr val="002E51"/>
                </a:solidFill>
              </a:rPr>
              <a:t> SIMPLIFY-2 study</a:t>
            </a:r>
          </a:p>
        </p:txBody>
      </p:sp>
      <p:sp>
        <p:nvSpPr>
          <p:cNvPr id="2" name="TextBox 1">
            <a:extLst>
              <a:ext uri="{FF2B5EF4-FFF2-40B4-BE49-F238E27FC236}">
                <a16:creationId xmlns:a16="http://schemas.microsoft.com/office/drawing/2014/main" id="{B5B394D5-23F4-FF2B-0C15-DDE9DF358539}"/>
              </a:ext>
            </a:extLst>
          </p:cNvPr>
          <p:cNvSpPr txBox="1"/>
          <p:nvPr/>
        </p:nvSpPr>
        <p:spPr>
          <a:xfrm>
            <a:off x="1094704" y="4001946"/>
            <a:ext cx="8049296" cy="307777"/>
          </a:xfrm>
          <a:prstGeom prst="rect">
            <a:avLst/>
          </a:prstGeom>
          <a:noFill/>
        </p:spPr>
        <p:txBody>
          <a:bodyPr wrap="square" rtlCol="0">
            <a:spAutoFit/>
          </a:bodyPr>
          <a:lstStyle/>
          <a:p>
            <a:pPr algn="r"/>
            <a:r>
              <a:rPr lang="en-US" sz="1400" b="0" i="0" dirty="0">
                <a:solidFill>
                  <a:srgbClr val="212121"/>
                </a:solidFill>
                <a:effectLst/>
                <a:latin typeface="+mn-lt"/>
              </a:rPr>
              <a:t>Harrison CN, et.al. Lancet </a:t>
            </a:r>
            <a:r>
              <a:rPr lang="en-US" sz="1400" b="0" i="0" dirty="0" err="1">
                <a:solidFill>
                  <a:srgbClr val="212121"/>
                </a:solidFill>
                <a:effectLst/>
                <a:latin typeface="+mn-lt"/>
              </a:rPr>
              <a:t>Haematol</a:t>
            </a:r>
            <a:r>
              <a:rPr lang="en-US" sz="1400" b="0" i="0" dirty="0">
                <a:solidFill>
                  <a:srgbClr val="212121"/>
                </a:solidFill>
                <a:effectLst/>
                <a:latin typeface="+mn-lt"/>
              </a:rPr>
              <a:t>. 2018 Feb;5(2):e73-e81. </a:t>
            </a:r>
            <a:endParaRPr lang="en-US" sz="1400" dirty="0">
              <a:latin typeface="+mn-lt"/>
            </a:endParaRPr>
          </a:p>
        </p:txBody>
      </p:sp>
    </p:spTree>
    <p:extLst>
      <p:ext uri="{BB962C8B-B14F-4D97-AF65-F5344CB8AC3E}">
        <p14:creationId xmlns:p14="http://schemas.microsoft.com/office/powerpoint/2010/main" val="876735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D5846-495A-9A1E-59A7-5307A5EDABA5}"/>
              </a:ext>
            </a:extLst>
          </p:cNvPr>
          <p:cNvSpPr txBox="1"/>
          <p:nvPr/>
        </p:nvSpPr>
        <p:spPr>
          <a:xfrm>
            <a:off x="0" y="753414"/>
            <a:ext cx="9098924" cy="3508653"/>
          </a:xfrm>
          <a:prstGeom prst="rect">
            <a:avLst/>
          </a:prstGeom>
          <a:noFill/>
        </p:spPr>
        <p:txBody>
          <a:bodyPr wrap="square" rtlCol="0">
            <a:spAutoFit/>
          </a:bodyPr>
          <a:lstStyle/>
          <a:p>
            <a:r>
              <a:rPr lang="en-US" sz="2000" b="0" i="0" dirty="0">
                <a:solidFill>
                  <a:srgbClr val="333333"/>
                </a:solidFill>
                <a:effectLst/>
                <a:latin typeface="+mn-lt"/>
              </a:rPr>
              <a:t>MOMENTUM was designed to evaluate the safety and efficacy of momelotinib vs danazol for the treatment and reduction of key manifestations of myelofibrosis in an anemic, symptomatic, JAK inhibitor–experienced patient population. The MOMENTUM trial met all its primary and key secondary endpoints, demonstrating statistically significant response with respect to constitutional symptoms, splenic response, and transfusion independence in patients treated with momelotinib vs danazol. Results from the 24-week treatment period were recently reported</a:t>
            </a:r>
          </a:p>
          <a:p>
            <a:endParaRPr lang="en-US" sz="2000" b="0" i="0" dirty="0">
              <a:solidFill>
                <a:srgbClr val="333333"/>
              </a:solidFill>
              <a:effectLst/>
              <a:latin typeface="+mn-lt"/>
            </a:endParaRPr>
          </a:p>
          <a:p>
            <a:pPr algn="r"/>
            <a:r>
              <a:rPr lang="en-US" sz="1400" b="0" i="0" dirty="0">
                <a:solidFill>
                  <a:schemeClr val="tx2"/>
                </a:solidFill>
                <a:effectLst/>
                <a:latin typeface="+mn-lt"/>
              </a:rPr>
              <a:t>Mesa RA Journal of Clinical Oncology 2022 40:16 suppl 7002</a:t>
            </a:r>
          </a:p>
          <a:p>
            <a:pPr algn="r"/>
            <a:r>
              <a:rPr lang="en-US" sz="1400" b="0" i="0" u="none" strike="noStrike" baseline="0" dirty="0" err="1">
                <a:solidFill>
                  <a:schemeClr val="tx2"/>
                </a:solidFill>
                <a:latin typeface="+mn-lt"/>
              </a:rPr>
              <a:t>Gerds</a:t>
            </a:r>
            <a:r>
              <a:rPr lang="en-US" sz="1400" b="0" i="0" u="none" strike="noStrike" baseline="0" dirty="0">
                <a:solidFill>
                  <a:schemeClr val="tx2"/>
                </a:solidFill>
                <a:latin typeface="+mn-lt"/>
              </a:rPr>
              <a:t> AT Blood (2022) 140 (Supplement 1): 1514–1517</a:t>
            </a:r>
            <a:endParaRPr lang="en-US" sz="1400" b="0" i="0" dirty="0">
              <a:solidFill>
                <a:schemeClr val="tx2"/>
              </a:solidFill>
              <a:effectLst/>
              <a:latin typeface="+mn-lt"/>
            </a:endParaRPr>
          </a:p>
          <a:p>
            <a:pPr algn="r"/>
            <a:r>
              <a:rPr lang="en-US" sz="1400" b="0" i="0" dirty="0" err="1">
                <a:solidFill>
                  <a:schemeClr val="tx2"/>
                </a:solidFill>
                <a:effectLst/>
                <a:latin typeface="+mn-lt"/>
              </a:rPr>
              <a:t>Gerds</a:t>
            </a:r>
            <a:r>
              <a:rPr lang="en-US" sz="1400" b="0" i="0" dirty="0">
                <a:solidFill>
                  <a:schemeClr val="tx2"/>
                </a:solidFill>
                <a:effectLst/>
                <a:latin typeface="+mn-lt"/>
              </a:rPr>
              <a:t> AT Lancet </a:t>
            </a:r>
            <a:r>
              <a:rPr lang="en-US" sz="1400" b="0" i="0" dirty="0" err="1">
                <a:solidFill>
                  <a:schemeClr val="tx2"/>
                </a:solidFill>
                <a:effectLst/>
                <a:latin typeface="+mn-lt"/>
              </a:rPr>
              <a:t>Haematol</a:t>
            </a:r>
            <a:r>
              <a:rPr lang="en-US" sz="1400" b="0" i="0" dirty="0">
                <a:solidFill>
                  <a:schemeClr val="tx2"/>
                </a:solidFill>
                <a:effectLst/>
                <a:latin typeface="+mn-lt"/>
              </a:rPr>
              <a:t>. 2023 Sep;10(9):e735-e746</a:t>
            </a:r>
            <a:endParaRPr lang="en-US" sz="1400" dirty="0">
              <a:solidFill>
                <a:schemeClr val="tx2"/>
              </a:solidFill>
              <a:latin typeface="+mn-lt"/>
            </a:endParaRPr>
          </a:p>
        </p:txBody>
      </p:sp>
      <p:sp>
        <p:nvSpPr>
          <p:cNvPr id="2" name="Title 3">
            <a:extLst>
              <a:ext uri="{FF2B5EF4-FFF2-40B4-BE49-F238E27FC236}">
                <a16:creationId xmlns:a16="http://schemas.microsoft.com/office/drawing/2014/main" id="{DAD48FE7-DAA6-0248-8090-AC5F10722A44}"/>
              </a:ext>
            </a:extLst>
          </p:cNvPr>
          <p:cNvSpPr>
            <a:spLocks noGrp="1"/>
          </p:cNvSpPr>
          <p:nvPr>
            <p:ph type="title"/>
          </p:nvPr>
        </p:nvSpPr>
        <p:spPr>
          <a:xfrm>
            <a:off x="0" y="82392"/>
            <a:ext cx="9144000" cy="695496"/>
          </a:xfrm>
        </p:spPr>
        <p:txBody>
          <a:bodyPr/>
          <a:lstStyle/>
          <a:p>
            <a:r>
              <a:rPr lang="en-US" b="1" dirty="0">
                <a:solidFill>
                  <a:srgbClr val="002E51"/>
                </a:solidFill>
              </a:rPr>
              <a:t>  MOMEMTUM study</a:t>
            </a:r>
          </a:p>
        </p:txBody>
      </p:sp>
    </p:spTree>
    <p:extLst>
      <p:ext uri="{BB962C8B-B14F-4D97-AF65-F5344CB8AC3E}">
        <p14:creationId xmlns:p14="http://schemas.microsoft.com/office/powerpoint/2010/main" val="1841803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DA376-FC12-CB18-672E-C5E9871E8593}"/>
              </a:ext>
            </a:extLst>
          </p:cNvPr>
          <p:cNvPicPr>
            <a:picLocks noChangeAspect="1"/>
          </p:cNvPicPr>
          <p:nvPr/>
        </p:nvPicPr>
        <p:blipFill>
          <a:blip r:embed="rId2"/>
          <a:stretch>
            <a:fillRect/>
          </a:stretch>
        </p:blipFill>
        <p:spPr>
          <a:xfrm>
            <a:off x="1057431" y="65599"/>
            <a:ext cx="7029138" cy="3856695"/>
          </a:xfrm>
          <a:prstGeom prst="rect">
            <a:avLst/>
          </a:prstGeom>
        </p:spPr>
      </p:pic>
      <p:sp>
        <p:nvSpPr>
          <p:cNvPr id="2" name="TextBox 1">
            <a:extLst>
              <a:ext uri="{FF2B5EF4-FFF2-40B4-BE49-F238E27FC236}">
                <a16:creationId xmlns:a16="http://schemas.microsoft.com/office/drawing/2014/main" id="{A7DC6238-F303-A3C9-5E0A-C8816D416370}"/>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Tree>
    <p:extLst>
      <p:ext uri="{BB962C8B-B14F-4D97-AF65-F5344CB8AC3E}">
        <p14:creationId xmlns:p14="http://schemas.microsoft.com/office/powerpoint/2010/main" val="3410701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5" name="Picture 4" descr="A close up of a logo&#10;&#10;Description automatically generated">
            <a:extLst>
              <a:ext uri="{FF2B5EF4-FFF2-40B4-BE49-F238E27FC236}">
                <a16:creationId xmlns:a16="http://schemas.microsoft.com/office/drawing/2014/main" id="{8FF595E6-3D8F-FD53-39C8-C307503B4931}"/>
              </a:ext>
            </a:extLst>
          </p:cNvPr>
          <p:cNvPicPr>
            <a:picLocks noChangeAspect="1"/>
          </p:cNvPicPr>
          <p:nvPr/>
        </p:nvPicPr>
        <p:blipFill>
          <a:blip r:embed="rId2"/>
          <a:stretch>
            <a:fillRect/>
          </a:stretch>
        </p:blipFill>
        <p:spPr>
          <a:xfrm>
            <a:off x="2765651" y="743917"/>
            <a:ext cx="3612697" cy="980189"/>
          </a:xfrm>
          <a:prstGeom prst="rect">
            <a:avLst/>
          </a:prstGeom>
        </p:spPr>
      </p:pic>
      <p:pic>
        <p:nvPicPr>
          <p:cNvPr id="7" name="Picture 6" descr="A logo with white text&#10;&#10;Description automatically generated">
            <a:extLst>
              <a:ext uri="{FF2B5EF4-FFF2-40B4-BE49-F238E27FC236}">
                <a16:creationId xmlns:a16="http://schemas.microsoft.com/office/drawing/2014/main" id="{95CE497E-5070-E570-7701-CC350C66D576}"/>
              </a:ext>
            </a:extLst>
          </p:cNvPr>
          <p:cNvPicPr>
            <a:picLocks noChangeAspect="1"/>
          </p:cNvPicPr>
          <p:nvPr/>
        </p:nvPicPr>
        <p:blipFill>
          <a:blip r:embed="rId3"/>
          <a:stretch>
            <a:fillRect/>
          </a:stretch>
        </p:blipFill>
        <p:spPr>
          <a:xfrm>
            <a:off x="3521078" y="1666956"/>
            <a:ext cx="1699072" cy="1700050"/>
          </a:xfrm>
          <a:prstGeom prst="rect">
            <a:avLst/>
          </a:prstGeom>
        </p:spPr>
      </p:pic>
      <p:pic>
        <p:nvPicPr>
          <p:cNvPr id="11" name="Picture 10" descr="A green text on a black background&#10;&#10;Description automatically generated">
            <a:extLst>
              <a:ext uri="{FF2B5EF4-FFF2-40B4-BE49-F238E27FC236}">
                <a16:creationId xmlns:a16="http://schemas.microsoft.com/office/drawing/2014/main" id="{E48AE7FF-A067-BF8A-83D6-5F53524EDFC0}"/>
              </a:ext>
            </a:extLst>
          </p:cNvPr>
          <p:cNvPicPr>
            <a:picLocks noChangeAspect="1"/>
          </p:cNvPicPr>
          <p:nvPr/>
        </p:nvPicPr>
        <p:blipFill>
          <a:blip r:embed="rId4"/>
          <a:stretch>
            <a:fillRect/>
          </a:stretch>
        </p:blipFill>
        <p:spPr>
          <a:xfrm>
            <a:off x="2392737" y="2645230"/>
            <a:ext cx="4080942" cy="2216944"/>
          </a:xfrm>
          <a:prstGeom prst="rect">
            <a:avLst/>
          </a:prstGeom>
        </p:spPr>
      </p:pic>
    </p:spTree>
    <p:extLst>
      <p:ext uri="{BB962C8B-B14F-4D97-AF65-F5344CB8AC3E}">
        <p14:creationId xmlns:p14="http://schemas.microsoft.com/office/powerpoint/2010/main" val="3290158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81AF7-9FFB-7034-AEAF-95EFC9AD578E}"/>
              </a:ext>
            </a:extLst>
          </p:cNvPr>
          <p:cNvPicPr>
            <a:picLocks noChangeAspect="1"/>
          </p:cNvPicPr>
          <p:nvPr/>
        </p:nvPicPr>
        <p:blipFill>
          <a:blip r:embed="rId2"/>
          <a:stretch>
            <a:fillRect/>
          </a:stretch>
        </p:blipFill>
        <p:spPr>
          <a:xfrm>
            <a:off x="653132" y="209866"/>
            <a:ext cx="7837737" cy="3666678"/>
          </a:xfrm>
          <a:prstGeom prst="rect">
            <a:avLst/>
          </a:prstGeom>
        </p:spPr>
      </p:pic>
      <p:sp>
        <p:nvSpPr>
          <p:cNvPr id="2" name="TextBox 1">
            <a:extLst>
              <a:ext uri="{FF2B5EF4-FFF2-40B4-BE49-F238E27FC236}">
                <a16:creationId xmlns:a16="http://schemas.microsoft.com/office/drawing/2014/main" id="{5CE7C2ED-6AD7-AF0A-6C0F-F3007D2228CE}"/>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Tree>
    <p:extLst>
      <p:ext uri="{BB962C8B-B14F-4D97-AF65-F5344CB8AC3E}">
        <p14:creationId xmlns:p14="http://schemas.microsoft.com/office/powerpoint/2010/main" val="4233449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DE9D6A-891B-41FA-78BF-624A07935AC5}"/>
              </a:ext>
            </a:extLst>
          </p:cNvPr>
          <p:cNvPicPr>
            <a:picLocks noChangeAspect="1"/>
          </p:cNvPicPr>
          <p:nvPr/>
        </p:nvPicPr>
        <p:blipFill>
          <a:blip r:embed="rId2"/>
          <a:stretch>
            <a:fillRect/>
          </a:stretch>
        </p:blipFill>
        <p:spPr>
          <a:xfrm>
            <a:off x="940158" y="158736"/>
            <a:ext cx="7263685" cy="3837418"/>
          </a:xfrm>
          <a:prstGeom prst="rect">
            <a:avLst/>
          </a:prstGeom>
        </p:spPr>
      </p:pic>
      <p:sp>
        <p:nvSpPr>
          <p:cNvPr id="2" name="TextBox 1">
            <a:extLst>
              <a:ext uri="{FF2B5EF4-FFF2-40B4-BE49-F238E27FC236}">
                <a16:creationId xmlns:a16="http://schemas.microsoft.com/office/drawing/2014/main" id="{11018D0D-B8F3-43FC-FE50-8978EC3B28D0}"/>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Tree>
    <p:extLst>
      <p:ext uri="{BB962C8B-B14F-4D97-AF65-F5344CB8AC3E}">
        <p14:creationId xmlns:p14="http://schemas.microsoft.com/office/powerpoint/2010/main" val="3104854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37C230-C489-3AC5-6E3C-14A80B722B8C}"/>
              </a:ext>
            </a:extLst>
          </p:cNvPr>
          <p:cNvPicPr>
            <a:picLocks noChangeAspect="1"/>
          </p:cNvPicPr>
          <p:nvPr/>
        </p:nvPicPr>
        <p:blipFill>
          <a:blip r:embed="rId2"/>
          <a:stretch>
            <a:fillRect/>
          </a:stretch>
        </p:blipFill>
        <p:spPr>
          <a:xfrm>
            <a:off x="1617785" y="499039"/>
            <a:ext cx="6652949" cy="3253738"/>
          </a:xfrm>
          <a:prstGeom prst="rect">
            <a:avLst/>
          </a:prstGeom>
        </p:spPr>
      </p:pic>
      <p:sp>
        <p:nvSpPr>
          <p:cNvPr id="2" name="TextBox 1">
            <a:extLst>
              <a:ext uri="{FF2B5EF4-FFF2-40B4-BE49-F238E27FC236}">
                <a16:creationId xmlns:a16="http://schemas.microsoft.com/office/drawing/2014/main" id="{4B97C575-366F-6F44-D452-164514E04994}"/>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
        <p:nvSpPr>
          <p:cNvPr id="5" name="TextBox 4">
            <a:extLst>
              <a:ext uri="{FF2B5EF4-FFF2-40B4-BE49-F238E27FC236}">
                <a16:creationId xmlns:a16="http://schemas.microsoft.com/office/drawing/2014/main" id="{FCC25FF6-A6C4-F66B-D5EE-48F1BEF1B91D}"/>
              </a:ext>
            </a:extLst>
          </p:cNvPr>
          <p:cNvSpPr txBox="1"/>
          <p:nvPr/>
        </p:nvSpPr>
        <p:spPr>
          <a:xfrm>
            <a:off x="2233247" y="34890"/>
            <a:ext cx="4607168" cy="461665"/>
          </a:xfrm>
          <a:prstGeom prst="rect">
            <a:avLst/>
          </a:prstGeom>
          <a:noFill/>
        </p:spPr>
        <p:txBody>
          <a:bodyPr wrap="square">
            <a:spAutoFit/>
          </a:bodyPr>
          <a:lstStyle/>
          <a:p>
            <a:pPr algn="ctr"/>
            <a:r>
              <a:rPr lang="en-US" b="1" dirty="0">
                <a:solidFill>
                  <a:srgbClr val="002E51"/>
                </a:solidFill>
              </a:rPr>
              <a:t>MOMEMTUM study</a:t>
            </a:r>
            <a:endParaRPr lang="en-US" dirty="0"/>
          </a:p>
        </p:txBody>
      </p:sp>
    </p:spTree>
    <p:extLst>
      <p:ext uri="{BB962C8B-B14F-4D97-AF65-F5344CB8AC3E}">
        <p14:creationId xmlns:p14="http://schemas.microsoft.com/office/powerpoint/2010/main" val="396919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66AFC-DD0C-14FD-0B2B-AAFE49AF6F72}"/>
              </a:ext>
            </a:extLst>
          </p:cNvPr>
          <p:cNvPicPr>
            <a:picLocks noChangeAspect="1"/>
          </p:cNvPicPr>
          <p:nvPr/>
        </p:nvPicPr>
        <p:blipFill>
          <a:blip r:embed="rId2"/>
          <a:stretch>
            <a:fillRect/>
          </a:stretch>
        </p:blipFill>
        <p:spPr>
          <a:xfrm>
            <a:off x="798095" y="353168"/>
            <a:ext cx="7547811" cy="3666540"/>
          </a:xfrm>
          <a:prstGeom prst="rect">
            <a:avLst/>
          </a:prstGeom>
        </p:spPr>
      </p:pic>
      <p:sp>
        <p:nvSpPr>
          <p:cNvPr id="2" name="TextBox 1">
            <a:extLst>
              <a:ext uri="{FF2B5EF4-FFF2-40B4-BE49-F238E27FC236}">
                <a16:creationId xmlns:a16="http://schemas.microsoft.com/office/drawing/2014/main" id="{A595B6A2-6891-EF11-0E63-F085328CE0A9}"/>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
        <p:nvSpPr>
          <p:cNvPr id="4" name="TextBox 3">
            <a:extLst>
              <a:ext uri="{FF2B5EF4-FFF2-40B4-BE49-F238E27FC236}">
                <a16:creationId xmlns:a16="http://schemas.microsoft.com/office/drawing/2014/main" id="{F43669DD-D4A5-E17B-8CEA-58A1C8329815}"/>
              </a:ext>
            </a:extLst>
          </p:cNvPr>
          <p:cNvSpPr txBox="1"/>
          <p:nvPr/>
        </p:nvSpPr>
        <p:spPr>
          <a:xfrm>
            <a:off x="2233247" y="34890"/>
            <a:ext cx="4607168" cy="461665"/>
          </a:xfrm>
          <a:prstGeom prst="rect">
            <a:avLst/>
          </a:prstGeom>
          <a:noFill/>
        </p:spPr>
        <p:txBody>
          <a:bodyPr wrap="square">
            <a:spAutoFit/>
          </a:bodyPr>
          <a:lstStyle/>
          <a:p>
            <a:pPr algn="ctr"/>
            <a:r>
              <a:rPr lang="en-US" b="1" dirty="0">
                <a:solidFill>
                  <a:srgbClr val="002E51"/>
                </a:solidFill>
              </a:rPr>
              <a:t>MOMEMTUM study</a:t>
            </a:r>
            <a:endParaRPr lang="en-US" dirty="0"/>
          </a:p>
        </p:txBody>
      </p:sp>
    </p:spTree>
    <p:extLst>
      <p:ext uri="{BB962C8B-B14F-4D97-AF65-F5344CB8AC3E}">
        <p14:creationId xmlns:p14="http://schemas.microsoft.com/office/powerpoint/2010/main" val="3624203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38333-B5DD-9384-F360-EF7CA161216A}"/>
              </a:ext>
            </a:extLst>
          </p:cNvPr>
          <p:cNvPicPr>
            <a:picLocks noChangeAspect="1"/>
          </p:cNvPicPr>
          <p:nvPr/>
        </p:nvPicPr>
        <p:blipFill>
          <a:blip r:embed="rId2"/>
          <a:stretch>
            <a:fillRect/>
          </a:stretch>
        </p:blipFill>
        <p:spPr>
          <a:xfrm>
            <a:off x="1221360" y="416570"/>
            <a:ext cx="6701281" cy="3425854"/>
          </a:xfrm>
          <a:prstGeom prst="rect">
            <a:avLst/>
          </a:prstGeom>
        </p:spPr>
      </p:pic>
      <p:sp>
        <p:nvSpPr>
          <p:cNvPr id="2" name="TextBox 1">
            <a:extLst>
              <a:ext uri="{FF2B5EF4-FFF2-40B4-BE49-F238E27FC236}">
                <a16:creationId xmlns:a16="http://schemas.microsoft.com/office/drawing/2014/main" id="{FC3AA5DB-48DC-8BB3-DA10-A6081D071C49}"/>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
        <p:nvSpPr>
          <p:cNvPr id="4" name="TextBox 3">
            <a:extLst>
              <a:ext uri="{FF2B5EF4-FFF2-40B4-BE49-F238E27FC236}">
                <a16:creationId xmlns:a16="http://schemas.microsoft.com/office/drawing/2014/main" id="{B4864471-6044-0C1F-5312-CFAAF884E661}"/>
              </a:ext>
            </a:extLst>
          </p:cNvPr>
          <p:cNvSpPr txBox="1"/>
          <p:nvPr/>
        </p:nvSpPr>
        <p:spPr>
          <a:xfrm>
            <a:off x="2233247" y="34890"/>
            <a:ext cx="4607168" cy="461665"/>
          </a:xfrm>
          <a:prstGeom prst="rect">
            <a:avLst/>
          </a:prstGeom>
          <a:noFill/>
        </p:spPr>
        <p:txBody>
          <a:bodyPr wrap="square">
            <a:spAutoFit/>
          </a:bodyPr>
          <a:lstStyle/>
          <a:p>
            <a:pPr algn="ctr"/>
            <a:r>
              <a:rPr lang="en-US" b="1" dirty="0">
                <a:solidFill>
                  <a:srgbClr val="002E51"/>
                </a:solidFill>
              </a:rPr>
              <a:t>MOMEMTUM study</a:t>
            </a:r>
            <a:endParaRPr lang="en-US" dirty="0"/>
          </a:p>
        </p:txBody>
      </p:sp>
    </p:spTree>
    <p:extLst>
      <p:ext uri="{BB962C8B-B14F-4D97-AF65-F5344CB8AC3E}">
        <p14:creationId xmlns:p14="http://schemas.microsoft.com/office/powerpoint/2010/main" val="1534671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FC152-FC98-8617-4A91-90B42C6F4D20}"/>
              </a:ext>
            </a:extLst>
          </p:cNvPr>
          <p:cNvPicPr>
            <a:picLocks noChangeAspect="1"/>
          </p:cNvPicPr>
          <p:nvPr/>
        </p:nvPicPr>
        <p:blipFill>
          <a:blip r:embed="rId2"/>
          <a:stretch>
            <a:fillRect/>
          </a:stretch>
        </p:blipFill>
        <p:spPr>
          <a:xfrm>
            <a:off x="1109082" y="429875"/>
            <a:ext cx="5790286" cy="3180833"/>
          </a:xfrm>
          <a:prstGeom prst="rect">
            <a:avLst/>
          </a:prstGeom>
        </p:spPr>
      </p:pic>
      <p:sp>
        <p:nvSpPr>
          <p:cNvPr id="2" name="TextBox 1">
            <a:extLst>
              <a:ext uri="{FF2B5EF4-FFF2-40B4-BE49-F238E27FC236}">
                <a16:creationId xmlns:a16="http://schemas.microsoft.com/office/drawing/2014/main" id="{90E880B8-6453-C986-6987-4502EF405D50}"/>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
        <p:nvSpPr>
          <p:cNvPr id="4" name="TextBox 3">
            <a:extLst>
              <a:ext uri="{FF2B5EF4-FFF2-40B4-BE49-F238E27FC236}">
                <a16:creationId xmlns:a16="http://schemas.microsoft.com/office/drawing/2014/main" id="{33402A42-30D1-6765-1ABF-BC781053C358}"/>
              </a:ext>
            </a:extLst>
          </p:cNvPr>
          <p:cNvSpPr txBox="1"/>
          <p:nvPr/>
        </p:nvSpPr>
        <p:spPr>
          <a:xfrm>
            <a:off x="2233247" y="34890"/>
            <a:ext cx="4607168" cy="461665"/>
          </a:xfrm>
          <a:prstGeom prst="rect">
            <a:avLst/>
          </a:prstGeom>
          <a:noFill/>
        </p:spPr>
        <p:txBody>
          <a:bodyPr wrap="square">
            <a:spAutoFit/>
          </a:bodyPr>
          <a:lstStyle/>
          <a:p>
            <a:pPr algn="ctr"/>
            <a:r>
              <a:rPr lang="en-US" b="1" dirty="0">
                <a:solidFill>
                  <a:srgbClr val="002E51"/>
                </a:solidFill>
              </a:rPr>
              <a:t>MOMEMTUM study</a:t>
            </a:r>
            <a:endParaRPr lang="en-US" dirty="0"/>
          </a:p>
        </p:txBody>
      </p:sp>
    </p:spTree>
    <p:extLst>
      <p:ext uri="{BB962C8B-B14F-4D97-AF65-F5344CB8AC3E}">
        <p14:creationId xmlns:p14="http://schemas.microsoft.com/office/powerpoint/2010/main" val="3233728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587850-4C0C-5C08-6540-C9F130FBB8C9}"/>
              </a:ext>
            </a:extLst>
          </p:cNvPr>
          <p:cNvPicPr>
            <a:picLocks noChangeAspect="1"/>
          </p:cNvPicPr>
          <p:nvPr/>
        </p:nvPicPr>
        <p:blipFill>
          <a:blip r:embed="rId2"/>
          <a:stretch>
            <a:fillRect/>
          </a:stretch>
        </p:blipFill>
        <p:spPr>
          <a:xfrm>
            <a:off x="1046386" y="566246"/>
            <a:ext cx="6026537" cy="3244178"/>
          </a:xfrm>
          <a:prstGeom prst="rect">
            <a:avLst/>
          </a:prstGeom>
        </p:spPr>
      </p:pic>
      <p:sp>
        <p:nvSpPr>
          <p:cNvPr id="4" name="TextBox 3">
            <a:extLst>
              <a:ext uri="{FF2B5EF4-FFF2-40B4-BE49-F238E27FC236}">
                <a16:creationId xmlns:a16="http://schemas.microsoft.com/office/drawing/2014/main" id="{8F96BFDB-295D-9FF6-E2BD-1E1F3C727D5B}"/>
              </a:ext>
            </a:extLst>
          </p:cNvPr>
          <p:cNvSpPr txBox="1"/>
          <p:nvPr/>
        </p:nvSpPr>
        <p:spPr>
          <a:xfrm>
            <a:off x="349135" y="3840480"/>
            <a:ext cx="8728363" cy="577081"/>
          </a:xfrm>
          <a:prstGeom prst="rect">
            <a:avLst/>
          </a:prstGeom>
          <a:noFill/>
        </p:spPr>
        <p:txBody>
          <a:bodyPr wrap="square" rtlCol="0">
            <a:spAutoFit/>
          </a:bodyPr>
          <a:lstStyle/>
          <a:p>
            <a:pPr algn="r"/>
            <a:r>
              <a:rPr lang="en-US" sz="1050" dirty="0">
                <a:latin typeface="+mn-lt"/>
              </a:rPr>
              <a:t>P</a:t>
            </a:r>
            <a:r>
              <a:rPr lang="en-US" sz="1050" b="0" i="0" u="none" strike="noStrike" baseline="0" dirty="0">
                <a:latin typeface="+mn-lt"/>
              </a:rPr>
              <a:t>resentation 627/  Presented at the 64</a:t>
            </a:r>
            <a:r>
              <a:rPr lang="en-US" sz="1050" b="0" i="0" u="none" strike="noStrike" baseline="30000" dirty="0">
                <a:latin typeface="+mn-lt"/>
              </a:rPr>
              <a:t>th</a:t>
            </a:r>
            <a:r>
              <a:rPr lang="en-US" sz="1050" b="0" i="0" u="none" strike="noStrike" baseline="0" dirty="0">
                <a:latin typeface="+mn-lt"/>
              </a:rPr>
              <a:t> American Society of Hematology Annual Meeting and Exposition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Gerds</a:t>
            </a:r>
            <a:r>
              <a:rPr lang="en-US" sz="1050" b="0" i="0" u="none" strike="noStrike" baseline="0" dirty="0">
                <a:latin typeface="+mn-lt"/>
              </a:rPr>
              <a:t> AT Blood (2022) 140 (Supplement 1): 1514–1517</a:t>
            </a:r>
            <a:endParaRPr lang="en-US" sz="1050" dirty="0">
              <a:latin typeface="+mn-lt"/>
            </a:endParaRPr>
          </a:p>
        </p:txBody>
      </p:sp>
      <p:sp>
        <p:nvSpPr>
          <p:cNvPr id="5" name="TextBox 4">
            <a:extLst>
              <a:ext uri="{FF2B5EF4-FFF2-40B4-BE49-F238E27FC236}">
                <a16:creationId xmlns:a16="http://schemas.microsoft.com/office/drawing/2014/main" id="{76F6EF64-3E50-84EA-2826-88603AF84349}"/>
              </a:ext>
            </a:extLst>
          </p:cNvPr>
          <p:cNvSpPr txBox="1"/>
          <p:nvPr/>
        </p:nvSpPr>
        <p:spPr>
          <a:xfrm>
            <a:off x="2233247" y="34890"/>
            <a:ext cx="4607168" cy="461665"/>
          </a:xfrm>
          <a:prstGeom prst="rect">
            <a:avLst/>
          </a:prstGeom>
          <a:noFill/>
        </p:spPr>
        <p:txBody>
          <a:bodyPr wrap="square">
            <a:spAutoFit/>
          </a:bodyPr>
          <a:lstStyle/>
          <a:p>
            <a:pPr algn="ctr"/>
            <a:r>
              <a:rPr lang="en-US" b="1" dirty="0">
                <a:solidFill>
                  <a:srgbClr val="002E51"/>
                </a:solidFill>
              </a:rPr>
              <a:t>MOMEMTUM study</a:t>
            </a:r>
            <a:endParaRPr lang="en-US" dirty="0"/>
          </a:p>
        </p:txBody>
      </p:sp>
    </p:spTree>
    <p:extLst>
      <p:ext uri="{BB962C8B-B14F-4D97-AF65-F5344CB8AC3E}">
        <p14:creationId xmlns:p14="http://schemas.microsoft.com/office/powerpoint/2010/main" val="3889138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D5846-495A-9A1E-59A7-5307A5EDABA5}"/>
              </a:ext>
            </a:extLst>
          </p:cNvPr>
          <p:cNvSpPr txBox="1"/>
          <p:nvPr/>
        </p:nvSpPr>
        <p:spPr>
          <a:xfrm>
            <a:off x="0" y="103031"/>
            <a:ext cx="9098924" cy="3416320"/>
          </a:xfrm>
          <a:prstGeom prst="rect">
            <a:avLst/>
          </a:prstGeom>
          <a:noFill/>
        </p:spPr>
        <p:txBody>
          <a:bodyPr wrap="square" rtlCol="0">
            <a:spAutoFit/>
          </a:bodyPr>
          <a:lstStyle/>
          <a:p>
            <a:endParaRPr lang="en-US" dirty="0">
              <a:solidFill>
                <a:srgbClr val="333333"/>
              </a:solidFill>
              <a:latin typeface="Merriweather" panose="00000500000000000000" pitchFamily="2" charset="0"/>
            </a:endParaRPr>
          </a:p>
          <a:p>
            <a:endParaRPr lang="en-US" dirty="0">
              <a:solidFill>
                <a:srgbClr val="333333"/>
              </a:solidFill>
              <a:latin typeface="Merriweather" panose="00000500000000000000" pitchFamily="2" charset="0"/>
            </a:endParaRPr>
          </a:p>
          <a:p>
            <a:endParaRPr lang="en-US" dirty="0">
              <a:solidFill>
                <a:srgbClr val="333333"/>
              </a:solidFill>
              <a:latin typeface="Merriweather" panose="00000500000000000000" pitchFamily="2" charset="0"/>
            </a:endParaRPr>
          </a:p>
          <a:p>
            <a:r>
              <a:rPr lang="en-US" b="1" dirty="0">
                <a:solidFill>
                  <a:srgbClr val="333333"/>
                </a:solidFill>
                <a:latin typeface="+mn-lt"/>
              </a:rPr>
              <a:t>B</a:t>
            </a:r>
            <a:r>
              <a:rPr lang="en-US" b="1" i="0" dirty="0">
                <a:solidFill>
                  <a:srgbClr val="333333"/>
                </a:solidFill>
                <a:effectLst/>
                <a:latin typeface="+mn-lt"/>
              </a:rPr>
              <a:t>ased on the SIMPLIFY-1 study and  MOMENTUM study data Momelotinib (</a:t>
            </a:r>
            <a:r>
              <a:rPr lang="en-US" b="1" i="0" dirty="0" err="1">
                <a:solidFill>
                  <a:srgbClr val="333333"/>
                </a:solidFill>
                <a:effectLst/>
                <a:latin typeface="+mn-lt"/>
              </a:rPr>
              <a:t>Ojjaara</a:t>
            </a:r>
            <a:r>
              <a:rPr lang="en-US" b="1" i="0" dirty="0">
                <a:solidFill>
                  <a:srgbClr val="333333"/>
                </a:solidFill>
                <a:effectLst/>
                <a:latin typeface="+mn-lt"/>
              </a:rPr>
              <a:t>) was FDA approved on September 15, 2023 for the treatment of intermediate- or high-risk myelofibrosis, including primary myelofibrosis or secondary myelofibrosis (post–polycythemia vera and post–essential thrombocythemia), in adults with anemia </a:t>
            </a:r>
            <a:endParaRPr lang="en-US" b="1" i="0" dirty="0">
              <a:solidFill>
                <a:srgbClr val="000000"/>
              </a:solidFill>
              <a:effectLst/>
              <a:latin typeface="+mn-lt"/>
            </a:endParaRPr>
          </a:p>
        </p:txBody>
      </p:sp>
    </p:spTree>
    <p:extLst>
      <p:ext uri="{BB962C8B-B14F-4D97-AF65-F5344CB8AC3E}">
        <p14:creationId xmlns:p14="http://schemas.microsoft.com/office/powerpoint/2010/main" val="46461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7E095-D6A4-25B4-42F2-7E33B93F058A}"/>
              </a:ext>
            </a:extLst>
          </p:cNvPr>
          <p:cNvPicPr>
            <a:picLocks noChangeAspect="1"/>
          </p:cNvPicPr>
          <p:nvPr/>
        </p:nvPicPr>
        <p:blipFill>
          <a:blip r:embed="rId2"/>
          <a:stretch>
            <a:fillRect/>
          </a:stretch>
        </p:blipFill>
        <p:spPr>
          <a:xfrm>
            <a:off x="1040070" y="26971"/>
            <a:ext cx="7063860" cy="3935429"/>
          </a:xfrm>
          <a:prstGeom prst="rect">
            <a:avLst/>
          </a:prstGeom>
        </p:spPr>
      </p:pic>
      <p:sp>
        <p:nvSpPr>
          <p:cNvPr id="4" name="TextBox 3">
            <a:extLst>
              <a:ext uri="{FF2B5EF4-FFF2-40B4-BE49-F238E27FC236}">
                <a16:creationId xmlns:a16="http://schemas.microsoft.com/office/drawing/2014/main" id="{072EA70C-4B24-A9C3-3E08-E9A04B857FFE}"/>
              </a:ext>
            </a:extLst>
          </p:cNvPr>
          <p:cNvSpPr txBox="1"/>
          <p:nvPr/>
        </p:nvSpPr>
        <p:spPr>
          <a:xfrm>
            <a:off x="349135" y="3840480"/>
            <a:ext cx="8728363" cy="400110"/>
          </a:xfrm>
          <a:prstGeom prst="rect">
            <a:avLst/>
          </a:prstGeom>
          <a:noFill/>
        </p:spPr>
        <p:txBody>
          <a:bodyPr wrap="square" rtlCol="0">
            <a:spAutoFit/>
          </a:bodyPr>
          <a:lstStyle/>
          <a:p>
            <a:pPr algn="r"/>
            <a:endParaRPr lang="en-US" sz="1000" dirty="0">
              <a:latin typeface="+mn-lt"/>
            </a:endParaRPr>
          </a:p>
          <a:p>
            <a:pPr algn="r"/>
            <a:r>
              <a:rPr lang="en-US" sz="1000" dirty="0">
                <a:latin typeface="+mn-lt"/>
              </a:rPr>
              <a:t>Oh S </a:t>
            </a:r>
            <a:r>
              <a:rPr lang="en-US" sz="1000" b="0" i="0" u="none" strike="noStrike" baseline="0" dirty="0">
                <a:latin typeface="+mn-lt"/>
              </a:rPr>
              <a:t>Blood (2022) 140 (Supplement 1): 821–823</a:t>
            </a:r>
          </a:p>
        </p:txBody>
      </p:sp>
    </p:spTree>
    <p:extLst>
      <p:ext uri="{BB962C8B-B14F-4D97-AF65-F5344CB8AC3E}">
        <p14:creationId xmlns:p14="http://schemas.microsoft.com/office/powerpoint/2010/main" val="3546395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A60BA-6672-4D8E-72D8-8A820BE87D23}"/>
              </a:ext>
            </a:extLst>
          </p:cNvPr>
          <p:cNvPicPr>
            <a:picLocks noChangeAspect="1"/>
          </p:cNvPicPr>
          <p:nvPr/>
        </p:nvPicPr>
        <p:blipFill>
          <a:blip r:embed="rId2"/>
          <a:stretch>
            <a:fillRect/>
          </a:stretch>
        </p:blipFill>
        <p:spPr>
          <a:xfrm>
            <a:off x="914400" y="454921"/>
            <a:ext cx="7315200" cy="3390737"/>
          </a:xfrm>
          <a:prstGeom prst="rect">
            <a:avLst/>
          </a:prstGeom>
        </p:spPr>
      </p:pic>
      <p:sp>
        <p:nvSpPr>
          <p:cNvPr id="4" name="TextBox 3">
            <a:extLst>
              <a:ext uri="{FF2B5EF4-FFF2-40B4-BE49-F238E27FC236}">
                <a16:creationId xmlns:a16="http://schemas.microsoft.com/office/drawing/2014/main" id="{C54576F7-A3BE-BF7F-1429-42E9DD6F451F}"/>
              </a:ext>
            </a:extLst>
          </p:cNvPr>
          <p:cNvSpPr txBox="1"/>
          <p:nvPr/>
        </p:nvSpPr>
        <p:spPr>
          <a:xfrm>
            <a:off x="349135" y="3840480"/>
            <a:ext cx="8728363" cy="553998"/>
          </a:xfrm>
          <a:prstGeom prst="rect">
            <a:avLst/>
          </a:prstGeom>
          <a:noFill/>
        </p:spPr>
        <p:txBody>
          <a:bodyPr wrap="square" rtlCol="0">
            <a:spAutoFit/>
          </a:bodyPr>
          <a:lstStyle/>
          <a:p>
            <a:pPr algn="r"/>
            <a:r>
              <a:rPr lang="en-US" sz="1000" dirty="0">
                <a:latin typeface="+mn-lt"/>
              </a:rPr>
              <a:t>P</a:t>
            </a:r>
            <a:r>
              <a:rPr lang="en-US" sz="1000" b="0" i="0" u="none" strike="noStrike" baseline="0" dirty="0">
                <a:latin typeface="+mn-lt"/>
              </a:rPr>
              <a:t>resentation 337/  Presented at the 64</a:t>
            </a:r>
            <a:r>
              <a:rPr lang="en-US" sz="1000" b="0" i="0" u="none" strike="noStrike" baseline="30000" dirty="0">
                <a:latin typeface="+mn-lt"/>
              </a:rPr>
              <a:t>th</a:t>
            </a:r>
            <a:r>
              <a:rPr lang="en-US" sz="1000" b="0" i="0" u="none" strike="noStrike" baseline="0" dirty="0">
                <a:latin typeface="+mn-lt"/>
              </a:rPr>
              <a:t> American Society of Hematology Annual Meeting and Exposition </a:t>
            </a:r>
          </a:p>
          <a:p>
            <a:pPr algn="r"/>
            <a:r>
              <a:rPr lang="en-US" sz="1000" b="0" i="0" u="none" strike="noStrike" baseline="0" dirty="0">
                <a:latin typeface="+mn-lt"/>
              </a:rPr>
              <a:t>New Orleans, LA, USA/ December 10-13, 2022 </a:t>
            </a:r>
          </a:p>
          <a:p>
            <a:pPr algn="r"/>
            <a:r>
              <a:rPr lang="en-US" sz="1000" dirty="0">
                <a:latin typeface="+mn-lt"/>
              </a:rPr>
              <a:t>Oh S </a:t>
            </a:r>
            <a:r>
              <a:rPr lang="en-US" sz="1000" b="0" i="0" u="none" strike="noStrike" baseline="0" dirty="0">
                <a:latin typeface="+mn-lt"/>
              </a:rPr>
              <a:t>Blood (2022) 140 (Supplement 1): 821–823</a:t>
            </a:r>
          </a:p>
        </p:txBody>
      </p:sp>
      <p:sp>
        <p:nvSpPr>
          <p:cNvPr id="5" name="TextBox 4">
            <a:extLst>
              <a:ext uri="{FF2B5EF4-FFF2-40B4-BE49-F238E27FC236}">
                <a16:creationId xmlns:a16="http://schemas.microsoft.com/office/drawing/2014/main" id="{CED1FDB3-C4BC-C725-356D-5FF08CE366E4}"/>
              </a:ext>
            </a:extLst>
          </p:cNvPr>
          <p:cNvSpPr txBox="1"/>
          <p:nvPr/>
        </p:nvSpPr>
        <p:spPr>
          <a:xfrm>
            <a:off x="0" y="85969"/>
            <a:ext cx="9077498" cy="523220"/>
          </a:xfrm>
          <a:prstGeom prst="rect">
            <a:avLst/>
          </a:prstGeom>
          <a:noFill/>
        </p:spPr>
        <p:txBody>
          <a:bodyPr wrap="square" rtlCol="0">
            <a:spAutoFit/>
          </a:bodyPr>
          <a:lstStyle/>
          <a:p>
            <a:pPr algn="ctr"/>
            <a:r>
              <a:rPr lang="en-US" sz="1400" dirty="0">
                <a:solidFill>
                  <a:srgbClr val="002060"/>
                </a:solidFill>
              </a:rPr>
              <a:t>Bone marrow fibrosis changes correlation with treatment with momelotinib on ruxolitinib in JAK inhibitor naïve myelofibrosis patients</a:t>
            </a:r>
          </a:p>
        </p:txBody>
      </p:sp>
    </p:spTree>
    <p:extLst>
      <p:ext uri="{BB962C8B-B14F-4D97-AF65-F5344CB8AC3E}">
        <p14:creationId xmlns:p14="http://schemas.microsoft.com/office/powerpoint/2010/main" val="4164490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1829040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9CF6A6-24D5-51A8-FE3D-68AA0AF13FE6}"/>
              </a:ext>
            </a:extLst>
          </p:cNvPr>
          <p:cNvPicPr>
            <a:picLocks noChangeAspect="1"/>
          </p:cNvPicPr>
          <p:nvPr/>
        </p:nvPicPr>
        <p:blipFill>
          <a:blip r:embed="rId2"/>
          <a:stretch>
            <a:fillRect/>
          </a:stretch>
        </p:blipFill>
        <p:spPr>
          <a:xfrm>
            <a:off x="1539631" y="618792"/>
            <a:ext cx="6064738" cy="3070633"/>
          </a:xfrm>
          <a:prstGeom prst="rect">
            <a:avLst/>
          </a:prstGeom>
        </p:spPr>
      </p:pic>
      <p:sp>
        <p:nvSpPr>
          <p:cNvPr id="4" name="TextBox 3">
            <a:extLst>
              <a:ext uri="{FF2B5EF4-FFF2-40B4-BE49-F238E27FC236}">
                <a16:creationId xmlns:a16="http://schemas.microsoft.com/office/drawing/2014/main" id="{389F6112-6E71-612E-4647-E75549B5E8E9}"/>
              </a:ext>
            </a:extLst>
          </p:cNvPr>
          <p:cNvSpPr txBox="1"/>
          <p:nvPr/>
        </p:nvSpPr>
        <p:spPr>
          <a:xfrm>
            <a:off x="349135" y="3840480"/>
            <a:ext cx="8728363" cy="553998"/>
          </a:xfrm>
          <a:prstGeom prst="rect">
            <a:avLst/>
          </a:prstGeom>
          <a:noFill/>
        </p:spPr>
        <p:txBody>
          <a:bodyPr wrap="square" rtlCol="0">
            <a:spAutoFit/>
          </a:bodyPr>
          <a:lstStyle/>
          <a:p>
            <a:pPr algn="r"/>
            <a:r>
              <a:rPr lang="en-US" sz="1000" dirty="0">
                <a:latin typeface="+mn-lt"/>
              </a:rPr>
              <a:t>P</a:t>
            </a:r>
            <a:r>
              <a:rPr lang="en-US" sz="1000" b="0" i="0" u="none" strike="noStrike" baseline="0" dirty="0">
                <a:latin typeface="+mn-lt"/>
              </a:rPr>
              <a:t>resentation 337/  Presented at the 64</a:t>
            </a:r>
            <a:r>
              <a:rPr lang="en-US" sz="1000" b="0" i="0" u="none" strike="noStrike" baseline="30000" dirty="0">
                <a:latin typeface="+mn-lt"/>
              </a:rPr>
              <a:t>th</a:t>
            </a:r>
            <a:r>
              <a:rPr lang="en-US" sz="1000" b="0" i="0" u="none" strike="noStrike" baseline="0" dirty="0">
                <a:latin typeface="+mn-lt"/>
              </a:rPr>
              <a:t> American Society of Hematology Annual Meeting and Exposition </a:t>
            </a:r>
          </a:p>
          <a:p>
            <a:pPr algn="r"/>
            <a:r>
              <a:rPr lang="en-US" sz="1000" b="0" i="0" u="none" strike="noStrike" baseline="0" dirty="0">
                <a:latin typeface="+mn-lt"/>
              </a:rPr>
              <a:t>New Orleans, LA, USA/ December 10-13, 2022 </a:t>
            </a:r>
          </a:p>
          <a:p>
            <a:pPr algn="r"/>
            <a:r>
              <a:rPr lang="en-US" sz="1000" dirty="0">
                <a:latin typeface="+mn-lt"/>
              </a:rPr>
              <a:t>Oh S </a:t>
            </a:r>
            <a:r>
              <a:rPr lang="en-US" sz="1000" b="0" i="0" u="none" strike="noStrike" baseline="0" dirty="0">
                <a:latin typeface="+mn-lt"/>
              </a:rPr>
              <a:t>Blood (2022) 140 (Supplement 1): 821–823</a:t>
            </a:r>
          </a:p>
        </p:txBody>
      </p:sp>
      <p:sp>
        <p:nvSpPr>
          <p:cNvPr id="5" name="TextBox 4">
            <a:extLst>
              <a:ext uri="{FF2B5EF4-FFF2-40B4-BE49-F238E27FC236}">
                <a16:creationId xmlns:a16="http://schemas.microsoft.com/office/drawing/2014/main" id="{45F3397B-800E-2908-AD61-5421B2853FF5}"/>
              </a:ext>
            </a:extLst>
          </p:cNvPr>
          <p:cNvSpPr txBox="1"/>
          <p:nvPr/>
        </p:nvSpPr>
        <p:spPr>
          <a:xfrm>
            <a:off x="0" y="85969"/>
            <a:ext cx="9077498" cy="523220"/>
          </a:xfrm>
          <a:prstGeom prst="rect">
            <a:avLst/>
          </a:prstGeom>
          <a:noFill/>
        </p:spPr>
        <p:txBody>
          <a:bodyPr wrap="square" rtlCol="0">
            <a:spAutoFit/>
          </a:bodyPr>
          <a:lstStyle/>
          <a:p>
            <a:pPr algn="ctr"/>
            <a:r>
              <a:rPr lang="en-US" sz="1400" dirty="0">
                <a:solidFill>
                  <a:srgbClr val="002060"/>
                </a:solidFill>
              </a:rPr>
              <a:t>Bone marrow fibrosis changes correlation with treatment with momelotinib or ruxolitinib in JAK inhibitor naïve myelofibrosis patients</a:t>
            </a:r>
          </a:p>
        </p:txBody>
      </p:sp>
    </p:spTree>
    <p:extLst>
      <p:ext uri="{BB962C8B-B14F-4D97-AF65-F5344CB8AC3E}">
        <p14:creationId xmlns:p14="http://schemas.microsoft.com/office/powerpoint/2010/main" val="4032811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85FE6-DC30-CDE8-A137-76FD138BC821}"/>
              </a:ext>
            </a:extLst>
          </p:cNvPr>
          <p:cNvPicPr>
            <a:picLocks noChangeAspect="1"/>
          </p:cNvPicPr>
          <p:nvPr/>
        </p:nvPicPr>
        <p:blipFill>
          <a:blip r:embed="rId2"/>
          <a:stretch>
            <a:fillRect/>
          </a:stretch>
        </p:blipFill>
        <p:spPr>
          <a:xfrm>
            <a:off x="1688123" y="603952"/>
            <a:ext cx="5767754" cy="3175612"/>
          </a:xfrm>
          <a:prstGeom prst="rect">
            <a:avLst/>
          </a:prstGeom>
        </p:spPr>
      </p:pic>
      <p:sp>
        <p:nvSpPr>
          <p:cNvPr id="4" name="TextBox 3">
            <a:extLst>
              <a:ext uri="{FF2B5EF4-FFF2-40B4-BE49-F238E27FC236}">
                <a16:creationId xmlns:a16="http://schemas.microsoft.com/office/drawing/2014/main" id="{415E2D6B-0066-B069-E51F-0B0B2F20CF0A}"/>
              </a:ext>
            </a:extLst>
          </p:cNvPr>
          <p:cNvSpPr txBox="1"/>
          <p:nvPr/>
        </p:nvSpPr>
        <p:spPr>
          <a:xfrm>
            <a:off x="349135" y="3840480"/>
            <a:ext cx="8728363" cy="553998"/>
          </a:xfrm>
          <a:prstGeom prst="rect">
            <a:avLst/>
          </a:prstGeom>
          <a:noFill/>
        </p:spPr>
        <p:txBody>
          <a:bodyPr wrap="square" rtlCol="0">
            <a:spAutoFit/>
          </a:bodyPr>
          <a:lstStyle/>
          <a:p>
            <a:pPr algn="r"/>
            <a:r>
              <a:rPr lang="en-US" sz="1000" dirty="0">
                <a:latin typeface="+mn-lt"/>
              </a:rPr>
              <a:t>P</a:t>
            </a:r>
            <a:r>
              <a:rPr lang="en-US" sz="1000" b="0" i="0" u="none" strike="noStrike" baseline="0" dirty="0">
                <a:latin typeface="+mn-lt"/>
              </a:rPr>
              <a:t>resentation 337/  Presented at the 64</a:t>
            </a:r>
            <a:r>
              <a:rPr lang="en-US" sz="1000" b="0" i="0" u="none" strike="noStrike" baseline="30000" dirty="0">
                <a:latin typeface="+mn-lt"/>
              </a:rPr>
              <a:t>th</a:t>
            </a:r>
            <a:r>
              <a:rPr lang="en-US" sz="1000" b="0" i="0" u="none" strike="noStrike" baseline="0" dirty="0">
                <a:latin typeface="+mn-lt"/>
              </a:rPr>
              <a:t> American Society of Hematology Annual Meeting and Exposition </a:t>
            </a:r>
          </a:p>
          <a:p>
            <a:pPr algn="r"/>
            <a:r>
              <a:rPr lang="en-US" sz="1000" b="0" i="0" u="none" strike="noStrike" baseline="0" dirty="0">
                <a:latin typeface="+mn-lt"/>
              </a:rPr>
              <a:t>New Orleans, LA, USA/ December 10-13, 2022 </a:t>
            </a:r>
          </a:p>
          <a:p>
            <a:pPr algn="r"/>
            <a:r>
              <a:rPr lang="en-US" sz="1000" dirty="0">
                <a:latin typeface="+mn-lt"/>
              </a:rPr>
              <a:t>Oh S </a:t>
            </a:r>
            <a:r>
              <a:rPr lang="en-US" sz="1000" b="0" i="0" u="none" strike="noStrike" baseline="0" dirty="0">
                <a:latin typeface="+mn-lt"/>
              </a:rPr>
              <a:t>Blood (2022) 140 (Supplement 1): 821–823</a:t>
            </a:r>
          </a:p>
        </p:txBody>
      </p:sp>
      <p:sp>
        <p:nvSpPr>
          <p:cNvPr id="5" name="TextBox 4">
            <a:extLst>
              <a:ext uri="{FF2B5EF4-FFF2-40B4-BE49-F238E27FC236}">
                <a16:creationId xmlns:a16="http://schemas.microsoft.com/office/drawing/2014/main" id="{3136EE37-BFA5-103A-A156-4F681FD5FD6B}"/>
              </a:ext>
            </a:extLst>
          </p:cNvPr>
          <p:cNvSpPr txBox="1"/>
          <p:nvPr/>
        </p:nvSpPr>
        <p:spPr>
          <a:xfrm>
            <a:off x="0" y="85969"/>
            <a:ext cx="9077498" cy="523220"/>
          </a:xfrm>
          <a:prstGeom prst="rect">
            <a:avLst/>
          </a:prstGeom>
          <a:noFill/>
        </p:spPr>
        <p:txBody>
          <a:bodyPr wrap="square" rtlCol="0">
            <a:spAutoFit/>
          </a:bodyPr>
          <a:lstStyle/>
          <a:p>
            <a:pPr algn="ctr"/>
            <a:r>
              <a:rPr lang="en-US" sz="1400" dirty="0">
                <a:solidFill>
                  <a:srgbClr val="002060"/>
                </a:solidFill>
              </a:rPr>
              <a:t>Bone marrow fibrosis changes correlation with treatment with momelotinib or ruxolitinib in JAK inhibitor naïve myelofibrosis patients</a:t>
            </a:r>
          </a:p>
        </p:txBody>
      </p:sp>
    </p:spTree>
    <p:extLst>
      <p:ext uri="{BB962C8B-B14F-4D97-AF65-F5344CB8AC3E}">
        <p14:creationId xmlns:p14="http://schemas.microsoft.com/office/powerpoint/2010/main" val="4042810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870D9-6512-93DF-F910-BB1E19B844ED}"/>
              </a:ext>
            </a:extLst>
          </p:cNvPr>
          <p:cNvPicPr>
            <a:picLocks noChangeAspect="1"/>
          </p:cNvPicPr>
          <p:nvPr/>
        </p:nvPicPr>
        <p:blipFill>
          <a:blip r:embed="rId2"/>
          <a:stretch>
            <a:fillRect/>
          </a:stretch>
        </p:blipFill>
        <p:spPr>
          <a:xfrm>
            <a:off x="1903404" y="640860"/>
            <a:ext cx="5337193" cy="3106327"/>
          </a:xfrm>
          <a:prstGeom prst="rect">
            <a:avLst/>
          </a:prstGeom>
        </p:spPr>
      </p:pic>
      <p:sp>
        <p:nvSpPr>
          <p:cNvPr id="7" name="TextBox 6">
            <a:extLst>
              <a:ext uri="{FF2B5EF4-FFF2-40B4-BE49-F238E27FC236}">
                <a16:creationId xmlns:a16="http://schemas.microsoft.com/office/drawing/2014/main" id="{99599973-2BE8-D82E-1CA5-5ADAD21D17D7}"/>
              </a:ext>
            </a:extLst>
          </p:cNvPr>
          <p:cNvSpPr txBox="1"/>
          <p:nvPr/>
        </p:nvSpPr>
        <p:spPr>
          <a:xfrm>
            <a:off x="349135" y="3840480"/>
            <a:ext cx="8728363" cy="553998"/>
          </a:xfrm>
          <a:prstGeom prst="rect">
            <a:avLst/>
          </a:prstGeom>
          <a:noFill/>
        </p:spPr>
        <p:txBody>
          <a:bodyPr wrap="square" rtlCol="0">
            <a:spAutoFit/>
          </a:bodyPr>
          <a:lstStyle/>
          <a:p>
            <a:pPr algn="r"/>
            <a:r>
              <a:rPr lang="en-US" sz="1000" dirty="0">
                <a:latin typeface="+mn-lt"/>
              </a:rPr>
              <a:t>P</a:t>
            </a:r>
            <a:r>
              <a:rPr lang="en-US" sz="1000" b="0" i="0" u="none" strike="noStrike" baseline="0" dirty="0">
                <a:latin typeface="+mn-lt"/>
              </a:rPr>
              <a:t>resentation 337/  Presented at the 64</a:t>
            </a:r>
            <a:r>
              <a:rPr lang="en-US" sz="1000" b="0" i="0" u="none" strike="noStrike" baseline="30000" dirty="0">
                <a:latin typeface="+mn-lt"/>
              </a:rPr>
              <a:t>th</a:t>
            </a:r>
            <a:r>
              <a:rPr lang="en-US" sz="1000" b="0" i="0" u="none" strike="noStrike" baseline="0" dirty="0">
                <a:latin typeface="+mn-lt"/>
              </a:rPr>
              <a:t> American Society of Hematology Annual Meeting and Exposition </a:t>
            </a:r>
          </a:p>
          <a:p>
            <a:pPr algn="r"/>
            <a:r>
              <a:rPr lang="en-US" sz="1000" b="0" i="0" u="none" strike="noStrike" baseline="0" dirty="0">
                <a:latin typeface="+mn-lt"/>
              </a:rPr>
              <a:t>New Orleans, LA, USA/ December 10-13, 2022 </a:t>
            </a:r>
          </a:p>
          <a:p>
            <a:pPr algn="r"/>
            <a:r>
              <a:rPr lang="en-US" sz="1000" dirty="0">
                <a:latin typeface="+mn-lt"/>
              </a:rPr>
              <a:t>Oh S </a:t>
            </a:r>
            <a:r>
              <a:rPr lang="en-US" sz="1000" b="0" i="0" u="none" strike="noStrike" baseline="0" dirty="0">
                <a:latin typeface="+mn-lt"/>
              </a:rPr>
              <a:t>Blood (2022) 140 (Supplement 1): 821–823</a:t>
            </a:r>
          </a:p>
        </p:txBody>
      </p:sp>
      <p:sp>
        <p:nvSpPr>
          <p:cNvPr id="8" name="TextBox 7">
            <a:extLst>
              <a:ext uri="{FF2B5EF4-FFF2-40B4-BE49-F238E27FC236}">
                <a16:creationId xmlns:a16="http://schemas.microsoft.com/office/drawing/2014/main" id="{7C647D6C-4AE5-CDE4-94BE-FD66B64EB31B}"/>
              </a:ext>
            </a:extLst>
          </p:cNvPr>
          <p:cNvSpPr txBox="1"/>
          <p:nvPr/>
        </p:nvSpPr>
        <p:spPr>
          <a:xfrm>
            <a:off x="0" y="85969"/>
            <a:ext cx="9077498" cy="523220"/>
          </a:xfrm>
          <a:prstGeom prst="rect">
            <a:avLst/>
          </a:prstGeom>
          <a:noFill/>
        </p:spPr>
        <p:txBody>
          <a:bodyPr wrap="square" rtlCol="0">
            <a:spAutoFit/>
          </a:bodyPr>
          <a:lstStyle/>
          <a:p>
            <a:pPr algn="ctr"/>
            <a:r>
              <a:rPr lang="en-US" sz="1400" dirty="0">
                <a:solidFill>
                  <a:srgbClr val="002060"/>
                </a:solidFill>
              </a:rPr>
              <a:t>Bone marrow fibrosis changes correlation with treatment with momelotinib or ruxolitinib in JAK inhibitor naïve myelofibrosis patients</a:t>
            </a:r>
          </a:p>
        </p:txBody>
      </p:sp>
    </p:spTree>
    <p:extLst>
      <p:ext uri="{BB962C8B-B14F-4D97-AF65-F5344CB8AC3E}">
        <p14:creationId xmlns:p14="http://schemas.microsoft.com/office/powerpoint/2010/main" val="2831529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D4A9A-F860-BE0E-ABFE-2C009ADA0714}"/>
              </a:ext>
            </a:extLst>
          </p:cNvPr>
          <p:cNvPicPr>
            <a:picLocks noChangeAspect="1"/>
          </p:cNvPicPr>
          <p:nvPr/>
        </p:nvPicPr>
        <p:blipFill>
          <a:blip r:embed="rId2"/>
          <a:stretch>
            <a:fillRect/>
          </a:stretch>
        </p:blipFill>
        <p:spPr>
          <a:xfrm>
            <a:off x="1660047" y="611831"/>
            <a:ext cx="5823906" cy="3077030"/>
          </a:xfrm>
          <a:prstGeom prst="rect">
            <a:avLst/>
          </a:prstGeom>
        </p:spPr>
      </p:pic>
      <p:sp>
        <p:nvSpPr>
          <p:cNvPr id="4" name="TextBox 3">
            <a:extLst>
              <a:ext uri="{FF2B5EF4-FFF2-40B4-BE49-F238E27FC236}">
                <a16:creationId xmlns:a16="http://schemas.microsoft.com/office/drawing/2014/main" id="{85665BA8-445B-F3A7-B1C4-F014DB508B63}"/>
              </a:ext>
            </a:extLst>
          </p:cNvPr>
          <p:cNvSpPr txBox="1"/>
          <p:nvPr/>
        </p:nvSpPr>
        <p:spPr>
          <a:xfrm>
            <a:off x="349135" y="3840480"/>
            <a:ext cx="8728363" cy="553998"/>
          </a:xfrm>
          <a:prstGeom prst="rect">
            <a:avLst/>
          </a:prstGeom>
          <a:noFill/>
        </p:spPr>
        <p:txBody>
          <a:bodyPr wrap="square" rtlCol="0">
            <a:spAutoFit/>
          </a:bodyPr>
          <a:lstStyle/>
          <a:p>
            <a:pPr algn="r"/>
            <a:r>
              <a:rPr lang="en-US" sz="1000" dirty="0">
                <a:latin typeface="+mn-lt"/>
              </a:rPr>
              <a:t>P</a:t>
            </a:r>
            <a:r>
              <a:rPr lang="en-US" sz="1000" b="0" i="0" u="none" strike="noStrike" baseline="0" dirty="0">
                <a:latin typeface="+mn-lt"/>
              </a:rPr>
              <a:t>resentation 337/  Presented at the 64</a:t>
            </a:r>
            <a:r>
              <a:rPr lang="en-US" sz="1000" b="0" i="0" u="none" strike="noStrike" baseline="30000" dirty="0">
                <a:latin typeface="+mn-lt"/>
              </a:rPr>
              <a:t>th</a:t>
            </a:r>
            <a:r>
              <a:rPr lang="en-US" sz="1000" b="0" i="0" u="none" strike="noStrike" baseline="0" dirty="0">
                <a:latin typeface="+mn-lt"/>
              </a:rPr>
              <a:t> American Society of Hematology Annual Meeting and Exposition </a:t>
            </a:r>
          </a:p>
          <a:p>
            <a:pPr algn="r"/>
            <a:r>
              <a:rPr lang="en-US" sz="1000" b="0" i="0" u="none" strike="noStrike" baseline="0" dirty="0">
                <a:latin typeface="+mn-lt"/>
              </a:rPr>
              <a:t>New Orleans, LA, USA/ December 10-13, 2022 </a:t>
            </a:r>
          </a:p>
          <a:p>
            <a:pPr algn="r"/>
            <a:r>
              <a:rPr lang="en-US" sz="1000" dirty="0">
                <a:latin typeface="+mn-lt"/>
              </a:rPr>
              <a:t>Oh S </a:t>
            </a:r>
            <a:r>
              <a:rPr lang="en-US" sz="1000" b="0" i="0" u="none" strike="noStrike" baseline="0" dirty="0">
                <a:latin typeface="+mn-lt"/>
              </a:rPr>
              <a:t>Blood (2022) 140 (Supplement 1): 821–823</a:t>
            </a:r>
          </a:p>
        </p:txBody>
      </p:sp>
      <p:sp>
        <p:nvSpPr>
          <p:cNvPr id="5" name="TextBox 4">
            <a:extLst>
              <a:ext uri="{FF2B5EF4-FFF2-40B4-BE49-F238E27FC236}">
                <a16:creationId xmlns:a16="http://schemas.microsoft.com/office/drawing/2014/main" id="{1BE955F3-14C5-F458-D0D9-48A74A0FAE3C}"/>
              </a:ext>
            </a:extLst>
          </p:cNvPr>
          <p:cNvSpPr txBox="1"/>
          <p:nvPr/>
        </p:nvSpPr>
        <p:spPr>
          <a:xfrm>
            <a:off x="0" y="85969"/>
            <a:ext cx="9077498" cy="523220"/>
          </a:xfrm>
          <a:prstGeom prst="rect">
            <a:avLst/>
          </a:prstGeom>
          <a:noFill/>
        </p:spPr>
        <p:txBody>
          <a:bodyPr wrap="square" rtlCol="0">
            <a:spAutoFit/>
          </a:bodyPr>
          <a:lstStyle/>
          <a:p>
            <a:pPr algn="ctr"/>
            <a:r>
              <a:rPr lang="en-US" sz="1400" dirty="0">
                <a:solidFill>
                  <a:srgbClr val="002060"/>
                </a:solidFill>
              </a:rPr>
              <a:t>Bone marrow fibrosis changes correlation with treatment with momelotinib or ruxolitinib in JAK inhibitor naïve myelofibrosis patients</a:t>
            </a:r>
          </a:p>
        </p:txBody>
      </p:sp>
    </p:spTree>
    <p:extLst>
      <p:ext uri="{BB962C8B-B14F-4D97-AF65-F5344CB8AC3E}">
        <p14:creationId xmlns:p14="http://schemas.microsoft.com/office/powerpoint/2010/main" val="628838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959A7-E65E-370F-3803-826F159B06FC}"/>
              </a:ext>
            </a:extLst>
          </p:cNvPr>
          <p:cNvPicPr>
            <a:picLocks noChangeAspect="1"/>
          </p:cNvPicPr>
          <p:nvPr/>
        </p:nvPicPr>
        <p:blipFill>
          <a:blip r:embed="rId2"/>
          <a:stretch>
            <a:fillRect/>
          </a:stretch>
        </p:blipFill>
        <p:spPr>
          <a:xfrm>
            <a:off x="1309077" y="714828"/>
            <a:ext cx="6525846" cy="3167024"/>
          </a:xfrm>
          <a:prstGeom prst="rect">
            <a:avLst/>
          </a:prstGeom>
        </p:spPr>
      </p:pic>
      <p:sp>
        <p:nvSpPr>
          <p:cNvPr id="4" name="TextBox 3">
            <a:extLst>
              <a:ext uri="{FF2B5EF4-FFF2-40B4-BE49-F238E27FC236}">
                <a16:creationId xmlns:a16="http://schemas.microsoft.com/office/drawing/2014/main" id="{19169047-7786-954D-C137-B7F7DCF6E73F}"/>
              </a:ext>
            </a:extLst>
          </p:cNvPr>
          <p:cNvSpPr txBox="1"/>
          <p:nvPr/>
        </p:nvSpPr>
        <p:spPr>
          <a:xfrm>
            <a:off x="349135" y="3840480"/>
            <a:ext cx="8728363" cy="553998"/>
          </a:xfrm>
          <a:prstGeom prst="rect">
            <a:avLst/>
          </a:prstGeom>
          <a:noFill/>
        </p:spPr>
        <p:txBody>
          <a:bodyPr wrap="square" rtlCol="0">
            <a:spAutoFit/>
          </a:bodyPr>
          <a:lstStyle/>
          <a:p>
            <a:pPr algn="r"/>
            <a:r>
              <a:rPr lang="en-US" sz="1000" dirty="0">
                <a:latin typeface="+mn-lt"/>
              </a:rPr>
              <a:t>P</a:t>
            </a:r>
            <a:r>
              <a:rPr lang="en-US" sz="1000" b="0" i="0" u="none" strike="noStrike" baseline="0" dirty="0">
                <a:latin typeface="+mn-lt"/>
              </a:rPr>
              <a:t>resentation 337/  Presented at the 64</a:t>
            </a:r>
            <a:r>
              <a:rPr lang="en-US" sz="1000" b="0" i="0" u="none" strike="noStrike" baseline="30000" dirty="0">
                <a:latin typeface="+mn-lt"/>
              </a:rPr>
              <a:t>th</a:t>
            </a:r>
            <a:r>
              <a:rPr lang="en-US" sz="1000" b="0" i="0" u="none" strike="noStrike" baseline="0" dirty="0">
                <a:latin typeface="+mn-lt"/>
              </a:rPr>
              <a:t> American Society of Hematology Annual Meeting and Exposition </a:t>
            </a:r>
          </a:p>
          <a:p>
            <a:pPr algn="r"/>
            <a:r>
              <a:rPr lang="en-US" sz="1000" b="0" i="0" u="none" strike="noStrike" baseline="0" dirty="0">
                <a:latin typeface="+mn-lt"/>
              </a:rPr>
              <a:t>New Orleans, LA, USA/ December 10-13, 2022 </a:t>
            </a:r>
          </a:p>
          <a:p>
            <a:pPr algn="r"/>
            <a:r>
              <a:rPr lang="en-US" sz="1000" dirty="0">
                <a:latin typeface="+mn-lt"/>
              </a:rPr>
              <a:t>Oh S </a:t>
            </a:r>
            <a:r>
              <a:rPr lang="en-US" sz="1000" b="0" i="0" u="none" strike="noStrike" baseline="0" dirty="0">
                <a:latin typeface="+mn-lt"/>
              </a:rPr>
              <a:t>Blood (2022) 140 (Supplement 1): 821–823</a:t>
            </a:r>
          </a:p>
        </p:txBody>
      </p:sp>
      <p:sp>
        <p:nvSpPr>
          <p:cNvPr id="5" name="TextBox 4">
            <a:extLst>
              <a:ext uri="{FF2B5EF4-FFF2-40B4-BE49-F238E27FC236}">
                <a16:creationId xmlns:a16="http://schemas.microsoft.com/office/drawing/2014/main" id="{D1E87A24-4771-0556-4636-9A5C1FA4D9BF}"/>
              </a:ext>
            </a:extLst>
          </p:cNvPr>
          <p:cNvSpPr txBox="1"/>
          <p:nvPr/>
        </p:nvSpPr>
        <p:spPr>
          <a:xfrm>
            <a:off x="0" y="85969"/>
            <a:ext cx="9077498" cy="523220"/>
          </a:xfrm>
          <a:prstGeom prst="rect">
            <a:avLst/>
          </a:prstGeom>
          <a:noFill/>
        </p:spPr>
        <p:txBody>
          <a:bodyPr wrap="square" rtlCol="0">
            <a:spAutoFit/>
          </a:bodyPr>
          <a:lstStyle/>
          <a:p>
            <a:pPr algn="ctr"/>
            <a:r>
              <a:rPr lang="en-US" sz="1400" dirty="0">
                <a:solidFill>
                  <a:srgbClr val="002060"/>
                </a:solidFill>
              </a:rPr>
              <a:t>Bone marrow fibrosis changes correlation with treatment with momelotinib or ruxolitinib in JAK inhibitor naïve myelofibrosis patients</a:t>
            </a:r>
          </a:p>
        </p:txBody>
      </p:sp>
    </p:spTree>
    <p:extLst>
      <p:ext uri="{BB962C8B-B14F-4D97-AF65-F5344CB8AC3E}">
        <p14:creationId xmlns:p14="http://schemas.microsoft.com/office/powerpoint/2010/main" val="2123419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44865-E260-B22C-9BDE-BA422CAB4C4B}"/>
              </a:ext>
            </a:extLst>
          </p:cNvPr>
          <p:cNvSpPr txBox="1"/>
          <p:nvPr/>
        </p:nvSpPr>
        <p:spPr>
          <a:xfrm>
            <a:off x="62523" y="1328614"/>
            <a:ext cx="9081477" cy="923330"/>
          </a:xfrm>
          <a:prstGeom prst="rect">
            <a:avLst/>
          </a:prstGeom>
          <a:noFill/>
        </p:spPr>
        <p:txBody>
          <a:bodyPr wrap="square" rtlCol="0">
            <a:spAutoFit/>
          </a:bodyPr>
          <a:lstStyle/>
          <a:p>
            <a:pPr algn="ctr"/>
            <a:r>
              <a:rPr lang="en-US" sz="5400" b="1" dirty="0">
                <a:solidFill>
                  <a:srgbClr val="003767"/>
                </a:solidFill>
              </a:rPr>
              <a:t>Questions</a:t>
            </a:r>
          </a:p>
        </p:txBody>
      </p:sp>
    </p:spTree>
    <p:extLst>
      <p:ext uri="{BB962C8B-B14F-4D97-AF65-F5344CB8AC3E}">
        <p14:creationId xmlns:p14="http://schemas.microsoft.com/office/powerpoint/2010/main" val="1057122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27, 2023</a:t>
            </a:r>
          </a:p>
        </p:txBody>
      </p:sp>
    </p:spTree>
    <p:extLst>
      <p:ext uri="{BB962C8B-B14F-4D97-AF65-F5344CB8AC3E}">
        <p14:creationId xmlns:p14="http://schemas.microsoft.com/office/powerpoint/2010/main" val="1637967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pPr algn="ctr">
              <a:buFontTx/>
              <a:buNone/>
            </a:pPr>
            <a:r>
              <a:rPr lang="en-US" altLang="en-US" sz="2400" dirty="0" err="1"/>
              <a:t>Cándido</a:t>
            </a:r>
            <a:r>
              <a:rPr lang="en-US" altLang="en-US" sz="2400" dirty="0"/>
              <a:t> E. Rivera, MD, FACP</a:t>
            </a:r>
          </a:p>
          <a:p>
            <a:pPr algn="ctr">
              <a:spcBef>
                <a:spcPct val="0"/>
              </a:spcBef>
              <a:buFontTx/>
              <a:buNone/>
            </a:pPr>
            <a:r>
              <a:rPr lang="en-US" altLang="en-US" sz="2400" dirty="0"/>
              <a:t>Assistant Professor of Medicine</a:t>
            </a:r>
          </a:p>
          <a:p>
            <a:pPr algn="ctr">
              <a:spcBef>
                <a:spcPct val="0"/>
              </a:spcBef>
              <a:buFontTx/>
              <a:buNone/>
            </a:pPr>
            <a:r>
              <a:rPr lang="en-US" altLang="en-US" sz="2400" dirty="0"/>
              <a:t>Department of Hematology/Oncology</a:t>
            </a:r>
          </a:p>
          <a:p>
            <a:pPr algn="ctr">
              <a:spcBef>
                <a:spcPct val="0"/>
              </a:spcBef>
              <a:buFontTx/>
              <a:buNone/>
            </a:pPr>
            <a:r>
              <a:rPr lang="en-US" altLang="en-US" sz="2400" dirty="0"/>
              <a:t> Mayo Clinic Jacksonville FL</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Polycythemia vera update</a:t>
            </a:r>
          </a:p>
        </p:txBody>
      </p:sp>
    </p:spTree>
    <p:extLst>
      <p:ext uri="{BB962C8B-B14F-4D97-AF65-F5344CB8AC3E}">
        <p14:creationId xmlns:p14="http://schemas.microsoft.com/office/powerpoint/2010/main" val="3451840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978794"/>
            <a:ext cx="6400800" cy="3296992"/>
          </a:xfrm>
        </p:spPr>
        <p:txBody>
          <a:bodyPr/>
          <a:lstStyle/>
          <a:p>
            <a:pPr algn="ctr">
              <a:buFontTx/>
              <a:buNone/>
            </a:pPr>
            <a:r>
              <a:rPr lang="en-US" altLang="en-US" sz="2400" dirty="0"/>
              <a:t> </a:t>
            </a:r>
            <a:r>
              <a:rPr lang="en-US" altLang="en-US" sz="2000" dirty="0"/>
              <a:t>Diagnosis and treatment algorithms in polycythemia vera</a:t>
            </a:r>
          </a:p>
          <a:p>
            <a:pPr algn="ctr">
              <a:buFontTx/>
              <a:buNone/>
            </a:pPr>
            <a:endParaRPr lang="en-US" altLang="en-US" sz="2000" dirty="0"/>
          </a:p>
          <a:p>
            <a:pPr algn="ctr">
              <a:buFontTx/>
              <a:buNone/>
            </a:pPr>
            <a:r>
              <a:rPr lang="en-US" altLang="en-US" sz="2000" dirty="0"/>
              <a:t>CYTO PV collaboratory study group highlights</a:t>
            </a:r>
          </a:p>
          <a:p>
            <a:pPr algn="ctr">
              <a:buFontTx/>
              <a:buNone/>
            </a:pPr>
            <a:endParaRPr lang="en-US" altLang="en-US" sz="2000" dirty="0"/>
          </a:p>
          <a:p>
            <a:pPr algn="ctr">
              <a:buFontTx/>
              <a:buNone/>
            </a:pPr>
            <a:r>
              <a:rPr lang="en-US" altLang="en-US" sz="2000" dirty="0"/>
              <a:t>PEGINVERA clinical trial overview</a:t>
            </a:r>
          </a:p>
          <a:p>
            <a:pPr algn="ctr">
              <a:buFontTx/>
              <a:buNone/>
            </a:pPr>
            <a:endParaRPr lang="en-US" altLang="en-US" sz="2000" dirty="0"/>
          </a:p>
          <a:p>
            <a:pPr algn="ctr">
              <a:buFontTx/>
              <a:buNone/>
            </a:pPr>
            <a:r>
              <a:rPr lang="en-US" altLang="en-US" sz="2000" dirty="0"/>
              <a:t>Low-PV study highlights </a:t>
            </a:r>
            <a:r>
              <a:rPr lang="en-US" altLang="en-US" sz="2000"/>
              <a:t>ASH annual </a:t>
            </a:r>
            <a:r>
              <a:rPr lang="en-US" altLang="en-US" sz="2000" dirty="0"/>
              <a:t>meeting 2022 abstract #627</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 Objectives</a:t>
            </a:r>
          </a:p>
        </p:txBody>
      </p:sp>
    </p:spTree>
    <p:extLst>
      <p:ext uri="{BB962C8B-B14F-4D97-AF65-F5344CB8AC3E}">
        <p14:creationId xmlns:p14="http://schemas.microsoft.com/office/powerpoint/2010/main" val="1505601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1D9B5901-4DA5-9425-084E-569B59E2F0CF}"/>
              </a:ext>
            </a:extLst>
          </p:cNvPr>
          <p:cNvPicPr/>
          <p:nvPr/>
        </p:nvPicPr>
        <p:blipFill>
          <a:blip r:embed="rId2"/>
          <a:stretch/>
        </p:blipFill>
        <p:spPr>
          <a:xfrm>
            <a:off x="1973457" y="401515"/>
            <a:ext cx="5197087" cy="3223891"/>
          </a:xfrm>
          <a:prstGeom prst="rect">
            <a:avLst/>
          </a:prstGeom>
          <a:ln>
            <a:noFill/>
          </a:ln>
        </p:spPr>
      </p:pic>
      <p:sp>
        <p:nvSpPr>
          <p:cNvPr id="6" name="TextBox 5">
            <a:extLst>
              <a:ext uri="{FF2B5EF4-FFF2-40B4-BE49-F238E27FC236}">
                <a16:creationId xmlns:a16="http://schemas.microsoft.com/office/drawing/2014/main" id="{80BF93B7-2190-F571-2086-3C4369857132}"/>
              </a:ext>
            </a:extLst>
          </p:cNvPr>
          <p:cNvSpPr txBox="1"/>
          <p:nvPr/>
        </p:nvSpPr>
        <p:spPr>
          <a:xfrm>
            <a:off x="2627290" y="3696237"/>
            <a:ext cx="6516710" cy="523220"/>
          </a:xfrm>
          <a:prstGeom prst="rect">
            <a:avLst/>
          </a:prstGeom>
          <a:noFill/>
        </p:spPr>
        <p:txBody>
          <a:bodyPr wrap="square" rtlCol="0">
            <a:spAutoFit/>
          </a:bodyPr>
          <a:lstStyle/>
          <a:p>
            <a:pPr algn="r"/>
            <a:r>
              <a:rPr lang="en-US" sz="1400" b="0" i="0" dirty="0">
                <a:solidFill>
                  <a:srgbClr val="212121"/>
                </a:solidFill>
                <a:effectLst/>
                <a:latin typeface="BlinkMacSystemFont"/>
              </a:rPr>
              <a:t>Tefferi A, Barbui T. Polycythemia vera: 2024 update on diagnosis, risk-stratification, and management. Am J </a:t>
            </a:r>
            <a:r>
              <a:rPr lang="en-US" sz="1400" b="0" i="0" dirty="0" err="1">
                <a:solidFill>
                  <a:srgbClr val="212121"/>
                </a:solidFill>
                <a:effectLst/>
                <a:latin typeface="BlinkMacSystemFont"/>
              </a:rPr>
              <a:t>Hematol</a:t>
            </a:r>
            <a:r>
              <a:rPr lang="en-US" sz="1400" b="0" i="0" dirty="0">
                <a:solidFill>
                  <a:srgbClr val="212121"/>
                </a:solidFill>
                <a:effectLst/>
                <a:latin typeface="BlinkMacSystemFont"/>
              </a:rPr>
              <a:t>. 2023 Sep;98(9):1465-1487</a:t>
            </a:r>
            <a:endParaRPr lang="en-US" sz="1400" dirty="0"/>
          </a:p>
        </p:txBody>
      </p:sp>
    </p:spTree>
    <p:extLst>
      <p:ext uri="{BB962C8B-B14F-4D97-AF65-F5344CB8AC3E}">
        <p14:creationId xmlns:p14="http://schemas.microsoft.com/office/powerpoint/2010/main" val="2382069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Description automatically generated with low confidence">
            <a:extLst>
              <a:ext uri="{FF2B5EF4-FFF2-40B4-BE49-F238E27FC236}">
                <a16:creationId xmlns:a16="http://schemas.microsoft.com/office/drawing/2014/main" id="{7F8FA186-0545-F7A8-36CD-4C6571303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19"/>
            <a:ext cx="9144000" cy="5151120"/>
          </a:xfrm>
          <a:prstGeom prst="rect">
            <a:avLst/>
          </a:prstGeom>
        </p:spPr>
      </p:pic>
    </p:spTree>
    <p:extLst>
      <p:ext uri="{BB962C8B-B14F-4D97-AF65-F5344CB8AC3E}">
        <p14:creationId xmlns:p14="http://schemas.microsoft.com/office/powerpoint/2010/main" val="1156513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BF93B7-2190-F571-2086-3C4369857132}"/>
              </a:ext>
            </a:extLst>
          </p:cNvPr>
          <p:cNvSpPr txBox="1"/>
          <p:nvPr/>
        </p:nvSpPr>
        <p:spPr>
          <a:xfrm>
            <a:off x="2627290" y="3696237"/>
            <a:ext cx="6516710" cy="523220"/>
          </a:xfrm>
          <a:prstGeom prst="rect">
            <a:avLst/>
          </a:prstGeom>
          <a:noFill/>
        </p:spPr>
        <p:txBody>
          <a:bodyPr wrap="square" rtlCol="0">
            <a:spAutoFit/>
          </a:bodyPr>
          <a:lstStyle/>
          <a:p>
            <a:pPr algn="r"/>
            <a:r>
              <a:rPr lang="en-US" sz="1400" b="0" i="0" dirty="0">
                <a:solidFill>
                  <a:srgbClr val="212121"/>
                </a:solidFill>
                <a:effectLst/>
                <a:latin typeface="BlinkMacSystemFont"/>
              </a:rPr>
              <a:t>Tefferi A, Barbui T. Polycythemia vera: 2024 update on diagnosis, risk-stratification, and management. Am J </a:t>
            </a:r>
            <a:r>
              <a:rPr lang="en-US" sz="1400" b="0" i="0" dirty="0" err="1">
                <a:solidFill>
                  <a:srgbClr val="212121"/>
                </a:solidFill>
                <a:effectLst/>
                <a:latin typeface="BlinkMacSystemFont"/>
              </a:rPr>
              <a:t>Hematol</a:t>
            </a:r>
            <a:r>
              <a:rPr lang="en-US" sz="1400" b="0" i="0" dirty="0">
                <a:solidFill>
                  <a:srgbClr val="212121"/>
                </a:solidFill>
                <a:effectLst/>
                <a:latin typeface="BlinkMacSystemFont"/>
              </a:rPr>
              <a:t>. 2023 Sep;98(9):1465-1487</a:t>
            </a:r>
            <a:endParaRPr lang="en-US" sz="1400" dirty="0"/>
          </a:p>
        </p:txBody>
      </p:sp>
      <p:pic>
        <p:nvPicPr>
          <p:cNvPr id="2" name="Main graphic">
            <a:extLst>
              <a:ext uri="{FF2B5EF4-FFF2-40B4-BE49-F238E27FC236}">
                <a16:creationId xmlns:a16="http://schemas.microsoft.com/office/drawing/2014/main" id="{A9754572-2E1B-1FD7-F0E6-C923895D0D45}"/>
              </a:ext>
            </a:extLst>
          </p:cNvPr>
          <p:cNvPicPr/>
          <p:nvPr/>
        </p:nvPicPr>
        <p:blipFill>
          <a:blip r:embed="rId2"/>
          <a:stretch/>
        </p:blipFill>
        <p:spPr>
          <a:xfrm>
            <a:off x="2115462" y="8706"/>
            <a:ext cx="4913077" cy="3616697"/>
          </a:xfrm>
          <a:prstGeom prst="rect">
            <a:avLst/>
          </a:prstGeom>
          <a:ln>
            <a:noFill/>
          </a:ln>
        </p:spPr>
      </p:pic>
    </p:spTree>
    <p:extLst>
      <p:ext uri="{BB962C8B-B14F-4D97-AF65-F5344CB8AC3E}">
        <p14:creationId xmlns:p14="http://schemas.microsoft.com/office/powerpoint/2010/main" val="562673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BF93B7-2190-F571-2086-3C4369857132}"/>
              </a:ext>
            </a:extLst>
          </p:cNvPr>
          <p:cNvSpPr txBox="1"/>
          <p:nvPr/>
        </p:nvSpPr>
        <p:spPr>
          <a:xfrm>
            <a:off x="2627290" y="3696237"/>
            <a:ext cx="6516710" cy="523220"/>
          </a:xfrm>
          <a:prstGeom prst="rect">
            <a:avLst/>
          </a:prstGeom>
          <a:noFill/>
        </p:spPr>
        <p:txBody>
          <a:bodyPr wrap="square" rtlCol="0">
            <a:spAutoFit/>
          </a:bodyPr>
          <a:lstStyle/>
          <a:p>
            <a:pPr algn="r"/>
            <a:r>
              <a:rPr lang="en-US" sz="1400" b="0" i="0" dirty="0">
                <a:solidFill>
                  <a:srgbClr val="212121"/>
                </a:solidFill>
                <a:effectLst/>
                <a:latin typeface="BlinkMacSystemFont"/>
              </a:rPr>
              <a:t>Tefferi A, Barbui T. Polycythemia vera: 2024 update on diagnosis, risk-stratification, and management. Am J </a:t>
            </a:r>
            <a:r>
              <a:rPr lang="en-US" sz="1400" b="0" i="0" dirty="0" err="1">
                <a:solidFill>
                  <a:srgbClr val="212121"/>
                </a:solidFill>
                <a:effectLst/>
                <a:latin typeface="BlinkMacSystemFont"/>
              </a:rPr>
              <a:t>Hematol</a:t>
            </a:r>
            <a:r>
              <a:rPr lang="en-US" sz="1400" b="0" i="0" dirty="0">
                <a:solidFill>
                  <a:srgbClr val="212121"/>
                </a:solidFill>
                <a:effectLst/>
                <a:latin typeface="BlinkMacSystemFont"/>
              </a:rPr>
              <a:t>. 2023 Sep;98(9):1465-1487</a:t>
            </a:r>
            <a:endParaRPr lang="en-US" sz="1400" dirty="0"/>
          </a:p>
        </p:txBody>
      </p:sp>
      <p:pic>
        <p:nvPicPr>
          <p:cNvPr id="2" name="Main graphic">
            <a:extLst>
              <a:ext uri="{FF2B5EF4-FFF2-40B4-BE49-F238E27FC236}">
                <a16:creationId xmlns:a16="http://schemas.microsoft.com/office/drawing/2014/main" id="{40D87F66-7AD9-CAB6-D86A-6B2EA34C72A5}"/>
              </a:ext>
            </a:extLst>
          </p:cNvPr>
          <p:cNvPicPr/>
          <p:nvPr/>
        </p:nvPicPr>
        <p:blipFill>
          <a:blip r:embed="rId2"/>
          <a:stretch/>
        </p:blipFill>
        <p:spPr>
          <a:xfrm>
            <a:off x="2057902" y="47350"/>
            <a:ext cx="5028196" cy="3571613"/>
          </a:xfrm>
          <a:prstGeom prst="rect">
            <a:avLst/>
          </a:prstGeom>
          <a:ln>
            <a:noFill/>
          </a:ln>
        </p:spPr>
      </p:pic>
    </p:spTree>
    <p:extLst>
      <p:ext uri="{BB962C8B-B14F-4D97-AF65-F5344CB8AC3E}">
        <p14:creationId xmlns:p14="http://schemas.microsoft.com/office/powerpoint/2010/main" val="2267458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BF93B7-2190-F571-2086-3C4369857132}"/>
              </a:ext>
            </a:extLst>
          </p:cNvPr>
          <p:cNvSpPr txBox="1"/>
          <p:nvPr/>
        </p:nvSpPr>
        <p:spPr>
          <a:xfrm>
            <a:off x="2627290" y="4101180"/>
            <a:ext cx="6516710" cy="307777"/>
          </a:xfrm>
          <a:prstGeom prst="rect">
            <a:avLst/>
          </a:prstGeom>
          <a:noFill/>
        </p:spPr>
        <p:txBody>
          <a:bodyPr wrap="square" rtlCol="0">
            <a:spAutoFit/>
          </a:bodyPr>
          <a:lstStyle/>
          <a:p>
            <a:pPr algn="r"/>
            <a:r>
              <a:rPr lang="en-US" sz="1400" b="0" i="0" dirty="0" err="1">
                <a:solidFill>
                  <a:srgbClr val="212121"/>
                </a:solidFill>
                <a:effectLst/>
                <a:latin typeface="BlinkMacSystemFont"/>
              </a:rPr>
              <a:t>Marchioli</a:t>
            </a:r>
            <a:r>
              <a:rPr lang="en-US" sz="1400" b="0" i="0" dirty="0">
                <a:solidFill>
                  <a:srgbClr val="212121"/>
                </a:solidFill>
                <a:effectLst/>
                <a:latin typeface="BlinkMacSystemFont"/>
              </a:rPr>
              <a:t> R, et.al. N Engl J Med. 2013 Jan 3;368(1):22-33</a:t>
            </a:r>
            <a:endParaRPr lang="en-US" sz="1400" dirty="0"/>
          </a:p>
        </p:txBody>
      </p:sp>
      <p:sp>
        <p:nvSpPr>
          <p:cNvPr id="10" name="TextBox 9">
            <a:extLst>
              <a:ext uri="{FF2B5EF4-FFF2-40B4-BE49-F238E27FC236}">
                <a16:creationId xmlns:a16="http://schemas.microsoft.com/office/drawing/2014/main" id="{5CEB57C3-F32F-1458-2DFF-B33C3C1DA1F7}"/>
              </a:ext>
            </a:extLst>
          </p:cNvPr>
          <p:cNvSpPr txBox="1"/>
          <p:nvPr/>
        </p:nvSpPr>
        <p:spPr>
          <a:xfrm>
            <a:off x="0" y="91440"/>
            <a:ext cx="9135328" cy="3600986"/>
          </a:xfrm>
          <a:prstGeom prst="rect">
            <a:avLst/>
          </a:prstGeom>
          <a:noFill/>
        </p:spPr>
        <p:txBody>
          <a:bodyPr wrap="square" rtlCol="0">
            <a:spAutoFit/>
          </a:bodyPr>
          <a:lstStyle/>
          <a:p>
            <a:r>
              <a:rPr lang="en-US" sz="2400" b="1" i="0" dirty="0">
                <a:solidFill>
                  <a:srgbClr val="002E51"/>
                </a:solidFill>
                <a:effectLst/>
                <a:latin typeface="BlinkMacSystemFont"/>
              </a:rPr>
              <a:t>Cardiovascular events and intensity of treatment in polycythemia vera</a:t>
            </a:r>
          </a:p>
          <a:p>
            <a:pPr algn="ctr"/>
            <a:r>
              <a:rPr lang="en-US" b="1" dirty="0">
                <a:solidFill>
                  <a:srgbClr val="002E51"/>
                </a:solidFill>
                <a:latin typeface="BlinkMacSystemFont"/>
              </a:rPr>
              <a:t>CYTO-PV  collaborative group study</a:t>
            </a:r>
          </a:p>
          <a:p>
            <a:pPr algn="ctr"/>
            <a:endParaRPr lang="en-US" dirty="0">
              <a:solidFill>
                <a:srgbClr val="212121"/>
              </a:solidFill>
              <a:latin typeface="BlinkMacSystemFont"/>
            </a:endParaRPr>
          </a:p>
          <a:p>
            <a:endParaRPr lang="en-US" dirty="0">
              <a:solidFill>
                <a:srgbClr val="212121"/>
              </a:solidFill>
              <a:latin typeface="BlinkMacSystemFont"/>
            </a:endParaRPr>
          </a:p>
          <a:p>
            <a:r>
              <a:rPr lang="en-US" dirty="0">
                <a:solidFill>
                  <a:srgbClr val="212121"/>
                </a:solidFill>
                <a:latin typeface="BlinkMacSystemFont"/>
              </a:rPr>
              <a:t>Randomly assigned 362 adults with JAK2 positive polycythemia vera treated with phlebotomy, hydroxyurea </a:t>
            </a:r>
            <a:r>
              <a:rPr lang="en-US">
                <a:solidFill>
                  <a:srgbClr val="212121"/>
                </a:solidFill>
                <a:latin typeface="BlinkMacSystemFont"/>
              </a:rPr>
              <a:t>or both</a:t>
            </a:r>
            <a:endParaRPr lang="en-US" dirty="0">
              <a:solidFill>
                <a:srgbClr val="212121"/>
              </a:solidFill>
              <a:latin typeface="BlinkMacSystemFont"/>
            </a:endParaRPr>
          </a:p>
          <a:p>
            <a:pPr algn="ctr"/>
            <a:endParaRPr lang="en-US" dirty="0">
              <a:solidFill>
                <a:srgbClr val="212121"/>
              </a:solidFill>
              <a:latin typeface="BlinkMacSystemFont"/>
            </a:endParaRPr>
          </a:p>
          <a:p>
            <a:r>
              <a:rPr lang="en-US" sz="2000" dirty="0">
                <a:solidFill>
                  <a:srgbClr val="212121"/>
                </a:solidFill>
                <a:latin typeface="BlinkMacSystemFont"/>
              </a:rPr>
              <a:t>Intensive treatment with </a:t>
            </a:r>
            <a:r>
              <a:rPr lang="en-US" sz="2000" dirty="0">
                <a:solidFill>
                  <a:srgbClr val="212121"/>
                </a:solidFill>
                <a:highlight>
                  <a:srgbClr val="FFFF00"/>
                </a:highlight>
                <a:latin typeface="BlinkMacSystemFont"/>
              </a:rPr>
              <a:t>target hematocrit below 45% </a:t>
            </a:r>
            <a:r>
              <a:rPr lang="en-US" sz="2000" dirty="0">
                <a:solidFill>
                  <a:srgbClr val="212121"/>
                </a:solidFill>
                <a:latin typeface="BlinkMacSystemFont"/>
              </a:rPr>
              <a:t>(low hematocrit group) </a:t>
            </a:r>
          </a:p>
          <a:p>
            <a:endParaRPr lang="en-US" sz="2000" dirty="0">
              <a:solidFill>
                <a:srgbClr val="212121"/>
              </a:solidFill>
              <a:latin typeface="BlinkMacSystemFont"/>
            </a:endParaRPr>
          </a:p>
          <a:p>
            <a:r>
              <a:rPr lang="en-US" sz="2000" dirty="0">
                <a:solidFill>
                  <a:srgbClr val="212121"/>
                </a:solidFill>
                <a:latin typeface="BlinkMacSystemFont"/>
              </a:rPr>
              <a:t>Less intensive treatment </a:t>
            </a:r>
            <a:r>
              <a:rPr lang="en-US" sz="2000" dirty="0">
                <a:solidFill>
                  <a:srgbClr val="212121"/>
                </a:solidFill>
                <a:highlight>
                  <a:srgbClr val="FFFF00"/>
                </a:highlight>
                <a:latin typeface="BlinkMacSystemFont"/>
              </a:rPr>
              <a:t>target hematocrit between 45-50% </a:t>
            </a:r>
            <a:r>
              <a:rPr lang="en-US" sz="2000" dirty="0">
                <a:solidFill>
                  <a:srgbClr val="212121"/>
                </a:solidFill>
                <a:latin typeface="BlinkMacSystemFont"/>
              </a:rPr>
              <a:t>(high hematocrit group)</a:t>
            </a:r>
            <a:endParaRPr lang="en-US" sz="2000" dirty="0"/>
          </a:p>
        </p:txBody>
      </p:sp>
    </p:spTree>
    <p:extLst>
      <p:ext uri="{BB962C8B-B14F-4D97-AF65-F5344CB8AC3E}">
        <p14:creationId xmlns:p14="http://schemas.microsoft.com/office/powerpoint/2010/main" val="3628776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BF93B7-2190-F571-2086-3C4369857132}"/>
              </a:ext>
            </a:extLst>
          </p:cNvPr>
          <p:cNvSpPr txBox="1"/>
          <p:nvPr/>
        </p:nvSpPr>
        <p:spPr>
          <a:xfrm>
            <a:off x="2627290" y="4101180"/>
            <a:ext cx="6516710" cy="307777"/>
          </a:xfrm>
          <a:prstGeom prst="rect">
            <a:avLst/>
          </a:prstGeom>
          <a:noFill/>
        </p:spPr>
        <p:txBody>
          <a:bodyPr wrap="square" rtlCol="0">
            <a:spAutoFit/>
          </a:bodyPr>
          <a:lstStyle/>
          <a:p>
            <a:pPr algn="r"/>
            <a:r>
              <a:rPr lang="en-US" sz="1400" b="0" i="0" dirty="0" err="1">
                <a:solidFill>
                  <a:srgbClr val="212121"/>
                </a:solidFill>
                <a:effectLst/>
                <a:latin typeface="BlinkMacSystemFont"/>
              </a:rPr>
              <a:t>Marchioli</a:t>
            </a:r>
            <a:r>
              <a:rPr lang="en-US" sz="1400" b="0" i="0" dirty="0">
                <a:solidFill>
                  <a:srgbClr val="212121"/>
                </a:solidFill>
                <a:effectLst/>
                <a:latin typeface="BlinkMacSystemFont"/>
              </a:rPr>
              <a:t> R, et.al. N Engl J Med. 2013 Jan 3;368(1):22-33</a:t>
            </a:r>
            <a:endParaRPr lang="en-US" sz="1400" dirty="0"/>
          </a:p>
        </p:txBody>
      </p:sp>
      <p:sp>
        <p:nvSpPr>
          <p:cNvPr id="10" name="TextBox 9">
            <a:extLst>
              <a:ext uri="{FF2B5EF4-FFF2-40B4-BE49-F238E27FC236}">
                <a16:creationId xmlns:a16="http://schemas.microsoft.com/office/drawing/2014/main" id="{5CEB57C3-F32F-1458-2DFF-B33C3C1DA1F7}"/>
              </a:ext>
            </a:extLst>
          </p:cNvPr>
          <p:cNvSpPr txBox="1"/>
          <p:nvPr/>
        </p:nvSpPr>
        <p:spPr>
          <a:xfrm>
            <a:off x="0" y="91440"/>
            <a:ext cx="9135328" cy="3662541"/>
          </a:xfrm>
          <a:prstGeom prst="rect">
            <a:avLst/>
          </a:prstGeom>
          <a:noFill/>
        </p:spPr>
        <p:txBody>
          <a:bodyPr wrap="square" rtlCol="0">
            <a:spAutoFit/>
          </a:bodyPr>
          <a:lstStyle/>
          <a:p>
            <a:r>
              <a:rPr lang="en-US" sz="2400" b="1" i="0" dirty="0">
                <a:solidFill>
                  <a:srgbClr val="002E51"/>
                </a:solidFill>
                <a:effectLst/>
                <a:latin typeface="BlinkMacSystemFont"/>
              </a:rPr>
              <a:t>Cardiovascular events and intensity of treatment in polycythemia vera</a:t>
            </a:r>
          </a:p>
          <a:p>
            <a:pPr algn="ctr"/>
            <a:r>
              <a:rPr lang="en-US" b="1" dirty="0">
                <a:solidFill>
                  <a:srgbClr val="002E51"/>
                </a:solidFill>
                <a:latin typeface="BlinkMacSystemFont"/>
              </a:rPr>
              <a:t>CYTO-PV  collaborative group study</a:t>
            </a:r>
          </a:p>
          <a:p>
            <a:endParaRPr lang="en-US" dirty="0">
              <a:solidFill>
                <a:srgbClr val="212121"/>
              </a:solidFill>
              <a:latin typeface="BlinkMacSystemFont"/>
            </a:endParaRPr>
          </a:p>
          <a:p>
            <a:r>
              <a:rPr lang="en-US" sz="2000" b="1" dirty="0">
                <a:solidFill>
                  <a:srgbClr val="212121"/>
                </a:solidFill>
                <a:latin typeface="BlinkMacSystemFont"/>
              </a:rPr>
              <a:t>Primary endpoint </a:t>
            </a:r>
          </a:p>
          <a:p>
            <a:r>
              <a:rPr lang="en-US" sz="2000" dirty="0">
                <a:solidFill>
                  <a:srgbClr val="212121"/>
                </a:solidFill>
                <a:latin typeface="BlinkMacSystemFont"/>
              </a:rPr>
              <a:t>Time until death from cardiovascular causes or major thrombotic events (stroke, acute coronary syndrome, transient ischemia attack, pulmonary embolism, abdominal thrombosis, deep vein thrombosis, or peripheral arterial thrombosis) </a:t>
            </a:r>
          </a:p>
          <a:p>
            <a:endParaRPr lang="en-US" sz="2000" dirty="0">
              <a:solidFill>
                <a:srgbClr val="212121"/>
              </a:solidFill>
              <a:latin typeface="BlinkMacSystemFont"/>
            </a:endParaRPr>
          </a:p>
          <a:p>
            <a:r>
              <a:rPr lang="en-US" sz="2000" b="1" dirty="0">
                <a:solidFill>
                  <a:srgbClr val="212121"/>
                </a:solidFill>
                <a:latin typeface="BlinkMacSystemFont"/>
              </a:rPr>
              <a:t>Secondary endpoint</a:t>
            </a:r>
          </a:p>
          <a:p>
            <a:r>
              <a:rPr lang="en-US" sz="2000" dirty="0">
                <a:solidFill>
                  <a:srgbClr val="212121"/>
                </a:solidFill>
                <a:latin typeface="BlinkMacSystemFont"/>
              </a:rPr>
              <a:t>Total rate of cardiovascular events  defined as the primary endpoint plus superficial vein thrombosis.</a:t>
            </a:r>
          </a:p>
        </p:txBody>
      </p:sp>
    </p:spTree>
    <p:extLst>
      <p:ext uri="{BB962C8B-B14F-4D97-AF65-F5344CB8AC3E}">
        <p14:creationId xmlns:p14="http://schemas.microsoft.com/office/powerpoint/2010/main" val="3377118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BF93B7-2190-F571-2086-3C4369857132}"/>
              </a:ext>
            </a:extLst>
          </p:cNvPr>
          <p:cNvSpPr txBox="1"/>
          <p:nvPr/>
        </p:nvSpPr>
        <p:spPr>
          <a:xfrm>
            <a:off x="2627290" y="4101180"/>
            <a:ext cx="6516710" cy="307777"/>
          </a:xfrm>
          <a:prstGeom prst="rect">
            <a:avLst/>
          </a:prstGeom>
          <a:noFill/>
        </p:spPr>
        <p:txBody>
          <a:bodyPr wrap="square" rtlCol="0">
            <a:spAutoFit/>
          </a:bodyPr>
          <a:lstStyle/>
          <a:p>
            <a:pPr algn="r"/>
            <a:r>
              <a:rPr lang="en-US" sz="1400" b="0" i="0" dirty="0" err="1">
                <a:solidFill>
                  <a:srgbClr val="212121"/>
                </a:solidFill>
                <a:effectLst/>
                <a:latin typeface="BlinkMacSystemFont"/>
              </a:rPr>
              <a:t>Marchioli</a:t>
            </a:r>
            <a:r>
              <a:rPr lang="en-US" sz="1400" b="0" i="0" dirty="0">
                <a:solidFill>
                  <a:srgbClr val="212121"/>
                </a:solidFill>
                <a:effectLst/>
                <a:latin typeface="BlinkMacSystemFont"/>
              </a:rPr>
              <a:t> R, et.al. N Engl J Med. 2013 Jan 3;368(1):22-33</a:t>
            </a:r>
            <a:endParaRPr lang="en-US" sz="1400" dirty="0"/>
          </a:p>
        </p:txBody>
      </p:sp>
      <p:pic>
        <p:nvPicPr>
          <p:cNvPr id="7" name="Picture 6">
            <a:extLst>
              <a:ext uri="{FF2B5EF4-FFF2-40B4-BE49-F238E27FC236}">
                <a16:creationId xmlns:a16="http://schemas.microsoft.com/office/drawing/2014/main" id="{0390D98A-30E5-775E-1D97-D7646D29D4E6}"/>
              </a:ext>
            </a:extLst>
          </p:cNvPr>
          <p:cNvPicPr>
            <a:picLocks noChangeAspect="1"/>
          </p:cNvPicPr>
          <p:nvPr/>
        </p:nvPicPr>
        <p:blipFill>
          <a:blip r:embed="rId2"/>
          <a:stretch>
            <a:fillRect/>
          </a:stretch>
        </p:blipFill>
        <p:spPr>
          <a:xfrm>
            <a:off x="0" y="905839"/>
            <a:ext cx="5472386" cy="3125246"/>
          </a:xfrm>
          <a:prstGeom prst="rect">
            <a:avLst/>
          </a:prstGeom>
        </p:spPr>
      </p:pic>
      <p:sp>
        <p:nvSpPr>
          <p:cNvPr id="10" name="TextBox 9">
            <a:extLst>
              <a:ext uri="{FF2B5EF4-FFF2-40B4-BE49-F238E27FC236}">
                <a16:creationId xmlns:a16="http://schemas.microsoft.com/office/drawing/2014/main" id="{5CEB57C3-F32F-1458-2DFF-B33C3C1DA1F7}"/>
              </a:ext>
            </a:extLst>
          </p:cNvPr>
          <p:cNvSpPr txBox="1"/>
          <p:nvPr/>
        </p:nvSpPr>
        <p:spPr>
          <a:xfrm>
            <a:off x="0" y="91440"/>
            <a:ext cx="9135328" cy="461665"/>
          </a:xfrm>
          <a:prstGeom prst="rect">
            <a:avLst/>
          </a:prstGeom>
          <a:noFill/>
        </p:spPr>
        <p:txBody>
          <a:bodyPr wrap="square" rtlCol="0">
            <a:spAutoFit/>
          </a:bodyPr>
          <a:lstStyle/>
          <a:p>
            <a:r>
              <a:rPr lang="en-US" sz="2400" b="1" i="0" dirty="0">
                <a:solidFill>
                  <a:srgbClr val="002E51"/>
                </a:solidFill>
                <a:effectLst/>
                <a:latin typeface="BlinkMacSystemFont"/>
              </a:rPr>
              <a:t>Cardiovascular events and intensity of treatment in polycythemia vera</a:t>
            </a:r>
            <a:endParaRPr lang="en-US" b="1" dirty="0">
              <a:solidFill>
                <a:srgbClr val="002E51"/>
              </a:solidFill>
            </a:endParaRPr>
          </a:p>
        </p:txBody>
      </p:sp>
      <p:sp>
        <p:nvSpPr>
          <p:cNvPr id="3" name="TextBox 2">
            <a:extLst>
              <a:ext uri="{FF2B5EF4-FFF2-40B4-BE49-F238E27FC236}">
                <a16:creationId xmlns:a16="http://schemas.microsoft.com/office/drawing/2014/main" id="{AF9FFBD6-8D03-6029-FCD3-88FAB4D41565}"/>
              </a:ext>
            </a:extLst>
          </p:cNvPr>
          <p:cNvSpPr txBox="1"/>
          <p:nvPr/>
        </p:nvSpPr>
        <p:spPr>
          <a:xfrm>
            <a:off x="5412923" y="603188"/>
            <a:ext cx="3722405" cy="4524315"/>
          </a:xfrm>
          <a:prstGeom prst="rect">
            <a:avLst/>
          </a:prstGeom>
          <a:noFill/>
        </p:spPr>
        <p:txBody>
          <a:bodyPr wrap="square" rtlCol="0">
            <a:spAutoFit/>
          </a:bodyPr>
          <a:lstStyle/>
          <a:p>
            <a:endParaRPr lang="en-US" dirty="0"/>
          </a:p>
          <a:p>
            <a:r>
              <a:rPr lang="en-US" dirty="0"/>
              <a:t>Low hematocrit </a:t>
            </a:r>
          </a:p>
          <a:p>
            <a:r>
              <a:rPr lang="en-US" dirty="0"/>
              <a:t>5/182 ( 2.7%)</a:t>
            </a:r>
          </a:p>
          <a:p>
            <a:endParaRPr lang="en-US" dirty="0"/>
          </a:p>
          <a:p>
            <a:r>
              <a:rPr lang="en-US" dirty="0"/>
              <a:t>High hematocrit </a:t>
            </a:r>
          </a:p>
          <a:p>
            <a:r>
              <a:rPr lang="en-US" dirty="0"/>
              <a:t>18/183 ( 10.9%)</a:t>
            </a:r>
          </a:p>
          <a:p>
            <a:endParaRPr lang="en-US" dirty="0"/>
          </a:p>
          <a:p>
            <a:r>
              <a:rPr lang="en-US" dirty="0"/>
              <a:t> Hazard ratio 3.91%</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29666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BF93B7-2190-F571-2086-3C4369857132}"/>
              </a:ext>
            </a:extLst>
          </p:cNvPr>
          <p:cNvSpPr txBox="1"/>
          <p:nvPr/>
        </p:nvSpPr>
        <p:spPr>
          <a:xfrm>
            <a:off x="2627290" y="4101180"/>
            <a:ext cx="6516710" cy="307777"/>
          </a:xfrm>
          <a:prstGeom prst="rect">
            <a:avLst/>
          </a:prstGeom>
          <a:noFill/>
        </p:spPr>
        <p:txBody>
          <a:bodyPr wrap="square" rtlCol="0">
            <a:spAutoFit/>
          </a:bodyPr>
          <a:lstStyle/>
          <a:p>
            <a:pPr algn="r"/>
            <a:r>
              <a:rPr lang="en-US" sz="1400" b="0" i="0" dirty="0" err="1">
                <a:solidFill>
                  <a:srgbClr val="212121"/>
                </a:solidFill>
                <a:effectLst/>
                <a:latin typeface="BlinkMacSystemFont"/>
              </a:rPr>
              <a:t>Marchioli</a:t>
            </a:r>
            <a:r>
              <a:rPr lang="en-US" sz="1400" b="0" i="0" dirty="0">
                <a:solidFill>
                  <a:srgbClr val="212121"/>
                </a:solidFill>
                <a:effectLst/>
                <a:latin typeface="BlinkMacSystemFont"/>
              </a:rPr>
              <a:t> R, et.al. N Engl J Med. 2013 Jan 3;368(1):22-33</a:t>
            </a:r>
            <a:endParaRPr lang="en-US" sz="1400" dirty="0"/>
          </a:p>
        </p:txBody>
      </p:sp>
      <p:pic>
        <p:nvPicPr>
          <p:cNvPr id="9" name="Picture 8">
            <a:extLst>
              <a:ext uri="{FF2B5EF4-FFF2-40B4-BE49-F238E27FC236}">
                <a16:creationId xmlns:a16="http://schemas.microsoft.com/office/drawing/2014/main" id="{F0DBF4CC-0C78-336B-F9B8-34EC5C1F7153}"/>
              </a:ext>
            </a:extLst>
          </p:cNvPr>
          <p:cNvPicPr>
            <a:picLocks noChangeAspect="1"/>
          </p:cNvPicPr>
          <p:nvPr/>
        </p:nvPicPr>
        <p:blipFill>
          <a:blip r:embed="rId2"/>
          <a:stretch>
            <a:fillRect/>
          </a:stretch>
        </p:blipFill>
        <p:spPr>
          <a:xfrm>
            <a:off x="0" y="649925"/>
            <a:ext cx="5286039" cy="3014114"/>
          </a:xfrm>
          <a:prstGeom prst="rect">
            <a:avLst/>
          </a:prstGeom>
        </p:spPr>
      </p:pic>
      <p:sp>
        <p:nvSpPr>
          <p:cNvPr id="10" name="TextBox 9">
            <a:extLst>
              <a:ext uri="{FF2B5EF4-FFF2-40B4-BE49-F238E27FC236}">
                <a16:creationId xmlns:a16="http://schemas.microsoft.com/office/drawing/2014/main" id="{5CEB57C3-F32F-1458-2DFF-B33C3C1DA1F7}"/>
              </a:ext>
            </a:extLst>
          </p:cNvPr>
          <p:cNvSpPr txBox="1"/>
          <p:nvPr/>
        </p:nvSpPr>
        <p:spPr>
          <a:xfrm>
            <a:off x="0" y="91440"/>
            <a:ext cx="9135328" cy="461665"/>
          </a:xfrm>
          <a:prstGeom prst="rect">
            <a:avLst/>
          </a:prstGeom>
          <a:noFill/>
        </p:spPr>
        <p:txBody>
          <a:bodyPr wrap="square" rtlCol="0">
            <a:spAutoFit/>
          </a:bodyPr>
          <a:lstStyle/>
          <a:p>
            <a:r>
              <a:rPr lang="en-US" sz="2400" b="1" i="0" dirty="0">
                <a:solidFill>
                  <a:srgbClr val="002E51"/>
                </a:solidFill>
                <a:effectLst/>
                <a:latin typeface="BlinkMacSystemFont"/>
              </a:rPr>
              <a:t>Cardiovascular events and intensity of treatment in polycythemia vera</a:t>
            </a:r>
            <a:endParaRPr lang="en-US" b="1" dirty="0">
              <a:solidFill>
                <a:srgbClr val="002E51"/>
              </a:solidFill>
            </a:endParaRPr>
          </a:p>
        </p:txBody>
      </p:sp>
      <p:sp>
        <p:nvSpPr>
          <p:cNvPr id="2" name="TextBox 1">
            <a:extLst>
              <a:ext uri="{FF2B5EF4-FFF2-40B4-BE49-F238E27FC236}">
                <a16:creationId xmlns:a16="http://schemas.microsoft.com/office/drawing/2014/main" id="{F0969A71-67E9-68F6-8CD6-5F91BDE559A2}"/>
              </a:ext>
            </a:extLst>
          </p:cNvPr>
          <p:cNvSpPr txBox="1"/>
          <p:nvPr/>
        </p:nvSpPr>
        <p:spPr>
          <a:xfrm>
            <a:off x="5215962" y="695459"/>
            <a:ext cx="3919366" cy="3046988"/>
          </a:xfrm>
          <a:prstGeom prst="rect">
            <a:avLst/>
          </a:prstGeom>
          <a:noFill/>
        </p:spPr>
        <p:txBody>
          <a:bodyPr wrap="square" rtlCol="0">
            <a:spAutoFit/>
          </a:bodyPr>
          <a:lstStyle/>
          <a:p>
            <a:r>
              <a:rPr lang="en-US" dirty="0"/>
              <a:t>Low hematocrit </a:t>
            </a:r>
          </a:p>
          <a:p>
            <a:r>
              <a:rPr lang="en-US" dirty="0"/>
              <a:t>8/182 ( 4.4%)</a:t>
            </a:r>
          </a:p>
          <a:p>
            <a:endParaRPr lang="en-US" dirty="0"/>
          </a:p>
          <a:p>
            <a:r>
              <a:rPr lang="en-US" dirty="0"/>
              <a:t>High hematocrit </a:t>
            </a:r>
          </a:p>
          <a:p>
            <a:r>
              <a:rPr lang="en-US" dirty="0"/>
              <a:t>20/183 ( 10.9%)</a:t>
            </a:r>
          </a:p>
          <a:p>
            <a:endParaRPr lang="en-US" dirty="0"/>
          </a:p>
          <a:p>
            <a:r>
              <a:rPr lang="en-US" dirty="0"/>
              <a:t> Hazard ratio 2.69%</a:t>
            </a:r>
          </a:p>
          <a:p>
            <a:endParaRPr lang="en-US" dirty="0"/>
          </a:p>
        </p:txBody>
      </p:sp>
    </p:spTree>
    <p:extLst>
      <p:ext uri="{BB962C8B-B14F-4D97-AF65-F5344CB8AC3E}">
        <p14:creationId xmlns:p14="http://schemas.microsoft.com/office/powerpoint/2010/main" val="13581369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BF93B7-2190-F571-2086-3C4369857132}"/>
              </a:ext>
            </a:extLst>
          </p:cNvPr>
          <p:cNvSpPr txBox="1"/>
          <p:nvPr/>
        </p:nvSpPr>
        <p:spPr>
          <a:xfrm>
            <a:off x="2627290" y="4101180"/>
            <a:ext cx="6516710" cy="307777"/>
          </a:xfrm>
          <a:prstGeom prst="rect">
            <a:avLst/>
          </a:prstGeom>
          <a:noFill/>
        </p:spPr>
        <p:txBody>
          <a:bodyPr wrap="square" rtlCol="0">
            <a:spAutoFit/>
          </a:bodyPr>
          <a:lstStyle/>
          <a:p>
            <a:pPr algn="r"/>
            <a:r>
              <a:rPr lang="en-US" sz="1400" b="0" i="0" dirty="0" err="1">
                <a:solidFill>
                  <a:srgbClr val="212121"/>
                </a:solidFill>
                <a:effectLst/>
                <a:latin typeface="BlinkMacSystemFont"/>
              </a:rPr>
              <a:t>Marchioli</a:t>
            </a:r>
            <a:r>
              <a:rPr lang="en-US" sz="1400" b="0" i="0" dirty="0">
                <a:solidFill>
                  <a:srgbClr val="212121"/>
                </a:solidFill>
                <a:effectLst/>
                <a:latin typeface="BlinkMacSystemFont"/>
              </a:rPr>
              <a:t> R, et.al. N Engl J Med. 2013 Jan 3;368(1):22-33</a:t>
            </a:r>
            <a:endParaRPr lang="en-US" sz="1400" dirty="0"/>
          </a:p>
        </p:txBody>
      </p:sp>
      <p:sp>
        <p:nvSpPr>
          <p:cNvPr id="2" name="TextBox 1">
            <a:extLst>
              <a:ext uri="{FF2B5EF4-FFF2-40B4-BE49-F238E27FC236}">
                <a16:creationId xmlns:a16="http://schemas.microsoft.com/office/drawing/2014/main" id="{1597256F-5394-D041-8CE8-E73F5711A137}"/>
              </a:ext>
            </a:extLst>
          </p:cNvPr>
          <p:cNvSpPr txBox="1"/>
          <p:nvPr/>
        </p:nvSpPr>
        <p:spPr>
          <a:xfrm>
            <a:off x="0" y="91440"/>
            <a:ext cx="9135328" cy="4339650"/>
          </a:xfrm>
          <a:prstGeom prst="rect">
            <a:avLst/>
          </a:prstGeom>
          <a:noFill/>
        </p:spPr>
        <p:txBody>
          <a:bodyPr wrap="square" rtlCol="0">
            <a:spAutoFit/>
          </a:bodyPr>
          <a:lstStyle/>
          <a:p>
            <a:pPr algn="ctr"/>
            <a:r>
              <a:rPr lang="en-US" sz="2800" b="1" i="0" dirty="0">
                <a:solidFill>
                  <a:srgbClr val="002E51"/>
                </a:solidFill>
                <a:effectLst/>
                <a:latin typeface="BlinkMacSystemFont"/>
              </a:rPr>
              <a:t>Cardiovascular events and intensity of treatment in polycythemia vera</a:t>
            </a:r>
          </a:p>
          <a:p>
            <a:pPr algn="ctr"/>
            <a:r>
              <a:rPr lang="en-US" sz="2800" b="1" dirty="0">
                <a:solidFill>
                  <a:srgbClr val="002E51"/>
                </a:solidFill>
                <a:latin typeface="BlinkMacSystemFont"/>
              </a:rPr>
              <a:t>CYTO-PV  collaborative group study</a:t>
            </a:r>
          </a:p>
          <a:p>
            <a:pPr algn="ctr"/>
            <a:endParaRPr lang="en-US" sz="2800" b="1" dirty="0">
              <a:solidFill>
                <a:srgbClr val="002E51"/>
              </a:solidFill>
              <a:latin typeface="BlinkMacSystemFont"/>
            </a:endParaRPr>
          </a:p>
          <a:p>
            <a:pPr algn="ctr"/>
            <a:r>
              <a:rPr lang="en-US" sz="2800" b="1" dirty="0">
                <a:solidFill>
                  <a:srgbClr val="002E51"/>
                </a:solidFill>
                <a:latin typeface="BlinkMacSystemFont"/>
              </a:rPr>
              <a:t> Conclusion</a:t>
            </a:r>
          </a:p>
          <a:p>
            <a:pPr algn="ctr"/>
            <a:r>
              <a:rPr lang="en-US" dirty="0">
                <a:solidFill>
                  <a:srgbClr val="212121"/>
                </a:solidFill>
                <a:latin typeface="BlinkMacSystemFont"/>
              </a:rPr>
              <a:t> </a:t>
            </a:r>
          </a:p>
          <a:p>
            <a:r>
              <a:rPr lang="en-US" sz="2800" dirty="0">
                <a:solidFill>
                  <a:srgbClr val="212121"/>
                </a:solidFill>
                <a:latin typeface="BlinkMacSystemFont"/>
              </a:rPr>
              <a:t>Maintaining a hematocrit target of less than 45% was associated with a significantly lower rate of thrombotic complications without an increase in serious treatment complications</a:t>
            </a:r>
          </a:p>
        </p:txBody>
      </p:sp>
    </p:spTree>
    <p:extLst>
      <p:ext uri="{BB962C8B-B14F-4D97-AF65-F5344CB8AC3E}">
        <p14:creationId xmlns:p14="http://schemas.microsoft.com/office/powerpoint/2010/main" val="692425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780" y="826168"/>
            <a:ext cx="9216189" cy="3464981"/>
          </a:xfrm>
        </p:spPr>
        <p:txBody>
          <a:bodyPr/>
          <a:lstStyle/>
          <a:p>
            <a:pPr algn="l"/>
            <a:endParaRPr lang="en-US" sz="2000" b="0" i="0" dirty="0">
              <a:effectLst/>
            </a:endParaRPr>
          </a:p>
          <a:p>
            <a:pPr algn="l"/>
            <a:endParaRPr lang="en-US" sz="2000" dirty="0"/>
          </a:p>
          <a:p>
            <a:pPr algn="l"/>
            <a:r>
              <a:rPr lang="en-US" b="0" i="0" dirty="0">
                <a:effectLst/>
              </a:rPr>
              <a:t>Ropeginterferon alfa-2b</a:t>
            </a:r>
            <a:r>
              <a:rPr lang="en-US" b="0" i="0" dirty="0">
                <a:solidFill>
                  <a:srgbClr val="333333"/>
                </a:solidFill>
                <a:effectLst/>
              </a:rPr>
              <a:t>  </a:t>
            </a:r>
            <a:r>
              <a:rPr lang="en-US" dirty="0">
                <a:solidFill>
                  <a:srgbClr val="333333"/>
                </a:solidFill>
              </a:rPr>
              <a:t>subcutaneous injection </a:t>
            </a:r>
            <a:r>
              <a:rPr lang="en-US" b="0" i="0" dirty="0">
                <a:solidFill>
                  <a:srgbClr val="333333"/>
                </a:solidFill>
                <a:effectLst/>
              </a:rPr>
              <a:t>was FDA-approved  on November 12, 2021 for polycythemia vera  patients regardless of their treatment history  based on the results of the PEGINVERA study</a:t>
            </a:r>
          </a:p>
          <a:p>
            <a:pPr algn="l"/>
            <a:endParaRPr lang="en-US" sz="2000" b="0" i="0" dirty="0">
              <a:solidFill>
                <a:srgbClr val="333333"/>
              </a:solidFill>
              <a:effectLst/>
            </a:endParaRPr>
          </a:p>
          <a:p>
            <a:pPr algn="r"/>
            <a:r>
              <a:rPr lang="en-US" sz="1400" b="0" i="0" dirty="0" err="1">
                <a:solidFill>
                  <a:srgbClr val="212121"/>
                </a:solidFill>
                <a:effectLst/>
              </a:rPr>
              <a:t>Gisslinger</a:t>
            </a:r>
            <a:r>
              <a:rPr lang="en-US" sz="1400" b="0" i="0" dirty="0">
                <a:solidFill>
                  <a:srgbClr val="212121"/>
                </a:solidFill>
                <a:effectLst/>
              </a:rPr>
              <a:t> H et. Al. </a:t>
            </a:r>
            <a:r>
              <a:rPr lang="en-US" sz="1400" dirty="0">
                <a:solidFill>
                  <a:srgbClr val="212121"/>
                </a:solidFill>
              </a:rPr>
              <a:t> </a:t>
            </a:r>
            <a:r>
              <a:rPr lang="en-US" sz="1400" b="0" i="0" dirty="0">
                <a:solidFill>
                  <a:srgbClr val="212121"/>
                </a:solidFill>
                <a:effectLst/>
              </a:rPr>
              <a:t>Blood. 2015 Oct 8;126(15):1762-9</a:t>
            </a:r>
          </a:p>
          <a:p>
            <a:pPr algn="r"/>
            <a:endParaRPr lang="en-US" sz="1400" b="0" i="0" dirty="0">
              <a:solidFill>
                <a:srgbClr val="212121"/>
              </a:solidFill>
              <a:effectLst/>
            </a:endParaRPr>
          </a:p>
          <a:p>
            <a:pPr algn="r"/>
            <a:r>
              <a:rPr lang="en-US" sz="1400" i="0" dirty="0" err="1">
                <a:solidFill>
                  <a:srgbClr val="1A1A1A"/>
                </a:solidFill>
                <a:effectLst/>
              </a:rPr>
              <a:t>Gisslinger</a:t>
            </a:r>
            <a:r>
              <a:rPr lang="en-US" sz="1400" i="0" dirty="0">
                <a:solidFill>
                  <a:srgbClr val="1A1A1A"/>
                </a:solidFill>
                <a:effectLst/>
              </a:rPr>
              <a:t> H et. al. </a:t>
            </a:r>
            <a:r>
              <a:rPr lang="en-US" sz="1400" dirty="0">
                <a:solidFill>
                  <a:srgbClr val="1A1A1A"/>
                </a:solidFill>
                <a:effectLst/>
              </a:rPr>
              <a:t>Blood </a:t>
            </a:r>
            <a:r>
              <a:rPr lang="en-US" sz="1400" i="0" dirty="0">
                <a:solidFill>
                  <a:srgbClr val="1A1A1A"/>
                </a:solidFill>
                <a:effectLst/>
              </a:rPr>
              <a:t>(2018) 132 (Supplement 1): 3030</a:t>
            </a:r>
            <a:endParaRPr lang="en-US" sz="1400" dirty="0"/>
          </a:p>
        </p:txBody>
      </p:sp>
      <p:sp>
        <p:nvSpPr>
          <p:cNvPr id="4" name="Title 3"/>
          <p:cNvSpPr>
            <a:spLocks noGrp="1"/>
          </p:cNvSpPr>
          <p:nvPr>
            <p:ph type="title"/>
          </p:nvPr>
        </p:nvSpPr>
        <p:spPr>
          <a:xfrm>
            <a:off x="0" y="127465"/>
            <a:ext cx="9144000" cy="807256"/>
          </a:xfrm>
        </p:spPr>
        <p:txBody>
          <a:bodyPr/>
          <a:lstStyle/>
          <a:p>
            <a:r>
              <a:rPr lang="en-US" sz="3600" b="0" i="0" dirty="0">
                <a:effectLst/>
              </a:rPr>
              <a:t>Ropeginterferon alfa-2b</a:t>
            </a:r>
            <a:endParaRPr lang="en-US" b="1" dirty="0"/>
          </a:p>
        </p:txBody>
      </p:sp>
    </p:spTree>
    <p:extLst>
      <p:ext uri="{BB962C8B-B14F-4D97-AF65-F5344CB8AC3E}">
        <p14:creationId xmlns:p14="http://schemas.microsoft.com/office/powerpoint/2010/main" val="201610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4168" y="1168401"/>
            <a:ext cx="9208168" cy="2915920"/>
          </a:xfrm>
        </p:spPr>
        <p:txBody>
          <a:bodyPr/>
          <a:lstStyle/>
          <a:p>
            <a:pPr algn="l"/>
            <a:r>
              <a:rPr lang="en-US" sz="1800" b="0" i="0" dirty="0">
                <a:effectLst/>
              </a:rPr>
              <a:t>Ropeginterferon alfa-2b is a </a:t>
            </a:r>
            <a:r>
              <a:rPr lang="en-US" sz="1800" b="0" i="0" dirty="0" err="1">
                <a:effectLst/>
              </a:rPr>
              <a:t>monopegylated</a:t>
            </a:r>
            <a:r>
              <a:rPr lang="en-US" sz="1800" b="0" i="0" dirty="0">
                <a:effectLst/>
              </a:rPr>
              <a:t> IFNα developed for treating myeloproliferative neoplasms. </a:t>
            </a:r>
          </a:p>
          <a:p>
            <a:endParaRPr lang="en-US" sz="1800" dirty="0"/>
          </a:p>
          <a:p>
            <a:pPr algn="l"/>
            <a:r>
              <a:rPr lang="en-US" sz="1800" b="0" i="0" dirty="0">
                <a:effectLst/>
              </a:rPr>
              <a:t>In contrast to other pegylated IFNα compounds, ropeginterferon alfa-2b consists of a single positional isomer (N-terminal proline) resulting in an extended elimination half-life, enabling less frequent dosing (every other week, or monthly during maintenance therapy) and improved tolerability, supporting long-term patient compliance.</a:t>
            </a:r>
            <a:endParaRPr lang="en-US" sz="1800" dirty="0"/>
          </a:p>
        </p:txBody>
      </p:sp>
      <p:sp>
        <p:nvSpPr>
          <p:cNvPr id="4" name="Title 3"/>
          <p:cNvSpPr>
            <a:spLocks noGrp="1"/>
          </p:cNvSpPr>
          <p:nvPr>
            <p:ph type="title"/>
          </p:nvPr>
        </p:nvSpPr>
        <p:spPr>
          <a:xfrm>
            <a:off x="0" y="127465"/>
            <a:ext cx="9144000" cy="807256"/>
          </a:xfrm>
        </p:spPr>
        <p:txBody>
          <a:bodyPr/>
          <a:lstStyle/>
          <a:p>
            <a:r>
              <a:rPr lang="en-US" sz="3600" b="0" i="0" dirty="0">
                <a:effectLst/>
              </a:rPr>
              <a:t>Ropeginterferon alfa-2b</a:t>
            </a:r>
            <a:endParaRPr lang="en-US" b="1" dirty="0"/>
          </a:p>
        </p:txBody>
      </p:sp>
    </p:spTree>
    <p:extLst>
      <p:ext uri="{BB962C8B-B14F-4D97-AF65-F5344CB8AC3E}">
        <p14:creationId xmlns:p14="http://schemas.microsoft.com/office/powerpoint/2010/main" val="1333747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sz="3600" b="0" i="0" dirty="0">
                <a:effectLst/>
              </a:rPr>
              <a:t>Ropeginterferon alfa-2b</a:t>
            </a:r>
            <a:endParaRPr lang="en-US" b="1" dirty="0"/>
          </a:p>
        </p:txBody>
      </p:sp>
      <p:pic>
        <p:nvPicPr>
          <p:cNvPr id="1028" name="Picture 4" descr="innovative method of action">
            <a:extLst>
              <a:ext uri="{FF2B5EF4-FFF2-40B4-BE49-F238E27FC236}">
                <a16:creationId xmlns:a16="http://schemas.microsoft.com/office/drawing/2014/main" id="{3034B5BC-E626-1FC9-BC01-37E357BBF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073" y="852820"/>
            <a:ext cx="6135854" cy="342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81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2153643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780" y="826168"/>
            <a:ext cx="9216189" cy="3464981"/>
          </a:xfrm>
        </p:spPr>
        <p:txBody>
          <a:bodyPr/>
          <a:lstStyle/>
          <a:p>
            <a:pPr algn="l"/>
            <a:endParaRPr lang="en-US" sz="2000" b="0" i="0" dirty="0">
              <a:effectLst/>
            </a:endParaRPr>
          </a:p>
          <a:p>
            <a:pPr algn="l"/>
            <a:r>
              <a:rPr lang="en-US" sz="2000" dirty="0"/>
              <a:t>Prospective,</a:t>
            </a:r>
            <a:r>
              <a:rPr lang="en-US" sz="2000" b="0" i="0" dirty="0">
                <a:effectLst/>
              </a:rPr>
              <a:t> open label, multicenter study investigating the efficacy and safety of Ropeginterferon alfa-2b for long-term treatment in 51 adult patients with confirmed diagnosis of polycythemia vera regardless of prior cytoreductive therapy.</a:t>
            </a:r>
          </a:p>
          <a:p>
            <a:pPr algn="l"/>
            <a:endParaRPr lang="en-US" sz="2000" dirty="0"/>
          </a:p>
          <a:p>
            <a:pPr algn="l"/>
            <a:r>
              <a:rPr lang="en-US" sz="2000" dirty="0" err="1">
                <a:solidFill>
                  <a:srgbClr val="333333"/>
                </a:solidFill>
              </a:rPr>
              <a:t>Ropeg</a:t>
            </a:r>
            <a:r>
              <a:rPr lang="en-US" sz="2000" dirty="0">
                <a:solidFill>
                  <a:srgbClr val="333333"/>
                </a:solidFill>
              </a:rPr>
              <a:t> subcutaneous injection </a:t>
            </a:r>
            <a:r>
              <a:rPr lang="en-US" sz="2000" b="0" i="0" dirty="0">
                <a:solidFill>
                  <a:srgbClr val="333333"/>
                </a:solidFill>
                <a:effectLst/>
              </a:rPr>
              <a:t> was administered  every 2 weeks for at least 1 year and patients who responded well were permitted to switch to every 4 week intervals dosing regimen.</a:t>
            </a:r>
          </a:p>
          <a:p>
            <a:pPr algn="r"/>
            <a:r>
              <a:rPr lang="en-US" sz="1400" i="0" dirty="0" err="1">
                <a:solidFill>
                  <a:srgbClr val="1A1A1A"/>
                </a:solidFill>
                <a:effectLst/>
              </a:rPr>
              <a:t>Gisslinger</a:t>
            </a:r>
            <a:r>
              <a:rPr lang="en-US" sz="1400" i="0" dirty="0">
                <a:solidFill>
                  <a:srgbClr val="1A1A1A"/>
                </a:solidFill>
                <a:effectLst/>
              </a:rPr>
              <a:t> H et. al. </a:t>
            </a:r>
            <a:r>
              <a:rPr lang="en-US" sz="1400" dirty="0">
                <a:solidFill>
                  <a:srgbClr val="1A1A1A"/>
                </a:solidFill>
                <a:effectLst/>
              </a:rPr>
              <a:t>Blood </a:t>
            </a:r>
            <a:r>
              <a:rPr lang="en-US" sz="1400" i="0" dirty="0">
                <a:solidFill>
                  <a:srgbClr val="1A1A1A"/>
                </a:solidFill>
                <a:effectLst/>
              </a:rPr>
              <a:t>(2018) 132 (Supplement 1): 3030</a:t>
            </a:r>
            <a:endParaRPr lang="en-US" sz="1400" dirty="0"/>
          </a:p>
        </p:txBody>
      </p:sp>
      <p:sp>
        <p:nvSpPr>
          <p:cNvPr id="4" name="Title 3"/>
          <p:cNvSpPr>
            <a:spLocks noGrp="1"/>
          </p:cNvSpPr>
          <p:nvPr>
            <p:ph type="title"/>
          </p:nvPr>
        </p:nvSpPr>
        <p:spPr>
          <a:xfrm>
            <a:off x="0" y="127465"/>
            <a:ext cx="9144000" cy="807256"/>
          </a:xfrm>
        </p:spPr>
        <p:txBody>
          <a:bodyPr/>
          <a:lstStyle/>
          <a:p>
            <a:r>
              <a:rPr lang="en-US" sz="3600" b="0" i="0" dirty="0">
                <a:effectLst/>
              </a:rPr>
              <a:t>PEGINVERA phase I/II study</a:t>
            </a:r>
            <a:endParaRPr lang="en-US" b="1" dirty="0"/>
          </a:p>
        </p:txBody>
      </p:sp>
    </p:spTree>
    <p:extLst>
      <p:ext uri="{BB962C8B-B14F-4D97-AF65-F5344CB8AC3E}">
        <p14:creationId xmlns:p14="http://schemas.microsoft.com/office/powerpoint/2010/main" val="3366135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780" y="826168"/>
            <a:ext cx="9216189" cy="3464981"/>
          </a:xfrm>
        </p:spPr>
        <p:txBody>
          <a:bodyPr/>
          <a:lstStyle/>
          <a:p>
            <a:pPr algn="l"/>
            <a:endParaRPr lang="en-US" sz="1800" kern="0" dirty="0">
              <a:solidFill>
                <a:srgbClr val="1A1A1A"/>
              </a:solidFill>
              <a:effectLst/>
              <a:latin typeface="Helvetica" panose="020B0604020202020204" pitchFamily="34" charset="0"/>
              <a:ea typeface="Times New Roman" panose="02020603050405020304" pitchFamily="18" charset="0"/>
            </a:endParaRPr>
          </a:p>
          <a:p>
            <a:pPr algn="l"/>
            <a:r>
              <a:rPr lang="en-US" sz="1800" kern="0" dirty="0">
                <a:solidFill>
                  <a:srgbClr val="1A1A1A"/>
                </a:solidFill>
                <a:effectLst/>
                <a:latin typeface="Helvetica" panose="020B0604020202020204" pitchFamily="34" charset="0"/>
                <a:ea typeface="Times New Roman" panose="02020603050405020304" pitchFamily="18" charset="0"/>
              </a:rPr>
              <a:t>Median exposure to </a:t>
            </a:r>
            <a:r>
              <a:rPr lang="en-US" sz="1800" kern="0" dirty="0" err="1">
                <a:solidFill>
                  <a:srgbClr val="1A1A1A"/>
                </a:solidFill>
                <a:effectLst/>
                <a:latin typeface="Helvetica" panose="020B0604020202020204" pitchFamily="34" charset="0"/>
                <a:ea typeface="Times New Roman" panose="02020603050405020304" pitchFamily="18" charset="0"/>
              </a:rPr>
              <a:t>Ropeg</a:t>
            </a:r>
            <a:r>
              <a:rPr lang="en-US" sz="1800" kern="0" dirty="0">
                <a:solidFill>
                  <a:srgbClr val="1A1A1A"/>
                </a:solidFill>
                <a:effectLst/>
                <a:latin typeface="Helvetica" panose="020B0604020202020204" pitchFamily="34" charset="0"/>
                <a:ea typeface="Times New Roman" panose="02020603050405020304" pitchFamily="18" charset="0"/>
              </a:rPr>
              <a:t> was approximately 5.1 years (61 months; range: 0 to 87 months). </a:t>
            </a:r>
          </a:p>
          <a:p>
            <a:pPr algn="l"/>
            <a:endParaRPr lang="en-US" sz="1800" kern="0" dirty="0">
              <a:solidFill>
                <a:srgbClr val="1A1A1A"/>
              </a:solidFill>
              <a:effectLst/>
              <a:latin typeface="Helvetica" panose="020B0604020202020204" pitchFamily="34" charset="0"/>
              <a:ea typeface="Times New Roman" panose="02020603050405020304" pitchFamily="18" charset="0"/>
            </a:endParaRPr>
          </a:p>
          <a:p>
            <a:pPr algn="l"/>
            <a:r>
              <a:rPr lang="en-US" sz="1800" kern="0" dirty="0">
                <a:solidFill>
                  <a:srgbClr val="1A1A1A"/>
                </a:solidFill>
                <a:effectLst/>
                <a:latin typeface="Helvetica" panose="020B0604020202020204" pitchFamily="34" charset="0"/>
                <a:ea typeface="Times New Roman" panose="02020603050405020304" pitchFamily="18" charset="0"/>
              </a:rPr>
              <a:t>Patients were treated for a median of approximately 2 years (98.9 weeks; (Q1-Q3: 69.0 - 117.4 weeks) on the 2-weekly regimen </a:t>
            </a:r>
          </a:p>
          <a:p>
            <a:pPr algn="l"/>
            <a:endParaRPr lang="en-US" sz="1800" dirty="0">
              <a:solidFill>
                <a:srgbClr val="1A1A1A"/>
              </a:solidFill>
              <a:latin typeface="Helvetica" panose="020B0604020202020204" pitchFamily="34" charset="0"/>
              <a:ea typeface="Times New Roman" panose="02020603050405020304" pitchFamily="18" charset="0"/>
            </a:endParaRPr>
          </a:p>
          <a:p>
            <a:pPr algn="l"/>
            <a:r>
              <a:rPr lang="en-US" sz="1800" kern="0" dirty="0">
                <a:solidFill>
                  <a:srgbClr val="1A1A1A"/>
                </a:solidFill>
                <a:effectLst/>
                <a:latin typeface="Helvetica" panose="020B0604020202020204" pitchFamily="34" charset="0"/>
                <a:ea typeface="Times New Roman" panose="02020603050405020304" pitchFamily="18" charset="0"/>
              </a:rPr>
              <a:t>Patients were treated for a median of approximately 4 years (207.1 weeks; Q1-Q3: 158.6 - 242.0 weeks) on the 4-weekly regimen</a:t>
            </a:r>
          </a:p>
          <a:p>
            <a:pPr algn="r"/>
            <a:endParaRPr lang="en-US" sz="1800" i="0" dirty="0">
              <a:solidFill>
                <a:srgbClr val="1A1A1A"/>
              </a:solidFill>
              <a:latin typeface="Helvetica" panose="020B0604020202020204" pitchFamily="34" charset="0"/>
            </a:endParaRPr>
          </a:p>
          <a:p>
            <a:pPr algn="r"/>
            <a:r>
              <a:rPr lang="en-US" sz="1400" i="0" dirty="0" err="1">
                <a:solidFill>
                  <a:srgbClr val="1A1A1A"/>
                </a:solidFill>
                <a:effectLst/>
              </a:rPr>
              <a:t>Gisslinger</a:t>
            </a:r>
            <a:r>
              <a:rPr lang="en-US" sz="1400" i="0" dirty="0">
                <a:solidFill>
                  <a:srgbClr val="1A1A1A"/>
                </a:solidFill>
                <a:effectLst/>
              </a:rPr>
              <a:t> H et. al. </a:t>
            </a:r>
            <a:r>
              <a:rPr lang="en-US" sz="1400" dirty="0">
                <a:solidFill>
                  <a:srgbClr val="1A1A1A"/>
                </a:solidFill>
                <a:effectLst/>
              </a:rPr>
              <a:t>Blood </a:t>
            </a:r>
            <a:r>
              <a:rPr lang="en-US" sz="1400" i="0" dirty="0">
                <a:solidFill>
                  <a:srgbClr val="1A1A1A"/>
                </a:solidFill>
                <a:effectLst/>
              </a:rPr>
              <a:t>(2018) 132 (Supplement 1): 3030</a:t>
            </a:r>
            <a:endParaRPr lang="en-US" sz="1400" dirty="0"/>
          </a:p>
        </p:txBody>
      </p:sp>
      <p:sp>
        <p:nvSpPr>
          <p:cNvPr id="4" name="Title 3"/>
          <p:cNvSpPr>
            <a:spLocks noGrp="1"/>
          </p:cNvSpPr>
          <p:nvPr>
            <p:ph type="title"/>
          </p:nvPr>
        </p:nvSpPr>
        <p:spPr>
          <a:xfrm>
            <a:off x="0" y="127465"/>
            <a:ext cx="9144000" cy="807256"/>
          </a:xfrm>
        </p:spPr>
        <p:txBody>
          <a:bodyPr/>
          <a:lstStyle/>
          <a:p>
            <a:r>
              <a:rPr lang="en-US" sz="3600" b="0" i="0" dirty="0">
                <a:effectLst/>
              </a:rPr>
              <a:t>PEGINVERA phase I/II study</a:t>
            </a:r>
            <a:endParaRPr lang="en-US" b="1" dirty="0"/>
          </a:p>
        </p:txBody>
      </p:sp>
    </p:spTree>
    <p:extLst>
      <p:ext uri="{BB962C8B-B14F-4D97-AF65-F5344CB8AC3E}">
        <p14:creationId xmlns:p14="http://schemas.microsoft.com/office/powerpoint/2010/main" val="8721212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780" y="826168"/>
            <a:ext cx="9216189" cy="3464981"/>
          </a:xfrm>
        </p:spPr>
        <p:txBody>
          <a:bodyPr/>
          <a:lstStyle/>
          <a:p>
            <a:pPr marL="0" marR="0" algn="l" fontAlgn="base">
              <a:lnSpc>
                <a:spcPct val="115000"/>
              </a:lnSpc>
              <a:spcBef>
                <a:spcPts val="0"/>
              </a:spcBef>
              <a:spcAft>
                <a:spcPts val="1000"/>
              </a:spcAft>
            </a:pPr>
            <a:r>
              <a:rPr lang="en-US" sz="1800" b="1" dirty="0">
                <a:solidFill>
                  <a:srgbClr val="1A1A1A"/>
                </a:solidFill>
                <a:highlight>
                  <a:srgbClr val="FFFF00"/>
                </a:highlight>
                <a:latin typeface="Helvetica" panose="020B0604020202020204" pitchFamily="34" charset="0"/>
                <a:ea typeface="Times New Roman" panose="02020603050405020304" pitchFamily="18" charset="0"/>
              </a:rPr>
              <a:t>C</a:t>
            </a:r>
            <a:r>
              <a:rPr lang="en-US" sz="1800" b="1" kern="0" dirty="0">
                <a:solidFill>
                  <a:srgbClr val="1A1A1A"/>
                </a:solidFill>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omplete hematological response for 27/42 (64.3%) </a:t>
            </a:r>
          </a:p>
          <a:p>
            <a:pPr marL="0" marR="0" algn="l" fontAlgn="base">
              <a:lnSpc>
                <a:spcPct val="115000"/>
              </a:lnSpc>
              <a:spcBef>
                <a:spcPts val="0"/>
              </a:spcBef>
              <a:spcAft>
                <a:spcPts val="1000"/>
              </a:spcAft>
            </a:pPr>
            <a:r>
              <a:rPr lang="en-US" sz="1800" b="1" dirty="0">
                <a:solidFill>
                  <a:srgbClr val="1A1A1A"/>
                </a:solidFill>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P</a:t>
            </a:r>
            <a:r>
              <a:rPr lang="en-US" sz="1800" b="1" kern="0" dirty="0">
                <a:solidFill>
                  <a:srgbClr val="1A1A1A"/>
                </a:solidFill>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artial response for 14/42 (33.3%) patients. </a:t>
            </a:r>
          </a:p>
          <a:p>
            <a:pPr marL="0" marR="0" algn="l" fontAlgn="base">
              <a:lnSpc>
                <a:spcPct val="115000"/>
              </a:lnSpc>
              <a:spcBef>
                <a:spcPts val="0"/>
              </a:spcBef>
              <a:spcAft>
                <a:spcPts val="1000"/>
              </a:spcAft>
            </a:pPr>
            <a:r>
              <a:rPr lang="en-US" sz="18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Patients required a median of 34 weeks (Q1-Q3: 10-96 weeks) treatment to achieve a complete hematological response </a:t>
            </a:r>
          </a:p>
          <a:p>
            <a:pPr marL="0" marR="0" algn="l" fontAlgn="base">
              <a:lnSpc>
                <a:spcPct val="115000"/>
              </a:lnSpc>
              <a:spcBef>
                <a:spcPts val="0"/>
              </a:spcBef>
              <a:spcAft>
                <a:spcPts val="1000"/>
              </a:spcAft>
            </a:pPr>
            <a:r>
              <a:rPr lang="en-US" sz="18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Patients required a median of 10 weeks (Q1-Q3: 10-20 weeks) to achieve any hematological response. </a:t>
            </a:r>
          </a:p>
          <a:p>
            <a:pPr marL="0" marR="0" algn="l" fontAlgn="base">
              <a:lnSpc>
                <a:spcPct val="115000"/>
              </a:lnSpc>
              <a:spcBef>
                <a:spcPts val="0"/>
              </a:spcBef>
              <a:spcAft>
                <a:spcPts val="1000"/>
              </a:spcAft>
            </a:pPr>
            <a:r>
              <a:rPr lang="en-US" sz="18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Switch from 2 to 4-week dosing regimen had no apparent effect on maintenance of response.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400" i="0" dirty="0" err="1">
                <a:solidFill>
                  <a:srgbClr val="1A1A1A"/>
                </a:solidFill>
                <a:effectLst/>
              </a:rPr>
              <a:t>Gisslinger</a:t>
            </a:r>
            <a:r>
              <a:rPr lang="en-US" sz="1400" i="0" dirty="0">
                <a:solidFill>
                  <a:srgbClr val="1A1A1A"/>
                </a:solidFill>
                <a:effectLst/>
              </a:rPr>
              <a:t> H et. al. </a:t>
            </a:r>
            <a:r>
              <a:rPr lang="en-US" sz="1400" dirty="0">
                <a:solidFill>
                  <a:srgbClr val="1A1A1A"/>
                </a:solidFill>
                <a:effectLst/>
              </a:rPr>
              <a:t>Blood </a:t>
            </a:r>
            <a:r>
              <a:rPr lang="en-US" sz="1400" i="0" dirty="0">
                <a:solidFill>
                  <a:srgbClr val="1A1A1A"/>
                </a:solidFill>
                <a:effectLst/>
              </a:rPr>
              <a:t>(2018) 132 (Supplement 1): 3030</a:t>
            </a:r>
            <a:endParaRPr lang="en-US" sz="1400" dirty="0"/>
          </a:p>
        </p:txBody>
      </p:sp>
      <p:sp>
        <p:nvSpPr>
          <p:cNvPr id="4" name="Title 3"/>
          <p:cNvSpPr>
            <a:spLocks noGrp="1"/>
          </p:cNvSpPr>
          <p:nvPr>
            <p:ph type="title"/>
          </p:nvPr>
        </p:nvSpPr>
        <p:spPr>
          <a:xfrm>
            <a:off x="0" y="127465"/>
            <a:ext cx="9144000" cy="807256"/>
          </a:xfrm>
        </p:spPr>
        <p:txBody>
          <a:bodyPr/>
          <a:lstStyle/>
          <a:p>
            <a:r>
              <a:rPr lang="en-US" sz="3600" b="0" i="0" dirty="0">
                <a:effectLst/>
              </a:rPr>
              <a:t>PEGINVERA phase I/II study</a:t>
            </a:r>
            <a:endParaRPr lang="en-US" b="1" dirty="0"/>
          </a:p>
        </p:txBody>
      </p:sp>
    </p:spTree>
    <p:extLst>
      <p:ext uri="{BB962C8B-B14F-4D97-AF65-F5344CB8AC3E}">
        <p14:creationId xmlns:p14="http://schemas.microsoft.com/office/powerpoint/2010/main" val="3536378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780" y="826168"/>
            <a:ext cx="9216189" cy="3464981"/>
          </a:xfrm>
        </p:spPr>
        <p:txBody>
          <a:bodyPr/>
          <a:lstStyle/>
          <a:p>
            <a:pPr algn="l"/>
            <a:r>
              <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rPr>
              <a:t>M</a:t>
            </a:r>
            <a:r>
              <a:rPr lang="en-US" sz="14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ild side effects, 296, occurred in 44 [86.3%] patients</a:t>
            </a:r>
          </a:p>
          <a:p>
            <a:pPr algn="l"/>
            <a:endPar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endParaRPr>
          </a:p>
          <a:p>
            <a:pPr algn="l"/>
            <a:r>
              <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rPr>
              <a:t>M</a:t>
            </a:r>
            <a:r>
              <a:rPr lang="en-US" sz="14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oderate side effects, 102, </a:t>
            </a:r>
            <a:r>
              <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rPr>
              <a:t> occurred  </a:t>
            </a:r>
            <a:r>
              <a:rPr lang="en-US" sz="14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in 34 [66.7%] patients</a:t>
            </a:r>
          </a:p>
          <a:p>
            <a:pPr algn="l"/>
            <a:endPar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endParaRPr>
          </a:p>
          <a:p>
            <a:pPr algn="l"/>
            <a:r>
              <a:rPr lang="en-US" sz="14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Severe side effects, 11, </a:t>
            </a:r>
            <a:r>
              <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rPr>
              <a:t> occurred </a:t>
            </a:r>
            <a:r>
              <a:rPr lang="en-US" sz="14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in 10 [19.6%] patients</a:t>
            </a:r>
          </a:p>
          <a:p>
            <a:pPr algn="l"/>
            <a:endPar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endParaRPr>
          </a:p>
          <a:p>
            <a:pPr algn="l"/>
            <a:r>
              <a:rPr lang="en-US" sz="14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The most frequently reported ARs (frequency &gt;20%) were arthralgia, influenza-like illness and fatigue. </a:t>
            </a:r>
          </a:p>
          <a:p>
            <a:pPr algn="l"/>
            <a:endParaRPr lang="en-US" sz="14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endParaRPr>
          </a:p>
          <a:p>
            <a:pPr algn="l"/>
            <a:r>
              <a:rPr lang="en-US" sz="14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Twelve serious treatment emergent adverse events (TEAE) reported by 8/51 patients (15.7%) were considered to be treatment related: 2 events of depression, 2 of positive anti-thyroid antibodies, and one each of acute stress disorder, increased antinuclear antibodies, arthralgia, atrial fibrillation, fatigue, influenza-like illness, pyrexia, and increased transaminases.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400" i="0" dirty="0" err="1">
                <a:solidFill>
                  <a:srgbClr val="1A1A1A"/>
                </a:solidFill>
                <a:effectLst/>
              </a:rPr>
              <a:t>Gisslinger</a:t>
            </a:r>
            <a:r>
              <a:rPr lang="en-US" sz="1400" i="0" dirty="0">
                <a:solidFill>
                  <a:srgbClr val="1A1A1A"/>
                </a:solidFill>
                <a:effectLst/>
              </a:rPr>
              <a:t> H et. al. </a:t>
            </a:r>
            <a:r>
              <a:rPr lang="en-US" sz="1400" dirty="0">
                <a:solidFill>
                  <a:srgbClr val="1A1A1A"/>
                </a:solidFill>
                <a:effectLst/>
              </a:rPr>
              <a:t>Blood </a:t>
            </a:r>
            <a:r>
              <a:rPr lang="en-US" sz="1400" i="0" dirty="0">
                <a:solidFill>
                  <a:srgbClr val="1A1A1A"/>
                </a:solidFill>
                <a:effectLst/>
              </a:rPr>
              <a:t>(2018) 132 (Supplement 1): 3030</a:t>
            </a:r>
            <a:endParaRPr lang="en-US" sz="1400" dirty="0"/>
          </a:p>
        </p:txBody>
      </p:sp>
      <p:sp>
        <p:nvSpPr>
          <p:cNvPr id="4" name="Title 3"/>
          <p:cNvSpPr>
            <a:spLocks noGrp="1"/>
          </p:cNvSpPr>
          <p:nvPr>
            <p:ph type="title"/>
          </p:nvPr>
        </p:nvSpPr>
        <p:spPr>
          <a:xfrm>
            <a:off x="0" y="127465"/>
            <a:ext cx="9144000" cy="807256"/>
          </a:xfrm>
        </p:spPr>
        <p:txBody>
          <a:bodyPr/>
          <a:lstStyle/>
          <a:p>
            <a:r>
              <a:rPr lang="en-US" sz="3600" b="0" i="0" dirty="0">
                <a:effectLst/>
              </a:rPr>
              <a:t>PEGINVERA phase I/II study</a:t>
            </a:r>
            <a:endParaRPr lang="en-US" b="1" dirty="0"/>
          </a:p>
        </p:txBody>
      </p:sp>
    </p:spTree>
    <p:extLst>
      <p:ext uri="{BB962C8B-B14F-4D97-AF65-F5344CB8AC3E}">
        <p14:creationId xmlns:p14="http://schemas.microsoft.com/office/powerpoint/2010/main" val="11277924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780" y="826168"/>
            <a:ext cx="9216189" cy="3464981"/>
          </a:xfrm>
        </p:spPr>
        <p:txBody>
          <a:bodyPr/>
          <a:lstStyle/>
          <a:p>
            <a:pPr marL="0" marR="0" algn="l" fontAlgn="base">
              <a:lnSpc>
                <a:spcPct val="115000"/>
              </a:lnSpc>
              <a:spcBef>
                <a:spcPts val="0"/>
              </a:spcBef>
              <a:spcAft>
                <a:spcPts val="1000"/>
              </a:spcAft>
            </a:pPr>
            <a:endParaRPr lang="en-US" sz="20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gn="l" fontAlgn="base">
              <a:lnSpc>
                <a:spcPct val="115000"/>
              </a:lnSpc>
              <a:spcBef>
                <a:spcPts val="0"/>
              </a:spcBef>
              <a:spcAft>
                <a:spcPts val="1000"/>
              </a:spcAft>
            </a:pPr>
            <a:r>
              <a:rPr lang="en-US" sz="20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rPr>
              <a:t>Twenty-five</a:t>
            </a:r>
            <a:r>
              <a:rPr lang="en-US" sz="20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 patients completed the trial. </a:t>
            </a:r>
          </a:p>
          <a:p>
            <a:pPr marL="0" marR="0" algn="l" fontAlgn="base">
              <a:lnSpc>
                <a:spcPct val="115000"/>
              </a:lnSpc>
              <a:spcBef>
                <a:spcPts val="0"/>
              </a:spcBef>
              <a:spcAft>
                <a:spcPts val="1000"/>
              </a:spcAft>
            </a:pPr>
            <a:r>
              <a:rPr lang="en-US" sz="20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The majority of discontinuation due to TEAE (13/21 patients) occurred in the first year, when the recommended slow up-titration of </a:t>
            </a:r>
            <a:r>
              <a:rPr lang="en-US" sz="2000" kern="0" dirty="0" err="1">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Ropeg</a:t>
            </a:r>
            <a:r>
              <a:rPr lang="en-US" sz="20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 could not be applied because of the maximum-tolerated-dose design. </a:t>
            </a:r>
            <a:endParaRPr lang="en-US" sz="2000" dirty="0">
              <a:solidFill>
                <a:srgbClr val="1A1A1A"/>
              </a:solidFill>
              <a:latin typeface="Helvetica" panose="020B0604020202020204" pitchFamily="34" charset="0"/>
              <a:ea typeface="Times New Roman" panose="02020603050405020304" pitchFamily="18" charset="0"/>
              <a:cs typeface="Times New Roman" panose="02020603050405020304" pitchFamily="18" charset="0"/>
            </a:endParaRPr>
          </a:p>
          <a:p>
            <a:pPr marL="0" marR="0" algn="l" fontAlgn="base">
              <a:lnSpc>
                <a:spcPct val="115000"/>
              </a:lnSpc>
              <a:spcBef>
                <a:spcPts val="0"/>
              </a:spcBef>
              <a:spcAft>
                <a:spcPts val="1000"/>
              </a:spcAft>
            </a:pPr>
            <a:r>
              <a:rPr lang="en-US" sz="2000" kern="0" dirty="0">
                <a:solidFill>
                  <a:srgbClr val="1A1A1A"/>
                </a:solidFill>
                <a:effectLst/>
                <a:latin typeface="Helvetica" panose="020B0604020202020204" pitchFamily="34" charset="0"/>
                <a:ea typeface="Times New Roman" panose="02020603050405020304" pitchFamily="18" charset="0"/>
                <a:cs typeface="Times New Roman" panose="02020603050405020304" pitchFamily="18" charset="0"/>
              </a:rPr>
              <a:t>After the first year, only 8 additional patients discontinued because of TEAE.</a:t>
            </a:r>
          </a:p>
          <a:p>
            <a:pPr marL="0" marR="0" algn="l" fontAlgn="base">
              <a:lnSpc>
                <a:spcPct val="115000"/>
              </a:lnSpc>
              <a:spcBef>
                <a:spcPts val="0"/>
              </a:spcBef>
              <a:spcAft>
                <a:spcPts val="100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400" i="0" dirty="0" err="1">
                <a:solidFill>
                  <a:srgbClr val="1A1A1A"/>
                </a:solidFill>
                <a:effectLst/>
              </a:rPr>
              <a:t>Gisslinger</a:t>
            </a:r>
            <a:r>
              <a:rPr lang="en-US" sz="1400" i="0" dirty="0">
                <a:solidFill>
                  <a:srgbClr val="1A1A1A"/>
                </a:solidFill>
                <a:effectLst/>
              </a:rPr>
              <a:t> H et. al. </a:t>
            </a:r>
            <a:r>
              <a:rPr lang="en-US" sz="1400" dirty="0">
                <a:solidFill>
                  <a:srgbClr val="1A1A1A"/>
                </a:solidFill>
                <a:effectLst/>
              </a:rPr>
              <a:t>Blood </a:t>
            </a:r>
            <a:r>
              <a:rPr lang="en-US" sz="1400" i="0" dirty="0">
                <a:solidFill>
                  <a:srgbClr val="1A1A1A"/>
                </a:solidFill>
                <a:effectLst/>
              </a:rPr>
              <a:t>(2018) 132 (Supplement 1): 3030</a:t>
            </a:r>
            <a:endParaRPr lang="en-US" sz="1400" dirty="0"/>
          </a:p>
        </p:txBody>
      </p:sp>
      <p:sp>
        <p:nvSpPr>
          <p:cNvPr id="4" name="Title 3"/>
          <p:cNvSpPr>
            <a:spLocks noGrp="1"/>
          </p:cNvSpPr>
          <p:nvPr>
            <p:ph type="title"/>
          </p:nvPr>
        </p:nvSpPr>
        <p:spPr>
          <a:xfrm>
            <a:off x="0" y="127465"/>
            <a:ext cx="9144000" cy="807256"/>
          </a:xfrm>
        </p:spPr>
        <p:txBody>
          <a:bodyPr/>
          <a:lstStyle/>
          <a:p>
            <a:r>
              <a:rPr lang="en-US" sz="3600" b="0" i="0" dirty="0">
                <a:effectLst/>
              </a:rPr>
              <a:t>PEGINVERA phase I/II study</a:t>
            </a:r>
            <a:endParaRPr lang="en-US" b="1" dirty="0"/>
          </a:p>
        </p:txBody>
      </p:sp>
    </p:spTree>
    <p:extLst>
      <p:ext uri="{BB962C8B-B14F-4D97-AF65-F5344CB8AC3E}">
        <p14:creationId xmlns:p14="http://schemas.microsoft.com/office/powerpoint/2010/main" val="2871116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8780" y="3420533"/>
            <a:ext cx="9216189" cy="870616"/>
          </a:xfrm>
        </p:spPr>
        <p:txBody>
          <a:bodyPr/>
          <a:lstStyle/>
          <a:p>
            <a:pPr marL="0" marR="0" algn="l" fontAlgn="base">
              <a:lnSpc>
                <a:spcPct val="115000"/>
              </a:lnSpc>
              <a:spcBef>
                <a:spcPts val="0"/>
              </a:spcBef>
              <a:spcAft>
                <a:spcPts val="100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1400" i="0" dirty="0" err="1">
                <a:solidFill>
                  <a:srgbClr val="1A1A1A"/>
                </a:solidFill>
                <a:effectLst/>
              </a:rPr>
              <a:t>Gisslinger</a:t>
            </a:r>
            <a:r>
              <a:rPr lang="en-US" sz="1400" i="0" dirty="0">
                <a:solidFill>
                  <a:srgbClr val="1A1A1A"/>
                </a:solidFill>
                <a:effectLst/>
              </a:rPr>
              <a:t> H et. al. </a:t>
            </a:r>
            <a:r>
              <a:rPr lang="en-US" sz="1400" dirty="0">
                <a:solidFill>
                  <a:srgbClr val="1A1A1A"/>
                </a:solidFill>
                <a:effectLst/>
              </a:rPr>
              <a:t>Blood </a:t>
            </a:r>
            <a:r>
              <a:rPr lang="en-US" sz="1400" i="0" dirty="0">
                <a:solidFill>
                  <a:srgbClr val="1A1A1A"/>
                </a:solidFill>
                <a:effectLst/>
              </a:rPr>
              <a:t>(2018) 132 (Supplement 1): 3030</a:t>
            </a:r>
            <a:endParaRPr lang="en-US" sz="1400" dirty="0"/>
          </a:p>
        </p:txBody>
      </p:sp>
      <p:sp>
        <p:nvSpPr>
          <p:cNvPr id="4" name="Title 3"/>
          <p:cNvSpPr>
            <a:spLocks noGrp="1"/>
          </p:cNvSpPr>
          <p:nvPr>
            <p:ph type="title"/>
          </p:nvPr>
        </p:nvSpPr>
        <p:spPr>
          <a:xfrm>
            <a:off x="0" y="127465"/>
            <a:ext cx="9144000" cy="807256"/>
          </a:xfrm>
        </p:spPr>
        <p:txBody>
          <a:bodyPr/>
          <a:lstStyle/>
          <a:p>
            <a:r>
              <a:rPr lang="en-US" sz="3600" b="0" i="0" dirty="0">
                <a:effectLst/>
              </a:rPr>
              <a:t>PEGINVERA phase I/II study</a:t>
            </a:r>
            <a:endParaRPr lang="en-US" b="1" dirty="0"/>
          </a:p>
        </p:txBody>
      </p:sp>
      <p:pic>
        <p:nvPicPr>
          <p:cNvPr id="3" name="Picture 2" descr="graphic">
            <a:extLst>
              <a:ext uri="{FF2B5EF4-FFF2-40B4-BE49-F238E27FC236}">
                <a16:creationId xmlns:a16="http://schemas.microsoft.com/office/drawing/2014/main" id="{8C23B97F-2588-A1AD-36D0-4CB8D8D99D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9230" y="728134"/>
            <a:ext cx="5105541" cy="3226418"/>
          </a:xfrm>
          <a:prstGeom prst="rect">
            <a:avLst/>
          </a:prstGeom>
          <a:noFill/>
          <a:ln>
            <a:noFill/>
          </a:ln>
        </p:spPr>
      </p:pic>
    </p:spTree>
    <p:extLst>
      <p:ext uri="{BB962C8B-B14F-4D97-AF65-F5344CB8AC3E}">
        <p14:creationId xmlns:p14="http://schemas.microsoft.com/office/powerpoint/2010/main" val="2952760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E43DEF-59DD-9BB5-EFEB-CEDBD066A239}"/>
              </a:ext>
            </a:extLst>
          </p:cNvPr>
          <p:cNvPicPr>
            <a:picLocks noChangeAspect="1"/>
          </p:cNvPicPr>
          <p:nvPr/>
        </p:nvPicPr>
        <p:blipFill>
          <a:blip r:embed="rId2"/>
          <a:stretch>
            <a:fillRect/>
          </a:stretch>
        </p:blipFill>
        <p:spPr>
          <a:xfrm>
            <a:off x="1215772" y="303740"/>
            <a:ext cx="6712457" cy="3579144"/>
          </a:xfrm>
          <a:prstGeom prst="rect">
            <a:avLst/>
          </a:prstGeom>
        </p:spPr>
      </p:pic>
      <p:sp>
        <p:nvSpPr>
          <p:cNvPr id="13" name="TextBox 12">
            <a:extLst>
              <a:ext uri="{FF2B5EF4-FFF2-40B4-BE49-F238E27FC236}">
                <a16:creationId xmlns:a16="http://schemas.microsoft.com/office/drawing/2014/main" id="{B0737479-31F4-47AF-55EA-429DFE6C00C4}"/>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
        <p:nvSpPr>
          <p:cNvPr id="7" name="TextBox 6">
            <a:extLst>
              <a:ext uri="{FF2B5EF4-FFF2-40B4-BE49-F238E27FC236}">
                <a16:creationId xmlns:a16="http://schemas.microsoft.com/office/drawing/2014/main" id="{F33CC28B-3841-90A7-FD3C-B2EB39CFD2F1}"/>
              </a:ext>
            </a:extLst>
          </p:cNvPr>
          <p:cNvSpPr txBox="1"/>
          <p:nvPr/>
        </p:nvSpPr>
        <p:spPr>
          <a:xfrm>
            <a:off x="0" y="12882"/>
            <a:ext cx="9144000" cy="461665"/>
          </a:xfrm>
          <a:prstGeom prst="rect">
            <a:avLst/>
          </a:prstGeom>
          <a:noFill/>
        </p:spPr>
        <p:txBody>
          <a:bodyPr wrap="square" rtlCol="0">
            <a:spAutoFit/>
          </a:bodyPr>
          <a:lstStyle/>
          <a:p>
            <a:pPr algn="ctr"/>
            <a:r>
              <a:rPr lang="en-US" b="1" dirty="0">
                <a:solidFill>
                  <a:srgbClr val="002E51"/>
                </a:solidFill>
              </a:rPr>
              <a:t>Low-PV Study</a:t>
            </a:r>
          </a:p>
        </p:txBody>
      </p:sp>
    </p:spTree>
    <p:extLst>
      <p:ext uri="{BB962C8B-B14F-4D97-AF65-F5344CB8AC3E}">
        <p14:creationId xmlns:p14="http://schemas.microsoft.com/office/powerpoint/2010/main" val="2924495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0737479-31F4-47AF-55EA-429DFE6C00C4}"/>
              </a:ext>
            </a:extLst>
          </p:cNvPr>
          <p:cNvSpPr txBox="1"/>
          <p:nvPr/>
        </p:nvSpPr>
        <p:spPr>
          <a:xfrm>
            <a:off x="1134533" y="3920560"/>
            <a:ext cx="7027333" cy="369332"/>
          </a:xfrm>
          <a:prstGeom prst="rect">
            <a:avLst/>
          </a:prstGeom>
          <a:noFill/>
        </p:spPr>
        <p:txBody>
          <a:bodyPr wrap="square" rtlCol="0">
            <a:spAutoFit/>
          </a:bodyPr>
          <a:lstStyle/>
          <a:p>
            <a:pPr algn="r"/>
            <a:r>
              <a:rPr lang="en-US" sz="1800" b="0" i="0" u="none" strike="noStrike" baseline="0" dirty="0" err="1">
                <a:latin typeface="AdvOT0906c96e"/>
              </a:rPr>
              <a:t>Barbui</a:t>
            </a:r>
            <a:r>
              <a:rPr lang="en-US" sz="1800" b="0" i="0" u="none" strike="noStrike" baseline="0" dirty="0">
                <a:latin typeface="AdvOT0906c96e"/>
              </a:rPr>
              <a:t> T Blood (2022) 140 (Supplement 1): 1797-1799</a:t>
            </a:r>
            <a:endParaRPr lang="en-US" dirty="0"/>
          </a:p>
        </p:txBody>
      </p:sp>
      <p:sp>
        <p:nvSpPr>
          <p:cNvPr id="2" name="TextBox 1">
            <a:extLst>
              <a:ext uri="{FF2B5EF4-FFF2-40B4-BE49-F238E27FC236}">
                <a16:creationId xmlns:a16="http://schemas.microsoft.com/office/drawing/2014/main" id="{8CD20113-C2A6-D2FD-4090-E25DD750A89D}"/>
              </a:ext>
            </a:extLst>
          </p:cNvPr>
          <p:cNvSpPr txBox="1"/>
          <p:nvPr/>
        </p:nvSpPr>
        <p:spPr>
          <a:xfrm>
            <a:off x="0" y="143933"/>
            <a:ext cx="9067800" cy="3447098"/>
          </a:xfrm>
          <a:prstGeom prst="rect">
            <a:avLst/>
          </a:prstGeom>
          <a:noFill/>
        </p:spPr>
        <p:txBody>
          <a:bodyPr wrap="square" rtlCol="0">
            <a:spAutoFit/>
          </a:bodyPr>
          <a:lstStyle/>
          <a:p>
            <a:pPr algn="ctr"/>
            <a:r>
              <a:rPr lang="en-US" sz="2000" dirty="0"/>
              <a:t>  </a:t>
            </a:r>
          </a:p>
          <a:p>
            <a:r>
              <a:rPr lang="en-US" sz="1800" dirty="0"/>
              <a:t>Guidelines recommend phlebotomy and aspirin as 1</a:t>
            </a:r>
            <a:r>
              <a:rPr lang="en-US" sz="1800" baseline="30000" dirty="0"/>
              <a:t>st</a:t>
            </a:r>
            <a:r>
              <a:rPr lang="en-US" sz="1800" dirty="0"/>
              <a:t>  line treatment in low-risk polycythemia vera </a:t>
            </a:r>
          </a:p>
          <a:p>
            <a:endParaRPr lang="en-US" sz="1800" dirty="0"/>
          </a:p>
          <a:p>
            <a:r>
              <a:rPr lang="en-US" sz="1800" dirty="0"/>
              <a:t>Phlebotomies can maintain the hematocrit values on target in only 20-30% of low-risk polycythemia vera patients</a:t>
            </a:r>
          </a:p>
          <a:p>
            <a:endParaRPr lang="en-US" sz="1800" dirty="0"/>
          </a:p>
          <a:p>
            <a:r>
              <a:rPr lang="en-US" sz="1800" dirty="0"/>
              <a:t>Phlebotomies may produce negative effect on several aspects of quality of life</a:t>
            </a:r>
          </a:p>
          <a:p>
            <a:endParaRPr lang="en-US" sz="1800" dirty="0"/>
          </a:p>
          <a:p>
            <a:r>
              <a:rPr lang="en-US" sz="1800" dirty="0"/>
              <a:t>With phlebotomy-only, thrombosis rate still remain  elevated</a:t>
            </a:r>
          </a:p>
          <a:p>
            <a:r>
              <a:rPr lang="en-US" sz="1800" dirty="0"/>
              <a:t> </a:t>
            </a:r>
          </a:p>
          <a:p>
            <a:r>
              <a:rPr lang="en-US" sz="1800" dirty="0"/>
              <a:t>Cytoreductive drugs can reduce the vascular complications in polycythemia vera</a:t>
            </a:r>
          </a:p>
        </p:txBody>
      </p:sp>
    </p:spTree>
    <p:extLst>
      <p:ext uri="{BB962C8B-B14F-4D97-AF65-F5344CB8AC3E}">
        <p14:creationId xmlns:p14="http://schemas.microsoft.com/office/powerpoint/2010/main" val="855484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0737479-31F4-47AF-55EA-429DFE6C00C4}"/>
              </a:ext>
            </a:extLst>
          </p:cNvPr>
          <p:cNvSpPr txBox="1"/>
          <p:nvPr/>
        </p:nvSpPr>
        <p:spPr>
          <a:xfrm>
            <a:off x="1134533" y="3920560"/>
            <a:ext cx="7027333" cy="369332"/>
          </a:xfrm>
          <a:prstGeom prst="rect">
            <a:avLst/>
          </a:prstGeom>
          <a:noFill/>
        </p:spPr>
        <p:txBody>
          <a:bodyPr wrap="square" rtlCol="0">
            <a:spAutoFit/>
          </a:bodyPr>
          <a:lstStyle/>
          <a:p>
            <a:pPr algn="r"/>
            <a:r>
              <a:rPr lang="en-US" sz="1800" b="0" i="0" u="none" strike="noStrike" baseline="0" dirty="0" err="1">
                <a:latin typeface="AdvOT0906c96e"/>
              </a:rPr>
              <a:t>Barbui</a:t>
            </a:r>
            <a:r>
              <a:rPr lang="en-US" sz="1800" b="0" i="0" u="none" strike="noStrike" baseline="0" dirty="0">
                <a:latin typeface="AdvOT0906c96e"/>
              </a:rPr>
              <a:t> T Blood (2022) 140 (Supplement 1): 1797-1799</a:t>
            </a:r>
            <a:endParaRPr lang="en-US" dirty="0"/>
          </a:p>
        </p:txBody>
      </p:sp>
      <p:sp>
        <p:nvSpPr>
          <p:cNvPr id="2" name="TextBox 1">
            <a:extLst>
              <a:ext uri="{FF2B5EF4-FFF2-40B4-BE49-F238E27FC236}">
                <a16:creationId xmlns:a16="http://schemas.microsoft.com/office/drawing/2014/main" id="{8CD20113-C2A6-D2FD-4090-E25DD750A89D}"/>
              </a:ext>
            </a:extLst>
          </p:cNvPr>
          <p:cNvSpPr txBox="1"/>
          <p:nvPr/>
        </p:nvSpPr>
        <p:spPr>
          <a:xfrm>
            <a:off x="0" y="143933"/>
            <a:ext cx="9067800" cy="3293209"/>
          </a:xfrm>
          <a:prstGeom prst="rect">
            <a:avLst/>
          </a:prstGeom>
          <a:noFill/>
        </p:spPr>
        <p:txBody>
          <a:bodyPr wrap="square" rtlCol="0">
            <a:spAutoFit/>
          </a:bodyPr>
          <a:lstStyle/>
          <a:p>
            <a:pPr algn="ctr"/>
            <a:r>
              <a:rPr lang="en-US" sz="2800" b="1" dirty="0">
                <a:solidFill>
                  <a:srgbClr val="002E51"/>
                </a:solidFill>
              </a:rPr>
              <a:t>Low-PV study  </a:t>
            </a:r>
          </a:p>
          <a:p>
            <a:pPr algn="l"/>
            <a:endParaRPr lang="en-US" sz="2000" dirty="0"/>
          </a:p>
          <a:p>
            <a:pPr algn="just"/>
            <a:r>
              <a:rPr lang="en-US" sz="2000" dirty="0">
                <a:solidFill>
                  <a:srgbClr val="221E1F"/>
                </a:solidFill>
                <a:latin typeface="+mn-lt"/>
              </a:rPr>
              <a:t>A</a:t>
            </a:r>
            <a:r>
              <a:rPr lang="en-US" sz="2000" i="0" u="none" strike="noStrike" baseline="0" dirty="0">
                <a:solidFill>
                  <a:srgbClr val="221E1F"/>
                </a:solidFill>
                <a:latin typeface="+mn-lt"/>
              </a:rPr>
              <a:t> multicentre, open-label, two-arm, parallel-group, investigator-initiated, phase 2 randomized trial with a group-sequential adaptive design  testing the safety – efficacy profile of </a:t>
            </a:r>
            <a:r>
              <a:rPr lang="en-US" sz="2000" i="0" u="none" strike="noStrike" baseline="0" dirty="0" err="1">
                <a:solidFill>
                  <a:srgbClr val="221E1F"/>
                </a:solidFill>
                <a:latin typeface="+mn-lt"/>
              </a:rPr>
              <a:t>Ropeg</a:t>
            </a:r>
            <a:r>
              <a:rPr lang="en-US" sz="2000" i="0" u="none" strike="noStrike" baseline="0" dirty="0">
                <a:solidFill>
                  <a:srgbClr val="221E1F"/>
                </a:solidFill>
                <a:latin typeface="+mn-lt"/>
              </a:rPr>
              <a:t> versus phlebotomy-only program in conventionally defined low risk polycythemia vera patients</a:t>
            </a:r>
          </a:p>
          <a:p>
            <a:pPr algn="just"/>
            <a:endParaRPr lang="en-US" sz="2000" dirty="0">
              <a:latin typeface="+mn-lt"/>
            </a:endParaRPr>
          </a:p>
          <a:p>
            <a:pPr algn="l"/>
            <a:r>
              <a:rPr lang="en-US" sz="2000" dirty="0" err="1">
                <a:solidFill>
                  <a:srgbClr val="333333"/>
                </a:solidFill>
                <a:latin typeface="+mn-lt"/>
              </a:rPr>
              <a:t>Ropeg</a:t>
            </a:r>
            <a:r>
              <a:rPr lang="en-US" sz="2000" dirty="0">
                <a:solidFill>
                  <a:srgbClr val="333333"/>
                </a:solidFill>
                <a:latin typeface="+mn-lt"/>
              </a:rPr>
              <a:t> subcutaneous injection </a:t>
            </a:r>
            <a:r>
              <a:rPr lang="en-US" sz="2000" i="0" dirty="0">
                <a:solidFill>
                  <a:srgbClr val="333333"/>
                </a:solidFill>
                <a:effectLst/>
                <a:latin typeface="+mn-lt"/>
              </a:rPr>
              <a:t>was administered  every 2 weeks  in a fixed dose of 100 mcg, on top of standard therapy.  </a:t>
            </a:r>
          </a:p>
          <a:p>
            <a:pPr algn="ctr"/>
            <a:endParaRPr lang="en-US" sz="2000" dirty="0"/>
          </a:p>
        </p:txBody>
      </p:sp>
    </p:spTree>
    <p:extLst>
      <p:ext uri="{BB962C8B-B14F-4D97-AF65-F5344CB8AC3E}">
        <p14:creationId xmlns:p14="http://schemas.microsoft.com/office/powerpoint/2010/main" val="3541659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0737479-31F4-47AF-55EA-429DFE6C00C4}"/>
              </a:ext>
            </a:extLst>
          </p:cNvPr>
          <p:cNvSpPr txBox="1"/>
          <p:nvPr/>
        </p:nvSpPr>
        <p:spPr>
          <a:xfrm>
            <a:off x="1134533" y="3920560"/>
            <a:ext cx="7027333" cy="461665"/>
          </a:xfrm>
          <a:prstGeom prst="rect">
            <a:avLst/>
          </a:prstGeom>
          <a:noFill/>
        </p:spPr>
        <p:txBody>
          <a:bodyPr wrap="square" rtlCol="0">
            <a:spAutoFit/>
          </a:bodyPr>
          <a:lstStyle/>
          <a:p>
            <a:pPr algn="r"/>
            <a:r>
              <a:rPr lang="en-US" sz="1200" b="0" i="0" dirty="0">
                <a:effectLst/>
                <a:latin typeface="+mn-lt"/>
              </a:rPr>
              <a:t>Barbui T, Lancet </a:t>
            </a:r>
            <a:r>
              <a:rPr lang="en-US" sz="1200" b="0" i="0" dirty="0" err="1">
                <a:effectLst/>
                <a:latin typeface="+mn-lt"/>
              </a:rPr>
              <a:t>Haematol</a:t>
            </a:r>
            <a:r>
              <a:rPr lang="en-US" sz="1200" b="0" i="0" dirty="0">
                <a:effectLst/>
                <a:latin typeface="+mn-lt"/>
              </a:rPr>
              <a:t>. 2021 Mar;8(3):e175-e184. </a:t>
            </a:r>
          </a:p>
          <a:p>
            <a:pPr algn="r"/>
            <a:r>
              <a:rPr lang="en-US" sz="1200" b="0" i="0" u="none" strike="noStrike" baseline="0" dirty="0" err="1">
                <a:latin typeface="+mn-lt"/>
              </a:rPr>
              <a:t>Barbui</a:t>
            </a:r>
            <a:r>
              <a:rPr lang="en-US" sz="1200" b="0" i="0" u="none" strike="noStrike" baseline="0" dirty="0">
                <a:latin typeface="+mn-lt"/>
              </a:rPr>
              <a:t> T Blood (2022) 140 (Supplement 1): 1797-1799</a:t>
            </a:r>
            <a:endParaRPr lang="en-US" sz="1200" dirty="0">
              <a:latin typeface="+mn-lt"/>
            </a:endParaRPr>
          </a:p>
        </p:txBody>
      </p:sp>
      <p:pic>
        <p:nvPicPr>
          <p:cNvPr id="3" name="Picture 2">
            <a:extLst>
              <a:ext uri="{FF2B5EF4-FFF2-40B4-BE49-F238E27FC236}">
                <a16:creationId xmlns:a16="http://schemas.microsoft.com/office/drawing/2014/main" id="{233CA115-208B-DF5D-03B0-74676D815190}"/>
              </a:ext>
            </a:extLst>
          </p:cNvPr>
          <p:cNvPicPr>
            <a:picLocks noChangeAspect="1"/>
          </p:cNvPicPr>
          <p:nvPr/>
        </p:nvPicPr>
        <p:blipFill>
          <a:blip r:embed="rId2"/>
          <a:stretch>
            <a:fillRect/>
          </a:stretch>
        </p:blipFill>
        <p:spPr>
          <a:xfrm>
            <a:off x="1058334" y="515896"/>
            <a:ext cx="7027333" cy="3377371"/>
          </a:xfrm>
          <a:prstGeom prst="rect">
            <a:avLst/>
          </a:prstGeom>
        </p:spPr>
      </p:pic>
      <p:sp>
        <p:nvSpPr>
          <p:cNvPr id="2" name="TextBox 1">
            <a:extLst>
              <a:ext uri="{FF2B5EF4-FFF2-40B4-BE49-F238E27FC236}">
                <a16:creationId xmlns:a16="http://schemas.microsoft.com/office/drawing/2014/main" id="{B7A9C0D9-3D5B-B6B6-5CE6-B0D2C72E8E04}"/>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Tree>
    <p:extLst>
      <p:ext uri="{BB962C8B-B14F-4D97-AF65-F5344CB8AC3E}">
        <p14:creationId xmlns:p14="http://schemas.microsoft.com/office/powerpoint/2010/main" val="193857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372650" y="1981404"/>
            <a:ext cx="3479104" cy="1241822"/>
          </a:xfrm>
        </p:spPr>
        <p:txBody>
          <a:bodyPr>
            <a:noAutofit/>
          </a:bodyPr>
          <a:lstStyle/>
          <a:p>
            <a:pPr algn="l"/>
            <a:r>
              <a:rPr lang="en-US" sz="1500" b="1" i="1" dirty="0">
                <a:solidFill>
                  <a:srgbClr val="E6A513"/>
                </a:solidFill>
                <a:latin typeface="Arial" panose="020B0604020202020204" pitchFamily="34" charset="0"/>
                <a:cs typeface="Arial" panose="020B0604020202020204" pitchFamily="34" charset="0"/>
              </a:rPr>
              <a:t>2023 Events</a:t>
            </a:r>
            <a:endParaRPr lang="en-US" sz="1500" b="1" i="1" dirty="0">
              <a:solidFill>
                <a:srgbClr val="003767"/>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Precision Medicine:</a:t>
            </a:r>
            <a:r>
              <a:rPr lang="en-US" sz="1050" dirty="0">
                <a:solidFill>
                  <a:schemeClr val="bg1"/>
                </a:solidFill>
                <a:latin typeface="Arial" panose="020B0604020202020204" pitchFamily="34" charset="0"/>
                <a:cs typeface="Arial" panose="020B0604020202020204" pitchFamily="34" charset="0"/>
              </a:rPr>
              <a:t> November 16, </a:t>
            </a:r>
            <a:br>
              <a:rPr lang="en-US" sz="105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4, San Antonio, TX</a:t>
            </a:r>
          </a:p>
          <a:p>
            <a:pPr algn="l"/>
            <a:br>
              <a:rPr lang="en-US" sz="1050">
                <a:solidFill>
                  <a:srgbClr val="E6A513"/>
                </a:solidFill>
                <a:latin typeface="Arial" panose="020B0604020202020204" pitchFamily="34" charset="0"/>
                <a:cs typeface="Arial" panose="020B0604020202020204" pitchFamily="34" charset="0"/>
              </a:rPr>
            </a:br>
            <a:endParaRPr lang="en-US" sz="105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2852803"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500" b="1" i="1"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rPr>
              <a:t>2024 Events</a:t>
            </a:r>
            <a:endParaRPr kumimoji="0" lang="en-US" sz="1500" b="1" i="0" u="none" strike="noStrike" kern="1200" cap="none" spc="0" normalizeH="0" baseline="0" noProof="0" dirty="0">
              <a:ln>
                <a:noFill/>
              </a:ln>
              <a:solidFill>
                <a:srgbClr val="E6A51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Genitourinary: </a:t>
            </a: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January 24, San Francisco, CA</a:t>
            </a:r>
          </a:p>
          <a:p>
            <a:pPr marL="0" marR="0" lvl="0" indent="0" algn="l"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a:t>
            </a: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March, Atlanta, GA</a:t>
            </a:r>
          </a:p>
          <a:p>
            <a:pPr marL="0" marR="0" lvl="0" indent="0" algn="l"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Gyn-</a:t>
            </a:r>
            <a:r>
              <a:rPr kumimoji="0" lang="en-US"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Onc</a:t>
            </a: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May, Austin, TX</a:t>
            </a:r>
          </a:p>
          <a:p>
            <a:pPr marL="0" marR="0" lvl="0" indent="0" algn="l"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a:t>
            </a: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June, Chicago, IL</a:t>
            </a:r>
          </a:p>
          <a:p>
            <a:pPr marL="0" marR="0" lvl="0" indent="0" algn="l"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Gastrointestinal: </a:t>
            </a: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November, Washington, DC</a:t>
            </a:r>
          </a:p>
          <a:p>
            <a:pPr marL="0" marR="0" lvl="0" indent="0" algn="l"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Breast: </a:t>
            </a: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F0155-7600-5CD3-8A4F-37BD0F03C3B9}"/>
              </a:ext>
            </a:extLst>
          </p:cNvPr>
          <p:cNvPicPr>
            <a:picLocks noChangeAspect="1"/>
          </p:cNvPicPr>
          <p:nvPr/>
        </p:nvPicPr>
        <p:blipFill>
          <a:blip r:embed="rId2"/>
          <a:stretch>
            <a:fillRect/>
          </a:stretch>
        </p:blipFill>
        <p:spPr>
          <a:xfrm>
            <a:off x="1503805" y="553792"/>
            <a:ext cx="6136390" cy="3219827"/>
          </a:xfrm>
          <a:prstGeom prst="rect">
            <a:avLst/>
          </a:prstGeom>
        </p:spPr>
      </p:pic>
      <p:sp>
        <p:nvSpPr>
          <p:cNvPr id="2" name="TextBox 1">
            <a:extLst>
              <a:ext uri="{FF2B5EF4-FFF2-40B4-BE49-F238E27FC236}">
                <a16:creationId xmlns:a16="http://schemas.microsoft.com/office/drawing/2014/main" id="{358E372C-111C-8778-B715-D17EEDA4AEF7}"/>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3" name="TextBox 2">
            <a:extLst>
              <a:ext uri="{FF2B5EF4-FFF2-40B4-BE49-F238E27FC236}">
                <a16:creationId xmlns:a16="http://schemas.microsoft.com/office/drawing/2014/main" id="{4E01122B-1584-8707-0C42-AA955DEA8660}"/>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689083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CEE17-4C2F-5743-A490-DD840BAD3156}"/>
              </a:ext>
            </a:extLst>
          </p:cNvPr>
          <p:cNvPicPr>
            <a:picLocks noChangeAspect="1"/>
          </p:cNvPicPr>
          <p:nvPr/>
        </p:nvPicPr>
        <p:blipFill>
          <a:blip r:embed="rId2"/>
          <a:stretch>
            <a:fillRect/>
          </a:stretch>
        </p:blipFill>
        <p:spPr>
          <a:xfrm>
            <a:off x="1172634" y="465405"/>
            <a:ext cx="6798733" cy="3451745"/>
          </a:xfrm>
          <a:prstGeom prst="rect">
            <a:avLst/>
          </a:prstGeom>
        </p:spPr>
      </p:pic>
      <p:sp>
        <p:nvSpPr>
          <p:cNvPr id="5" name="TextBox 4">
            <a:extLst>
              <a:ext uri="{FF2B5EF4-FFF2-40B4-BE49-F238E27FC236}">
                <a16:creationId xmlns:a16="http://schemas.microsoft.com/office/drawing/2014/main" id="{B18D5497-03B0-3BA6-30E1-35B7CA57F553}"/>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4" name="TextBox 3">
            <a:extLst>
              <a:ext uri="{FF2B5EF4-FFF2-40B4-BE49-F238E27FC236}">
                <a16:creationId xmlns:a16="http://schemas.microsoft.com/office/drawing/2014/main" id="{8B0763FB-7566-21AC-817E-1672CF439020}"/>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6583689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45B224-B65D-414C-CD3D-289467CE25B2}"/>
              </a:ext>
            </a:extLst>
          </p:cNvPr>
          <p:cNvPicPr>
            <a:picLocks noChangeAspect="1"/>
          </p:cNvPicPr>
          <p:nvPr/>
        </p:nvPicPr>
        <p:blipFill>
          <a:blip r:embed="rId2"/>
          <a:stretch>
            <a:fillRect/>
          </a:stretch>
        </p:blipFill>
        <p:spPr>
          <a:xfrm>
            <a:off x="0" y="439632"/>
            <a:ext cx="9144000" cy="3429000"/>
          </a:xfrm>
          <a:prstGeom prst="rect">
            <a:avLst/>
          </a:prstGeom>
        </p:spPr>
      </p:pic>
      <p:sp>
        <p:nvSpPr>
          <p:cNvPr id="3" name="TextBox 2">
            <a:extLst>
              <a:ext uri="{FF2B5EF4-FFF2-40B4-BE49-F238E27FC236}">
                <a16:creationId xmlns:a16="http://schemas.microsoft.com/office/drawing/2014/main" id="{78BF82B9-7EE6-ECFD-C0AF-6ABA96F44E97}"/>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2" name="TextBox 1">
            <a:extLst>
              <a:ext uri="{FF2B5EF4-FFF2-40B4-BE49-F238E27FC236}">
                <a16:creationId xmlns:a16="http://schemas.microsoft.com/office/drawing/2014/main" id="{3761DE6D-2A9A-656D-B176-E04F3ED31C75}"/>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2567540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9EC3B-F6E1-CF77-77B9-7F7B15CDC6C0}"/>
              </a:ext>
            </a:extLst>
          </p:cNvPr>
          <p:cNvPicPr>
            <a:picLocks noChangeAspect="1"/>
          </p:cNvPicPr>
          <p:nvPr/>
        </p:nvPicPr>
        <p:blipFill>
          <a:blip r:embed="rId2"/>
          <a:stretch>
            <a:fillRect/>
          </a:stretch>
        </p:blipFill>
        <p:spPr>
          <a:xfrm>
            <a:off x="1250409" y="482958"/>
            <a:ext cx="6643182" cy="3437602"/>
          </a:xfrm>
          <a:prstGeom prst="rect">
            <a:avLst/>
          </a:prstGeom>
        </p:spPr>
      </p:pic>
      <p:sp>
        <p:nvSpPr>
          <p:cNvPr id="2" name="TextBox 1">
            <a:extLst>
              <a:ext uri="{FF2B5EF4-FFF2-40B4-BE49-F238E27FC236}">
                <a16:creationId xmlns:a16="http://schemas.microsoft.com/office/drawing/2014/main" id="{7ABD7ABF-CA63-ADB7-8F07-B6F6926A9699}"/>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4" name="TextBox 3">
            <a:extLst>
              <a:ext uri="{FF2B5EF4-FFF2-40B4-BE49-F238E27FC236}">
                <a16:creationId xmlns:a16="http://schemas.microsoft.com/office/drawing/2014/main" id="{E753107B-252A-ABF9-2C1A-F77448C0A670}"/>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2894949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3CBBD-7559-F2C6-BD57-E17BB0A0580D}"/>
              </a:ext>
            </a:extLst>
          </p:cNvPr>
          <p:cNvPicPr>
            <a:picLocks noChangeAspect="1"/>
          </p:cNvPicPr>
          <p:nvPr/>
        </p:nvPicPr>
        <p:blipFill>
          <a:blip r:embed="rId2"/>
          <a:stretch>
            <a:fillRect/>
          </a:stretch>
        </p:blipFill>
        <p:spPr>
          <a:xfrm>
            <a:off x="1114678" y="406079"/>
            <a:ext cx="6914644" cy="3494497"/>
          </a:xfrm>
          <a:prstGeom prst="rect">
            <a:avLst/>
          </a:prstGeom>
        </p:spPr>
      </p:pic>
      <p:sp>
        <p:nvSpPr>
          <p:cNvPr id="2" name="TextBox 1">
            <a:extLst>
              <a:ext uri="{FF2B5EF4-FFF2-40B4-BE49-F238E27FC236}">
                <a16:creationId xmlns:a16="http://schemas.microsoft.com/office/drawing/2014/main" id="{ACCCFBB7-9CF2-E4D2-261B-4E9BE2444F08}"/>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3" name="TextBox 2">
            <a:extLst>
              <a:ext uri="{FF2B5EF4-FFF2-40B4-BE49-F238E27FC236}">
                <a16:creationId xmlns:a16="http://schemas.microsoft.com/office/drawing/2014/main" id="{857B45C3-8C78-2A99-9436-36CB72E0C320}"/>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765777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BAEA0-F453-462E-C2E4-D9E170C945AA}"/>
              </a:ext>
            </a:extLst>
          </p:cNvPr>
          <p:cNvPicPr>
            <a:picLocks noChangeAspect="1"/>
          </p:cNvPicPr>
          <p:nvPr/>
        </p:nvPicPr>
        <p:blipFill>
          <a:blip r:embed="rId2"/>
          <a:stretch>
            <a:fillRect/>
          </a:stretch>
        </p:blipFill>
        <p:spPr>
          <a:xfrm>
            <a:off x="1452034" y="467880"/>
            <a:ext cx="6239933" cy="3419532"/>
          </a:xfrm>
          <a:prstGeom prst="rect">
            <a:avLst/>
          </a:prstGeom>
        </p:spPr>
      </p:pic>
      <p:sp>
        <p:nvSpPr>
          <p:cNvPr id="2" name="TextBox 1">
            <a:extLst>
              <a:ext uri="{FF2B5EF4-FFF2-40B4-BE49-F238E27FC236}">
                <a16:creationId xmlns:a16="http://schemas.microsoft.com/office/drawing/2014/main" id="{65A02290-8D68-32BC-2D9D-C5CDDE2FE1A3}"/>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4" name="TextBox 3">
            <a:extLst>
              <a:ext uri="{FF2B5EF4-FFF2-40B4-BE49-F238E27FC236}">
                <a16:creationId xmlns:a16="http://schemas.microsoft.com/office/drawing/2014/main" id="{BBEC7471-5AC5-E072-C66C-2F66ADE78595}"/>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3486888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D06D2-C9CC-42CB-7E7F-A8CFB5FD3545}"/>
              </a:ext>
            </a:extLst>
          </p:cNvPr>
          <p:cNvPicPr>
            <a:picLocks noChangeAspect="1"/>
          </p:cNvPicPr>
          <p:nvPr/>
        </p:nvPicPr>
        <p:blipFill>
          <a:blip r:embed="rId2"/>
          <a:stretch>
            <a:fillRect/>
          </a:stretch>
        </p:blipFill>
        <p:spPr>
          <a:xfrm>
            <a:off x="1931993" y="407321"/>
            <a:ext cx="5280014" cy="3394295"/>
          </a:xfrm>
          <a:prstGeom prst="rect">
            <a:avLst/>
          </a:prstGeom>
        </p:spPr>
      </p:pic>
      <p:sp>
        <p:nvSpPr>
          <p:cNvPr id="2" name="TextBox 1">
            <a:extLst>
              <a:ext uri="{FF2B5EF4-FFF2-40B4-BE49-F238E27FC236}">
                <a16:creationId xmlns:a16="http://schemas.microsoft.com/office/drawing/2014/main" id="{F8A82260-E789-454B-6D40-9C166A844208}"/>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5" name="TextBox 4">
            <a:extLst>
              <a:ext uri="{FF2B5EF4-FFF2-40B4-BE49-F238E27FC236}">
                <a16:creationId xmlns:a16="http://schemas.microsoft.com/office/drawing/2014/main" id="{03AD5BC4-74D9-5F8C-4A9B-50920C1D7AF7}"/>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3006895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69E49-8245-E731-C171-7E9709D817D2}"/>
              </a:ext>
            </a:extLst>
          </p:cNvPr>
          <p:cNvPicPr>
            <a:picLocks noChangeAspect="1"/>
          </p:cNvPicPr>
          <p:nvPr/>
        </p:nvPicPr>
        <p:blipFill>
          <a:blip r:embed="rId2"/>
          <a:stretch>
            <a:fillRect/>
          </a:stretch>
        </p:blipFill>
        <p:spPr>
          <a:xfrm>
            <a:off x="1778798" y="424996"/>
            <a:ext cx="5586404" cy="3277676"/>
          </a:xfrm>
          <a:prstGeom prst="rect">
            <a:avLst/>
          </a:prstGeom>
        </p:spPr>
      </p:pic>
      <p:sp>
        <p:nvSpPr>
          <p:cNvPr id="2" name="TextBox 1">
            <a:extLst>
              <a:ext uri="{FF2B5EF4-FFF2-40B4-BE49-F238E27FC236}">
                <a16:creationId xmlns:a16="http://schemas.microsoft.com/office/drawing/2014/main" id="{1AB6C1CF-EF23-D6E2-46AB-1400C614391D}"/>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4" name="TextBox 3">
            <a:extLst>
              <a:ext uri="{FF2B5EF4-FFF2-40B4-BE49-F238E27FC236}">
                <a16:creationId xmlns:a16="http://schemas.microsoft.com/office/drawing/2014/main" id="{35425358-D62D-5F69-84F4-BE49F383292A}"/>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301500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E2BBFF-82AC-61F2-A4BE-2C04DD8FD651}"/>
              </a:ext>
            </a:extLst>
          </p:cNvPr>
          <p:cNvPicPr>
            <a:picLocks noChangeAspect="1"/>
          </p:cNvPicPr>
          <p:nvPr/>
        </p:nvPicPr>
        <p:blipFill>
          <a:blip r:embed="rId2"/>
          <a:stretch>
            <a:fillRect/>
          </a:stretch>
        </p:blipFill>
        <p:spPr>
          <a:xfrm>
            <a:off x="1696703" y="450760"/>
            <a:ext cx="5750595" cy="3536439"/>
          </a:xfrm>
          <a:prstGeom prst="rect">
            <a:avLst/>
          </a:prstGeom>
        </p:spPr>
      </p:pic>
      <p:sp>
        <p:nvSpPr>
          <p:cNvPr id="2" name="TextBox 1">
            <a:extLst>
              <a:ext uri="{FF2B5EF4-FFF2-40B4-BE49-F238E27FC236}">
                <a16:creationId xmlns:a16="http://schemas.microsoft.com/office/drawing/2014/main" id="{E0628265-9A8B-55F4-E744-C2230BF98AF8}"/>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3" name="TextBox 2">
            <a:extLst>
              <a:ext uri="{FF2B5EF4-FFF2-40B4-BE49-F238E27FC236}">
                <a16:creationId xmlns:a16="http://schemas.microsoft.com/office/drawing/2014/main" id="{A09DC68A-0FDD-899D-0086-4B8E8D9378E4}"/>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3724436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772B6B-D414-7C36-2C3E-910E290DBF0C}"/>
              </a:ext>
            </a:extLst>
          </p:cNvPr>
          <p:cNvPicPr>
            <a:picLocks noChangeAspect="1"/>
          </p:cNvPicPr>
          <p:nvPr/>
        </p:nvPicPr>
        <p:blipFill>
          <a:blip r:embed="rId2"/>
          <a:stretch>
            <a:fillRect/>
          </a:stretch>
        </p:blipFill>
        <p:spPr>
          <a:xfrm>
            <a:off x="1857390" y="694172"/>
            <a:ext cx="5429221" cy="2996959"/>
          </a:xfrm>
          <a:prstGeom prst="rect">
            <a:avLst/>
          </a:prstGeom>
        </p:spPr>
      </p:pic>
      <p:sp>
        <p:nvSpPr>
          <p:cNvPr id="2" name="TextBox 1">
            <a:extLst>
              <a:ext uri="{FF2B5EF4-FFF2-40B4-BE49-F238E27FC236}">
                <a16:creationId xmlns:a16="http://schemas.microsoft.com/office/drawing/2014/main" id="{9216DF0A-83B2-3797-5063-804458C0D511}"/>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4" name="TextBox 3">
            <a:extLst>
              <a:ext uri="{FF2B5EF4-FFF2-40B4-BE49-F238E27FC236}">
                <a16:creationId xmlns:a16="http://schemas.microsoft.com/office/drawing/2014/main" id="{B3C7FD52-DA49-07EE-1AFB-1AA7B01B5340}"/>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378059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1196035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4DC60F-3416-9976-336D-243A90C25A9A}"/>
              </a:ext>
            </a:extLst>
          </p:cNvPr>
          <p:cNvPicPr>
            <a:picLocks noChangeAspect="1"/>
          </p:cNvPicPr>
          <p:nvPr/>
        </p:nvPicPr>
        <p:blipFill>
          <a:blip r:embed="rId2"/>
          <a:stretch>
            <a:fillRect/>
          </a:stretch>
        </p:blipFill>
        <p:spPr>
          <a:xfrm>
            <a:off x="1175361" y="586941"/>
            <a:ext cx="6793278" cy="3333618"/>
          </a:xfrm>
          <a:prstGeom prst="rect">
            <a:avLst/>
          </a:prstGeom>
        </p:spPr>
      </p:pic>
      <p:sp>
        <p:nvSpPr>
          <p:cNvPr id="2" name="TextBox 1">
            <a:extLst>
              <a:ext uri="{FF2B5EF4-FFF2-40B4-BE49-F238E27FC236}">
                <a16:creationId xmlns:a16="http://schemas.microsoft.com/office/drawing/2014/main" id="{9C271EC4-CAD0-B131-59F8-A986005EE46F}"/>
              </a:ext>
            </a:extLst>
          </p:cNvPr>
          <p:cNvSpPr txBox="1"/>
          <p:nvPr/>
        </p:nvSpPr>
        <p:spPr>
          <a:xfrm>
            <a:off x="0" y="57955"/>
            <a:ext cx="9144000" cy="461665"/>
          </a:xfrm>
          <a:prstGeom prst="rect">
            <a:avLst/>
          </a:prstGeom>
          <a:noFill/>
        </p:spPr>
        <p:txBody>
          <a:bodyPr wrap="square" rtlCol="0">
            <a:spAutoFit/>
          </a:bodyPr>
          <a:lstStyle/>
          <a:p>
            <a:pPr algn="ctr"/>
            <a:r>
              <a:rPr lang="en-US" b="1" dirty="0">
                <a:solidFill>
                  <a:srgbClr val="002E51"/>
                </a:solidFill>
              </a:rPr>
              <a:t>Low-PV Study</a:t>
            </a:r>
          </a:p>
        </p:txBody>
      </p:sp>
      <p:sp>
        <p:nvSpPr>
          <p:cNvPr id="3" name="TextBox 2">
            <a:extLst>
              <a:ext uri="{FF2B5EF4-FFF2-40B4-BE49-F238E27FC236}">
                <a16:creationId xmlns:a16="http://schemas.microsoft.com/office/drawing/2014/main" id="{C6D4649E-B83E-683D-BC48-B02B0EB200EE}"/>
              </a:ext>
            </a:extLst>
          </p:cNvPr>
          <p:cNvSpPr txBox="1"/>
          <p:nvPr/>
        </p:nvSpPr>
        <p:spPr>
          <a:xfrm>
            <a:off x="896279" y="3785336"/>
            <a:ext cx="7027333" cy="577081"/>
          </a:xfrm>
          <a:prstGeom prst="rect">
            <a:avLst/>
          </a:prstGeom>
          <a:noFill/>
        </p:spPr>
        <p:txBody>
          <a:bodyPr wrap="square" rtlCol="0">
            <a:spAutoFit/>
          </a:bodyPr>
          <a:lstStyle/>
          <a:p>
            <a:pPr algn="r"/>
            <a:r>
              <a:rPr lang="en-US" sz="1050" b="0" i="0" u="none" strike="noStrike" baseline="0" dirty="0">
                <a:latin typeface="+mn-lt"/>
              </a:rPr>
              <a:t>Presentation 634/ Presented at the 64</a:t>
            </a:r>
            <a:r>
              <a:rPr lang="en-US" sz="1050" b="0" i="0" u="none" strike="noStrike" baseline="30000" dirty="0">
                <a:latin typeface="+mn-lt"/>
              </a:rPr>
              <a:t>th</a:t>
            </a:r>
            <a:r>
              <a:rPr lang="en-US" sz="1050" b="0" i="0" u="none" strike="noStrike" baseline="0" dirty="0">
                <a:latin typeface="+mn-lt"/>
              </a:rPr>
              <a:t> American Society of Hematology Annual </a:t>
            </a:r>
            <a:r>
              <a:rPr lang="en-US" sz="1050" dirty="0">
                <a:latin typeface="+mn-lt"/>
              </a:rPr>
              <a:t>M</a:t>
            </a:r>
            <a:r>
              <a:rPr lang="en-US" sz="1050" b="0" i="0" u="none" strike="noStrike" baseline="0" dirty="0">
                <a:latin typeface="+mn-lt"/>
              </a:rPr>
              <a:t>eeting </a:t>
            </a:r>
            <a:r>
              <a:rPr lang="en-US" sz="1050" dirty="0">
                <a:latin typeface="+mn-lt"/>
              </a:rPr>
              <a:t>and Ex</a:t>
            </a:r>
            <a:r>
              <a:rPr lang="en-US" sz="1050" b="0" i="0" u="none" strike="noStrike" baseline="0" dirty="0">
                <a:latin typeface="+mn-lt"/>
              </a:rPr>
              <a:t>position </a:t>
            </a:r>
          </a:p>
          <a:p>
            <a:pPr algn="r"/>
            <a:r>
              <a:rPr lang="en-US" sz="1050" b="0" i="0" u="none" strike="noStrike" baseline="0" dirty="0">
                <a:latin typeface="+mn-lt"/>
              </a:rPr>
              <a:t>New Orleans, LA, USA/ December 10-13, 2022 </a:t>
            </a:r>
          </a:p>
          <a:p>
            <a:pPr algn="r"/>
            <a:r>
              <a:rPr lang="en-US" sz="1050" b="0" i="0" u="none" strike="noStrike" baseline="0" dirty="0" err="1">
                <a:latin typeface="+mn-lt"/>
              </a:rPr>
              <a:t>Barbui</a:t>
            </a:r>
            <a:r>
              <a:rPr lang="en-US" sz="1050" b="0" i="0" u="none" strike="noStrike" baseline="0" dirty="0">
                <a:latin typeface="+mn-lt"/>
              </a:rPr>
              <a:t> T Blood (2022) 140 (Supplement 1): 1797-1799</a:t>
            </a:r>
            <a:endParaRPr lang="en-US" sz="1050" dirty="0">
              <a:latin typeface="+mn-lt"/>
            </a:endParaRPr>
          </a:p>
        </p:txBody>
      </p:sp>
    </p:spTree>
    <p:extLst>
      <p:ext uri="{BB962C8B-B14F-4D97-AF65-F5344CB8AC3E}">
        <p14:creationId xmlns:p14="http://schemas.microsoft.com/office/powerpoint/2010/main" val="19721977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271EC4-CAD0-B131-59F8-A986005EE46F}"/>
              </a:ext>
            </a:extLst>
          </p:cNvPr>
          <p:cNvSpPr txBox="1"/>
          <p:nvPr/>
        </p:nvSpPr>
        <p:spPr>
          <a:xfrm>
            <a:off x="0" y="180302"/>
            <a:ext cx="9144000" cy="3477875"/>
          </a:xfrm>
          <a:prstGeom prst="rect">
            <a:avLst/>
          </a:prstGeom>
          <a:noFill/>
        </p:spPr>
        <p:txBody>
          <a:bodyPr wrap="square" rtlCol="0">
            <a:spAutoFit/>
          </a:bodyPr>
          <a:lstStyle/>
          <a:p>
            <a:pPr algn="ctr"/>
            <a:r>
              <a:rPr lang="en-US" sz="2000" b="1" dirty="0">
                <a:solidFill>
                  <a:srgbClr val="002E51"/>
                </a:solidFill>
              </a:rPr>
              <a:t>Final thoughts </a:t>
            </a:r>
          </a:p>
          <a:p>
            <a:endParaRPr lang="en-US" sz="2000" b="1" dirty="0">
              <a:solidFill>
                <a:srgbClr val="002E51"/>
              </a:solidFill>
            </a:endParaRPr>
          </a:p>
          <a:p>
            <a:r>
              <a:rPr lang="en-US" sz="1800" b="1" dirty="0"/>
              <a:t>Is it time to rethink our treatment strategies for low-risk polycythemia vera?</a:t>
            </a:r>
          </a:p>
          <a:p>
            <a:endParaRPr lang="en-US" sz="1800" b="1" dirty="0"/>
          </a:p>
          <a:p>
            <a:r>
              <a:rPr lang="en-US" sz="1800" b="1" dirty="0"/>
              <a:t>Therapeutic phlebotomies and hydroxyurea have proved  efficacy in terms of thrombosis prevention but do not have disease modifying effects</a:t>
            </a:r>
          </a:p>
          <a:p>
            <a:endParaRPr lang="en-US" sz="1800" b="1" dirty="0"/>
          </a:p>
          <a:p>
            <a:r>
              <a:rPr lang="en-US" sz="1800" b="1" dirty="0" err="1"/>
              <a:t>Ropeg</a:t>
            </a:r>
            <a:r>
              <a:rPr lang="en-US" sz="1800" b="1" dirty="0"/>
              <a:t> interferon is not only helpful in thrombosis prevention and symptom relief but signals on these clinical trials suggest that it may have disease modifying effects  when started early in the course of the disease </a:t>
            </a:r>
          </a:p>
          <a:p>
            <a:endParaRPr lang="en-US" sz="1800" b="1" dirty="0"/>
          </a:p>
          <a:p>
            <a:r>
              <a:rPr lang="en-US" sz="1800" b="1" dirty="0"/>
              <a:t>Further studies will help to elucidate this question</a:t>
            </a:r>
          </a:p>
        </p:txBody>
      </p:sp>
    </p:spTree>
    <p:extLst>
      <p:ext uri="{BB962C8B-B14F-4D97-AF65-F5344CB8AC3E}">
        <p14:creationId xmlns:p14="http://schemas.microsoft.com/office/powerpoint/2010/main" val="1968437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11"/>
          <a:stretch>
            <a:fillRect/>
          </a:stretch>
        </p:blipFill>
        <p:spPr>
          <a:xfrm>
            <a:off x="-1" y="-12701"/>
            <a:ext cx="9129925" cy="5148263"/>
          </a:xfrm>
          <a:prstGeom prst="rect">
            <a:avLst/>
          </a:prstGeom>
        </p:spPr>
      </p:pic>
      <p:pic>
        <p:nvPicPr>
          <p:cNvPr id="16" name="Picture 15" descr="A blue and white card with text&#10;&#10;Description automatically generated">
            <a:extLst>
              <a:ext uri="{FF2B5EF4-FFF2-40B4-BE49-F238E27FC236}">
                <a16:creationId xmlns:a16="http://schemas.microsoft.com/office/drawing/2014/main" id="{094C75B5-B648-F94B-A232-0E630293993E}"/>
              </a:ext>
            </a:extLst>
          </p:cNvPr>
          <p:cNvPicPr>
            <a:picLocks noChangeAspect="1"/>
          </p:cNvPicPr>
          <p:nvPr/>
        </p:nvPicPr>
        <p:blipFill>
          <a:blip r:embed="rId12"/>
          <a:stretch>
            <a:fillRect/>
          </a:stretch>
        </p:blipFill>
        <p:spPr>
          <a:xfrm>
            <a:off x="0" y="-7938"/>
            <a:ext cx="9142202" cy="5156201"/>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September 27, 2023</a:t>
            </a:r>
          </a:p>
        </p:txBody>
      </p:sp>
    </p:spTree>
    <p:extLst>
      <p:ext uri="{BB962C8B-B14F-4D97-AF65-F5344CB8AC3E}">
        <p14:creationId xmlns:p14="http://schemas.microsoft.com/office/powerpoint/2010/main" val="9972514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Muhamad Alhaj Moustafa, MD, MS</a:t>
            </a:r>
          </a:p>
          <a:p>
            <a:r>
              <a:rPr lang="en-US" dirty="0">
                <a:solidFill>
                  <a:srgbClr val="002E51"/>
                </a:solidFill>
              </a:rPr>
              <a:t>Assistant Professor of Medicine</a:t>
            </a:r>
          </a:p>
          <a:p>
            <a:r>
              <a:rPr lang="en-US" dirty="0">
                <a:solidFill>
                  <a:srgbClr val="002E51"/>
                </a:solidFill>
              </a:rPr>
              <a:t>Mayo Clinic</a:t>
            </a:r>
          </a:p>
          <a:p>
            <a:r>
              <a:rPr lang="en-US" dirty="0">
                <a:solidFill>
                  <a:srgbClr val="002E51"/>
                </a:solidFill>
              </a:rPr>
              <a:t>Jacksonville, Florida</a:t>
            </a:r>
          </a:p>
        </p:txBody>
      </p:sp>
      <p:sp>
        <p:nvSpPr>
          <p:cNvPr id="4" name="Title 3"/>
          <p:cNvSpPr>
            <a:spLocks noGrp="1"/>
          </p:cNvSpPr>
          <p:nvPr>
            <p:ph type="title"/>
          </p:nvPr>
        </p:nvSpPr>
        <p:spPr>
          <a:xfrm>
            <a:off x="0" y="127465"/>
            <a:ext cx="9144000" cy="786936"/>
          </a:xfrm>
        </p:spPr>
        <p:txBody>
          <a:bodyPr/>
          <a:lstStyle/>
          <a:p>
            <a:r>
              <a:rPr lang="en-US" b="1" dirty="0">
                <a:solidFill>
                  <a:srgbClr val="C00000"/>
                </a:solidFill>
              </a:rPr>
              <a:t>Recent Approvals in DLBCL</a:t>
            </a:r>
          </a:p>
        </p:txBody>
      </p:sp>
    </p:spTree>
    <p:extLst>
      <p:ext uri="{BB962C8B-B14F-4D97-AF65-F5344CB8AC3E}">
        <p14:creationId xmlns:p14="http://schemas.microsoft.com/office/powerpoint/2010/main" val="24115338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7EF5-C233-4D4D-A28D-41CF71F90E00}"/>
              </a:ext>
            </a:extLst>
          </p:cNvPr>
          <p:cNvSpPr>
            <a:spLocks noGrp="1"/>
          </p:cNvSpPr>
          <p:nvPr>
            <p:ph type="title"/>
          </p:nvPr>
        </p:nvSpPr>
        <p:spPr>
          <a:xfrm>
            <a:off x="-8854" y="48012"/>
            <a:ext cx="7002083" cy="994431"/>
          </a:xfrm>
        </p:spPr>
        <p:txBody>
          <a:bodyPr>
            <a:normAutofit fontScale="90000"/>
          </a:bodyPr>
          <a:lstStyle/>
          <a:p>
            <a:r>
              <a:rPr lang="en-US" sz="3601" b="1" dirty="0">
                <a:solidFill>
                  <a:srgbClr val="C00000"/>
                </a:solidFill>
              </a:rPr>
              <a:t>Diffuse Large B Cell Lymphoma</a:t>
            </a:r>
            <a:endParaRPr lang="en-US" b="1" dirty="0"/>
          </a:p>
        </p:txBody>
      </p:sp>
      <p:sp>
        <p:nvSpPr>
          <p:cNvPr id="3" name="Content Placeholder 2">
            <a:extLst>
              <a:ext uri="{FF2B5EF4-FFF2-40B4-BE49-F238E27FC236}">
                <a16:creationId xmlns:a16="http://schemas.microsoft.com/office/drawing/2014/main" id="{D24BA8D3-C067-B84E-8B5A-40E4D3676D3F}"/>
              </a:ext>
            </a:extLst>
          </p:cNvPr>
          <p:cNvSpPr>
            <a:spLocks noGrp="1"/>
          </p:cNvSpPr>
          <p:nvPr>
            <p:ph idx="1"/>
          </p:nvPr>
        </p:nvSpPr>
        <p:spPr>
          <a:xfrm>
            <a:off x="1" y="1088742"/>
            <a:ext cx="5906828" cy="3356269"/>
          </a:xfrm>
        </p:spPr>
        <p:txBody>
          <a:bodyPr/>
          <a:lstStyle/>
          <a:p>
            <a:r>
              <a:rPr lang="en-US" dirty="0"/>
              <a:t>DLBCL accounts for 30% of adult NHL in The USA</a:t>
            </a:r>
          </a:p>
          <a:p>
            <a:r>
              <a:rPr lang="en-US" dirty="0"/>
              <a:t>Median age at diagnosis is </a:t>
            </a:r>
            <a:r>
              <a:rPr lang="en-US" b="1" u="sng" dirty="0"/>
              <a:t>66</a:t>
            </a:r>
            <a:r>
              <a:rPr lang="en-US" dirty="0"/>
              <a:t> years</a:t>
            </a:r>
          </a:p>
          <a:p>
            <a:r>
              <a:rPr lang="en-US" dirty="0"/>
              <a:t>Male&gt;female</a:t>
            </a:r>
          </a:p>
        </p:txBody>
      </p:sp>
      <p:graphicFrame>
        <p:nvGraphicFramePr>
          <p:cNvPr id="4" name="Chart 3">
            <a:extLst>
              <a:ext uri="{FF2B5EF4-FFF2-40B4-BE49-F238E27FC236}">
                <a16:creationId xmlns:a16="http://schemas.microsoft.com/office/drawing/2014/main" id="{2086555A-3ADB-E345-A812-259D56DEB8D7}"/>
              </a:ext>
            </a:extLst>
          </p:cNvPr>
          <p:cNvGraphicFramePr/>
          <p:nvPr/>
        </p:nvGraphicFramePr>
        <p:xfrm>
          <a:off x="5727075" y="1042638"/>
          <a:ext cx="880110" cy="86433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D9919125-180C-5F4F-8DA5-0BD40BF3EC38}"/>
              </a:ext>
            </a:extLst>
          </p:cNvPr>
          <p:cNvPicPr>
            <a:picLocks noChangeAspect="1"/>
          </p:cNvPicPr>
          <p:nvPr/>
        </p:nvPicPr>
        <p:blipFill>
          <a:blip r:embed="rId4"/>
          <a:stretch>
            <a:fillRect/>
          </a:stretch>
        </p:blipFill>
        <p:spPr>
          <a:xfrm flipH="1">
            <a:off x="2257724" y="2439366"/>
            <a:ext cx="951083" cy="520541"/>
          </a:xfrm>
          <a:prstGeom prst="rect">
            <a:avLst/>
          </a:prstGeom>
        </p:spPr>
      </p:pic>
      <p:sp>
        <p:nvSpPr>
          <p:cNvPr id="8" name="TextBox 7">
            <a:extLst>
              <a:ext uri="{FF2B5EF4-FFF2-40B4-BE49-F238E27FC236}">
                <a16:creationId xmlns:a16="http://schemas.microsoft.com/office/drawing/2014/main" id="{0BB425F1-64C4-421C-9279-275C8A18857B}"/>
              </a:ext>
            </a:extLst>
          </p:cNvPr>
          <p:cNvSpPr txBox="1"/>
          <p:nvPr/>
        </p:nvSpPr>
        <p:spPr>
          <a:xfrm>
            <a:off x="3470856" y="4587597"/>
            <a:ext cx="5237386" cy="380873"/>
          </a:xfrm>
          <a:prstGeom prst="rect">
            <a:avLst/>
          </a:prstGeom>
          <a:noFill/>
        </p:spPr>
        <p:txBody>
          <a:bodyPr wrap="square" rtlCol="0">
            <a:spAutoFit/>
          </a:bodyPr>
          <a:lstStyle/>
          <a:p>
            <a:r>
              <a:rPr lang="en-US" sz="675" dirty="0">
                <a:solidFill>
                  <a:srgbClr val="000000"/>
                </a:solidFill>
                <a:latin typeface="Source Sans Pro" panose="020B0503030403020204" pitchFamily="34" charset="0"/>
              </a:rPr>
              <a:t>SEER Cancer Stat Facts: DLBCL. National Cancer Institute. Bethesda, MD, </a:t>
            </a:r>
            <a:r>
              <a:rPr lang="en-US" sz="675" dirty="0">
                <a:solidFill>
                  <a:srgbClr val="0065A8"/>
                </a:solidFill>
                <a:latin typeface="Source Sans Pro" panose="020B0503030403020204" pitchFamily="34" charset="0"/>
              </a:rPr>
              <a:t>https://seer.cancer.gov/statfacts/html/dlbcl.html</a:t>
            </a:r>
          </a:p>
          <a:p>
            <a:r>
              <a:rPr lang="en-US" sz="600" dirty="0" err="1">
                <a:latin typeface="Open Sans" panose="020B0606030504020204" pitchFamily="34" charset="0"/>
              </a:rPr>
              <a:t>Epperla</a:t>
            </a:r>
            <a:r>
              <a:rPr lang="en-US" sz="600" dirty="0">
                <a:latin typeface="Open Sans" panose="020B0606030504020204" pitchFamily="34" charset="0"/>
              </a:rPr>
              <a:t>, N, Vaughn, JL, </a:t>
            </a:r>
            <a:r>
              <a:rPr lang="en-US" sz="600" dirty="0" err="1">
                <a:latin typeface="Open Sans" panose="020B0606030504020204" pitchFamily="34" charset="0"/>
              </a:rPr>
              <a:t>Othus</a:t>
            </a:r>
            <a:r>
              <a:rPr lang="en-US" sz="600" dirty="0">
                <a:latin typeface="Open Sans" panose="020B0606030504020204" pitchFamily="34" charset="0"/>
              </a:rPr>
              <a:t>, M, </a:t>
            </a:r>
            <a:r>
              <a:rPr lang="en-US" sz="600" dirty="0" err="1">
                <a:latin typeface="Open Sans" panose="020B0606030504020204" pitchFamily="34" charset="0"/>
              </a:rPr>
              <a:t>Hallack</a:t>
            </a:r>
            <a:r>
              <a:rPr lang="en-US" sz="600" dirty="0">
                <a:latin typeface="Open Sans" panose="020B0606030504020204" pitchFamily="34" charset="0"/>
              </a:rPr>
              <a:t>, A, Costa, LJ. Recent survival trends in diffuse large B-cell Lymphoma––</a:t>
            </a:r>
            <a:r>
              <a:rPr lang="en-US" sz="600" i="1" dirty="0">
                <a:latin typeface="Open Sans" panose="020B0606030504020204" pitchFamily="34" charset="0"/>
              </a:rPr>
              <a:t>Have we made any progress beyond rituximab?</a:t>
            </a:r>
            <a:r>
              <a:rPr lang="en-US" sz="600" dirty="0">
                <a:latin typeface="Open Sans" panose="020B0606030504020204" pitchFamily="34" charset="0"/>
              </a:rPr>
              <a:t> </a:t>
            </a:r>
            <a:r>
              <a:rPr lang="en-US" sz="600" i="1" dirty="0">
                <a:latin typeface="Open Sans" panose="020B0606030504020204" pitchFamily="34" charset="0"/>
              </a:rPr>
              <a:t>Cancer Med</a:t>
            </a:r>
            <a:r>
              <a:rPr lang="en-US" sz="600" dirty="0">
                <a:latin typeface="Open Sans" panose="020B0606030504020204" pitchFamily="34" charset="0"/>
              </a:rPr>
              <a:t>. 2020; 9: 5519– 5525. </a:t>
            </a:r>
            <a:r>
              <a:rPr lang="en-US" sz="600" dirty="0">
                <a:solidFill>
                  <a:srgbClr val="005274"/>
                </a:solidFill>
                <a:latin typeface="Open Sans" panose="020B0606030504020204" pitchFamily="34" charset="0"/>
                <a:hlinkClick r:id="rId5"/>
              </a:rPr>
              <a:t>https://doi.org/10.1002/cam4.3237</a:t>
            </a:r>
            <a:endParaRPr lang="en-US" sz="675" dirty="0"/>
          </a:p>
        </p:txBody>
      </p:sp>
      <p:pic>
        <p:nvPicPr>
          <p:cNvPr id="1026" name="Picture 2" descr="Diffuse Large B-cell Lymphoma, Anaplastic Variant - 2.">
            <a:extLst>
              <a:ext uri="{FF2B5EF4-FFF2-40B4-BE49-F238E27FC236}">
                <a16:creationId xmlns:a16="http://schemas.microsoft.com/office/drawing/2014/main" id="{32F56218-9EC8-4890-834A-F2D57A081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3229" y="1712"/>
            <a:ext cx="2150771" cy="171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697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10;&#10;Description automatically generated">
            <a:extLst>
              <a:ext uri="{FF2B5EF4-FFF2-40B4-BE49-F238E27FC236}">
                <a16:creationId xmlns:a16="http://schemas.microsoft.com/office/drawing/2014/main" id="{ABAFFEC8-ACA9-4DAA-9526-F4530D6D4C8C}"/>
              </a:ext>
            </a:extLst>
          </p:cNvPr>
          <p:cNvPicPr>
            <a:picLocks noGrp="1" noChangeAspect="1"/>
          </p:cNvPicPr>
          <p:nvPr>
            <p:ph idx="1"/>
          </p:nvPr>
        </p:nvPicPr>
        <p:blipFill>
          <a:blip r:embed="rId3"/>
          <a:stretch>
            <a:fillRect/>
          </a:stretch>
        </p:blipFill>
        <p:spPr>
          <a:xfrm>
            <a:off x="177878" y="1009837"/>
            <a:ext cx="7016399" cy="2986778"/>
          </a:xfrm>
        </p:spPr>
      </p:pic>
      <p:sp>
        <p:nvSpPr>
          <p:cNvPr id="2" name="Title 1">
            <a:extLst>
              <a:ext uri="{FF2B5EF4-FFF2-40B4-BE49-F238E27FC236}">
                <a16:creationId xmlns:a16="http://schemas.microsoft.com/office/drawing/2014/main" id="{F1076D7E-AC13-4D1E-9886-9B2DD6DE8923}"/>
              </a:ext>
            </a:extLst>
          </p:cNvPr>
          <p:cNvSpPr>
            <a:spLocks noGrp="1"/>
          </p:cNvSpPr>
          <p:nvPr>
            <p:ph type="title"/>
          </p:nvPr>
        </p:nvSpPr>
        <p:spPr>
          <a:xfrm>
            <a:off x="571486" y="15406"/>
            <a:ext cx="7886700" cy="994431"/>
          </a:xfrm>
        </p:spPr>
        <p:txBody>
          <a:bodyPr/>
          <a:lstStyle/>
          <a:p>
            <a:r>
              <a:rPr lang="en-US" b="1" dirty="0">
                <a:latin typeface="+mn-lt"/>
              </a:rPr>
              <a:t>Diffuse Large B-cell lymphoma</a:t>
            </a:r>
          </a:p>
        </p:txBody>
      </p:sp>
      <p:sp>
        <p:nvSpPr>
          <p:cNvPr id="5" name="TextBox 4">
            <a:extLst>
              <a:ext uri="{FF2B5EF4-FFF2-40B4-BE49-F238E27FC236}">
                <a16:creationId xmlns:a16="http://schemas.microsoft.com/office/drawing/2014/main" id="{32F84EF6-8454-49C0-871B-351596B752C0}"/>
              </a:ext>
            </a:extLst>
          </p:cNvPr>
          <p:cNvSpPr txBox="1"/>
          <p:nvPr/>
        </p:nvSpPr>
        <p:spPr>
          <a:xfrm>
            <a:off x="3828644" y="4630639"/>
            <a:ext cx="4534458" cy="300082"/>
          </a:xfrm>
          <a:prstGeom prst="rect">
            <a:avLst/>
          </a:prstGeom>
          <a:noFill/>
        </p:spPr>
        <p:txBody>
          <a:bodyPr wrap="square" rtlCol="0">
            <a:spAutoFit/>
          </a:bodyPr>
          <a:lstStyle/>
          <a:p>
            <a:r>
              <a:rPr lang="en-US" sz="675" dirty="0">
                <a:solidFill>
                  <a:srgbClr val="000000"/>
                </a:solidFill>
                <a:latin typeface="Source Sans Pro" panose="020B0503030403020204" pitchFamily="34" charset="0"/>
              </a:rPr>
              <a:t>SEER Cancer Stat Facts: Follicular Lymphoma. National Cancer Institute. Bethesda, MD, </a:t>
            </a:r>
            <a:r>
              <a:rPr lang="en-US" sz="675" dirty="0">
                <a:solidFill>
                  <a:srgbClr val="0065A8"/>
                </a:solidFill>
                <a:latin typeface="Source Sans Pro" panose="020B0503030403020204" pitchFamily="34" charset="0"/>
                <a:hlinkClick r:id="rId4"/>
              </a:rPr>
              <a:t>https://seer.cancer.gov/statfacts/html/follicular.html</a:t>
            </a:r>
            <a:endParaRPr lang="en-US" sz="675" dirty="0"/>
          </a:p>
        </p:txBody>
      </p:sp>
      <p:cxnSp>
        <p:nvCxnSpPr>
          <p:cNvPr id="8" name="Straight Connector 7">
            <a:extLst>
              <a:ext uri="{FF2B5EF4-FFF2-40B4-BE49-F238E27FC236}">
                <a16:creationId xmlns:a16="http://schemas.microsoft.com/office/drawing/2014/main" id="{B642A940-3A67-4199-8DDE-B59004A73237}"/>
              </a:ext>
            </a:extLst>
          </p:cNvPr>
          <p:cNvCxnSpPr>
            <a:cxnSpLocks/>
          </p:cNvCxnSpPr>
          <p:nvPr/>
        </p:nvCxnSpPr>
        <p:spPr>
          <a:xfrm flipV="1">
            <a:off x="3828644" y="2093544"/>
            <a:ext cx="912205" cy="2700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919B67-3E91-457F-A445-9F28D67D3800}"/>
              </a:ext>
            </a:extLst>
          </p:cNvPr>
          <p:cNvCxnSpPr>
            <a:cxnSpLocks/>
          </p:cNvCxnSpPr>
          <p:nvPr/>
        </p:nvCxnSpPr>
        <p:spPr>
          <a:xfrm flipV="1">
            <a:off x="936344" y="2458426"/>
            <a:ext cx="2622287" cy="1605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EC3AB5-80FD-4EE1-9590-45C3B0DDA930}"/>
              </a:ext>
            </a:extLst>
          </p:cNvPr>
          <p:cNvCxnSpPr>
            <a:cxnSpLocks/>
          </p:cNvCxnSpPr>
          <p:nvPr/>
        </p:nvCxnSpPr>
        <p:spPr>
          <a:xfrm flipV="1">
            <a:off x="5142220" y="1943943"/>
            <a:ext cx="1639538" cy="693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Down 14">
            <a:extLst>
              <a:ext uri="{FF2B5EF4-FFF2-40B4-BE49-F238E27FC236}">
                <a16:creationId xmlns:a16="http://schemas.microsoft.com/office/drawing/2014/main" id="{A6185731-8CC2-48A1-AFA6-87477177EFF6}"/>
              </a:ext>
            </a:extLst>
          </p:cNvPr>
          <p:cNvSpPr/>
          <p:nvPr/>
        </p:nvSpPr>
        <p:spPr>
          <a:xfrm rot="10800000" flipH="1">
            <a:off x="4346776" y="2369367"/>
            <a:ext cx="60641" cy="270013"/>
          </a:xfrm>
          <a:prstGeom prst="downArrow">
            <a:avLst/>
          </a:prstGeom>
          <a:solidFill>
            <a:srgbClr val="00206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ADFD1C1C-1D47-4D69-96D8-F77CE2BD0CAD}"/>
              </a:ext>
            </a:extLst>
          </p:cNvPr>
          <p:cNvSpPr txBox="1"/>
          <p:nvPr/>
        </p:nvSpPr>
        <p:spPr>
          <a:xfrm>
            <a:off x="3828644" y="2720250"/>
            <a:ext cx="1474124" cy="369332"/>
          </a:xfrm>
          <a:prstGeom prst="rect">
            <a:avLst/>
          </a:prstGeom>
          <a:noFill/>
        </p:spPr>
        <p:txBody>
          <a:bodyPr wrap="square" rtlCol="0">
            <a:spAutoFit/>
          </a:bodyPr>
          <a:lstStyle/>
          <a:p>
            <a:r>
              <a:rPr lang="en-US" sz="1800" dirty="0"/>
              <a:t>Rituximab</a:t>
            </a:r>
          </a:p>
        </p:txBody>
      </p:sp>
      <p:sp>
        <p:nvSpPr>
          <p:cNvPr id="3" name="Title 1">
            <a:extLst>
              <a:ext uri="{FF2B5EF4-FFF2-40B4-BE49-F238E27FC236}">
                <a16:creationId xmlns:a16="http://schemas.microsoft.com/office/drawing/2014/main" id="{FB33290B-D697-0B02-8C4A-5AE1C1FA0CE7}"/>
              </a:ext>
            </a:extLst>
          </p:cNvPr>
          <p:cNvSpPr txBox="1">
            <a:spLocks/>
          </p:cNvSpPr>
          <p:nvPr/>
        </p:nvSpPr>
        <p:spPr>
          <a:xfrm>
            <a:off x="-8854" y="48012"/>
            <a:ext cx="6622155" cy="994431"/>
          </a:xfrm>
        </p:spPr>
        <p:txBody>
          <a:bodyPr>
            <a:normAutofit fontScale="90000"/>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601" b="1" kern="0" dirty="0">
                <a:solidFill>
                  <a:srgbClr val="C00000"/>
                </a:solidFill>
              </a:rPr>
              <a:t>Diffuse Large B Cell Lymphoma</a:t>
            </a:r>
            <a:endParaRPr lang="en-US" b="1" kern="0" dirty="0"/>
          </a:p>
        </p:txBody>
      </p:sp>
    </p:spTree>
    <p:extLst>
      <p:ext uri="{BB962C8B-B14F-4D97-AF65-F5344CB8AC3E}">
        <p14:creationId xmlns:p14="http://schemas.microsoft.com/office/powerpoint/2010/main" val="368228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FF395-ED13-40FD-8FA1-02DD6CE0BFF8}"/>
              </a:ext>
            </a:extLst>
          </p:cNvPr>
          <p:cNvSpPr>
            <a:spLocks noGrp="1"/>
          </p:cNvSpPr>
          <p:nvPr>
            <p:ph type="title"/>
          </p:nvPr>
        </p:nvSpPr>
        <p:spPr>
          <a:xfrm>
            <a:off x="730043" y="149068"/>
            <a:ext cx="7683914" cy="511969"/>
          </a:xfrm>
        </p:spPr>
        <p:txBody>
          <a:bodyPr>
            <a:normAutofit fontScale="90000"/>
          </a:bodyPr>
          <a:lstStyle/>
          <a:p>
            <a:r>
              <a:rPr lang="en-US" dirty="0"/>
              <a:t>The story of R-CHOP</a:t>
            </a:r>
          </a:p>
        </p:txBody>
      </p:sp>
      <p:sp>
        <p:nvSpPr>
          <p:cNvPr id="4" name="TextBox 3">
            <a:extLst>
              <a:ext uri="{FF2B5EF4-FFF2-40B4-BE49-F238E27FC236}">
                <a16:creationId xmlns:a16="http://schemas.microsoft.com/office/drawing/2014/main" id="{BE331574-9F40-46C2-B544-45BBC8D5D205}"/>
              </a:ext>
            </a:extLst>
          </p:cNvPr>
          <p:cNvSpPr txBox="1"/>
          <p:nvPr/>
        </p:nvSpPr>
        <p:spPr>
          <a:xfrm>
            <a:off x="1357752" y="1009685"/>
            <a:ext cx="1207604" cy="369332"/>
          </a:xfrm>
          <a:prstGeom prst="rect">
            <a:avLst/>
          </a:prstGeom>
          <a:noFill/>
        </p:spPr>
        <p:txBody>
          <a:bodyPr wrap="square" rtlCol="0">
            <a:spAutoFit/>
          </a:bodyPr>
          <a:lstStyle/>
          <a:p>
            <a:r>
              <a:rPr lang="en-US" sz="1800" dirty="0"/>
              <a:t>1988</a:t>
            </a:r>
          </a:p>
        </p:txBody>
      </p:sp>
      <p:sp>
        <p:nvSpPr>
          <p:cNvPr id="9" name="TextBox 8">
            <a:extLst>
              <a:ext uri="{FF2B5EF4-FFF2-40B4-BE49-F238E27FC236}">
                <a16:creationId xmlns:a16="http://schemas.microsoft.com/office/drawing/2014/main" id="{79F487A7-F0ED-476A-A1C7-699EA14C1825}"/>
              </a:ext>
            </a:extLst>
          </p:cNvPr>
          <p:cNvSpPr txBox="1"/>
          <p:nvPr/>
        </p:nvSpPr>
        <p:spPr>
          <a:xfrm>
            <a:off x="276896" y="1477654"/>
            <a:ext cx="3193988" cy="369332"/>
          </a:xfrm>
          <a:prstGeom prst="rect">
            <a:avLst/>
          </a:prstGeom>
          <a:noFill/>
        </p:spPr>
        <p:txBody>
          <a:bodyPr wrap="square" rtlCol="0">
            <a:spAutoFit/>
          </a:bodyPr>
          <a:lstStyle/>
          <a:p>
            <a:r>
              <a:rPr lang="en-US" sz="1800" dirty="0"/>
              <a:t>CHOP became standard*</a:t>
            </a:r>
          </a:p>
        </p:txBody>
      </p:sp>
      <p:sp>
        <p:nvSpPr>
          <p:cNvPr id="10" name="TextBox 9">
            <a:extLst>
              <a:ext uri="{FF2B5EF4-FFF2-40B4-BE49-F238E27FC236}">
                <a16:creationId xmlns:a16="http://schemas.microsoft.com/office/drawing/2014/main" id="{BCF2A9EA-CB13-4124-B608-D2082990E309}"/>
              </a:ext>
            </a:extLst>
          </p:cNvPr>
          <p:cNvSpPr txBox="1"/>
          <p:nvPr/>
        </p:nvSpPr>
        <p:spPr>
          <a:xfrm>
            <a:off x="4881546" y="1064646"/>
            <a:ext cx="1207604" cy="369332"/>
          </a:xfrm>
          <a:prstGeom prst="rect">
            <a:avLst/>
          </a:prstGeom>
          <a:noFill/>
        </p:spPr>
        <p:txBody>
          <a:bodyPr wrap="square" rtlCol="0">
            <a:spAutoFit/>
          </a:bodyPr>
          <a:lstStyle/>
          <a:p>
            <a:r>
              <a:rPr lang="en-US" sz="1800" dirty="0"/>
              <a:t>2002</a:t>
            </a:r>
          </a:p>
        </p:txBody>
      </p:sp>
      <p:cxnSp>
        <p:nvCxnSpPr>
          <p:cNvPr id="11" name="Straight Arrow Connector 10">
            <a:extLst>
              <a:ext uri="{FF2B5EF4-FFF2-40B4-BE49-F238E27FC236}">
                <a16:creationId xmlns:a16="http://schemas.microsoft.com/office/drawing/2014/main" id="{966528BE-A2CC-43B6-A98A-CFE5DAE31F3E}"/>
              </a:ext>
            </a:extLst>
          </p:cNvPr>
          <p:cNvCxnSpPr/>
          <p:nvPr/>
        </p:nvCxnSpPr>
        <p:spPr>
          <a:xfrm>
            <a:off x="3280704" y="1680548"/>
            <a:ext cx="708163"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C0CD99-C040-4884-88C3-E7D888D186A7}"/>
              </a:ext>
            </a:extLst>
          </p:cNvPr>
          <p:cNvSpPr txBox="1"/>
          <p:nvPr/>
        </p:nvSpPr>
        <p:spPr>
          <a:xfrm>
            <a:off x="3417636" y="4583752"/>
            <a:ext cx="5269164" cy="276999"/>
          </a:xfrm>
          <a:prstGeom prst="rect">
            <a:avLst/>
          </a:prstGeom>
          <a:noFill/>
        </p:spPr>
        <p:txBody>
          <a:bodyPr wrap="square" rtlCol="0">
            <a:spAutoFit/>
          </a:bodyPr>
          <a:lstStyle/>
          <a:p>
            <a:r>
              <a:rPr lang="en-US" sz="600" dirty="0">
                <a:solidFill>
                  <a:srgbClr val="222222"/>
                </a:solidFill>
                <a:latin typeface="Arial" panose="020B0604020202020204" pitchFamily="34" charset="0"/>
              </a:rPr>
              <a:t>*</a:t>
            </a:r>
            <a:r>
              <a:rPr lang="en-US" sz="600" dirty="0" err="1">
                <a:solidFill>
                  <a:srgbClr val="222222"/>
                </a:solidFill>
                <a:latin typeface="Arial" panose="020B0604020202020204" pitchFamily="34" charset="0"/>
              </a:rPr>
              <a:t>Coltman</a:t>
            </a:r>
            <a:r>
              <a:rPr lang="en-US" sz="600" dirty="0">
                <a:solidFill>
                  <a:srgbClr val="222222"/>
                </a:solidFill>
                <a:latin typeface="Arial" panose="020B0604020202020204" pitchFamily="34" charset="0"/>
              </a:rPr>
              <a:t> CA, et al. Southwest Oncology Group studies in diffuse large cell lymphoma: a subset analysis. Cancer chemotherapy: challenges for the future. Tokyo, Japan: Excerpta Medica. 1988:194-202</a:t>
            </a:r>
            <a:endParaRPr lang="en-US" sz="1800" dirty="0"/>
          </a:p>
        </p:txBody>
      </p:sp>
      <p:pic>
        <p:nvPicPr>
          <p:cNvPr id="12" name="Picture 11" descr="A screenshot of a computer&#10;&#10;Description automatically generated with medium confidence">
            <a:extLst>
              <a:ext uri="{FF2B5EF4-FFF2-40B4-BE49-F238E27FC236}">
                <a16:creationId xmlns:a16="http://schemas.microsoft.com/office/drawing/2014/main" id="{1B35CF66-E0F7-4CE4-ADDE-AF101FA54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16" y="1788794"/>
            <a:ext cx="3235901" cy="736790"/>
          </a:xfrm>
          <a:prstGeom prst="rect">
            <a:avLst/>
          </a:prstGeom>
        </p:spPr>
      </p:pic>
      <p:pic>
        <p:nvPicPr>
          <p:cNvPr id="14" name="Picture 13" descr="Diagram&#10;&#10;Description automatically generated with low confidence">
            <a:extLst>
              <a:ext uri="{FF2B5EF4-FFF2-40B4-BE49-F238E27FC236}">
                <a16:creationId xmlns:a16="http://schemas.microsoft.com/office/drawing/2014/main" id="{CD4542D8-A08A-40A6-9CE9-53400025B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42" y="2486566"/>
            <a:ext cx="2366625" cy="1844311"/>
          </a:xfrm>
          <a:prstGeom prst="rect">
            <a:avLst/>
          </a:prstGeom>
        </p:spPr>
      </p:pic>
      <p:pic>
        <p:nvPicPr>
          <p:cNvPr id="16" name="Picture 15" descr="Text&#10;&#10;Description automatically generated">
            <a:extLst>
              <a:ext uri="{FF2B5EF4-FFF2-40B4-BE49-F238E27FC236}">
                <a16:creationId xmlns:a16="http://schemas.microsoft.com/office/drawing/2014/main" id="{C2F1C33E-36DB-4FB2-832A-40225239C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213" y="1752642"/>
            <a:ext cx="3213734" cy="839326"/>
          </a:xfrm>
          <a:prstGeom prst="rect">
            <a:avLst/>
          </a:prstGeom>
        </p:spPr>
      </p:pic>
      <p:sp>
        <p:nvSpPr>
          <p:cNvPr id="20" name="TextBox 19">
            <a:extLst>
              <a:ext uri="{FF2B5EF4-FFF2-40B4-BE49-F238E27FC236}">
                <a16:creationId xmlns:a16="http://schemas.microsoft.com/office/drawing/2014/main" id="{CDFC3501-D85F-46ED-93A6-158334037C47}"/>
              </a:ext>
            </a:extLst>
          </p:cNvPr>
          <p:cNvSpPr txBox="1"/>
          <p:nvPr/>
        </p:nvSpPr>
        <p:spPr>
          <a:xfrm>
            <a:off x="4165212" y="1467411"/>
            <a:ext cx="3820450" cy="369332"/>
          </a:xfrm>
          <a:prstGeom prst="rect">
            <a:avLst/>
          </a:prstGeom>
          <a:noFill/>
        </p:spPr>
        <p:txBody>
          <a:bodyPr wrap="square" rtlCol="0">
            <a:spAutoFit/>
          </a:bodyPr>
          <a:lstStyle/>
          <a:p>
            <a:r>
              <a:rPr lang="en-US" sz="1800" b="1" dirty="0">
                <a:solidFill>
                  <a:srgbClr val="C00000"/>
                </a:solidFill>
              </a:rPr>
              <a:t>R</a:t>
            </a:r>
            <a:r>
              <a:rPr lang="en-US" sz="1800" dirty="0"/>
              <a:t>-CHOP became standard</a:t>
            </a:r>
          </a:p>
        </p:txBody>
      </p:sp>
      <p:pic>
        <p:nvPicPr>
          <p:cNvPr id="1030" name="Picture 6">
            <a:extLst>
              <a:ext uri="{FF2B5EF4-FFF2-40B4-BE49-F238E27FC236}">
                <a16:creationId xmlns:a16="http://schemas.microsoft.com/office/drawing/2014/main" id="{38619F31-B48E-4532-9098-CF490E4E5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1546" y="2525583"/>
            <a:ext cx="2208508" cy="17468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C358AED-0DC6-266C-B3DE-EEC43688E1C6}"/>
              </a:ext>
            </a:extLst>
          </p:cNvPr>
          <p:cNvSpPr txBox="1">
            <a:spLocks/>
          </p:cNvSpPr>
          <p:nvPr/>
        </p:nvSpPr>
        <p:spPr>
          <a:xfrm>
            <a:off x="98962" y="-13200"/>
            <a:ext cx="7886700" cy="678583"/>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C00000"/>
                </a:solidFill>
              </a:rPr>
              <a:t>Newly Diagnosed DLCBL</a:t>
            </a:r>
          </a:p>
        </p:txBody>
      </p:sp>
    </p:spTree>
    <p:extLst>
      <p:ext uri="{BB962C8B-B14F-4D97-AF65-F5344CB8AC3E}">
        <p14:creationId xmlns:p14="http://schemas.microsoft.com/office/powerpoint/2010/main" val="213003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2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Box 3"/>
          <p:cNvSpPr txBox="1">
            <a:spLocks noChangeArrowheads="1"/>
          </p:cNvSpPr>
          <p:nvPr/>
        </p:nvSpPr>
        <p:spPr bwMode="auto">
          <a:xfrm>
            <a:off x="3779148" y="1723994"/>
            <a:ext cx="937491" cy="415498"/>
          </a:xfrm>
          <a:prstGeom prst="rect">
            <a:avLst/>
          </a:prstGeom>
          <a:solidFill>
            <a:srgbClr val="0070C0"/>
          </a:solidFill>
          <a:ln w="9525">
            <a:solidFill>
              <a:srgbClr val="0070C0"/>
            </a:solidFill>
            <a:miter lim="800000"/>
            <a:headEnd/>
            <a:tailEnd/>
          </a:ln>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defTabSz="342889">
              <a:spcBef>
                <a:spcPct val="0"/>
              </a:spcBef>
              <a:buNone/>
              <a:defRPr/>
            </a:pPr>
            <a:r>
              <a:rPr lang="en-US" altLang="en-US" sz="1050" b="1" dirty="0">
                <a:latin typeface="Tahoma" charset="0"/>
                <a:ea typeface="MS PGothic" charset="-128"/>
              </a:rPr>
              <a:t>R-CHOP</a:t>
            </a:r>
          </a:p>
          <a:p>
            <a:pPr algn="ctr" defTabSz="342889">
              <a:spcBef>
                <a:spcPct val="0"/>
              </a:spcBef>
              <a:buNone/>
              <a:defRPr/>
            </a:pPr>
            <a:r>
              <a:rPr lang="en-US" altLang="en-US" sz="1050" b="1" dirty="0">
                <a:latin typeface="Tahoma" charset="0"/>
                <a:ea typeface="MS PGothic" charset="-128"/>
              </a:rPr>
              <a:t>Graveyard </a:t>
            </a:r>
          </a:p>
        </p:txBody>
      </p:sp>
      <p:cxnSp>
        <p:nvCxnSpPr>
          <p:cNvPr id="6" name="Straight Connector 5"/>
          <p:cNvCxnSpPr>
            <a:cxnSpLocks/>
            <a:stCxn id="75777" idx="3"/>
            <a:endCxn id="26" idx="1"/>
          </p:cNvCxnSpPr>
          <p:nvPr/>
        </p:nvCxnSpPr>
        <p:spPr>
          <a:xfrm>
            <a:off x="4716639" y="1931743"/>
            <a:ext cx="1965109" cy="10575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a:stCxn id="75777" idx="3"/>
            <a:endCxn id="25" idx="1"/>
          </p:cNvCxnSpPr>
          <p:nvPr/>
        </p:nvCxnSpPr>
        <p:spPr>
          <a:xfrm flipV="1">
            <a:off x="4716639" y="1642909"/>
            <a:ext cx="2022852" cy="288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a:stCxn id="75777" idx="0"/>
            <a:endCxn id="22" idx="2"/>
          </p:cNvCxnSpPr>
          <p:nvPr/>
        </p:nvCxnSpPr>
        <p:spPr>
          <a:xfrm flipH="1" flipV="1">
            <a:off x="4218385" y="351751"/>
            <a:ext cx="29509" cy="13722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a:stCxn id="32" idx="0"/>
            <a:endCxn id="75777" idx="2"/>
          </p:cNvCxnSpPr>
          <p:nvPr/>
        </p:nvCxnSpPr>
        <p:spPr>
          <a:xfrm flipH="1" flipV="1">
            <a:off x="4247894" y="2139492"/>
            <a:ext cx="2071655" cy="1210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a:stCxn id="29" idx="2"/>
            <a:endCxn id="75777" idx="1"/>
          </p:cNvCxnSpPr>
          <p:nvPr/>
        </p:nvCxnSpPr>
        <p:spPr>
          <a:xfrm>
            <a:off x="1273375" y="897403"/>
            <a:ext cx="2505773" cy="1034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a:stCxn id="36" idx="3"/>
            <a:endCxn id="75777" idx="1"/>
          </p:cNvCxnSpPr>
          <p:nvPr/>
        </p:nvCxnSpPr>
        <p:spPr>
          <a:xfrm flipV="1">
            <a:off x="1994316" y="1931743"/>
            <a:ext cx="1784832" cy="1239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a:stCxn id="75777" idx="0"/>
            <a:endCxn id="23" idx="2"/>
          </p:cNvCxnSpPr>
          <p:nvPr/>
        </p:nvCxnSpPr>
        <p:spPr>
          <a:xfrm flipH="1" flipV="1">
            <a:off x="2241354" y="367166"/>
            <a:ext cx="2006540" cy="1356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64769" y="97835"/>
            <a:ext cx="707231" cy="253916"/>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O-CHOP</a:t>
            </a:r>
          </a:p>
        </p:txBody>
      </p:sp>
      <p:sp>
        <p:nvSpPr>
          <p:cNvPr id="23" name="TextBox 22"/>
          <p:cNvSpPr txBox="1"/>
          <p:nvPr/>
        </p:nvSpPr>
        <p:spPr>
          <a:xfrm>
            <a:off x="1740696" y="113250"/>
            <a:ext cx="1001315" cy="253916"/>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DA-EPOCH-R</a:t>
            </a:r>
          </a:p>
        </p:txBody>
      </p:sp>
      <p:sp>
        <p:nvSpPr>
          <p:cNvPr id="24" name="TextBox 23"/>
          <p:cNvSpPr txBox="1"/>
          <p:nvPr/>
        </p:nvSpPr>
        <p:spPr>
          <a:xfrm>
            <a:off x="6600367" y="2045223"/>
            <a:ext cx="1056085" cy="392415"/>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R2CHOP </a:t>
            </a:r>
            <a:r>
              <a:rPr lang="en-US" sz="900" b="1" dirty="0">
                <a:solidFill>
                  <a:prstClr val="black"/>
                </a:solidFill>
                <a:latin typeface="Calibri"/>
              </a:rPr>
              <a:t>(</a:t>
            </a:r>
            <a:r>
              <a:rPr lang="en-US" sz="900" b="1" dirty="0" err="1">
                <a:solidFill>
                  <a:prstClr val="black"/>
                </a:solidFill>
                <a:latin typeface="Calibri"/>
              </a:rPr>
              <a:t>lenalidomide</a:t>
            </a:r>
            <a:r>
              <a:rPr lang="en-US" sz="900" b="1" dirty="0">
                <a:solidFill>
                  <a:prstClr val="black"/>
                </a:solidFill>
                <a:latin typeface="Calibri"/>
              </a:rPr>
              <a:t>)</a:t>
            </a:r>
          </a:p>
        </p:txBody>
      </p:sp>
      <p:sp>
        <p:nvSpPr>
          <p:cNvPr id="25" name="TextBox 24"/>
          <p:cNvSpPr txBox="1"/>
          <p:nvPr/>
        </p:nvSpPr>
        <p:spPr>
          <a:xfrm>
            <a:off x="6739491" y="1435160"/>
            <a:ext cx="756047" cy="41549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 </a:t>
            </a:r>
            <a:r>
              <a:rPr lang="en-US" sz="1050" b="1" dirty="0" err="1">
                <a:solidFill>
                  <a:prstClr val="black"/>
                </a:solidFill>
                <a:latin typeface="Calibri"/>
              </a:rPr>
              <a:t>ibrutinib</a:t>
            </a:r>
            <a:endParaRPr lang="en-US" sz="1050" b="1" dirty="0">
              <a:solidFill>
                <a:prstClr val="black"/>
              </a:solidFill>
              <a:latin typeface="Calibri"/>
            </a:endParaRPr>
          </a:p>
        </p:txBody>
      </p:sp>
      <p:sp>
        <p:nvSpPr>
          <p:cNvPr id="26" name="TextBox 25"/>
          <p:cNvSpPr txBox="1"/>
          <p:nvPr/>
        </p:nvSpPr>
        <p:spPr>
          <a:xfrm>
            <a:off x="6681748" y="2781526"/>
            <a:ext cx="971550" cy="41549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 </a:t>
            </a:r>
            <a:r>
              <a:rPr lang="en-US" sz="1050" b="1" dirty="0" err="1">
                <a:solidFill>
                  <a:prstClr val="black"/>
                </a:solidFill>
                <a:latin typeface="Calibri"/>
              </a:rPr>
              <a:t>bortezomib</a:t>
            </a:r>
            <a:endParaRPr lang="en-US" sz="1050" b="1" dirty="0">
              <a:solidFill>
                <a:prstClr val="black"/>
              </a:solidFill>
              <a:latin typeface="Calibri"/>
            </a:endParaRPr>
          </a:p>
        </p:txBody>
      </p:sp>
      <p:sp>
        <p:nvSpPr>
          <p:cNvPr id="75790" name="TextBox 26"/>
          <p:cNvSpPr txBox="1">
            <a:spLocks noChangeArrowheads="1"/>
          </p:cNvSpPr>
          <p:nvPr/>
        </p:nvSpPr>
        <p:spPr bwMode="auto">
          <a:xfrm>
            <a:off x="2776538" y="113250"/>
            <a:ext cx="1084888"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Alliance 50303</a:t>
            </a:r>
          </a:p>
          <a:p>
            <a:pPr defTabSz="342889">
              <a:spcBef>
                <a:spcPct val="0"/>
              </a:spcBef>
              <a:buNone/>
              <a:defRPr/>
            </a:pPr>
            <a:r>
              <a:rPr lang="en-US" altLang="en-US" sz="1050" dirty="0">
                <a:solidFill>
                  <a:srgbClr val="C0504D"/>
                </a:solidFill>
              </a:rPr>
              <a:t>HR 1.09</a:t>
            </a:r>
          </a:p>
          <a:p>
            <a:pPr defTabSz="342889">
              <a:spcBef>
                <a:spcPct val="0"/>
              </a:spcBef>
              <a:buNone/>
              <a:defRPr/>
            </a:pPr>
            <a:r>
              <a:rPr lang="en-US" altLang="en-US" sz="1050" dirty="0">
                <a:solidFill>
                  <a:srgbClr val="C0504D"/>
                </a:solidFill>
              </a:rPr>
              <a:t>p</a:t>
            </a:r>
            <a:r>
              <a:rPr lang="en-US" altLang="en-US" sz="1050">
                <a:solidFill>
                  <a:srgbClr val="C0504D"/>
                </a:solidFill>
              </a:rPr>
              <a:t>=0.65</a:t>
            </a:r>
            <a:endParaRPr lang="en-US" altLang="en-US" sz="1050" dirty="0">
              <a:solidFill>
                <a:srgbClr val="C0504D"/>
              </a:solidFill>
            </a:endParaRPr>
          </a:p>
        </p:txBody>
      </p:sp>
      <p:sp>
        <p:nvSpPr>
          <p:cNvPr id="29" name="TextBox 28"/>
          <p:cNvSpPr txBox="1"/>
          <p:nvPr/>
        </p:nvSpPr>
        <p:spPr>
          <a:xfrm>
            <a:off x="822723" y="643487"/>
            <a:ext cx="901303" cy="253916"/>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RCHOP-14</a:t>
            </a:r>
          </a:p>
        </p:txBody>
      </p:sp>
      <p:sp>
        <p:nvSpPr>
          <p:cNvPr id="75792" name="TextBox 34"/>
          <p:cNvSpPr txBox="1">
            <a:spLocks noChangeArrowheads="1"/>
          </p:cNvSpPr>
          <p:nvPr/>
        </p:nvSpPr>
        <p:spPr bwMode="auto">
          <a:xfrm>
            <a:off x="176669" y="1156068"/>
            <a:ext cx="787004"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(2) BNLI</a:t>
            </a:r>
          </a:p>
          <a:p>
            <a:pPr defTabSz="342889">
              <a:spcBef>
                <a:spcPct val="0"/>
              </a:spcBef>
              <a:buNone/>
              <a:defRPr/>
            </a:pPr>
            <a:r>
              <a:rPr lang="en-US" altLang="en-US" sz="1050" dirty="0">
                <a:solidFill>
                  <a:srgbClr val="C0504D"/>
                </a:solidFill>
              </a:rPr>
              <a:t>HR 0.90</a:t>
            </a:r>
          </a:p>
          <a:p>
            <a:pPr defTabSz="342889">
              <a:spcBef>
                <a:spcPct val="0"/>
              </a:spcBef>
              <a:buNone/>
              <a:defRPr/>
            </a:pPr>
            <a:r>
              <a:rPr lang="en-US" altLang="en-US" sz="1050" dirty="0">
                <a:solidFill>
                  <a:srgbClr val="C0504D"/>
                </a:solidFill>
              </a:rPr>
              <a:t>p=0.376</a:t>
            </a:r>
          </a:p>
        </p:txBody>
      </p:sp>
      <p:sp>
        <p:nvSpPr>
          <p:cNvPr id="36" name="TextBox 35"/>
          <p:cNvSpPr txBox="1"/>
          <p:nvPr/>
        </p:nvSpPr>
        <p:spPr>
          <a:xfrm>
            <a:off x="1259701" y="2963466"/>
            <a:ext cx="734615" cy="41549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 + ASCT</a:t>
            </a:r>
          </a:p>
        </p:txBody>
      </p:sp>
      <p:cxnSp>
        <p:nvCxnSpPr>
          <p:cNvPr id="37" name="Straight Connector 36"/>
          <p:cNvCxnSpPr>
            <a:cxnSpLocks/>
            <a:stCxn id="40" idx="3"/>
            <a:endCxn id="75777" idx="1"/>
          </p:cNvCxnSpPr>
          <p:nvPr/>
        </p:nvCxnSpPr>
        <p:spPr>
          <a:xfrm flipV="1">
            <a:off x="2018706" y="1931743"/>
            <a:ext cx="1760442" cy="3353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273375" y="2140111"/>
            <a:ext cx="745331" cy="253916"/>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R-ABCVP</a:t>
            </a:r>
          </a:p>
        </p:txBody>
      </p:sp>
      <p:sp>
        <p:nvSpPr>
          <p:cNvPr id="75796" name="TextBox 41"/>
          <p:cNvSpPr txBox="1">
            <a:spLocks noChangeArrowheads="1"/>
          </p:cNvSpPr>
          <p:nvPr/>
        </p:nvSpPr>
        <p:spPr bwMode="auto">
          <a:xfrm>
            <a:off x="221917" y="3003404"/>
            <a:ext cx="1597817" cy="669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SWOG-9704</a:t>
            </a:r>
          </a:p>
          <a:p>
            <a:pPr defTabSz="342889">
              <a:spcBef>
                <a:spcPct val="0"/>
              </a:spcBef>
              <a:buNone/>
              <a:defRPr/>
            </a:pPr>
            <a:r>
              <a:rPr lang="en-US" altLang="en-US" sz="1050" dirty="0">
                <a:solidFill>
                  <a:srgbClr val="C0504D"/>
                </a:solidFill>
              </a:rPr>
              <a:t>HR 1.24, p=0.32</a:t>
            </a:r>
          </a:p>
          <a:p>
            <a:pPr defTabSz="342889">
              <a:spcBef>
                <a:spcPct val="0"/>
              </a:spcBef>
              <a:buNone/>
              <a:defRPr/>
            </a:pPr>
            <a:r>
              <a:rPr lang="en-US" altLang="en-US" sz="825" dirty="0">
                <a:solidFill>
                  <a:srgbClr val="C0504D"/>
                </a:solidFill>
              </a:rPr>
              <a:t>*exploratory analysis suggests OS benefit in high-risk IPI</a:t>
            </a:r>
          </a:p>
        </p:txBody>
      </p:sp>
      <p:sp>
        <p:nvSpPr>
          <p:cNvPr id="75797" name="TextBox 42"/>
          <p:cNvSpPr txBox="1">
            <a:spLocks noChangeArrowheads="1"/>
          </p:cNvSpPr>
          <p:nvPr/>
        </p:nvSpPr>
        <p:spPr bwMode="auto">
          <a:xfrm>
            <a:off x="275491" y="2014731"/>
            <a:ext cx="1376363"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LNH03-2B </a:t>
            </a:r>
          </a:p>
          <a:p>
            <a:pPr defTabSz="342889">
              <a:spcBef>
                <a:spcPct val="0"/>
              </a:spcBef>
              <a:buNone/>
              <a:defRPr/>
            </a:pPr>
            <a:r>
              <a:rPr lang="en-US" altLang="en-US" sz="1050" dirty="0">
                <a:solidFill>
                  <a:srgbClr val="70AD47">
                    <a:lumMod val="75000"/>
                  </a:srgbClr>
                </a:solidFill>
              </a:rPr>
              <a:t>(age &lt;60/IPI 1)</a:t>
            </a:r>
          </a:p>
          <a:p>
            <a:pPr defTabSz="342889">
              <a:spcBef>
                <a:spcPct val="0"/>
              </a:spcBef>
              <a:buNone/>
              <a:defRPr/>
            </a:pPr>
            <a:r>
              <a:rPr lang="en-US" altLang="en-US" sz="1050" b="1" dirty="0">
                <a:solidFill>
                  <a:srgbClr val="C0504D"/>
                </a:solidFill>
              </a:rPr>
              <a:t>HR 0.44</a:t>
            </a:r>
          </a:p>
          <a:p>
            <a:pPr defTabSz="342889">
              <a:spcBef>
                <a:spcPct val="0"/>
              </a:spcBef>
              <a:buNone/>
              <a:defRPr/>
            </a:pPr>
            <a:r>
              <a:rPr lang="en-US" altLang="en-US" sz="1050" b="1" u="sng" dirty="0">
                <a:solidFill>
                  <a:srgbClr val="C0504D"/>
                </a:solidFill>
              </a:rPr>
              <a:t>p=0.0071</a:t>
            </a:r>
          </a:p>
        </p:txBody>
      </p:sp>
      <p:sp>
        <p:nvSpPr>
          <p:cNvPr id="75798" name="TextBox 30"/>
          <p:cNvSpPr txBox="1">
            <a:spLocks noChangeArrowheads="1"/>
          </p:cNvSpPr>
          <p:nvPr/>
        </p:nvSpPr>
        <p:spPr bwMode="auto">
          <a:xfrm>
            <a:off x="4572000" y="61648"/>
            <a:ext cx="654844"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a:solidFill>
                  <a:srgbClr val="000000"/>
                </a:solidFill>
              </a:rPr>
              <a:t>GOYA</a:t>
            </a:r>
          </a:p>
          <a:p>
            <a:pPr defTabSz="342889">
              <a:spcBef>
                <a:spcPct val="0"/>
              </a:spcBef>
              <a:buNone/>
              <a:defRPr/>
            </a:pPr>
            <a:r>
              <a:rPr lang="en-US" altLang="en-US" sz="1050">
                <a:solidFill>
                  <a:srgbClr val="C0504D"/>
                </a:solidFill>
              </a:rPr>
              <a:t>HR 0.99</a:t>
            </a:r>
          </a:p>
          <a:p>
            <a:pPr defTabSz="342889">
              <a:spcBef>
                <a:spcPct val="0"/>
              </a:spcBef>
              <a:buNone/>
              <a:defRPr/>
            </a:pPr>
            <a:r>
              <a:rPr lang="en-US" altLang="en-US" sz="1050">
                <a:solidFill>
                  <a:srgbClr val="C0504D"/>
                </a:solidFill>
              </a:rPr>
              <a:t>p=0.99</a:t>
            </a:r>
          </a:p>
        </p:txBody>
      </p:sp>
      <p:sp>
        <p:nvSpPr>
          <p:cNvPr id="32" name="TextBox 31"/>
          <p:cNvSpPr txBox="1"/>
          <p:nvPr/>
        </p:nvSpPr>
        <p:spPr>
          <a:xfrm>
            <a:off x="5815319" y="3349758"/>
            <a:ext cx="1008460" cy="530915"/>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 </a:t>
            </a:r>
            <a:r>
              <a:rPr lang="en-US" sz="900" b="1" dirty="0" err="1">
                <a:solidFill>
                  <a:prstClr val="black"/>
                </a:solidFill>
                <a:latin typeface="Calibri"/>
              </a:rPr>
              <a:t>lenalidomide</a:t>
            </a:r>
            <a:r>
              <a:rPr lang="en-US" sz="900" b="1" dirty="0">
                <a:solidFill>
                  <a:prstClr val="black"/>
                </a:solidFill>
                <a:latin typeface="Calibri"/>
              </a:rPr>
              <a:t> maintenance</a:t>
            </a:r>
          </a:p>
        </p:txBody>
      </p:sp>
      <p:sp>
        <p:nvSpPr>
          <p:cNvPr id="75800" name="TextBox 37"/>
          <p:cNvSpPr txBox="1">
            <a:spLocks noChangeArrowheads="1"/>
          </p:cNvSpPr>
          <p:nvPr/>
        </p:nvSpPr>
        <p:spPr bwMode="auto">
          <a:xfrm>
            <a:off x="7656452" y="1248423"/>
            <a:ext cx="1674215"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00" b="1" dirty="0">
                <a:solidFill>
                  <a:srgbClr val="000000"/>
                </a:solidFill>
              </a:rPr>
              <a:t>PHOENIX </a:t>
            </a:r>
          </a:p>
          <a:p>
            <a:pPr defTabSz="342889">
              <a:spcBef>
                <a:spcPct val="0"/>
              </a:spcBef>
              <a:buNone/>
              <a:defRPr/>
            </a:pPr>
            <a:r>
              <a:rPr lang="en-US" altLang="en-US" sz="1000" dirty="0">
                <a:solidFill>
                  <a:srgbClr val="01813A"/>
                </a:solidFill>
              </a:rPr>
              <a:t>(non-GCB by IHC)</a:t>
            </a:r>
          </a:p>
          <a:p>
            <a:pPr defTabSz="342889">
              <a:spcBef>
                <a:spcPct val="0"/>
              </a:spcBef>
              <a:buNone/>
              <a:defRPr/>
            </a:pPr>
            <a:r>
              <a:rPr lang="en-US" altLang="en-US" sz="1000" dirty="0">
                <a:solidFill>
                  <a:srgbClr val="C0504D"/>
                </a:solidFill>
              </a:rPr>
              <a:t>HR = 0.99, p=0.96</a:t>
            </a:r>
          </a:p>
          <a:p>
            <a:pPr defTabSz="342889">
              <a:spcBef>
                <a:spcPct val="0"/>
              </a:spcBef>
              <a:buNone/>
              <a:defRPr/>
            </a:pPr>
            <a:r>
              <a:rPr lang="en-US" altLang="en-US" sz="600" dirty="0">
                <a:solidFill>
                  <a:srgbClr val="C0504D"/>
                </a:solidFill>
              </a:rPr>
              <a:t>*exploratory analysis suggests OS benefit in &lt;60 subset</a:t>
            </a:r>
          </a:p>
        </p:txBody>
      </p:sp>
      <p:sp>
        <p:nvSpPr>
          <p:cNvPr id="75801" name="TextBox 38"/>
          <p:cNvSpPr txBox="1">
            <a:spLocks noChangeArrowheads="1"/>
          </p:cNvSpPr>
          <p:nvPr/>
        </p:nvSpPr>
        <p:spPr bwMode="auto">
          <a:xfrm>
            <a:off x="7723183" y="1968565"/>
            <a:ext cx="1558551" cy="61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125" b="1" dirty="0">
                <a:solidFill>
                  <a:srgbClr val="000000"/>
                </a:solidFill>
              </a:rPr>
              <a:t>ROBUST </a:t>
            </a:r>
          </a:p>
          <a:p>
            <a:pPr defTabSz="342889">
              <a:spcBef>
                <a:spcPct val="0"/>
              </a:spcBef>
              <a:buNone/>
              <a:defRPr/>
            </a:pPr>
            <a:r>
              <a:rPr lang="en-US" altLang="en-US" sz="1125" dirty="0">
                <a:solidFill>
                  <a:srgbClr val="01813A"/>
                </a:solidFill>
              </a:rPr>
              <a:t>(ABC by Lymph2Cx)</a:t>
            </a:r>
          </a:p>
          <a:p>
            <a:pPr defTabSz="342889">
              <a:spcBef>
                <a:spcPct val="0"/>
              </a:spcBef>
              <a:buNone/>
              <a:defRPr/>
            </a:pPr>
            <a:r>
              <a:rPr lang="en-US" altLang="en-US" sz="1125" dirty="0">
                <a:solidFill>
                  <a:srgbClr val="C0504D"/>
                </a:solidFill>
              </a:rPr>
              <a:t>2-year OS 79% vs. 80%</a:t>
            </a:r>
            <a:endParaRPr lang="en-US" altLang="en-US" sz="1125" dirty="0">
              <a:solidFill>
                <a:srgbClr val="FF0000"/>
              </a:solidFill>
            </a:endParaRPr>
          </a:p>
        </p:txBody>
      </p:sp>
      <p:cxnSp>
        <p:nvCxnSpPr>
          <p:cNvPr id="44" name="Straight Connector 43"/>
          <p:cNvCxnSpPr>
            <a:cxnSpLocks/>
            <a:stCxn id="33" idx="0"/>
            <a:endCxn id="75777" idx="2"/>
          </p:cNvCxnSpPr>
          <p:nvPr/>
        </p:nvCxnSpPr>
        <p:spPr>
          <a:xfrm flipH="1" flipV="1">
            <a:off x="4247894" y="2139492"/>
            <a:ext cx="701590" cy="1206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a:stCxn id="75777" idx="3"/>
            <a:endCxn id="24" idx="1"/>
          </p:cNvCxnSpPr>
          <p:nvPr/>
        </p:nvCxnSpPr>
        <p:spPr>
          <a:xfrm>
            <a:off x="4716639" y="1931743"/>
            <a:ext cx="1883728" cy="309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a:stCxn id="46" idx="0"/>
            <a:endCxn id="75777" idx="2"/>
          </p:cNvCxnSpPr>
          <p:nvPr/>
        </p:nvCxnSpPr>
        <p:spPr>
          <a:xfrm flipV="1">
            <a:off x="2559258" y="2139492"/>
            <a:ext cx="1688636" cy="13680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05" name="TextBox 53"/>
          <p:cNvSpPr txBox="1">
            <a:spLocks noChangeArrowheads="1"/>
          </p:cNvSpPr>
          <p:nvPr/>
        </p:nvSpPr>
        <p:spPr bwMode="auto">
          <a:xfrm>
            <a:off x="6838594" y="3346660"/>
            <a:ext cx="1085850" cy="61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125" b="1" dirty="0">
                <a:solidFill>
                  <a:srgbClr val="000000"/>
                </a:solidFill>
              </a:rPr>
              <a:t>REMARC</a:t>
            </a:r>
          </a:p>
          <a:p>
            <a:pPr defTabSz="342889">
              <a:spcBef>
                <a:spcPct val="0"/>
              </a:spcBef>
              <a:buNone/>
              <a:defRPr/>
            </a:pPr>
            <a:r>
              <a:rPr lang="en-US" altLang="en-US" sz="1125" dirty="0">
                <a:solidFill>
                  <a:srgbClr val="C0504D"/>
                </a:solidFill>
              </a:rPr>
              <a:t>HR 1.22</a:t>
            </a:r>
          </a:p>
          <a:p>
            <a:pPr defTabSz="342889">
              <a:spcBef>
                <a:spcPct val="0"/>
              </a:spcBef>
              <a:buNone/>
              <a:defRPr/>
            </a:pPr>
            <a:r>
              <a:rPr lang="en-US" altLang="en-US" sz="1125" dirty="0">
                <a:solidFill>
                  <a:srgbClr val="C0504D"/>
                </a:solidFill>
              </a:rPr>
              <a:t>p=0.264</a:t>
            </a:r>
          </a:p>
        </p:txBody>
      </p:sp>
      <p:sp>
        <p:nvSpPr>
          <p:cNvPr id="75806" name="TextBox 54"/>
          <p:cNvSpPr txBox="1">
            <a:spLocks noChangeArrowheads="1"/>
          </p:cNvSpPr>
          <p:nvPr/>
        </p:nvSpPr>
        <p:spPr bwMode="auto">
          <a:xfrm>
            <a:off x="4499693" y="3935303"/>
            <a:ext cx="1526381"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PRELUDE (IPI 3-5) </a:t>
            </a:r>
          </a:p>
          <a:p>
            <a:pPr defTabSz="342889">
              <a:spcBef>
                <a:spcPct val="0"/>
              </a:spcBef>
              <a:buNone/>
              <a:defRPr/>
            </a:pPr>
            <a:r>
              <a:rPr lang="en-US" altLang="en-US" sz="1050" dirty="0">
                <a:solidFill>
                  <a:srgbClr val="C0504D"/>
                </a:solidFill>
              </a:rPr>
              <a:t>HR 1.04, p=0.807</a:t>
            </a:r>
          </a:p>
        </p:txBody>
      </p:sp>
      <p:sp>
        <p:nvSpPr>
          <p:cNvPr id="75807" name="TextBox 56"/>
          <p:cNvSpPr txBox="1">
            <a:spLocks noChangeArrowheads="1"/>
          </p:cNvSpPr>
          <p:nvPr/>
        </p:nvSpPr>
        <p:spPr bwMode="auto">
          <a:xfrm>
            <a:off x="7785959" y="2674925"/>
            <a:ext cx="1226402"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err="1">
                <a:solidFill>
                  <a:srgbClr val="000000"/>
                </a:solidFill>
              </a:rPr>
              <a:t>REMoDL</a:t>
            </a:r>
            <a:r>
              <a:rPr lang="en-US" altLang="en-US" sz="1050" b="1" dirty="0">
                <a:solidFill>
                  <a:srgbClr val="000000"/>
                </a:solidFill>
              </a:rPr>
              <a:t>-B</a:t>
            </a:r>
          </a:p>
          <a:p>
            <a:pPr defTabSz="342889">
              <a:spcBef>
                <a:spcPct val="0"/>
              </a:spcBef>
              <a:buNone/>
              <a:defRPr/>
            </a:pPr>
            <a:r>
              <a:rPr lang="en-US" altLang="en-US" sz="1050" dirty="0">
                <a:solidFill>
                  <a:srgbClr val="01813A"/>
                </a:solidFill>
              </a:rPr>
              <a:t>(COO by DASL) </a:t>
            </a:r>
          </a:p>
          <a:p>
            <a:pPr defTabSz="342889">
              <a:spcBef>
                <a:spcPct val="0"/>
              </a:spcBef>
              <a:buNone/>
              <a:defRPr/>
            </a:pPr>
            <a:r>
              <a:rPr lang="en-US" altLang="en-US" sz="1050" dirty="0">
                <a:solidFill>
                  <a:srgbClr val="C0504D"/>
                </a:solidFill>
              </a:rPr>
              <a:t>HR 0.85, p=0.397</a:t>
            </a:r>
          </a:p>
        </p:txBody>
      </p:sp>
      <p:sp>
        <p:nvSpPr>
          <p:cNvPr id="75808" name="TextBox 68"/>
          <p:cNvSpPr txBox="1">
            <a:spLocks noChangeArrowheads="1"/>
          </p:cNvSpPr>
          <p:nvPr/>
        </p:nvSpPr>
        <p:spPr bwMode="auto">
          <a:xfrm>
            <a:off x="100624" y="3859056"/>
            <a:ext cx="117275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00" b="1" dirty="0">
                <a:solidFill>
                  <a:srgbClr val="000000"/>
                </a:solidFill>
              </a:rPr>
              <a:t>(1) NHL13</a:t>
            </a:r>
          </a:p>
          <a:p>
            <a:pPr defTabSz="342889">
              <a:spcBef>
                <a:spcPct val="0"/>
              </a:spcBef>
              <a:buNone/>
              <a:defRPr/>
            </a:pPr>
            <a:r>
              <a:rPr lang="en-US" altLang="en-US" sz="1000" dirty="0">
                <a:solidFill>
                  <a:srgbClr val="C0504D"/>
                </a:solidFill>
              </a:rPr>
              <a:t>HR 0.81, p=0.415</a:t>
            </a:r>
          </a:p>
        </p:txBody>
      </p:sp>
      <p:sp>
        <p:nvSpPr>
          <p:cNvPr id="75809" name="TextBox 69"/>
          <p:cNvSpPr txBox="1">
            <a:spLocks noChangeArrowheads="1"/>
          </p:cNvSpPr>
          <p:nvPr/>
        </p:nvSpPr>
        <p:spPr bwMode="auto">
          <a:xfrm>
            <a:off x="1077617" y="3859056"/>
            <a:ext cx="1527555"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00" b="1" dirty="0">
                <a:solidFill>
                  <a:srgbClr val="000000"/>
                </a:solidFill>
              </a:rPr>
              <a:t>(2) ECOG4494</a:t>
            </a:r>
          </a:p>
          <a:p>
            <a:pPr defTabSz="342889">
              <a:spcBef>
                <a:spcPct val="0"/>
              </a:spcBef>
              <a:buNone/>
              <a:defRPr/>
            </a:pPr>
            <a:r>
              <a:rPr lang="en-US" altLang="en-US" sz="1000" dirty="0">
                <a:solidFill>
                  <a:srgbClr val="C0504D"/>
                </a:solidFill>
              </a:rPr>
              <a:t>HR 1.28, P=0.48</a:t>
            </a:r>
          </a:p>
          <a:p>
            <a:pPr defTabSz="342889">
              <a:spcBef>
                <a:spcPct val="0"/>
              </a:spcBef>
              <a:buNone/>
              <a:defRPr/>
            </a:pPr>
            <a:endParaRPr lang="en-US" altLang="en-US" sz="1050" dirty="0">
              <a:solidFill>
                <a:srgbClr val="C0504D"/>
              </a:solidFill>
            </a:endParaRPr>
          </a:p>
        </p:txBody>
      </p:sp>
      <p:cxnSp>
        <p:nvCxnSpPr>
          <p:cNvPr id="83" name="Straight Connector 82"/>
          <p:cNvCxnSpPr>
            <a:cxnSpLocks/>
            <a:stCxn id="82" idx="0"/>
            <a:endCxn id="75777" idx="2"/>
          </p:cNvCxnSpPr>
          <p:nvPr/>
        </p:nvCxnSpPr>
        <p:spPr>
          <a:xfrm flipV="1">
            <a:off x="3812126" y="2139492"/>
            <a:ext cx="435768" cy="12064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811" name="TextBox 84"/>
          <p:cNvSpPr txBox="1">
            <a:spLocks noChangeArrowheads="1"/>
          </p:cNvSpPr>
          <p:nvPr/>
        </p:nvSpPr>
        <p:spPr bwMode="auto">
          <a:xfrm>
            <a:off x="3282357" y="3884087"/>
            <a:ext cx="1602582"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125" b="1" dirty="0">
                <a:solidFill>
                  <a:srgbClr val="000000"/>
                </a:solidFill>
              </a:rPr>
              <a:t>PILLAR-2 (IPI 3-5)</a:t>
            </a:r>
          </a:p>
          <a:p>
            <a:pPr defTabSz="342889">
              <a:spcBef>
                <a:spcPct val="0"/>
              </a:spcBef>
              <a:buNone/>
              <a:defRPr/>
            </a:pPr>
            <a:r>
              <a:rPr lang="en-US" altLang="en-US" sz="1125" dirty="0">
                <a:solidFill>
                  <a:srgbClr val="C0504D"/>
                </a:solidFill>
              </a:rPr>
              <a:t>HR 0.75, p=NS</a:t>
            </a:r>
          </a:p>
        </p:txBody>
      </p:sp>
      <p:sp>
        <p:nvSpPr>
          <p:cNvPr id="82" name="TextBox 81"/>
          <p:cNvSpPr txBox="1"/>
          <p:nvPr/>
        </p:nvSpPr>
        <p:spPr>
          <a:xfrm>
            <a:off x="3376357" y="3345936"/>
            <a:ext cx="871537" cy="55399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 + </a:t>
            </a:r>
            <a:r>
              <a:rPr lang="en-US" sz="900" b="1" dirty="0" err="1">
                <a:solidFill>
                  <a:prstClr val="black"/>
                </a:solidFill>
                <a:latin typeface="Calibri"/>
              </a:rPr>
              <a:t>everolimus</a:t>
            </a:r>
            <a:r>
              <a:rPr lang="en-US" sz="1050" b="1" dirty="0">
                <a:solidFill>
                  <a:prstClr val="black"/>
                </a:solidFill>
                <a:latin typeface="Calibri"/>
              </a:rPr>
              <a:t> </a:t>
            </a:r>
            <a:r>
              <a:rPr lang="en-US" sz="900" b="1" dirty="0">
                <a:solidFill>
                  <a:prstClr val="black"/>
                </a:solidFill>
                <a:latin typeface="Calibri"/>
              </a:rPr>
              <a:t>maintenance</a:t>
            </a:r>
          </a:p>
        </p:txBody>
      </p:sp>
      <p:sp>
        <p:nvSpPr>
          <p:cNvPr id="33" name="TextBox 32"/>
          <p:cNvSpPr txBox="1"/>
          <p:nvPr/>
        </p:nvSpPr>
        <p:spPr>
          <a:xfrm>
            <a:off x="4506571" y="3345936"/>
            <a:ext cx="885825" cy="553998"/>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 + </a:t>
            </a:r>
            <a:r>
              <a:rPr lang="en-US" sz="900" b="1" dirty="0" err="1">
                <a:solidFill>
                  <a:prstClr val="black"/>
                </a:solidFill>
                <a:latin typeface="Calibri"/>
              </a:rPr>
              <a:t>enzastaurin</a:t>
            </a:r>
            <a:r>
              <a:rPr lang="en-US" sz="1050" b="1" dirty="0">
                <a:solidFill>
                  <a:prstClr val="black"/>
                </a:solidFill>
                <a:latin typeface="Calibri"/>
              </a:rPr>
              <a:t> </a:t>
            </a:r>
            <a:r>
              <a:rPr lang="en-US" sz="900" b="1" dirty="0">
                <a:solidFill>
                  <a:prstClr val="black"/>
                </a:solidFill>
                <a:latin typeface="Calibri"/>
              </a:rPr>
              <a:t>maintenance</a:t>
            </a:r>
          </a:p>
        </p:txBody>
      </p:sp>
      <p:sp>
        <p:nvSpPr>
          <p:cNvPr id="46" name="TextBox 45"/>
          <p:cNvSpPr txBox="1"/>
          <p:nvPr/>
        </p:nvSpPr>
        <p:spPr>
          <a:xfrm>
            <a:off x="2103844" y="3507519"/>
            <a:ext cx="910828" cy="392415"/>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p>
            <a:pPr defTabSz="342889">
              <a:defRPr/>
            </a:pPr>
            <a:r>
              <a:rPr lang="en-US" sz="1050" b="1" dirty="0">
                <a:solidFill>
                  <a:prstClr val="black"/>
                </a:solidFill>
                <a:latin typeface="Calibri"/>
              </a:rPr>
              <a:t>RCHOP+ R </a:t>
            </a:r>
            <a:r>
              <a:rPr lang="en-US" sz="900" b="1" dirty="0">
                <a:solidFill>
                  <a:prstClr val="black"/>
                </a:solidFill>
                <a:latin typeface="Calibri"/>
              </a:rPr>
              <a:t>maintenance</a:t>
            </a:r>
          </a:p>
        </p:txBody>
      </p:sp>
      <p:sp>
        <p:nvSpPr>
          <p:cNvPr id="75815" name="TextBox 64"/>
          <p:cNvSpPr txBox="1">
            <a:spLocks noChangeArrowheads="1"/>
          </p:cNvSpPr>
          <p:nvPr/>
        </p:nvSpPr>
        <p:spPr bwMode="auto">
          <a:xfrm>
            <a:off x="176669" y="556022"/>
            <a:ext cx="787004"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(1) GELA</a:t>
            </a:r>
          </a:p>
          <a:p>
            <a:pPr defTabSz="342889">
              <a:spcBef>
                <a:spcPct val="0"/>
              </a:spcBef>
              <a:buNone/>
              <a:defRPr/>
            </a:pPr>
            <a:r>
              <a:rPr lang="en-US" altLang="en-US" sz="1050" dirty="0">
                <a:solidFill>
                  <a:srgbClr val="C0504D"/>
                </a:solidFill>
              </a:rPr>
              <a:t>HR 0.96</a:t>
            </a:r>
          </a:p>
          <a:p>
            <a:pPr defTabSz="342889">
              <a:spcBef>
                <a:spcPct val="0"/>
              </a:spcBef>
              <a:buNone/>
              <a:defRPr/>
            </a:pPr>
            <a:r>
              <a:rPr lang="en-US" altLang="en-US" sz="1050" dirty="0">
                <a:solidFill>
                  <a:srgbClr val="C0504D"/>
                </a:solidFill>
              </a:rPr>
              <a:t>p=0.749</a:t>
            </a:r>
          </a:p>
        </p:txBody>
      </p:sp>
      <p:sp>
        <p:nvSpPr>
          <p:cNvPr id="52" name="TextBox 69"/>
          <p:cNvSpPr txBox="1">
            <a:spLocks noChangeArrowheads="1"/>
          </p:cNvSpPr>
          <p:nvPr/>
        </p:nvSpPr>
        <p:spPr bwMode="auto">
          <a:xfrm>
            <a:off x="2002189" y="3850316"/>
            <a:ext cx="1213366" cy="750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(3) </a:t>
            </a:r>
            <a:r>
              <a:rPr lang="en-US" altLang="en-US" sz="1050" b="1" dirty="0" err="1">
                <a:solidFill>
                  <a:srgbClr val="000000"/>
                </a:solidFill>
              </a:rPr>
              <a:t>Hovon</a:t>
            </a:r>
            <a:r>
              <a:rPr lang="en-US" altLang="en-US" sz="1050" b="1" dirty="0">
                <a:solidFill>
                  <a:srgbClr val="000000"/>
                </a:solidFill>
              </a:rPr>
              <a:t>-Nordic</a:t>
            </a:r>
          </a:p>
          <a:p>
            <a:pPr defTabSz="342889">
              <a:spcBef>
                <a:spcPct val="0"/>
              </a:spcBef>
              <a:buNone/>
              <a:defRPr/>
            </a:pPr>
            <a:r>
              <a:rPr lang="en-US" altLang="en-US" sz="1050" dirty="0">
                <a:solidFill>
                  <a:srgbClr val="C0504D"/>
                </a:solidFill>
              </a:rPr>
              <a:t>5-year OS 85% vs. 83%</a:t>
            </a:r>
          </a:p>
          <a:p>
            <a:pPr defTabSz="342889">
              <a:spcBef>
                <a:spcPct val="0"/>
              </a:spcBef>
              <a:buNone/>
              <a:defRPr/>
            </a:pPr>
            <a:endParaRPr lang="en-US" altLang="en-US" sz="1125" dirty="0">
              <a:solidFill>
                <a:srgbClr val="C0504D"/>
              </a:solidFill>
            </a:endParaRPr>
          </a:p>
        </p:txBody>
      </p:sp>
      <p:sp>
        <p:nvSpPr>
          <p:cNvPr id="62" name="TextBox 61"/>
          <p:cNvSpPr txBox="1"/>
          <p:nvPr/>
        </p:nvSpPr>
        <p:spPr>
          <a:xfrm>
            <a:off x="6681748" y="740688"/>
            <a:ext cx="969928" cy="392415"/>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defTabSz="342889">
              <a:defRPr/>
            </a:pPr>
            <a:r>
              <a:rPr lang="en-US" sz="1050" b="1" dirty="0">
                <a:solidFill>
                  <a:prstClr val="black"/>
                </a:solidFill>
                <a:latin typeface="Calibri"/>
              </a:rPr>
              <a:t>RCHOP + </a:t>
            </a:r>
            <a:r>
              <a:rPr lang="en-US" sz="900" b="1" dirty="0" err="1">
                <a:solidFill>
                  <a:prstClr val="black"/>
                </a:solidFill>
                <a:latin typeface="Calibri"/>
              </a:rPr>
              <a:t>acalabrutinib</a:t>
            </a:r>
            <a:r>
              <a:rPr lang="en-US" sz="900" b="1" dirty="0">
                <a:solidFill>
                  <a:prstClr val="black"/>
                </a:solidFill>
                <a:latin typeface="Calibri"/>
              </a:rPr>
              <a:t> </a:t>
            </a:r>
          </a:p>
        </p:txBody>
      </p:sp>
      <p:sp>
        <p:nvSpPr>
          <p:cNvPr id="63" name="TextBox 62"/>
          <p:cNvSpPr txBox="1"/>
          <p:nvPr/>
        </p:nvSpPr>
        <p:spPr>
          <a:xfrm>
            <a:off x="5402008" y="52379"/>
            <a:ext cx="969928" cy="392415"/>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pPr defTabSz="342889">
              <a:defRPr/>
            </a:pPr>
            <a:r>
              <a:rPr lang="en-US" sz="1050" b="1" dirty="0">
                <a:solidFill>
                  <a:prstClr val="black"/>
                </a:solidFill>
                <a:latin typeface="Calibri"/>
              </a:rPr>
              <a:t>RCHOP + </a:t>
            </a:r>
            <a:r>
              <a:rPr lang="en-US" sz="900" b="1" dirty="0" err="1">
                <a:solidFill>
                  <a:prstClr val="black"/>
                </a:solidFill>
                <a:latin typeface="Calibri"/>
              </a:rPr>
              <a:t>enzastaurin</a:t>
            </a:r>
            <a:r>
              <a:rPr lang="en-US" sz="900" b="1" dirty="0">
                <a:solidFill>
                  <a:prstClr val="black"/>
                </a:solidFill>
                <a:latin typeface="Calibri"/>
              </a:rPr>
              <a:t> </a:t>
            </a:r>
          </a:p>
        </p:txBody>
      </p:sp>
      <p:sp>
        <p:nvSpPr>
          <p:cNvPr id="66" name="TextBox 37"/>
          <p:cNvSpPr txBox="1">
            <a:spLocks noChangeArrowheads="1"/>
          </p:cNvSpPr>
          <p:nvPr/>
        </p:nvSpPr>
        <p:spPr bwMode="auto">
          <a:xfrm>
            <a:off x="7656453" y="694521"/>
            <a:ext cx="1674215" cy="43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125" dirty="0">
                <a:solidFill>
                  <a:srgbClr val="01813A"/>
                </a:solidFill>
              </a:rPr>
              <a:t>(non-GCB and &lt;65)</a:t>
            </a:r>
            <a:endParaRPr lang="en-US" altLang="en-US" sz="1125" dirty="0">
              <a:solidFill>
                <a:srgbClr val="7030A0"/>
              </a:solidFill>
            </a:endParaRPr>
          </a:p>
          <a:p>
            <a:pPr defTabSz="342889">
              <a:spcBef>
                <a:spcPct val="0"/>
              </a:spcBef>
              <a:buNone/>
              <a:defRPr/>
            </a:pPr>
            <a:r>
              <a:rPr lang="en-US" altLang="en-US" sz="1125" dirty="0">
                <a:solidFill>
                  <a:srgbClr val="7030A0"/>
                </a:solidFill>
              </a:rPr>
              <a:t>pending</a:t>
            </a:r>
          </a:p>
        </p:txBody>
      </p:sp>
      <p:sp>
        <p:nvSpPr>
          <p:cNvPr id="68" name="TextBox 37"/>
          <p:cNvSpPr txBox="1">
            <a:spLocks noChangeArrowheads="1"/>
          </p:cNvSpPr>
          <p:nvPr/>
        </p:nvSpPr>
        <p:spPr bwMode="auto">
          <a:xfrm>
            <a:off x="6382893" y="38486"/>
            <a:ext cx="2231057"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spcBef>
                <a:spcPct val="20000"/>
              </a:spcBef>
              <a:buFont typeface="Arial" charset="0"/>
              <a:buChar char="•"/>
              <a:defRPr sz="3200">
                <a:solidFill>
                  <a:schemeClr val="tx1"/>
                </a:solidFill>
                <a:latin typeface="Calibri" charset="0"/>
                <a:ea typeface="ＭＳ Ｐゴシック" charset="-128"/>
              </a:defRPr>
            </a:lvl1pPr>
            <a:lvl2pPr marL="742950" indent="-285750" defTabSz="457200">
              <a:spcBef>
                <a:spcPct val="20000"/>
              </a:spcBef>
              <a:buFont typeface="Arial" charset="0"/>
              <a:buChar char="–"/>
              <a:defRPr sz="2800">
                <a:solidFill>
                  <a:schemeClr val="tx1"/>
                </a:solidFill>
                <a:latin typeface="Calibri" charset="0"/>
                <a:ea typeface="ＭＳ Ｐゴシック" charset="-128"/>
              </a:defRPr>
            </a:lvl2pPr>
            <a:lvl3pPr marL="1143000" indent="-228600" defTabSz="457200">
              <a:spcBef>
                <a:spcPct val="20000"/>
              </a:spcBef>
              <a:buFont typeface="Arial" charset="0"/>
              <a:buChar char="•"/>
              <a:defRPr sz="2400">
                <a:solidFill>
                  <a:schemeClr val="tx1"/>
                </a:solidFill>
                <a:latin typeface="Calibri" charset="0"/>
                <a:ea typeface="ＭＳ Ｐゴシック" charset="-128"/>
              </a:defRPr>
            </a:lvl3pPr>
            <a:lvl4pPr marL="1600200" indent="-228600" defTabSz="457200">
              <a:spcBef>
                <a:spcPct val="20000"/>
              </a:spcBef>
              <a:buFont typeface="Arial" charset="0"/>
              <a:buChar char="–"/>
              <a:defRPr sz="2000">
                <a:solidFill>
                  <a:schemeClr val="tx1"/>
                </a:solidFill>
                <a:latin typeface="Calibri" charset="0"/>
                <a:ea typeface="ＭＳ Ｐゴシック" charset="-128"/>
              </a:defRPr>
            </a:lvl4pPr>
            <a:lvl5pPr marL="2057400" indent="-228600" defTabSz="4572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342889">
              <a:spcBef>
                <a:spcPct val="0"/>
              </a:spcBef>
              <a:buNone/>
              <a:defRPr/>
            </a:pPr>
            <a:r>
              <a:rPr lang="en-US" altLang="en-US" sz="1050" b="1" dirty="0">
                <a:solidFill>
                  <a:srgbClr val="000000"/>
                </a:solidFill>
              </a:rPr>
              <a:t>ENGINE </a:t>
            </a:r>
            <a:r>
              <a:rPr lang="en-US" altLang="en-US" sz="1050" dirty="0">
                <a:solidFill>
                  <a:srgbClr val="008000"/>
                </a:solidFill>
              </a:rPr>
              <a:t>(DGM1+ genotype)  </a:t>
            </a:r>
          </a:p>
          <a:p>
            <a:pPr defTabSz="342889">
              <a:spcBef>
                <a:spcPct val="0"/>
              </a:spcBef>
              <a:buNone/>
              <a:defRPr/>
            </a:pPr>
            <a:r>
              <a:rPr lang="en-US" altLang="en-US" sz="1050" dirty="0">
                <a:solidFill>
                  <a:srgbClr val="7030A0"/>
                </a:solidFill>
              </a:rPr>
              <a:t>pending</a:t>
            </a:r>
          </a:p>
        </p:txBody>
      </p:sp>
      <p:cxnSp>
        <p:nvCxnSpPr>
          <p:cNvPr id="72" name="Straight Connector 71"/>
          <p:cNvCxnSpPr>
            <a:cxnSpLocks/>
            <a:stCxn id="75777" idx="3"/>
            <a:endCxn id="62" idx="1"/>
          </p:cNvCxnSpPr>
          <p:nvPr/>
        </p:nvCxnSpPr>
        <p:spPr>
          <a:xfrm flipV="1">
            <a:off x="4716639" y="936896"/>
            <a:ext cx="1965109" cy="9948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a:stCxn id="75777" idx="0"/>
            <a:endCxn id="63" idx="2"/>
          </p:cNvCxnSpPr>
          <p:nvPr/>
        </p:nvCxnSpPr>
        <p:spPr>
          <a:xfrm flipV="1">
            <a:off x="4247894" y="444794"/>
            <a:ext cx="1639078" cy="127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0CA6DAE-97BD-40C5-8E35-0A512BABC648}"/>
              </a:ext>
            </a:extLst>
          </p:cNvPr>
          <p:cNvSpPr txBox="1"/>
          <p:nvPr/>
        </p:nvSpPr>
        <p:spPr>
          <a:xfrm>
            <a:off x="7785959" y="4693785"/>
            <a:ext cx="1961639" cy="323165"/>
          </a:xfrm>
          <a:prstGeom prst="rect">
            <a:avLst/>
          </a:prstGeom>
          <a:noFill/>
        </p:spPr>
        <p:txBody>
          <a:bodyPr wrap="square" rtlCol="0">
            <a:spAutoFit/>
          </a:bodyPr>
          <a:lstStyle/>
          <a:p>
            <a:r>
              <a:rPr lang="en-US" sz="750" b="1" dirty="0"/>
              <a:t>Adapted from Matt Cheung @MattCheungMD</a:t>
            </a:r>
          </a:p>
        </p:txBody>
      </p:sp>
    </p:spTree>
    <p:extLst>
      <p:ext uri="{BB962C8B-B14F-4D97-AF65-F5344CB8AC3E}">
        <p14:creationId xmlns:p14="http://schemas.microsoft.com/office/powerpoint/2010/main" val="13137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77"/>
                                        </p:tgtEl>
                                        <p:attrNameLst>
                                          <p:attrName>style.visibility</p:attrName>
                                        </p:attrNameLst>
                                      </p:cBhvr>
                                      <p:to>
                                        <p:strVal val="visible"/>
                                      </p:to>
                                    </p:set>
                                    <p:animEffect transition="in" filter="fade">
                                      <p:cBhvr>
                                        <p:cTn id="7" dur="500"/>
                                        <p:tgtEl>
                                          <p:spTgt spid="7577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C12D-0B5B-403A-8FE5-757231669E8E}"/>
              </a:ext>
            </a:extLst>
          </p:cNvPr>
          <p:cNvSpPr>
            <a:spLocks noGrp="1"/>
          </p:cNvSpPr>
          <p:nvPr>
            <p:ph type="title"/>
          </p:nvPr>
        </p:nvSpPr>
        <p:spPr>
          <a:xfrm>
            <a:off x="109470" y="1711"/>
            <a:ext cx="7787703" cy="659092"/>
          </a:xfrm>
        </p:spPr>
        <p:txBody>
          <a:bodyPr/>
          <a:lstStyle/>
          <a:p>
            <a:r>
              <a:rPr lang="en-US" b="1" dirty="0">
                <a:solidFill>
                  <a:srgbClr val="C00000"/>
                </a:solidFill>
              </a:rPr>
              <a:t>Polatuzumab R-CHP vs. R-CHOP </a:t>
            </a:r>
            <a:r>
              <a:rPr lang="en-US" b="1" dirty="0"/>
              <a:t>(POLARIX study)</a:t>
            </a:r>
          </a:p>
        </p:txBody>
      </p:sp>
      <p:sp>
        <p:nvSpPr>
          <p:cNvPr id="3" name="Content Placeholder 2">
            <a:extLst>
              <a:ext uri="{FF2B5EF4-FFF2-40B4-BE49-F238E27FC236}">
                <a16:creationId xmlns:a16="http://schemas.microsoft.com/office/drawing/2014/main" id="{8C1C4CB0-A997-4C7D-8447-F369D8E89F2A}"/>
              </a:ext>
            </a:extLst>
          </p:cNvPr>
          <p:cNvSpPr>
            <a:spLocks noGrp="1"/>
          </p:cNvSpPr>
          <p:nvPr>
            <p:ph idx="1"/>
          </p:nvPr>
        </p:nvSpPr>
        <p:spPr>
          <a:xfrm>
            <a:off x="158572" y="3403022"/>
            <a:ext cx="8573304" cy="1232618"/>
          </a:xfrm>
        </p:spPr>
        <p:txBody>
          <a:bodyPr/>
          <a:lstStyle/>
          <a:p>
            <a:r>
              <a:rPr lang="en-US" dirty="0"/>
              <a:t>Phase III, randomized, double blinded, placebo-controlled, stratified (IPI, Bulky disease, and geographic region) trial</a:t>
            </a:r>
          </a:p>
          <a:p>
            <a:pPr marL="0" indent="0">
              <a:buNone/>
            </a:pPr>
            <a:endParaRPr lang="en-US" dirty="0"/>
          </a:p>
        </p:txBody>
      </p:sp>
      <p:pic>
        <p:nvPicPr>
          <p:cNvPr id="5" name="Picture 4" descr="Text&#10;&#10;Description automatically generated">
            <a:extLst>
              <a:ext uri="{FF2B5EF4-FFF2-40B4-BE49-F238E27FC236}">
                <a16:creationId xmlns:a16="http://schemas.microsoft.com/office/drawing/2014/main" id="{DA83D296-B3B7-4236-8767-1DBF30744EBD}"/>
              </a:ext>
            </a:extLst>
          </p:cNvPr>
          <p:cNvPicPr>
            <a:picLocks noChangeAspect="1"/>
          </p:cNvPicPr>
          <p:nvPr/>
        </p:nvPicPr>
        <p:blipFill>
          <a:blip r:embed="rId2"/>
          <a:stretch>
            <a:fillRect/>
          </a:stretch>
        </p:blipFill>
        <p:spPr>
          <a:xfrm>
            <a:off x="2107360" y="512623"/>
            <a:ext cx="4929280" cy="2768167"/>
          </a:xfrm>
          <a:prstGeom prst="rect">
            <a:avLst/>
          </a:prstGeom>
        </p:spPr>
      </p:pic>
      <p:sp>
        <p:nvSpPr>
          <p:cNvPr id="4" name="TextBox 3">
            <a:extLst>
              <a:ext uri="{FF2B5EF4-FFF2-40B4-BE49-F238E27FC236}">
                <a16:creationId xmlns:a16="http://schemas.microsoft.com/office/drawing/2014/main" id="{3213969E-EAC6-43EC-8E0D-5959A14B05DA}"/>
              </a:ext>
            </a:extLst>
          </p:cNvPr>
          <p:cNvSpPr txBox="1"/>
          <p:nvPr/>
        </p:nvSpPr>
        <p:spPr>
          <a:xfrm>
            <a:off x="3747751" y="4710454"/>
            <a:ext cx="4911715" cy="276999"/>
          </a:xfrm>
          <a:prstGeom prst="rect">
            <a:avLst/>
          </a:prstGeom>
          <a:noFill/>
        </p:spPr>
        <p:txBody>
          <a:bodyPr wrap="square" rtlCol="0">
            <a:spAutoFit/>
          </a:bodyPr>
          <a:lstStyle/>
          <a:p>
            <a:r>
              <a:rPr lang="en-US" sz="600" dirty="0">
                <a:solidFill>
                  <a:srgbClr val="212121"/>
                </a:solidFill>
                <a:latin typeface="BlinkMacSystemFont"/>
              </a:rPr>
              <a:t>Tilly H, et al. Polatuzumab Vedotin in Previously Untreated Diffuse Large B-Cell Lymphoma. N </a:t>
            </a:r>
            <a:r>
              <a:rPr lang="en-US" sz="600" dirty="0" err="1">
                <a:solidFill>
                  <a:srgbClr val="212121"/>
                </a:solidFill>
                <a:latin typeface="BlinkMacSystemFont"/>
              </a:rPr>
              <a:t>Engl</a:t>
            </a:r>
            <a:r>
              <a:rPr lang="en-US" sz="600" dirty="0">
                <a:solidFill>
                  <a:srgbClr val="212121"/>
                </a:solidFill>
                <a:latin typeface="BlinkMacSystemFont"/>
              </a:rPr>
              <a:t> J Med. 2022 Jan 27;386(4):351-363. </a:t>
            </a:r>
            <a:r>
              <a:rPr lang="en-US" sz="600" dirty="0" err="1">
                <a:solidFill>
                  <a:srgbClr val="212121"/>
                </a:solidFill>
                <a:latin typeface="BlinkMacSystemFont"/>
              </a:rPr>
              <a:t>doi</a:t>
            </a:r>
            <a:r>
              <a:rPr lang="en-US" sz="600" dirty="0">
                <a:solidFill>
                  <a:srgbClr val="212121"/>
                </a:solidFill>
                <a:latin typeface="BlinkMacSystemFont"/>
              </a:rPr>
              <a:t>: 10.1056/NEJMoa2115304. </a:t>
            </a:r>
            <a:r>
              <a:rPr lang="en-US" sz="600" dirty="0" err="1">
                <a:solidFill>
                  <a:srgbClr val="212121"/>
                </a:solidFill>
                <a:latin typeface="BlinkMacSystemFont"/>
              </a:rPr>
              <a:t>Epub</a:t>
            </a:r>
            <a:r>
              <a:rPr lang="en-US" sz="600" dirty="0">
                <a:solidFill>
                  <a:srgbClr val="212121"/>
                </a:solidFill>
                <a:latin typeface="BlinkMacSystemFont"/>
              </a:rPr>
              <a:t> 2021 Dec 14. PMID: 34904799.</a:t>
            </a:r>
            <a:endParaRPr lang="en-US" sz="600" dirty="0"/>
          </a:p>
        </p:txBody>
      </p:sp>
    </p:spTree>
    <p:extLst>
      <p:ext uri="{BB962C8B-B14F-4D97-AF65-F5344CB8AC3E}">
        <p14:creationId xmlns:p14="http://schemas.microsoft.com/office/powerpoint/2010/main" val="2499417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C12D-0B5B-403A-8FE5-757231669E8E}"/>
              </a:ext>
            </a:extLst>
          </p:cNvPr>
          <p:cNvSpPr>
            <a:spLocks noGrp="1"/>
          </p:cNvSpPr>
          <p:nvPr>
            <p:ph type="title"/>
          </p:nvPr>
        </p:nvSpPr>
        <p:spPr>
          <a:xfrm>
            <a:off x="1246827" y="1711"/>
            <a:ext cx="6650346" cy="659092"/>
          </a:xfrm>
        </p:spPr>
        <p:txBody>
          <a:bodyPr/>
          <a:lstStyle/>
          <a:p>
            <a:r>
              <a:rPr lang="en-US" b="1" dirty="0"/>
              <a:t>Pola R-CHP vs. R-CHOP (POLARIX study)</a:t>
            </a:r>
          </a:p>
        </p:txBody>
      </p:sp>
      <p:sp>
        <p:nvSpPr>
          <p:cNvPr id="3" name="Content Placeholder 2">
            <a:extLst>
              <a:ext uri="{FF2B5EF4-FFF2-40B4-BE49-F238E27FC236}">
                <a16:creationId xmlns:a16="http://schemas.microsoft.com/office/drawing/2014/main" id="{8C1C4CB0-A997-4C7D-8447-F369D8E89F2A}"/>
              </a:ext>
            </a:extLst>
          </p:cNvPr>
          <p:cNvSpPr>
            <a:spLocks noGrp="1"/>
          </p:cNvSpPr>
          <p:nvPr>
            <p:ph idx="1"/>
          </p:nvPr>
        </p:nvSpPr>
        <p:spPr>
          <a:xfrm>
            <a:off x="628650" y="1285428"/>
            <a:ext cx="7886700" cy="3974837"/>
          </a:xfrm>
        </p:spPr>
        <p:txBody>
          <a:bodyPr/>
          <a:lstStyle/>
          <a:p>
            <a:r>
              <a:rPr lang="en-US" dirty="0"/>
              <a:t>Median follow up time = 28.2 months</a:t>
            </a:r>
          </a:p>
          <a:p>
            <a:r>
              <a:rPr lang="en-US" dirty="0"/>
              <a:t>6.5% 2 years-PFS benefit in Pola-R-CHP </a:t>
            </a:r>
            <a:r>
              <a:rPr lang="en-US" dirty="0">
                <a:solidFill>
                  <a:srgbClr val="FF0000"/>
                </a:solidFill>
              </a:rPr>
              <a:t>(76.7% vs. 70.2%)</a:t>
            </a:r>
          </a:p>
          <a:p>
            <a:r>
              <a:rPr lang="en-US" dirty="0"/>
              <a:t>No OS benefit</a:t>
            </a:r>
          </a:p>
          <a:p>
            <a:r>
              <a:rPr lang="en-US" dirty="0"/>
              <a:t>Not included in the study: Transformed lymphoma, PMLBCL, &gt;80 </a:t>
            </a:r>
            <a:r>
              <a:rPr lang="en-US" dirty="0" err="1"/>
              <a:t>y.o</a:t>
            </a:r>
            <a:endParaRPr lang="en-US" dirty="0"/>
          </a:p>
          <a:p>
            <a:pPr marL="0" indent="0">
              <a:buNone/>
            </a:pPr>
            <a:endParaRPr lang="en-US" dirty="0"/>
          </a:p>
        </p:txBody>
      </p:sp>
      <p:sp>
        <p:nvSpPr>
          <p:cNvPr id="4" name="Title 1">
            <a:extLst>
              <a:ext uri="{FF2B5EF4-FFF2-40B4-BE49-F238E27FC236}">
                <a16:creationId xmlns:a16="http://schemas.microsoft.com/office/drawing/2014/main" id="{5683565D-8946-3069-CC68-57AC338644FB}"/>
              </a:ext>
            </a:extLst>
          </p:cNvPr>
          <p:cNvSpPr txBox="1">
            <a:spLocks/>
          </p:cNvSpPr>
          <p:nvPr/>
        </p:nvSpPr>
        <p:spPr>
          <a:xfrm>
            <a:off x="109470" y="1711"/>
            <a:ext cx="7787703" cy="659092"/>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C00000"/>
                </a:solidFill>
              </a:rPr>
              <a:t>Polatuzumab R-CHP vs. R-CHOP (POLARIX study)</a:t>
            </a:r>
          </a:p>
        </p:txBody>
      </p:sp>
      <p:sp>
        <p:nvSpPr>
          <p:cNvPr id="5" name="TextBox 4">
            <a:extLst>
              <a:ext uri="{FF2B5EF4-FFF2-40B4-BE49-F238E27FC236}">
                <a16:creationId xmlns:a16="http://schemas.microsoft.com/office/drawing/2014/main" id="{38BC926D-DE30-3CFD-0C40-0CF3A4835F40}"/>
              </a:ext>
            </a:extLst>
          </p:cNvPr>
          <p:cNvSpPr txBox="1"/>
          <p:nvPr/>
        </p:nvSpPr>
        <p:spPr>
          <a:xfrm>
            <a:off x="3747751" y="4710454"/>
            <a:ext cx="4911715" cy="276999"/>
          </a:xfrm>
          <a:prstGeom prst="rect">
            <a:avLst/>
          </a:prstGeom>
          <a:noFill/>
        </p:spPr>
        <p:txBody>
          <a:bodyPr wrap="square" rtlCol="0">
            <a:spAutoFit/>
          </a:bodyPr>
          <a:lstStyle/>
          <a:p>
            <a:r>
              <a:rPr lang="en-US" sz="600" dirty="0">
                <a:solidFill>
                  <a:srgbClr val="212121"/>
                </a:solidFill>
                <a:latin typeface="BlinkMacSystemFont"/>
              </a:rPr>
              <a:t>Tilly H, et al. Polatuzumab Vedotin in Previously Untreated Diffuse Large B-Cell Lymphoma. N </a:t>
            </a:r>
            <a:r>
              <a:rPr lang="en-US" sz="600" dirty="0" err="1">
                <a:solidFill>
                  <a:srgbClr val="212121"/>
                </a:solidFill>
                <a:latin typeface="BlinkMacSystemFont"/>
              </a:rPr>
              <a:t>Engl</a:t>
            </a:r>
            <a:r>
              <a:rPr lang="en-US" sz="600" dirty="0">
                <a:solidFill>
                  <a:srgbClr val="212121"/>
                </a:solidFill>
                <a:latin typeface="BlinkMacSystemFont"/>
              </a:rPr>
              <a:t> J Med. 2022 Jan 27;386(4):351-363. </a:t>
            </a:r>
            <a:r>
              <a:rPr lang="en-US" sz="600" dirty="0" err="1">
                <a:solidFill>
                  <a:srgbClr val="212121"/>
                </a:solidFill>
                <a:latin typeface="BlinkMacSystemFont"/>
              </a:rPr>
              <a:t>doi</a:t>
            </a:r>
            <a:r>
              <a:rPr lang="en-US" sz="600" dirty="0">
                <a:solidFill>
                  <a:srgbClr val="212121"/>
                </a:solidFill>
                <a:latin typeface="BlinkMacSystemFont"/>
              </a:rPr>
              <a:t>: 10.1056/NEJMoa2115304. </a:t>
            </a:r>
            <a:r>
              <a:rPr lang="en-US" sz="600" dirty="0" err="1">
                <a:solidFill>
                  <a:srgbClr val="212121"/>
                </a:solidFill>
                <a:latin typeface="BlinkMacSystemFont"/>
              </a:rPr>
              <a:t>Epub</a:t>
            </a:r>
            <a:r>
              <a:rPr lang="en-US" sz="600" dirty="0">
                <a:solidFill>
                  <a:srgbClr val="212121"/>
                </a:solidFill>
                <a:latin typeface="BlinkMacSystemFont"/>
              </a:rPr>
              <a:t> 2021 Dec 14. PMID: 34904799.</a:t>
            </a:r>
            <a:endParaRPr lang="en-US" sz="600" dirty="0"/>
          </a:p>
        </p:txBody>
      </p:sp>
    </p:spTree>
    <p:extLst>
      <p:ext uri="{BB962C8B-B14F-4D97-AF65-F5344CB8AC3E}">
        <p14:creationId xmlns:p14="http://schemas.microsoft.com/office/powerpoint/2010/main" val="2297317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marL="0" indent="0" algn="ctr">
              <a:buNone/>
            </a:pPr>
            <a:r>
              <a:rPr lang="en-US" sz="2800" b="1" dirty="0">
                <a:solidFill>
                  <a:srgbClr val="002E51"/>
                </a:solidFill>
              </a:rPr>
              <a:t>Ricardo D. </a:t>
            </a:r>
            <a:r>
              <a:rPr lang="en-US" sz="2800" b="1" dirty="0" err="1">
                <a:solidFill>
                  <a:srgbClr val="002E51"/>
                </a:solidFill>
              </a:rPr>
              <a:t>Parrondo</a:t>
            </a:r>
            <a:r>
              <a:rPr lang="en-US" sz="2800" b="1" dirty="0">
                <a:solidFill>
                  <a:srgbClr val="002E51"/>
                </a:solidFill>
              </a:rPr>
              <a:t>, MD</a:t>
            </a:r>
          </a:p>
          <a:p>
            <a:pPr marL="0" indent="0" algn="ctr">
              <a:buNone/>
            </a:pPr>
            <a:r>
              <a:rPr lang="en-US" sz="2800" dirty="0">
                <a:solidFill>
                  <a:srgbClr val="002E51"/>
                </a:solidFill>
              </a:rPr>
              <a:t>Assistant Professor of Medicine</a:t>
            </a:r>
          </a:p>
          <a:p>
            <a:pPr marL="0" indent="0" algn="ctr">
              <a:buNone/>
            </a:pPr>
            <a:r>
              <a:rPr lang="en-US" sz="2800" dirty="0">
                <a:solidFill>
                  <a:srgbClr val="002E51"/>
                </a:solidFill>
              </a:rPr>
              <a:t>Mayo Clinic Florida</a:t>
            </a:r>
          </a:p>
          <a:p>
            <a:pPr marL="0" indent="0" algn="ctr">
              <a:buNone/>
            </a:pPr>
            <a:r>
              <a:rPr lang="en-US" sz="2800" dirty="0">
                <a:solidFill>
                  <a:srgbClr val="002E51"/>
                </a:solidFill>
              </a:rPr>
              <a:t>Jacksonville, Florida</a:t>
            </a:r>
            <a:endParaRPr lang="en-US" sz="2100" dirty="0">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6503129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C98D-688E-452F-BCC1-E30AAEF12E39}"/>
              </a:ext>
            </a:extLst>
          </p:cNvPr>
          <p:cNvSpPr>
            <a:spLocks noGrp="1"/>
          </p:cNvSpPr>
          <p:nvPr>
            <p:ph type="title"/>
          </p:nvPr>
        </p:nvSpPr>
        <p:spPr/>
        <p:txBody>
          <a:bodyPr/>
          <a:lstStyle/>
          <a:p>
            <a:endParaRPr lang="en-US" b="1" dirty="0">
              <a:latin typeface="+mn-lt"/>
            </a:endParaRPr>
          </a:p>
        </p:txBody>
      </p:sp>
      <p:sp>
        <p:nvSpPr>
          <p:cNvPr id="3" name="Content Placeholder 2">
            <a:extLst>
              <a:ext uri="{FF2B5EF4-FFF2-40B4-BE49-F238E27FC236}">
                <a16:creationId xmlns:a16="http://schemas.microsoft.com/office/drawing/2014/main" id="{1620AC17-1E3E-428F-B013-8260EBD53BE4}"/>
              </a:ext>
            </a:extLst>
          </p:cNvPr>
          <p:cNvSpPr>
            <a:spLocks noGrp="1"/>
          </p:cNvSpPr>
          <p:nvPr>
            <p:ph idx="1"/>
          </p:nvPr>
        </p:nvSpPr>
        <p:spPr>
          <a:xfrm>
            <a:off x="0" y="2034862"/>
            <a:ext cx="8326192" cy="1886860"/>
          </a:xfrm>
        </p:spPr>
        <p:txBody>
          <a:bodyPr>
            <a:normAutofit/>
          </a:bodyPr>
          <a:lstStyle/>
          <a:p>
            <a:pPr algn="ctr"/>
            <a:r>
              <a:rPr lang="en-US" sz="2101" b="1" dirty="0"/>
              <a:t>Overall similar </a:t>
            </a:r>
            <a:r>
              <a:rPr lang="en-US" sz="2101" dirty="0"/>
              <a:t>profile with some </a:t>
            </a:r>
            <a:r>
              <a:rPr lang="en-US" sz="2101" b="1" dirty="0">
                <a:solidFill>
                  <a:srgbClr val="FF0000"/>
                </a:solidFill>
              </a:rPr>
              <a:t>increase in neutropenic fever</a:t>
            </a:r>
          </a:p>
        </p:txBody>
      </p:sp>
      <p:sp>
        <p:nvSpPr>
          <p:cNvPr id="4" name="Title 1">
            <a:extLst>
              <a:ext uri="{FF2B5EF4-FFF2-40B4-BE49-F238E27FC236}">
                <a16:creationId xmlns:a16="http://schemas.microsoft.com/office/drawing/2014/main" id="{B6406A91-1A21-7C46-66CC-F134C9178B9F}"/>
              </a:ext>
            </a:extLst>
          </p:cNvPr>
          <p:cNvSpPr txBox="1">
            <a:spLocks/>
          </p:cNvSpPr>
          <p:nvPr/>
        </p:nvSpPr>
        <p:spPr>
          <a:xfrm>
            <a:off x="109470" y="1711"/>
            <a:ext cx="7787703" cy="659092"/>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a:solidFill>
                  <a:srgbClr val="C00000"/>
                </a:solidFill>
              </a:rPr>
              <a:t>Polatuzumab R-CHP vs. R-CHOP (POLARIX study)</a:t>
            </a:r>
          </a:p>
        </p:txBody>
      </p:sp>
      <p:sp>
        <p:nvSpPr>
          <p:cNvPr id="5" name="TextBox 4">
            <a:extLst>
              <a:ext uri="{FF2B5EF4-FFF2-40B4-BE49-F238E27FC236}">
                <a16:creationId xmlns:a16="http://schemas.microsoft.com/office/drawing/2014/main" id="{2A948F7C-D425-75E1-78CC-D74D5857F8D8}"/>
              </a:ext>
            </a:extLst>
          </p:cNvPr>
          <p:cNvSpPr txBox="1"/>
          <p:nvPr/>
        </p:nvSpPr>
        <p:spPr>
          <a:xfrm>
            <a:off x="3747751" y="4710454"/>
            <a:ext cx="4911715" cy="276999"/>
          </a:xfrm>
          <a:prstGeom prst="rect">
            <a:avLst/>
          </a:prstGeom>
          <a:noFill/>
        </p:spPr>
        <p:txBody>
          <a:bodyPr wrap="square" rtlCol="0">
            <a:spAutoFit/>
          </a:bodyPr>
          <a:lstStyle/>
          <a:p>
            <a:r>
              <a:rPr lang="en-US" sz="600" dirty="0">
                <a:solidFill>
                  <a:srgbClr val="212121"/>
                </a:solidFill>
                <a:latin typeface="BlinkMacSystemFont"/>
              </a:rPr>
              <a:t>Tilly H, et al. Polatuzumab Vedotin in Previously Untreated Diffuse Large B-Cell Lymphoma. N </a:t>
            </a:r>
            <a:r>
              <a:rPr lang="en-US" sz="600" dirty="0" err="1">
                <a:solidFill>
                  <a:srgbClr val="212121"/>
                </a:solidFill>
                <a:latin typeface="BlinkMacSystemFont"/>
              </a:rPr>
              <a:t>Engl</a:t>
            </a:r>
            <a:r>
              <a:rPr lang="en-US" sz="600" dirty="0">
                <a:solidFill>
                  <a:srgbClr val="212121"/>
                </a:solidFill>
                <a:latin typeface="BlinkMacSystemFont"/>
              </a:rPr>
              <a:t> J Med. 2022 Jan 27;386(4):351-363. </a:t>
            </a:r>
            <a:r>
              <a:rPr lang="en-US" sz="600" dirty="0" err="1">
                <a:solidFill>
                  <a:srgbClr val="212121"/>
                </a:solidFill>
                <a:latin typeface="BlinkMacSystemFont"/>
              </a:rPr>
              <a:t>doi</a:t>
            </a:r>
            <a:r>
              <a:rPr lang="en-US" sz="600" dirty="0">
                <a:solidFill>
                  <a:srgbClr val="212121"/>
                </a:solidFill>
                <a:latin typeface="BlinkMacSystemFont"/>
              </a:rPr>
              <a:t>: 10.1056/NEJMoa2115304. </a:t>
            </a:r>
            <a:r>
              <a:rPr lang="en-US" sz="600" dirty="0" err="1">
                <a:solidFill>
                  <a:srgbClr val="212121"/>
                </a:solidFill>
                <a:latin typeface="BlinkMacSystemFont"/>
              </a:rPr>
              <a:t>Epub</a:t>
            </a:r>
            <a:r>
              <a:rPr lang="en-US" sz="600" dirty="0">
                <a:solidFill>
                  <a:srgbClr val="212121"/>
                </a:solidFill>
                <a:latin typeface="BlinkMacSystemFont"/>
              </a:rPr>
              <a:t> 2021 Dec 14. PMID: 34904799.</a:t>
            </a:r>
            <a:endParaRPr lang="en-US" sz="600" dirty="0"/>
          </a:p>
        </p:txBody>
      </p:sp>
    </p:spTree>
    <p:extLst>
      <p:ext uri="{BB962C8B-B14F-4D97-AF65-F5344CB8AC3E}">
        <p14:creationId xmlns:p14="http://schemas.microsoft.com/office/powerpoint/2010/main" val="20791155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91" y="-1075"/>
            <a:ext cx="7886700" cy="994431"/>
          </a:xfrm>
        </p:spPr>
        <p:txBody>
          <a:bodyPr>
            <a:normAutofit/>
          </a:bodyPr>
          <a:lstStyle/>
          <a:p>
            <a:r>
              <a:rPr lang="en-US" b="1" dirty="0">
                <a:solidFill>
                  <a:srgbClr val="C00000"/>
                </a:solidFill>
                <a:latin typeface="+mn-lt"/>
              </a:rPr>
              <a:t>Therapeutic choices for DLBCL</a:t>
            </a:r>
            <a:endParaRPr lang="en-US" sz="1500" b="1" dirty="0">
              <a:solidFill>
                <a:srgbClr val="C00000"/>
              </a:solidFill>
            </a:endParaRPr>
          </a:p>
        </p:txBody>
      </p:sp>
      <p:sp>
        <p:nvSpPr>
          <p:cNvPr id="8" name="Content Placeholder 2">
            <a:extLst>
              <a:ext uri="{FF2B5EF4-FFF2-40B4-BE49-F238E27FC236}">
                <a16:creationId xmlns:a16="http://schemas.microsoft.com/office/drawing/2014/main" id="{C2408479-B6F0-AB42-AF1D-47670241595F}"/>
              </a:ext>
            </a:extLst>
          </p:cNvPr>
          <p:cNvSpPr txBox="1">
            <a:spLocks/>
          </p:cNvSpPr>
          <p:nvPr/>
        </p:nvSpPr>
        <p:spPr>
          <a:xfrm>
            <a:off x="187319" y="650383"/>
            <a:ext cx="8147327" cy="3619640"/>
          </a:xfrm>
          <a:prstGeom prst="rect">
            <a:avLst/>
          </a:prstGeom>
        </p:spPr>
        <p:txBody>
          <a:bodyPr vert="horz" lIns="0" tIns="0" rIns="0" bIns="34302" numCol="2" rtlCol="0">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18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1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50" b="1" dirty="0"/>
              <a:t>First line</a:t>
            </a:r>
          </a:p>
          <a:p>
            <a:pPr lvl="1"/>
            <a:r>
              <a:rPr lang="en-US" sz="1350" dirty="0"/>
              <a:t>R-CHOP / </a:t>
            </a:r>
            <a:r>
              <a:rPr lang="en-US" sz="1350" dirty="0">
                <a:solidFill>
                  <a:srgbClr val="00B050"/>
                </a:solidFill>
              </a:rPr>
              <a:t>Pola-R-CHP</a:t>
            </a:r>
          </a:p>
          <a:p>
            <a:pPr lvl="1"/>
            <a:r>
              <a:rPr lang="en-US" sz="1350" dirty="0"/>
              <a:t>DA-R-EPOCH (in certain situations)</a:t>
            </a:r>
          </a:p>
          <a:p>
            <a:r>
              <a:rPr lang="en-US" sz="1350" b="1" dirty="0"/>
              <a:t>Second line and beyond</a:t>
            </a:r>
          </a:p>
          <a:p>
            <a:pPr lvl="1"/>
            <a:r>
              <a:rPr lang="en-US" sz="1350" b="1" dirty="0">
                <a:solidFill>
                  <a:srgbClr val="003767"/>
                </a:solidFill>
                <a:sym typeface="Wingdings" panose="05000000000000000000" pitchFamily="2" charset="2"/>
              </a:rPr>
              <a:t>Transplant eligible (relapse &gt;12 months):</a:t>
            </a:r>
          </a:p>
          <a:p>
            <a:pPr marL="1314450" lvl="2" indent="-400050">
              <a:buFont typeface="+mj-lt"/>
              <a:buAutoNum type="romanUcPeriod"/>
            </a:pPr>
            <a:r>
              <a:rPr lang="en-US" sz="1350" dirty="0"/>
              <a:t>Chemoimmunotherapy </a:t>
            </a:r>
            <a:r>
              <a:rPr lang="en-US" sz="1350" dirty="0">
                <a:sym typeface="Wingdings" panose="05000000000000000000" pitchFamily="2" charset="2"/>
              </a:rPr>
              <a:t> ASCT</a:t>
            </a:r>
          </a:p>
          <a:p>
            <a:pPr lvl="1"/>
            <a:r>
              <a:rPr lang="en-US" sz="1350" b="1" dirty="0">
                <a:solidFill>
                  <a:srgbClr val="003767"/>
                </a:solidFill>
                <a:sym typeface="Wingdings" panose="05000000000000000000" pitchFamily="2" charset="2"/>
              </a:rPr>
              <a:t>Transplant ineligible:</a:t>
            </a:r>
          </a:p>
          <a:p>
            <a:pPr marL="1314450" lvl="2" indent="-400050">
              <a:buFont typeface="+mj-lt"/>
              <a:buAutoNum type="romanUcPeriod"/>
            </a:pPr>
            <a:r>
              <a:rPr lang="en-US" sz="1350" dirty="0">
                <a:solidFill>
                  <a:srgbClr val="FF0000"/>
                </a:solidFill>
                <a:sym typeface="Wingdings" panose="05000000000000000000" pitchFamily="2" charset="2"/>
              </a:rPr>
              <a:t>Polatuzumab vedotin-piiq + bendamustine +rituximab</a:t>
            </a:r>
          </a:p>
          <a:p>
            <a:pPr marL="1314450" lvl="2" indent="-400050">
              <a:buFont typeface="+mj-lt"/>
              <a:buAutoNum type="romanUcPeriod"/>
            </a:pPr>
            <a:r>
              <a:rPr lang="en-US" sz="1350" dirty="0">
                <a:solidFill>
                  <a:srgbClr val="FF0000"/>
                </a:solidFill>
                <a:sym typeface="Wingdings" panose="05000000000000000000" pitchFamily="2" charset="2"/>
              </a:rPr>
              <a:t>Tafasitamab-cxix +lenalidomide</a:t>
            </a:r>
          </a:p>
          <a:p>
            <a:pPr marL="1314450" lvl="2" indent="-400050">
              <a:buFont typeface="+mj-lt"/>
              <a:buAutoNum type="romanUcPeriod"/>
            </a:pPr>
            <a:r>
              <a:rPr lang="en-US" sz="1350" dirty="0">
                <a:sym typeface="Wingdings" panose="05000000000000000000" pitchFamily="2" charset="2"/>
              </a:rPr>
              <a:t>Ibrutinib (non-GCB DLBCL)</a:t>
            </a:r>
          </a:p>
          <a:p>
            <a:pPr lvl="1"/>
            <a:r>
              <a:rPr lang="en-US" sz="1350" b="1" dirty="0">
                <a:solidFill>
                  <a:srgbClr val="003767"/>
                </a:solidFill>
              </a:rPr>
              <a:t>Relapsed within 12 months:</a:t>
            </a:r>
          </a:p>
          <a:p>
            <a:pPr marL="1314450" lvl="2" indent="-400050">
              <a:buFont typeface="+mj-lt"/>
              <a:buAutoNum type="romanUcPeriod"/>
            </a:pPr>
            <a:r>
              <a:rPr lang="en-US" sz="1350" dirty="0">
                <a:solidFill>
                  <a:srgbClr val="0070C0"/>
                </a:solidFill>
              </a:rPr>
              <a:t>Axicabtagene ciloleucel (CAR-T)</a:t>
            </a:r>
          </a:p>
          <a:p>
            <a:pPr marL="1314450" lvl="2" indent="-400050">
              <a:buFont typeface="+mj-lt"/>
              <a:buAutoNum type="romanUcPeriod"/>
            </a:pPr>
            <a:r>
              <a:rPr lang="en-US" sz="1350" dirty="0">
                <a:solidFill>
                  <a:srgbClr val="0070C0"/>
                </a:solidFill>
              </a:rPr>
              <a:t>Lisocabtagene maraleucel (CAR-T)</a:t>
            </a:r>
          </a:p>
          <a:p>
            <a:pPr lvl="1"/>
            <a:endParaRPr lang="en-US" sz="1350" dirty="0">
              <a:solidFill>
                <a:srgbClr val="0070C0"/>
              </a:solidFill>
            </a:endParaRPr>
          </a:p>
          <a:p>
            <a:pPr lvl="1"/>
            <a:endParaRPr lang="en-US" sz="1350" dirty="0">
              <a:solidFill>
                <a:srgbClr val="FF0000"/>
              </a:solidFill>
            </a:endParaRPr>
          </a:p>
          <a:p>
            <a:pPr marL="0" indent="0">
              <a:buNone/>
            </a:pPr>
            <a:endParaRPr lang="en-US" sz="1350" b="1" dirty="0"/>
          </a:p>
          <a:p>
            <a:r>
              <a:rPr lang="en-US" sz="1350" b="1" dirty="0"/>
              <a:t>Third line and beyond</a:t>
            </a:r>
          </a:p>
          <a:p>
            <a:pPr lvl="1"/>
            <a:r>
              <a:rPr lang="en-US" sz="1350" dirty="0">
                <a:solidFill>
                  <a:srgbClr val="0070C0"/>
                </a:solidFill>
              </a:rPr>
              <a:t>Axicabtagene ciloleucel (CAR-T)</a:t>
            </a:r>
          </a:p>
          <a:p>
            <a:pPr lvl="1"/>
            <a:r>
              <a:rPr lang="en-US" sz="1350" dirty="0">
                <a:solidFill>
                  <a:srgbClr val="0070C0"/>
                </a:solidFill>
              </a:rPr>
              <a:t>Lisocabtagene maraleucel (CAR-T)</a:t>
            </a:r>
          </a:p>
          <a:p>
            <a:pPr lvl="1"/>
            <a:r>
              <a:rPr lang="en-US" sz="1350" dirty="0">
                <a:solidFill>
                  <a:srgbClr val="0070C0"/>
                </a:solidFill>
              </a:rPr>
              <a:t>Tisagenlecleucel (CAR-T)</a:t>
            </a:r>
          </a:p>
          <a:p>
            <a:pPr lvl="1"/>
            <a:r>
              <a:rPr lang="en-US" sz="1350" dirty="0">
                <a:solidFill>
                  <a:srgbClr val="FF0000"/>
                </a:solidFill>
              </a:rPr>
              <a:t>Loncastuximab tesirine-Ipyl</a:t>
            </a:r>
          </a:p>
          <a:p>
            <a:pPr lvl="1"/>
            <a:r>
              <a:rPr lang="en-US" sz="1350" dirty="0">
                <a:solidFill>
                  <a:srgbClr val="FF0000"/>
                </a:solidFill>
              </a:rPr>
              <a:t>Selinexor</a:t>
            </a:r>
          </a:p>
          <a:p>
            <a:pPr lvl="1"/>
            <a:r>
              <a:rPr lang="en-US" sz="1350" dirty="0">
                <a:solidFill>
                  <a:srgbClr val="C00000"/>
                </a:solidFill>
              </a:rPr>
              <a:t>Epcoritamab-bysp</a:t>
            </a:r>
          </a:p>
          <a:p>
            <a:pPr lvl="1"/>
            <a:r>
              <a:rPr lang="en-US" sz="1350" dirty="0">
                <a:solidFill>
                  <a:srgbClr val="C00000"/>
                </a:solidFill>
              </a:rPr>
              <a:t>glofitamab-gxbm</a:t>
            </a:r>
          </a:p>
          <a:p>
            <a:endParaRPr lang="en-US" sz="1350" b="1" dirty="0"/>
          </a:p>
        </p:txBody>
      </p:sp>
    </p:spTree>
    <p:extLst>
      <p:ext uri="{BB962C8B-B14F-4D97-AF65-F5344CB8AC3E}">
        <p14:creationId xmlns:p14="http://schemas.microsoft.com/office/powerpoint/2010/main" val="371272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fade">
                                      <p:cBhvr>
                                        <p:cTn id="16" dur="500"/>
                                        <p:tgtEl>
                                          <p:spTgt spid="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fade">
                                      <p:cBhvr>
                                        <p:cTn id="22" dur="500"/>
                                        <p:tgtEl>
                                          <p:spTgt spid="8">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animEffect transition="in" filter="fade">
                                      <p:cBhvr>
                                        <p:cTn id="25" dur="500"/>
                                        <p:tgtEl>
                                          <p:spTgt spid="8">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10" end="10"/>
                                            </p:txEl>
                                          </p:spTgt>
                                        </p:tgtEl>
                                        <p:attrNameLst>
                                          <p:attrName>style.visibility</p:attrName>
                                        </p:attrNameLst>
                                      </p:cBhvr>
                                      <p:to>
                                        <p:strVal val="visible"/>
                                      </p:to>
                                    </p:set>
                                    <p:animEffect transition="in" filter="fade">
                                      <p:cBhvr>
                                        <p:cTn id="28" dur="500"/>
                                        <p:tgtEl>
                                          <p:spTgt spid="8">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animEffect transition="in" filter="fade">
                                      <p:cBhvr>
                                        <p:cTn id="31" dur="500"/>
                                        <p:tgtEl>
                                          <p:spTgt spid="8">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12" end="12"/>
                                            </p:txEl>
                                          </p:spTgt>
                                        </p:tgtEl>
                                        <p:attrNameLst>
                                          <p:attrName>style.visibility</p:attrName>
                                        </p:attrNameLst>
                                      </p:cBhvr>
                                      <p:to>
                                        <p:strVal val="visible"/>
                                      </p:to>
                                    </p:set>
                                    <p:animEffect transition="in" filter="fade">
                                      <p:cBhvr>
                                        <p:cTn id="34" dur="500"/>
                                        <p:tgtEl>
                                          <p:spTgt spid="8">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animEffect transition="in" filter="fade">
                                      <p:cBhvr>
                                        <p:cTn id="39" dur="500"/>
                                        <p:tgtEl>
                                          <p:spTgt spid="8">
                                            <p:txEl>
                                              <p:pRg st="16" end="1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17" end="17"/>
                                            </p:txEl>
                                          </p:spTgt>
                                        </p:tgtEl>
                                        <p:attrNameLst>
                                          <p:attrName>style.visibility</p:attrName>
                                        </p:attrNameLst>
                                      </p:cBhvr>
                                      <p:to>
                                        <p:strVal val="visible"/>
                                      </p:to>
                                    </p:set>
                                    <p:animEffect transition="in" filter="fade">
                                      <p:cBhvr>
                                        <p:cTn id="42" dur="500"/>
                                        <p:tgtEl>
                                          <p:spTgt spid="8">
                                            <p:txEl>
                                              <p:pRg st="17" end="1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18" end="18"/>
                                            </p:txEl>
                                          </p:spTgt>
                                        </p:tgtEl>
                                        <p:attrNameLst>
                                          <p:attrName>style.visibility</p:attrName>
                                        </p:attrNameLst>
                                      </p:cBhvr>
                                      <p:to>
                                        <p:strVal val="visible"/>
                                      </p:to>
                                    </p:set>
                                    <p:animEffect transition="in" filter="fade">
                                      <p:cBhvr>
                                        <p:cTn id="45" dur="500"/>
                                        <p:tgtEl>
                                          <p:spTgt spid="8">
                                            <p:txEl>
                                              <p:pRg st="18" end="1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xEl>
                                              <p:pRg st="19" end="19"/>
                                            </p:txEl>
                                          </p:spTgt>
                                        </p:tgtEl>
                                        <p:attrNameLst>
                                          <p:attrName>style.visibility</p:attrName>
                                        </p:attrNameLst>
                                      </p:cBhvr>
                                      <p:to>
                                        <p:strVal val="visible"/>
                                      </p:to>
                                    </p:set>
                                    <p:animEffect transition="in" filter="fade">
                                      <p:cBhvr>
                                        <p:cTn id="48" dur="500"/>
                                        <p:tgtEl>
                                          <p:spTgt spid="8">
                                            <p:txEl>
                                              <p:pRg st="19" end="19"/>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8">
                                            <p:txEl>
                                              <p:pRg st="20" end="20"/>
                                            </p:txEl>
                                          </p:spTgt>
                                        </p:tgtEl>
                                        <p:attrNameLst>
                                          <p:attrName>style.visibility</p:attrName>
                                        </p:attrNameLst>
                                      </p:cBhvr>
                                      <p:to>
                                        <p:strVal val="visible"/>
                                      </p:to>
                                    </p:set>
                                    <p:animEffect transition="in" filter="fade">
                                      <p:cBhvr>
                                        <p:cTn id="51" dur="500"/>
                                        <p:tgtEl>
                                          <p:spTgt spid="8">
                                            <p:txEl>
                                              <p:pRg st="20" end="2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8">
                                            <p:txEl>
                                              <p:pRg st="21" end="21"/>
                                            </p:txEl>
                                          </p:spTgt>
                                        </p:tgtEl>
                                        <p:attrNameLst>
                                          <p:attrName>style.visibility</p:attrName>
                                        </p:attrNameLst>
                                      </p:cBhvr>
                                      <p:to>
                                        <p:strVal val="visible"/>
                                      </p:to>
                                    </p:set>
                                    <p:animEffect transition="in" filter="fade">
                                      <p:cBhvr>
                                        <p:cTn id="54" dur="500"/>
                                        <p:tgtEl>
                                          <p:spTgt spid="8">
                                            <p:txEl>
                                              <p:pRg st="21" end="2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8">
                                            <p:txEl>
                                              <p:pRg st="22" end="22"/>
                                            </p:txEl>
                                          </p:spTgt>
                                        </p:tgtEl>
                                        <p:attrNameLst>
                                          <p:attrName>style.visibility</p:attrName>
                                        </p:attrNameLst>
                                      </p:cBhvr>
                                      <p:to>
                                        <p:strVal val="visible"/>
                                      </p:to>
                                    </p:set>
                                    <p:animEffect transition="in" filter="fade">
                                      <p:cBhvr>
                                        <p:cTn id="57" dur="500"/>
                                        <p:tgtEl>
                                          <p:spTgt spid="8">
                                            <p:txEl>
                                              <p:pRg st="22" end="2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8">
                                            <p:txEl>
                                              <p:pRg st="23" end="23"/>
                                            </p:txEl>
                                          </p:spTgt>
                                        </p:tgtEl>
                                        <p:attrNameLst>
                                          <p:attrName>style.visibility</p:attrName>
                                        </p:attrNameLst>
                                      </p:cBhvr>
                                      <p:to>
                                        <p:strVal val="visible"/>
                                      </p:to>
                                    </p:set>
                                    <p:animEffect transition="in" filter="fade">
                                      <p:cBhvr>
                                        <p:cTn id="60" dur="500"/>
                                        <p:tgtEl>
                                          <p:spTgt spid="8">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538E-F135-4EC8-9AC6-48D5D5211E9B}"/>
              </a:ext>
            </a:extLst>
          </p:cNvPr>
          <p:cNvSpPr>
            <a:spLocks noGrp="1"/>
          </p:cNvSpPr>
          <p:nvPr>
            <p:ph type="title"/>
          </p:nvPr>
        </p:nvSpPr>
        <p:spPr>
          <a:xfrm>
            <a:off x="506698" y="1712"/>
            <a:ext cx="8008488" cy="403973"/>
          </a:xfrm>
        </p:spPr>
        <p:txBody>
          <a:bodyPr>
            <a:normAutofit fontScale="90000"/>
          </a:bodyPr>
          <a:lstStyle/>
          <a:p>
            <a:r>
              <a:rPr lang="en-US" b="1" dirty="0">
                <a:solidFill>
                  <a:srgbClr val="C00000"/>
                </a:solidFill>
              </a:rPr>
              <a:t>Novel treatments in R/R DLBCL</a:t>
            </a:r>
          </a:p>
        </p:txBody>
      </p:sp>
      <p:graphicFrame>
        <p:nvGraphicFramePr>
          <p:cNvPr id="4" name="Table 4">
            <a:extLst>
              <a:ext uri="{FF2B5EF4-FFF2-40B4-BE49-F238E27FC236}">
                <a16:creationId xmlns:a16="http://schemas.microsoft.com/office/drawing/2014/main" id="{BCB57201-A200-421A-BB54-A4FD5E8EAF0A}"/>
              </a:ext>
            </a:extLst>
          </p:cNvPr>
          <p:cNvGraphicFramePr>
            <a:graphicFrameLocks noGrp="1"/>
          </p:cNvGraphicFramePr>
          <p:nvPr>
            <p:ph idx="1"/>
          </p:nvPr>
        </p:nvGraphicFramePr>
        <p:xfrm>
          <a:off x="-64394" y="486680"/>
          <a:ext cx="9208394" cy="4100630"/>
        </p:xfrm>
        <a:graphic>
          <a:graphicData uri="http://schemas.openxmlformats.org/drawingml/2006/table">
            <a:tbl>
              <a:tblPr firstRow="1" bandRow="1">
                <a:tableStyleId>{5C22544A-7EE6-4342-B048-85BDC9FD1C3A}</a:tableStyleId>
              </a:tblPr>
              <a:tblGrid>
                <a:gridCol w="1381620">
                  <a:extLst>
                    <a:ext uri="{9D8B030D-6E8A-4147-A177-3AD203B41FA5}">
                      <a16:colId xmlns:a16="http://schemas.microsoft.com/office/drawing/2014/main" val="3705301176"/>
                    </a:ext>
                  </a:extLst>
                </a:gridCol>
                <a:gridCol w="1717724">
                  <a:extLst>
                    <a:ext uri="{9D8B030D-6E8A-4147-A177-3AD203B41FA5}">
                      <a16:colId xmlns:a16="http://schemas.microsoft.com/office/drawing/2014/main" val="1964191192"/>
                    </a:ext>
                  </a:extLst>
                </a:gridCol>
                <a:gridCol w="1221810">
                  <a:extLst>
                    <a:ext uri="{9D8B030D-6E8A-4147-A177-3AD203B41FA5}">
                      <a16:colId xmlns:a16="http://schemas.microsoft.com/office/drawing/2014/main" val="1654492406"/>
                    </a:ext>
                  </a:extLst>
                </a:gridCol>
                <a:gridCol w="1221810">
                  <a:extLst>
                    <a:ext uri="{9D8B030D-6E8A-4147-A177-3AD203B41FA5}">
                      <a16:colId xmlns:a16="http://schemas.microsoft.com/office/drawing/2014/main" val="3880054344"/>
                    </a:ext>
                  </a:extLst>
                </a:gridCol>
                <a:gridCol w="1221810">
                  <a:extLst>
                    <a:ext uri="{9D8B030D-6E8A-4147-A177-3AD203B41FA5}">
                      <a16:colId xmlns:a16="http://schemas.microsoft.com/office/drawing/2014/main" val="2536881678"/>
                    </a:ext>
                  </a:extLst>
                </a:gridCol>
                <a:gridCol w="1221810">
                  <a:extLst>
                    <a:ext uri="{9D8B030D-6E8A-4147-A177-3AD203B41FA5}">
                      <a16:colId xmlns:a16="http://schemas.microsoft.com/office/drawing/2014/main" val="2408813718"/>
                    </a:ext>
                  </a:extLst>
                </a:gridCol>
                <a:gridCol w="1221810">
                  <a:extLst>
                    <a:ext uri="{9D8B030D-6E8A-4147-A177-3AD203B41FA5}">
                      <a16:colId xmlns:a16="http://schemas.microsoft.com/office/drawing/2014/main" val="2121450467"/>
                    </a:ext>
                  </a:extLst>
                </a:gridCol>
              </a:tblGrid>
              <a:tr h="486448">
                <a:tc>
                  <a:txBody>
                    <a:bodyPr/>
                    <a:lstStyle/>
                    <a:p>
                      <a:pPr algn="ctr"/>
                      <a:r>
                        <a:rPr lang="en-US" sz="1400" dirty="0">
                          <a:solidFill>
                            <a:schemeClr val="accent2"/>
                          </a:solidFill>
                        </a:rPr>
                        <a:t>Drug </a:t>
                      </a:r>
                    </a:p>
                  </a:txBody>
                  <a:tcPr marL="68598" marR="68598" marT="34299" marB="34299" anchor="ctr"/>
                </a:tc>
                <a:tc>
                  <a:txBody>
                    <a:bodyPr/>
                    <a:lstStyle/>
                    <a:p>
                      <a:pPr algn="ctr"/>
                      <a:r>
                        <a:rPr lang="en-US" sz="1400" dirty="0">
                          <a:solidFill>
                            <a:schemeClr val="accent2"/>
                          </a:solidFill>
                        </a:rPr>
                        <a:t>Type</a:t>
                      </a:r>
                    </a:p>
                  </a:txBody>
                  <a:tcPr marL="68598" marR="68598" marT="34299" marB="34299" anchor="ctr"/>
                </a:tc>
                <a:tc>
                  <a:txBody>
                    <a:bodyPr/>
                    <a:lstStyle/>
                    <a:p>
                      <a:pPr algn="ctr"/>
                      <a:r>
                        <a:rPr lang="en-US" sz="1400" dirty="0">
                          <a:solidFill>
                            <a:schemeClr val="accent2"/>
                          </a:solidFill>
                        </a:rPr>
                        <a:t>Combination</a:t>
                      </a:r>
                    </a:p>
                  </a:txBody>
                  <a:tcPr marL="68598" marR="68598" marT="34299" marB="34299" anchor="ctr"/>
                </a:tc>
                <a:tc>
                  <a:txBody>
                    <a:bodyPr/>
                    <a:lstStyle/>
                    <a:p>
                      <a:pPr algn="ctr"/>
                      <a:r>
                        <a:rPr lang="en-US" sz="1400" dirty="0">
                          <a:solidFill>
                            <a:schemeClr val="accent2"/>
                          </a:solidFill>
                        </a:rPr>
                        <a:t>Line of therapy</a:t>
                      </a:r>
                    </a:p>
                  </a:txBody>
                  <a:tcPr marL="68598" marR="68598" marT="34299" marB="34299" anchor="ctr"/>
                </a:tc>
                <a:tc>
                  <a:txBody>
                    <a:bodyPr/>
                    <a:lstStyle/>
                    <a:p>
                      <a:pPr algn="ctr"/>
                      <a:r>
                        <a:rPr lang="en-US" sz="1400" dirty="0">
                          <a:solidFill>
                            <a:schemeClr val="accent2"/>
                          </a:solidFill>
                        </a:rPr>
                        <a:t>CR/ORR (%)</a:t>
                      </a:r>
                    </a:p>
                  </a:txBody>
                  <a:tcPr marL="68598" marR="68598" marT="34299" marB="34299" anchor="ctr"/>
                </a:tc>
                <a:tc>
                  <a:txBody>
                    <a:bodyPr/>
                    <a:lstStyle/>
                    <a:p>
                      <a:pPr algn="ctr"/>
                      <a:r>
                        <a:rPr lang="en-US" sz="1400" dirty="0">
                          <a:solidFill>
                            <a:schemeClr val="accent2"/>
                          </a:solidFill>
                        </a:rPr>
                        <a:t>Trial</a:t>
                      </a:r>
                    </a:p>
                  </a:txBody>
                  <a:tcPr marL="68598" marR="68598" marT="34299" marB="34299" anchor="ctr"/>
                </a:tc>
                <a:tc>
                  <a:txBody>
                    <a:bodyPr/>
                    <a:lstStyle/>
                    <a:p>
                      <a:pPr algn="ctr"/>
                      <a:r>
                        <a:rPr lang="en-US" sz="1400" dirty="0">
                          <a:solidFill>
                            <a:schemeClr val="accent2"/>
                          </a:solidFill>
                        </a:rPr>
                        <a:t>Approval date</a:t>
                      </a:r>
                    </a:p>
                  </a:txBody>
                  <a:tcPr marL="68598" marR="68598" marT="34299" marB="34299" anchor="ctr"/>
                </a:tc>
                <a:extLst>
                  <a:ext uri="{0D108BD9-81ED-4DB2-BD59-A6C34878D82A}">
                    <a16:rowId xmlns:a16="http://schemas.microsoft.com/office/drawing/2014/main" val="2511982168"/>
                  </a:ext>
                </a:extLst>
              </a:tr>
              <a:tr h="582108">
                <a:tc>
                  <a:txBody>
                    <a:bodyPr/>
                    <a:lstStyle/>
                    <a:p>
                      <a:r>
                        <a:rPr lang="en-US" sz="900" b="1" dirty="0">
                          <a:solidFill>
                            <a:srgbClr val="FF0000"/>
                          </a:solidFill>
                          <a:sym typeface="Wingdings" panose="05000000000000000000" pitchFamily="2" charset="2"/>
                        </a:rPr>
                        <a:t>Tafasitamab-cxix</a:t>
                      </a:r>
                      <a:endParaRPr lang="en-US" sz="900" b="1" dirty="0"/>
                    </a:p>
                  </a:txBody>
                  <a:tcPr marL="68598" marR="68598" marT="34299" marB="34299" anchor="ctr"/>
                </a:tc>
                <a:tc>
                  <a:txBody>
                    <a:bodyPr/>
                    <a:lstStyle/>
                    <a:p>
                      <a:pPr algn="ctr"/>
                      <a:r>
                        <a:rPr lang="en-US" sz="900" b="1" dirty="0">
                          <a:solidFill>
                            <a:schemeClr val="accent2"/>
                          </a:solidFill>
                        </a:rPr>
                        <a:t>CD19</a:t>
                      </a:r>
                      <a:r>
                        <a:rPr lang="en-US" sz="900" dirty="0"/>
                        <a:t>-directed cytolytic antibody </a:t>
                      </a:r>
                      <a:r>
                        <a:rPr lang="en-US" sz="900" b="1" dirty="0"/>
                        <a:t>(Naked antibody)</a:t>
                      </a:r>
                    </a:p>
                  </a:txBody>
                  <a:tcPr marL="68598" marR="68598" marT="34299" marB="34299" anchor="ctr"/>
                </a:tc>
                <a:tc>
                  <a:txBody>
                    <a:bodyPr/>
                    <a:lstStyle/>
                    <a:p>
                      <a:pPr algn="ctr"/>
                      <a:r>
                        <a:rPr lang="en-US" sz="900" dirty="0"/>
                        <a:t>Lenalidomide</a:t>
                      </a:r>
                    </a:p>
                  </a:txBody>
                  <a:tcPr marL="68598" marR="68598" marT="34299" marB="34299" anchor="ctr"/>
                </a:tc>
                <a:tc>
                  <a:txBody>
                    <a:bodyPr/>
                    <a:lstStyle/>
                    <a:p>
                      <a:pPr algn="ctr"/>
                      <a:r>
                        <a:rPr lang="en-US" sz="900" dirty="0"/>
                        <a:t>2</a:t>
                      </a:r>
                      <a:r>
                        <a:rPr lang="en-US" sz="900" baseline="30000" dirty="0"/>
                        <a:t>nd</a:t>
                      </a:r>
                      <a:r>
                        <a:rPr lang="en-US" sz="900" dirty="0"/>
                        <a:t> (ASCT ineligible) or Beyond </a:t>
                      </a:r>
                    </a:p>
                  </a:txBody>
                  <a:tcPr marL="68598" marR="68598" marT="34299" marB="34299" anchor="ctr"/>
                </a:tc>
                <a:tc>
                  <a:txBody>
                    <a:bodyPr/>
                    <a:lstStyle/>
                    <a:p>
                      <a:pPr algn="ctr"/>
                      <a:r>
                        <a:rPr lang="en-US" sz="900" b="1" dirty="0"/>
                        <a:t>40</a:t>
                      </a:r>
                      <a:r>
                        <a:rPr lang="en-US" sz="900" dirty="0"/>
                        <a:t>/57</a:t>
                      </a:r>
                    </a:p>
                  </a:txBody>
                  <a:tcPr marL="68598" marR="68598" marT="34299" marB="34299" anchor="ctr"/>
                </a:tc>
                <a:tc>
                  <a:txBody>
                    <a:bodyPr/>
                    <a:lstStyle/>
                    <a:p>
                      <a:pPr algn="ctr"/>
                      <a:r>
                        <a:rPr lang="en-US" sz="900" dirty="0"/>
                        <a:t>Phase II (L-MIND)</a:t>
                      </a:r>
                    </a:p>
                  </a:txBody>
                  <a:tcPr marL="68598" marR="68598" marT="34299" marB="34299" anchor="ctr"/>
                </a:tc>
                <a:tc>
                  <a:txBody>
                    <a:bodyPr/>
                    <a:lstStyle/>
                    <a:p>
                      <a:pPr algn="ctr"/>
                      <a:r>
                        <a:rPr lang="en-US" sz="900" b="1" i="0" kern="1200" dirty="0">
                          <a:solidFill>
                            <a:schemeClr val="dk1"/>
                          </a:solidFill>
                          <a:effectLst/>
                          <a:latin typeface="+mn-lt"/>
                          <a:ea typeface="+mn-ea"/>
                          <a:cs typeface="+mn-cs"/>
                        </a:rPr>
                        <a:t>July 2020</a:t>
                      </a:r>
                      <a:endParaRPr lang="en-US" sz="900" dirty="0"/>
                    </a:p>
                  </a:txBody>
                  <a:tcPr marL="68598" marR="68598" marT="34299" marB="34299" anchor="ctr"/>
                </a:tc>
                <a:extLst>
                  <a:ext uri="{0D108BD9-81ED-4DB2-BD59-A6C34878D82A}">
                    <a16:rowId xmlns:a16="http://schemas.microsoft.com/office/drawing/2014/main" val="2359527236"/>
                  </a:ext>
                </a:extLst>
              </a:tr>
              <a:tr h="582108">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900" b="1" dirty="0">
                          <a:solidFill>
                            <a:srgbClr val="FF0000"/>
                          </a:solidFill>
                          <a:sym typeface="Wingdings" panose="05000000000000000000" pitchFamily="2" charset="2"/>
                        </a:rPr>
                        <a:t>Polatuzumab vedotin-piiq</a:t>
                      </a:r>
                      <a:endParaRPr lang="en-US" sz="900" b="1" dirty="0"/>
                    </a:p>
                    <a:p>
                      <a:endParaRPr lang="en-US" sz="900" dirty="0"/>
                    </a:p>
                  </a:txBody>
                  <a:tcPr marL="68598" marR="68598" marT="34299" marB="34299" anchor="ctr"/>
                </a:tc>
                <a:tc>
                  <a:txBody>
                    <a:bodyPr/>
                    <a:lstStyle/>
                    <a:p>
                      <a:pPr algn="ctr"/>
                      <a:r>
                        <a:rPr lang="en-US" sz="900" b="1" dirty="0">
                          <a:solidFill>
                            <a:schemeClr val="accent2"/>
                          </a:solidFill>
                        </a:rPr>
                        <a:t>CD79b</a:t>
                      </a:r>
                      <a:r>
                        <a:rPr lang="en-US" sz="900" dirty="0"/>
                        <a:t>-directed antibody </a:t>
                      </a:r>
                      <a:r>
                        <a:rPr lang="en-US" sz="900" b="1" dirty="0"/>
                        <a:t>(drug conjugate)</a:t>
                      </a:r>
                    </a:p>
                  </a:txBody>
                  <a:tcPr marL="68598" marR="68598" marT="34299" marB="34299" anchor="ctr"/>
                </a:tc>
                <a:tc>
                  <a:txBody>
                    <a:bodyPr/>
                    <a:lstStyle/>
                    <a:p>
                      <a:pPr algn="ctr"/>
                      <a:r>
                        <a:rPr lang="en-US" sz="900" dirty="0"/>
                        <a:t>Bendamustine + Rituximab </a:t>
                      </a:r>
                    </a:p>
                  </a:txBody>
                  <a:tcPr marL="68598" marR="68598" marT="34299" marB="34299" anchor="ctr"/>
                </a:tc>
                <a:tc>
                  <a:txBody>
                    <a:bodyPr/>
                    <a:lstStyle/>
                    <a:p>
                      <a:pPr algn="ctr"/>
                      <a:r>
                        <a:rPr lang="en-US" sz="900" dirty="0"/>
                        <a:t>3</a:t>
                      </a:r>
                      <a:r>
                        <a:rPr lang="en-US" sz="900" baseline="30000" dirty="0"/>
                        <a:t>nd</a:t>
                      </a:r>
                      <a:r>
                        <a:rPr lang="en-US" sz="900" dirty="0"/>
                        <a:t> (ASCT ineligible) or beyond</a:t>
                      </a:r>
                    </a:p>
                  </a:txBody>
                  <a:tcPr marL="68598" marR="68598" marT="34299" marB="34299" anchor="ctr"/>
                </a:tc>
                <a:tc>
                  <a:txBody>
                    <a:bodyPr/>
                    <a:lstStyle/>
                    <a:p>
                      <a:pPr algn="ctr"/>
                      <a:r>
                        <a:rPr lang="en-US" sz="900" b="1" dirty="0"/>
                        <a:t>40</a:t>
                      </a:r>
                      <a:r>
                        <a:rPr lang="en-US" sz="900" dirty="0"/>
                        <a:t>/45</a:t>
                      </a:r>
                    </a:p>
                  </a:txBody>
                  <a:tcPr marL="68598" marR="68598" marT="34299" marB="34299" anchor="ctr"/>
                </a:tc>
                <a:tc>
                  <a:txBody>
                    <a:bodyPr/>
                    <a:lstStyle/>
                    <a:p>
                      <a:pPr algn="ctr"/>
                      <a:r>
                        <a:rPr lang="en-US" sz="900" b="0" i="0" kern="1200" dirty="0">
                          <a:solidFill>
                            <a:schemeClr val="dk1"/>
                          </a:solidFill>
                          <a:effectLst/>
                          <a:latin typeface="+mn-lt"/>
                          <a:ea typeface="+mn-ea"/>
                          <a:cs typeface="+mn-cs"/>
                        </a:rPr>
                        <a:t>Phase </a:t>
                      </a:r>
                      <a:r>
                        <a:rPr lang="en-US" sz="900" b="0" i="0" kern="1200" dirty="0" err="1">
                          <a:solidFill>
                            <a:schemeClr val="dk1"/>
                          </a:solidFill>
                          <a:effectLst/>
                          <a:latin typeface="+mn-lt"/>
                          <a:ea typeface="+mn-ea"/>
                          <a:cs typeface="+mn-cs"/>
                        </a:rPr>
                        <a:t>Ib</a:t>
                      </a:r>
                      <a:r>
                        <a:rPr lang="en-US" sz="900" b="0" i="0" kern="1200" dirty="0">
                          <a:solidFill>
                            <a:schemeClr val="dk1"/>
                          </a:solidFill>
                          <a:effectLst/>
                          <a:latin typeface="+mn-lt"/>
                          <a:ea typeface="+mn-ea"/>
                          <a:cs typeface="+mn-cs"/>
                        </a:rPr>
                        <a:t>/II trial, randomized</a:t>
                      </a:r>
                      <a:endParaRPr lang="en-US" sz="900" dirty="0"/>
                    </a:p>
                  </a:txBody>
                  <a:tcPr marL="68598" marR="68598" marT="34299" marB="34299" anchor="ctr"/>
                </a:tc>
                <a:tc>
                  <a:txBody>
                    <a:bodyPr/>
                    <a:lstStyle/>
                    <a:p>
                      <a:pPr algn="ctr"/>
                      <a:r>
                        <a:rPr lang="en-US" sz="900" b="1" i="0" kern="1200" dirty="0">
                          <a:solidFill>
                            <a:schemeClr val="dk1"/>
                          </a:solidFill>
                          <a:effectLst/>
                          <a:latin typeface="+mn-lt"/>
                          <a:ea typeface="+mn-ea"/>
                          <a:cs typeface="+mn-cs"/>
                        </a:rPr>
                        <a:t>June 2019</a:t>
                      </a:r>
                      <a:endParaRPr lang="en-US" sz="900" dirty="0"/>
                    </a:p>
                  </a:txBody>
                  <a:tcPr marL="68598" marR="68598" marT="34299" marB="34299" anchor="ctr"/>
                </a:tc>
                <a:extLst>
                  <a:ext uri="{0D108BD9-81ED-4DB2-BD59-A6C34878D82A}">
                    <a16:rowId xmlns:a16="http://schemas.microsoft.com/office/drawing/2014/main" val="3440027538"/>
                  </a:ext>
                </a:extLst>
              </a:tr>
              <a:tr h="757362">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Loncastuximab tesirine-Ipyl</a:t>
                      </a:r>
                    </a:p>
                    <a:p>
                      <a:endParaRPr lang="en-US" sz="900" dirty="0"/>
                    </a:p>
                  </a:txBody>
                  <a:tcPr marL="68598" marR="68598" marT="34299" marB="34299" anchor="ctr"/>
                </a:tc>
                <a:tc>
                  <a:txBody>
                    <a:bodyPr/>
                    <a:lstStyle/>
                    <a:p>
                      <a:pPr algn="ctr"/>
                      <a:r>
                        <a:rPr lang="en-US" sz="900" b="1" dirty="0">
                          <a:solidFill>
                            <a:schemeClr val="accent2"/>
                          </a:solidFill>
                        </a:rPr>
                        <a:t>CD19</a:t>
                      </a:r>
                      <a:r>
                        <a:rPr lang="en-US" sz="900" dirty="0"/>
                        <a:t>-directed antibody </a:t>
                      </a:r>
                      <a:r>
                        <a:rPr lang="en-US" sz="900" b="1" dirty="0"/>
                        <a:t>(alkylating agent conjugate)</a:t>
                      </a:r>
                    </a:p>
                  </a:txBody>
                  <a:tcPr marL="68598" marR="68598" marT="34299" marB="34299" anchor="ctr"/>
                </a:tc>
                <a:tc>
                  <a:txBody>
                    <a:bodyPr/>
                    <a:lstStyle/>
                    <a:p>
                      <a:pPr algn="ctr"/>
                      <a:r>
                        <a:rPr lang="en-US" sz="900" dirty="0"/>
                        <a:t>N/A</a:t>
                      </a:r>
                    </a:p>
                  </a:txBody>
                  <a:tcPr marL="68598" marR="68598" marT="34299" marB="34299" anchor="ctr"/>
                </a:tc>
                <a:tc>
                  <a:txBody>
                    <a:bodyPr/>
                    <a:lstStyle/>
                    <a:p>
                      <a:pPr algn="ctr"/>
                      <a:r>
                        <a:rPr lang="en-US" sz="900" dirty="0"/>
                        <a:t>3</a:t>
                      </a:r>
                      <a:r>
                        <a:rPr lang="en-US" sz="900" baseline="30000" dirty="0"/>
                        <a:t>rd</a:t>
                      </a:r>
                      <a:r>
                        <a:rPr lang="en-US" sz="900" dirty="0"/>
                        <a:t> or beyond</a:t>
                      </a:r>
                    </a:p>
                  </a:txBody>
                  <a:tcPr marL="68598" marR="68598" marT="34299" marB="34299" anchor="ctr"/>
                </a:tc>
                <a:tc>
                  <a:txBody>
                    <a:bodyPr/>
                    <a:lstStyle/>
                    <a:p>
                      <a:pPr algn="ctr"/>
                      <a:r>
                        <a:rPr lang="en-US" sz="900" b="1" dirty="0"/>
                        <a:t>35</a:t>
                      </a:r>
                      <a:r>
                        <a:rPr lang="en-US" sz="900" dirty="0"/>
                        <a:t>/48</a:t>
                      </a:r>
                    </a:p>
                  </a:txBody>
                  <a:tcPr marL="68598" marR="68598" marT="34299" marB="34299" anchor="ctr"/>
                </a:tc>
                <a:tc>
                  <a:txBody>
                    <a:bodyPr/>
                    <a:lstStyle/>
                    <a:p>
                      <a:pPr algn="ctr"/>
                      <a:r>
                        <a:rPr lang="en-US" sz="900" b="0" dirty="0"/>
                        <a:t>Phase II trial, single arm </a:t>
                      </a:r>
                      <a:r>
                        <a:rPr lang="en-US" sz="900" b="0" i="0" kern="1200" dirty="0">
                          <a:solidFill>
                            <a:schemeClr val="dk1"/>
                          </a:solidFill>
                          <a:effectLst/>
                          <a:latin typeface="+mn-lt"/>
                          <a:ea typeface="+mn-ea"/>
                          <a:cs typeface="+mn-cs"/>
                        </a:rPr>
                        <a:t>(LOTIS-2)</a:t>
                      </a:r>
                      <a:endParaRPr lang="en-US" sz="900" b="0" dirty="0"/>
                    </a:p>
                  </a:txBody>
                  <a:tcPr marL="68598" marR="68598" marT="34299" marB="34299" anchor="ctr"/>
                </a:tc>
                <a:tc>
                  <a:txBody>
                    <a:bodyPr/>
                    <a:lstStyle/>
                    <a:p>
                      <a:pPr algn="ctr"/>
                      <a:r>
                        <a:rPr lang="en-US" sz="900" b="1" dirty="0"/>
                        <a:t>April 2021</a:t>
                      </a:r>
                    </a:p>
                  </a:txBody>
                  <a:tcPr marL="68598" marR="68598" marT="34299" marB="34299" anchor="ctr"/>
                </a:tc>
                <a:extLst>
                  <a:ext uri="{0D108BD9-81ED-4DB2-BD59-A6C34878D82A}">
                    <a16:rowId xmlns:a16="http://schemas.microsoft.com/office/drawing/2014/main" val="3794878197"/>
                  </a:ext>
                </a:extLst>
              </a:tr>
              <a:tr h="544554">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900" b="1" dirty="0">
                          <a:solidFill>
                            <a:srgbClr val="FF0000"/>
                          </a:solidFill>
                        </a:rPr>
                        <a:t>Selinexor</a:t>
                      </a:r>
                    </a:p>
                    <a:p>
                      <a:endParaRPr lang="en-US" sz="900" dirty="0"/>
                    </a:p>
                  </a:txBody>
                  <a:tcPr marL="68598" marR="68598" marT="34299" marB="34299" anchor="ctr"/>
                </a:tc>
                <a:tc>
                  <a:txBody>
                    <a:bodyPr/>
                    <a:lstStyle/>
                    <a:p>
                      <a:pPr algn="ctr"/>
                      <a:r>
                        <a:rPr lang="en-US" sz="900" dirty="0"/>
                        <a:t>Nuclear export inhibitor</a:t>
                      </a:r>
                    </a:p>
                  </a:txBody>
                  <a:tcPr marL="68598" marR="68598" marT="34299" marB="34299" anchor="ctr"/>
                </a:tc>
                <a:tc>
                  <a:txBody>
                    <a:bodyPr/>
                    <a:lstStyle/>
                    <a:p>
                      <a:pPr algn="ctr"/>
                      <a:r>
                        <a:rPr lang="en-US" sz="900" dirty="0"/>
                        <a:t>N/A</a:t>
                      </a:r>
                    </a:p>
                  </a:txBody>
                  <a:tcPr marL="68598" marR="68598" marT="34299" marB="34299"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t>3</a:t>
                      </a:r>
                      <a:r>
                        <a:rPr lang="en-US" sz="900" baseline="30000" dirty="0"/>
                        <a:t>rd</a:t>
                      </a:r>
                      <a:r>
                        <a:rPr lang="en-US" sz="900" dirty="0"/>
                        <a:t> or beyond</a:t>
                      </a:r>
                    </a:p>
                  </a:txBody>
                  <a:tcPr marL="68598" marR="68598" marT="34299" marB="34299" anchor="ctr"/>
                </a:tc>
                <a:tc>
                  <a:txBody>
                    <a:bodyPr/>
                    <a:lstStyle/>
                    <a:p>
                      <a:pPr algn="ctr"/>
                      <a:r>
                        <a:rPr lang="en-US" sz="900" b="1" dirty="0"/>
                        <a:t>12</a:t>
                      </a:r>
                      <a:r>
                        <a:rPr lang="en-US" sz="900" dirty="0"/>
                        <a:t>/28</a:t>
                      </a:r>
                    </a:p>
                  </a:txBody>
                  <a:tcPr marL="68598" marR="68598" marT="34299" marB="34299" anchor="ctr"/>
                </a:tc>
                <a:tc>
                  <a:txBody>
                    <a:bodyPr/>
                    <a:lstStyle/>
                    <a:p>
                      <a:pPr algn="ctr"/>
                      <a:r>
                        <a:rPr lang="en-US" sz="900" b="0" i="0" kern="1200" dirty="0">
                          <a:solidFill>
                            <a:schemeClr val="dk1"/>
                          </a:solidFill>
                          <a:effectLst/>
                          <a:latin typeface="+mn-lt"/>
                          <a:ea typeface="+mn-ea"/>
                          <a:cs typeface="+mn-cs"/>
                        </a:rPr>
                        <a:t>phase 2b study (SADAL)</a:t>
                      </a:r>
                      <a:endParaRPr lang="en-US" sz="900" dirty="0"/>
                    </a:p>
                  </a:txBody>
                  <a:tcPr marL="68598" marR="68598" marT="34299" marB="34299" anchor="ctr"/>
                </a:tc>
                <a:tc>
                  <a:txBody>
                    <a:bodyPr/>
                    <a:lstStyle/>
                    <a:p>
                      <a:pPr algn="ctr"/>
                      <a:r>
                        <a:rPr lang="en-US" sz="900" b="1" i="0" kern="1200" dirty="0">
                          <a:solidFill>
                            <a:schemeClr val="dk1"/>
                          </a:solidFill>
                          <a:effectLst/>
                          <a:latin typeface="+mn-lt"/>
                          <a:ea typeface="+mn-ea"/>
                          <a:cs typeface="+mn-cs"/>
                        </a:rPr>
                        <a:t>June 2020</a:t>
                      </a:r>
                      <a:endParaRPr lang="en-US" sz="900" dirty="0"/>
                    </a:p>
                  </a:txBody>
                  <a:tcPr marL="68598" marR="68598" marT="34299" marB="34299" anchor="ctr"/>
                </a:tc>
                <a:extLst>
                  <a:ext uri="{0D108BD9-81ED-4DB2-BD59-A6C34878D82A}">
                    <a16:rowId xmlns:a16="http://schemas.microsoft.com/office/drawing/2014/main" val="2004409157"/>
                  </a:ext>
                </a:extLst>
              </a:tr>
              <a:tr h="582108">
                <a:tc>
                  <a:txBody>
                    <a:bodyPr/>
                    <a:lstStyle/>
                    <a:p>
                      <a:r>
                        <a:rPr lang="en-US" sz="900" b="1" dirty="0">
                          <a:solidFill>
                            <a:srgbClr val="FF0000"/>
                          </a:solidFill>
                        </a:rPr>
                        <a:t>Epcoritamab-bysp</a:t>
                      </a:r>
                    </a:p>
                  </a:txBody>
                  <a:tcPr marL="68598" marR="68598" marT="34299" marB="34299" anchor="ctr"/>
                </a:tc>
                <a:tc>
                  <a:txBody>
                    <a:bodyPr/>
                    <a:lstStyle/>
                    <a:p>
                      <a:pPr algn="ctr"/>
                      <a:r>
                        <a:rPr lang="en-US" sz="900" b="1" dirty="0">
                          <a:solidFill>
                            <a:srgbClr val="00B050"/>
                          </a:solidFill>
                        </a:rPr>
                        <a:t>CD20-CD3</a:t>
                      </a:r>
                      <a:r>
                        <a:rPr lang="en-US" sz="900" b="1" dirty="0">
                          <a:solidFill>
                            <a:schemeClr val="accent2"/>
                          </a:solidFill>
                        </a:rPr>
                        <a:t> </a:t>
                      </a:r>
                      <a:r>
                        <a:rPr lang="en-US" sz="900" b="0" dirty="0">
                          <a:solidFill>
                            <a:schemeClr val="tx1"/>
                          </a:solidFill>
                        </a:rPr>
                        <a:t>bispecific antibody</a:t>
                      </a:r>
                    </a:p>
                  </a:txBody>
                  <a:tcPr marL="68598" marR="68598" marT="34299" marB="34299" anchor="ctr"/>
                </a:tc>
                <a:tc>
                  <a:txBody>
                    <a:bodyPr/>
                    <a:lstStyle/>
                    <a:p>
                      <a:pPr algn="ctr"/>
                      <a:r>
                        <a:rPr lang="en-US" sz="900" dirty="0"/>
                        <a:t>N/A</a:t>
                      </a:r>
                    </a:p>
                  </a:txBody>
                  <a:tcPr marL="68598" marR="68598" marT="34299" marB="34299"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t>3</a:t>
                      </a:r>
                      <a:r>
                        <a:rPr lang="en-US" sz="900" baseline="30000" dirty="0"/>
                        <a:t>rd</a:t>
                      </a:r>
                      <a:r>
                        <a:rPr lang="en-US" sz="900" dirty="0"/>
                        <a:t> or beyond</a:t>
                      </a:r>
                    </a:p>
                  </a:txBody>
                  <a:tcPr marL="68598" marR="68598" marT="34299" marB="34299" anchor="ctr"/>
                </a:tc>
                <a:tc>
                  <a:txBody>
                    <a:bodyPr/>
                    <a:lstStyle/>
                    <a:p>
                      <a:pPr algn="ctr"/>
                      <a:r>
                        <a:rPr lang="en-US" sz="900" b="1"/>
                        <a:t>39.6</a:t>
                      </a:r>
                      <a:r>
                        <a:rPr lang="en-US" sz="900"/>
                        <a:t>/61</a:t>
                      </a:r>
                      <a:endParaRPr lang="en-US" sz="900" dirty="0"/>
                    </a:p>
                  </a:txBody>
                  <a:tcPr marL="68598" marR="68598" marT="34299" marB="34299" anchor="ctr"/>
                </a:tc>
                <a:tc>
                  <a:txBody>
                    <a:bodyPr/>
                    <a:lstStyle/>
                    <a:p>
                      <a:pPr algn="ctr"/>
                      <a:r>
                        <a:rPr lang="en-US" sz="900" dirty="0"/>
                        <a:t>Phase II (EPCOR-NHL1)</a:t>
                      </a:r>
                    </a:p>
                  </a:txBody>
                  <a:tcPr marL="68598" marR="68598" marT="34299" marB="34299" anchor="ctr"/>
                </a:tc>
                <a:tc>
                  <a:txBody>
                    <a:bodyPr/>
                    <a:lstStyle/>
                    <a:p>
                      <a:pPr algn="ctr"/>
                      <a:r>
                        <a:rPr lang="en-US" sz="900" b="1" dirty="0"/>
                        <a:t>May 2023</a:t>
                      </a:r>
                    </a:p>
                  </a:txBody>
                  <a:tcPr marL="68598" marR="68598" marT="34299" marB="34299" anchor="ctr"/>
                </a:tc>
                <a:extLst>
                  <a:ext uri="{0D108BD9-81ED-4DB2-BD59-A6C34878D82A}">
                    <a16:rowId xmlns:a16="http://schemas.microsoft.com/office/drawing/2014/main" val="4280719078"/>
                  </a:ext>
                </a:extLst>
              </a:tr>
              <a:tr h="557072">
                <a:tc>
                  <a:txBody>
                    <a:bodyPr/>
                    <a:lstStyle/>
                    <a:p>
                      <a:r>
                        <a:rPr lang="en-US" sz="900" b="1" dirty="0">
                          <a:solidFill>
                            <a:srgbClr val="FF0000"/>
                          </a:solidFill>
                        </a:rPr>
                        <a:t>glofitamab-gxbm</a:t>
                      </a:r>
                    </a:p>
                  </a:txBody>
                  <a:tcPr marL="68598" marR="68598" marT="34299" marB="34299"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mn-lt"/>
                          <a:ea typeface="+mn-ea"/>
                          <a:cs typeface="+mn-cs"/>
                        </a:rPr>
                        <a:t>CD20-CD3</a:t>
                      </a:r>
                      <a:r>
                        <a:rPr kumimoji="0" lang="en-US" sz="900" b="1" i="0" u="none" strike="noStrike" kern="1200" cap="none" spc="0" normalizeH="0" baseline="0" noProof="0" dirty="0">
                          <a:ln>
                            <a:noFill/>
                          </a:ln>
                          <a:solidFill>
                            <a:srgbClr val="ED7D31"/>
                          </a:solidFill>
                          <a:effectLst/>
                          <a:uLnTx/>
                          <a:uFillTx/>
                          <a:latin typeface="+mn-lt"/>
                          <a:ea typeface="+mn-ea"/>
                          <a:cs typeface="+mn-cs"/>
                        </a:rPr>
                        <a:t> </a:t>
                      </a:r>
                      <a:r>
                        <a:rPr kumimoji="0" lang="en-US" sz="900" b="0" i="0" u="none" strike="noStrike" kern="1200" cap="none" spc="0" normalizeH="0" baseline="0" noProof="0" dirty="0">
                          <a:ln>
                            <a:noFill/>
                          </a:ln>
                          <a:solidFill>
                            <a:prstClr val="black"/>
                          </a:solidFill>
                          <a:effectLst/>
                          <a:uLnTx/>
                          <a:uFillTx/>
                          <a:latin typeface="+mn-lt"/>
                          <a:ea typeface="+mn-ea"/>
                          <a:cs typeface="+mn-cs"/>
                        </a:rPr>
                        <a:t>bispecific antibody</a:t>
                      </a:r>
                    </a:p>
                    <a:p>
                      <a:pPr algn="ctr"/>
                      <a:endParaRPr lang="en-US" sz="900" b="0" dirty="0">
                        <a:solidFill>
                          <a:schemeClr val="tx1"/>
                        </a:solidFill>
                      </a:endParaRPr>
                    </a:p>
                  </a:txBody>
                  <a:tcPr marL="68598" marR="68598" marT="34299" marB="34299" anchor="ctr"/>
                </a:tc>
                <a:tc>
                  <a:txBody>
                    <a:bodyPr/>
                    <a:lstStyle/>
                    <a:p>
                      <a:pPr algn="ctr"/>
                      <a:r>
                        <a:rPr lang="en-US" sz="900" dirty="0"/>
                        <a:t>N/A</a:t>
                      </a:r>
                    </a:p>
                  </a:txBody>
                  <a:tcPr marL="68598" marR="68598" marT="34299" marB="34299"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900" dirty="0"/>
                        <a:t>3</a:t>
                      </a:r>
                      <a:r>
                        <a:rPr lang="en-US" sz="900" baseline="30000" dirty="0"/>
                        <a:t>rd</a:t>
                      </a:r>
                      <a:r>
                        <a:rPr lang="en-US" sz="900" dirty="0"/>
                        <a:t> or beyond</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900" dirty="0"/>
                    </a:p>
                  </a:txBody>
                  <a:tcPr marL="68598" marR="68598" marT="34299" marB="34299" anchor="ctr"/>
                </a:tc>
                <a:tc>
                  <a:txBody>
                    <a:bodyPr/>
                    <a:lstStyle/>
                    <a:p>
                      <a:pPr algn="ctr"/>
                      <a:r>
                        <a:rPr lang="en-US" sz="900" b="1" dirty="0"/>
                        <a:t>39</a:t>
                      </a:r>
                      <a:r>
                        <a:rPr lang="en-US" sz="900" dirty="0"/>
                        <a:t>/52</a:t>
                      </a:r>
                    </a:p>
                  </a:txBody>
                  <a:tcPr marL="68598" marR="68598" marT="34299" marB="34299" anchor="ctr"/>
                </a:tc>
                <a:tc>
                  <a:txBody>
                    <a:bodyPr/>
                    <a:lstStyle/>
                    <a:p>
                      <a:pPr algn="ctr"/>
                      <a:r>
                        <a:rPr lang="en-US" sz="900" dirty="0"/>
                        <a:t>Phase II</a:t>
                      </a:r>
                    </a:p>
                  </a:txBody>
                  <a:tcPr marL="68598" marR="68598" marT="34299" marB="34299" anchor="ctr"/>
                </a:tc>
                <a:tc>
                  <a:txBody>
                    <a:bodyPr/>
                    <a:lstStyle/>
                    <a:p>
                      <a:pPr algn="ctr"/>
                      <a:r>
                        <a:rPr lang="en-US" sz="900" b="1" dirty="0"/>
                        <a:t>June 2023</a:t>
                      </a:r>
                    </a:p>
                  </a:txBody>
                  <a:tcPr marL="68598" marR="68598" marT="34299" marB="34299" anchor="ctr"/>
                </a:tc>
                <a:extLst>
                  <a:ext uri="{0D108BD9-81ED-4DB2-BD59-A6C34878D82A}">
                    <a16:rowId xmlns:a16="http://schemas.microsoft.com/office/drawing/2014/main" val="2598292007"/>
                  </a:ext>
                </a:extLst>
              </a:tr>
            </a:tbl>
          </a:graphicData>
        </a:graphic>
      </p:graphicFrame>
      <p:sp>
        <p:nvSpPr>
          <p:cNvPr id="3" name="TextBox 2">
            <a:extLst>
              <a:ext uri="{FF2B5EF4-FFF2-40B4-BE49-F238E27FC236}">
                <a16:creationId xmlns:a16="http://schemas.microsoft.com/office/drawing/2014/main" id="{9C4B954C-083E-48BC-8D4A-41EBA60C1CEB}"/>
              </a:ext>
            </a:extLst>
          </p:cNvPr>
          <p:cNvSpPr txBox="1"/>
          <p:nvPr/>
        </p:nvSpPr>
        <p:spPr>
          <a:xfrm>
            <a:off x="3271234" y="4653046"/>
            <a:ext cx="5872766" cy="584775"/>
          </a:xfrm>
          <a:prstGeom prst="rect">
            <a:avLst/>
          </a:prstGeom>
          <a:noFill/>
        </p:spPr>
        <p:txBody>
          <a:bodyPr wrap="square" rtlCol="0">
            <a:spAutoFit/>
          </a:bodyPr>
          <a:lstStyle/>
          <a:p>
            <a:pPr marL="171496" indent="-171496">
              <a:buFont typeface="+mj-lt"/>
              <a:buAutoNum type="arabicPeriod"/>
            </a:pPr>
            <a:r>
              <a:rPr lang="en-US" sz="400" dirty="0" err="1">
                <a:solidFill>
                  <a:srgbClr val="212529"/>
                </a:solidFill>
                <a:latin typeface="+mn-lt"/>
              </a:rPr>
              <a:t>Duell</a:t>
            </a:r>
            <a:r>
              <a:rPr lang="en-US" sz="400" dirty="0">
                <a:solidFill>
                  <a:srgbClr val="212529"/>
                </a:solidFill>
                <a:latin typeface="+mn-lt"/>
              </a:rPr>
              <a:t> J. et al. Long-term outcomes from the Phase II L-MIND study of </a:t>
            </a:r>
            <a:r>
              <a:rPr lang="en-US" sz="400" dirty="0" err="1">
                <a:solidFill>
                  <a:srgbClr val="212529"/>
                </a:solidFill>
                <a:latin typeface="+mn-lt"/>
              </a:rPr>
              <a:t>tafasitamab</a:t>
            </a:r>
            <a:r>
              <a:rPr lang="en-US" sz="400" dirty="0">
                <a:solidFill>
                  <a:srgbClr val="212529"/>
                </a:solidFill>
                <a:latin typeface="+mn-lt"/>
              </a:rPr>
              <a:t> (MOR208) plus lenalidomide in patients with relapsed or refractory diffuse large B-cell lymphoma. </a:t>
            </a:r>
            <a:r>
              <a:rPr lang="en-US" sz="400" dirty="0" err="1">
                <a:solidFill>
                  <a:srgbClr val="212529"/>
                </a:solidFill>
                <a:latin typeface="+mn-lt"/>
              </a:rPr>
              <a:t>Haematologica</a:t>
            </a:r>
            <a:r>
              <a:rPr lang="en-US" sz="400" dirty="0">
                <a:solidFill>
                  <a:srgbClr val="212529"/>
                </a:solidFill>
                <a:latin typeface="+mn-lt"/>
              </a:rPr>
              <a:t> 2021;106(9):2417-2426;</a:t>
            </a:r>
          </a:p>
          <a:p>
            <a:pPr marL="171496" indent="-171496">
              <a:buFont typeface="+mj-lt"/>
              <a:buAutoNum type="arabicPeriod"/>
            </a:pPr>
            <a:r>
              <a:rPr lang="en-US" sz="400" dirty="0" err="1">
                <a:solidFill>
                  <a:srgbClr val="212121"/>
                </a:solidFill>
                <a:latin typeface="+mn-lt"/>
              </a:rPr>
              <a:t>Sehn</a:t>
            </a:r>
            <a:r>
              <a:rPr lang="en-US" sz="400" dirty="0">
                <a:solidFill>
                  <a:srgbClr val="212121"/>
                </a:solidFill>
                <a:latin typeface="+mn-lt"/>
              </a:rPr>
              <a:t> LH, et al. Polatuzumab Vedotin in Relapsed or Refractory Diffuse Large B-Cell Lymphoma. J Clin Oncol. 2020 Jan 10;38(2):155-165. </a:t>
            </a:r>
            <a:r>
              <a:rPr lang="en-US" sz="400" dirty="0" err="1">
                <a:solidFill>
                  <a:srgbClr val="212121"/>
                </a:solidFill>
                <a:latin typeface="+mn-lt"/>
              </a:rPr>
              <a:t>doi</a:t>
            </a:r>
            <a:r>
              <a:rPr lang="en-US" sz="400" dirty="0">
                <a:solidFill>
                  <a:srgbClr val="212121"/>
                </a:solidFill>
                <a:latin typeface="+mn-lt"/>
              </a:rPr>
              <a:t>: 10.1200/JCO.19.00172. </a:t>
            </a:r>
            <a:r>
              <a:rPr lang="en-US" sz="400" dirty="0" err="1">
                <a:solidFill>
                  <a:srgbClr val="212121"/>
                </a:solidFill>
                <a:latin typeface="+mn-lt"/>
              </a:rPr>
              <a:t>Epub</a:t>
            </a:r>
            <a:r>
              <a:rPr lang="en-US" sz="400" dirty="0">
                <a:solidFill>
                  <a:srgbClr val="212121"/>
                </a:solidFill>
                <a:latin typeface="+mn-lt"/>
              </a:rPr>
              <a:t> 2019 Nov 6. PMID: 31693429; PMCID: PMC7032881.</a:t>
            </a:r>
          </a:p>
          <a:p>
            <a:pPr marL="171496" indent="-171496">
              <a:buFont typeface="+mj-lt"/>
              <a:buAutoNum type="arabicPeriod"/>
            </a:pPr>
            <a:r>
              <a:rPr lang="en-US" sz="400" dirty="0" err="1">
                <a:solidFill>
                  <a:srgbClr val="212121"/>
                </a:solidFill>
                <a:latin typeface="+mn-lt"/>
              </a:rPr>
              <a:t>Goparaju</a:t>
            </a:r>
            <a:r>
              <a:rPr lang="en-US" sz="400" dirty="0">
                <a:solidFill>
                  <a:srgbClr val="212121"/>
                </a:solidFill>
                <a:latin typeface="+mn-lt"/>
              </a:rPr>
              <a:t> K, et al. </a:t>
            </a:r>
            <a:r>
              <a:rPr lang="en-US" sz="400" dirty="0" err="1">
                <a:solidFill>
                  <a:srgbClr val="212121"/>
                </a:solidFill>
                <a:latin typeface="+mn-lt"/>
              </a:rPr>
              <a:t>Loncastuximab</a:t>
            </a:r>
            <a:r>
              <a:rPr lang="en-US" sz="400" dirty="0">
                <a:solidFill>
                  <a:srgbClr val="212121"/>
                </a:solidFill>
                <a:latin typeface="+mn-lt"/>
              </a:rPr>
              <a:t> </a:t>
            </a:r>
            <a:r>
              <a:rPr lang="en-US" sz="400" dirty="0" err="1">
                <a:solidFill>
                  <a:srgbClr val="212121"/>
                </a:solidFill>
                <a:latin typeface="+mn-lt"/>
              </a:rPr>
              <a:t>tesirine</a:t>
            </a:r>
            <a:r>
              <a:rPr lang="en-US" sz="400" dirty="0">
                <a:solidFill>
                  <a:srgbClr val="212121"/>
                </a:solidFill>
                <a:latin typeface="+mn-lt"/>
              </a:rPr>
              <a:t> for treatment of relapsed or refractory diffuse large B cell lymphoma. Expert </a:t>
            </a:r>
            <a:r>
              <a:rPr lang="en-US" sz="400" dirty="0" err="1">
                <a:solidFill>
                  <a:srgbClr val="212121"/>
                </a:solidFill>
                <a:latin typeface="+mn-lt"/>
              </a:rPr>
              <a:t>Opin</a:t>
            </a:r>
            <a:r>
              <a:rPr lang="en-US" sz="400" dirty="0">
                <a:solidFill>
                  <a:srgbClr val="212121"/>
                </a:solidFill>
                <a:latin typeface="+mn-lt"/>
              </a:rPr>
              <a:t> Biol </a:t>
            </a:r>
            <a:r>
              <a:rPr lang="en-US" sz="400" dirty="0" err="1">
                <a:solidFill>
                  <a:srgbClr val="212121"/>
                </a:solidFill>
                <a:latin typeface="+mn-lt"/>
              </a:rPr>
              <a:t>Ther</a:t>
            </a:r>
            <a:r>
              <a:rPr lang="en-US" sz="400" dirty="0">
                <a:solidFill>
                  <a:srgbClr val="212121"/>
                </a:solidFill>
                <a:latin typeface="+mn-lt"/>
              </a:rPr>
              <a:t>. 2021 Nov;21(11):1373-1381. </a:t>
            </a:r>
            <a:r>
              <a:rPr lang="en-US" sz="400" dirty="0" err="1">
                <a:solidFill>
                  <a:srgbClr val="212121"/>
                </a:solidFill>
                <a:latin typeface="+mn-lt"/>
              </a:rPr>
              <a:t>doi</a:t>
            </a:r>
            <a:r>
              <a:rPr lang="en-US" sz="400" dirty="0">
                <a:solidFill>
                  <a:srgbClr val="212121"/>
                </a:solidFill>
                <a:latin typeface="+mn-lt"/>
              </a:rPr>
              <a:t>: 10.1080/14712598.2021.1973998. </a:t>
            </a:r>
            <a:r>
              <a:rPr lang="en-US" sz="400" dirty="0" err="1">
                <a:solidFill>
                  <a:srgbClr val="212121"/>
                </a:solidFill>
                <a:latin typeface="+mn-lt"/>
              </a:rPr>
              <a:t>Epub</a:t>
            </a:r>
            <a:r>
              <a:rPr lang="en-US" sz="400" dirty="0">
                <a:solidFill>
                  <a:srgbClr val="212121"/>
                </a:solidFill>
                <a:latin typeface="+mn-lt"/>
              </a:rPr>
              <a:t> 2021 Sep 10. PMID: 34505550.</a:t>
            </a:r>
          </a:p>
          <a:p>
            <a:pPr marL="171496" indent="-171496">
              <a:buFont typeface="+mj-lt"/>
              <a:buAutoNum type="arabicPeriod"/>
            </a:pPr>
            <a:r>
              <a:rPr lang="en-US" sz="400" dirty="0" err="1">
                <a:solidFill>
                  <a:srgbClr val="212121"/>
                </a:solidFill>
                <a:latin typeface="+mn-lt"/>
              </a:rPr>
              <a:t>Kalakonda</a:t>
            </a:r>
            <a:r>
              <a:rPr lang="en-US" sz="400" dirty="0">
                <a:solidFill>
                  <a:srgbClr val="212121"/>
                </a:solidFill>
                <a:latin typeface="+mn-lt"/>
              </a:rPr>
              <a:t> N, et al. Selinexor in patients with relapsed or refractory diffuse large B-cell lymphoma (SADAL): a single-arm, multinational, multicentre, open-label, phase 2 trial. Lancet </a:t>
            </a:r>
            <a:r>
              <a:rPr lang="en-US" sz="400" dirty="0" err="1">
                <a:solidFill>
                  <a:srgbClr val="212121"/>
                </a:solidFill>
                <a:latin typeface="+mn-lt"/>
              </a:rPr>
              <a:t>Haematol</a:t>
            </a:r>
            <a:r>
              <a:rPr lang="en-US" sz="400" dirty="0">
                <a:solidFill>
                  <a:srgbClr val="212121"/>
                </a:solidFill>
                <a:latin typeface="+mn-lt"/>
              </a:rPr>
              <a:t>. 2020 Jul;7(7):e511-e522. </a:t>
            </a:r>
            <a:r>
              <a:rPr lang="en-US" sz="400" dirty="0" err="1">
                <a:solidFill>
                  <a:srgbClr val="212121"/>
                </a:solidFill>
                <a:latin typeface="+mn-lt"/>
              </a:rPr>
              <a:t>doi</a:t>
            </a:r>
            <a:r>
              <a:rPr lang="en-US" sz="400" dirty="0">
                <a:solidFill>
                  <a:srgbClr val="212121"/>
                </a:solidFill>
                <a:latin typeface="+mn-lt"/>
              </a:rPr>
              <a:t>: 10.1016/S2352-3026(20)30120-4. PMID: 32589977.</a:t>
            </a:r>
          </a:p>
          <a:p>
            <a:pPr marL="171496" indent="-171496">
              <a:buFont typeface="+mj-lt"/>
              <a:buAutoNum type="arabicPeriod"/>
            </a:pPr>
            <a:r>
              <a:rPr lang="en-US" sz="400" dirty="0" err="1">
                <a:solidFill>
                  <a:srgbClr val="212121"/>
                </a:solidFill>
                <a:latin typeface="+mn-lt"/>
              </a:rPr>
              <a:t>Thieblemont</a:t>
            </a:r>
            <a:r>
              <a:rPr lang="en-US" sz="400" dirty="0">
                <a:solidFill>
                  <a:srgbClr val="212121"/>
                </a:solidFill>
                <a:latin typeface="+mn-lt"/>
              </a:rPr>
              <a:t> C, et al.</a:t>
            </a:r>
            <a:r>
              <a:rPr lang="en-US" sz="400" dirty="0">
                <a:solidFill>
                  <a:srgbClr val="222222"/>
                </a:solidFill>
                <a:latin typeface="+mn-lt"/>
              </a:rPr>
              <a:t> </a:t>
            </a:r>
            <a:r>
              <a:rPr lang="en-US" sz="400" dirty="0" err="1">
                <a:solidFill>
                  <a:srgbClr val="222222"/>
                </a:solidFill>
                <a:latin typeface="+mn-lt"/>
              </a:rPr>
              <a:t>Epcoritamab</a:t>
            </a:r>
            <a:r>
              <a:rPr lang="en-US" sz="400" dirty="0">
                <a:solidFill>
                  <a:srgbClr val="222222"/>
                </a:solidFill>
                <a:latin typeface="+mn-lt"/>
              </a:rPr>
              <a:t>, a Novel, Subcutaneous CD3xCD20 Bispecific T-Cell–Engaging Antibody, in Relapsed or Refractory Large B-Cell Lymphoma: Dose Expansion in a Phase I/II Trial</a:t>
            </a:r>
            <a:r>
              <a:rPr lang="en-US" sz="400" dirty="0">
                <a:solidFill>
                  <a:srgbClr val="212121"/>
                </a:solidFill>
                <a:latin typeface="+mn-lt"/>
              </a:rPr>
              <a:t>. </a:t>
            </a:r>
            <a:r>
              <a:rPr lang="en-US" sz="400" dirty="0">
                <a:solidFill>
                  <a:srgbClr val="000000"/>
                </a:solidFill>
                <a:latin typeface="+mn-lt"/>
              </a:rPr>
              <a:t>Journal of Clinical Oncology 2023 41:12, 2238-2247</a:t>
            </a:r>
            <a:endParaRPr lang="en-US" sz="400" dirty="0">
              <a:solidFill>
                <a:srgbClr val="212121"/>
              </a:solidFill>
              <a:latin typeface="+mn-lt"/>
            </a:endParaRPr>
          </a:p>
          <a:p>
            <a:pPr marL="171496" indent="-171496">
              <a:buFont typeface="+mj-lt"/>
              <a:buAutoNum type="arabicPeriod"/>
            </a:pPr>
            <a:r>
              <a:rPr lang="en-US" sz="400" dirty="0">
                <a:solidFill>
                  <a:srgbClr val="212529"/>
                </a:solidFill>
                <a:latin typeface="+mn-lt"/>
              </a:rPr>
              <a:t>Dickinson M, et al. </a:t>
            </a:r>
            <a:r>
              <a:rPr lang="en-US" sz="400" dirty="0" err="1">
                <a:solidFill>
                  <a:srgbClr val="212529"/>
                </a:solidFill>
                <a:latin typeface="+mn-lt"/>
              </a:rPr>
              <a:t>Glofitamab</a:t>
            </a:r>
            <a:r>
              <a:rPr lang="en-US" sz="400" dirty="0">
                <a:solidFill>
                  <a:srgbClr val="212529"/>
                </a:solidFill>
                <a:latin typeface="+mn-lt"/>
              </a:rPr>
              <a:t> for Relapsed or Refractory Diffuse Large B-Cell Lymphoma. </a:t>
            </a:r>
            <a:r>
              <a:rPr lang="pt-BR" sz="400" dirty="0">
                <a:solidFill>
                  <a:srgbClr val="212529"/>
                </a:solidFill>
                <a:latin typeface="+mn-lt"/>
              </a:rPr>
              <a:t>N Engl J Med 2022; 387:2220-2231. DOI: 10.1056/NEJMoa2206913</a:t>
            </a:r>
            <a:endParaRPr lang="en-US" sz="400" dirty="0">
              <a:solidFill>
                <a:srgbClr val="212529"/>
              </a:solidFill>
              <a:latin typeface="+mn-lt"/>
            </a:endParaRPr>
          </a:p>
        </p:txBody>
      </p:sp>
    </p:spTree>
    <p:extLst>
      <p:ext uri="{BB962C8B-B14F-4D97-AF65-F5344CB8AC3E}">
        <p14:creationId xmlns:p14="http://schemas.microsoft.com/office/powerpoint/2010/main" val="6947506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EB79-9E21-4763-9E7A-61F94B688D30}"/>
              </a:ext>
            </a:extLst>
          </p:cNvPr>
          <p:cNvSpPr>
            <a:spLocks noGrp="1"/>
          </p:cNvSpPr>
          <p:nvPr>
            <p:ph type="title"/>
          </p:nvPr>
        </p:nvSpPr>
        <p:spPr>
          <a:xfrm>
            <a:off x="158528" y="30895"/>
            <a:ext cx="8313592" cy="531905"/>
          </a:xfrm>
        </p:spPr>
        <p:txBody>
          <a:bodyPr>
            <a:noAutofit/>
          </a:bodyPr>
          <a:lstStyle/>
          <a:p>
            <a:pPr algn="l"/>
            <a:r>
              <a:rPr lang="en-US" sz="2701" b="1" dirty="0">
                <a:solidFill>
                  <a:srgbClr val="C00000"/>
                </a:solidFill>
              </a:rPr>
              <a:t>Treatment algorithm for DLBCL</a:t>
            </a:r>
          </a:p>
        </p:txBody>
      </p:sp>
      <p:sp>
        <p:nvSpPr>
          <p:cNvPr id="6" name="Content Placeholder 5">
            <a:extLst>
              <a:ext uri="{FF2B5EF4-FFF2-40B4-BE49-F238E27FC236}">
                <a16:creationId xmlns:a16="http://schemas.microsoft.com/office/drawing/2014/main" id="{9D3291C2-A0FD-4CF5-9CD9-538CF8AA2035}"/>
              </a:ext>
            </a:extLst>
          </p:cNvPr>
          <p:cNvSpPr>
            <a:spLocks noGrp="1"/>
          </p:cNvSpPr>
          <p:nvPr>
            <p:ph idx="1"/>
          </p:nvPr>
        </p:nvSpPr>
        <p:spPr>
          <a:xfrm>
            <a:off x="201759" y="1371286"/>
            <a:ext cx="8313592" cy="3264354"/>
          </a:xfrm>
        </p:spPr>
        <p:txBody>
          <a:bodyPr/>
          <a:lstStyle/>
          <a:p>
            <a:pPr marL="0" indent="0">
              <a:buNone/>
            </a:pPr>
            <a:endParaRPr lang="en-US" dirty="0"/>
          </a:p>
          <a:p>
            <a:endParaRPr lang="en-US" dirty="0"/>
          </a:p>
        </p:txBody>
      </p:sp>
      <p:sp>
        <p:nvSpPr>
          <p:cNvPr id="3" name="TextBox 2">
            <a:extLst>
              <a:ext uri="{FF2B5EF4-FFF2-40B4-BE49-F238E27FC236}">
                <a16:creationId xmlns:a16="http://schemas.microsoft.com/office/drawing/2014/main" id="{79C4581C-32E9-E379-A40C-AB31EC24796F}"/>
              </a:ext>
            </a:extLst>
          </p:cNvPr>
          <p:cNvSpPr txBox="1"/>
          <p:nvPr/>
        </p:nvSpPr>
        <p:spPr>
          <a:xfrm>
            <a:off x="45076" y="1347357"/>
            <a:ext cx="1448873" cy="923330"/>
          </a:xfrm>
          <a:prstGeom prst="rect">
            <a:avLst/>
          </a:prstGeom>
          <a:noFill/>
        </p:spPr>
        <p:txBody>
          <a:bodyPr wrap="square" rtlCol="0">
            <a:spAutoFit/>
          </a:bodyPr>
          <a:lstStyle/>
          <a:p>
            <a:r>
              <a:rPr lang="en-US" sz="1800" b="1" dirty="0"/>
              <a:t>Newly diagnosed DLBCL</a:t>
            </a:r>
          </a:p>
        </p:txBody>
      </p:sp>
      <p:cxnSp>
        <p:nvCxnSpPr>
          <p:cNvPr id="4" name="Straight Arrow Connector 3">
            <a:extLst>
              <a:ext uri="{FF2B5EF4-FFF2-40B4-BE49-F238E27FC236}">
                <a16:creationId xmlns:a16="http://schemas.microsoft.com/office/drawing/2014/main" id="{F352E3D5-D4E8-FC28-0612-7A1F9638D9DF}"/>
              </a:ext>
            </a:extLst>
          </p:cNvPr>
          <p:cNvCxnSpPr>
            <a:cxnSpLocks/>
          </p:cNvCxnSpPr>
          <p:nvPr/>
        </p:nvCxnSpPr>
        <p:spPr>
          <a:xfrm>
            <a:off x="1370935" y="1817623"/>
            <a:ext cx="62520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4EA0E63-EAD1-4008-7211-86CA52B5A06A}"/>
              </a:ext>
            </a:extLst>
          </p:cNvPr>
          <p:cNvSpPr txBox="1"/>
          <p:nvPr/>
        </p:nvSpPr>
        <p:spPr>
          <a:xfrm>
            <a:off x="1996137" y="1425208"/>
            <a:ext cx="1796439" cy="784830"/>
          </a:xfrm>
          <a:prstGeom prst="rect">
            <a:avLst/>
          </a:prstGeom>
          <a:noFill/>
        </p:spPr>
        <p:txBody>
          <a:bodyPr wrap="square" rtlCol="0">
            <a:spAutoFit/>
          </a:bodyPr>
          <a:lstStyle/>
          <a:p>
            <a:r>
              <a:rPr lang="en-US" sz="1500" dirty="0"/>
              <a:t>Chemo-immunotherapy (CIT)</a:t>
            </a:r>
          </a:p>
        </p:txBody>
      </p:sp>
      <p:cxnSp>
        <p:nvCxnSpPr>
          <p:cNvPr id="16" name="Straight Arrow Connector 15">
            <a:extLst>
              <a:ext uri="{FF2B5EF4-FFF2-40B4-BE49-F238E27FC236}">
                <a16:creationId xmlns:a16="http://schemas.microsoft.com/office/drawing/2014/main" id="{641D8465-2D2B-507C-A1D7-618A1485007C}"/>
              </a:ext>
            </a:extLst>
          </p:cNvPr>
          <p:cNvCxnSpPr>
            <a:cxnSpLocks/>
          </p:cNvCxnSpPr>
          <p:nvPr/>
        </p:nvCxnSpPr>
        <p:spPr>
          <a:xfrm>
            <a:off x="3720914" y="1817623"/>
            <a:ext cx="796121"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301EC9-AF82-6AE9-CEC4-6FC9CA644370}"/>
              </a:ext>
            </a:extLst>
          </p:cNvPr>
          <p:cNvCxnSpPr>
            <a:cxnSpLocks/>
          </p:cNvCxnSpPr>
          <p:nvPr/>
        </p:nvCxnSpPr>
        <p:spPr>
          <a:xfrm>
            <a:off x="8182880" y="3109011"/>
            <a:ext cx="643" cy="51809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CE56707-F2D8-9D42-EC0E-AACFDE6F1E7B}"/>
              </a:ext>
            </a:extLst>
          </p:cNvPr>
          <p:cNvSpPr txBox="1"/>
          <p:nvPr/>
        </p:nvSpPr>
        <p:spPr>
          <a:xfrm>
            <a:off x="4491999" y="1655914"/>
            <a:ext cx="1133213" cy="300082"/>
          </a:xfrm>
          <a:prstGeom prst="rect">
            <a:avLst/>
          </a:prstGeom>
          <a:noFill/>
        </p:spPr>
        <p:txBody>
          <a:bodyPr wrap="square" rtlCol="0">
            <a:spAutoFit/>
          </a:bodyPr>
          <a:lstStyle/>
          <a:p>
            <a:r>
              <a:rPr lang="en-US" sz="1350" dirty="0">
                <a:solidFill>
                  <a:srgbClr val="C00000"/>
                </a:solidFill>
              </a:rPr>
              <a:t>Relapse</a:t>
            </a:r>
          </a:p>
        </p:txBody>
      </p:sp>
      <p:cxnSp>
        <p:nvCxnSpPr>
          <p:cNvPr id="21" name="Straight Arrow Connector 20">
            <a:extLst>
              <a:ext uri="{FF2B5EF4-FFF2-40B4-BE49-F238E27FC236}">
                <a16:creationId xmlns:a16="http://schemas.microsoft.com/office/drawing/2014/main" id="{F10E3C65-4500-F508-836E-CC496790A66D}"/>
              </a:ext>
            </a:extLst>
          </p:cNvPr>
          <p:cNvCxnSpPr>
            <a:cxnSpLocks/>
          </p:cNvCxnSpPr>
          <p:nvPr/>
        </p:nvCxnSpPr>
        <p:spPr>
          <a:xfrm flipV="1">
            <a:off x="5239736" y="1538366"/>
            <a:ext cx="551320" cy="27925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176773-8829-D0B5-7473-B37B1F585A9B}"/>
              </a:ext>
            </a:extLst>
          </p:cNvPr>
          <p:cNvCxnSpPr>
            <a:cxnSpLocks/>
          </p:cNvCxnSpPr>
          <p:nvPr/>
        </p:nvCxnSpPr>
        <p:spPr>
          <a:xfrm>
            <a:off x="5239736" y="1806414"/>
            <a:ext cx="551320" cy="28486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DFAEE03-D578-A4A6-7250-BA13136271FD}"/>
              </a:ext>
            </a:extLst>
          </p:cNvPr>
          <p:cNvSpPr txBox="1"/>
          <p:nvPr/>
        </p:nvSpPr>
        <p:spPr>
          <a:xfrm>
            <a:off x="5753105" y="1347987"/>
            <a:ext cx="1184099" cy="300082"/>
          </a:xfrm>
          <a:prstGeom prst="rect">
            <a:avLst/>
          </a:prstGeom>
          <a:noFill/>
        </p:spPr>
        <p:txBody>
          <a:bodyPr wrap="square" rtlCol="0">
            <a:spAutoFit/>
          </a:bodyPr>
          <a:lstStyle/>
          <a:p>
            <a:r>
              <a:rPr lang="en-US" sz="1350" dirty="0"/>
              <a:t>Within 1 year </a:t>
            </a:r>
          </a:p>
        </p:txBody>
      </p:sp>
      <p:cxnSp>
        <p:nvCxnSpPr>
          <p:cNvPr id="37" name="Straight Arrow Connector 36">
            <a:extLst>
              <a:ext uri="{FF2B5EF4-FFF2-40B4-BE49-F238E27FC236}">
                <a16:creationId xmlns:a16="http://schemas.microsoft.com/office/drawing/2014/main" id="{FA99D015-4738-FC63-C39E-AC0517F8CCB9}"/>
              </a:ext>
            </a:extLst>
          </p:cNvPr>
          <p:cNvCxnSpPr>
            <a:cxnSpLocks/>
          </p:cNvCxnSpPr>
          <p:nvPr/>
        </p:nvCxnSpPr>
        <p:spPr>
          <a:xfrm>
            <a:off x="6888203" y="1505918"/>
            <a:ext cx="71683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59391DE-BB83-A61C-9DF1-3C6F1721F81B}"/>
              </a:ext>
            </a:extLst>
          </p:cNvPr>
          <p:cNvSpPr txBox="1"/>
          <p:nvPr/>
        </p:nvSpPr>
        <p:spPr>
          <a:xfrm>
            <a:off x="7605040" y="1347987"/>
            <a:ext cx="1135098" cy="300082"/>
          </a:xfrm>
          <a:prstGeom prst="rect">
            <a:avLst/>
          </a:prstGeom>
          <a:noFill/>
        </p:spPr>
        <p:txBody>
          <a:bodyPr wrap="square" rtlCol="0">
            <a:spAutoFit/>
          </a:bodyPr>
          <a:lstStyle/>
          <a:p>
            <a:r>
              <a:rPr lang="en-US" sz="1350" dirty="0"/>
              <a:t>CAR-T</a:t>
            </a:r>
          </a:p>
        </p:txBody>
      </p:sp>
      <p:cxnSp>
        <p:nvCxnSpPr>
          <p:cNvPr id="54" name="Straight Arrow Connector 53">
            <a:extLst>
              <a:ext uri="{FF2B5EF4-FFF2-40B4-BE49-F238E27FC236}">
                <a16:creationId xmlns:a16="http://schemas.microsoft.com/office/drawing/2014/main" id="{5EFF7D3C-BC57-6F41-D28D-04BEC890194C}"/>
              </a:ext>
            </a:extLst>
          </p:cNvPr>
          <p:cNvCxnSpPr>
            <a:cxnSpLocks/>
          </p:cNvCxnSpPr>
          <p:nvPr/>
        </p:nvCxnSpPr>
        <p:spPr>
          <a:xfrm>
            <a:off x="8183522" y="2259246"/>
            <a:ext cx="0" cy="53582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45DF65-CCA2-4DA6-D2C8-E48E2DC5E280}"/>
              </a:ext>
            </a:extLst>
          </p:cNvPr>
          <p:cNvSpPr txBox="1"/>
          <p:nvPr/>
        </p:nvSpPr>
        <p:spPr>
          <a:xfrm>
            <a:off x="5844191" y="1926414"/>
            <a:ext cx="854734" cy="300082"/>
          </a:xfrm>
          <a:prstGeom prst="rect">
            <a:avLst/>
          </a:prstGeom>
          <a:noFill/>
        </p:spPr>
        <p:txBody>
          <a:bodyPr wrap="square" rtlCol="0">
            <a:spAutoFit/>
          </a:bodyPr>
          <a:lstStyle/>
          <a:p>
            <a:r>
              <a:rPr lang="en-US" sz="1350" dirty="0"/>
              <a:t>&gt; 1 year</a:t>
            </a:r>
          </a:p>
        </p:txBody>
      </p:sp>
      <p:cxnSp>
        <p:nvCxnSpPr>
          <p:cNvPr id="13" name="Straight Arrow Connector 12">
            <a:extLst>
              <a:ext uri="{FF2B5EF4-FFF2-40B4-BE49-F238E27FC236}">
                <a16:creationId xmlns:a16="http://schemas.microsoft.com/office/drawing/2014/main" id="{041ED259-283A-B280-7004-FA65AB124CCC}"/>
              </a:ext>
            </a:extLst>
          </p:cNvPr>
          <p:cNvCxnSpPr>
            <a:cxnSpLocks/>
          </p:cNvCxnSpPr>
          <p:nvPr/>
        </p:nvCxnSpPr>
        <p:spPr>
          <a:xfrm>
            <a:off x="6888203" y="2049960"/>
            <a:ext cx="71683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2910BF-EF8C-5243-2142-09BD859F42A2}"/>
              </a:ext>
            </a:extLst>
          </p:cNvPr>
          <p:cNvSpPr txBox="1"/>
          <p:nvPr/>
        </p:nvSpPr>
        <p:spPr>
          <a:xfrm>
            <a:off x="7605039" y="1901127"/>
            <a:ext cx="1448643" cy="300082"/>
          </a:xfrm>
          <a:prstGeom prst="rect">
            <a:avLst/>
          </a:prstGeom>
          <a:noFill/>
        </p:spPr>
        <p:txBody>
          <a:bodyPr wrap="square" rtlCol="0">
            <a:spAutoFit/>
          </a:bodyPr>
          <a:lstStyle/>
          <a:p>
            <a:r>
              <a:rPr lang="en-US" sz="1350" dirty="0"/>
              <a:t>Salvage + ASCT</a:t>
            </a:r>
          </a:p>
        </p:txBody>
      </p:sp>
      <p:sp>
        <p:nvSpPr>
          <p:cNvPr id="17" name="TextBox 16">
            <a:extLst>
              <a:ext uri="{FF2B5EF4-FFF2-40B4-BE49-F238E27FC236}">
                <a16:creationId xmlns:a16="http://schemas.microsoft.com/office/drawing/2014/main" id="{E72F20DB-B3C4-CF62-9436-AAD4E000B443}"/>
              </a:ext>
            </a:extLst>
          </p:cNvPr>
          <p:cNvSpPr txBox="1"/>
          <p:nvPr/>
        </p:nvSpPr>
        <p:spPr>
          <a:xfrm>
            <a:off x="7809030" y="2765419"/>
            <a:ext cx="1133213" cy="300082"/>
          </a:xfrm>
          <a:prstGeom prst="rect">
            <a:avLst/>
          </a:prstGeom>
          <a:noFill/>
        </p:spPr>
        <p:txBody>
          <a:bodyPr wrap="square" rtlCol="0">
            <a:spAutoFit/>
          </a:bodyPr>
          <a:lstStyle/>
          <a:p>
            <a:r>
              <a:rPr lang="en-US" sz="1350" dirty="0">
                <a:solidFill>
                  <a:srgbClr val="C00000"/>
                </a:solidFill>
              </a:rPr>
              <a:t>Relapse</a:t>
            </a:r>
          </a:p>
        </p:txBody>
      </p:sp>
      <p:sp>
        <p:nvSpPr>
          <p:cNvPr id="24" name="TextBox 23">
            <a:extLst>
              <a:ext uri="{FF2B5EF4-FFF2-40B4-BE49-F238E27FC236}">
                <a16:creationId xmlns:a16="http://schemas.microsoft.com/office/drawing/2014/main" id="{BF3BD824-B2FC-A5DF-F9A4-B0EC034FEA2A}"/>
              </a:ext>
            </a:extLst>
          </p:cNvPr>
          <p:cNvSpPr txBox="1"/>
          <p:nvPr/>
        </p:nvSpPr>
        <p:spPr>
          <a:xfrm>
            <a:off x="7893637" y="3686957"/>
            <a:ext cx="776465" cy="300082"/>
          </a:xfrm>
          <a:prstGeom prst="rect">
            <a:avLst/>
          </a:prstGeom>
          <a:noFill/>
        </p:spPr>
        <p:txBody>
          <a:bodyPr wrap="square" rtlCol="0">
            <a:spAutoFit/>
          </a:bodyPr>
          <a:lstStyle/>
          <a:p>
            <a:r>
              <a:rPr lang="en-US" sz="1350" dirty="0"/>
              <a:t>CAR-T</a:t>
            </a:r>
          </a:p>
        </p:txBody>
      </p:sp>
      <p:sp>
        <p:nvSpPr>
          <p:cNvPr id="25" name="TextBox 24">
            <a:extLst>
              <a:ext uri="{FF2B5EF4-FFF2-40B4-BE49-F238E27FC236}">
                <a16:creationId xmlns:a16="http://schemas.microsoft.com/office/drawing/2014/main" id="{20D17842-F240-0420-8DE0-E15B22970FC2}"/>
              </a:ext>
            </a:extLst>
          </p:cNvPr>
          <p:cNvSpPr txBox="1"/>
          <p:nvPr/>
        </p:nvSpPr>
        <p:spPr>
          <a:xfrm>
            <a:off x="1746063" y="3738056"/>
            <a:ext cx="1116583" cy="415627"/>
          </a:xfrm>
          <a:prstGeom prst="rect">
            <a:avLst/>
          </a:prstGeom>
          <a:noFill/>
        </p:spPr>
        <p:txBody>
          <a:bodyPr wrap="square" rtlCol="0">
            <a:spAutoFit/>
          </a:bodyPr>
          <a:lstStyle/>
          <a:p>
            <a:r>
              <a:rPr lang="en-US" sz="2101" b="1" dirty="0"/>
              <a:t>CAR-T</a:t>
            </a:r>
          </a:p>
        </p:txBody>
      </p:sp>
      <p:cxnSp>
        <p:nvCxnSpPr>
          <p:cNvPr id="26" name="Straight Arrow Connector 25">
            <a:extLst>
              <a:ext uri="{FF2B5EF4-FFF2-40B4-BE49-F238E27FC236}">
                <a16:creationId xmlns:a16="http://schemas.microsoft.com/office/drawing/2014/main" id="{D9F13F5C-6AB3-7C34-D822-2E68700DA844}"/>
              </a:ext>
            </a:extLst>
          </p:cNvPr>
          <p:cNvCxnSpPr>
            <a:cxnSpLocks/>
          </p:cNvCxnSpPr>
          <p:nvPr/>
        </p:nvCxnSpPr>
        <p:spPr>
          <a:xfrm>
            <a:off x="2752445" y="3945870"/>
            <a:ext cx="796121"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B082AC1-2C55-E5D7-4907-5E86F2DBB5CD}"/>
              </a:ext>
            </a:extLst>
          </p:cNvPr>
          <p:cNvSpPr txBox="1"/>
          <p:nvPr/>
        </p:nvSpPr>
        <p:spPr>
          <a:xfrm>
            <a:off x="3523530" y="3784161"/>
            <a:ext cx="1133213" cy="300082"/>
          </a:xfrm>
          <a:prstGeom prst="rect">
            <a:avLst/>
          </a:prstGeom>
          <a:noFill/>
        </p:spPr>
        <p:txBody>
          <a:bodyPr wrap="square" rtlCol="0">
            <a:spAutoFit/>
          </a:bodyPr>
          <a:lstStyle/>
          <a:p>
            <a:r>
              <a:rPr lang="en-US" sz="1350" b="1" dirty="0">
                <a:solidFill>
                  <a:srgbClr val="C00000"/>
                </a:solidFill>
              </a:rPr>
              <a:t>Relapse</a:t>
            </a:r>
          </a:p>
        </p:txBody>
      </p:sp>
      <p:cxnSp>
        <p:nvCxnSpPr>
          <p:cNvPr id="28" name="Straight Arrow Connector 27">
            <a:extLst>
              <a:ext uri="{FF2B5EF4-FFF2-40B4-BE49-F238E27FC236}">
                <a16:creationId xmlns:a16="http://schemas.microsoft.com/office/drawing/2014/main" id="{7174E5CE-F9CF-8EBC-07F1-88E2ACA15C75}"/>
              </a:ext>
            </a:extLst>
          </p:cNvPr>
          <p:cNvCxnSpPr>
            <a:cxnSpLocks/>
          </p:cNvCxnSpPr>
          <p:nvPr/>
        </p:nvCxnSpPr>
        <p:spPr>
          <a:xfrm>
            <a:off x="4315324" y="3947957"/>
            <a:ext cx="796121"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AB6AEA7-9E77-BDE5-2389-48F67FF6AF8C}"/>
              </a:ext>
            </a:extLst>
          </p:cNvPr>
          <p:cNvSpPr txBox="1"/>
          <p:nvPr/>
        </p:nvSpPr>
        <p:spPr>
          <a:xfrm>
            <a:off x="5048358" y="3726388"/>
            <a:ext cx="1184099" cy="415627"/>
          </a:xfrm>
          <a:prstGeom prst="rect">
            <a:avLst/>
          </a:prstGeom>
          <a:noFill/>
        </p:spPr>
        <p:txBody>
          <a:bodyPr wrap="square" rtlCol="0">
            <a:spAutoFit/>
          </a:bodyPr>
          <a:lstStyle/>
          <a:p>
            <a:r>
              <a:rPr lang="en-US" sz="2101" b="1" dirty="0"/>
              <a:t>?????</a:t>
            </a:r>
          </a:p>
        </p:txBody>
      </p:sp>
    </p:spTree>
    <p:extLst>
      <p:ext uri="{BB962C8B-B14F-4D97-AF65-F5344CB8AC3E}">
        <p14:creationId xmlns:p14="http://schemas.microsoft.com/office/powerpoint/2010/main" val="34334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33" grpId="0"/>
      <p:bldP spid="38" grpId="0"/>
      <p:bldP spid="12" grpId="0"/>
      <p:bldP spid="14" grpId="0"/>
      <p:bldP spid="17" grpId="0"/>
      <p:bldP spid="24" grpId="0"/>
      <p:bldP spid="25" grpId="0"/>
      <p:bldP spid="27" grpId="0"/>
      <p:bldP spid="2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104" y="1725769"/>
            <a:ext cx="2631341" cy="1433192"/>
          </a:xfrm>
        </p:spPr>
        <p:txBody>
          <a:bodyPr anchor="ctr">
            <a:normAutofit fontScale="90000"/>
          </a:bodyPr>
          <a:lstStyle/>
          <a:p>
            <a:r>
              <a:rPr lang="en-US" b="1" dirty="0">
                <a:solidFill>
                  <a:srgbClr val="C00000"/>
                </a:solidFill>
              </a:rPr>
              <a:t>Relapse after CAR-T</a:t>
            </a:r>
          </a:p>
        </p:txBody>
      </p:sp>
      <p:sp>
        <p:nvSpPr>
          <p:cNvPr id="4" name="Content Placeholder 3"/>
          <p:cNvSpPr>
            <a:spLocks noGrp="1"/>
          </p:cNvSpPr>
          <p:nvPr>
            <p:ph sz="half" idx="13"/>
          </p:nvPr>
        </p:nvSpPr>
        <p:spPr>
          <a:xfrm>
            <a:off x="3685920" y="798422"/>
            <a:ext cx="5010265" cy="2748678"/>
          </a:xfrm>
        </p:spPr>
        <p:txBody>
          <a:bodyPr anchor="ctr">
            <a:normAutofit/>
          </a:bodyPr>
          <a:lstStyle/>
          <a:p>
            <a:pPr marL="0" indent="0" algn="ctr">
              <a:buNone/>
            </a:pPr>
            <a:r>
              <a:rPr lang="en-US" sz="2101" b="1" i="1" dirty="0"/>
              <a:t>Salvage treatment </a:t>
            </a:r>
            <a:r>
              <a:rPr lang="en-US" sz="2101" i="1" dirty="0"/>
              <a:t>with novel agents is preferable to standard chemotherapy in patients with large B-cell lymphoma progressing </a:t>
            </a:r>
            <a:r>
              <a:rPr lang="en-US" sz="2101" b="1" i="1" dirty="0"/>
              <a:t>after CAR-T therapy</a:t>
            </a:r>
          </a:p>
          <a:p>
            <a:pPr marL="0" indent="0" algn="ctr">
              <a:buNone/>
            </a:pPr>
            <a:endParaRPr lang="en-US" sz="2101" i="1" dirty="0"/>
          </a:p>
          <a:p>
            <a:pPr marL="0" indent="0" algn="ctr">
              <a:buNone/>
            </a:pPr>
            <a:r>
              <a:rPr lang="en-US" sz="2101" i="1" dirty="0" err="1"/>
              <a:t>Iacoboni</a:t>
            </a:r>
            <a:r>
              <a:rPr lang="en-US" sz="2101" i="1" dirty="0"/>
              <a:t> et al</a:t>
            </a:r>
          </a:p>
        </p:txBody>
      </p:sp>
      <p:sp>
        <p:nvSpPr>
          <p:cNvPr id="5" name="TextBox 4">
            <a:extLst>
              <a:ext uri="{FF2B5EF4-FFF2-40B4-BE49-F238E27FC236}">
                <a16:creationId xmlns:a16="http://schemas.microsoft.com/office/drawing/2014/main" id="{9811D6D1-D057-052F-2548-C9488B1A567D}"/>
              </a:ext>
            </a:extLst>
          </p:cNvPr>
          <p:cNvSpPr txBox="1"/>
          <p:nvPr/>
        </p:nvSpPr>
        <p:spPr>
          <a:xfrm>
            <a:off x="3432220" y="4701815"/>
            <a:ext cx="5711781" cy="369332"/>
          </a:xfrm>
          <a:prstGeom prst="rect">
            <a:avLst/>
          </a:prstGeom>
          <a:noFill/>
        </p:spPr>
        <p:txBody>
          <a:bodyPr wrap="square">
            <a:spAutoFit/>
          </a:bodyPr>
          <a:lstStyle/>
          <a:p>
            <a:pPr algn="r"/>
            <a:r>
              <a:rPr lang="en-US" sz="900" i="1" dirty="0" err="1">
                <a:solidFill>
                  <a:srgbClr val="1A1A1A"/>
                </a:solidFill>
                <a:latin typeface="acumin-pro"/>
              </a:rPr>
              <a:t>Iacoboni</a:t>
            </a:r>
            <a:r>
              <a:rPr lang="en-US" sz="900" i="1" dirty="0">
                <a:solidFill>
                  <a:srgbClr val="1A1A1A"/>
                </a:solidFill>
                <a:latin typeface="acumin-pro"/>
              </a:rPr>
              <a:t> et al. Salvage Treatment with Novel Agents Is Preferable to Standard Chemotherapy in Patients with Large B-Cell Lymphoma Progressing after Chimeric Antigen Receptor T-Cell Therapy. Blood 2022; 140 (Supplement 1): 378–380.</a:t>
            </a:r>
            <a:endParaRPr lang="en-US" sz="900" i="1" dirty="0"/>
          </a:p>
        </p:txBody>
      </p:sp>
    </p:spTree>
    <p:extLst>
      <p:ext uri="{BB962C8B-B14F-4D97-AF65-F5344CB8AC3E}">
        <p14:creationId xmlns:p14="http://schemas.microsoft.com/office/powerpoint/2010/main" val="4113221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EA8AA48-7AB0-B493-E448-F4C2134AA36C}"/>
              </a:ext>
            </a:extLst>
          </p:cNvPr>
          <p:cNvSpPr>
            <a:spLocks noGrp="1"/>
          </p:cNvSpPr>
          <p:nvPr>
            <p:ph type="title"/>
          </p:nvPr>
        </p:nvSpPr>
        <p:spPr>
          <a:xfrm>
            <a:off x="730045" y="635214"/>
            <a:ext cx="7507655" cy="440646"/>
          </a:xfrm>
        </p:spPr>
        <p:txBody>
          <a:bodyPr>
            <a:normAutofit fontScale="90000"/>
          </a:bodyPr>
          <a:lstStyle/>
          <a:p>
            <a:r>
              <a:rPr lang="en-US" b="1" dirty="0"/>
              <a:t>Why is this important?</a:t>
            </a:r>
          </a:p>
        </p:txBody>
      </p:sp>
      <p:sp>
        <p:nvSpPr>
          <p:cNvPr id="10" name="Content Placeholder 2">
            <a:extLst>
              <a:ext uri="{FF2B5EF4-FFF2-40B4-BE49-F238E27FC236}">
                <a16:creationId xmlns:a16="http://schemas.microsoft.com/office/drawing/2014/main" id="{6752124A-2CD4-B405-A613-D49B2EBAD928}"/>
              </a:ext>
            </a:extLst>
          </p:cNvPr>
          <p:cNvSpPr>
            <a:spLocks noGrp="1"/>
          </p:cNvSpPr>
          <p:nvPr>
            <p:ph idx="1"/>
          </p:nvPr>
        </p:nvSpPr>
        <p:spPr>
          <a:xfrm>
            <a:off x="330800" y="867484"/>
            <a:ext cx="7507655" cy="3059994"/>
          </a:xfrm>
        </p:spPr>
        <p:txBody>
          <a:bodyPr/>
          <a:lstStyle/>
          <a:p>
            <a:r>
              <a:rPr lang="en-US" dirty="0"/>
              <a:t>CD19 CAR-T </a:t>
            </a:r>
            <a:r>
              <a:rPr lang="en-US" dirty="0">
                <a:sym typeface="Wingdings" panose="05000000000000000000" pitchFamily="2" charset="2"/>
              </a:rPr>
              <a:t> </a:t>
            </a:r>
            <a:r>
              <a:rPr lang="en-US" dirty="0">
                <a:solidFill>
                  <a:srgbClr val="C00000"/>
                </a:solidFill>
              </a:rPr>
              <a:t>Relapse</a:t>
            </a:r>
            <a:r>
              <a:rPr lang="en-US" dirty="0"/>
              <a:t> </a:t>
            </a:r>
            <a:r>
              <a:rPr lang="en-US" dirty="0">
                <a:sym typeface="Wingdings" panose="05000000000000000000" pitchFamily="2" charset="2"/>
              </a:rPr>
              <a:t></a:t>
            </a:r>
            <a:r>
              <a:rPr lang="en-US" dirty="0"/>
              <a:t> </a:t>
            </a:r>
            <a:r>
              <a:rPr lang="en-US" b="1" u="sng" dirty="0"/>
              <a:t>Unclear treatment strategy </a:t>
            </a:r>
          </a:p>
          <a:p>
            <a:endParaRPr lang="en-US" b="1" u="sng" dirty="0"/>
          </a:p>
          <a:p>
            <a:r>
              <a:rPr lang="en-US" b="1" u="sng" dirty="0"/>
              <a:t>Poor outcomes</a:t>
            </a:r>
          </a:p>
        </p:txBody>
      </p:sp>
    </p:spTree>
    <p:extLst>
      <p:ext uri="{BB962C8B-B14F-4D97-AF65-F5344CB8AC3E}">
        <p14:creationId xmlns:p14="http://schemas.microsoft.com/office/powerpoint/2010/main" val="2264206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08DD5-1BDF-433C-D750-315686FF14B6}"/>
              </a:ext>
            </a:extLst>
          </p:cNvPr>
          <p:cNvSpPr>
            <a:spLocks noGrp="1"/>
          </p:cNvSpPr>
          <p:nvPr>
            <p:ph sz="half" idx="1"/>
          </p:nvPr>
        </p:nvSpPr>
        <p:spPr>
          <a:xfrm>
            <a:off x="47464" y="802019"/>
            <a:ext cx="8007158" cy="2935607"/>
          </a:xfrm>
        </p:spPr>
        <p:txBody>
          <a:bodyPr>
            <a:normAutofit/>
          </a:bodyPr>
          <a:lstStyle/>
          <a:p>
            <a:r>
              <a:rPr lang="en-US" b="1" dirty="0"/>
              <a:t>Retrospective</a:t>
            </a:r>
            <a:r>
              <a:rPr lang="en-US" dirty="0"/>
              <a:t> </a:t>
            </a:r>
          </a:p>
          <a:p>
            <a:r>
              <a:rPr lang="en-US" dirty="0"/>
              <a:t>Aggressive B-cell lymphoma relapsed after CD19 CAR-T </a:t>
            </a:r>
          </a:p>
          <a:p>
            <a:r>
              <a:rPr lang="en-US" dirty="0"/>
              <a:t>10 Spanish centers</a:t>
            </a:r>
          </a:p>
        </p:txBody>
      </p:sp>
      <p:sp>
        <p:nvSpPr>
          <p:cNvPr id="2" name="Title 1">
            <a:extLst>
              <a:ext uri="{FF2B5EF4-FFF2-40B4-BE49-F238E27FC236}">
                <a16:creationId xmlns:a16="http://schemas.microsoft.com/office/drawing/2014/main" id="{41D19900-72A3-6F41-0E98-7AFFC85D81A0}"/>
              </a:ext>
            </a:extLst>
          </p:cNvPr>
          <p:cNvSpPr>
            <a:spLocks noGrp="1"/>
          </p:cNvSpPr>
          <p:nvPr>
            <p:ph type="title"/>
          </p:nvPr>
        </p:nvSpPr>
        <p:spPr>
          <a:xfrm>
            <a:off x="730044" y="404247"/>
            <a:ext cx="2749870" cy="795545"/>
          </a:xfrm>
        </p:spPr>
        <p:txBody>
          <a:bodyPr anchor="t">
            <a:normAutofit fontScale="90000"/>
          </a:bodyPr>
          <a:lstStyle/>
          <a:p>
            <a:r>
              <a:rPr lang="en-US" b="1" dirty="0"/>
              <a:t>Methodology</a:t>
            </a:r>
          </a:p>
        </p:txBody>
      </p:sp>
      <p:sp>
        <p:nvSpPr>
          <p:cNvPr id="4" name="TextBox 3">
            <a:extLst>
              <a:ext uri="{FF2B5EF4-FFF2-40B4-BE49-F238E27FC236}">
                <a16:creationId xmlns:a16="http://schemas.microsoft.com/office/drawing/2014/main" id="{43754517-A2FF-5DA6-24DB-980C3E1DFA4D}"/>
              </a:ext>
            </a:extLst>
          </p:cNvPr>
          <p:cNvSpPr txBox="1"/>
          <p:nvPr/>
        </p:nvSpPr>
        <p:spPr>
          <a:xfrm>
            <a:off x="3928056" y="4701815"/>
            <a:ext cx="5215945" cy="507831"/>
          </a:xfrm>
          <a:prstGeom prst="rect">
            <a:avLst/>
          </a:prstGeom>
          <a:noFill/>
        </p:spPr>
        <p:txBody>
          <a:bodyPr wrap="square">
            <a:spAutoFit/>
          </a:bodyPr>
          <a:lstStyle/>
          <a:p>
            <a:pPr algn="r"/>
            <a:r>
              <a:rPr lang="en-US" sz="900" i="1" dirty="0" err="1">
                <a:solidFill>
                  <a:srgbClr val="1A1A1A"/>
                </a:solidFill>
                <a:latin typeface="acumin-pro"/>
              </a:rPr>
              <a:t>Iacoboni</a:t>
            </a:r>
            <a:r>
              <a:rPr lang="en-US" sz="900" i="1" dirty="0">
                <a:solidFill>
                  <a:srgbClr val="1A1A1A"/>
                </a:solidFill>
                <a:latin typeface="acumin-pro"/>
              </a:rPr>
              <a:t> et al. Salvage Treatment with Novel Agents Is Preferable to Standard Chemotherapy in Patients with Large B-Cell Lymphoma Progressing after Chimeric Antigen Receptor T-Cell Therapy. Blood 2022; 140 (Supplement 1): 378–380.</a:t>
            </a:r>
            <a:endParaRPr lang="en-US" sz="900" i="1" dirty="0"/>
          </a:p>
        </p:txBody>
      </p:sp>
    </p:spTree>
    <p:extLst>
      <p:ext uri="{BB962C8B-B14F-4D97-AF65-F5344CB8AC3E}">
        <p14:creationId xmlns:p14="http://schemas.microsoft.com/office/powerpoint/2010/main" val="3186927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10;&#10;Description automatically generated">
            <a:extLst>
              <a:ext uri="{FF2B5EF4-FFF2-40B4-BE49-F238E27FC236}">
                <a16:creationId xmlns:a16="http://schemas.microsoft.com/office/drawing/2014/main" id="{C5AC093A-7F6D-8416-89E9-EC5D55AEC57F}"/>
              </a:ext>
            </a:extLst>
          </p:cNvPr>
          <p:cNvPicPr>
            <a:picLocks noGrp="1" noChangeAspect="1"/>
          </p:cNvPicPr>
          <p:nvPr>
            <p:ph sz="half" idx="1"/>
          </p:nvPr>
        </p:nvPicPr>
        <p:blipFill>
          <a:blip r:embed="rId2"/>
          <a:stretch>
            <a:fillRect/>
          </a:stretch>
        </p:blipFill>
        <p:spPr>
          <a:xfrm>
            <a:off x="-77854" y="1711"/>
            <a:ext cx="9221854" cy="5146552"/>
          </a:xfrm>
        </p:spPr>
      </p:pic>
      <p:sp>
        <p:nvSpPr>
          <p:cNvPr id="8" name="TextBox 7">
            <a:extLst>
              <a:ext uri="{FF2B5EF4-FFF2-40B4-BE49-F238E27FC236}">
                <a16:creationId xmlns:a16="http://schemas.microsoft.com/office/drawing/2014/main" id="{F5434850-C41D-7D37-3999-2F3D03FF31F9}"/>
              </a:ext>
            </a:extLst>
          </p:cNvPr>
          <p:cNvSpPr txBox="1"/>
          <p:nvPr/>
        </p:nvSpPr>
        <p:spPr>
          <a:xfrm>
            <a:off x="892832" y="4800212"/>
            <a:ext cx="8039537" cy="369332"/>
          </a:xfrm>
          <a:prstGeom prst="rect">
            <a:avLst/>
          </a:prstGeom>
          <a:noFill/>
        </p:spPr>
        <p:txBody>
          <a:bodyPr wrap="square">
            <a:spAutoFit/>
          </a:bodyPr>
          <a:lstStyle/>
          <a:p>
            <a:pPr algn="r"/>
            <a:r>
              <a:rPr lang="en-US" sz="900" i="1" dirty="0" err="1">
                <a:solidFill>
                  <a:srgbClr val="1A1A1A"/>
                </a:solidFill>
                <a:latin typeface="acumin-pro"/>
              </a:rPr>
              <a:t>Iacoboni</a:t>
            </a:r>
            <a:r>
              <a:rPr lang="en-US" sz="900" i="1" dirty="0">
                <a:solidFill>
                  <a:srgbClr val="1A1A1A"/>
                </a:solidFill>
                <a:latin typeface="acumin-pro"/>
              </a:rPr>
              <a:t> et al. Salvage Treatment with Novel Agents Is Preferable to Standard Chemotherapy in Patients with Large B-Cell Lymphoma Progressing after Chimeric Antigen Receptor T-Cell Therapy. Blood 2022; 140 (Supplement 1): 378–380.</a:t>
            </a:r>
            <a:endParaRPr lang="en-US" sz="900" i="1" dirty="0"/>
          </a:p>
        </p:txBody>
      </p:sp>
    </p:spTree>
    <p:extLst>
      <p:ext uri="{BB962C8B-B14F-4D97-AF65-F5344CB8AC3E}">
        <p14:creationId xmlns:p14="http://schemas.microsoft.com/office/powerpoint/2010/main" val="338270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DB0D3A-2BEB-6D50-534C-110958D07079}"/>
              </a:ext>
            </a:extLst>
          </p:cNvPr>
          <p:cNvSpPr>
            <a:spLocks noGrp="1"/>
          </p:cNvSpPr>
          <p:nvPr>
            <p:ph sz="quarter" idx="12"/>
          </p:nvPr>
        </p:nvSpPr>
        <p:spPr/>
        <p:txBody>
          <a:bodyPr/>
          <a:lstStyle/>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A54738CA-93B7-74FD-9DE9-6B17A1436906}"/>
              </a:ext>
            </a:extLst>
          </p:cNvPr>
          <p:cNvSpPr>
            <a:spLocks noGrp="1"/>
          </p:cNvSpPr>
          <p:nvPr>
            <p:ph sz="half" idx="1"/>
          </p:nvPr>
        </p:nvSpPr>
        <p:spPr/>
        <p:txBody>
          <a:bodyPr/>
          <a:lstStyle/>
          <a:p>
            <a:endParaRPr lang="en-US" dirty="0"/>
          </a:p>
        </p:txBody>
      </p:sp>
      <p:sp>
        <p:nvSpPr>
          <p:cNvPr id="4" name="Title 3">
            <a:extLst>
              <a:ext uri="{FF2B5EF4-FFF2-40B4-BE49-F238E27FC236}">
                <a16:creationId xmlns:a16="http://schemas.microsoft.com/office/drawing/2014/main" id="{B96C6414-DFB7-53CE-42ED-8BCB8B5C6523}"/>
              </a:ext>
            </a:extLst>
          </p:cNvPr>
          <p:cNvSpPr>
            <a:spLocks noGrp="1"/>
          </p:cNvSpPr>
          <p:nvPr>
            <p:ph type="title"/>
          </p:nvPr>
        </p:nvSpPr>
        <p:spPr>
          <a:xfrm>
            <a:off x="613281" y="-8843"/>
            <a:ext cx="7544132" cy="795545"/>
          </a:xfrm>
        </p:spPr>
        <p:txBody>
          <a:bodyPr>
            <a:normAutofit fontScale="90000"/>
          </a:bodyPr>
          <a:lstStyle/>
          <a:p>
            <a:pPr algn="ctr"/>
            <a:br>
              <a:rPr lang="en-US" dirty="0">
                <a:solidFill>
                  <a:srgbClr val="C00000"/>
                </a:solidFill>
              </a:rPr>
            </a:br>
            <a:r>
              <a:rPr lang="en-US" b="1" dirty="0">
                <a:solidFill>
                  <a:srgbClr val="C00000"/>
                </a:solidFill>
              </a:rPr>
              <a:t>Overall survival after CAR-T relapse</a:t>
            </a:r>
          </a:p>
        </p:txBody>
      </p:sp>
      <p:pic>
        <p:nvPicPr>
          <p:cNvPr id="6" name="Picture 5">
            <a:extLst>
              <a:ext uri="{FF2B5EF4-FFF2-40B4-BE49-F238E27FC236}">
                <a16:creationId xmlns:a16="http://schemas.microsoft.com/office/drawing/2014/main" id="{8F5D548B-DC1E-3E30-4A65-686846CB9A29}"/>
              </a:ext>
            </a:extLst>
          </p:cNvPr>
          <p:cNvPicPr>
            <a:picLocks noChangeAspect="1"/>
          </p:cNvPicPr>
          <p:nvPr/>
        </p:nvPicPr>
        <p:blipFill>
          <a:blip r:embed="rId3"/>
          <a:stretch>
            <a:fillRect/>
          </a:stretch>
        </p:blipFill>
        <p:spPr>
          <a:xfrm>
            <a:off x="77273" y="1096244"/>
            <a:ext cx="8841869" cy="3870962"/>
          </a:xfrm>
          <a:prstGeom prst="rect">
            <a:avLst/>
          </a:prstGeom>
        </p:spPr>
      </p:pic>
      <p:sp>
        <p:nvSpPr>
          <p:cNvPr id="5" name="TextBox 4">
            <a:extLst>
              <a:ext uri="{FF2B5EF4-FFF2-40B4-BE49-F238E27FC236}">
                <a16:creationId xmlns:a16="http://schemas.microsoft.com/office/drawing/2014/main" id="{A6C554FF-2B20-AADE-FD3D-939FC2FBDCCA}"/>
              </a:ext>
            </a:extLst>
          </p:cNvPr>
          <p:cNvSpPr txBox="1"/>
          <p:nvPr/>
        </p:nvSpPr>
        <p:spPr>
          <a:xfrm>
            <a:off x="3940935" y="4772336"/>
            <a:ext cx="5203066" cy="338554"/>
          </a:xfrm>
          <a:prstGeom prst="rect">
            <a:avLst/>
          </a:prstGeom>
          <a:noFill/>
        </p:spPr>
        <p:txBody>
          <a:bodyPr wrap="square">
            <a:spAutoFit/>
          </a:bodyPr>
          <a:lstStyle/>
          <a:p>
            <a:pPr algn="r"/>
            <a:r>
              <a:rPr lang="en-US" sz="800" i="1" dirty="0" err="1">
                <a:solidFill>
                  <a:srgbClr val="1A1A1A"/>
                </a:solidFill>
                <a:latin typeface="acumin-pro"/>
              </a:rPr>
              <a:t>Iacoboni</a:t>
            </a:r>
            <a:r>
              <a:rPr lang="en-US" sz="800" i="1" dirty="0">
                <a:solidFill>
                  <a:srgbClr val="1A1A1A"/>
                </a:solidFill>
                <a:latin typeface="acumin-pro"/>
              </a:rPr>
              <a:t> et al. Salvage Treatment with Novel Agents Is Preferable to Standard Chemotherapy in Patients with Large B-Cell Lymphoma Progressing after Chimeric Antigen Receptor T-Cell Therapy. Blood 2022; 140 (Supplement 1): 378–380.</a:t>
            </a:r>
            <a:endParaRPr lang="en-US" sz="800" i="1" dirty="0"/>
          </a:p>
        </p:txBody>
      </p:sp>
      <p:sp>
        <p:nvSpPr>
          <p:cNvPr id="7" name="Rectangle 6">
            <a:extLst>
              <a:ext uri="{FF2B5EF4-FFF2-40B4-BE49-F238E27FC236}">
                <a16:creationId xmlns:a16="http://schemas.microsoft.com/office/drawing/2014/main" id="{4CBD9254-5CAA-75BB-0F07-D9E09465B9BA}"/>
              </a:ext>
            </a:extLst>
          </p:cNvPr>
          <p:cNvSpPr/>
          <p:nvPr/>
        </p:nvSpPr>
        <p:spPr>
          <a:xfrm>
            <a:off x="144695" y="4329554"/>
            <a:ext cx="8999305" cy="44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Arrow Connector 8">
            <a:extLst>
              <a:ext uri="{FF2B5EF4-FFF2-40B4-BE49-F238E27FC236}">
                <a16:creationId xmlns:a16="http://schemas.microsoft.com/office/drawing/2014/main" id="{56663AD3-CABE-7ACB-C143-B4BA59242841}"/>
              </a:ext>
            </a:extLst>
          </p:cNvPr>
          <p:cNvCxnSpPr>
            <a:cxnSpLocks/>
          </p:cNvCxnSpPr>
          <p:nvPr/>
        </p:nvCxnSpPr>
        <p:spPr>
          <a:xfrm flipV="1">
            <a:off x="1226005" y="2679947"/>
            <a:ext cx="364882" cy="1898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628BC6-67D7-DE72-1E50-F61397F58BEC}"/>
              </a:ext>
            </a:extLst>
          </p:cNvPr>
          <p:cNvCxnSpPr>
            <a:cxnSpLocks/>
          </p:cNvCxnSpPr>
          <p:nvPr/>
        </p:nvCxnSpPr>
        <p:spPr>
          <a:xfrm flipH="1">
            <a:off x="730044" y="3655512"/>
            <a:ext cx="374420" cy="6740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496DF8-858D-50F6-7D3A-685C5D4AF707}"/>
              </a:ext>
            </a:extLst>
          </p:cNvPr>
          <p:cNvSpPr txBox="1"/>
          <p:nvPr/>
        </p:nvSpPr>
        <p:spPr>
          <a:xfrm>
            <a:off x="1590887" y="2435595"/>
            <a:ext cx="1081963" cy="300082"/>
          </a:xfrm>
          <a:prstGeom prst="rect">
            <a:avLst/>
          </a:prstGeom>
          <a:noFill/>
        </p:spPr>
        <p:txBody>
          <a:bodyPr wrap="square" rtlCol="0">
            <a:spAutoFit/>
          </a:bodyPr>
          <a:lstStyle/>
          <a:p>
            <a:r>
              <a:rPr lang="en-US" sz="1350" dirty="0">
                <a:solidFill>
                  <a:srgbClr val="C00000"/>
                </a:solidFill>
              </a:rPr>
              <a:t>Treatment</a:t>
            </a:r>
          </a:p>
        </p:txBody>
      </p:sp>
      <p:sp>
        <p:nvSpPr>
          <p:cNvPr id="16" name="TextBox 15">
            <a:extLst>
              <a:ext uri="{FF2B5EF4-FFF2-40B4-BE49-F238E27FC236}">
                <a16:creationId xmlns:a16="http://schemas.microsoft.com/office/drawing/2014/main" id="{EB0CC980-F576-97C2-A8F3-D84FB449EF0F}"/>
              </a:ext>
            </a:extLst>
          </p:cNvPr>
          <p:cNvSpPr txBox="1"/>
          <p:nvPr/>
        </p:nvSpPr>
        <p:spPr>
          <a:xfrm>
            <a:off x="224859" y="4362024"/>
            <a:ext cx="1570362" cy="300082"/>
          </a:xfrm>
          <a:prstGeom prst="rect">
            <a:avLst/>
          </a:prstGeom>
          <a:noFill/>
        </p:spPr>
        <p:txBody>
          <a:bodyPr wrap="square" rtlCol="0">
            <a:spAutoFit/>
          </a:bodyPr>
          <a:lstStyle/>
          <a:p>
            <a:r>
              <a:rPr lang="en-US" sz="1350" dirty="0">
                <a:solidFill>
                  <a:srgbClr val="C00000"/>
                </a:solidFill>
              </a:rPr>
              <a:t>No Treatment</a:t>
            </a:r>
          </a:p>
        </p:txBody>
      </p:sp>
      <p:sp>
        <p:nvSpPr>
          <p:cNvPr id="17" name="Rectangle 16">
            <a:extLst>
              <a:ext uri="{FF2B5EF4-FFF2-40B4-BE49-F238E27FC236}">
                <a16:creationId xmlns:a16="http://schemas.microsoft.com/office/drawing/2014/main" id="{6FCB4047-758C-AF75-CC1E-EAC90D00A0DB}"/>
              </a:ext>
            </a:extLst>
          </p:cNvPr>
          <p:cNvSpPr/>
          <p:nvPr/>
        </p:nvSpPr>
        <p:spPr>
          <a:xfrm>
            <a:off x="59621" y="1125322"/>
            <a:ext cx="8999305" cy="75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8" name="Straight Arrow Connector 17">
            <a:extLst>
              <a:ext uri="{FF2B5EF4-FFF2-40B4-BE49-F238E27FC236}">
                <a16:creationId xmlns:a16="http://schemas.microsoft.com/office/drawing/2014/main" id="{B642626B-083C-6A2A-4FA8-104A987A74B1}"/>
              </a:ext>
            </a:extLst>
          </p:cNvPr>
          <p:cNvCxnSpPr>
            <a:cxnSpLocks/>
          </p:cNvCxnSpPr>
          <p:nvPr/>
        </p:nvCxnSpPr>
        <p:spPr>
          <a:xfrm flipV="1">
            <a:off x="5616755" y="2370870"/>
            <a:ext cx="364882" cy="1898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7DC9208-1C88-C613-2ED1-233219FC630C}"/>
              </a:ext>
            </a:extLst>
          </p:cNvPr>
          <p:cNvSpPr txBox="1"/>
          <p:nvPr/>
        </p:nvSpPr>
        <p:spPr>
          <a:xfrm>
            <a:off x="5981637" y="2126518"/>
            <a:ext cx="1483855" cy="507831"/>
          </a:xfrm>
          <a:prstGeom prst="rect">
            <a:avLst/>
          </a:prstGeom>
          <a:noFill/>
        </p:spPr>
        <p:txBody>
          <a:bodyPr wrap="square" rtlCol="0">
            <a:spAutoFit/>
          </a:bodyPr>
          <a:lstStyle/>
          <a:p>
            <a:r>
              <a:rPr lang="en-US" sz="1350" dirty="0">
                <a:solidFill>
                  <a:srgbClr val="C00000"/>
                </a:solidFill>
              </a:rPr>
              <a:t>Relapse &gt;=6 month</a:t>
            </a:r>
          </a:p>
        </p:txBody>
      </p:sp>
      <p:cxnSp>
        <p:nvCxnSpPr>
          <p:cNvPr id="20" name="Straight Arrow Connector 19">
            <a:extLst>
              <a:ext uri="{FF2B5EF4-FFF2-40B4-BE49-F238E27FC236}">
                <a16:creationId xmlns:a16="http://schemas.microsoft.com/office/drawing/2014/main" id="{46EA8D45-D198-8F6B-8011-ED9BA612D3BC}"/>
              </a:ext>
            </a:extLst>
          </p:cNvPr>
          <p:cNvCxnSpPr>
            <a:cxnSpLocks/>
          </p:cNvCxnSpPr>
          <p:nvPr/>
        </p:nvCxnSpPr>
        <p:spPr>
          <a:xfrm flipH="1">
            <a:off x="5427092" y="3597300"/>
            <a:ext cx="374420" cy="67404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D4BBF5B-6716-E211-1FD0-44B00E0C1F97}"/>
              </a:ext>
            </a:extLst>
          </p:cNvPr>
          <p:cNvSpPr txBox="1"/>
          <p:nvPr/>
        </p:nvSpPr>
        <p:spPr>
          <a:xfrm>
            <a:off x="4921907" y="4303812"/>
            <a:ext cx="1570362" cy="507831"/>
          </a:xfrm>
          <a:prstGeom prst="rect">
            <a:avLst/>
          </a:prstGeom>
          <a:noFill/>
        </p:spPr>
        <p:txBody>
          <a:bodyPr wrap="square" rtlCol="0">
            <a:spAutoFit/>
          </a:bodyPr>
          <a:lstStyle/>
          <a:p>
            <a:r>
              <a:rPr lang="en-US" sz="1350" dirty="0">
                <a:solidFill>
                  <a:srgbClr val="C00000"/>
                </a:solidFill>
              </a:rPr>
              <a:t>Relapse =&lt;2 months</a:t>
            </a:r>
          </a:p>
        </p:txBody>
      </p:sp>
      <p:sp>
        <p:nvSpPr>
          <p:cNvPr id="22" name="Rectangle 21">
            <a:extLst>
              <a:ext uri="{FF2B5EF4-FFF2-40B4-BE49-F238E27FC236}">
                <a16:creationId xmlns:a16="http://schemas.microsoft.com/office/drawing/2014/main" id="{EBC6E700-506E-8F7C-00AA-D0A14F5D75F5}"/>
              </a:ext>
            </a:extLst>
          </p:cNvPr>
          <p:cNvSpPr/>
          <p:nvPr/>
        </p:nvSpPr>
        <p:spPr>
          <a:xfrm>
            <a:off x="4483124" y="1881017"/>
            <a:ext cx="4601256" cy="2852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420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1" grpId="0"/>
      <p:bldP spid="2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hart, pie chart&#10;&#10;Description automatically generated">
            <a:extLst>
              <a:ext uri="{FF2B5EF4-FFF2-40B4-BE49-F238E27FC236}">
                <a16:creationId xmlns:a16="http://schemas.microsoft.com/office/drawing/2014/main" id="{0553936B-CEEA-9A58-E57E-6B8F1821451A}"/>
              </a:ext>
            </a:extLst>
          </p:cNvPr>
          <p:cNvPicPr>
            <a:picLocks noGrp="1" noChangeAspect="1"/>
          </p:cNvPicPr>
          <p:nvPr>
            <p:ph sz="quarter" idx="12"/>
          </p:nvPr>
        </p:nvPicPr>
        <p:blipFill>
          <a:blip r:embed="rId2"/>
          <a:stretch>
            <a:fillRect/>
          </a:stretch>
        </p:blipFill>
        <p:spPr>
          <a:xfrm>
            <a:off x="0" y="1711"/>
            <a:ext cx="9144000" cy="5128737"/>
          </a:xfrm>
        </p:spPr>
      </p:pic>
      <p:sp>
        <p:nvSpPr>
          <p:cNvPr id="12" name="TextBox 11">
            <a:extLst>
              <a:ext uri="{FF2B5EF4-FFF2-40B4-BE49-F238E27FC236}">
                <a16:creationId xmlns:a16="http://schemas.microsoft.com/office/drawing/2014/main" id="{2D8F9477-7B54-0934-6185-576892A86547}"/>
              </a:ext>
            </a:extLst>
          </p:cNvPr>
          <p:cNvSpPr txBox="1"/>
          <p:nvPr/>
        </p:nvSpPr>
        <p:spPr>
          <a:xfrm>
            <a:off x="4043966" y="4800212"/>
            <a:ext cx="5100035" cy="338554"/>
          </a:xfrm>
          <a:prstGeom prst="rect">
            <a:avLst/>
          </a:prstGeom>
          <a:noFill/>
        </p:spPr>
        <p:txBody>
          <a:bodyPr wrap="square">
            <a:spAutoFit/>
          </a:bodyPr>
          <a:lstStyle/>
          <a:p>
            <a:pPr algn="r"/>
            <a:r>
              <a:rPr lang="en-US" sz="800" i="1" dirty="0" err="1">
                <a:solidFill>
                  <a:srgbClr val="1A1A1A"/>
                </a:solidFill>
                <a:latin typeface="acumin-pro"/>
              </a:rPr>
              <a:t>Iacoboni</a:t>
            </a:r>
            <a:r>
              <a:rPr lang="en-US" sz="800" i="1" dirty="0">
                <a:solidFill>
                  <a:srgbClr val="1A1A1A"/>
                </a:solidFill>
                <a:latin typeface="acumin-pro"/>
              </a:rPr>
              <a:t> et al. Salvage Treatment with Novel Agents Is Preferable to Standard Chemotherapy in Patients with Large B-Cell Lymphoma Progressing after Chimeric Antigen Receptor T-Cell Therapy. Blood 2022; 140 (Supplement 1): 378–380.</a:t>
            </a:r>
            <a:endParaRPr lang="en-US" sz="800" i="1" dirty="0"/>
          </a:p>
        </p:txBody>
      </p:sp>
    </p:spTree>
    <p:extLst>
      <p:ext uri="{BB962C8B-B14F-4D97-AF65-F5344CB8AC3E}">
        <p14:creationId xmlns:p14="http://schemas.microsoft.com/office/powerpoint/2010/main" val="33254772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3"/>
</p:tagLst>
</file>

<file path=ppt/tags/tag10.xml><?xml version="1.0" encoding="utf-8"?>
<p:tagLst xmlns:a="http://schemas.openxmlformats.org/drawingml/2006/main" xmlns:r="http://schemas.openxmlformats.org/officeDocument/2006/relationships" xmlns:p="http://schemas.openxmlformats.org/presentationml/2006/main">
  <p:tag name="AS_UNIQUEID" val="563"/>
</p:tagLst>
</file>

<file path=ppt/tags/tag11.xml><?xml version="1.0" encoding="utf-8"?>
<p:tagLst xmlns:a="http://schemas.openxmlformats.org/drawingml/2006/main" xmlns:r="http://schemas.openxmlformats.org/officeDocument/2006/relationships" xmlns:p="http://schemas.openxmlformats.org/presentationml/2006/main">
  <p:tag name="AS_UNIQUEID" val="543"/>
</p:tagLst>
</file>

<file path=ppt/tags/tag12.xml><?xml version="1.0" encoding="utf-8"?>
<p:tagLst xmlns:a="http://schemas.openxmlformats.org/drawingml/2006/main" xmlns:r="http://schemas.openxmlformats.org/officeDocument/2006/relationships" xmlns:p="http://schemas.openxmlformats.org/presentationml/2006/main">
  <p:tag name="AS_UNIQUEID" val="544"/>
</p:tagLst>
</file>

<file path=ppt/tags/tag13.xml><?xml version="1.0" encoding="utf-8"?>
<p:tagLst xmlns:a="http://schemas.openxmlformats.org/drawingml/2006/main" xmlns:r="http://schemas.openxmlformats.org/officeDocument/2006/relationships" xmlns:p="http://schemas.openxmlformats.org/presentationml/2006/main">
  <p:tag name="AS_UNIQUEID" val="545"/>
</p:tagLst>
</file>

<file path=ppt/tags/tag14.xml><?xml version="1.0" encoding="utf-8"?>
<p:tagLst xmlns:a="http://schemas.openxmlformats.org/drawingml/2006/main" xmlns:r="http://schemas.openxmlformats.org/officeDocument/2006/relationships" xmlns:p="http://schemas.openxmlformats.org/presentationml/2006/main">
  <p:tag name="AS_UNIQUEID" val="546"/>
</p:tagLst>
</file>

<file path=ppt/tags/tag15.xml><?xml version="1.0" encoding="utf-8"?>
<p:tagLst xmlns:a="http://schemas.openxmlformats.org/drawingml/2006/main" xmlns:r="http://schemas.openxmlformats.org/officeDocument/2006/relationships" xmlns:p="http://schemas.openxmlformats.org/presentationml/2006/main">
  <p:tag name="AS_UNIQUEID" val="547"/>
</p:tagLst>
</file>

<file path=ppt/tags/tag16.xml><?xml version="1.0" encoding="utf-8"?>
<p:tagLst xmlns:a="http://schemas.openxmlformats.org/drawingml/2006/main" xmlns:r="http://schemas.openxmlformats.org/officeDocument/2006/relationships" xmlns:p="http://schemas.openxmlformats.org/presentationml/2006/main">
  <p:tag name="AS_UNIQUEID" val="548"/>
</p:tagLst>
</file>

<file path=ppt/tags/tag17.xml><?xml version="1.0" encoding="utf-8"?>
<p:tagLst xmlns:a="http://schemas.openxmlformats.org/drawingml/2006/main" xmlns:r="http://schemas.openxmlformats.org/officeDocument/2006/relationships" xmlns:p="http://schemas.openxmlformats.org/presentationml/2006/main">
  <p:tag name="AS_UNIQUEID" val="550"/>
</p:tagLst>
</file>

<file path=ppt/tags/tag18.xml><?xml version="1.0" encoding="utf-8"?>
<p:tagLst xmlns:a="http://schemas.openxmlformats.org/drawingml/2006/main" xmlns:r="http://schemas.openxmlformats.org/officeDocument/2006/relationships" xmlns:p="http://schemas.openxmlformats.org/presentationml/2006/main">
  <p:tag name="AS_UNIQUEID" val="561"/>
</p:tagLst>
</file>

<file path=ppt/tags/tag19.xml><?xml version="1.0" encoding="utf-8"?>
<p:tagLst xmlns:a="http://schemas.openxmlformats.org/drawingml/2006/main" xmlns:r="http://schemas.openxmlformats.org/officeDocument/2006/relationships" xmlns:p="http://schemas.openxmlformats.org/presentationml/2006/main">
  <p:tag name="AS_UNIQUEID" val="562"/>
</p:tagLst>
</file>

<file path=ppt/tags/tag2.xml><?xml version="1.0" encoding="utf-8"?>
<p:tagLst xmlns:a="http://schemas.openxmlformats.org/drawingml/2006/main" xmlns:r="http://schemas.openxmlformats.org/officeDocument/2006/relationships" xmlns:p="http://schemas.openxmlformats.org/presentationml/2006/main">
  <p:tag name="AS_UNIQUEID" val="544"/>
</p:tagLst>
</file>

<file path=ppt/tags/tag20.xml><?xml version="1.0" encoding="utf-8"?>
<p:tagLst xmlns:a="http://schemas.openxmlformats.org/drawingml/2006/main" xmlns:r="http://schemas.openxmlformats.org/officeDocument/2006/relationships" xmlns:p="http://schemas.openxmlformats.org/presentationml/2006/main">
  <p:tag name="AS_UNIQUEID" val="563"/>
</p:tagLst>
</file>

<file path=ppt/tags/tag21.xml><?xml version="1.0" encoding="utf-8"?>
<p:tagLst xmlns:a="http://schemas.openxmlformats.org/drawingml/2006/main" xmlns:r="http://schemas.openxmlformats.org/officeDocument/2006/relationships" xmlns:p="http://schemas.openxmlformats.org/presentationml/2006/main">
  <p:tag name="AS_UNIQUEID" val="13"/>
</p:tagLst>
</file>

<file path=ppt/tags/tag22.xml><?xml version="1.0" encoding="utf-8"?>
<p:tagLst xmlns:a="http://schemas.openxmlformats.org/drawingml/2006/main" xmlns:r="http://schemas.openxmlformats.org/officeDocument/2006/relationships" xmlns:p="http://schemas.openxmlformats.org/presentationml/2006/main">
  <p:tag name="AS_UNIQUEID" val="14"/>
</p:tagLst>
</file>

<file path=ppt/tags/tag23.xml><?xml version="1.0" encoding="utf-8"?>
<p:tagLst xmlns:a="http://schemas.openxmlformats.org/drawingml/2006/main" xmlns:r="http://schemas.openxmlformats.org/officeDocument/2006/relationships" xmlns:p="http://schemas.openxmlformats.org/presentationml/2006/main">
  <p:tag name="AS_UNIQUEID" val="15"/>
</p:tagLst>
</file>

<file path=ppt/tags/tag3.xml><?xml version="1.0" encoding="utf-8"?>
<p:tagLst xmlns:a="http://schemas.openxmlformats.org/drawingml/2006/main" xmlns:r="http://schemas.openxmlformats.org/officeDocument/2006/relationships" xmlns:p="http://schemas.openxmlformats.org/presentationml/2006/main">
  <p:tag name="AS_UNIQUEID" val="545"/>
</p:tagLst>
</file>

<file path=ppt/tags/tag4.xml><?xml version="1.0" encoding="utf-8"?>
<p:tagLst xmlns:a="http://schemas.openxmlformats.org/drawingml/2006/main" xmlns:r="http://schemas.openxmlformats.org/officeDocument/2006/relationships" xmlns:p="http://schemas.openxmlformats.org/presentationml/2006/main">
  <p:tag name="AS_UNIQUEID" val="546"/>
</p:tagLst>
</file>

<file path=ppt/tags/tag5.xml><?xml version="1.0" encoding="utf-8"?>
<p:tagLst xmlns:a="http://schemas.openxmlformats.org/drawingml/2006/main" xmlns:r="http://schemas.openxmlformats.org/officeDocument/2006/relationships" xmlns:p="http://schemas.openxmlformats.org/presentationml/2006/main">
  <p:tag name="AS_UNIQUEID" val="547"/>
</p:tagLst>
</file>

<file path=ppt/tags/tag6.xml><?xml version="1.0" encoding="utf-8"?>
<p:tagLst xmlns:a="http://schemas.openxmlformats.org/drawingml/2006/main" xmlns:r="http://schemas.openxmlformats.org/officeDocument/2006/relationships" xmlns:p="http://schemas.openxmlformats.org/presentationml/2006/main">
  <p:tag name="AS_UNIQUEID" val="548"/>
</p:tagLst>
</file>

<file path=ppt/tags/tag7.xml><?xml version="1.0" encoding="utf-8"?>
<p:tagLst xmlns:a="http://schemas.openxmlformats.org/drawingml/2006/main" xmlns:r="http://schemas.openxmlformats.org/officeDocument/2006/relationships" xmlns:p="http://schemas.openxmlformats.org/presentationml/2006/main">
  <p:tag name="AS_UNIQUEID" val="549"/>
</p:tagLst>
</file>

<file path=ppt/tags/tag8.xml><?xml version="1.0" encoding="utf-8"?>
<p:tagLst xmlns:a="http://schemas.openxmlformats.org/drawingml/2006/main" xmlns:r="http://schemas.openxmlformats.org/officeDocument/2006/relationships" xmlns:p="http://schemas.openxmlformats.org/presentationml/2006/main">
  <p:tag name="AS_UNIQUEID" val="561"/>
</p:tagLst>
</file>

<file path=ppt/tags/tag9.xml><?xml version="1.0" encoding="utf-8"?>
<p:tagLst xmlns:a="http://schemas.openxmlformats.org/drawingml/2006/main" xmlns:r="http://schemas.openxmlformats.org/officeDocument/2006/relationships" xmlns:p="http://schemas.openxmlformats.org/presentationml/2006/main">
  <p:tag name="AS_UNIQUEID" val="562"/>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5709</TotalTime>
  <Words>12556</Words>
  <Application>Microsoft Office PowerPoint</Application>
  <PresentationFormat>Custom</PresentationFormat>
  <Paragraphs>1343</Paragraphs>
  <Slides>179</Slides>
  <Notes>40</Notes>
  <HiddenSlides>0</HiddenSlides>
  <MMClips>0</MMClips>
  <ScaleCrop>false</ScaleCrop>
  <HeadingPairs>
    <vt:vector size="6" baseType="variant">
      <vt:variant>
        <vt:lpstr>Fonts Used</vt:lpstr>
      </vt:variant>
      <vt:variant>
        <vt:i4>30</vt:i4>
      </vt:variant>
      <vt:variant>
        <vt:lpstr>Theme</vt:lpstr>
      </vt:variant>
      <vt:variant>
        <vt:i4>7</vt:i4>
      </vt:variant>
      <vt:variant>
        <vt:lpstr>Slide Titles</vt:lpstr>
      </vt:variant>
      <vt:variant>
        <vt:i4>179</vt:i4>
      </vt:variant>
    </vt:vector>
  </HeadingPairs>
  <TitlesOfParts>
    <vt:vector size="216" baseType="lpstr">
      <vt:lpstr>acumin-pro</vt:lpstr>
      <vt:lpstr>AdvOT0906c96e</vt:lpstr>
      <vt:lpstr>AdvTTa9c1b374</vt:lpstr>
      <vt:lpstr>-apple-system</vt:lpstr>
      <vt:lpstr>arial</vt:lpstr>
      <vt:lpstr>arial</vt:lpstr>
      <vt:lpstr>Arial Body</vt:lpstr>
      <vt:lpstr>Arial Nova</vt:lpstr>
      <vt:lpstr>Arial Rounded MT Bold</vt:lpstr>
      <vt:lpstr>BlinkMacSystemFont</vt:lpstr>
      <vt:lpstr>Calibri</vt:lpstr>
      <vt:lpstr>Calibri Light</vt:lpstr>
      <vt:lpstr>Cambria</vt:lpstr>
      <vt:lpstr>Corporate A Medium</vt:lpstr>
      <vt:lpstr>Corporate S Demi</vt:lpstr>
      <vt:lpstr>ElsevierGulliver</vt:lpstr>
      <vt:lpstr>Georgia</vt:lpstr>
      <vt:lpstr>Harding</vt:lpstr>
      <vt:lpstr>HardingText-Regular</vt:lpstr>
      <vt:lpstr>HardingText-RegularItalic</vt:lpstr>
      <vt:lpstr>Helvetica</vt:lpstr>
      <vt:lpstr>Merriweather</vt:lpstr>
      <vt:lpstr>MinionPro-Regular</vt:lpstr>
      <vt:lpstr>Noto Sans</vt:lpstr>
      <vt:lpstr>Open Sans</vt:lpstr>
      <vt:lpstr>Roboto</vt:lpstr>
      <vt:lpstr>Source Sans Pro</vt:lpstr>
      <vt:lpstr>Tahoma</vt:lpstr>
      <vt:lpstr>Times New Roman</vt:lpstr>
      <vt:lpstr>Wingdings</vt:lpstr>
      <vt:lpstr>MLC2015_PPT_Slides</vt:lpstr>
      <vt:lpstr>Custom Design</vt:lpstr>
      <vt:lpstr>1_Custom Design</vt:lpstr>
      <vt:lpstr>Custom Design</vt:lpstr>
      <vt:lpstr>MLC2015_PPT_Slides</vt:lpstr>
      <vt:lpstr>MLC2015_PPT_Slides</vt:lpstr>
      <vt:lpstr>Office Theme</vt:lpstr>
      <vt:lpstr>PowerPoint Presentation</vt:lpstr>
      <vt:lpstr>Welcome</vt:lpstr>
      <vt:lpstr>Thank You to Our Supporters:</vt:lpstr>
      <vt:lpstr>PowerPoint Presentation</vt:lpstr>
      <vt:lpstr>PowerPoint Presentation</vt:lpstr>
      <vt:lpstr>PowerPoint Presentation</vt:lpstr>
      <vt:lpstr>PowerPoint Presentation</vt:lpstr>
      <vt:lpstr>PowerPoint Presentation</vt:lpstr>
      <vt:lpstr>Program Chair</vt:lpstr>
      <vt:lpstr>PowerPoint Presentation</vt:lpstr>
      <vt:lpstr>Current State of JAK Inhibitors for Myelofibrosis (MF)</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SIMPLIFY-1 study</vt:lpstr>
      <vt:lpstr> SIMPLIFY-1 study</vt:lpstr>
      <vt:lpstr> SIMPLIFY-1 study</vt:lpstr>
      <vt:lpstr> SIMPLIFY-2 study</vt:lpstr>
      <vt:lpstr> SIMPLIFY-2 study</vt:lpstr>
      <vt:lpstr>  MOMEMTUM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Polycythemia vera update</vt:lpstr>
      <vt:lpstr>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Ropeginterferon alfa-2b</vt:lpstr>
      <vt:lpstr>Ropeginterferon alfa-2b</vt:lpstr>
      <vt:lpstr>Ropeginterferon alfa-2b</vt:lpstr>
      <vt:lpstr>PEGINVERA phase I/II study</vt:lpstr>
      <vt:lpstr>PEGINVERA phase I/II study</vt:lpstr>
      <vt:lpstr>PEGINVERA phase I/II study</vt:lpstr>
      <vt:lpstr>PEGINVERA phase I/II study</vt:lpstr>
      <vt:lpstr>PEGINVERA phase I/II study</vt:lpstr>
      <vt:lpstr>PEGINVERA phase I/II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Approvals in DLBCL</vt:lpstr>
      <vt:lpstr>Diffuse Large B Cell Lymphoma</vt:lpstr>
      <vt:lpstr>Diffuse Large B-cell lymphoma</vt:lpstr>
      <vt:lpstr>The story of R-CHOP</vt:lpstr>
      <vt:lpstr>PowerPoint Presentation</vt:lpstr>
      <vt:lpstr>Polatuzumab R-CHP vs. R-CHOP (POLARIX study)</vt:lpstr>
      <vt:lpstr>Pola R-CHP vs. R-CHOP (POLARIX study)</vt:lpstr>
      <vt:lpstr>PowerPoint Presentation</vt:lpstr>
      <vt:lpstr>Therapeutic choices for DLBCL</vt:lpstr>
      <vt:lpstr>Novel treatments in R/R DLBCL</vt:lpstr>
      <vt:lpstr>Treatment algorithm for DLBCL</vt:lpstr>
      <vt:lpstr>Relapse after CAR-T</vt:lpstr>
      <vt:lpstr>Why is this important?</vt:lpstr>
      <vt:lpstr>Methodology</vt:lpstr>
      <vt:lpstr>PowerPoint Presentation</vt:lpstr>
      <vt:lpstr> Overall survival after CAR-T relapse</vt:lpstr>
      <vt:lpstr>PowerPoint Presentation</vt:lpstr>
      <vt:lpstr>PowerPoint Presentation</vt:lpstr>
      <vt:lpstr>Bonus Results – Outcomes after allogeneic SCT </vt:lpstr>
      <vt:lpstr>Study Conclusions</vt:lpstr>
      <vt:lpstr>Bispecific T-cell engagers</vt:lpstr>
      <vt:lpstr>Approved Bispecific Antibodies</vt:lpstr>
      <vt:lpstr>PowerPoint Presentation</vt:lpstr>
      <vt:lpstr>Cycles: 28 days</vt:lpstr>
      <vt:lpstr>Timing of CRS/Neurotoxicity</vt:lpstr>
      <vt:lpstr>Bispecific T-cell engagers</vt:lpstr>
      <vt:lpstr>Approved Bispecific Antibodies</vt:lpstr>
      <vt:lpstr>PowerPoint Presentation</vt:lpstr>
      <vt:lpstr>Cycles: 21 days</vt:lpstr>
      <vt:lpstr>Glofitamab-gxbm vs. Epcoritamab-bysp  </vt:lpstr>
      <vt:lpstr>Conclusions</vt:lpstr>
      <vt:lpstr>Thank you</vt:lpstr>
      <vt:lpstr>PowerPoint Presentation</vt:lpstr>
      <vt:lpstr>Updates in Management of CLL</vt:lpstr>
      <vt:lpstr>First Line Therapy for CLL</vt:lpstr>
      <vt:lpstr>Acalabrutinib vs. Chemoimmunotherapy (Chl +O)</vt:lpstr>
      <vt:lpstr>Contribution of Obinutuzumab to Acalabrutinib Therapy in Patients with Treatment-Naive Chronic Lymphocytic Leukemia: Analysis of Survival Outcomes By Genomic Features</vt:lpstr>
      <vt:lpstr>Ibrutinib vs. Acalabrutinib: ELEVATE-RR1</vt:lpstr>
      <vt:lpstr>Ibrutinib vs. Acalabrutinib: Clonal Evolution</vt:lpstr>
      <vt:lpstr>Acalabrutinib vs. Zanubrutinib in RR CLL: MAIC</vt:lpstr>
      <vt:lpstr>PowerPoint Presentation</vt:lpstr>
      <vt:lpstr> Phase 1/2 BRUIN Study: Pirtobrutinib for RR CLL</vt:lpstr>
      <vt:lpstr>Phase II CAPTIVATE Study1: Fixed Duration Ibrutinib Venetoclax</vt:lpstr>
      <vt:lpstr>Questions?  </vt:lpstr>
      <vt:lpstr>PowerPoint Presentation</vt:lpstr>
      <vt:lpstr>Updates in Mantle Cell Lymphoma</vt:lpstr>
      <vt:lpstr>PowerPoint Presentation</vt:lpstr>
      <vt:lpstr>PowerPoint Presentation</vt:lpstr>
      <vt:lpstr>PowerPoint Presentation</vt:lpstr>
      <vt:lpstr>PowerPoint Presentation</vt:lpstr>
      <vt:lpstr>The story of R-CHOP</vt:lpstr>
      <vt:lpstr>The story of R-CHOP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Therapeutic choices for R/R &lt;C:</vt:lpstr>
      <vt:lpstr>PowerPoint Presentation</vt:lpstr>
      <vt:lpstr>Treatment algorithm for MCL</vt:lpstr>
      <vt:lpstr>Conclusions &amp; Future directions</vt:lpstr>
      <vt:lpstr>Thank you</vt:lpstr>
      <vt:lpstr>PowerPoint Presentation</vt:lpstr>
      <vt:lpstr>Updates in CAR-T for B-Cell Lymphoma</vt:lpstr>
      <vt:lpstr>Current Indications for CAR-T in NHL</vt:lpstr>
      <vt:lpstr>How do we improve CAR-T</vt:lpstr>
      <vt:lpstr>Improving Cost Effectiveness of CAR-T</vt:lpstr>
      <vt:lpstr>Toxicities of CAR-T therapy </vt:lpstr>
      <vt:lpstr>Preventing CAR-T toxicities- Cohort 6</vt:lpstr>
      <vt:lpstr>Preventing CAR-T toxicities</vt:lpstr>
      <vt:lpstr>PowerPoint Presentation</vt:lpstr>
      <vt:lpstr>Anakinra prophylaxis</vt:lpstr>
      <vt:lpstr>Anakinra prophylaxis</vt:lpstr>
      <vt:lpstr>Anakinra prophylaxis</vt:lpstr>
      <vt:lpstr>PowerPoint Presentation</vt:lpstr>
      <vt:lpstr>Manufacturing</vt:lpstr>
      <vt:lpstr>YTB323</vt:lpstr>
      <vt:lpstr>PowerPoint Presentation</vt:lpstr>
      <vt:lpstr>PowerPoint Presentation</vt:lpstr>
      <vt:lpstr>CAR-T for the elderly</vt:lpstr>
      <vt:lpstr>PowerPoint Presentation</vt:lpstr>
      <vt:lpstr>ALYCANTE trial </vt:lpstr>
      <vt:lpstr>Eligibility</vt:lpstr>
      <vt:lpstr>ALYCANTE trial </vt:lpstr>
      <vt:lpstr>What about a new target different from CD19? </vt:lpstr>
      <vt:lpstr>CC19/20 CAR-T</vt:lpstr>
      <vt:lpstr>CC19/20 CAR-T</vt:lpstr>
      <vt:lpstr>BAFF-R CAR-T</vt:lpstr>
      <vt:lpstr>PowerPoint Presentation</vt:lpstr>
      <vt:lpstr>PowerPoint Presentation</vt:lpstr>
      <vt:lpstr>PowerPoint Presentation</vt:lpstr>
      <vt:lpstr>PowerPoint Presentation</vt:lpstr>
      <vt:lpstr>PowerPoint Presentation</vt:lpstr>
      <vt:lpstr>Thank You to Our Supporters:</vt:lpstr>
      <vt:lpstr>Concluding Remarks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160</cp:revision>
  <dcterms:modified xsi:type="dcterms:W3CDTF">2023-09-28T22:05:18Z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