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E5BE53-0A77-4E9D-B72F-F52E1DF41DBA}" v="26" dt="2026-06-26T20:10:26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shan Patel" userId="2db51565-196b-4fc3-be84-61f5a287c89c" providerId="ADAL" clId="{40CEF3A8-C41A-4004-82DB-920B2009384E}"/>
    <pc:docChg chg="custSel modSld">
      <pc:chgData name="Kishan Patel" userId="2db51565-196b-4fc3-be84-61f5a287c89c" providerId="ADAL" clId="{40CEF3A8-C41A-4004-82DB-920B2009384E}" dt="2026-06-26T20:10:26.757" v="71"/>
      <pc:docMkLst>
        <pc:docMk/>
      </pc:docMkLst>
      <pc:sldChg chg="delSp modSp mod">
        <pc:chgData name="Kishan Patel" userId="2db51565-196b-4fc3-be84-61f5a287c89c" providerId="ADAL" clId="{40CEF3A8-C41A-4004-82DB-920B2009384E}" dt="2026-06-26T20:10:26.757" v="71"/>
        <pc:sldMkLst>
          <pc:docMk/>
          <pc:sldMk cId="0" sldId="256"/>
        </pc:sldMkLst>
        <pc:spChg chg="del">
          <ac:chgData name="Kishan Patel" userId="2db51565-196b-4fc3-be84-61f5a287c89c" providerId="ADAL" clId="{40CEF3A8-C41A-4004-82DB-920B2009384E}" dt="2026-06-26T19:55:55.713" v="32" actId="478"/>
          <ac:spMkLst>
            <pc:docMk/>
            <pc:sldMk cId="0" sldId="256"/>
            <ac:spMk id="3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20:02:23.570" v="44" actId="255"/>
          <ac:spMkLst>
            <pc:docMk/>
            <pc:sldMk cId="0" sldId="256"/>
            <ac:spMk id="4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6:15.745" v="34" actId="207"/>
          <ac:spMkLst>
            <pc:docMk/>
            <pc:sldMk cId="0" sldId="256"/>
            <ac:spMk id="9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6:19.054" v="35" actId="20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20:01:21.234" v="38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36.205" v="30" actId="207"/>
          <ac:spMkLst>
            <pc:docMk/>
            <pc:sldMk cId="0" sldId="256"/>
            <ac:spMk id="14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51.601" v="31" actId="208"/>
          <ac:spMkLst>
            <pc:docMk/>
            <pc:sldMk cId="0" sldId="256"/>
            <ac:spMk id="15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36.205" v="30" actId="207"/>
          <ac:spMkLst>
            <pc:docMk/>
            <pc:sldMk cId="0" sldId="256"/>
            <ac:spMk id="16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51.601" v="31" actId="208"/>
          <ac:spMkLst>
            <pc:docMk/>
            <pc:sldMk cId="0" sldId="256"/>
            <ac:spMk id="17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36.205" v="30" actId="207"/>
          <ac:spMkLst>
            <pc:docMk/>
            <pc:sldMk cId="0" sldId="256"/>
            <ac:spMk id="18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51.601" v="31" actId="208"/>
          <ac:spMkLst>
            <pc:docMk/>
            <pc:sldMk cId="0" sldId="256"/>
            <ac:spMk id="19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36.205" v="30" actId="207"/>
          <ac:spMkLst>
            <pc:docMk/>
            <pc:sldMk cId="0" sldId="256"/>
            <ac:spMk id="20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51.601" v="31" actId="208"/>
          <ac:spMkLst>
            <pc:docMk/>
            <pc:sldMk cId="0" sldId="256"/>
            <ac:spMk id="21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08.627" v="23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20:01:35.854" v="39" actId="207"/>
          <ac:spMkLst>
            <pc:docMk/>
            <pc:sldMk cId="0" sldId="256"/>
            <ac:spMk id="23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5:00.032" v="22" actId="1076"/>
          <ac:spMkLst>
            <pc:docMk/>
            <pc:sldMk cId="0" sldId="256"/>
            <ac:spMk id="24" creationId="{00000000-0000-0000-0000-000000000000}"/>
          </ac:spMkLst>
        </pc:spChg>
        <pc:graphicFrameChg chg="mod">
          <ac:chgData name="Kishan Patel" userId="2db51565-196b-4fc3-be84-61f5a287c89c" providerId="ADAL" clId="{40CEF3A8-C41A-4004-82DB-920B2009384E}" dt="2026-06-26T20:10:26.757" v="71"/>
          <ac:graphicFrameMkLst>
            <pc:docMk/>
            <pc:sldMk cId="0" sldId="256"/>
            <ac:graphicFrameMk id="6" creationId="{00000000-0000-0000-0000-000000000000}"/>
          </ac:graphicFrameMkLst>
        </pc:graphicFrameChg>
      </pc:sldChg>
      <pc:sldChg chg="delSp modSp mod">
        <pc:chgData name="Kishan Patel" userId="2db51565-196b-4fc3-be84-61f5a287c89c" providerId="ADAL" clId="{40CEF3A8-C41A-4004-82DB-920B2009384E}" dt="2026-06-26T20:09:31.351" v="62"/>
        <pc:sldMkLst>
          <pc:docMk/>
          <pc:sldMk cId="0" sldId="257"/>
        </pc:sldMkLst>
        <pc:spChg chg="del">
          <ac:chgData name="Kishan Patel" userId="2db51565-196b-4fc3-be84-61f5a287c89c" providerId="ADAL" clId="{40CEF3A8-C41A-4004-82DB-920B2009384E}" dt="2026-06-26T19:54:03.671" v="12" actId="478"/>
          <ac:spMkLst>
            <pc:docMk/>
            <pc:sldMk cId="0" sldId="257"/>
            <ac:spMk id="3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20:02:30.825" v="45" actId="1076"/>
          <ac:spMkLst>
            <pc:docMk/>
            <pc:sldMk cId="0" sldId="257"/>
            <ac:spMk id="4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6:22.053" v="36" actId="207"/>
          <ac:spMkLst>
            <pc:docMk/>
            <pc:sldMk cId="0" sldId="257"/>
            <ac:spMk id="9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6:23.557" v="37" actId="207"/>
          <ac:spMkLst>
            <pc:docMk/>
            <pc:sldMk cId="0" sldId="257"/>
            <ac:spMk id="12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48.025" v="3" actId="20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59.228" v="4" actId="208"/>
          <ac:spMkLst>
            <pc:docMk/>
            <pc:sldMk cId="0" sldId="257"/>
            <ac:spMk id="15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48.025" v="3" actId="207"/>
          <ac:spMkLst>
            <pc:docMk/>
            <pc:sldMk cId="0" sldId="257"/>
            <ac:spMk id="16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59.228" v="4" actId="208"/>
          <ac:spMkLst>
            <pc:docMk/>
            <pc:sldMk cId="0" sldId="257"/>
            <ac:spMk id="17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48.025" v="3" actId="207"/>
          <ac:spMkLst>
            <pc:docMk/>
            <pc:sldMk cId="0" sldId="257"/>
            <ac:spMk id="18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59.228" v="4" actId="208"/>
          <ac:spMkLst>
            <pc:docMk/>
            <pc:sldMk cId="0" sldId="257"/>
            <ac:spMk id="19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48.025" v="3" actId="207"/>
          <ac:spMkLst>
            <pc:docMk/>
            <pc:sldMk cId="0" sldId="257"/>
            <ac:spMk id="20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2:59.228" v="4" actId="208"/>
          <ac:spMkLst>
            <pc:docMk/>
            <pc:sldMk cId="0" sldId="257"/>
            <ac:spMk id="21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19:53:48.444" v="10" actId="1076"/>
          <ac:spMkLst>
            <pc:docMk/>
            <pc:sldMk cId="0" sldId="257"/>
            <ac:spMk id="22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20:01:47.185" v="41" actId="14100"/>
          <ac:spMkLst>
            <pc:docMk/>
            <pc:sldMk cId="0" sldId="257"/>
            <ac:spMk id="23" creationId="{00000000-0000-0000-0000-000000000000}"/>
          </ac:spMkLst>
        </pc:spChg>
        <pc:spChg chg="mod">
          <ac:chgData name="Kishan Patel" userId="2db51565-196b-4fc3-be84-61f5a287c89c" providerId="ADAL" clId="{40CEF3A8-C41A-4004-82DB-920B2009384E}" dt="2026-06-26T20:08:46.507" v="56" actId="207"/>
          <ac:spMkLst>
            <pc:docMk/>
            <pc:sldMk cId="0" sldId="257"/>
            <ac:spMk id="24" creationId="{00000000-0000-0000-0000-000000000000}"/>
          </ac:spMkLst>
        </pc:spChg>
        <pc:graphicFrameChg chg="mod">
          <ac:chgData name="Kishan Patel" userId="2db51565-196b-4fc3-be84-61f5a287c89c" providerId="ADAL" clId="{40CEF3A8-C41A-4004-82DB-920B2009384E}" dt="2026-06-26T20:09:31.351" v="62"/>
          <ac:graphicFrameMkLst>
            <pc:docMk/>
            <pc:sldMk cId="0" sldId="257"/>
            <ac:graphicFrameMk id="6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Sacituzumab govitecan</c:v>
                </c:pt>
              </c:strCache>
            </c:strRef>
          </c:tx>
          <c:spPr>
            <a:solidFill>
              <a:srgbClr val="1F6FB2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A2B45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Median PFS</c:v>
                </c:pt>
                <c:pt idx="1">
                  <c:v>Median DOR</c:v>
                </c:pt>
                <c:pt idx="2">
                  <c:v>Median PFS2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12.2</c:v>
                </c:pt>
                <c:pt idx="2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91-4D15-A6F1-2352E2ABBE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Chemotherapy</c:v>
                </c:pt>
              </c:strCache>
            </c:strRef>
          </c:tx>
          <c:spPr>
            <a:solidFill>
              <a:srgbClr val="B9C4D2"/>
            </a:solidFill>
            <a:effectLst/>
          </c:spPr>
          <c:invertIfNegative val="0"/>
          <c:dLbls>
            <c:dLbl>
              <c:idx val="0"/>
              <c:layout>
                <c:manualLayout>
                  <c:x val="-3.9173336640061513E-17"/>
                  <c:y val="1.5964240102171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EB-4594-86EC-2725AC28355E}"/>
                </c:ext>
              </c:extLst>
            </c:dLbl>
            <c:dLbl>
              <c:idx val="1"/>
              <c:layout>
                <c:manualLayout>
                  <c:x val="-4.2735042735042739E-3"/>
                  <c:y val="1.5964240102171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EB-4594-86EC-2725AC28355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A2B45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Median PFS</c:v>
                </c:pt>
                <c:pt idx="1">
                  <c:v>Median DOR</c:v>
                </c:pt>
                <c:pt idx="2">
                  <c:v>Median PFS2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6.9</c:v>
                </c:pt>
                <c:pt idx="1">
                  <c:v>7.2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91-4D15-A6F1-2352E2ABBE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B6B82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0"/>
          <c:min val="0"/>
        </c:scaling>
        <c:delete val="0"/>
        <c:axPos val="l"/>
        <c:majorGridlines>
          <c:spPr>
            <a:ln w="6350" cap="flat">
              <a:solidFill>
                <a:schemeClr val="bg2">
                  <a:lumMod val="75000"/>
                </a:schemeClr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5B6B82"/>
                    </a:solidFill>
                    <a:latin typeface="Arial"/>
                  </a:defRPr>
                </a:pPr>
                <a:r>
                  <a:rPr lang="en-US" sz="1000" b="0" i="0" u="none" strike="noStrike">
                    <a:solidFill>
                      <a:srgbClr val="5B6B82"/>
                    </a:solidFill>
                    <a:latin typeface="Arial"/>
                  </a:rPr>
                  <a:t>Months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B6B82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45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Datopotamab deruxtecan</c:v>
                </c:pt>
              </c:strCache>
            </c:strRef>
          </c:tx>
          <c:spPr>
            <a:solidFill>
              <a:srgbClr val="1F6FB2"/>
            </a:solidFill>
            <a:effectLst/>
          </c:spPr>
          <c:invertIfNegative val="0"/>
          <c:dLbls>
            <c:dLbl>
              <c:idx val="1"/>
              <c:layout>
                <c:manualLayout>
                  <c:x val="2.136752136752137E-3"/>
                  <c:y val="1.2771392081736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959-49DD-898B-C7D4799868E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A2B45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Median PFS</c:v>
                </c:pt>
                <c:pt idx="1">
                  <c:v>Median OS</c:v>
                </c:pt>
                <c:pt idx="2">
                  <c:v>Median DOR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10.8</c:v>
                </c:pt>
                <c:pt idx="1">
                  <c:v>23.7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FF-4E10-A9DA-38CC6F7C8E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Chemotherapy</c:v>
                </c:pt>
              </c:strCache>
            </c:strRef>
          </c:tx>
          <c:spPr>
            <a:solidFill>
              <a:srgbClr val="B9C4D2"/>
            </a:solidFill>
            <a:effectLst/>
          </c:spPr>
          <c:invertIfNegative val="0"/>
          <c:dLbls>
            <c:dLbl>
              <c:idx val="1"/>
              <c:layout>
                <c:manualLayout>
                  <c:x val="7.8346673280123027E-17"/>
                  <c:y val="9.57854406130268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59-49DD-898B-C7D4799868E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A2B45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Median PFS</c:v>
                </c:pt>
                <c:pt idx="1">
                  <c:v>Median OS</c:v>
                </c:pt>
                <c:pt idx="2">
                  <c:v>Median DOR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5.6</c:v>
                </c:pt>
                <c:pt idx="1">
                  <c:v>18.7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FF-4E10-A9DA-38CC6F7C8E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B6B82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6"/>
          <c:min val="0"/>
        </c:scaling>
        <c:delete val="0"/>
        <c:axPos val="l"/>
        <c:majorGridlines>
          <c:spPr>
            <a:ln w="6350" cap="flat">
              <a:solidFill>
                <a:schemeClr val="bg2">
                  <a:lumMod val="75000"/>
                </a:schemeClr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5B6B82"/>
                    </a:solidFill>
                    <a:latin typeface="Arial"/>
                  </a:defRPr>
                </a:pPr>
                <a:r>
                  <a:rPr lang="en-US" sz="1000" b="0" i="0" u="none" strike="noStrike">
                    <a:solidFill>
                      <a:srgbClr val="5B6B82"/>
                    </a:solidFill>
                    <a:latin typeface="Arial"/>
                  </a:rPr>
                  <a:t>Months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B6B82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45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8739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D29-6307-F143-8E6B-8545022BD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t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A5D5F-F988-8A45-94AA-DD4EAEA28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1675"/>
            <a:ext cx="9144000" cy="641972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>
                <a:solidFill>
                  <a:srgbClr val="0016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67" indent="0" algn="ctr">
              <a:buNone/>
              <a:defRPr sz="2000"/>
            </a:lvl2pPr>
            <a:lvl3pPr marL="914332" indent="0" algn="ctr">
              <a:buNone/>
              <a:defRPr sz="1800"/>
            </a:lvl3pPr>
            <a:lvl4pPr marL="1371498" indent="0" algn="ctr">
              <a:buNone/>
              <a:defRPr sz="1600"/>
            </a:lvl4pPr>
            <a:lvl5pPr marL="1828664" indent="0" algn="ctr">
              <a:buNone/>
              <a:defRPr sz="1600"/>
            </a:lvl5pPr>
            <a:lvl6pPr marL="2285830" indent="0" algn="ctr">
              <a:buNone/>
              <a:defRPr sz="1600"/>
            </a:lvl6pPr>
            <a:lvl7pPr marL="2742994" indent="0" algn="ctr">
              <a:buNone/>
              <a:defRPr sz="1600"/>
            </a:lvl7pPr>
            <a:lvl8pPr marL="3200160" indent="0" algn="ctr">
              <a:buNone/>
              <a:defRPr sz="1600"/>
            </a:lvl8pPr>
            <a:lvl9pPr marL="365732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742DA43-6B3E-B38C-546D-288D3824D791}"/>
              </a:ext>
            </a:extLst>
          </p:cNvPr>
          <p:cNvSpPr txBox="1">
            <a:spLocks/>
          </p:cNvSpPr>
          <p:nvPr userDrawn="1"/>
        </p:nvSpPr>
        <p:spPr>
          <a:xfrm>
            <a:off x="1524000" y="4499873"/>
            <a:ext cx="9144000" cy="1403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4C5DB"/>
              </a:buClr>
              <a:buFont typeface="Arial" panose="020B0604020202020204" pitchFamily="34" charset="0"/>
              <a:buNone/>
              <a:defRPr lang="en-US" sz="2400" kern="1200">
                <a:solidFill>
                  <a:srgbClr val="0016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4C5DB"/>
              </a:buClr>
              <a:buFont typeface="Arial" panose="020B0604020202020204" pitchFamily="34" charset="0"/>
              <a:buNone/>
              <a:defRPr lang="en-US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4C5DB"/>
              </a:buClr>
              <a:buFont typeface="Arial" panose="020B0604020202020204" pitchFamily="34" charset="0"/>
              <a:buNone/>
              <a:defRPr lang="en-US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4C5DB"/>
              </a:buClr>
              <a:buFont typeface="Arial" panose="020B0604020202020204" pitchFamily="34" charset="0"/>
              <a:buNone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4C5DB"/>
              </a:buClr>
              <a:buFont typeface="Arial" panose="020B0604020202020204" pitchFamily="34" charset="0"/>
              <a:buNone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5943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095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68925"/>
            <a:ext cx="5384800" cy="3537599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68925"/>
            <a:ext cx="5384800" cy="3537599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92876"/>
            <a:ext cx="331893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112AE92-20AD-8D4C-BE5B-92E66A82D5FE}" type="datetime1">
              <a:rPr lang="en-US"/>
              <a:pPr/>
              <a:t>6/26/2026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92876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90444B3-43E0-CD49-8543-3A769AE78B9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490453"/>
            <a:ext cx="10972800" cy="7135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6511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368923"/>
            <a:ext cx="7315200" cy="472707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55" indent="0">
              <a:buNone/>
              <a:defRPr sz="3733"/>
            </a:lvl2pPr>
            <a:lvl3pPr marL="1219110" indent="0">
              <a:buNone/>
              <a:defRPr sz="3200"/>
            </a:lvl3pPr>
            <a:lvl4pPr marL="1828664" indent="0">
              <a:buNone/>
              <a:defRPr sz="2667"/>
            </a:lvl4pPr>
            <a:lvl5pPr marL="2438218" indent="0">
              <a:buNone/>
              <a:defRPr sz="2667"/>
            </a:lvl5pPr>
            <a:lvl6pPr marL="3047772" indent="0">
              <a:buNone/>
              <a:defRPr sz="2667"/>
            </a:lvl6pPr>
            <a:lvl7pPr marL="3657327" indent="0">
              <a:buNone/>
              <a:defRPr sz="2667"/>
            </a:lvl7pPr>
            <a:lvl8pPr marL="4266880" indent="0">
              <a:buNone/>
              <a:defRPr sz="2667"/>
            </a:lvl8pPr>
            <a:lvl9pPr marL="4876435" indent="0">
              <a:buNone/>
              <a:defRPr sz="2667"/>
            </a:lvl9pPr>
          </a:lstStyle>
          <a:p>
            <a:pPr lvl="0"/>
            <a:endParaRPr lang="en-US" noProof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92876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C5520E0-F525-124B-8DCB-FDFCBFF95D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490453"/>
            <a:ext cx="10972800" cy="7135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36646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E29D-6DB2-8367-8C22-A1E91C1B6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872" y="1707551"/>
            <a:ext cx="7258051" cy="2826351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3200" cap="all" spc="300" baseline="0" dirty="0">
                <a:solidFill>
                  <a:srgbClr val="435A57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4720C-B704-C80D-1EF4-5710B629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8B593-2C8D-C670-C1BF-BA88037E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fld id="{BFD8A8F4-D6E2-4399-A622-E14C443C68CE}" type="datetime1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00C8-8EB8-3AA0-D520-567A0812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54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4091" y="354726"/>
            <a:ext cx="6541852" cy="1166961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97FDA96D-AA5A-6D0C-6AE7-4FCE06AA3EE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" y="0"/>
            <a:ext cx="4341253" cy="6858000"/>
          </a:xfrm>
          <a:custGeom>
            <a:avLst/>
            <a:gdLst>
              <a:gd name="connsiteX0" fmla="*/ 0 w 4341253"/>
              <a:gd name="connsiteY0" fmla="*/ 0 h 6858000"/>
              <a:gd name="connsiteX1" fmla="*/ 4052798 w 4341253"/>
              <a:gd name="connsiteY1" fmla="*/ 0 h 6858000"/>
              <a:gd name="connsiteX2" fmla="*/ 4052798 w 4341253"/>
              <a:gd name="connsiteY2" fmla="*/ 338 h 6858000"/>
              <a:gd name="connsiteX3" fmla="*/ 4256003 w 4341253"/>
              <a:gd name="connsiteY3" fmla="*/ 2 h 6858000"/>
              <a:gd name="connsiteX4" fmla="*/ 4339584 w 4341253"/>
              <a:gd name="connsiteY4" fmla="*/ 6037381 h 6858000"/>
              <a:gd name="connsiteX5" fmla="*/ 4325193 w 4341253"/>
              <a:gd name="connsiteY5" fmla="*/ 6858000 h 6858000"/>
              <a:gd name="connsiteX6" fmla="*/ 0 w 434125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1253" h="6858000">
                <a:moveTo>
                  <a:pt x="0" y="0"/>
                </a:moveTo>
                <a:lnTo>
                  <a:pt x="4052798" y="0"/>
                </a:lnTo>
                <a:lnTo>
                  <a:pt x="4052798" y="338"/>
                </a:lnTo>
                <a:lnTo>
                  <a:pt x="4256003" y="2"/>
                </a:lnTo>
                <a:cubicBezTo>
                  <a:pt x="4254971" y="1994413"/>
                  <a:pt x="4355290" y="4089505"/>
                  <a:pt x="4339584" y="6037381"/>
                </a:cubicBezTo>
                <a:lnTo>
                  <a:pt x="4325193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7E86C6-79F4-0A7E-BAEF-C8BA637F72D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4451" y="1701802"/>
            <a:ext cx="6542088" cy="455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24093" y="6356352"/>
            <a:ext cx="4516999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41089" y="6356352"/>
            <a:ext cx="1570251" cy="365125"/>
          </a:xfrm>
        </p:spPr>
        <p:txBody>
          <a:bodyPr/>
          <a:lstStyle/>
          <a:p>
            <a:fld id="{DE0C4980-27E8-4C63-986F-653C2548855D}" type="datetime1">
              <a:rPr lang="en-US" smtClean="0"/>
              <a:t>6/26/2026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8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8548" y="448056"/>
            <a:ext cx="4560733" cy="155448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3D5433EA-5783-663B-2F08-99368E1D23B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" y="3"/>
            <a:ext cx="6515100" cy="6857999"/>
          </a:xfrm>
          <a:custGeom>
            <a:avLst/>
            <a:gdLst>
              <a:gd name="connsiteX0" fmla="*/ 6515100 w 6515100"/>
              <a:gd name="connsiteY0" fmla="*/ 0 h 6857999"/>
              <a:gd name="connsiteX1" fmla="*/ 6453351 w 6515100"/>
              <a:gd name="connsiteY1" fmla="*/ 6333654 h 6857999"/>
              <a:gd name="connsiteX2" fmla="*/ 6438590 w 6515100"/>
              <a:gd name="connsiteY2" fmla="*/ 6857999 h 6857999"/>
              <a:gd name="connsiteX3" fmla="*/ 6438091 w 6515100"/>
              <a:gd name="connsiteY3" fmla="*/ 6857999 h 6857999"/>
              <a:gd name="connsiteX4" fmla="*/ 0 w 6515100"/>
              <a:gd name="connsiteY4" fmla="*/ 6844810 h 6857999"/>
              <a:gd name="connsiteX5" fmla="*/ 0 w 6515100"/>
              <a:gd name="connsiteY5" fmla="*/ 844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15100" h="6857999">
                <a:moveTo>
                  <a:pt x="6515100" y="0"/>
                </a:moveTo>
                <a:cubicBezTo>
                  <a:pt x="6509287" y="1398894"/>
                  <a:pt x="6521634" y="3729222"/>
                  <a:pt x="6453351" y="6333654"/>
                </a:cubicBezTo>
                <a:lnTo>
                  <a:pt x="6438590" y="6857999"/>
                </a:lnTo>
                <a:lnTo>
                  <a:pt x="6438091" y="6857999"/>
                </a:lnTo>
                <a:lnTo>
                  <a:pt x="0" y="6844810"/>
                </a:lnTo>
                <a:lnTo>
                  <a:pt x="0" y="844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B0B376-5614-169D-1000-D62753F597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69151" y="2182813"/>
            <a:ext cx="4560888" cy="3659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68548" y="6356352"/>
            <a:ext cx="2781568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50118" y="6356352"/>
            <a:ext cx="1261223" cy="365125"/>
          </a:xfrm>
        </p:spPr>
        <p:txBody>
          <a:bodyPr/>
          <a:lstStyle/>
          <a:p>
            <a:fld id="{F7E7D378-CEE0-4465-A35F-6E07851811AE}" type="datetime1">
              <a:rPr lang="en-US" smtClean="0"/>
              <a:t>6/26/2026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10" y="354726"/>
            <a:ext cx="6634937" cy="1166961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54B96E6-7A65-76BD-84C9-9521E29295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350" y="1701802"/>
            <a:ext cx="6634163" cy="455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10" y="6356352"/>
            <a:ext cx="4516999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1007" y="6356352"/>
            <a:ext cx="1618143" cy="365125"/>
          </a:xfrm>
        </p:spPr>
        <p:txBody>
          <a:bodyPr/>
          <a:lstStyle/>
          <a:p>
            <a:fld id="{DE0C4980-27E8-4C63-986F-653C2548855D}" type="datetime1">
              <a:rPr lang="en-US" smtClean="0"/>
              <a:t>6/26/2026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942" y="6356352"/>
            <a:ext cx="443003" cy="365125"/>
          </a:xfrm>
        </p:spPr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F6C4F6F-BB01-5608-E259-C096F136D29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729739" y="4"/>
            <a:ext cx="4462263" cy="6857999"/>
          </a:xfrm>
          <a:custGeom>
            <a:avLst/>
            <a:gdLst>
              <a:gd name="connsiteX0" fmla="*/ 123745 w 4462262"/>
              <a:gd name="connsiteY0" fmla="*/ 0 h 6857999"/>
              <a:gd name="connsiteX1" fmla="*/ 4462262 w 4462262"/>
              <a:gd name="connsiteY1" fmla="*/ 0 h 6857999"/>
              <a:gd name="connsiteX2" fmla="*/ 4462262 w 4462262"/>
              <a:gd name="connsiteY2" fmla="*/ 6857999 h 6857999"/>
              <a:gd name="connsiteX3" fmla="*/ 1662 w 4462262"/>
              <a:gd name="connsiteY3" fmla="*/ 6857999 h 6857999"/>
              <a:gd name="connsiteX4" fmla="*/ 10391 w 4462262"/>
              <a:gd name="connsiteY4" fmla="*/ 5887936 h 6857999"/>
              <a:gd name="connsiteX5" fmla="*/ 107535 w 4462262"/>
              <a:gd name="connsiteY5" fmla="*/ 68146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2262" h="6857999">
                <a:moveTo>
                  <a:pt x="123745" y="0"/>
                </a:moveTo>
                <a:lnTo>
                  <a:pt x="4462262" y="0"/>
                </a:lnTo>
                <a:lnTo>
                  <a:pt x="4462262" y="6857999"/>
                </a:lnTo>
                <a:lnTo>
                  <a:pt x="1662" y="6857999"/>
                </a:lnTo>
                <a:cubicBezTo>
                  <a:pt x="-6511" y="6576209"/>
                  <a:pt x="18564" y="6169726"/>
                  <a:pt x="10391" y="5887936"/>
                </a:cubicBezTo>
                <a:cubicBezTo>
                  <a:pt x="4092" y="4214435"/>
                  <a:pt x="60501" y="2550973"/>
                  <a:pt x="107535" y="681460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9891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E6A48-BD34-9247-8CD2-A207D07E22B4}" type="datetime1">
              <a:rPr lang="en-US"/>
              <a:pPr/>
              <a:t>6/26/2026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41447-81A8-E34A-8E29-11F044513D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490453"/>
            <a:ext cx="10972800" cy="713539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368923"/>
            <a:ext cx="10972800" cy="4466360"/>
          </a:xfrm>
          <a:prstGeom prst="rect">
            <a:avLst/>
          </a:prstGeom>
        </p:spPr>
        <p:txBody>
          <a:bodyPr/>
          <a:lstStyle>
            <a:lvl1pPr>
              <a:defRPr sz="213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EAB24DA-3E0A-A4C5-BF49-DC49BB796E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011333"/>
            <a:ext cx="10972800" cy="30549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70" indent="0">
              <a:buNone/>
              <a:defRPr/>
            </a:lvl2pPr>
            <a:lvl3pPr marL="1219140" indent="0">
              <a:buNone/>
              <a:defRPr/>
            </a:lvl3pPr>
            <a:lvl4pPr marL="1828709" indent="0">
              <a:buNone/>
              <a:defRPr/>
            </a:lvl4pPr>
            <a:lvl5pPr marL="2438278" indent="0">
              <a:buNone/>
              <a:defRPr/>
            </a:lvl5pPr>
          </a:lstStyle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159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68923"/>
            <a:ext cx="5384800" cy="3537599"/>
          </a:xfrm>
          <a:prstGeom prst="rect">
            <a:avLst/>
          </a:prstGeom>
        </p:spPr>
        <p:txBody>
          <a:bodyPr/>
          <a:lstStyle>
            <a:lvl1pPr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68923"/>
            <a:ext cx="5384800" cy="3537599"/>
          </a:xfrm>
          <a:prstGeom prst="rect">
            <a:avLst/>
          </a:prstGeom>
        </p:spPr>
        <p:txBody>
          <a:bodyPr/>
          <a:lstStyle>
            <a:lvl1pPr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92876"/>
            <a:ext cx="331893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112AE92-20AD-8D4C-BE5B-92E66A82D5FE}" type="datetime1">
              <a:rPr lang="en-US"/>
              <a:pPr/>
              <a:t>6/26/2026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92876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90444B3-43E0-CD49-8543-3A769AE78B9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490453"/>
            <a:ext cx="10972800" cy="713539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A210254A-22AE-FCCA-4E46-23AFB7ABFE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011333"/>
            <a:ext cx="10972800" cy="30549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70" indent="0">
              <a:buNone/>
              <a:defRPr/>
            </a:lvl2pPr>
            <a:lvl3pPr marL="1219140" indent="0">
              <a:buNone/>
              <a:defRPr/>
            </a:lvl3pPr>
            <a:lvl4pPr marL="1828709" indent="0">
              <a:buNone/>
              <a:defRPr/>
            </a:lvl4pPr>
            <a:lvl5pPr marL="2438278" indent="0">
              <a:buNone/>
              <a:defRPr/>
            </a:lvl5pPr>
          </a:lstStyle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807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368923"/>
            <a:ext cx="7315200" cy="472707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42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70" indent="0">
              <a:buNone/>
              <a:defRPr sz="3733"/>
            </a:lvl2pPr>
            <a:lvl3pPr marL="1219140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8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pPr lvl="0"/>
            <a:endParaRPr lang="en-US" noProof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92876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C5520E0-F525-124B-8DCB-FDFCBFF95D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490453"/>
            <a:ext cx="10972800" cy="713539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AAFAF65-CA6E-82C8-730F-B85812DF71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011333"/>
            <a:ext cx="10972800" cy="30549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70" indent="0">
              <a:buNone/>
              <a:defRPr/>
            </a:lvl2pPr>
            <a:lvl3pPr marL="1219140" indent="0">
              <a:buNone/>
              <a:defRPr/>
            </a:lvl3pPr>
            <a:lvl4pPr marL="1828709" indent="0">
              <a:buNone/>
              <a:defRPr/>
            </a:lvl4pPr>
            <a:lvl5pPr marL="2438278" indent="0">
              <a:buNone/>
              <a:defRPr/>
            </a:lvl5pPr>
          </a:lstStyle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836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034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21C-5FC0-C344-812B-BF0685D7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33403"/>
            <a:ext cx="11049000" cy="7174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22E1A-E6FF-304C-B65A-26BB2A431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475120"/>
            <a:ext cx="11049000" cy="3573961"/>
          </a:xfrm>
        </p:spPr>
        <p:txBody>
          <a:bodyPr/>
          <a:lstStyle>
            <a:lvl1pPr marL="228584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50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14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080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247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FCB49-829E-3B4C-B0AB-491C4306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9888" y="5185119"/>
            <a:ext cx="9860613" cy="10089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164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43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3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5622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50592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73D4C0CD-D646-BC50-2025-22CF878AC57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64290" y="489085"/>
            <a:ext cx="12122825" cy="683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8EDD8E-CF8E-2270-1D33-971FD3C57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09" y="-8647"/>
            <a:ext cx="12161289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2F0C5A-6396-5453-BD7B-B86892CE2AB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5" y="6169152"/>
            <a:ext cx="1712104" cy="55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4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21C-5FC0-C344-812B-BF0685D7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33403"/>
            <a:ext cx="7239000" cy="7174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22E1A-E6FF-304C-B65A-26BB2A431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475117"/>
            <a:ext cx="7239000" cy="4239883"/>
          </a:xfrm>
        </p:spPr>
        <p:txBody>
          <a:bodyPr/>
          <a:lstStyle>
            <a:lvl1pPr marL="228584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50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14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080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247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FCB49-829E-3B4C-B0AB-491C4306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1500" y="6356354"/>
            <a:ext cx="5257800" cy="30324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52330-66EF-B04C-B18C-2C9E8820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0220" y="6356354"/>
            <a:ext cx="951781" cy="303241"/>
          </a:xfrm>
          <a:prstGeom prst="rect">
            <a:avLst/>
          </a:prstGeom>
        </p:spPr>
        <p:txBody>
          <a:bodyPr anchor="ctr"/>
          <a:lstStyle>
            <a:lvl1pPr algn="ctr">
              <a:defRPr lang="en-US" sz="1000" kern="120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BAC1D42-F02F-C549-BE1F-388198BAA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1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21C-5FC0-C344-812B-BF0685D7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0" y="533403"/>
            <a:ext cx="7239000" cy="7174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22E1A-E6FF-304C-B65A-26BB2A431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0" y="1475117"/>
            <a:ext cx="7239000" cy="4239883"/>
          </a:xfrm>
        </p:spPr>
        <p:txBody>
          <a:bodyPr/>
          <a:lstStyle>
            <a:lvl1pPr marL="228584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50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14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080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247" indent="-228584" algn="l" defTabSz="914332" rtl="0" eaLnBrk="1" latinLnBrk="0" hangingPunct="1">
              <a:lnSpc>
                <a:spcPct val="90000"/>
              </a:lnSpc>
              <a:buClr>
                <a:srgbClr val="A4C5DB"/>
              </a:buClr>
              <a:buFont typeface="Arial" panose="020B0604020202020204" pitchFamily="34" charset="0"/>
              <a:buChar char="•"/>
              <a:defRPr lang="en-US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FCB49-829E-3B4C-B0AB-491C4306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1500" y="6356354"/>
            <a:ext cx="5257800" cy="30324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52330-66EF-B04C-B18C-2C9E8820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0220" y="6356354"/>
            <a:ext cx="951781" cy="303241"/>
          </a:xfrm>
          <a:prstGeom prst="rect">
            <a:avLst/>
          </a:prstGeom>
        </p:spPr>
        <p:txBody>
          <a:bodyPr anchor="ctr"/>
          <a:lstStyle>
            <a:lvl1pPr algn="ctr">
              <a:defRPr lang="en-US" sz="1000" kern="120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BAC1D42-F02F-C549-BE1F-388198BAA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7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99A16-9D8D-D34B-88B0-39358145D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5E68D-2A79-934B-912B-EE8E11D11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0" y="1475117"/>
            <a:ext cx="5410200" cy="4239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17DF37-0CA4-CD42-A87B-24745B49F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305" y="1475117"/>
            <a:ext cx="5410199" cy="4239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0E75B-CC2A-414C-811E-C15AA793A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9888" y="5185119"/>
            <a:ext cx="9860613" cy="1008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B47B1-6986-B44A-A508-405A2891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0220" y="6356353"/>
            <a:ext cx="951781" cy="363627"/>
          </a:xfrm>
          <a:prstGeom prst="rect">
            <a:avLst/>
          </a:prstGeom>
        </p:spPr>
        <p:txBody>
          <a:bodyPr/>
          <a:lstStyle/>
          <a:p>
            <a:fld id="{5BAC1D42-F02F-C549-BE1F-388198BA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6CEB7-0EF1-D241-A4C6-FA7E518B3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33400"/>
            <a:ext cx="11049000" cy="5794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12684-3390-7247-83FC-E2A890086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268219"/>
            <a:ext cx="54102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8B58D-6D9F-DE45-BA6A-718409C3D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1" y="2092132"/>
            <a:ext cx="5410200" cy="36228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D9B13E-0AE6-1743-9215-E8EA0B1603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0300" y="1268219"/>
            <a:ext cx="54102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7104DC-5CB9-1049-9208-58B5E2369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0300" y="2092132"/>
            <a:ext cx="5410200" cy="36228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5BB81D-CEC5-B748-A01B-EC081E316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9888" y="5185119"/>
            <a:ext cx="9860613" cy="1008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B559B0-8DA5-324C-8CC7-67D394092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1592" y="6356354"/>
            <a:ext cx="960408" cy="303241"/>
          </a:xfrm>
          <a:prstGeom prst="rect">
            <a:avLst/>
          </a:prstGeom>
        </p:spPr>
        <p:txBody>
          <a:bodyPr/>
          <a:lstStyle/>
          <a:p>
            <a:fld id="{5BAC1D42-F02F-C549-BE1F-388198BA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4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8FF93-8C2F-7846-A2DF-C52C3DCFD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A38B32-086D-8F4D-9381-19FCE9AD2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9888" y="5185119"/>
            <a:ext cx="9860613" cy="1008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774DD-FF21-D446-B98E-B6CAFE3E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0220" y="6356354"/>
            <a:ext cx="951781" cy="303241"/>
          </a:xfrm>
          <a:prstGeom prst="rect">
            <a:avLst/>
          </a:prstGeom>
        </p:spPr>
        <p:txBody>
          <a:bodyPr/>
          <a:lstStyle/>
          <a:p>
            <a:fld id="{5BAC1D42-F02F-C549-BE1F-388198BA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1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F7E08A-EFA5-BE46-A321-1D07A64EB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9888" y="5185119"/>
            <a:ext cx="9860613" cy="1008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8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E6A48-BD34-9247-8CD2-A207D07E22B4}" type="datetime1">
              <a:rPr lang="en-US"/>
              <a:pPr/>
              <a:t>6/26/2026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41447-81A8-E34A-8E29-11F044513D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490453"/>
            <a:ext cx="10972800" cy="7135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368925"/>
            <a:ext cx="10972800" cy="4947903"/>
          </a:xfrm>
          <a:prstGeom prst="rect">
            <a:avLst/>
          </a:prstGeom>
        </p:spPr>
        <p:txBody>
          <a:bodyPr/>
          <a:lstStyle>
            <a:lvl1pPr>
              <a:defRPr sz="2667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133">
                <a:solidFill>
                  <a:schemeClr val="tx1"/>
                </a:solidFill>
              </a:defRPr>
            </a:lvl3pPr>
            <a:lvl4pPr>
              <a:defRPr sz="1867">
                <a:solidFill>
                  <a:schemeClr val="tx1"/>
                </a:solidFill>
              </a:defRPr>
            </a:lvl4pPr>
            <a:lvl5pPr>
              <a:defRPr sz="1867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918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FC2348-9F9A-3441-B064-594992F2E9EC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8A8BC-DEB5-3447-86A4-2DD13618A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388263"/>
            <a:ext cx="11049000" cy="7174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ADF90-1096-A640-A994-E5B208062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162219"/>
            <a:ext cx="11049000" cy="4686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6B243A7-A6AD-9A2B-2B7C-726C141EE0E4}"/>
              </a:ext>
            </a:extLst>
          </p:cNvPr>
          <p:cNvSpPr txBox="1">
            <a:spLocks/>
          </p:cNvSpPr>
          <p:nvPr/>
        </p:nvSpPr>
        <p:spPr>
          <a:xfrm>
            <a:off x="1759889" y="5897432"/>
            <a:ext cx="9860611" cy="389069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lang="en-US" sz="750" b="0" i="0" u="none" strike="noStrike" kern="1200" cap="non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067">
                <a:solidFill>
                  <a:schemeClr val="tx1"/>
                </a:solidFill>
              </a:rPr>
              <a:t> </a:t>
            </a:r>
          </a:p>
          <a:p>
            <a:endParaRPr lang="en-US" sz="1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8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</p:sldLayoutIdLst>
  <p:hf hd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lang="en-US" sz="3200" b="1" kern="1200" dirty="0">
          <a:solidFill>
            <a:srgbClr val="00366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Clr>
          <a:srgbClr val="A4C5DB"/>
        </a:buClr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Clr>
          <a:srgbClr val="A4C5DB"/>
        </a:buClr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Clr>
          <a:srgbClr val="A4C5DB"/>
        </a:buClr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Clr>
          <a:srgbClr val="A4C5DB"/>
        </a:buClr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Clr>
          <a:srgbClr val="A4C5DB"/>
        </a:buClr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0">
          <p15:clr>
            <a:srgbClr val="F26B43"/>
          </p15:clr>
        </p15:guide>
        <p15:guide id="2" pos="7320">
          <p15:clr>
            <a:srgbClr val="F26B43"/>
          </p15:clr>
        </p15:guide>
        <p15:guide id="3" pos="3768">
          <p15:clr>
            <a:srgbClr val="F26B43"/>
          </p15:clr>
        </p15:guide>
        <p15:guide id="4" pos="3912">
          <p15:clr>
            <a:srgbClr val="F26B43"/>
          </p15:clr>
        </p15:guide>
        <p15:guide id="5" pos="1440">
          <p15:clr>
            <a:srgbClr val="F26B43"/>
          </p15:clr>
        </p15:guide>
        <p15:guide id="6" pos="1584">
          <p15:clr>
            <a:srgbClr val="F26B43"/>
          </p15:clr>
        </p15:guide>
        <p15:guide id="7" pos="2616">
          <p15:clr>
            <a:srgbClr val="F26B43"/>
          </p15:clr>
        </p15:guide>
        <p15:guide id="8" pos="2760">
          <p15:clr>
            <a:srgbClr val="F26B43"/>
          </p15:clr>
        </p15:guide>
        <p15:guide id="9" pos="4920">
          <p15:clr>
            <a:srgbClr val="F26B43"/>
          </p15:clr>
        </p15:guide>
        <p15:guide id="10" pos="5064">
          <p15:clr>
            <a:srgbClr val="F26B43"/>
          </p15:clr>
        </p15:guide>
        <p15:guide id="11" pos="6072">
          <p15:clr>
            <a:srgbClr val="F26B43"/>
          </p15:clr>
        </p15:guide>
        <p15:guide id="12" pos="6216">
          <p15:clr>
            <a:srgbClr val="F26B43"/>
          </p15:clr>
        </p15:guide>
        <p15:guide id="13" orient="horz" pos="336">
          <p15:clr>
            <a:srgbClr val="F26B43"/>
          </p15:clr>
        </p15:guide>
        <p15:guide id="14" orient="horz" pos="36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10896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A2B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ASCENT-03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887917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Phase 3, randomized, open-label  |  N = 558 (1:1)  |  PD-L1–negative or PD-L1–positive with prior PD-(L)1i  |  Primary endpoint: PFS by BICR  |  Crossover to SG permitted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44475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F6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EFFICACY</a:t>
            </a:r>
            <a:endParaRPr lang="en-US" sz="120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1322377442"/>
              </p:ext>
            </p:extLst>
          </p:nvPr>
        </p:nvGraphicFramePr>
        <p:xfrm>
          <a:off x="548640" y="1828800"/>
          <a:ext cx="594360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6858000" y="1444752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F6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OUTCOMES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858000" y="1828800"/>
            <a:ext cx="2240280" cy="1143000"/>
          </a:xfrm>
          <a:prstGeom prst="roundRect">
            <a:avLst>
              <a:gd name="adj" fmla="val 6400"/>
            </a:avLst>
          </a:prstGeom>
          <a:solidFill>
            <a:srgbClr val="F4F7FA"/>
          </a:solidFill>
          <a:ln w="12700">
            <a:solidFill>
              <a:srgbClr val="D8E0E8"/>
            </a:solidFill>
            <a:prstDash val="solid"/>
          </a:ln>
          <a:effectLst>
            <a:outerShdw blurRad="88900" dist="38100" dir="5400000" algn="bl" rotWithShape="0">
              <a:srgbClr val="9AA8B8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6858000" y="193852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HR 0.62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6949440" y="2505456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PFS: 38% reduction in risk of progression or death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9372600" y="1828800"/>
            <a:ext cx="2240280" cy="1143000"/>
          </a:xfrm>
          <a:prstGeom prst="roundRect">
            <a:avLst>
              <a:gd name="adj" fmla="val 6400"/>
            </a:avLst>
          </a:prstGeom>
          <a:solidFill>
            <a:srgbClr val="F4F7FA"/>
          </a:solidFill>
          <a:ln w="12700">
            <a:solidFill>
              <a:srgbClr val="D8E0E8"/>
            </a:solidFill>
            <a:prstDash val="solid"/>
          </a:ln>
          <a:effectLst>
            <a:outerShdw blurRad="88900" dist="38100" dir="5400000" algn="bl" rotWithShape="0">
              <a:srgbClr val="9AA8B8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372600" y="193852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12.2 mo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9464040" y="2505456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duration of response </a:t>
            </a:r>
          </a:p>
          <a:p>
            <a:pPr marL="0" indent="0" algn="ctr">
              <a:buNone/>
            </a:pPr>
            <a:r>
              <a:rPr lang="en-US" sz="105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(vs 7.2 mo)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6858000" y="3227832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Median PFS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9.7 vs 6.9 mo (HR 0.62; P&lt;.0001)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858000" y="3538728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858000" y="3630168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ORR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48% vs 46%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858000" y="3941064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858000" y="4032504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Median PFS2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18.2 vs 14.0 mo (HR 0.70)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6858000" y="4343400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6858000" y="443484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Overall survival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Immature at analysis; no detriment observed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6858000" y="4745736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Text 19"/>
          <p:cNvSpPr/>
          <p:nvPr/>
        </p:nvSpPr>
        <p:spPr>
          <a:xfrm>
            <a:off x="6858000" y="483346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F6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7608497" y="4847269"/>
            <a:ext cx="41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Profile consistent with prior SG experience. Grade ≥3 neutropenia was the most common high-grade adverse event; GI effects (diarrhea, nausea) and alopecia were also observed. Proactive growth-factor and antidiarrheal prophylaxis support tolerability.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820475" y="6527092"/>
            <a:ext cx="528713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Source: Cortés J, et al. N Engl J Med 2025 (ASCENT-03); primary results presented at ESMO Congress 2025, Abstract LBA20. Data cutoff April 2, 2025; median follow-up 13.2 mo. Figures shown are from the cited primary report.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10896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A2B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TROPION-Breast02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900101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Phase 3, randomized, open-label  |  N = 644 (1:1)  |  Dual primary endpoints: PFS and OS  |  No minimum disease-free interval  |  ~10% with treated, stable brain metastases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44475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F6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EFFICACY</a:t>
            </a:r>
            <a:endParaRPr lang="en-US" sz="120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2931161711"/>
              </p:ext>
            </p:extLst>
          </p:nvPr>
        </p:nvGraphicFramePr>
        <p:xfrm>
          <a:off x="548640" y="1828800"/>
          <a:ext cx="594360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6858000" y="1444752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F6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OUTCOMES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858000" y="1828800"/>
            <a:ext cx="2240280" cy="1143000"/>
          </a:xfrm>
          <a:prstGeom prst="roundRect">
            <a:avLst>
              <a:gd name="adj" fmla="val 6400"/>
            </a:avLst>
          </a:prstGeom>
          <a:solidFill>
            <a:srgbClr val="F4F7FA"/>
          </a:solidFill>
          <a:ln w="12700">
            <a:solidFill>
              <a:srgbClr val="D8E0E8"/>
            </a:solidFill>
            <a:prstDash val="solid"/>
          </a:ln>
          <a:effectLst>
            <a:outerShdw blurRad="88900" dist="38100" dir="5400000" algn="bl" rotWithShape="0">
              <a:srgbClr val="9AA8B8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6858000" y="193852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HR 0.57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6949440" y="2505456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PFS: 43% reduction in risk of progression or death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9372600" y="1828800"/>
            <a:ext cx="2240280" cy="1143000"/>
          </a:xfrm>
          <a:prstGeom prst="roundRect">
            <a:avLst>
              <a:gd name="adj" fmla="val 6400"/>
            </a:avLst>
          </a:prstGeom>
          <a:solidFill>
            <a:srgbClr val="F4F7FA"/>
          </a:solidFill>
          <a:ln w="12700">
            <a:solidFill>
              <a:srgbClr val="D8E0E8"/>
            </a:solidFill>
            <a:prstDash val="solid"/>
          </a:ln>
          <a:effectLst>
            <a:outerShdw blurRad="88900" dist="38100" dir="5400000" algn="bl" rotWithShape="0">
              <a:srgbClr val="9AA8B8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372600" y="193852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+5.0 mo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9464040" y="2505456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 in median OS (23.7 vs 18.7 mo)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6858000" y="3227832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Median PFS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10.8 vs 5.6 mo (HR 0.57; P&lt;.0001)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858000" y="3538728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858000" y="3630168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Median OS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23.7 vs 18.7 mo (HR 0.79; P=.0291)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858000" y="3941064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858000" y="4032504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ORR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~63% vs ~29%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6858000" y="4343400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6858000" y="443484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Crossover  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Not built in; ~40% of control received later ADC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6858000" y="4745736"/>
            <a:ext cx="475488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858000" y="4834674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F6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7591245" y="4861288"/>
            <a:ext cx="405211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Profile consistent with prior Dato-DXd experience. Key events of interest: stomatitis/oral mucositis and ocular events (largely early grade, prophylaxis-responsive) and ILD (low incidence). Treatment discontinuation due to toxicity was lower than with chemotherapy.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628537" y="6546200"/>
            <a:ext cx="548812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Source: Dent R, et al. Ann Oncol 2026 (TROPION-Breast02); primary results presented at ESMO Congress 2025, Abstract LBA21; US FDA approval May 22, 2026. ORR values approximate as reported. Figures shown are from the cited primary report.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7467e5f-984a-456e-8868-2bdb9a096b1b}" enabled="0" method="" siteId="{17467e5f-984a-456e-8868-2bdb9a096b1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411</Words>
  <Application>Microsoft Office PowerPoint</Application>
  <PresentationFormat>Widescreen</PresentationFormat>
  <Paragraphs>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7_Custom Design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TNBC ADC Trial Infographics</dc:title>
  <dc:subject>PptxGenJS Presentation</dc:subject>
  <dc:creator>OncLive Peer Exchange</dc:creator>
  <cp:lastModifiedBy>Kishan Patel</cp:lastModifiedBy>
  <cp:revision>2</cp:revision>
  <dcterms:created xsi:type="dcterms:W3CDTF">2026-06-26T19:50:15Z</dcterms:created>
  <dcterms:modified xsi:type="dcterms:W3CDTF">2026-06-26T20:10:34Z</dcterms:modified>
</cp:coreProperties>
</file>